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45"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51"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52"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4104000" y="4896000"/>
            <a:ext cx="4390920" cy="345240"/>
          </a:xfrm>
          <a:prstGeom prst="rect">
            <a:avLst/>
          </a:prstGeom>
          <a:noFill/>
          <a:ln>
            <a:noFill/>
          </a:ln>
        </p:spPr>
        <p:style>
          <a:lnRef idx="0"/>
          <a:fillRef idx="0"/>
          <a:effectRef idx="0"/>
          <a:fontRef idx="minor"/>
        </p:style>
        <p:txBody>
          <a:bodyPr lIns="90000" rIns="90000" tIns="45000" bIns="45000">
            <a:noAutofit/>
          </a:bodyPr>
          <a:p>
            <a:pPr>
              <a:lnSpc>
                <a:spcPct val="100000"/>
              </a:lnSpc>
            </a:pPr>
            <a:fld id="{ABBA829A-1C5E-479C-BC6E-D299C86B2E85}" type="author">
              <a:rPr b="0" lang="en-US" sz="1800" spc="-1" strike="noStrike">
                <a:solidFill>
                  <a:srgbClr val="000000"/>
                </a:solidFill>
                <a:latin typeface="Arial"/>
                <a:ea typeface="DejaVu Sans"/>
              </a:rPr>
              <a:t> </a:t>
            </a:fld>
            <a:endParaRPr b="0" lang="en-US" sz="1800" spc="-1" strike="noStrike">
              <a:latin typeface="Arial"/>
            </a:endParaRPr>
          </a:p>
        </p:txBody>
      </p:sp>
      <p:sp>
        <p:nvSpPr>
          <p:cNvPr id="1"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8"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6"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44000" y="3888000"/>
            <a:ext cx="8998920" cy="657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ffffff"/>
                </a:solidFill>
                <a:highlight>
                  <a:srgbClr val="000000"/>
                </a:highlight>
                <a:latin typeface="Arial"/>
                <a:ea typeface="DejaVu Sans"/>
              </a:rPr>
              <a:t>C</a:t>
            </a:r>
            <a:endParaRPr b="0" lang="en-US" sz="4400" spc="-1" strike="noStrike">
              <a:latin typeface="Arial"/>
            </a:endParaRPr>
          </a:p>
        </p:txBody>
      </p:sp>
      <p:sp>
        <p:nvSpPr>
          <p:cNvPr id="154" name="CustomShape 2"/>
          <p:cNvSpPr/>
          <p:nvPr/>
        </p:nvSpPr>
        <p:spPr>
          <a:xfrm>
            <a:off x="4114800" y="4982400"/>
            <a:ext cx="4296600" cy="183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1300" spc="-1" strike="noStrike">
                <a:solidFill>
                  <a:srgbClr val="ffffff"/>
                </a:solidFill>
                <a:highlight>
                  <a:srgbClr val="000000"/>
                </a:highlight>
                <a:latin typeface="Arial"/>
                <a:ea typeface="DejaVu Sans"/>
              </a:rPr>
              <a:t>By - Siddhant</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44000" y="72000"/>
            <a:ext cx="9538920" cy="646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ffffff"/>
                </a:solidFill>
                <a:latin typeface="Arial"/>
                <a:ea typeface="DejaVu Sans"/>
              </a:rPr>
              <a:t>Stack</a:t>
            </a:r>
            <a:endParaRPr b="0" lang="en-US" sz="4400" spc="-1" strike="noStrike">
              <a:latin typeface="Arial"/>
            </a:endParaRPr>
          </a:p>
        </p:txBody>
      </p:sp>
      <p:sp>
        <p:nvSpPr>
          <p:cNvPr id="170"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fontScale="52000"/>
          </a:bodyPr>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Last in first out</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Every function call stored on stack</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Local variable of that function also resides inside that function frame on stack</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The lifetime of local variable is the lifetime of function frame</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Top function frame is always being executed</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Address of the top frame is stored in Stack pointer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44000" y="72000"/>
            <a:ext cx="9538920" cy="646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ffffff"/>
                </a:solidFill>
                <a:latin typeface="Arial"/>
                <a:ea typeface="DejaVu Sans"/>
              </a:rPr>
              <a:t>Heap</a:t>
            </a:r>
            <a:endParaRPr b="0" lang="en-US" sz="4400" spc="-1" strike="noStrike">
              <a:latin typeface="Arial"/>
            </a:endParaRPr>
          </a:p>
        </p:txBody>
      </p:sp>
      <p:sp>
        <p:nvSpPr>
          <p:cNvPr id="172"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Dynamic Memory allocation</a:t>
            </a:r>
            <a:endParaRPr b="0" lang="en-US" sz="3200" spc="-1" strike="noStrike">
              <a:latin typeface="Arial"/>
            </a:endParaRPr>
          </a:p>
          <a:p>
            <a:pPr lvl="2" marL="648000" indent="-215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malloc</a:t>
            </a:r>
            <a:endParaRPr b="0" lang="en-US" sz="3200" spc="-1" strike="noStrike">
              <a:latin typeface="Arial"/>
            </a:endParaRPr>
          </a:p>
          <a:p>
            <a:pPr lvl="2" marL="648000" indent="-215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calloc</a:t>
            </a:r>
            <a:endParaRPr b="0" lang="en-US" sz="3200" spc="-1" strike="noStrike">
              <a:latin typeface="Arial"/>
            </a:endParaRPr>
          </a:p>
          <a:p>
            <a:pPr lvl="2" marL="648000" indent="-215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realloc</a:t>
            </a:r>
            <a:endParaRPr b="0" lang="en-US" sz="3200" spc="-1" strike="noStrike">
              <a:latin typeface="Arial"/>
            </a:endParaRPr>
          </a:p>
          <a:p>
            <a:pPr lvl="2" marL="648000" indent="-215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free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44000" y="72000"/>
            <a:ext cx="9538920" cy="646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ea typeface="DejaVu Sans"/>
              </a:rPr>
              <a:t>File Handling</a:t>
            </a:r>
            <a:endParaRPr b="0" lang="en-US" sz="4400" spc="-1" strike="noStrike">
              <a:latin typeface="Arial"/>
            </a:endParaRPr>
          </a:p>
        </p:txBody>
      </p:sp>
      <p:sp>
        <p:nvSpPr>
          <p:cNvPr id="174"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fontScale="82000"/>
          </a:bodyPr>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Mode</a:t>
            </a:r>
            <a:endParaRPr b="0" lang="en-US" sz="32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r</a:t>
            </a:r>
            <a:endParaRPr b="0" lang="en-US" sz="28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w</a:t>
            </a:r>
            <a:endParaRPr b="0" lang="en-US" sz="28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a</a:t>
            </a:r>
            <a:endParaRPr b="0" lang="en-US" sz="28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rb,wb,ab</a:t>
            </a:r>
            <a:endParaRPr b="0" lang="en-US" sz="28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r+,a+,w+</a:t>
            </a:r>
            <a:endParaRPr b="0" lang="en-US" sz="28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Rb+,ab+,wb+</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44000" y="72000"/>
            <a:ext cx="9538920" cy="646920"/>
          </a:xfrm>
          <a:prstGeom prst="rect">
            <a:avLst/>
          </a:prstGeom>
          <a:noFill/>
          <a:ln>
            <a:noFill/>
          </a:ln>
        </p:spPr>
        <p:style>
          <a:lnRef idx="0"/>
          <a:fillRef idx="0"/>
          <a:effectRef idx="0"/>
          <a:fontRef idx="minor"/>
        </p:style>
      </p:sp>
      <p:sp>
        <p:nvSpPr>
          <p:cNvPr id="176"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Fopen</a:t>
            </a:r>
            <a:endParaRPr b="0" lang="en-US" sz="3200" spc="-1" strike="noStrike">
              <a:latin typeface="Arial"/>
            </a:endParaRPr>
          </a:p>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fscanf,fgets,fread</a:t>
            </a:r>
            <a:endParaRPr b="0" lang="en-US" sz="3200" spc="-1" strike="noStrike">
              <a:latin typeface="Arial"/>
            </a:endParaRPr>
          </a:p>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fprintf,fputs,fwrite</a:t>
            </a:r>
            <a:endParaRPr b="0" lang="en-US" sz="3200" spc="-1" strike="noStrike">
              <a:latin typeface="Arial"/>
            </a:endParaRPr>
          </a:p>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Fseek,rewind</a:t>
            </a:r>
            <a:endParaRPr b="0" lang="en-US" sz="3200" spc="-1" strike="noStrike">
              <a:latin typeface="Arial"/>
            </a:endParaRPr>
          </a:p>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fclose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44000" y="72000"/>
            <a:ext cx="9538920" cy="646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ea typeface="DejaVu Sans"/>
              </a:rPr>
              <a:t>Macros</a:t>
            </a:r>
            <a:endParaRPr b="0" lang="en-US" sz="4400" spc="-1" strike="noStrike">
              <a:latin typeface="Arial"/>
            </a:endParaRPr>
          </a:p>
        </p:txBody>
      </p:sp>
      <p:sp>
        <p:nvSpPr>
          <p:cNvPr id="178"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Predefined Macros</a:t>
            </a:r>
            <a:endParaRPr b="0" lang="en-US" sz="32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__DATE__</a:t>
            </a:r>
            <a:endParaRPr b="0" lang="en-US" sz="28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__FILE__</a:t>
            </a:r>
            <a:endParaRPr b="0" lang="en-US" sz="28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__LINE__</a:t>
            </a:r>
            <a:endParaRPr b="0" lang="en-US" sz="28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__STDC__</a:t>
            </a:r>
            <a:endParaRPr b="0" lang="en-US" sz="28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__TIME__</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44000" y="72000"/>
            <a:ext cx="9538920" cy="646920"/>
          </a:xfrm>
          <a:prstGeom prst="rect">
            <a:avLst/>
          </a:prstGeom>
          <a:noFill/>
          <a:ln>
            <a:noFill/>
          </a:ln>
        </p:spPr>
        <p:style>
          <a:lnRef idx="0"/>
          <a:fillRef idx="0"/>
          <a:effectRef idx="0"/>
          <a:fontRef idx="minor"/>
        </p:style>
      </p:sp>
      <p:sp>
        <p:nvSpPr>
          <p:cNvPr id="180"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Define with </a:t>
            </a:r>
            <a:endParaRPr b="0" lang="en-US" sz="3200" spc="-1" strike="noStrike">
              <a:latin typeface="Arial"/>
            </a:endParaRPr>
          </a:p>
          <a:p>
            <a:pPr lvl="1" marL="864000" indent="-32328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#define MACRO_NAME VALUE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44000" y="72000"/>
            <a:ext cx="9538920" cy="646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ea typeface="DejaVu Sans"/>
              </a:rPr>
              <a:t>Storage Classes in C</a:t>
            </a:r>
            <a:endParaRPr b="0" lang="en-US" sz="4400" spc="-1" strike="noStrike">
              <a:latin typeface="Arial"/>
            </a:endParaRPr>
          </a:p>
        </p:txBody>
      </p:sp>
      <p:sp>
        <p:nvSpPr>
          <p:cNvPr id="182"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auto</a:t>
            </a:r>
            <a:endParaRPr b="0" lang="en-US" sz="3200" spc="-1" strike="noStrike">
              <a:latin typeface="Arial"/>
            </a:endParaRPr>
          </a:p>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extern</a:t>
            </a:r>
            <a:endParaRPr b="0" lang="en-US" sz="3200" spc="-1" strike="noStrike">
              <a:latin typeface="Arial"/>
            </a:endParaRPr>
          </a:p>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register</a:t>
            </a:r>
            <a:endParaRPr b="0" lang="en-US" sz="3200" spc="-1" strike="noStrike">
              <a:latin typeface="Arial"/>
            </a:endParaRPr>
          </a:p>
          <a:p>
            <a:pPr marL="432000" indent="-32328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static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04000" y="226080"/>
            <a:ext cx="9072000" cy="946440"/>
          </a:xfrm>
          <a:prstGeom prst="rect">
            <a:avLst/>
          </a:prstGeom>
          <a:noFill/>
          <a:ln>
            <a:noFill/>
          </a:ln>
        </p:spPr>
        <p:txBody>
          <a:bodyPr lIns="0" rIns="0" tIns="0" bIns="0" anchor="ctr">
            <a:noAutofit/>
          </a:bodyPr>
          <a:p>
            <a:pPr algn="ctr"/>
            <a:r>
              <a:rPr b="0" lang="en-US" sz="4400" spc="-1" strike="noStrike">
                <a:latin typeface="Arial"/>
              </a:rPr>
              <a:t>Compiler Steps</a:t>
            </a:r>
            <a:endParaRPr b="0" lang="en-US" sz="4400" spc="-1" strike="noStrike">
              <a:latin typeface="Arial"/>
            </a:endParaRPr>
          </a:p>
        </p:txBody>
      </p:sp>
      <p:sp>
        <p:nvSpPr>
          <p:cNvPr id="184" name="TextShape 2"/>
          <p:cNvSpPr txBox="1"/>
          <p:nvPr/>
        </p:nvSpPr>
        <p:spPr>
          <a:xfrm>
            <a:off x="504000" y="1326600"/>
            <a:ext cx="9072000" cy="3288600"/>
          </a:xfrm>
          <a:prstGeom prst="rect">
            <a:avLst/>
          </a:prstGeom>
          <a:noFill/>
          <a:ln>
            <a:noFill/>
          </a:ln>
        </p:spPr>
        <p:txBody>
          <a:bodyPr lIns="0" rIns="0" tIns="0" bIns="0">
            <a:normAutofit fontScale="44000"/>
          </a:bodyPr>
          <a:p>
            <a:pPr marL="432000" indent="-324000">
              <a:spcBef>
                <a:spcPts val="1417"/>
              </a:spcBef>
              <a:buClr>
                <a:srgbClr val="ffffff"/>
              </a:buClr>
              <a:buSzPct val="45000"/>
              <a:buFont typeface="Wingdings" charset="2"/>
              <a:buChar char=""/>
            </a:pPr>
            <a:r>
              <a:rPr b="0" lang="en-US" sz="3200" spc="-1" strike="noStrike">
                <a:latin typeface="Arial"/>
              </a:rPr>
              <a:t>Pre-processing (-E)</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Removing Comments</a:t>
            </a:r>
            <a:endParaRPr b="0" lang="en-US" sz="28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Expand Macros</a:t>
            </a:r>
            <a:endParaRPr b="0" lang="en-US" sz="28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Expand Included files</a:t>
            </a:r>
            <a:endParaRPr b="0" lang="en-US" sz="28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Compile</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Generates assembly language</a:t>
            </a:r>
            <a:endParaRPr b="0" lang="en-US" sz="28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Assembly</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Convert to machine code</a:t>
            </a:r>
            <a:endParaRPr b="0" lang="en-US" sz="2800" spc="-1" strike="noStrike">
              <a:latin typeface="Arial"/>
            </a:endParaRPr>
          </a:p>
          <a:p>
            <a:pPr marL="432000" indent="-324000">
              <a:spcBef>
                <a:spcPts val="1417"/>
              </a:spcBef>
              <a:buClr>
                <a:srgbClr val="ffffff"/>
              </a:buClr>
              <a:buSzPct val="45000"/>
              <a:buFont typeface="Wingdings" charset="2"/>
              <a:buChar char=""/>
            </a:pPr>
            <a:r>
              <a:rPr b="0" lang="en-US" sz="3200" spc="-1" strike="noStrike">
                <a:latin typeface="Arial"/>
              </a:rPr>
              <a:t>Linking</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Merge All object code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65760" y="1920240"/>
            <a:ext cx="3153600" cy="1250280"/>
          </a:xfrm>
          <a:prstGeom prst="rect">
            <a:avLst/>
          </a:prstGeom>
          <a:noFill/>
          <a:ln>
            <a:noFill/>
          </a:ln>
        </p:spPr>
        <p:txBody>
          <a:bodyPr lIns="0" rIns="0" tIns="0" bIns="0" anchor="ctr">
            <a:noAutofit/>
          </a:bodyPr>
          <a:p>
            <a:pPr algn="ctr"/>
            <a:r>
              <a:rPr b="0" lang="en-US" sz="4400" spc="-1" strike="noStrike">
                <a:latin typeface="Arial"/>
              </a:rPr>
              <a:t>Operator Precedence</a:t>
            </a:r>
            <a:endParaRPr b="0" lang="en-US" sz="4400" spc="-1" strike="noStrike">
              <a:latin typeface="Arial"/>
            </a:endParaRPr>
          </a:p>
        </p:txBody>
      </p:sp>
      <p:pic>
        <p:nvPicPr>
          <p:cNvPr id="186" name="" descr=""/>
          <p:cNvPicPr/>
          <p:nvPr/>
        </p:nvPicPr>
        <p:blipFill>
          <a:blip r:embed="rId1"/>
          <a:stretch/>
        </p:blipFill>
        <p:spPr>
          <a:xfrm>
            <a:off x="4114800" y="360"/>
            <a:ext cx="5965920" cy="56703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44000" y="72000"/>
            <a:ext cx="9538920" cy="646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ffffff"/>
                </a:solidFill>
                <a:latin typeface="Arial"/>
                <a:ea typeface="DejaVu Sans"/>
              </a:rPr>
              <a:t>Before C</a:t>
            </a:r>
            <a:endParaRPr b="0" lang="en-US" sz="4400" spc="-1" strike="noStrike">
              <a:latin typeface="Arial"/>
            </a:endParaRPr>
          </a:p>
        </p:txBody>
      </p:sp>
      <p:sp>
        <p:nvSpPr>
          <p:cNvPr id="156"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B language(1969):Added ++ ,-- and few more operators</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NB Language (1971): Added types</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C(1972):Added structs,logical operators , preprocessors and few more things.Renamed NB to create 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44000" y="72000"/>
            <a:ext cx="9538920" cy="646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ffffff"/>
                </a:solidFill>
                <a:latin typeface="Arial"/>
                <a:ea typeface="DejaVu Sans"/>
              </a:rPr>
              <a:t>After C</a:t>
            </a:r>
            <a:endParaRPr b="0" lang="en-US" sz="4400" spc="-1" strike="noStrike">
              <a:latin typeface="Arial"/>
            </a:endParaRPr>
          </a:p>
        </p:txBody>
      </p:sp>
      <p:sp>
        <p:nvSpPr>
          <p:cNvPr id="158"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fontScale="85000"/>
          </a:bodyPr>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First C Standard (1989) by ANSI : C89</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C Standard (1995) by ANSI : C95</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C Standard (1999) by ANSI : C99</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C Standard (2011) : C11</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C Standard (2017): C17</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Future C Standard C (2023): C23</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C89  Got 32 reserved keyword</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C99 added five more </a:t>
            </a:r>
            <a:endParaRPr b="0" lang="en-US" sz="32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_Bool , _Complex , _Imaginary, inline ,restrict</a:t>
            </a:r>
            <a:endParaRPr b="0" lang="en-US" sz="28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C11 added seven more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44000" y="72000"/>
            <a:ext cx="9538920" cy="646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ffffff"/>
                </a:solidFill>
                <a:latin typeface="Arial"/>
                <a:ea typeface="DejaVu Sans"/>
              </a:rPr>
              <a:t>Variables</a:t>
            </a:r>
            <a:endParaRPr b="0" lang="en-US" sz="4400" spc="-1" strike="noStrike">
              <a:latin typeface="Arial"/>
            </a:endParaRPr>
          </a:p>
        </p:txBody>
      </p:sp>
      <p:sp>
        <p:nvSpPr>
          <p:cNvPr id="161"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Variable : Memory allocated</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Identifier: Name of the memory</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Literal : Constant value on Memory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44000" y="72000"/>
            <a:ext cx="9538920" cy="646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ffffff"/>
                </a:solidFill>
                <a:latin typeface="Arial"/>
                <a:ea typeface="DejaVu Sans"/>
              </a:rPr>
              <a:t>Datatype</a:t>
            </a:r>
            <a:endParaRPr b="0" lang="en-US" sz="4400" spc="-1" strike="noStrike">
              <a:latin typeface="Arial"/>
            </a:endParaRPr>
          </a:p>
        </p:txBody>
      </p:sp>
      <p:sp>
        <p:nvSpPr>
          <p:cNvPr id="163"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fontScale="31000"/>
          </a:bodyPr>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Primitive Type:</a:t>
            </a:r>
            <a:endParaRPr b="0" lang="en-US" sz="32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char,signed char, unsigned char : 1byte</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short, signed short, unsigned short : 2 byte</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signed short int, unsigned short int : 2 byte</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int , unsigned int, signed int : 4 bytes</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long,signed long, signed long int,unsigned long, unsigned long int : 4 bytes</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long long, signed long long, unsigned long long, long long int, signed long long int, unsigned long long int : 8 bytes</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float : 4 bytes</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double : 8 bytes</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long double : 12 bytes</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void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fontScale="65000"/>
          </a:bodyPr>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Derived Data types</a:t>
            </a:r>
            <a:endParaRPr b="0" lang="en-US" sz="32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Array</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Reference</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Pointer</a:t>
            </a:r>
            <a:endParaRPr b="0" lang="en-US" sz="28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User Defined Data types:</a:t>
            </a:r>
            <a:endParaRPr b="0" lang="en-US" sz="32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Structure</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Union</a:t>
            </a:r>
            <a:endParaRPr b="0" lang="en-US" sz="2800" spc="-1" strike="noStrike">
              <a:latin typeface="Arial"/>
            </a:endParaRPr>
          </a:p>
          <a:p>
            <a:pPr lvl="1" marL="864000" indent="-322920">
              <a:lnSpc>
                <a:spcPct val="100000"/>
              </a:lnSpc>
              <a:spcBef>
                <a:spcPts val="1134"/>
              </a:spcBef>
              <a:buClr>
                <a:srgbClr val="ffffff"/>
              </a:buClr>
              <a:buSzPct val="75000"/>
              <a:buFont typeface="Symbol"/>
              <a:buChar char=""/>
            </a:pPr>
            <a:r>
              <a:rPr b="0" lang="en-US" sz="2800" spc="-1" strike="noStrike">
                <a:solidFill>
                  <a:srgbClr val="ffffff"/>
                </a:solidFill>
                <a:latin typeface="Arial"/>
                <a:ea typeface="DejaVu Sans"/>
              </a:rPr>
              <a:t>Enum</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44000" y="72000"/>
            <a:ext cx="9538920" cy="646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ffffff"/>
                </a:solidFill>
                <a:latin typeface="Arial"/>
                <a:ea typeface="DejaVu Sans"/>
              </a:rPr>
              <a:t>Process</a:t>
            </a:r>
            <a:endParaRPr b="0" lang="en-US" sz="4400" spc="-1" strike="noStrike">
              <a:latin typeface="Arial"/>
            </a:endParaRPr>
          </a:p>
        </p:txBody>
      </p:sp>
      <p:sp>
        <p:nvSpPr>
          <p:cNvPr id="166" name="CustomShape 2"/>
          <p:cNvSpPr/>
          <p:nvPr/>
        </p:nvSpPr>
        <p:spPr>
          <a:xfrm>
            <a:off x="504000" y="1326600"/>
            <a:ext cx="9070920" cy="32871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Run-time of a program</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Process memory layout</a:t>
            </a:r>
            <a:endParaRPr b="0" lang="en-US" sz="3200" spc="-1" strike="noStrike">
              <a:latin typeface="Arial"/>
            </a:endParaRPr>
          </a:p>
        </p:txBody>
      </p:sp>
      <p:pic>
        <p:nvPicPr>
          <p:cNvPr id="167" name="" descr=""/>
          <p:cNvPicPr/>
          <p:nvPr/>
        </p:nvPicPr>
        <p:blipFill>
          <a:blip r:embed="rId1"/>
          <a:stretch/>
        </p:blipFill>
        <p:spPr>
          <a:xfrm>
            <a:off x="3303360" y="640080"/>
            <a:ext cx="6479640" cy="4624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74320" y="640080"/>
            <a:ext cx="9300600" cy="4662360"/>
          </a:xfrm>
          <a:prstGeom prst="rect">
            <a:avLst/>
          </a:prstGeom>
          <a:noFill/>
          <a:ln>
            <a:noFill/>
          </a:ln>
        </p:spPr>
        <p:style>
          <a:lnRef idx="0"/>
          <a:fillRef idx="0"/>
          <a:effectRef idx="0"/>
          <a:fontRef idx="minor"/>
        </p:style>
        <p:txBody>
          <a:bodyPr lIns="0" rIns="0" tIns="0" bIns="0">
            <a:normAutofit fontScale="16000"/>
          </a:bodyPr>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Text Segment : The text section of the program contains the executable instructions of the program. The program instruction counter is a pointer into the text section. Constants, such as the string constants of a printf() statement are also stored in the text section of memory.</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Data Segment : The data section of memory if for global and static data that is initialized when declared. Since, the initial value of initialized variables is known in advance, all global or static variables are saved together in the executable file and the data block is loaded into memory directly from the executable file just like the text section.</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BSS Segment : The bss section, like the data section, is for storing global and static variables. The difference being that the bss section stores variables that were not initialized to a specific value when declared. Bss data is initialized to zero when the program starts.</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Heap : For Dynamic memory allocation,a continuous part of virtual address space where the allocation and  de-allocation of memory can be performed in real-time.</a:t>
            </a:r>
            <a:endParaRPr b="0" lang="en-US"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ea typeface="DejaVu Sans"/>
              </a:rPr>
              <a:t>Stack: The stack stores various pointer values which are needed for the execution of the program and also is the default storage location for variables which are local to a function, i.e., declared within the body of the function. The stack data is created when program begins a function and is destroyed when that function exits.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2022-03-13T18:35:23Z</dcterms:created>
  <dc:creator/>
  <dc:description/>
  <dc:language>en-US</dc:language>
  <cp:lastModifiedBy/>
  <dcterms:modified xsi:type="dcterms:W3CDTF">2022-03-31T10:15:38Z</dcterms:modified>
  <cp:revision>8</cp:revision>
  <dc:subject/>
  <dc:title>Portfolio</dc:title>
</cp:coreProperties>
</file>