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62.xml.rels" ContentType="application/vnd.openxmlformats-package.relationships+xml"/>
  <Override PartName="/ppt/notesSlides/notesSlide62.xml" ContentType="application/vnd.openxmlformats-officedocument.presentationml.notesSlide+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76.xml" ContentType="application/vnd.openxmlformats-officedocument.presentationml.slide+xml"/>
  <Override PartName="/ppt/slides/slide51.xml" ContentType="application/vnd.openxmlformats-officedocument.presentationml.slide+xml"/>
  <Override PartName="/ppt/slides/slide75.xml" ContentType="application/vnd.openxmlformats-officedocument.presentationml.slide+xml"/>
  <Override PartName="/ppt/slides/slide50.xml" ContentType="application/vnd.openxmlformats-officedocument.presentationml.slide+xml"/>
  <Override PartName="/ppt/slides/slide69.xml" ContentType="application/vnd.openxmlformats-officedocument.presentationml.slide+xml"/>
  <Override PartName="/ppt/slides/slide44.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8.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72.xml.rels" ContentType="application/vnd.openxmlformats-package.relationships+xml"/>
  <Override PartName="/ppt/slides/_rels/slide44.xml.rels" ContentType="application/vnd.openxmlformats-package.relationships+xml"/>
  <Override PartName="/ppt/slides/_rels/slide71.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6.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7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70.xml.rels" ContentType="application/vnd.openxmlformats-package.relationships+xml"/>
  <Override PartName="/ppt/slides/_rels/slide35.xml.rels" ContentType="application/vnd.openxmlformats-package.relationships+xml"/>
  <Override PartName="/ppt/slides/_rels/slide74.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75.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73" Type="http://schemas.openxmlformats.org/officeDocument/2006/relationships/slide" Target="slides/slide64.xml"/><Relationship Id="rId74" Type="http://schemas.openxmlformats.org/officeDocument/2006/relationships/slide" Target="slides/slide65.xml"/><Relationship Id="rId75" Type="http://schemas.openxmlformats.org/officeDocument/2006/relationships/slide" Target="slides/slide66.xml"/><Relationship Id="rId76" Type="http://schemas.openxmlformats.org/officeDocument/2006/relationships/slide" Target="slides/slide67.xml"/><Relationship Id="rId77" Type="http://schemas.openxmlformats.org/officeDocument/2006/relationships/slide" Target="slides/slide68.xml"/><Relationship Id="rId78" Type="http://schemas.openxmlformats.org/officeDocument/2006/relationships/slide" Target="slides/slide69.xml"/><Relationship Id="rId79" Type="http://schemas.openxmlformats.org/officeDocument/2006/relationships/slide" Target="slides/slide70.xml"/><Relationship Id="rId80" Type="http://schemas.openxmlformats.org/officeDocument/2006/relationships/slide" Target="slides/slide71.xml"/><Relationship Id="rId81" Type="http://schemas.openxmlformats.org/officeDocument/2006/relationships/slide" Target="slides/slide72.xml"/><Relationship Id="rId82" Type="http://schemas.openxmlformats.org/officeDocument/2006/relationships/slide" Target="slides/slide73.xml"/><Relationship Id="rId83" Type="http://schemas.openxmlformats.org/officeDocument/2006/relationships/slide" Target="slides/slide74.xml"/><Relationship Id="rId84" Type="http://schemas.openxmlformats.org/officeDocument/2006/relationships/slide" Target="slides/slide75.xml"/><Relationship Id="rId85" Type="http://schemas.openxmlformats.org/officeDocument/2006/relationships/slide" Target="slides/slide76.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216000" y="812520"/>
            <a:ext cx="7127280" cy="4008960"/>
          </a:xfrm>
          <a:prstGeom prst="rect">
            <a:avLst/>
          </a:prstGeom>
        </p:spPr>
        <p:txBody>
          <a:bodyPr lIns="0" rIns="0" tIns="0" bIns="0" anchor="ctr"/>
          <a:p>
            <a:pPr algn="ctr"/>
            <a:r>
              <a:rPr b="0" lang="en-IN" sz="4400" spc="-1" strike="noStrike">
                <a:latin typeface="Arial"/>
              </a:rPr>
              <a:t>Click to move the slide</a:t>
            </a:r>
            <a:endParaRPr b="0" lang="en-IN" sz="4400" spc="-1" strike="noStrike">
              <a:latin typeface="Arial"/>
            </a:endParaRPr>
          </a:p>
        </p:txBody>
      </p:sp>
      <p:sp>
        <p:nvSpPr>
          <p:cNvPr id="267"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268"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269"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270"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271" name="PlaceHolder 6"/>
          <p:cNvSpPr>
            <a:spLocks noGrp="1"/>
          </p:cNvSpPr>
          <p:nvPr>
            <p:ph type="sldNum"/>
          </p:nvPr>
        </p:nvSpPr>
        <p:spPr>
          <a:xfrm>
            <a:off x="4278960" y="10157400"/>
            <a:ext cx="3280680" cy="534240"/>
          </a:xfrm>
          <a:prstGeom prst="rect">
            <a:avLst/>
          </a:prstGeom>
        </p:spPr>
        <p:txBody>
          <a:bodyPr lIns="0" rIns="0" tIns="0" bIns="0" anchor="b"/>
          <a:p>
            <a:pPr algn="r"/>
            <a:fld id="{248FAA3C-BEA2-4ABB-93E1-C928822110BE}"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1143000" y="685800"/>
            <a:ext cx="4569840" cy="3426840"/>
          </a:xfrm>
          <a:prstGeom prst="rect">
            <a:avLst/>
          </a:prstGeom>
        </p:spPr>
      </p:sp>
      <p:sp>
        <p:nvSpPr>
          <p:cNvPr id="437" name="PlaceHolder 2"/>
          <p:cNvSpPr>
            <a:spLocks noGrp="1"/>
          </p:cNvSpPr>
          <p:nvPr>
            <p:ph type="body"/>
          </p:nvPr>
        </p:nvSpPr>
        <p:spPr>
          <a:xfrm>
            <a:off x="685800" y="4343400"/>
            <a:ext cx="5484240" cy="4112640"/>
          </a:xfrm>
          <a:prstGeom prst="rect">
            <a:avLst/>
          </a:prstGeom>
        </p:spPr>
        <p:txBody>
          <a:bodyPr lIns="0" rIns="0" tIns="0" bIns="0"/>
          <a:p>
            <a:endParaRPr b="0" lang="en-IN" sz="2000" spc="-1" strike="noStrike">
              <a:latin typeface="Arial"/>
            </a:endParaRPr>
          </a:p>
        </p:txBody>
      </p:sp>
      <p:sp>
        <p:nvSpPr>
          <p:cNvPr id="438" name="CustomShape 3"/>
          <p:cNvSpPr/>
          <p:nvPr/>
        </p:nvSpPr>
        <p:spPr>
          <a:xfrm>
            <a:off x="3884760" y="8685360"/>
            <a:ext cx="2969640" cy="455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2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4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5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7"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6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7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74"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6"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8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84"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87"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8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8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0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20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0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1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1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1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22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2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22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22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22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22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22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3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4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24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4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4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5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5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5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25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6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26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26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26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26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26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88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1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5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9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2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1.xml"/>
</Relationships>
</file>

<file path=ppt/slides/_rels/slide3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5.xml"/>
</Relationships>
</file>

<file path=ppt/slides/_rels/slide7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5.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2" name="CustomShape 1"/>
          <p:cNvSpPr/>
          <p:nvPr/>
        </p:nvSpPr>
        <p:spPr>
          <a:xfrm>
            <a:off x="685800" y="2130120"/>
            <a:ext cx="7770240" cy="14677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Python</a:t>
            </a:r>
            <a:endParaRPr b="0" lang="en-IN" sz="4400" spc="-1" strike="noStrike">
              <a:latin typeface="Arial"/>
            </a:endParaRPr>
          </a:p>
        </p:txBody>
      </p:sp>
      <p:sp>
        <p:nvSpPr>
          <p:cNvPr id="273" name="CustomShape 2"/>
          <p:cNvSpPr/>
          <p:nvPr/>
        </p:nvSpPr>
        <p:spPr>
          <a:xfrm>
            <a:off x="1371600" y="3886200"/>
            <a:ext cx="6398640" cy="175032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685800" y="151920"/>
            <a:ext cx="77702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String operations</a:t>
            </a:r>
            <a:endParaRPr b="0" lang="en-IN" sz="4400" spc="-1" strike="noStrike">
              <a:latin typeface="Arial"/>
            </a:endParaRPr>
          </a:p>
        </p:txBody>
      </p:sp>
      <p:sp>
        <p:nvSpPr>
          <p:cNvPr id="291" name="CustomShape 2"/>
          <p:cNvSpPr/>
          <p:nvPr/>
        </p:nvSpPr>
        <p:spPr>
          <a:xfrm>
            <a:off x="685800" y="1447560"/>
            <a:ext cx="7770240" cy="4645800"/>
          </a:xfrm>
          <a:prstGeom prst="rect">
            <a:avLst/>
          </a:prstGeom>
          <a:noFill/>
          <a:ln>
            <a:noFill/>
          </a:ln>
        </p:spPr>
        <p:style>
          <a:lnRef idx="0"/>
          <a:fillRef idx="0"/>
          <a:effectRef idx="0"/>
          <a:fontRef idx="minor"/>
        </p:style>
        <p:txBody>
          <a:bodyPr lIns="90000" rIns="90000" tIns="46800" bIns="46800">
            <a:normAutofit/>
          </a:bodyPr>
          <a:p>
            <a:pPr marL="342720" indent="-340560">
              <a:lnSpc>
                <a:spcPct val="90000"/>
              </a:lnSpc>
              <a:spcBef>
                <a:spcPts val="799"/>
              </a:spcBef>
              <a:buClr>
                <a:srgbClr val="000000"/>
              </a:buClr>
              <a:buFont typeface="Arial"/>
              <a:buChar char="•"/>
            </a:pPr>
            <a:r>
              <a:rPr b="0" lang="en-IN" sz="3200" spc="-1" strike="noStrike">
                <a:solidFill>
                  <a:srgbClr val="000000"/>
                </a:solidFill>
                <a:latin typeface="Calibri"/>
                <a:ea typeface="DejaVu Sans"/>
              </a:rPr>
              <a:t>concatenate with + or neighbors</a:t>
            </a:r>
            <a:endParaRPr b="0" lang="en-IN" sz="3200" spc="-1" strike="noStrike">
              <a:latin typeface="Arial"/>
            </a:endParaRPr>
          </a:p>
          <a:p>
            <a:pPr lvl="1" marL="742680" indent="-283320">
              <a:lnSpc>
                <a:spcPct val="90000"/>
              </a:lnSpc>
              <a:spcBef>
                <a:spcPts val="697"/>
              </a:spcBef>
              <a:buClr>
                <a:srgbClr val="000000"/>
              </a:buClr>
              <a:buFont typeface="Arial"/>
              <a:buChar char="–"/>
            </a:pPr>
            <a:r>
              <a:rPr b="0" lang="en-IN" sz="2800" spc="-1" strike="noStrike">
                <a:solidFill>
                  <a:srgbClr val="009900"/>
                </a:solidFill>
                <a:latin typeface="Lucida Console"/>
                <a:ea typeface="DejaVu Sans"/>
              </a:rPr>
              <a:t>word = 'Help' + x</a:t>
            </a:r>
            <a:endParaRPr b="0" lang="en-IN" sz="2800" spc="-1" strike="noStrike">
              <a:latin typeface="Arial"/>
            </a:endParaRPr>
          </a:p>
          <a:p>
            <a:pPr lvl="1" marL="742680" indent="-283320">
              <a:lnSpc>
                <a:spcPct val="90000"/>
              </a:lnSpc>
              <a:spcBef>
                <a:spcPts val="697"/>
              </a:spcBef>
              <a:buClr>
                <a:srgbClr val="000000"/>
              </a:buClr>
              <a:buFont typeface="Arial"/>
              <a:buChar char="–"/>
            </a:pPr>
            <a:r>
              <a:rPr b="0" lang="en-IN" sz="2800" spc="-1" strike="noStrike">
                <a:solidFill>
                  <a:srgbClr val="009900"/>
                </a:solidFill>
                <a:latin typeface="Lucida Console"/>
                <a:ea typeface="DejaVu Sans"/>
              </a:rPr>
              <a:t>word = 'Help' 'a'</a:t>
            </a:r>
            <a:endParaRPr b="0" lang="en-IN" sz="2800" spc="-1" strike="noStrike">
              <a:latin typeface="Arial"/>
            </a:endParaRPr>
          </a:p>
          <a:p>
            <a:pPr marL="342720" indent="-340560">
              <a:lnSpc>
                <a:spcPct val="90000"/>
              </a:lnSpc>
              <a:spcBef>
                <a:spcPts val="799"/>
              </a:spcBef>
              <a:buClr>
                <a:srgbClr val="000000"/>
              </a:buClr>
              <a:buFont typeface="Arial"/>
              <a:buChar char="•"/>
            </a:pPr>
            <a:r>
              <a:rPr b="0" lang="en-IN" sz="3200" spc="-1" strike="noStrike">
                <a:solidFill>
                  <a:srgbClr val="000000"/>
                </a:solidFill>
                <a:latin typeface="Calibri"/>
                <a:ea typeface="DejaVu Sans"/>
              </a:rPr>
              <a:t>subscripting of strings</a:t>
            </a:r>
            <a:endParaRPr b="0" lang="en-IN" sz="3200" spc="-1" strike="noStrike">
              <a:latin typeface="Arial"/>
            </a:endParaRPr>
          </a:p>
          <a:p>
            <a:pPr lvl="1" marL="742680" indent="-283320">
              <a:lnSpc>
                <a:spcPct val="90000"/>
              </a:lnSpc>
              <a:spcBef>
                <a:spcPts val="697"/>
              </a:spcBef>
              <a:buClr>
                <a:srgbClr val="000000"/>
              </a:buClr>
              <a:buFont typeface="Arial"/>
              <a:buChar char="–"/>
            </a:pPr>
            <a:r>
              <a:rPr b="0" lang="en-IN" sz="2800" spc="-1" strike="noStrike">
                <a:solidFill>
                  <a:srgbClr val="009900"/>
                </a:solidFill>
                <a:latin typeface="Lucida Console"/>
                <a:ea typeface="DejaVu Sans"/>
              </a:rPr>
              <a:t>'Hello'[2]</a:t>
            </a:r>
            <a:r>
              <a:rPr b="0" lang="en-IN" sz="2800" spc="-1" strike="noStrike">
                <a:solidFill>
                  <a:srgbClr val="000000"/>
                </a:solidFill>
                <a:latin typeface="Calibri"/>
                <a:ea typeface="DejaVu Sans"/>
              </a:rPr>
              <a:t> </a:t>
            </a:r>
            <a:r>
              <a:rPr b="0" lang="en-IN" sz="2800" spc="-1" strike="noStrike">
                <a:solidFill>
                  <a:srgbClr val="000000"/>
                </a:solidFill>
                <a:latin typeface="Wingdings"/>
                <a:ea typeface="Wingdings"/>
              </a:rPr>
              <a:t></a:t>
            </a:r>
            <a:r>
              <a:rPr b="0" lang="en-IN" sz="2800" spc="-1" strike="noStrike">
                <a:solidFill>
                  <a:srgbClr val="000000"/>
                </a:solidFill>
                <a:latin typeface="Calibri"/>
                <a:ea typeface="Wingdings"/>
              </a:rPr>
              <a:t> 'l'</a:t>
            </a:r>
            <a:endParaRPr b="0" lang="en-IN" sz="2800" spc="-1" strike="noStrike">
              <a:latin typeface="Arial"/>
            </a:endParaRPr>
          </a:p>
          <a:p>
            <a:pPr lvl="1" marL="742680" indent="-283320">
              <a:lnSpc>
                <a:spcPct val="90000"/>
              </a:lnSpc>
              <a:spcBef>
                <a:spcPts val="697"/>
              </a:spcBef>
              <a:buClr>
                <a:srgbClr val="000000"/>
              </a:buClr>
              <a:buFont typeface="Arial"/>
              <a:buChar char="–"/>
            </a:pPr>
            <a:r>
              <a:rPr b="0" lang="en-IN" sz="2800" spc="-1" strike="noStrike">
                <a:solidFill>
                  <a:srgbClr val="000000"/>
                </a:solidFill>
                <a:latin typeface="Calibri"/>
                <a:ea typeface="Wingdings"/>
              </a:rPr>
              <a:t>slice: </a:t>
            </a:r>
            <a:r>
              <a:rPr b="0" lang="en-IN" sz="2800" spc="-1" strike="noStrike">
                <a:solidFill>
                  <a:srgbClr val="009900"/>
                </a:solidFill>
                <a:latin typeface="Lucida Console"/>
                <a:ea typeface="Wingdings"/>
              </a:rPr>
              <a:t>'Hello'[1:2]</a:t>
            </a:r>
            <a:r>
              <a:rPr b="0" lang="en-IN" sz="2800" spc="-1" strike="noStrike">
                <a:solidFill>
                  <a:srgbClr val="000000"/>
                </a:solidFill>
                <a:latin typeface="Calibri"/>
                <a:ea typeface="Wingdings"/>
              </a:rPr>
              <a:t> </a:t>
            </a:r>
            <a:r>
              <a:rPr b="0" lang="en-IN" sz="2800" spc="-1" strike="noStrike">
                <a:solidFill>
                  <a:srgbClr val="000000"/>
                </a:solidFill>
                <a:latin typeface="Wingdings"/>
                <a:ea typeface="Wingdings"/>
              </a:rPr>
              <a:t></a:t>
            </a:r>
            <a:r>
              <a:rPr b="0" lang="en-IN" sz="2800" spc="-1" strike="noStrike">
                <a:solidFill>
                  <a:srgbClr val="000000"/>
                </a:solidFill>
                <a:latin typeface="Calibri"/>
                <a:ea typeface="Wingdings"/>
              </a:rPr>
              <a:t> 'el'</a:t>
            </a:r>
            <a:endParaRPr b="0" lang="en-IN" sz="2800" spc="-1" strike="noStrike">
              <a:latin typeface="Arial"/>
            </a:endParaRPr>
          </a:p>
          <a:p>
            <a:pPr lvl="1" marL="742680" indent="-283320">
              <a:lnSpc>
                <a:spcPct val="90000"/>
              </a:lnSpc>
              <a:spcBef>
                <a:spcPts val="697"/>
              </a:spcBef>
              <a:buClr>
                <a:srgbClr val="000000"/>
              </a:buClr>
              <a:buFont typeface="Arial"/>
              <a:buChar char="–"/>
            </a:pPr>
            <a:r>
              <a:rPr b="0" lang="en-IN" sz="2800" spc="-1" strike="noStrike">
                <a:solidFill>
                  <a:srgbClr val="009900"/>
                </a:solidFill>
                <a:latin typeface="Lucida Console"/>
                <a:ea typeface="Wingdings"/>
              </a:rPr>
              <a:t>word[-1]</a:t>
            </a:r>
            <a:r>
              <a:rPr b="0" lang="en-IN" sz="2800" spc="-1" strike="noStrike">
                <a:solidFill>
                  <a:srgbClr val="000000"/>
                </a:solidFill>
                <a:latin typeface="Calibri"/>
                <a:ea typeface="Wingdings"/>
              </a:rPr>
              <a:t> </a:t>
            </a:r>
            <a:r>
              <a:rPr b="0" lang="en-IN" sz="2800" spc="-1" strike="noStrike">
                <a:solidFill>
                  <a:srgbClr val="000000"/>
                </a:solidFill>
                <a:latin typeface="Wingdings"/>
                <a:ea typeface="Wingdings"/>
              </a:rPr>
              <a:t></a:t>
            </a:r>
            <a:r>
              <a:rPr b="0" lang="en-IN" sz="2800" spc="-1" strike="noStrike">
                <a:solidFill>
                  <a:srgbClr val="000000"/>
                </a:solidFill>
                <a:latin typeface="Calibri"/>
                <a:ea typeface="Wingdings"/>
              </a:rPr>
              <a:t> last character</a:t>
            </a:r>
            <a:endParaRPr b="0" lang="en-IN" sz="2800" spc="-1" strike="noStrike">
              <a:latin typeface="Arial"/>
            </a:endParaRPr>
          </a:p>
          <a:p>
            <a:pPr lvl="1" marL="742680" indent="-283320">
              <a:lnSpc>
                <a:spcPct val="90000"/>
              </a:lnSpc>
              <a:spcBef>
                <a:spcPts val="697"/>
              </a:spcBef>
              <a:buClr>
                <a:srgbClr val="000000"/>
              </a:buClr>
              <a:buFont typeface="Arial"/>
              <a:buChar char="–"/>
            </a:pPr>
            <a:r>
              <a:rPr b="0" lang="en-IN" sz="2800" spc="-1" strike="noStrike">
                <a:solidFill>
                  <a:srgbClr val="009900"/>
                </a:solidFill>
                <a:latin typeface="Lucida Console"/>
                <a:ea typeface="Wingdings"/>
              </a:rPr>
              <a:t>len(word)</a:t>
            </a:r>
            <a:r>
              <a:rPr b="0" lang="en-IN" sz="2800" spc="-1" strike="noStrike">
                <a:solidFill>
                  <a:srgbClr val="000000"/>
                </a:solidFill>
                <a:latin typeface="Calibri"/>
                <a:ea typeface="Wingdings"/>
              </a:rPr>
              <a:t> </a:t>
            </a:r>
            <a:r>
              <a:rPr b="0" lang="en-IN" sz="2800" spc="-1" strike="noStrike">
                <a:solidFill>
                  <a:srgbClr val="000000"/>
                </a:solidFill>
                <a:latin typeface="Wingdings"/>
                <a:ea typeface="Wingdings"/>
              </a:rPr>
              <a:t></a:t>
            </a:r>
            <a:r>
              <a:rPr b="0" lang="en-IN" sz="2800" spc="-1" strike="noStrike">
                <a:solidFill>
                  <a:srgbClr val="000000"/>
                </a:solidFill>
                <a:latin typeface="Calibri"/>
                <a:ea typeface="Wingdings"/>
              </a:rPr>
              <a:t> 5</a:t>
            </a:r>
            <a:endParaRPr b="0" lang="en-IN" sz="2800" spc="-1" strike="noStrike">
              <a:latin typeface="Arial"/>
            </a:endParaRPr>
          </a:p>
          <a:p>
            <a:pPr lvl="1" marL="742680" indent="-283320">
              <a:lnSpc>
                <a:spcPct val="90000"/>
              </a:lnSpc>
              <a:spcBef>
                <a:spcPts val="697"/>
              </a:spcBef>
              <a:buClr>
                <a:srgbClr val="000000"/>
              </a:buClr>
              <a:buFont typeface="Arial"/>
              <a:buChar char="–"/>
            </a:pPr>
            <a:r>
              <a:rPr b="0" lang="en-IN" sz="2800" spc="-1" strike="noStrike">
                <a:solidFill>
                  <a:srgbClr val="009900"/>
                </a:solidFill>
                <a:latin typeface="Lucida Console"/>
                <a:ea typeface="Wingdings"/>
              </a:rPr>
              <a:t>"hello"*3</a:t>
            </a:r>
            <a:endParaRPr b="0" lang="en-IN" sz="2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2"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Other Python Objects</a:t>
            </a:r>
            <a:endParaRPr b="0" lang="en-IN" sz="4400" spc="-1" strike="noStrike">
              <a:latin typeface="Arial"/>
            </a:endParaRPr>
          </a:p>
        </p:txBody>
      </p:sp>
      <p:sp>
        <p:nvSpPr>
          <p:cNvPr id="293"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90000"/>
              </a:lnSpc>
              <a:spcBef>
                <a:spcPts val="799"/>
              </a:spcBef>
              <a:buClr>
                <a:srgbClr val="000000"/>
              </a:buClr>
              <a:buFont typeface="Arial"/>
              <a:buChar char="•"/>
            </a:pPr>
            <a:r>
              <a:rPr b="0" lang="en-IN" sz="3200" spc="-1" strike="noStrike">
                <a:solidFill>
                  <a:srgbClr val="000000"/>
                </a:solidFill>
                <a:latin typeface="Calibri"/>
                <a:ea typeface="DejaVu Sans"/>
              </a:rPr>
              <a:t>Lists (mutable sets of strings)</a:t>
            </a:r>
            <a:endParaRPr b="0" lang="en-IN" sz="3200" spc="-1" strike="noStrike">
              <a:latin typeface="Arial"/>
            </a:endParaRPr>
          </a:p>
          <a:p>
            <a:pPr lvl="1" marL="742680" indent="-283320">
              <a:lnSpc>
                <a:spcPct val="90000"/>
              </a:lnSpc>
              <a:spcBef>
                <a:spcPts val="499"/>
              </a:spcBef>
              <a:buClr>
                <a:srgbClr val="000000"/>
              </a:buClr>
              <a:buFont typeface="Arial"/>
              <a:buChar char="–"/>
            </a:pPr>
            <a:r>
              <a:rPr b="0" lang="en-IN" sz="2000" spc="-1" strike="noStrike">
                <a:solidFill>
                  <a:srgbClr val="000000"/>
                </a:solidFill>
                <a:latin typeface="Courier New"/>
                <a:ea typeface="Courier New"/>
              </a:rPr>
              <a:t>var = [] # create list</a:t>
            </a:r>
            <a:endParaRPr b="0" lang="en-IN" sz="2000" spc="-1" strike="noStrike">
              <a:latin typeface="Arial"/>
            </a:endParaRPr>
          </a:p>
          <a:p>
            <a:pPr lvl="1" marL="742680" indent="-283320">
              <a:lnSpc>
                <a:spcPct val="90000"/>
              </a:lnSpc>
              <a:spcBef>
                <a:spcPts val="499"/>
              </a:spcBef>
              <a:buClr>
                <a:srgbClr val="000000"/>
              </a:buClr>
              <a:buFont typeface="Arial"/>
              <a:buChar char="–"/>
            </a:pPr>
            <a:r>
              <a:rPr b="0" lang="en-IN" sz="2000" spc="-1" strike="noStrike">
                <a:solidFill>
                  <a:srgbClr val="000000"/>
                </a:solidFill>
                <a:latin typeface="Courier New"/>
                <a:ea typeface="Courier New"/>
              </a:rPr>
              <a:t>var = [‘one’, 2, ‘three’, ‘banana’]</a:t>
            </a:r>
            <a:endParaRPr b="0" lang="en-IN" sz="2000" spc="-1" strike="noStrike">
              <a:latin typeface="Arial"/>
            </a:endParaRPr>
          </a:p>
          <a:p>
            <a:pPr marL="342720" indent="-340560">
              <a:lnSpc>
                <a:spcPct val="90000"/>
              </a:lnSpc>
              <a:spcBef>
                <a:spcPts val="799"/>
              </a:spcBef>
              <a:buClr>
                <a:srgbClr val="000000"/>
              </a:buClr>
              <a:buFont typeface="Arial"/>
              <a:buChar char="•"/>
            </a:pPr>
            <a:r>
              <a:rPr b="0" lang="en-IN" sz="3200" spc="-1" strike="noStrike">
                <a:solidFill>
                  <a:srgbClr val="000000"/>
                </a:solidFill>
                <a:latin typeface="Calibri"/>
                <a:ea typeface="Courier New"/>
              </a:rPr>
              <a:t>Tuples (immutable sets)</a:t>
            </a:r>
            <a:endParaRPr b="0" lang="en-IN" sz="3200" spc="-1" strike="noStrike">
              <a:latin typeface="Arial"/>
            </a:endParaRPr>
          </a:p>
          <a:p>
            <a:pPr lvl="1" marL="742680" indent="-283320">
              <a:lnSpc>
                <a:spcPct val="90000"/>
              </a:lnSpc>
              <a:spcBef>
                <a:spcPts val="499"/>
              </a:spcBef>
              <a:buClr>
                <a:srgbClr val="000000"/>
              </a:buClr>
              <a:buFont typeface="Arial"/>
              <a:buChar char="–"/>
            </a:pPr>
            <a:r>
              <a:rPr b="0" lang="en-IN" sz="2000" spc="-1" strike="noStrike">
                <a:solidFill>
                  <a:srgbClr val="000000"/>
                </a:solidFill>
                <a:latin typeface="Courier New"/>
                <a:ea typeface="Courier New"/>
              </a:rPr>
              <a:t>var = (‘one’, 2, ‘three’, ‘banana’)</a:t>
            </a:r>
            <a:endParaRPr b="0" lang="en-IN" sz="2000" spc="-1" strike="noStrike">
              <a:latin typeface="Arial"/>
            </a:endParaRPr>
          </a:p>
          <a:p>
            <a:pPr marL="342720" indent="-340560">
              <a:lnSpc>
                <a:spcPct val="90000"/>
              </a:lnSpc>
              <a:spcBef>
                <a:spcPts val="799"/>
              </a:spcBef>
              <a:buClr>
                <a:srgbClr val="000000"/>
              </a:buClr>
              <a:buFont typeface="Arial"/>
              <a:buChar char="•"/>
            </a:pPr>
            <a:r>
              <a:rPr b="0" lang="en-IN" sz="3200" spc="-1" strike="noStrike">
                <a:solidFill>
                  <a:srgbClr val="000000"/>
                </a:solidFill>
                <a:latin typeface="Calibri"/>
                <a:ea typeface="Courier New"/>
              </a:rPr>
              <a:t>Dictionaries (associative arrays or ‘hashes’)</a:t>
            </a:r>
            <a:endParaRPr b="0" lang="en-IN" sz="3200" spc="-1" strike="noStrike">
              <a:latin typeface="Arial"/>
            </a:endParaRPr>
          </a:p>
          <a:p>
            <a:pPr lvl="1" marL="742680" indent="-283320">
              <a:lnSpc>
                <a:spcPct val="90000"/>
              </a:lnSpc>
              <a:spcBef>
                <a:spcPts val="499"/>
              </a:spcBef>
              <a:buClr>
                <a:srgbClr val="000000"/>
              </a:buClr>
              <a:buFont typeface="Arial"/>
              <a:buChar char="–"/>
            </a:pPr>
            <a:r>
              <a:rPr b="0" lang="en-IN" sz="2000" spc="-1" strike="noStrike">
                <a:solidFill>
                  <a:srgbClr val="000000"/>
                </a:solidFill>
                <a:latin typeface="Courier New"/>
                <a:ea typeface="Courier New"/>
              </a:rPr>
              <a:t>var = {} # create dictionary</a:t>
            </a:r>
            <a:endParaRPr b="0" lang="en-IN" sz="2000" spc="-1" strike="noStrike">
              <a:latin typeface="Arial"/>
            </a:endParaRPr>
          </a:p>
          <a:p>
            <a:pPr lvl="1" marL="742680" indent="-283320">
              <a:lnSpc>
                <a:spcPct val="90000"/>
              </a:lnSpc>
              <a:spcBef>
                <a:spcPts val="499"/>
              </a:spcBef>
              <a:buClr>
                <a:srgbClr val="000000"/>
              </a:buClr>
              <a:buFont typeface="Arial"/>
              <a:buChar char="–"/>
            </a:pPr>
            <a:r>
              <a:rPr b="0" lang="en-IN" sz="2000" spc="-1" strike="noStrike">
                <a:solidFill>
                  <a:srgbClr val="000000"/>
                </a:solidFill>
                <a:latin typeface="Courier New"/>
                <a:ea typeface="Courier New"/>
              </a:rPr>
              <a:t>var = {‘lat’: 40.20547, ‘lon’: -74.76322}</a:t>
            </a:r>
            <a:endParaRPr b="0" lang="en-IN" sz="2000" spc="-1" strike="noStrike">
              <a:latin typeface="Arial"/>
            </a:endParaRPr>
          </a:p>
          <a:p>
            <a:pPr lvl="1" marL="742680" indent="-283320">
              <a:lnSpc>
                <a:spcPct val="90000"/>
              </a:lnSpc>
              <a:spcBef>
                <a:spcPts val="499"/>
              </a:spcBef>
              <a:buClr>
                <a:srgbClr val="000000"/>
              </a:buClr>
              <a:buFont typeface="Arial"/>
              <a:buChar char="–"/>
            </a:pPr>
            <a:r>
              <a:rPr b="0" lang="en-IN" sz="2000" spc="-1" strike="noStrike">
                <a:solidFill>
                  <a:srgbClr val="000000"/>
                </a:solidFill>
                <a:latin typeface="Courier New"/>
                <a:ea typeface="Courier New"/>
              </a:rPr>
              <a:t>var[‘lat’] = 40.2054</a:t>
            </a:r>
            <a:endParaRPr b="0" lang="en-IN" sz="2000" spc="-1" strike="noStrike">
              <a:latin typeface="Arial"/>
            </a:endParaRPr>
          </a:p>
          <a:p>
            <a:pPr marL="342720" indent="-340560">
              <a:lnSpc>
                <a:spcPct val="90000"/>
              </a:lnSpc>
              <a:spcBef>
                <a:spcPts val="799"/>
              </a:spcBef>
              <a:buClr>
                <a:srgbClr val="000000"/>
              </a:buClr>
              <a:buFont typeface="Arial"/>
              <a:buChar char="•"/>
            </a:pPr>
            <a:r>
              <a:rPr b="0" lang="en-IN" sz="3200" spc="-1" strike="noStrike">
                <a:solidFill>
                  <a:srgbClr val="000000"/>
                </a:solidFill>
                <a:latin typeface="Calibri"/>
                <a:ea typeface="Courier New"/>
              </a:rPr>
              <a:t>Each has its own set of methods</a:t>
            </a:r>
            <a:endParaRPr b="0" lang="en-IN" sz="3200" spc="-1" strike="noStrike">
              <a:latin typeface="Arial"/>
            </a:endParaRPr>
          </a:p>
          <a:p>
            <a:pPr>
              <a:lnSpc>
                <a:spcPct val="90000"/>
              </a:lnSpc>
              <a:spcBef>
                <a:spcPts val="697"/>
              </a:spcBef>
            </a:pPr>
            <a:endParaRPr b="0" lang="en-IN"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4"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Lists</a:t>
            </a:r>
            <a:endParaRPr b="0" lang="en-IN" sz="4400" spc="-1" strike="noStrike">
              <a:latin typeface="Arial"/>
            </a:endParaRPr>
          </a:p>
        </p:txBody>
      </p:sp>
      <p:sp>
        <p:nvSpPr>
          <p:cNvPr id="295" name="CustomShape 2"/>
          <p:cNvSpPr/>
          <p:nvPr/>
        </p:nvSpPr>
        <p:spPr>
          <a:xfrm>
            <a:off x="457200" y="1600200"/>
            <a:ext cx="8227440" cy="5027040"/>
          </a:xfrm>
          <a:prstGeom prst="rect">
            <a:avLst/>
          </a:prstGeom>
          <a:noFill/>
          <a:ln>
            <a:noFill/>
          </a:ln>
        </p:spPr>
        <p:style>
          <a:lnRef idx="0"/>
          <a:fillRef idx="0"/>
          <a:effectRef idx="0"/>
          <a:fontRef idx="minor"/>
        </p:style>
        <p:txBody>
          <a:bodyPr lIns="90000" rIns="90000" tIns="45000" bIns="45000">
            <a:normAutofit/>
          </a:bodyPr>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Think of a list as a stack of cards, on which your information is written</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The information stays in the order you place it in until you modify that order</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Methods return a string or subset of the list or modify the list to add or remove components</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Written as </a:t>
            </a:r>
            <a:r>
              <a:rPr b="0" lang="en-IN" sz="3200" spc="-1" strike="noStrike">
                <a:solidFill>
                  <a:srgbClr val="000000"/>
                </a:solidFill>
                <a:latin typeface="Calibri"/>
                <a:ea typeface="Courier New"/>
              </a:rPr>
              <a:t>var[</a:t>
            </a:r>
            <a:r>
              <a:rPr b="0" i="1" lang="en-IN" sz="3200" spc="-1" strike="noStrike">
                <a:solidFill>
                  <a:srgbClr val="000000"/>
                </a:solidFill>
                <a:latin typeface="Calibri"/>
                <a:ea typeface="Courier New"/>
              </a:rPr>
              <a:t>index</a:t>
            </a:r>
            <a:r>
              <a:rPr b="0" lang="en-IN" sz="3200" spc="-1" strike="noStrike">
                <a:solidFill>
                  <a:srgbClr val="000000"/>
                </a:solidFill>
                <a:latin typeface="Calibri"/>
                <a:ea typeface="Courier New"/>
              </a:rPr>
              <a:t>], index refers to order within set (think card number, starting at 0)</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Courier New"/>
              </a:rPr>
              <a:t>You can step through lists as part of a loop</a:t>
            </a:r>
            <a:endParaRPr b="0" lang="en-IN"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6"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List Methods</a:t>
            </a:r>
            <a:endParaRPr b="0" lang="en-IN" sz="4400" spc="-1" strike="noStrike">
              <a:latin typeface="Arial"/>
            </a:endParaRPr>
          </a:p>
        </p:txBody>
      </p:sp>
      <p:sp>
        <p:nvSpPr>
          <p:cNvPr id="297"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80000"/>
              </a:lnSpc>
              <a:spcBef>
                <a:spcPts val="675"/>
              </a:spcBef>
              <a:buClr>
                <a:srgbClr val="000000"/>
              </a:buClr>
              <a:buFont typeface="Arial"/>
              <a:buChar char="•"/>
            </a:pPr>
            <a:r>
              <a:rPr b="0" lang="en-IN" sz="2700" spc="-1" strike="noStrike">
                <a:solidFill>
                  <a:srgbClr val="000000"/>
                </a:solidFill>
                <a:latin typeface="Calibri"/>
                <a:ea typeface="DejaVu Sans"/>
              </a:rPr>
              <a:t>Adding to the List</a:t>
            </a:r>
            <a:endParaRPr b="0" lang="en-IN" sz="2700" spc="-1" strike="noStrike">
              <a:latin typeface="Arial"/>
            </a:endParaRPr>
          </a:p>
          <a:p>
            <a:pPr lvl="1" marL="742680" indent="-283320">
              <a:lnSpc>
                <a:spcPct val="80000"/>
              </a:lnSpc>
              <a:spcBef>
                <a:spcPts val="598"/>
              </a:spcBef>
              <a:buClr>
                <a:srgbClr val="000000"/>
              </a:buClr>
              <a:buFont typeface="Arial"/>
              <a:buChar char="–"/>
            </a:pPr>
            <a:r>
              <a:rPr b="0" lang="en-IN" sz="2400" spc="-1" strike="noStrike">
                <a:solidFill>
                  <a:srgbClr val="000000"/>
                </a:solidFill>
                <a:latin typeface="Calibri"/>
                <a:ea typeface="DejaVu Sans"/>
              </a:rPr>
              <a:t>var[</a:t>
            </a:r>
            <a:r>
              <a:rPr b="0" i="1" lang="en-IN" sz="2400" spc="-1" strike="noStrike">
                <a:solidFill>
                  <a:srgbClr val="000000"/>
                </a:solidFill>
                <a:latin typeface="Calibri"/>
                <a:ea typeface="DejaVu Sans"/>
              </a:rPr>
              <a:t>n</a:t>
            </a:r>
            <a:r>
              <a:rPr b="0" lang="en-IN" sz="2400" spc="-1" strike="noStrike">
                <a:solidFill>
                  <a:srgbClr val="000000"/>
                </a:solidFill>
                <a:latin typeface="Calibri"/>
                <a:ea typeface="DejaVu Sans"/>
              </a:rPr>
              <a:t>] = </a:t>
            </a:r>
            <a:r>
              <a:rPr b="0" i="1" lang="en-IN" sz="2400" spc="-1" strike="noStrike">
                <a:solidFill>
                  <a:srgbClr val="000000"/>
                </a:solidFill>
                <a:latin typeface="Calibri"/>
                <a:ea typeface="DejaVu Sans"/>
              </a:rPr>
              <a:t>object</a:t>
            </a:r>
            <a:endParaRPr b="0" lang="en-IN" sz="2400" spc="-1" strike="noStrike">
              <a:latin typeface="Arial"/>
            </a:endParaRPr>
          </a:p>
          <a:p>
            <a:pPr lvl="2" marL="1143000" indent="-226440">
              <a:lnSpc>
                <a:spcPct val="80000"/>
              </a:lnSpc>
              <a:spcBef>
                <a:spcPts val="499"/>
              </a:spcBef>
              <a:buClr>
                <a:srgbClr val="000000"/>
              </a:buClr>
              <a:buFont typeface="Arial"/>
              <a:buChar char="•"/>
            </a:pPr>
            <a:r>
              <a:rPr b="0" lang="en-IN" sz="2000" spc="-1" strike="noStrike">
                <a:solidFill>
                  <a:srgbClr val="000000"/>
                </a:solidFill>
                <a:latin typeface="Calibri"/>
                <a:ea typeface="DejaVu Sans"/>
              </a:rPr>
              <a:t>replaces </a:t>
            </a:r>
            <a:r>
              <a:rPr b="0" i="1" lang="en-IN" sz="2000" spc="-1" strike="noStrike">
                <a:solidFill>
                  <a:srgbClr val="000000"/>
                </a:solidFill>
                <a:latin typeface="Calibri"/>
                <a:ea typeface="DejaVu Sans"/>
              </a:rPr>
              <a:t>n</a:t>
            </a:r>
            <a:r>
              <a:rPr b="0" lang="en-IN" sz="2000" spc="-1" strike="noStrike">
                <a:solidFill>
                  <a:srgbClr val="000000"/>
                </a:solidFill>
                <a:latin typeface="Calibri"/>
                <a:ea typeface="DejaVu Sans"/>
              </a:rPr>
              <a:t> with </a:t>
            </a:r>
            <a:r>
              <a:rPr b="0" i="1" lang="en-IN" sz="2000" spc="-1" strike="noStrike">
                <a:solidFill>
                  <a:srgbClr val="000000"/>
                </a:solidFill>
                <a:latin typeface="Calibri"/>
                <a:ea typeface="DejaVu Sans"/>
              </a:rPr>
              <a:t>object</a:t>
            </a:r>
            <a:endParaRPr b="0" lang="en-IN" sz="2000" spc="-1" strike="noStrike">
              <a:latin typeface="Arial"/>
            </a:endParaRPr>
          </a:p>
          <a:p>
            <a:pPr lvl="1" marL="742680" indent="-283320">
              <a:lnSpc>
                <a:spcPct val="80000"/>
              </a:lnSpc>
              <a:spcBef>
                <a:spcPts val="598"/>
              </a:spcBef>
              <a:buClr>
                <a:srgbClr val="000000"/>
              </a:buClr>
              <a:buFont typeface="Arial"/>
              <a:buChar char="–"/>
            </a:pPr>
            <a:r>
              <a:rPr b="0" lang="en-IN" sz="2400" spc="-1" strike="noStrike">
                <a:solidFill>
                  <a:srgbClr val="000000"/>
                </a:solidFill>
                <a:latin typeface="Calibri"/>
                <a:ea typeface="DejaVu Sans"/>
              </a:rPr>
              <a:t>var.append(</a:t>
            </a:r>
            <a:r>
              <a:rPr b="0" i="1" lang="en-IN" sz="2400" spc="-1" strike="noStrike">
                <a:solidFill>
                  <a:srgbClr val="000000"/>
                </a:solidFill>
                <a:latin typeface="Calibri"/>
                <a:ea typeface="DejaVu Sans"/>
              </a:rPr>
              <a:t>object</a:t>
            </a:r>
            <a:r>
              <a:rPr b="0" lang="en-IN" sz="2400" spc="-1" strike="noStrike">
                <a:solidFill>
                  <a:srgbClr val="000000"/>
                </a:solidFill>
                <a:latin typeface="Calibri"/>
                <a:ea typeface="DejaVu Sans"/>
              </a:rPr>
              <a:t>)</a:t>
            </a:r>
            <a:endParaRPr b="0" lang="en-IN" sz="2400" spc="-1" strike="noStrike">
              <a:latin typeface="Arial"/>
            </a:endParaRPr>
          </a:p>
          <a:p>
            <a:pPr lvl="2" marL="1143000" indent="-226440">
              <a:lnSpc>
                <a:spcPct val="80000"/>
              </a:lnSpc>
              <a:spcBef>
                <a:spcPts val="499"/>
              </a:spcBef>
              <a:buClr>
                <a:srgbClr val="000000"/>
              </a:buClr>
              <a:buFont typeface="Arial"/>
              <a:buChar char="•"/>
            </a:pPr>
            <a:r>
              <a:rPr b="0" lang="en-IN" sz="2000" spc="-1" strike="noStrike">
                <a:solidFill>
                  <a:srgbClr val="000000"/>
                </a:solidFill>
                <a:latin typeface="Calibri"/>
                <a:ea typeface="DejaVu Sans"/>
              </a:rPr>
              <a:t>adds </a:t>
            </a:r>
            <a:r>
              <a:rPr b="0" i="1" lang="en-IN" sz="2000" spc="-1" strike="noStrike">
                <a:solidFill>
                  <a:srgbClr val="000000"/>
                </a:solidFill>
                <a:latin typeface="Calibri"/>
                <a:ea typeface="DejaVu Sans"/>
              </a:rPr>
              <a:t>object</a:t>
            </a:r>
            <a:r>
              <a:rPr b="0" lang="en-IN" sz="2000" spc="-1" strike="noStrike">
                <a:solidFill>
                  <a:srgbClr val="000000"/>
                </a:solidFill>
                <a:latin typeface="Calibri"/>
                <a:ea typeface="DejaVu Sans"/>
              </a:rPr>
              <a:t> to the end of the list</a:t>
            </a:r>
            <a:endParaRPr b="0" lang="en-IN" sz="2000" spc="-1" strike="noStrike">
              <a:latin typeface="Arial"/>
            </a:endParaRPr>
          </a:p>
          <a:p>
            <a:pPr marL="342720" indent="-340560">
              <a:lnSpc>
                <a:spcPct val="80000"/>
              </a:lnSpc>
              <a:spcBef>
                <a:spcPts val="675"/>
              </a:spcBef>
              <a:buClr>
                <a:srgbClr val="000000"/>
              </a:buClr>
              <a:buFont typeface="Arial"/>
              <a:buChar char="•"/>
            </a:pPr>
            <a:r>
              <a:rPr b="0" lang="en-IN" sz="2700" spc="-1" strike="noStrike">
                <a:solidFill>
                  <a:srgbClr val="000000"/>
                </a:solidFill>
                <a:latin typeface="Calibri"/>
                <a:ea typeface="DejaVu Sans"/>
              </a:rPr>
              <a:t>Removing from the List</a:t>
            </a:r>
            <a:endParaRPr b="0" lang="en-IN" sz="2700" spc="-1" strike="noStrike">
              <a:latin typeface="Arial"/>
            </a:endParaRPr>
          </a:p>
          <a:p>
            <a:pPr lvl="1" marL="742680" indent="-283320">
              <a:lnSpc>
                <a:spcPct val="80000"/>
              </a:lnSpc>
              <a:spcBef>
                <a:spcPts val="598"/>
              </a:spcBef>
              <a:buClr>
                <a:srgbClr val="000000"/>
              </a:buClr>
              <a:buFont typeface="Arial"/>
              <a:buChar char="–"/>
            </a:pPr>
            <a:r>
              <a:rPr b="0" lang="en-IN" sz="2400" spc="-1" strike="noStrike">
                <a:solidFill>
                  <a:srgbClr val="000000"/>
                </a:solidFill>
                <a:latin typeface="Calibri"/>
                <a:ea typeface="DejaVu Sans"/>
              </a:rPr>
              <a:t>var[</a:t>
            </a:r>
            <a:r>
              <a:rPr b="0" i="1" lang="en-IN" sz="2400" spc="-1" strike="noStrike">
                <a:solidFill>
                  <a:srgbClr val="000000"/>
                </a:solidFill>
                <a:latin typeface="Calibri"/>
                <a:ea typeface="DejaVu Sans"/>
              </a:rPr>
              <a:t>n</a:t>
            </a:r>
            <a:r>
              <a:rPr b="0" lang="en-IN" sz="2400" spc="-1" strike="noStrike">
                <a:solidFill>
                  <a:srgbClr val="000000"/>
                </a:solidFill>
                <a:latin typeface="Calibri"/>
                <a:ea typeface="DejaVu Sans"/>
              </a:rPr>
              <a:t>] = []</a:t>
            </a:r>
            <a:endParaRPr b="0" lang="en-IN" sz="2400" spc="-1" strike="noStrike">
              <a:latin typeface="Arial"/>
            </a:endParaRPr>
          </a:p>
          <a:p>
            <a:pPr lvl="2" marL="1143000" indent="-226440">
              <a:lnSpc>
                <a:spcPct val="80000"/>
              </a:lnSpc>
              <a:spcBef>
                <a:spcPts val="499"/>
              </a:spcBef>
              <a:buClr>
                <a:srgbClr val="000000"/>
              </a:buClr>
              <a:buFont typeface="Arial"/>
              <a:buChar char="•"/>
            </a:pPr>
            <a:r>
              <a:rPr b="0" lang="en-IN" sz="2000" spc="-1" strike="noStrike">
                <a:solidFill>
                  <a:srgbClr val="000000"/>
                </a:solidFill>
                <a:latin typeface="Calibri"/>
                <a:ea typeface="DejaVu Sans"/>
              </a:rPr>
              <a:t>empties contents of card, but preserves order</a:t>
            </a:r>
            <a:endParaRPr b="0" lang="en-IN" sz="2000" spc="-1" strike="noStrike">
              <a:latin typeface="Arial"/>
            </a:endParaRPr>
          </a:p>
          <a:p>
            <a:pPr lvl="1" marL="742680" indent="-283320">
              <a:lnSpc>
                <a:spcPct val="80000"/>
              </a:lnSpc>
              <a:spcBef>
                <a:spcPts val="598"/>
              </a:spcBef>
              <a:buClr>
                <a:srgbClr val="000000"/>
              </a:buClr>
              <a:buFont typeface="Arial"/>
              <a:buChar char="–"/>
            </a:pPr>
            <a:r>
              <a:rPr b="0" lang="en-IN" sz="2400" spc="-1" strike="noStrike">
                <a:solidFill>
                  <a:srgbClr val="000000"/>
                </a:solidFill>
                <a:latin typeface="Calibri"/>
                <a:ea typeface="DejaVu Sans"/>
              </a:rPr>
              <a:t>var.remove(</a:t>
            </a:r>
            <a:r>
              <a:rPr b="0" i="1" lang="en-IN" sz="2400" spc="-1" strike="noStrike">
                <a:solidFill>
                  <a:srgbClr val="000000"/>
                </a:solidFill>
                <a:latin typeface="Calibri"/>
                <a:ea typeface="DejaVu Sans"/>
              </a:rPr>
              <a:t>n</a:t>
            </a:r>
            <a:r>
              <a:rPr b="0" lang="en-IN" sz="2400" spc="-1" strike="noStrike">
                <a:solidFill>
                  <a:srgbClr val="000000"/>
                </a:solidFill>
                <a:latin typeface="Calibri"/>
                <a:ea typeface="DejaVu Sans"/>
              </a:rPr>
              <a:t>)</a:t>
            </a:r>
            <a:endParaRPr b="0" lang="en-IN" sz="2400" spc="-1" strike="noStrike">
              <a:latin typeface="Arial"/>
            </a:endParaRPr>
          </a:p>
          <a:p>
            <a:pPr lvl="2" marL="1143000" indent="-226440">
              <a:lnSpc>
                <a:spcPct val="80000"/>
              </a:lnSpc>
              <a:spcBef>
                <a:spcPts val="499"/>
              </a:spcBef>
              <a:buClr>
                <a:srgbClr val="000000"/>
              </a:buClr>
              <a:buFont typeface="Arial"/>
              <a:buChar char="•"/>
            </a:pPr>
            <a:r>
              <a:rPr b="0" lang="en-IN" sz="2000" spc="-1" strike="noStrike">
                <a:solidFill>
                  <a:srgbClr val="000000"/>
                </a:solidFill>
                <a:latin typeface="Calibri"/>
                <a:ea typeface="DejaVu Sans"/>
              </a:rPr>
              <a:t>removes card at </a:t>
            </a:r>
            <a:r>
              <a:rPr b="0" i="1" lang="en-IN" sz="2000" spc="-1" strike="noStrike">
                <a:solidFill>
                  <a:srgbClr val="000000"/>
                </a:solidFill>
                <a:latin typeface="Calibri"/>
                <a:ea typeface="DejaVu Sans"/>
              </a:rPr>
              <a:t>n</a:t>
            </a:r>
            <a:endParaRPr b="0" lang="en-IN" sz="2000" spc="-1" strike="noStrike">
              <a:latin typeface="Arial"/>
            </a:endParaRPr>
          </a:p>
          <a:p>
            <a:pPr lvl="1" marL="742680" indent="-283320">
              <a:lnSpc>
                <a:spcPct val="80000"/>
              </a:lnSpc>
              <a:spcBef>
                <a:spcPts val="598"/>
              </a:spcBef>
              <a:buClr>
                <a:srgbClr val="000000"/>
              </a:buClr>
              <a:buFont typeface="Arial"/>
              <a:buChar char="–"/>
            </a:pPr>
            <a:r>
              <a:rPr b="0" lang="en-IN" sz="2400" spc="-1" strike="noStrike">
                <a:solidFill>
                  <a:srgbClr val="000000"/>
                </a:solidFill>
                <a:latin typeface="Calibri"/>
                <a:ea typeface="DejaVu Sans"/>
              </a:rPr>
              <a:t>var.pop(</a:t>
            </a:r>
            <a:r>
              <a:rPr b="0" i="1" lang="en-IN" sz="2400" spc="-1" strike="noStrike">
                <a:solidFill>
                  <a:srgbClr val="000000"/>
                </a:solidFill>
                <a:latin typeface="Calibri"/>
                <a:ea typeface="DejaVu Sans"/>
              </a:rPr>
              <a:t>n</a:t>
            </a:r>
            <a:r>
              <a:rPr b="0" lang="en-IN" sz="2400" spc="-1" strike="noStrike">
                <a:solidFill>
                  <a:srgbClr val="000000"/>
                </a:solidFill>
                <a:latin typeface="Calibri"/>
                <a:ea typeface="DejaVu Sans"/>
              </a:rPr>
              <a:t>)</a:t>
            </a:r>
            <a:endParaRPr b="0" lang="en-IN" sz="2400" spc="-1" strike="noStrike">
              <a:latin typeface="Arial"/>
            </a:endParaRPr>
          </a:p>
          <a:p>
            <a:pPr lvl="2" marL="1143000" indent="-226440">
              <a:lnSpc>
                <a:spcPct val="80000"/>
              </a:lnSpc>
              <a:spcBef>
                <a:spcPts val="499"/>
              </a:spcBef>
              <a:buClr>
                <a:srgbClr val="000000"/>
              </a:buClr>
              <a:buFont typeface="Arial"/>
              <a:buChar char="•"/>
            </a:pPr>
            <a:r>
              <a:rPr b="0" lang="en-IN" sz="2000" spc="-1" strike="noStrike">
                <a:solidFill>
                  <a:srgbClr val="000000"/>
                </a:solidFill>
                <a:latin typeface="Calibri"/>
                <a:ea typeface="DejaVu Sans"/>
              </a:rPr>
              <a:t>removes </a:t>
            </a:r>
            <a:r>
              <a:rPr b="0" i="1" lang="en-IN" sz="2000" spc="-1" strike="noStrike">
                <a:solidFill>
                  <a:srgbClr val="000000"/>
                </a:solidFill>
                <a:latin typeface="Calibri"/>
                <a:ea typeface="DejaVu Sans"/>
              </a:rPr>
              <a:t>n</a:t>
            </a:r>
            <a:r>
              <a:rPr b="0" lang="en-IN" sz="2000" spc="-1" strike="noStrike">
                <a:solidFill>
                  <a:srgbClr val="000000"/>
                </a:solidFill>
                <a:latin typeface="Calibri"/>
                <a:ea typeface="DejaVu Sans"/>
              </a:rPr>
              <a:t> and returns its value</a:t>
            </a:r>
            <a:endParaRPr b="0" lang="en-IN" sz="2000" spc="-1" strike="noStrike">
              <a:latin typeface="Arial"/>
            </a:endParaRPr>
          </a:p>
          <a:p>
            <a:pPr>
              <a:lnSpc>
                <a:spcPct val="80000"/>
              </a:lnSpc>
              <a:spcBef>
                <a:spcPts val="499"/>
              </a:spcBef>
            </a:pPr>
            <a:endParaRPr b="0" lang="en-IN" sz="2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685800" y="151920"/>
            <a:ext cx="77702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Examples</a:t>
            </a:r>
            <a:endParaRPr b="0" lang="en-IN" sz="4400" spc="-1" strike="noStrike">
              <a:latin typeface="Arial"/>
            </a:endParaRPr>
          </a:p>
        </p:txBody>
      </p:sp>
      <p:sp>
        <p:nvSpPr>
          <p:cNvPr id="299" name="CustomShape 2"/>
          <p:cNvSpPr/>
          <p:nvPr/>
        </p:nvSpPr>
        <p:spPr>
          <a:xfrm>
            <a:off x="685800" y="1447560"/>
            <a:ext cx="7770240" cy="4645800"/>
          </a:xfrm>
          <a:prstGeom prst="rect">
            <a:avLst/>
          </a:prstGeom>
          <a:noFill/>
          <a:ln>
            <a:noFill/>
          </a:ln>
        </p:spPr>
        <p:style>
          <a:lnRef idx="0"/>
          <a:fillRef idx="0"/>
          <a:effectRef idx="0"/>
          <a:fontRef idx="minor"/>
        </p:style>
        <p:txBody>
          <a:bodyPr lIns="90000" rIns="90000" tIns="46800" bIns="46800">
            <a:normAutofit/>
          </a:bodyPr>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lists can be heterogeneous</a:t>
            </a:r>
            <a:endParaRPr b="0" lang="en-IN" sz="2800" spc="-1" strike="noStrike">
              <a:latin typeface="Arial"/>
            </a:endParaRPr>
          </a:p>
          <a:p>
            <a:pPr lvl="1" marL="742680" indent="-283320">
              <a:lnSpc>
                <a:spcPct val="100000"/>
              </a:lnSpc>
              <a:spcBef>
                <a:spcPts val="499"/>
              </a:spcBef>
              <a:buClr>
                <a:srgbClr val="000000"/>
              </a:buClr>
              <a:buFont typeface="Arial"/>
              <a:buChar char="–"/>
            </a:pPr>
            <a:r>
              <a:rPr b="0" lang="en-IN" sz="2000" spc="-1" strike="noStrike">
                <a:solidFill>
                  <a:srgbClr val="009900"/>
                </a:solidFill>
                <a:latin typeface="Lucida Console"/>
                <a:ea typeface="DejaVu Sans"/>
              </a:rPr>
              <a:t>a = ['spam', 'eggs', 100, 1234, 2*2]</a:t>
            </a:r>
            <a:endParaRPr b="0" lang="en-IN" sz="20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Lists can be indexed and sliced:</a:t>
            </a:r>
            <a:endParaRPr b="0" lang="en-IN" sz="28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9900"/>
                </a:solidFill>
                <a:latin typeface="Lucida Console"/>
                <a:ea typeface="DejaVu Sans"/>
              </a:rPr>
              <a:t>a[0]</a:t>
            </a:r>
            <a:r>
              <a:rPr b="0" lang="en-IN" sz="2400" spc="-1" strike="noStrike">
                <a:solidFill>
                  <a:srgbClr val="000000"/>
                </a:solidFill>
                <a:latin typeface="Calibri"/>
                <a:ea typeface="DejaVu Sans"/>
              </a:rPr>
              <a:t> </a:t>
            </a:r>
            <a:r>
              <a:rPr b="0" lang="en-IN" sz="2400" spc="-1" strike="noStrike">
                <a:solidFill>
                  <a:srgbClr val="000000"/>
                </a:solidFill>
                <a:latin typeface="Wingdings"/>
                <a:ea typeface="Wingdings"/>
              </a:rPr>
              <a:t></a:t>
            </a:r>
            <a:r>
              <a:rPr b="0" lang="en-IN" sz="2400" spc="-1" strike="noStrike">
                <a:solidFill>
                  <a:srgbClr val="000000"/>
                </a:solidFill>
                <a:latin typeface="Calibri"/>
                <a:ea typeface="Wingdings"/>
              </a:rPr>
              <a:t> spam</a:t>
            </a:r>
            <a:endParaRPr b="0" lang="en-IN" sz="24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9900"/>
                </a:solidFill>
                <a:latin typeface="Lucida Console"/>
                <a:ea typeface="Wingdings"/>
              </a:rPr>
              <a:t>a[:2]</a:t>
            </a:r>
            <a:r>
              <a:rPr b="0" lang="en-IN" sz="2400" spc="-1" strike="noStrike">
                <a:solidFill>
                  <a:srgbClr val="000000"/>
                </a:solidFill>
                <a:latin typeface="Calibri"/>
                <a:ea typeface="Wingdings"/>
              </a:rPr>
              <a:t> </a:t>
            </a:r>
            <a:r>
              <a:rPr b="0" lang="en-IN" sz="2400" spc="-1" strike="noStrike">
                <a:solidFill>
                  <a:srgbClr val="000000"/>
                </a:solidFill>
                <a:latin typeface="Wingdings"/>
                <a:ea typeface="Wingdings"/>
              </a:rPr>
              <a:t></a:t>
            </a:r>
            <a:r>
              <a:rPr b="0" lang="en-IN" sz="2400" spc="-1" strike="noStrike">
                <a:solidFill>
                  <a:srgbClr val="000000"/>
                </a:solidFill>
                <a:latin typeface="Calibri"/>
                <a:ea typeface="Wingdings"/>
              </a:rPr>
              <a:t> ['spam', 'eggs']</a:t>
            </a:r>
            <a:endParaRPr b="0" lang="en-IN" sz="24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Wingdings"/>
              </a:rPr>
              <a:t>Lists can be manipulated</a:t>
            </a:r>
            <a:endParaRPr b="0" lang="en-IN" sz="28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9900"/>
                </a:solidFill>
                <a:latin typeface="Lucida Console"/>
                <a:ea typeface="Wingdings"/>
              </a:rPr>
              <a:t>a[2] = a[2] + 23</a:t>
            </a:r>
            <a:endParaRPr b="0" lang="en-IN" sz="24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9900"/>
                </a:solidFill>
                <a:latin typeface="Lucida Console"/>
                <a:ea typeface="Wingdings"/>
              </a:rPr>
              <a:t>a[0:2] = [1,12]</a:t>
            </a:r>
            <a:endParaRPr b="0" lang="en-IN" sz="24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9900"/>
                </a:solidFill>
                <a:latin typeface="Lucida Console"/>
                <a:ea typeface="Wingdings"/>
              </a:rPr>
              <a:t>a[0:0] = []</a:t>
            </a:r>
            <a:endParaRPr b="0" lang="en-IN" sz="24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9900"/>
                </a:solidFill>
                <a:latin typeface="Lucida Console"/>
                <a:ea typeface="Wingdings"/>
              </a:rPr>
              <a:t>len(a)</a:t>
            </a:r>
            <a:r>
              <a:rPr b="0" lang="en-IN" sz="2400" spc="-1" strike="noStrike">
                <a:solidFill>
                  <a:srgbClr val="000000"/>
                </a:solidFill>
                <a:latin typeface="Calibri"/>
                <a:ea typeface="Wingdings"/>
              </a:rPr>
              <a:t> </a:t>
            </a:r>
            <a:r>
              <a:rPr b="0" lang="en-IN" sz="2400" spc="-1" strike="noStrike">
                <a:solidFill>
                  <a:srgbClr val="000000"/>
                </a:solidFill>
                <a:latin typeface="Wingdings"/>
                <a:ea typeface="Wingdings"/>
              </a:rPr>
              <a:t></a:t>
            </a:r>
            <a:r>
              <a:rPr b="0" lang="en-IN" sz="2400" spc="-1" strike="noStrike">
                <a:solidFill>
                  <a:srgbClr val="000000"/>
                </a:solidFill>
                <a:latin typeface="Calibri"/>
                <a:ea typeface="Wingdings"/>
              </a:rPr>
              <a:t> 5</a:t>
            </a:r>
            <a:endParaRPr b="0" lang="en-IN"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0"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Tuples</a:t>
            </a:r>
            <a:endParaRPr b="0" lang="en-IN" sz="4400" spc="-1" strike="noStrike">
              <a:latin typeface="Arial"/>
            </a:endParaRPr>
          </a:p>
        </p:txBody>
      </p:sp>
      <p:sp>
        <p:nvSpPr>
          <p:cNvPr id="301"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Like a list, tuples are iterable arrays of objects</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Tuples are immutable –</a:t>
            </a:r>
            <a:br/>
            <a:r>
              <a:rPr b="0" lang="en-IN" sz="3200" spc="-1" strike="noStrike">
                <a:solidFill>
                  <a:srgbClr val="000000"/>
                </a:solidFill>
                <a:latin typeface="Calibri"/>
                <a:ea typeface="DejaVu Sans"/>
              </a:rPr>
              <a:t>once created, unchangeable</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To add or remove items, you must redeclare</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Example uses of tuples</a:t>
            </a:r>
            <a:endParaRPr b="0" lang="en-IN" sz="3200" spc="-1" strike="noStrike">
              <a:latin typeface="Arial"/>
            </a:endParaRPr>
          </a:p>
          <a:p>
            <a:pPr lvl="1" marL="742680" indent="-28332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County Names</a:t>
            </a:r>
            <a:endParaRPr b="0" lang="en-IN" sz="2800" spc="-1" strike="noStrike">
              <a:latin typeface="Arial"/>
            </a:endParaRPr>
          </a:p>
          <a:p>
            <a:pPr lvl="1" marL="742680" indent="-28332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Land Use Codes</a:t>
            </a:r>
            <a:endParaRPr b="0" lang="en-IN" sz="2800" spc="-1" strike="noStrike">
              <a:latin typeface="Arial"/>
            </a:endParaRPr>
          </a:p>
          <a:p>
            <a:pPr lvl="1" marL="742680" indent="-28332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Ordered set of functions </a:t>
            </a:r>
            <a:endParaRPr b="0" lang="en-IN" sz="2800" spc="-1" strike="noStrike">
              <a:latin typeface="Arial"/>
            </a:endParaRPr>
          </a:p>
          <a:p>
            <a:pPr>
              <a:lnSpc>
                <a:spcPct val="100000"/>
              </a:lnSpc>
              <a:spcBef>
                <a:spcPts val="799"/>
              </a:spcBef>
            </a:pPr>
            <a:endParaRPr b="0" lang="en-IN" sz="2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685800" y="151920"/>
            <a:ext cx="77702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Tuples and sequences</a:t>
            </a:r>
            <a:endParaRPr b="0" lang="en-IN" sz="4400" spc="-1" strike="noStrike">
              <a:latin typeface="Arial"/>
            </a:endParaRPr>
          </a:p>
        </p:txBody>
      </p:sp>
      <p:sp>
        <p:nvSpPr>
          <p:cNvPr id="303" name="CustomShape 2"/>
          <p:cNvSpPr/>
          <p:nvPr/>
        </p:nvSpPr>
        <p:spPr>
          <a:xfrm>
            <a:off x="685800" y="1447560"/>
            <a:ext cx="7770240" cy="4645800"/>
          </a:xfrm>
          <a:prstGeom prst="rect">
            <a:avLst/>
          </a:prstGeom>
          <a:noFill/>
          <a:ln>
            <a:noFill/>
          </a:ln>
        </p:spPr>
        <p:style>
          <a:lnRef idx="0"/>
          <a:fillRef idx="0"/>
          <a:effectRef idx="0"/>
          <a:fontRef idx="minor"/>
        </p:style>
        <p:txBody>
          <a:bodyPr lIns="90000" rIns="90000" tIns="46800" bIns="46800">
            <a:normAutofit/>
          </a:bodyPr>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lists, strings, </a:t>
            </a:r>
            <a:r>
              <a:rPr b="1" lang="en-IN" sz="3200" spc="-1" strike="noStrike">
                <a:solidFill>
                  <a:srgbClr val="000000"/>
                </a:solidFill>
                <a:latin typeface="Calibri"/>
                <a:ea typeface="DejaVu Sans"/>
              </a:rPr>
              <a:t>tuples</a:t>
            </a:r>
            <a:r>
              <a:rPr b="0" lang="en-IN" sz="3200" spc="-1" strike="noStrike">
                <a:solidFill>
                  <a:srgbClr val="000000"/>
                </a:solidFill>
                <a:latin typeface="Calibri"/>
                <a:ea typeface="DejaVu Sans"/>
              </a:rPr>
              <a:t>: examples of </a:t>
            </a:r>
            <a:r>
              <a:rPr b="0" i="1" lang="en-IN" sz="3200" spc="-1" strike="noStrike">
                <a:solidFill>
                  <a:srgbClr val="000000"/>
                </a:solidFill>
                <a:latin typeface="Calibri"/>
                <a:ea typeface="DejaVu Sans"/>
              </a:rPr>
              <a:t>sequence </a:t>
            </a:r>
            <a:r>
              <a:rPr b="0" lang="en-IN" sz="3200" spc="-1" strike="noStrike">
                <a:solidFill>
                  <a:srgbClr val="000000"/>
                </a:solidFill>
                <a:latin typeface="Calibri"/>
                <a:ea typeface="DejaVu Sans"/>
              </a:rPr>
              <a:t>type</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tuple = values separated by commas</a:t>
            </a:r>
            <a:endParaRPr b="0" lang="en-IN" sz="3200" spc="-1" strike="noStrike">
              <a:latin typeface="Arial"/>
            </a:endParaRPr>
          </a:p>
          <a:p>
            <a:pPr marL="342720" indent="-340560">
              <a:lnSpc>
                <a:spcPct val="100000"/>
              </a:lnSpc>
              <a:spcBef>
                <a:spcPts val="697"/>
              </a:spcBef>
            </a:pPr>
            <a:r>
              <a:rPr b="0" lang="en-IN" sz="2800" spc="-1" strike="noStrike">
                <a:solidFill>
                  <a:srgbClr val="009900"/>
                </a:solidFill>
                <a:latin typeface="Lucida Console"/>
                <a:ea typeface="DejaVu Sans"/>
              </a:rPr>
              <a:t>&gt;&gt;&gt; t = 123, 543, 'bar'</a:t>
            </a:r>
            <a:endParaRPr b="0" lang="en-IN" sz="2800" spc="-1" strike="noStrike">
              <a:latin typeface="Arial"/>
            </a:endParaRPr>
          </a:p>
          <a:p>
            <a:pPr marL="342720" indent="-340560">
              <a:lnSpc>
                <a:spcPct val="100000"/>
              </a:lnSpc>
              <a:spcBef>
                <a:spcPts val="697"/>
              </a:spcBef>
            </a:pPr>
            <a:r>
              <a:rPr b="0" lang="en-IN" sz="2800" spc="-1" strike="noStrike">
                <a:solidFill>
                  <a:srgbClr val="009900"/>
                </a:solidFill>
                <a:latin typeface="Lucida Console"/>
                <a:ea typeface="DejaVu Sans"/>
              </a:rPr>
              <a:t>&gt;&gt;&gt; t[0]</a:t>
            </a:r>
            <a:endParaRPr b="0" lang="en-IN" sz="2800" spc="-1" strike="noStrike">
              <a:latin typeface="Arial"/>
            </a:endParaRPr>
          </a:p>
          <a:p>
            <a:pPr marL="342720" indent="-340560">
              <a:lnSpc>
                <a:spcPct val="100000"/>
              </a:lnSpc>
              <a:spcBef>
                <a:spcPts val="697"/>
              </a:spcBef>
            </a:pPr>
            <a:r>
              <a:rPr b="0" lang="en-IN" sz="2800" spc="-1" strike="noStrike">
                <a:solidFill>
                  <a:srgbClr val="808080"/>
                </a:solidFill>
                <a:latin typeface="Lucida Console"/>
                <a:ea typeface="DejaVu Sans"/>
              </a:rPr>
              <a:t>123</a:t>
            </a:r>
            <a:endParaRPr b="0" lang="en-IN" sz="2800" spc="-1" strike="noStrike">
              <a:latin typeface="Arial"/>
            </a:endParaRPr>
          </a:p>
          <a:p>
            <a:pPr marL="342720" indent="-340560">
              <a:lnSpc>
                <a:spcPct val="100000"/>
              </a:lnSpc>
              <a:spcBef>
                <a:spcPts val="799"/>
              </a:spcBef>
            </a:pPr>
            <a:r>
              <a:rPr b="0" lang="en-IN" sz="3200" spc="-1" strike="noStrike">
                <a:solidFill>
                  <a:srgbClr val="009900"/>
                </a:solidFill>
                <a:latin typeface="Lucida Console"/>
                <a:ea typeface="DejaVu Sans"/>
              </a:rPr>
              <a:t>&gt;&gt;&gt; t</a:t>
            </a:r>
            <a:endParaRPr b="0" lang="en-IN" sz="3200" spc="-1" strike="noStrike">
              <a:latin typeface="Arial"/>
            </a:endParaRPr>
          </a:p>
          <a:p>
            <a:pPr marL="342720" indent="-340560">
              <a:lnSpc>
                <a:spcPct val="100000"/>
              </a:lnSpc>
              <a:spcBef>
                <a:spcPts val="697"/>
              </a:spcBef>
            </a:pPr>
            <a:r>
              <a:rPr b="0" lang="en-IN" sz="2800" spc="-1" strike="noStrike">
                <a:solidFill>
                  <a:srgbClr val="808080"/>
                </a:solidFill>
                <a:latin typeface="Lucida Console"/>
                <a:ea typeface="DejaVu Sans"/>
              </a:rPr>
              <a:t>(123, 543, 'bar')</a:t>
            </a:r>
            <a:endParaRPr b="0" lang="en-IN" sz="2800" spc="-1" strike="noStrike">
              <a:latin typeface="Arial"/>
            </a:endParaRPr>
          </a:p>
          <a:p>
            <a:pPr marL="342720" indent="-340560">
              <a:lnSpc>
                <a:spcPct val="100000"/>
              </a:lnSpc>
              <a:spcBef>
                <a:spcPts val="697"/>
              </a:spcBef>
            </a:pPr>
            <a:endParaRPr b="0" lang="en-IN" sz="2800" spc="-1" strike="noStrike">
              <a:latin typeface="Arial"/>
            </a:endParaRPr>
          </a:p>
          <a:p>
            <a:pPr marL="342720" indent="-340560">
              <a:lnSpc>
                <a:spcPct val="100000"/>
              </a:lnSpc>
              <a:spcBef>
                <a:spcPts val="697"/>
              </a:spcBef>
            </a:pPr>
            <a:endParaRPr b="0" lang="en-IN" sz="2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685800" y="151920"/>
            <a:ext cx="77702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Tuples</a:t>
            </a:r>
            <a:endParaRPr b="0" lang="en-IN" sz="4400" spc="-1" strike="noStrike">
              <a:latin typeface="Arial"/>
            </a:endParaRPr>
          </a:p>
        </p:txBody>
      </p:sp>
      <p:sp>
        <p:nvSpPr>
          <p:cNvPr id="305" name="CustomShape 2"/>
          <p:cNvSpPr/>
          <p:nvPr/>
        </p:nvSpPr>
        <p:spPr>
          <a:xfrm>
            <a:off x="685800" y="1447560"/>
            <a:ext cx="7770240" cy="4645800"/>
          </a:xfrm>
          <a:prstGeom prst="rect">
            <a:avLst/>
          </a:prstGeom>
          <a:noFill/>
          <a:ln>
            <a:noFill/>
          </a:ln>
        </p:spPr>
        <p:style>
          <a:lnRef idx="0"/>
          <a:fillRef idx="0"/>
          <a:effectRef idx="0"/>
          <a:fontRef idx="minor"/>
        </p:style>
        <p:txBody>
          <a:bodyPr lIns="90000" rIns="90000" tIns="46800" bIns="46800">
            <a:normAutofit/>
          </a:bodyPr>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Tuples may be nested</a:t>
            </a:r>
            <a:endParaRPr b="0" lang="en-IN" sz="2800" spc="-1" strike="noStrike">
              <a:latin typeface="Arial"/>
            </a:endParaRPr>
          </a:p>
          <a:p>
            <a:pPr marL="342720" indent="-340560">
              <a:lnSpc>
                <a:spcPct val="100000"/>
              </a:lnSpc>
              <a:spcBef>
                <a:spcPts val="697"/>
              </a:spcBef>
            </a:pPr>
            <a:r>
              <a:rPr b="0" lang="en-IN" sz="2800" spc="-1" strike="noStrike">
                <a:solidFill>
                  <a:srgbClr val="009900"/>
                </a:solidFill>
                <a:latin typeface="Lucida Console"/>
                <a:ea typeface="DejaVu Sans"/>
              </a:rPr>
              <a:t>&gt;&gt;&gt; u = t, (1,2)</a:t>
            </a:r>
            <a:endParaRPr b="0" lang="en-IN" sz="2800" spc="-1" strike="noStrike">
              <a:latin typeface="Arial"/>
            </a:endParaRPr>
          </a:p>
          <a:p>
            <a:pPr marL="342720" indent="-340560">
              <a:lnSpc>
                <a:spcPct val="100000"/>
              </a:lnSpc>
              <a:spcBef>
                <a:spcPts val="697"/>
              </a:spcBef>
            </a:pPr>
            <a:r>
              <a:rPr b="0" lang="en-IN" sz="2800" spc="-1" strike="noStrike">
                <a:solidFill>
                  <a:srgbClr val="009900"/>
                </a:solidFill>
                <a:latin typeface="Lucida Console"/>
                <a:ea typeface="DejaVu Sans"/>
              </a:rPr>
              <a:t>&gt;&gt;&gt; u</a:t>
            </a:r>
            <a:endParaRPr b="0" lang="en-IN" sz="2800" spc="-1" strike="noStrike">
              <a:latin typeface="Arial"/>
            </a:endParaRPr>
          </a:p>
          <a:p>
            <a:pPr marL="342720" indent="-340560">
              <a:lnSpc>
                <a:spcPct val="100000"/>
              </a:lnSpc>
              <a:spcBef>
                <a:spcPts val="697"/>
              </a:spcBef>
            </a:pPr>
            <a:r>
              <a:rPr b="0" lang="en-IN" sz="2800" spc="-1" strike="noStrike">
                <a:solidFill>
                  <a:srgbClr val="808080"/>
                </a:solidFill>
                <a:latin typeface="Calibri"/>
                <a:ea typeface="DejaVu Sans"/>
              </a:rPr>
              <a:t>((123, 542, 'bar'), (1,2))</a:t>
            </a:r>
            <a:endParaRPr b="0" lang="en-IN" sz="28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kind of like structs, but no element names:</a:t>
            </a:r>
            <a:endParaRPr b="0" lang="en-IN" sz="28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0000"/>
                </a:solidFill>
                <a:latin typeface="Calibri"/>
                <a:ea typeface="DejaVu Sans"/>
              </a:rPr>
              <a:t>(x,y) coordinates</a:t>
            </a:r>
            <a:endParaRPr b="0" lang="en-IN" sz="24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0000"/>
                </a:solidFill>
                <a:latin typeface="Calibri"/>
                <a:ea typeface="DejaVu Sans"/>
              </a:rPr>
              <a:t>database records</a:t>
            </a:r>
            <a:endParaRPr b="0" lang="en-IN" sz="24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like strings, immutable </a:t>
            </a:r>
            <a:r>
              <a:rPr b="0" lang="en-IN" sz="2800" spc="-1" strike="noStrike">
                <a:solidFill>
                  <a:srgbClr val="000000"/>
                </a:solidFill>
                <a:latin typeface="Wingdings"/>
                <a:ea typeface="Wingdings"/>
              </a:rPr>
              <a:t></a:t>
            </a:r>
            <a:r>
              <a:rPr b="0" lang="en-IN" sz="2800" spc="-1" strike="noStrike">
                <a:solidFill>
                  <a:srgbClr val="000000"/>
                </a:solidFill>
                <a:latin typeface="Calibri"/>
                <a:ea typeface="Wingdings"/>
              </a:rPr>
              <a:t> can't assign to individual items</a:t>
            </a:r>
            <a:endParaRPr b="0" lang="en-IN" sz="2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685800" y="151920"/>
            <a:ext cx="77702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Tuples</a:t>
            </a:r>
            <a:endParaRPr b="0" lang="en-IN" sz="4400" spc="-1" strike="noStrike">
              <a:latin typeface="Arial"/>
            </a:endParaRPr>
          </a:p>
        </p:txBody>
      </p:sp>
      <p:sp>
        <p:nvSpPr>
          <p:cNvPr id="307" name="CustomShape 2"/>
          <p:cNvSpPr/>
          <p:nvPr/>
        </p:nvSpPr>
        <p:spPr>
          <a:xfrm>
            <a:off x="685800" y="1447560"/>
            <a:ext cx="7770240" cy="4645800"/>
          </a:xfrm>
          <a:prstGeom prst="rect">
            <a:avLst/>
          </a:prstGeom>
          <a:noFill/>
          <a:ln>
            <a:noFill/>
          </a:ln>
        </p:spPr>
        <p:style>
          <a:lnRef idx="0"/>
          <a:fillRef idx="0"/>
          <a:effectRef idx="0"/>
          <a:fontRef idx="minor"/>
        </p:style>
        <p:txBody>
          <a:bodyPr lIns="90000" rIns="90000" tIns="46800" bIns="46800">
            <a:normAutofit/>
          </a:bodyPr>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Empty tuples: ()</a:t>
            </a:r>
            <a:endParaRPr b="0" lang="en-IN" sz="3200" spc="-1" strike="noStrike">
              <a:latin typeface="Arial"/>
            </a:endParaRPr>
          </a:p>
          <a:p>
            <a:pPr marL="342720" indent="-340560">
              <a:lnSpc>
                <a:spcPct val="100000"/>
              </a:lnSpc>
              <a:spcBef>
                <a:spcPts val="697"/>
              </a:spcBef>
            </a:pPr>
            <a:r>
              <a:rPr b="0" lang="en-IN" sz="2800" spc="-1" strike="noStrike">
                <a:solidFill>
                  <a:srgbClr val="009900"/>
                </a:solidFill>
                <a:latin typeface="Lucida Console"/>
                <a:ea typeface="DejaVu Sans"/>
              </a:rPr>
              <a:t>&gt;&gt;&gt; empty = ()</a:t>
            </a:r>
            <a:endParaRPr b="0" lang="en-IN" sz="2800" spc="-1" strike="noStrike">
              <a:latin typeface="Arial"/>
            </a:endParaRPr>
          </a:p>
          <a:p>
            <a:pPr marL="342720" indent="-340560">
              <a:lnSpc>
                <a:spcPct val="100000"/>
              </a:lnSpc>
              <a:spcBef>
                <a:spcPts val="697"/>
              </a:spcBef>
            </a:pPr>
            <a:r>
              <a:rPr b="0" lang="en-IN" sz="2800" spc="-1" strike="noStrike">
                <a:solidFill>
                  <a:srgbClr val="009900"/>
                </a:solidFill>
                <a:latin typeface="Lucida Console"/>
                <a:ea typeface="DejaVu Sans"/>
              </a:rPr>
              <a:t>&gt;&gt;&gt; len(empty)</a:t>
            </a:r>
            <a:endParaRPr b="0" lang="en-IN" sz="2800" spc="-1" strike="noStrike">
              <a:latin typeface="Arial"/>
            </a:endParaRPr>
          </a:p>
          <a:p>
            <a:pPr marL="342720" indent="-340560">
              <a:lnSpc>
                <a:spcPct val="100000"/>
              </a:lnSpc>
              <a:spcBef>
                <a:spcPts val="697"/>
              </a:spcBef>
            </a:pPr>
            <a:r>
              <a:rPr b="0" lang="en-IN" sz="2800" spc="-1" strike="noStrike">
                <a:solidFill>
                  <a:srgbClr val="808080"/>
                </a:solidFill>
                <a:latin typeface="Calibri"/>
                <a:ea typeface="DejaVu Sans"/>
              </a:rPr>
              <a:t>0</a:t>
            </a:r>
            <a:endParaRPr b="0" lang="en-IN" sz="28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one item </a:t>
            </a:r>
            <a:r>
              <a:rPr b="0" lang="en-IN" sz="3200" spc="-1" strike="noStrike">
                <a:solidFill>
                  <a:srgbClr val="000000"/>
                </a:solidFill>
                <a:latin typeface="Wingdings"/>
                <a:ea typeface="Wingdings"/>
              </a:rPr>
              <a:t></a:t>
            </a:r>
            <a:r>
              <a:rPr b="0" lang="en-IN" sz="3200" spc="-1" strike="noStrike">
                <a:solidFill>
                  <a:srgbClr val="000000"/>
                </a:solidFill>
                <a:latin typeface="Calibri"/>
                <a:ea typeface="Wingdings"/>
              </a:rPr>
              <a:t> trailing comma</a:t>
            </a:r>
            <a:endParaRPr b="0" lang="en-IN" sz="3200" spc="-1" strike="noStrike">
              <a:latin typeface="Arial"/>
            </a:endParaRPr>
          </a:p>
          <a:p>
            <a:pPr marL="342720" indent="-340560">
              <a:lnSpc>
                <a:spcPct val="100000"/>
              </a:lnSpc>
              <a:spcBef>
                <a:spcPts val="697"/>
              </a:spcBef>
            </a:pPr>
            <a:r>
              <a:rPr b="0" lang="en-IN" sz="2800" spc="-1" strike="noStrike">
                <a:solidFill>
                  <a:srgbClr val="009900"/>
                </a:solidFill>
                <a:latin typeface="Lucida Console"/>
                <a:ea typeface="Wingdings"/>
              </a:rPr>
              <a:t>&gt;&gt;&gt; singleton = 'foo',</a:t>
            </a:r>
            <a:endParaRPr b="0" lang="en-IN" sz="2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8"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Dictionaries</a:t>
            </a:r>
            <a:endParaRPr b="0" lang="en-IN" sz="4400" spc="-1" strike="noStrike">
              <a:latin typeface="Arial"/>
            </a:endParaRPr>
          </a:p>
        </p:txBody>
      </p:sp>
      <p:sp>
        <p:nvSpPr>
          <p:cNvPr id="309"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Dictionaries are sets of key &amp; value pairs</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Allows you to identify values by a descriptive name instead of order in a list</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Keys are unordered unless explicitly sorted</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Keys are unique:</a:t>
            </a:r>
            <a:endParaRPr b="0" lang="en-IN" sz="3200" spc="-1" strike="noStrike">
              <a:latin typeface="Arial"/>
            </a:endParaRPr>
          </a:p>
          <a:p>
            <a:pPr lvl="1" marL="742680" indent="-28332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var[‘item’] = “apple”</a:t>
            </a:r>
            <a:endParaRPr b="0" lang="en-IN" sz="2800" spc="-1" strike="noStrike">
              <a:latin typeface="Arial"/>
            </a:endParaRPr>
          </a:p>
          <a:p>
            <a:pPr lvl="1" marL="742680" indent="-28332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var[‘item’] = “banana”</a:t>
            </a:r>
            <a:endParaRPr b="0" lang="en-IN" sz="2800" spc="-1" strike="noStrike">
              <a:latin typeface="Arial"/>
            </a:endParaRPr>
          </a:p>
          <a:p>
            <a:pPr lvl="1" marL="742680" indent="-28332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print var[‘item’] prints just banana</a:t>
            </a:r>
            <a:endParaRPr b="0" lang="en-IN" sz="2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4"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Introduction to Python</a:t>
            </a:r>
            <a:endParaRPr b="0" lang="en-IN" sz="4400" spc="-1" strike="noStrike">
              <a:latin typeface="Arial"/>
            </a:endParaRPr>
          </a:p>
        </p:txBody>
      </p:sp>
      <p:sp>
        <p:nvSpPr>
          <p:cNvPr id="275"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Python is a high-level programming language</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Open source and community driven</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Dynamic typed</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Interpreted</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Source can be compiled or run just-in-time</a:t>
            </a:r>
            <a:endParaRPr b="0" lang="en-IN" sz="3200" spc="-1" strike="noStrike">
              <a:latin typeface="Arial"/>
            </a:endParaRPr>
          </a:p>
          <a:p>
            <a:pPr>
              <a:lnSpc>
                <a:spcPct val="100000"/>
              </a:lnSpc>
              <a:spcBef>
                <a:spcPts val="799"/>
              </a:spcBef>
            </a:pPr>
            <a:endParaRPr b="0" lang="en-IN" sz="3200" spc="-1" strike="noStrike">
              <a:latin typeface="Arial"/>
            </a:endParaRPr>
          </a:p>
          <a:p>
            <a:pPr>
              <a:lnSpc>
                <a:spcPct val="100000"/>
              </a:lnSpc>
              <a:spcBef>
                <a:spcPts val="799"/>
              </a:spcBef>
            </a:pPr>
            <a:endParaRPr b="0" lang="en-IN"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457200" y="288000"/>
            <a:ext cx="8228160" cy="62629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2800" spc="-1" strike="noStrike">
                <a:solidFill>
                  <a:srgbClr val="000000"/>
                </a:solidFill>
                <a:latin typeface="Arial"/>
                <a:ea typeface="DejaVu Sans"/>
              </a:rPr>
              <a:t>x = var.get("model")</a:t>
            </a:r>
            <a:endParaRPr b="0" lang="en-IN"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Print Keys:</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for x in var:</a:t>
            </a:r>
            <a:endParaRPr b="0" lang="en-IN" sz="2800" spc="-1" strike="noStrike">
              <a:latin typeface="Arial"/>
            </a:endParaRPr>
          </a:p>
          <a:p>
            <a:pPr lvl="2" marL="1296000" indent="-286920">
              <a:lnSpc>
                <a:spcPct val="100000"/>
              </a:lnSpc>
              <a:spcBef>
                <a:spcPts val="850"/>
              </a:spcBef>
              <a:buClr>
                <a:srgbClr val="000000"/>
              </a:buClr>
              <a:buSzPct val="45000"/>
              <a:buFont typeface="Wingdings" charset="2"/>
              <a:buChar char=""/>
            </a:pPr>
            <a:r>
              <a:rPr b="0" lang="en-IN" sz="2400" spc="-1" strike="noStrike">
                <a:solidFill>
                  <a:srgbClr val="000000"/>
                </a:solidFill>
                <a:latin typeface="Arial"/>
                <a:ea typeface="DejaVu Sans"/>
              </a:rPr>
              <a:t>print(x) </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Print Values:</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for x in var:</a:t>
            </a:r>
            <a:endParaRPr b="0" lang="en-IN" sz="2800" spc="-1" strike="noStrike">
              <a:latin typeface="Arial"/>
            </a:endParaRPr>
          </a:p>
          <a:p>
            <a:pPr lvl="2" marL="1296000" indent="-286920">
              <a:lnSpc>
                <a:spcPct val="100000"/>
              </a:lnSpc>
              <a:spcBef>
                <a:spcPts val="850"/>
              </a:spcBef>
              <a:buClr>
                <a:srgbClr val="000000"/>
              </a:buClr>
              <a:buSzPct val="45000"/>
              <a:buFont typeface="Wingdings" charset="2"/>
              <a:buChar char=""/>
            </a:pPr>
            <a:r>
              <a:rPr b="0" lang="en-IN" sz="2400" spc="-1" strike="noStrike">
                <a:solidFill>
                  <a:srgbClr val="000000"/>
                </a:solidFill>
                <a:latin typeface="Arial"/>
                <a:ea typeface="DejaVu Sans"/>
              </a:rPr>
              <a:t>print(var[x])</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Print Values:</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for x in var.values():</a:t>
            </a:r>
            <a:endParaRPr b="0" lang="en-IN" sz="2800" spc="-1" strike="noStrike">
              <a:latin typeface="Arial"/>
            </a:endParaRPr>
          </a:p>
          <a:p>
            <a:pPr lvl="2" marL="1296000" indent="-286920">
              <a:lnSpc>
                <a:spcPct val="100000"/>
              </a:lnSpc>
              <a:spcBef>
                <a:spcPts val="850"/>
              </a:spcBef>
              <a:buClr>
                <a:srgbClr val="000000"/>
              </a:buClr>
              <a:buSzPct val="45000"/>
              <a:buFont typeface="Wingdings" charset="2"/>
              <a:buChar char=""/>
            </a:pPr>
            <a:r>
              <a:rPr b="0" lang="en-IN" sz="2400" spc="-1" strike="noStrike">
                <a:solidFill>
                  <a:srgbClr val="000000"/>
                </a:solidFill>
                <a:latin typeface="Arial"/>
                <a:ea typeface="DejaVu Sans"/>
              </a:rPr>
              <a:t>print(x)</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Print both key-value:</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for x, y in var.items():</a:t>
            </a:r>
            <a:endParaRPr b="0" lang="en-IN" sz="2800" spc="-1" strike="noStrike">
              <a:latin typeface="Arial"/>
            </a:endParaRPr>
          </a:p>
          <a:p>
            <a:pPr lvl="2" marL="1296000" indent="-286920">
              <a:lnSpc>
                <a:spcPct val="100000"/>
              </a:lnSpc>
              <a:spcBef>
                <a:spcPts val="850"/>
              </a:spcBef>
              <a:buClr>
                <a:srgbClr val="000000"/>
              </a:buClr>
              <a:buSzPct val="45000"/>
              <a:buFont typeface="Wingdings" charset="2"/>
              <a:buChar char=""/>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print(x, y)</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Remove value</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600" spc="-1" strike="noStrike">
                <a:solidFill>
                  <a:srgbClr val="000000"/>
                </a:solidFill>
                <a:latin typeface="Arial"/>
                <a:ea typeface="DejaVu Sans"/>
              </a:rPr>
              <a:t>var.pop("model")</a:t>
            </a:r>
            <a:endParaRPr b="0" lang="en-IN" sz="2600" spc="-1" strike="noStrike">
              <a:latin typeface="Arial"/>
            </a:endParaRPr>
          </a:p>
          <a:p>
            <a:pPr lvl="1" marL="864000" indent="-322920">
              <a:lnSpc>
                <a:spcPct val="100000"/>
              </a:lnSpc>
              <a:spcBef>
                <a:spcPts val="1134"/>
              </a:spcBef>
              <a:buClr>
                <a:srgbClr val="000000"/>
              </a:buClr>
              <a:buSzPct val="75000"/>
              <a:buFont typeface="Symbol"/>
              <a:buChar char=""/>
            </a:pPr>
            <a:r>
              <a:rPr b="0" lang="en-IN" sz="2600" spc="-1" strike="noStrike">
                <a:solidFill>
                  <a:srgbClr val="000000"/>
                </a:solidFill>
                <a:latin typeface="Arial"/>
                <a:ea typeface="DejaVu Sans"/>
              </a:rPr>
              <a:t>var.popitem() #last item</a:t>
            </a:r>
            <a:endParaRPr b="0" lang="en-IN" sz="2600" spc="-1" strike="noStrike">
              <a:latin typeface="Arial"/>
            </a:endParaRPr>
          </a:p>
          <a:p>
            <a:pPr lvl="1" marL="864000" indent="-322920">
              <a:lnSpc>
                <a:spcPct val="100000"/>
              </a:lnSpc>
              <a:spcBef>
                <a:spcPts val="1134"/>
              </a:spcBef>
              <a:buClr>
                <a:srgbClr val="000000"/>
              </a:buClr>
              <a:buSzPct val="75000"/>
              <a:buFont typeface="Symbol"/>
              <a:buChar char=""/>
            </a:pPr>
            <a:r>
              <a:rPr b="0" lang="en-IN" sz="2600" spc="-1" strike="noStrike">
                <a:solidFill>
                  <a:srgbClr val="000000"/>
                </a:solidFill>
                <a:latin typeface="Arial"/>
                <a:ea typeface="DejaVu Sans"/>
              </a:rPr>
              <a:t>del thisdict["model"]</a:t>
            </a:r>
            <a:endParaRPr b="0" lang="en-IN" sz="2600" spc="-1" strike="noStrike">
              <a:latin typeface="Arial"/>
            </a:endParaRPr>
          </a:p>
          <a:p>
            <a:pPr lvl="1" marL="864000" indent="-322920">
              <a:lnSpc>
                <a:spcPct val="100000"/>
              </a:lnSpc>
              <a:spcBef>
                <a:spcPts val="1134"/>
              </a:spcBef>
              <a:buClr>
                <a:srgbClr val="000000"/>
              </a:buClr>
              <a:buSzPct val="75000"/>
              <a:buFont typeface="Symbol"/>
              <a:buChar char=""/>
            </a:pPr>
            <a:r>
              <a:rPr b="0" lang="en-IN" sz="2600" spc="-1" strike="noStrike">
                <a:solidFill>
                  <a:srgbClr val="000000"/>
                </a:solidFill>
                <a:latin typeface="Arial"/>
                <a:ea typeface="DejaVu Sans"/>
              </a:rPr>
              <a:t>del var</a:t>
            </a:r>
            <a:endParaRPr b="0" lang="en-IN" sz="2600" spc="-1" strike="noStrike">
              <a:latin typeface="Arial"/>
            </a:endParaRPr>
          </a:p>
          <a:p>
            <a:pPr>
              <a:lnSpc>
                <a:spcPct val="100000"/>
              </a:lnSpc>
              <a:spcBef>
                <a:spcPts val="1134"/>
              </a:spcBef>
            </a:pPr>
            <a:endParaRPr b="0" lang="en-IN" sz="26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457200" y="576000"/>
            <a:ext cx="8228160" cy="59029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Empty Dictionary</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var.clear()</a:t>
            </a:r>
            <a:endParaRPr b="0" lang="en-IN"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Copy Dictionary</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d = var.copy()</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d  = dict(var)</a:t>
            </a:r>
            <a:endParaRPr b="0" lang="en-IN"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Create Dictionary</a:t>
            </a:r>
            <a:endParaRPr b="0" lang="en-IN" sz="3200" spc="-1" strike="noStrike">
              <a:latin typeface="Arial"/>
            </a:endParaRPr>
          </a:p>
          <a:p>
            <a:pPr lvl="2" marL="1296000" indent="-286920">
              <a:lnSpc>
                <a:spcPct val="100000"/>
              </a:lnSpc>
              <a:spcBef>
                <a:spcPts val="850"/>
              </a:spcBef>
              <a:buClr>
                <a:srgbClr val="000000"/>
              </a:buClr>
              <a:buSzPct val="45000"/>
              <a:buFont typeface="Wingdings" charset="2"/>
              <a:buChar char=""/>
            </a:pPr>
            <a:r>
              <a:rPr b="0" lang="en-IN" sz="2400" spc="-1" strike="noStrike">
                <a:solidFill>
                  <a:srgbClr val="000000"/>
                </a:solidFill>
                <a:latin typeface="Arial"/>
                <a:ea typeface="DejaVu Sans"/>
              </a:rPr>
              <a:t>d=dict(name=’sid’,state=’MH’)</a:t>
            </a:r>
            <a:endParaRPr b="0" lang="en-IN"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2"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Indentation and Blocks</a:t>
            </a:r>
            <a:endParaRPr b="0" lang="en-IN" sz="4400" spc="-1" strike="noStrike">
              <a:latin typeface="Arial"/>
            </a:endParaRPr>
          </a:p>
        </p:txBody>
      </p:sp>
      <p:sp>
        <p:nvSpPr>
          <p:cNvPr id="313"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Python uses whitespace and indents to denote blocks of code</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Lines of code that begin a block end in a colon:</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Lines within the code block are indented at the same level</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To end a code block, remove the indentation</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You'll want blocks of code that run only when certain conditions are met</a:t>
            </a:r>
            <a:endParaRPr b="0" lang="en-IN" sz="3200" spc="-1" strike="noStrike">
              <a:latin typeface="Arial"/>
            </a:endParaRPr>
          </a:p>
          <a:p>
            <a:pPr>
              <a:lnSpc>
                <a:spcPct val="100000"/>
              </a:lnSpc>
              <a:spcBef>
                <a:spcPts val="799"/>
              </a:spcBef>
            </a:pPr>
            <a:endParaRPr b="0" lang="en-IN" sz="3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685800" y="151920"/>
            <a:ext cx="77702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Control flow: if</a:t>
            </a:r>
            <a:endParaRPr b="0" lang="en-IN" sz="4400" spc="-1" strike="noStrike">
              <a:latin typeface="Arial"/>
            </a:endParaRPr>
          </a:p>
        </p:txBody>
      </p:sp>
      <p:sp>
        <p:nvSpPr>
          <p:cNvPr id="315" name="CustomShape 2"/>
          <p:cNvSpPr/>
          <p:nvPr/>
        </p:nvSpPr>
        <p:spPr>
          <a:xfrm>
            <a:off x="685800" y="1447560"/>
            <a:ext cx="7770240" cy="4645800"/>
          </a:xfrm>
          <a:prstGeom prst="rect">
            <a:avLst/>
          </a:prstGeom>
          <a:noFill/>
          <a:ln>
            <a:noFill/>
          </a:ln>
        </p:spPr>
        <p:style>
          <a:lnRef idx="0"/>
          <a:fillRef idx="0"/>
          <a:effectRef idx="0"/>
          <a:fontRef idx="minor"/>
        </p:style>
        <p:txBody>
          <a:bodyPr lIns="90000" rIns="90000" tIns="46800" bIns="46800">
            <a:normAutofit/>
          </a:bodyPr>
          <a:p>
            <a:pPr marL="342720" indent="-340560">
              <a:lnSpc>
                <a:spcPct val="90000"/>
              </a:lnSpc>
              <a:spcBef>
                <a:spcPts val="598"/>
              </a:spcBef>
            </a:pPr>
            <a:r>
              <a:rPr b="0" lang="en-IN" sz="2400" spc="-1" strike="noStrike">
                <a:solidFill>
                  <a:srgbClr val="009900"/>
                </a:solidFill>
                <a:latin typeface="Lucida Console"/>
                <a:ea typeface="DejaVu Sans"/>
              </a:rPr>
              <a:t>x = int(raw_input("Please enter #:"))</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if x &lt; 0:</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  </a:t>
            </a:r>
            <a:r>
              <a:rPr b="0" lang="en-IN" sz="2400" spc="-1" strike="noStrike">
                <a:solidFill>
                  <a:srgbClr val="009900"/>
                </a:solidFill>
                <a:latin typeface="Lucida Console"/>
                <a:ea typeface="DejaVu Sans"/>
              </a:rPr>
              <a:t>x = 0</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  </a:t>
            </a:r>
            <a:r>
              <a:rPr b="0" lang="en-IN" sz="2400" spc="-1" strike="noStrike">
                <a:solidFill>
                  <a:srgbClr val="009900"/>
                </a:solidFill>
                <a:latin typeface="Lucida Console"/>
                <a:ea typeface="DejaVu Sans"/>
              </a:rPr>
              <a:t>print 'Negative changed to zero'</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elif x == 0:</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  </a:t>
            </a:r>
            <a:r>
              <a:rPr b="0" lang="en-IN" sz="2400" spc="-1" strike="noStrike">
                <a:solidFill>
                  <a:srgbClr val="009900"/>
                </a:solidFill>
                <a:latin typeface="Lucida Console"/>
                <a:ea typeface="DejaVu Sans"/>
              </a:rPr>
              <a:t>print 'Zero'</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elif x == 1:</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  </a:t>
            </a:r>
            <a:r>
              <a:rPr b="0" lang="en-IN" sz="2400" spc="-1" strike="noStrike">
                <a:solidFill>
                  <a:srgbClr val="009900"/>
                </a:solidFill>
                <a:latin typeface="Lucida Console"/>
                <a:ea typeface="DejaVu Sans"/>
              </a:rPr>
              <a:t>print 'Single'</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else:</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  </a:t>
            </a:r>
            <a:r>
              <a:rPr b="0" lang="en-IN" sz="2400" spc="-1" strike="noStrike">
                <a:solidFill>
                  <a:srgbClr val="009900"/>
                </a:solidFill>
                <a:latin typeface="Lucida Console"/>
                <a:ea typeface="DejaVu Sans"/>
              </a:rPr>
              <a:t>print 'More'</a:t>
            </a:r>
            <a:endParaRPr b="0" lang="en-IN" sz="2400" spc="-1" strike="noStrike">
              <a:latin typeface="Arial"/>
            </a:endParaRPr>
          </a:p>
          <a:p>
            <a:pPr marL="342720" indent="-340560">
              <a:lnSpc>
                <a:spcPct val="90000"/>
              </a:lnSpc>
              <a:spcBef>
                <a:spcPts val="598"/>
              </a:spcBef>
              <a:buClr>
                <a:srgbClr val="000000"/>
              </a:buClr>
              <a:buFont typeface="Arial"/>
              <a:buChar char="•"/>
            </a:pPr>
            <a:r>
              <a:rPr b="0" lang="en-IN" sz="2400" spc="-1" strike="noStrike">
                <a:solidFill>
                  <a:srgbClr val="000000"/>
                </a:solidFill>
                <a:latin typeface="Calibri"/>
                <a:ea typeface="DejaVu Sans"/>
              </a:rPr>
              <a:t>no case statement</a:t>
            </a:r>
            <a:endParaRPr b="0" lang="en-IN" sz="24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685800" y="151920"/>
            <a:ext cx="77702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Control flow: for</a:t>
            </a:r>
            <a:endParaRPr b="0" lang="en-IN" sz="4400" spc="-1" strike="noStrike">
              <a:latin typeface="Arial"/>
            </a:endParaRPr>
          </a:p>
        </p:txBody>
      </p:sp>
      <p:sp>
        <p:nvSpPr>
          <p:cNvPr id="317" name="CustomShape 2"/>
          <p:cNvSpPr/>
          <p:nvPr/>
        </p:nvSpPr>
        <p:spPr>
          <a:xfrm>
            <a:off x="685800" y="1447560"/>
            <a:ext cx="7770240" cy="4645800"/>
          </a:xfrm>
          <a:prstGeom prst="rect">
            <a:avLst/>
          </a:prstGeom>
          <a:noFill/>
          <a:ln>
            <a:noFill/>
          </a:ln>
        </p:spPr>
        <p:style>
          <a:lnRef idx="0"/>
          <a:fillRef idx="0"/>
          <a:effectRef idx="0"/>
          <a:fontRef idx="minor"/>
        </p:style>
        <p:txBody>
          <a:bodyPr lIns="90000" rIns="90000" tIns="46800" bIns="46800">
            <a:normAutofit/>
          </a:bodyPr>
          <a:p>
            <a:pPr marL="342720" indent="-340560">
              <a:lnSpc>
                <a:spcPct val="100000"/>
              </a:lnSpc>
              <a:spcBef>
                <a:spcPts val="598"/>
              </a:spcBef>
            </a:pPr>
            <a:r>
              <a:rPr b="0" lang="en-IN" sz="2400" spc="-1" strike="noStrike">
                <a:solidFill>
                  <a:srgbClr val="009900"/>
                </a:solidFill>
                <a:latin typeface="Lucida Console"/>
                <a:ea typeface="DejaVu Sans"/>
              </a:rPr>
              <a:t>a = ['cat', 'window', 'defenestrate']</a:t>
            </a:r>
            <a:endParaRPr b="0" lang="en-IN" sz="2400" spc="-1" strike="noStrike">
              <a:latin typeface="Arial"/>
            </a:endParaRPr>
          </a:p>
          <a:p>
            <a:pPr marL="342720" indent="-340560">
              <a:lnSpc>
                <a:spcPct val="100000"/>
              </a:lnSpc>
              <a:spcBef>
                <a:spcPts val="598"/>
              </a:spcBef>
            </a:pPr>
            <a:r>
              <a:rPr b="0" lang="en-IN" sz="2400" spc="-1" strike="noStrike">
                <a:solidFill>
                  <a:srgbClr val="009900"/>
                </a:solidFill>
                <a:latin typeface="Lucida Console"/>
                <a:ea typeface="DejaVu Sans"/>
              </a:rPr>
              <a:t>for x in a:</a:t>
            </a:r>
            <a:endParaRPr b="0" lang="en-IN" sz="2400" spc="-1" strike="noStrike">
              <a:latin typeface="Arial"/>
            </a:endParaRPr>
          </a:p>
          <a:p>
            <a:pPr marL="342720" indent="-340560">
              <a:lnSpc>
                <a:spcPct val="100000"/>
              </a:lnSpc>
              <a:spcBef>
                <a:spcPts val="598"/>
              </a:spcBef>
            </a:pPr>
            <a:r>
              <a:rPr b="0" lang="en-IN" sz="2400" spc="-1" strike="noStrike">
                <a:solidFill>
                  <a:srgbClr val="009900"/>
                </a:solidFill>
                <a:latin typeface="Lucida Console"/>
                <a:ea typeface="DejaVu Sans"/>
              </a:rPr>
              <a:t>  </a:t>
            </a:r>
            <a:r>
              <a:rPr b="0" lang="en-IN" sz="2400" spc="-1" strike="noStrike">
                <a:solidFill>
                  <a:srgbClr val="009900"/>
                </a:solidFill>
                <a:latin typeface="Lucida Console"/>
                <a:ea typeface="DejaVu Sans"/>
              </a:rPr>
              <a:t>print x, len(x)</a:t>
            </a:r>
            <a:endParaRPr b="0" lang="en-IN" sz="2400" spc="-1" strike="noStrike">
              <a:latin typeface="Arial"/>
            </a:endParaRPr>
          </a:p>
          <a:p>
            <a:pPr marL="342720" indent="-340560">
              <a:lnSpc>
                <a:spcPct val="100000"/>
              </a:lnSpc>
              <a:spcBef>
                <a:spcPts val="598"/>
              </a:spcBef>
            </a:pPr>
            <a:endParaRPr b="0" lang="en-IN" sz="24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no arithmetic progression, but</a:t>
            </a:r>
            <a:endParaRPr b="0" lang="en-IN" sz="2800" spc="-1" strike="noStrike">
              <a:latin typeface="Arial"/>
            </a:endParaRPr>
          </a:p>
          <a:p>
            <a:pPr lvl="1" marL="742680" indent="-283320">
              <a:lnSpc>
                <a:spcPct val="100000"/>
              </a:lnSpc>
              <a:spcBef>
                <a:spcPts val="499"/>
              </a:spcBef>
              <a:buClr>
                <a:srgbClr val="000000"/>
              </a:buClr>
              <a:buFont typeface="Arial"/>
              <a:buChar char="–"/>
            </a:pPr>
            <a:r>
              <a:rPr b="0" lang="en-IN" sz="2000" spc="-1" strike="noStrike">
                <a:solidFill>
                  <a:srgbClr val="009900"/>
                </a:solidFill>
                <a:latin typeface="Lucida Console"/>
                <a:ea typeface="DejaVu Sans"/>
              </a:rPr>
              <a:t>range(10)</a:t>
            </a:r>
            <a:r>
              <a:rPr b="0" lang="en-IN" sz="2000" spc="-1" strike="noStrike">
                <a:solidFill>
                  <a:srgbClr val="000000"/>
                </a:solidFill>
                <a:latin typeface="Lucida Console"/>
                <a:ea typeface="DejaVu Sans"/>
              </a:rPr>
              <a:t> </a:t>
            </a:r>
            <a:r>
              <a:rPr b="0" lang="en-IN" sz="2000" spc="-1" strike="noStrike">
                <a:solidFill>
                  <a:srgbClr val="000000"/>
                </a:solidFill>
                <a:latin typeface="Wingdings"/>
                <a:ea typeface="Wingdings"/>
              </a:rPr>
              <a:t></a:t>
            </a:r>
            <a:r>
              <a:rPr b="0" lang="en-IN" sz="2000" spc="-1" strike="noStrike">
                <a:solidFill>
                  <a:srgbClr val="000000"/>
                </a:solidFill>
                <a:latin typeface="Lucida Console"/>
                <a:ea typeface="Wingdings"/>
              </a:rPr>
              <a:t> [0, 1, 2, 3, 4, 5, 6, 7, 8, 9]</a:t>
            </a:r>
            <a:endParaRPr b="0" lang="en-IN" sz="2000" spc="-1" strike="noStrike">
              <a:latin typeface="Arial"/>
            </a:endParaRPr>
          </a:p>
          <a:p>
            <a:pPr lvl="1" marL="742680" indent="-283320">
              <a:lnSpc>
                <a:spcPct val="100000"/>
              </a:lnSpc>
              <a:spcBef>
                <a:spcPts val="499"/>
              </a:spcBef>
              <a:buClr>
                <a:srgbClr val="000000"/>
              </a:buClr>
              <a:buFont typeface="Arial"/>
              <a:buChar char="–"/>
            </a:pPr>
            <a:r>
              <a:rPr b="0" lang="en-IN" sz="2000" spc="-1" strike="noStrike">
                <a:solidFill>
                  <a:srgbClr val="009900"/>
                </a:solidFill>
                <a:latin typeface="Lucida Console"/>
                <a:ea typeface="Wingdings"/>
              </a:rPr>
              <a:t>for i in range(len(a)):</a:t>
            </a:r>
            <a:endParaRPr b="0" lang="en-IN" sz="2000" spc="-1" strike="noStrike">
              <a:latin typeface="Arial"/>
            </a:endParaRPr>
          </a:p>
          <a:p>
            <a:pPr marL="742680" indent="-283320">
              <a:lnSpc>
                <a:spcPct val="100000"/>
              </a:lnSpc>
              <a:spcBef>
                <a:spcPts val="499"/>
              </a:spcBef>
            </a:pPr>
            <a:r>
              <a:rPr b="0" lang="en-IN" sz="2000" spc="-1" strike="noStrike">
                <a:solidFill>
                  <a:srgbClr val="009900"/>
                </a:solidFill>
                <a:latin typeface="Lucida Console"/>
                <a:ea typeface="Wingdings"/>
              </a:rPr>
              <a:t>	</a:t>
            </a:r>
            <a:r>
              <a:rPr b="0" lang="en-IN" sz="2000" spc="-1" strike="noStrike">
                <a:solidFill>
                  <a:srgbClr val="009900"/>
                </a:solidFill>
                <a:latin typeface="Lucida Console"/>
                <a:ea typeface="Wingdings"/>
              </a:rPr>
              <a:t>	</a:t>
            </a:r>
            <a:r>
              <a:rPr b="0" lang="en-IN" sz="2000" spc="-1" strike="noStrike">
                <a:solidFill>
                  <a:srgbClr val="009900"/>
                </a:solidFill>
                <a:latin typeface="Lucida Console"/>
                <a:ea typeface="Wingdings"/>
              </a:rPr>
              <a:t>print i, a[i]</a:t>
            </a:r>
            <a:endParaRPr b="0" lang="en-IN" sz="20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Wingdings"/>
              </a:rPr>
              <a:t>do not modify the sequence being iterated over</a:t>
            </a:r>
            <a:endParaRPr b="0" lang="en-IN" sz="2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685800" y="151920"/>
            <a:ext cx="77702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Loops: break, continue, else</a:t>
            </a:r>
            <a:endParaRPr b="0" lang="en-IN" sz="4400" spc="-1" strike="noStrike">
              <a:latin typeface="Arial"/>
            </a:endParaRPr>
          </a:p>
        </p:txBody>
      </p:sp>
      <p:sp>
        <p:nvSpPr>
          <p:cNvPr id="319" name="CustomShape 2"/>
          <p:cNvSpPr/>
          <p:nvPr/>
        </p:nvSpPr>
        <p:spPr>
          <a:xfrm>
            <a:off x="685800" y="1447560"/>
            <a:ext cx="7770240" cy="4645800"/>
          </a:xfrm>
          <a:prstGeom prst="rect">
            <a:avLst/>
          </a:prstGeom>
          <a:noFill/>
          <a:ln>
            <a:noFill/>
          </a:ln>
        </p:spPr>
        <p:style>
          <a:lnRef idx="0"/>
          <a:fillRef idx="0"/>
          <a:effectRef idx="0"/>
          <a:fontRef idx="minor"/>
        </p:style>
        <p:txBody>
          <a:bodyPr lIns="90000" rIns="90000" tIns="46800" bIns="46800">
            <a:normAutofit/>
          </a:bodyPr>
          <a:p>
            <a:pPr marL="342720" indent="-340560">
              <a:lnSpc>
                <a:spcPct val="100000"/>
              </a:lnSpc>
              <a:spcBef>
                <a:spcPts val="697"/>
              </a:spcBef>
              <a:buClr>
                <a:srgbClr val="000000"/>
              </a:buClr>
              <a:buFont typeface="Arial"/>
              <a:buChar char="•"/>
            </a:pPr>
            <a:r>
              <a:rPr b="0" lang="en-IN" sz="2800" spc="-1" strike="noStrike">
                <a:solidFill>
                  <a:srgbClr val="0066ff"/>
                </a:solidFill>
                <a:latin typeface="Lucida Console"/>
                <a:ea typeface="DejaVu Sans"/>
              </a:rPr>
              <a:t>break</a:t>
            </a:r>
            <a:r>
              <a:rPr b="0" lang="en-IN" sz="2800" spc="-1" strike="noStrike">
                <a:solidFill>
                  <a:srgbClr val="000000"/>
                </a:solidFill>
                <a:latin typeface="Lucida Console"/>
                <a:ea typeface="DejaVu Sans"/>
              </a:rPr>
              <a:t> </a:t>
            </a:r>
            <a:r>
              <a:rPr b="0" lang="en-IN" sz="2800" spc="-1" strike="noStrike">
                <a:solidFill>
                  <a:srgbClr val="000000"/>
                </a:solidFill>
                <a:latin typeface="Calibri"/>
                <a:ea typeface="DejaVu Sans"/>
              </a:rPr>
              <a:t>and </a:t>
            </a:r>
            <a:r>
              <a:rPr b="0" lang="en-IN" sz="2800" spc="-1" strike="noStrike">
                <a:solidFill>
                  <a:srgbClr val="0066ff"/>
                </a:solidFill>
                <a:latin typeface="Lucida Console"/>
                <a:ea typeface="DejaVu Sans"/>
              </a:rPr>
              <a:t>continue</a:t>
            </a:r>
            <a:r>
              <a:rPr b="0" lang="en-IN" sz="2800" spc="-1" strike="noStrike">
                <a:solidFill>
                  <a:srgbClr val="000000"/>
                </a:solidFill>
                <a:latin typeface="Lucida Console"/>
                <a:ea typeface="DejaVu Sans"/>
              </a:rPr>
              <a:t> </a:t>
            </a:r>
            <a:r>
              <a:rPr b="0" lang="en-IN" sz="2800" spc="-1" strike="noStrike">
                <a:solidFill>
                  <a:srgbClr val="000000"/>
                </a:solidFill>
                <a:latin typeface="Calibri"/>
                <a:ea typeface="DejaVu Sans"/>
              </a:rPr>
              <a:t>like C</a:t>
            </a:r>
            <a:endParaRPr b="0" lang="en-IN" sz="28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66ff"/>
                </a:solidFill>
                <a:latin typeface="Lucida Console"/>
                <a:ea typeface="DejaVu Sans"/>
              </a:rPr>
              <a:t>else</a:t>
            </a:r>
            <a:r>
              <a:rPr b="0" lang="en-IN" sz="2800" spc="-1" strike="noStrike">
                <a:solidFill>
                  <a:srgbClr val="000000"/>
                </a:solidFill>
                <a:latin typeface="Calibri"/>
                <a:ea typeface="DejaVu Sans"/>
              </a:rPr>
              <a:t> after loop exhaustion</a:t>
            </a:r>
            <a:endParaRPr b="0" lang="en-IN" sz="28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for n in range(2,10):</a:t>
            </a:r>
            <a:endParaRPr b="0" lang="en-IN" sz="20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for x in range(2,n):</a:t>
            </a:r>
            <a:endParaRPr b="0" lang="en-IN" sz="20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if n % x == 0:</a:t>
            </a:r>
            <a:endParaRPr b="0" lang="en-IN" sz="20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print n, 'equals', x, '*', n/x</a:t>
            </a:r>
            <a:endParaRPr b="0" lang="en-IN" sz="20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break</a:t>
            </a:r>
            <a:endParaRPr b="0" lang="en-IN" sz="20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else:</a:t>
            </a:r>
            <a:endParaRPr b="0" lang="en-IN" sz="20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 loop fell through without finding a factor</a:t>
            </a:r>
            <a:endParaRPr b="0" lang="en-IN" sz="20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print n, 'is prime'</a:t>
            </a:r>
            <a:endParaRPr b="0" lang="en-IN" sz="20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685800" y="1447560"/>
            <a:ext cx="7770240" cy="4645800"/>
          </a:xfrm>
          <a:prstGeom prst="rect">
            <a:avLst/>
          </a:prstGeom>
          <a:noFill/>
          <a:ln>
            <a:noFill/>
          </a:ln>
        </p:spPr>
        <p:style>
          <a:lnRef idx="0"/>
          <a:fillRef idx="0"/>
          <a:effectRef idx="0"/>
          <a:fontRef idx="minor"/>
        </p:style>
        <p:txBody>
          <a:bodyPr lIns="90000" rIns="90000" tIns="46800" bIns="46800">
            <a:normAutofit/>
          </a:bodyPr>
          <a:p>
            <a:pPr marL="342720" indent="-340560">
              <a:lnSpc>
                <a:spcPct val="100000"/>
              </a:lnSpc>
              <a:spcBef>
                <a:spcPts val="697"/>
              </a:spcBef>
            </a:pPr>
            <a:r>
              <a:rPr b="0" lang="en-IN" sz="2800" spc="-1" strike="noStrike">
                <a:solidFill>
                  <a:srgbClr val="009900"/>
                </a:solidFill>
                <a:latin typeface="Lucida Console"/>
                <a:ea typeface="DejaVu Sans"/>
              </a:rPr>
              <a:t>a,b = 0, 1</a:t>
            </a:r>
            <a:endParaRPr b="0" lang="en-IN" sz="2800" spc="-1" strike="noStrike">
              <a:latin typeface="Arial"/>
            </a:endParaRPr>
          </a:p>
          <a:p>
            <a:pPr marL="342720" indent="-340560">
              <a:lnSpc>
                <a:spcPct val="100000"/>
              </a:lnSpc>
              <a:spcBef>
                <a:spcPts val="697"/>
              </a:spcBef>
            </a:pPr>
            <a:r>
              <a:rPr b="0" lang="en-IN" sz="2800" spc="-1" strike="noStrike">
                <a:solidFill>
                  <a:srgbClr val="009900"/>
                </a:solidFill>
                <a:latin typeface="Lucida Console"/>
                <a:ea typeface="DejaVu Sans"/>
              </a:rPr>
              <a:t># non-zero = true</a:t>
            </a:r>
            <a:endParaRPr b="0" lang="en-IN" sz="2800" spc="-1" strike="noStrike">
              <a:latin typeface="Arial"/>
            </a:endParaRPr>
          </a:p>
          <a:p>
            <a:pPr marL="342720" indent="-340560">
              <a:lnSpc>
                <a:spcPct val="100000"/>
              </a:lnSpc>
              <a:spcBef>
                <a:spcPts val="697"/>
              </a:spcBef>
            </a:pPr>
            <a:r>
              <a:rPr b="0" lang="en-IN" sz="2800" spc="-1" strike="noStrike">
                <a:solidFill>
                  <a:srgbClr val="009900"/>
                </a:solidFill>
                <a:latin typeface="Lucida Console"/>
                <a:ea typeface="DejaVu Sans"/>
              </a:rPr>
              <a:t>while b &lt; 10:</a:t>
            </a:r>
            <a:endParaRPr b="0" lang="en-IN" sz="2800" spc="-1" strike="noStrike">
              <a:latin typeface="Arial"/>
            </a:endParaRPr>
          </a:p>
          <a:p>
            <a:pPr marL="342720" indent="-340560">
              <a:lnSpc>
                <a:spcPct val="100000"/>
              </a:lnSpc>
              <a:spcBef>
                <a:spcPts val="697"/>
              </a:spcBef>
            </a:pPr>
            <a:r>
              <a:rPr b="0" lang="en-IN" sz="2800" spc="-1" strike="noStrike">
                <a:solidFill>
                  <a:srgbClr val="009900"/>
                </a:solidFill>
                <a:latin typeface="Lucida Console"/>
                <a:ea typeface="DejaVu Sans"/>
              </a:rPr>
              <a:t>	</a:t>
            </a:r>
            <a:r>
              <a:rPr b="0" lang="en-IN" sz="2800" spc="-1" strike="noStrike">
                <a:solidFill>
                  <a:srgbClr val="009900"/>
                </a:solidFill>
                <a:latin typeface="Lucida Console"/>
                <a:ea typeface="DejaVu Sans"/>
              </a:rPr>
              <a:t># formatted output, without \n</a:t>
            </a:r>
            <a:endParaRPr b="0" lang="en-IN" sz="2800" spc="-1" strike="noStrike">
              <a:latin typeface="Arial"/>
            </a:endParaRPr>
          </a:p>
          <a:p>
            <a:pPr marL="342720" indent="-340560">
              <a:lnSpc>
                <a:spcPct val="100000"/>
              </a:lnSpc>
              <a:spcBef>
                <a:spcPts val="697"/>
              </a:spcBef>
            </a:pPr>
            <a:r>
              <a:rPr b="0" lang="en-IN" sz="2800" spc="-1" strike="noStrike">
                <a:solidFill>
                  <a:srgbClr val="009900"/>
                </a:solidFill>
                <a:latin typeface="Lucida Console"/>
                <a:ea typeface="DejaVu Sans"/>
              </a:rPr>
              <a:t>  </a:t>
            </a:r>
            <a:r>
              <a:rPr b="0" lang="en-IN" sz="2800" spc="-1" strike="noStrike">
                <a:solidFill>
                  <a:srgbClr val="009900"/>
                </a:solidFill>
                <a:latin typeface="Lucida Console"/>
                <a:ea typeface="DejaVu Sans"/>
              </a:rPr>
              <a:t>print b,</a:t>
            </a:r>
            <a:endParaRPr b="0" lang="en-IN" sz="2800" spc="-1" strike="noStrike">
              <a:latin typeface="Arial"/>
            </a:endParaRPr>
          </a:p>
          <a:p>
            <a:pPr marL="342720" indent="-340560">
              <a:lnSpc>
                <a:spcPct val="100000"/>
              </a:lnSpc>
              <a:spcBef>
                <a:spcPts val="697"/>
              </a:spcBef>
            </a:pPr>
            <a:r>
              <a:rPr b="0" lang="en-IN" sz="2800" spc="-1" strike="noStrike">
                <a:solidFill>
                  <a:srgbClr val="009900"/>
                </a:solidFill>
                <a:latin typeface="Lucida Console"/>
                <a:ea typeface="DejaVu Sans"/>
              </a:rPr>
              <a:t>	</a:t>
            </a:r>
            <a:r>
              <a:rPr b="0" lang="en-IN" sz="2800" spc="-1" strike="noStrike">
                <a:solidFill>
                  <a:srgbClr val="009900"/>
                </a:solidFill>
                <a:latin typeface="Lucida Console"/>
                <a:ea typeface="DejaVu Sans"/>
              </a:rPr>
              <a:t># multiple assignment</a:t>
            </a:r>
            <a:endParaRPr b="0" lang="en-IN" sz="2800" spc="-1" strike="noStrike">
              <a:latin typeface="Arial"/>
            </a:endParaRPr>
          </a:p>
          <a:p>
            <a:pPr marL="342720" indent="-340560">
              <a:lnSpc>
                <a:spcPct val="100000"/>
              </a:lnSpc>
              <a:spcBef>
                <a:spcPts val="697"/>
              </a:spcBef>
            </a:pPr>
            <a:r>
              <a:rPr b="0" lang="en-IN" sz="2800" spc="-1" strike="noStrike">
                <a:solidFill>
                  <a:srgbClr val="009900"/>
                </a:solidFill>
                <a:latin typeface="Lucida Console"/>
                <a:ea typeface="DejaVu Sans"/>
              </a:rPr>
              <a:t>  </a:t>
            </a:r>
            <a:r>
              <a:rPr b="0" lang="en-IN" sz="2800" spc="-1" strike="noStrike">
                <a:solidFill>
                  <a:srgbClr val="009900"/>
                </a:solidFill>
                <a:latin typeface="Lucida Console"/>
                <a:ea typeface="DejaVu Sans"/>
              </a:rPr>
              <a:t>a,b = b, a+b</a:t>
            </a:r>
            <a:endParaRPr b="0" lang="en-IN" sz="2800" spc="-1" strike="noStrike">
              <a:latin typeface="Arial"/>
            </a:endParaRPr>
          </a:p>
        </p:txBody>
      </p:sp>
      <p:sp>
        <p:nvSpPr>
          <p:cNvPr id="321" name="CustomShape 2"/>
          <p:cNvSpPr/>
          <p:nvPr/>
        </p:nvSpPr>
        <p:spPr>
          <a:xfrm>
            <a:off x="457200" y="274320"/>
            <a:ext cx="82274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While loop</a:t>
            </a:r>
            <a:endParaRPr b="0" lang="en-IN" sz="44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685800" y="151920"/>
            <a:ext cx="77702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Do nothing</a:t>
            </a:r>
            <a:endParaRPr b="0" lang="en-IN" sz="4400" spc="-1" strike="noStrike">
              <a:latin typeface="Arial"/>
            </a:endParaRPr>
          </a:p>
        </p:txBody>
      </p:sp>
      <p:sp>
        <p:nvSpPr>
          <p:cNvPr id="323" name="CustomShape 2"/>
          <p:cNvSpPr/>
          <p:nvPr/>
        </p:nvSpPr>
        <p:spPr>
          <a:xfrm>
            <a:off x="685800" y="1447560"/>
            <a:ext cx="7770240" cy="4645800"/>
          </a:xfrm>
          <a:prstGeom prst="rect">
            <a:avLst/>
          </a:prstGeom>
          <a:noFill/>
          <a:ln>
            <a:noFill/>
          </a:ln>
        </p:spPr>
        <p:style>
          <a:lnRef idx="0"/>
          <a:fillRef idx="0"/>
          <a:effectRef idx="0"/>
          <a:fontRef idx="minor"/>
        </p:style>
        <p:txBody>
          <a:bodyPr lIns="90000" rIns="90000" tIns="46800" bIns="46800">
            <a:normAutofit/>
          </a:bodyPr>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pass does nothing</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syntactic filler</a:t>
            </a:r>
            <a:endParaRPr b="0" lang="en-IN" sz="3200" spc="-1" strike="noStrike">
              <a:latin typeface="Arial"/>
            </a:endParaRPr>
          </a:p>
          <a:p>
            <a:pPr marL="342720" indent="-340560">
              <a:lnSpc>
                <a:spcPct val="100000"/>
              </a:lnSpc>
              <a:spcBef>
                <a:spcPts val="799"/>
              </a:spcBef>
            </a:pPr>
            <a:r>
              <a:rPr b="0" lang="en-IN" sz="3200" spc="-1" strike="noStrike">
                <a:solidFill>
                  <a:srgbClr val="000000"/>
                </a:solidFill>
                <a:latin typeface="Calibri"/>
                <a:ea typeface="DejaVu Sans"/>
              </a:rPr>
              <a:t>	</a:t>
            </a:r>
            <a:r>
              <a:rPr b="0" lang="en-IN" sz="3200" spc="-1" strike="noStrike">
                <a:solidFill>
                  <a:srgbClr val="009900"/>
                </a:solidFill>
                <a:latin typeface="Lucida Console"/>
                <a:ea typeface="DejaVu Sans"/>
              </a:rPr>
              <a:t>while 1:</a:t>
            </a:r>
            <a:endParaRPr b="0" lang="en-IN" sz="3200" spc="-1" strike="noStrike">
              <a:latin typeface="Arial"/>
            </a:endParaRPr>
          </a:p>
          <a:p>
            <a:pPr marL="342720" indent="-340560">
              <a:lnSpc>
                <a:spcPct val="100000"/>
              </a:lnSpc>
              <a:spcBef>
                <a:spcPts val="799"/>
              </a:spcBef>
            </a:pPr>
            <a:r>
              <a:rPr b="0" lang="en-IN" sz="3200" spc="-1" strike="noStrike">
                <a:solidFill>
                  <a:srgbClr val="009900"/>
                </a:solidFill>
                <a:latin typeface="Lucida Console"/>
                <a:ea typeface="DejaVu Sans"/>
              </a:rPr>
              <a:t>	</a:t>
            </a:r>
            <a:r>
              <a:rPr b="0" lang="en-IN" sz="3200" spc="-1" strike="noStrike">
                <a:solidFill>
                  <a:srgbClr val="009900"/>
                </a:solidFill>
                <a:latin typeface="Lucida Console"/>
                <a:ea typeface="DejaVu Sans"/>
              </a:rPr>
              <a:t>	</a:t>
            </a:r>
            <a:r>
              <a:rPr b="0" lang="en-IN" sz="3200" spc="-1" strike="noStrike">
                <a:solidFill>
                  <a:srgbClr val="009900"/>
                </a:solidFill>
                <a:latin typeface="Lucida Console"/>
                <a:ea typeface="DejaVu Sans"/>
              </a:rPr>
              <a:t>pass</a:t>
            </a:r>
            <a:endParaRPr b="0" lang="en-IN" sz="32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Reference Sementics</a:t>
            </a:r>
            <a:endParaRPr b="0" lang="en-IN" sz="4400" spc="-1" strike="noStrike">
              <a:latin typeface="Arial"/>
            </a:endParaRPr>
          </a:p>
        </p:txBody>
      </p:sp>
      <p:sp>
        <p:nvSpPr>
          <p:cNvPr id="325"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6800" bIns="46800">
            <a:normAutofit/>
          </a:bodyPr>
          <a:p>
            <a:pPr marL="342720" indent="-340560">
              <a:lnSpc>
                <a:spcPct val="100000"/>
              </a:lnSpc>
              <a:spcBef>
                <a:spcPts val="1199"/>
              </a:spcBef>
              <a:buClr>
                <a:srgbClr val="000000"/>
              </a:buClr>
              <a:buFont typeface="Arial"/>
              <a:buChar char="•"/>
            </a:pPr>
            <a:r>
              <a:rPr b="0" lang="en-IN" sz="3200" spc="-1" strike="noStrike">
                <a:solidFill>
                  <a:srgbClr val="000000"/>
                </a:solidFill>
                <a:latin typeface="Calibri"/>
                <a:ea typeface="DejaVu Sans"/>
              </a:rPr>
              <a:t>Assignment manipulates references</a:t>
            </a:r>
            <a:endParaRPr b="0" lang="en-IN" sz="3200" spc="-1" strike="noStrike">
              <a:latin typeface="Arial"/>
            </a:endParaRPr>
          </a:p>
          <a:p>
            <a:pPr lvl="1" marL="742680" indent="-28332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x = y </a:t>
            </a:r>
            <a:r>
              <a:rPr b="1" lang="en-IN" sz="2800" spc="-1" strike="noStrike">
                <a:solidFill>
                  <a:srgbClr val="000000"/>
                </a:solidFill>
                <a:latin typeface="Calibri"/>
                <a:ea typeface="DejaVu Sans"/>
              </a:rPr>
              <a:t>does not make a copy</a:t>
            </a:r>
            <a:r>
              <a:rPr b="0" lang="en-IN" sz="2800" spc="-1" strike="noStrike">
                <a:solidFill>
                  <a:srgbClr val="000000"/>
                </a:solidFill>
                <a:latin typeface="Calibri"/>
                <a:ea typeface="DejaVu Sans"/>
              </a:rPr>
              <a:t> of y</a:t>
            </a:r>
            <a:endParaRPr b="0" lang="en-IN" sz="2800" spc="-1" strike="noStrike">
              <a:latin typeface="Arial"/>
            </a:endParaRPr>
          </a:p>
          <a:p>
            <a:pPr lvl="1" marL="742680" indent="-28332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x = y makes x </a:t>
            </a:r>
            <a:r>
              <a:rPr b="1" lang="en-IN" sz="2800" spc="-1" strike="noStrike">
                <a:solidFill>
                  <a:srgbClr val="000000"/>
                </a:solidFill>
                <a:latin typeface="Calibri"/>
                <a:ea typeface="DejaVu Sans"/>
              </a:rPr>
              <a:t>reference</a:t>
            </a:r>
            <a:r>
              <a:rPr b="0" lang="en-IN" sz="2800" spc="-1" strike="noStrike">
                <a:solidFill>
                  <a:srgbClr val="000000"/>
                </a:solidFill>
                <a:latin typeface="Calibri"/>
                <a:ea typeface="DejaVu Sans"/>
              </a:rPr>
              <a:t> the object y references</a:t>
            </a:r>
            <a:endParaRPr b="0" lang="en-IN" sz="2800" spc="-1" strike="noStrike">
              <a:latin typeface="Arial"/>
            </a:endParaRPr>
          </a:p>
          <a:p>
            <a:pPr marL="342720" indent="-340560">
              <a:lnSpc>
                <a:spcPct val="100000"/>
              </a:lnSpc>
              <a:spcBef>
                <a:spcPts val="1199"/>
              </a:spcBef>
              <a:buClr>
                <a:srgbClr val="000000"/>
              </a:buClr>
              <a:buFont typeface="Arial"/>
              <a:buChar char="•"/>
            </a:pPr>
            <a:r>
              <a:rPr b="0" lang="en-IN" sz="3200" spc="-1" strike="noStrike">
                <a:solidFill>
                  <a:srgbClr val="000000"/>
                </a:solidFill>
                <a:latin typeface="Calibri"/>
                <a:ea typeface="DejaVu Sans"/>
              </a:rPr>
              <a:t>Very useful; but beware!</a:t>
            </a:r>
            <a:endParaRPr b="0" lang="en-IN" sz="3200" spc="-1" strike="noStrike">
              <a:latin typeface="Arial"/>
            </a:endParaRPr>
          </a:p>
          <a:p>
            <a:pPr marL="342720" indent="-340560">
              <a:lnSpc>
                <a:spcPct val="100000"/>
              </a:lnSpc>
              <a:spcBef>
                <a:spcPts val="1199"/>
              </a:spcBef>
              <a:buClr>
                <a:srgbClr val="000000"/>
              </a:buClr>
              <a:buFont typeface="Arial"/>
              <a:buChar char="•"/>
            </a:pPr>
            <a:r>
              <a:rPr b="0" lang="en-IN" sz="3200" spc="-1" strike="noStrike">
                <a:solidFill>
                  <a:srgbClr val="000000"/>
                </a:solidFill>
                <a:latin typeface="Calibri"/>
                <a:ea typeface="DejaVu Sans"/>
              </a:rPr>
              <a:t>Example:</a:t>
            </a:r>
            <a:endParaRPr b="0" lang="en-IN" sz="3200" spc="-1" strike="noStrike">
              <a:latin typeface="Arial"/>
            </a:endParaRPr>
          </a:p>
          <a:p>
            <a:pPr lvl="1" marL="742680" indent="-28332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&gt;&gt;&gt; a = [1, 2, 3]</a:t>
            </a:r>
            <a:endParaRPr b="0" lang="en-IN" sz="2800" spc="-1" strike="noStrike">
              <a:latin typeface="Arial"/>
            </a:endParaRPr>
          </a:p>
          <a:p>
            <a:pPr lvl="1" marL="742680" indent="-28332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&gt;&gt;&gt; b = a</a:t>
            </a:r>
            <a:endParaRPr b="0" lang="en-IN" sz="2800" spc="-1" strike="noStrike">
              <a:latin typeface="Arial"/>
            </a:endParaRPr>
          </a:p>
          <a:p>
            <a:pPr lvl="1" marL="742680" indent="-28332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&gt;&gt;&gt; a.append(4)</a:t>
            </a:r>
            <a:endParaRPr b="0" lang="en-IN" sz="2800" spc="-1" strike="noStrike">
              <a:latin typeface="Arial"/>
            </a:endParaRPr>
          </a:p>
          <a:p>
            <a:pPr lvl="1" marL="742680" indent="-28332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&gt;&gt;&gt; print b</a:t>
            </a:r>
            <a:endParaRPr b="0" lang="en-IN" sz="2800" spc="-1" strike="noStrike">
              <a:latin typeface="Arial"/>
            </a:endParaRPr>
          </a:p>
          <a:p>
            <a:pPr lvl="1" marL="742680" indent="-28332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[1, 2, 3, 4]</a:t>
            </a:r>
            <a:endParaRPr b="0" lang="en-IN" sz="2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26" name="Group 1"/>
          <p:cNvGrpSpPr/>
          <p:nvPr/>
        </p:nvGrpSpPr>
        <p:grpSpPr>
          <a:xfrm>
            <a:off x="4215600" y="2919960"/>
            <a:ext cx="3026160" cy="1280520"/>
            <a:chOff x="4215600" y="2919960"/>
            <a:chExt cx="3026160" cy="1280520"/>
          </a:xfrm>
        </p:grpSpPr>
        <p:sp>
          <p:nvSpPr>
            <p:cNvPr id="327" name="CustomShape 2"/>
            <p:cNvSpPr/>
            <p:nvPr/>
          </p:nvSpPr>
          <p:spPr>
            <a:xfrm>
              <a:off x="4217400" y="2919960"/>
              <a:ext cx="31860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IN" sz="1800" spc="-1" strike="noStrike">
                  <a:solidFill>
                    <a:srgbClr val="000000"/>
                  </a:solidFill>
                  <a:latin typeface="Calibri"/>
                  <a:ea typeface="DejaVu Sans"/>
                </a:rPr>
                <a:t>a</a:t>
              </a:r>
              <a:endParaRPr b="0" lang="en-IN" sz="1800" spc="-1" strike="noStrike">
                <a:latin typeface="Arial"/>
              </a:endParaRPr>
            </a:p>
          </p:txBody>
        </p:sp>
        <p:sp>
          <p:nvSpPr>
            <p:cNvPr id="328" name="Line 3"/>
            <p:cNvSpPr/>
            <p:nvPr/>
          </p:nvSpPr>
          <p:spPr>
            <a:xfrm>
              <a:off x="4576680" y="3148560"/>
              <a:ext cx="990720" cy="380880"/>
            </a:xfrm>
            <a:prstGeom prst="line">
              <a:avLst/>
            </a:prstGeom>
            <a:ln w="28440">
              <a:solidFill>
                <a:srgbClr val="000000"/>
              </a:solidFill>
              <a:miter/>
              <a:tailEnd len="med" type="triangle" w="med"/>
            </a:ln>
          </p:spPr>
          <p:style>
            <a:lnRef idx="0"/>
            <a:fillRef idx="0"/>
            <a:effectRef idx="0"/>
            <a:fontRef idx="minor"/>
          </p:style>
        </p:sp>
        <p:sp>
          <p:nvSpPr>
            <p:cNvPr id="329" name="CustomShape 4"/>
            <p:cNvSpPr/>
            <p:nvPr/>
          </p:nvSpPr>
          <p:spPr>
            <a:xfrm>
              <a:off x="5643720" y="3224520"/>
              <a:ext cx="531000" cy="759960"/>
            </a:xfrm>
            <a:prstGeom prst="rect">
              <a:avLst/>
            </a:prstGeom>
            <a:noFill/>
            <a:ln w="28440">
              <a:solidFill>
                <a:srgbClr val="000000"/>
              </a:solidFill>
              <a:miter/>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DejaVu Sans"/>
                </a:rPr>
                <a:t>1</a:t>
              </a:r>
              <a:endParaRPr b="0" lang="en-IN" sz="1800" spc="-1" strike="noStrike">
                <a:latin typeface="Arial"/>
              </a:endParaRPr>
            </a:p>
          </p:txBody>
        </p:sp>
        <p:sp>
          <p:nvSpPr>
            <p:cNvPr id="330" name="CustomShape 5"/>
            <p:cNvSpPr/>
            <p:nvPr/>
          </p:nvSpPr>
          <p:spPr>
            <a:xfrm>
              <a:off x="6176880" y="3224520"/>
              <a:ext cx="531360" cy="759960"/>
            </a:xfrm>
            <a:prstGeom prst="rect">
              <a:avLst/>
            </a:prstGeom>
            <a:noFill/>
            <a:ln w="28440">
              <a:solidFill>
                <a:srgbClr val="000000"/>
              </a:solidFill>
              <a:miter/>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DejaVu Sans"/>
                </a:rPr>
                <a:t>2</a:t>
              </a:r>
              <a:endParaRPr b="0" lang="en-IN" sz="1800" spc="-1" strike="noStrike">
                <a:latin typeface="Arial"/>
              </a:endParaRPr>
            </a:p>
          </p:txBody>
        </p:sp>
        <p:sp>
          <p:nvSpPr>
            <p:cNvPr id="331" name="CustomShape 6"/>
            <p:cNvSpPr/>
            <p:nvPr/>
          </p:nvSpPr>
          <p:spPr>
            <a:xfrm>
              <a:off x="6710400" y="3224520"/>
              <a:ext cx="531360" cy="759960"/>
            </a:xfrm>
            <a:prstGeom prst="rect">
              <a:avLst/>
            </a:prstGeom>
            <a:noFill/>
            <a:ln w="28440">
              <a:solidFill>
                <a:srgbClr val="000000"/>
              </a:solidFill>
              <a:miter/>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DejaVu Sans"/>
                </a:rPr>
                <a:t>3</a:t>
              </a:r>
              <a:endParaRPr b="0" lang="en-IN" sz="1800" spc="-1" strike="noStrike">
                <a:latin typeface="Arial"/>
              </a:endParaRPr>
            </a:p>
          </p:txBody>
        </p:sp>
        <p:sp>
          <p:nvSpPr>
            <p:cNvPr id="332" name="CustomShape 7"/>
            <p:cNvSpPr/>
            <p:nvPr/>
          </p:nvSpPr>
          <p:spPr>
            <a:xfrm>
              <a:off x="4215600" y="3834360"/>
              <a:ext cx="32328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IN" sz="1800" spc="-1" strike="noStrike">
                  <a:solidFill>
                    <a:srgbClr val="000000"/>
                  </a:solidFill>
                  <a:latin typeface="Calibri"/>
                  <a:ea typeface="DejaVu Sans"/>
                </a:rPr>
                <a:t>b</a:t>
              </a:r>
              <a:endParaRPr b="0" lang="en-IN" sz="1800" spc="-1" strike="noStrike">
                <a:latin typeface="Arial"/>
              </a:endParaRPr>
            </a:p>
          </p:txBody>
        </p:sp>
        <p:sp>
          <p:nvSpPr>
            <p:cNvPr id="333" name="Line 8"/>
            <p:cNvSpPr/>
            <p:nvPr/>
          </p:nvSpPr>
          <p:spPr>
            <a:xfrm flipV="1">
              <a:off x="4576680" y="3681360"/>
              <a:ext cx="990720" cy="381240"/>
            </a:xfrm>
            <a:prstGeom prst="line">
              <a:avLst/>
            </a:prstGeom>
            <a:ln w="28440">
              <a:solidFill>
                <a:srgbClr val="000000"/>
              </a:solidFill>
              <a:miter/>
              <a:tailEnd len="med" type="triangle" w="med"/>
            </a:ln>
          </p:spPr>
          <p:style>
            <a:lnRef idx="0"/>
            <a:fillRef idx="0"/>
            <a:effectRef idx="0"/>
            <a:fontRef idx="minor"/>
          </p:style>
        </p:sp>
      </p:grpSp>
      <p:sp>
        <p:nvSpPr>
          <p:cNvPr id="334" name="CustomShape 9"/>
          <p:cNvSpPr/>
          <p:nvPr/>
        </p:nvSpPr>
        <p:spPr>
          <a:xfrm>
            <a:off x="4217040" y="4672440"/>
            <a:ext cx="31860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IN" sz="1800" spc="-1" strike="noStrike">
                <a:solidFill>
                  <a:srgbClr val="000000"/>
                </a:solidFill>
                <a:latin typeface="Calibri"/>
                <a:ea typeface="DejaVu Sans"/>
              </a:rPr>
              <a:t>a</a:t>
            </a:r>
            <a:endParaRPr b="0" lang="en-IN" sz="1800" spc="-1" strike="noStrike">
              <a:latin typeface="Arial"/>
            </a:endParaRPr>
          </a:p>
        </p:txBody>
      </p:sp>
      <p:sp>
        <p:nvSpPr>
          <p:cNvPr id="335" name="Line 10"/>
          <p:cNvSpPr/>
          <p:nvPr/>
        </p:nvSpPr>
        <p:spPr>
          <a:xfrm>
            <a:off x="4576680" y="4901040"/>
            <a:ext cx="990720" cy="381240"/>
          </a:xfrm>
          <a:prstGeom prst="line">
            <a:avLst/>
          </a:prstGeom>
          <a:ln w="28440">
            <a:solidFill>
              <a:srgbClr val="000000"/>
            </a:solidFill>
            <a:miter/>
            <a:tailEnd len="med" type="triangle" w="med"/>
          </a:ln>
        </p:spPr>
        <p:style>
          <a:lnRef idx="0"/>
          <a:fillRef idx="0"/>
          <a:effectRef idx="0"/>
          <a:fontRef idx="minor"/>
        </p:style>
      </p:sp>
      <p:sp>
        <p:nvSpPr>
          <p:cNvPr id="336" name="CustomShape 11"/>
          <p:cNvSpPr/>
          <p:nvPr/>
        </p:nvSpPr>
        <p:spPr>
          <a:xfrm>
            <a:off x="5643720" y="4977360"/>
            <a:ext cx="531000" cy="759960"/>
          </a:xfrm>
          <a:prstGeom prst="rect">
            <a:avLst/>
          </a:prstGeom>
          <a:noFill/>
          <a:ln w="28440">
            <a:solidFill>
              <a:srgbClr val="000000"/>
            </a:solidFill>
            <a:miter/>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DejaVu Sans"/>
              </a:rPr>
              <a:t>1</a:t>
            </a:r>
            <a:endParaRPr b="0" lang="en-IN" sz="1800" spc="-1" strike="noStrike">
              <a:latin typeface="Arial"/>
            </a:endParaRPr>
          </a:p>
        </p:txBody>
      </p:sp>
      <p:sp>
        <p:nvSpPr>
          <p:cNvPr id="337" name="CustomShape 12"/>
          <p:cNvSpPr/>
          <p:nvPr/>
        </p:nvSpPr>
        <p:spPr>
          <a:xfrm>
            <a:off x="6176880" y="4977360"/>
            <a:ext cx="531360" cy="759960"/>
          </a:xfrm>
          <a:prstGeom prst="rect">
            <a:avLst/>
          </a:prstGeom>
          <a:noFill/>
          <a:ln w="28440">
            <a:solidFill>
              <a:srgbClr val="000000"/>
            </a:solidFill>
            <a:miter/>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DejaVu Sans"/>
              </a:rPr>
              <a:t>2</a:t>
            </a:r>
            <a:endParaRPr b="0" lang="en-IN" sz="1800" spc="-1" strike="noStrike">
              <a:latin typeface="Arial"/>
            </a:endParaRPr>
          </a:p>
        </p:txBody>
      </p:sp>
      <p:sp>
        <p:nvSpPr>
          <p:cNvPr id="338" name="CustomShape 13"/>
          <p:cNvSpPr/>
          <p:nvPr/>
        </p:nvSpPr>
        <p:spPr>
          <a:xfrm>
            <a:off x="6710400" y="4977360"/>
            <a:ext cx="531360" cy="759960"/>
          </a:xfrm>
          <a:prstGeom prst="rect">
            <a:avLst/>
          </a:prstGeom>
          <a:noFill/>
          <a:ln w="28440">
            <a:solidFill>
              <a:srgbClr val="000000"/>
            </a:solidFill>
            <a:miter/>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DejaVu Sans"/>
              </a:rPr>
              <a:t>3</a:t>
            </a:r>
            <a:endParaRPr b="0" lang="en-IN" sz="1800" spc="-1" strike="noStrike">
              <a:latin typeface="Arial"/>
            </a:endParaRPr>
          </a:p>
        </p:txBody>
      </p:sp>
      <p:sp>
        <p:nvSpPr>
          <p:cNvPr id="339" name="CustomShape 14"/>
          <p:cNvSpPr/>
          <p:nvPr/>
        </p:nvSpPr>
        <p:spPr>
          <a:xfrm>
            <a:off x="4215600" y="5586840"/>
            <a:ext cx="32328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IN" sz="1800" spc="-1" strike="noStrike">
                <a:solidFill>
                  <a:srgbClr val="000000"/>
                </a:solidFill>
                <a:latin typeface="Calibri"/>
                <a:ea typeface="DejaVu Sans"/>
              </a:rPr>
              <a:t>b</a:t>
            </a:r>
            <a:endParaRPr b="0" lang="en-IN" sz="1800" spc="-1" strike="noStrike">
              <a:latin typeface="Arial"/>
            </a:endParaRPr>
          </a:p>
        </p:txBody>
      </p:sp>
      <p:sp>
        <p:nvSpPr>
          <p:cNvPr id="340" name="Line 15"/>
          <p:cNvSpPr/>
          <p:nvPr/>
        </p:nvSpPr>
        <p:spPr>
          <a:xfrm flipV="1">
            <a:off x="4576680" y="5434560"/>
            <a:ext cx="990720" cy="380880"/>
          </a:xfrm>
          <a:prstGeom prst="line">
            <a:avLst/>
          </a:prstGeom>
          <a:ln w="28440">
            <a:solidFill>
              <a:srgbClr val="000000"/>
            </a:solidFill>
            <a:miter/>
            <a:tailEnd len="med" type="triangle" w="med"/>
          </a:ln>
        </p:spPr>
        <p:style>
          <a:lnRef idx="0"/>
          <a:fillRef idx="0"/>
          <a:effectRef idx="0"/>
          <a:fontRef idx="minor"/>
        </p:style>
      </p:sp>
      <p:sp>
        <p:nvSpPr>
          <p:cNvPr id="341" name="CustomShape 16"/>
          <p:cNvSpPr/>
          <p:nvPr/>
        </p:nvSpPr>
        <p:spPr>
          <a:xfrm>
            <a:off x="7248600" y="4977360"/>
            <a:ext cx="531000" cy="759960"/>
          </a:xfrm>
          <a:prstGeom prst="rect">
            <a:avLst/>
          </a:prstGeom>
          <a:noFill/>
          <a:ln w="28440">
            <a:solidFill>
              <a:srgbClr val="000000"/>
            </a:solidFill>
            <a:miter/>
          </a:ln>
        </p:spPr>
        <p:style>
          <a:lnRef idx="0"/>
          <a:fillRef idx="0"/>
          <a:effectRef idx="0"/>
          <a:fontRef idx="minor"/>
        </p:style>
      </p:sp>
      <p:sp>
        <p:nvSpPr>
          <p:cNvPr id="342" name="CustomShape 17"/>
          <p:cNvSpPr/>
          <p:nvPr/>
        </p:nvSpPr>
        <p:spPr>
          <a:xfrm>
            <a:off x="7341480" y="5129640"/>
            <a:ext cx="32328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IN" sz="1800" spc="-1" strike="noStrike">
                <a:solidFill>
                  <a:srgbClr val="000000"/>
                </a:solidFill>
                <a:latin typeface="Calibri"/>
                <a:ea typeface="DejaVu Sans"/>
              </a:rPr>
              <a:t>4</a:t>
            </a:r>
            <a:endParaRPr b="0" lang="en-IN" sz="1800" spc="-1" strike="noStrike">
              <a:latin typeface="Arial"/>
            </a:endParaRPr>
          </a:p>
        </p:txBody>
      </p:sp>
      <p:sp>
        <p:nvSpPr>
          <p:cNvPr id="343" name="CustomShape 18"/>
          <p:cNvSpPr/>
          <p:nvPr/>
        </p:nvSpPr>
        <p:spPr>
          <a:xfrm>
            <a:off x="1880640" y="1929240"/>
            <a:ext cx="156384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IN" sz="1800" spc="-1" strike="noStrike">
                <a:solidFill>
                  <a:srgbClr val="000000"/>
                </a:solidFill>
                <a:latin typeface="Calibri"/>
                <a:ea typeface="DejaVu Sans"/>
              </a:rPr>
              <a:t>a = [1, 2, 3]</a:t>
            </a:r>
            <a:endParaRPr b="0" lang="en-IN" sz="1800" spc="-1" strike="noStrike">
              <a:latin typeface="Arial"/>
            </a:endParaRPr>
          </a:p>
        </p:txBody>
      </p:sp>
      <p:sp>
        <p:nvSpPr>
          <p:cNvPr id="344" name="CustomShape 19"/>
          <p:cNvSpPr/>
          <p:nvPr/>
        </p:nvSpPr>
        <p:spPr>
          <a:xfrm>
            <a:off x="1849320" y="5129640"/>
            <a:ext cx="157608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IN" sz="1800" spc="-1" strike="noStrike">
                <a:solidFill>
                  <a:srgbClr val="000000"/>
                </a:solidFill>
                <a:latin typeface="Calibri"/>
                <a:ea typeface="DejaVu Sans"/>
              </a:rPr>
              <a:t>a.append(4)</a:t>
            </a:r>
            <a:endParaRPr b="0" lang="en-IN" sz="1800" spc="-1" strike="noStrike">
              <a:latin typeface="Arial"/>
            </a:endParaRPr>
          </a:p>
        </p:txBody>
      </p:sp>
      <p:sp>
        <p:nvSpPr>
          <p:cNvPr id="345" name="CustomShape 20"/>
          <p:cNvSpPr/>
          <p:nvPr/>
        </p:nvSpPr>
        <p:spPr>
          <a:xfrm>
            <a:off x="1709280" y="3377160"/>
            <a:ext cx="80172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IN" sz="1800" spc="-1" strike="noStrike">
                <a:solidFill>
                  <a:srgbClr val="000000"/>
                </a:solidFill>
                <a:latin typeface="Calibri"/>
                <a:ea typeface="DejaVu Sans"/>
              </a:rPr>
              <a:t>b = a</a:t>
            </a:r>
            <a:endParaRPr b="0" lang="en-IN" sz="1800" spc="-1" strike="noStrike">
              <a:latin typeface="Arial"/>
            </a:endParaRPr>
          </a:p>
        </p:txBody>
      </p:sp>
      <p:grpSp>
        <p:nvGrpSpPr>
          <p:cNvPr id="346" name="Group 21"/>
          <p:cNvGrpSpPr/>
          <p:nvPr/>
        </p:nvGrpSpPr>
        <p:grpSpPr>
          <a:xfrm>
            <a:off x="4214160" y="1776960"/>
            <a:ext cx="3024360" cy="759600"/>
            <a:chOff x="4214160" y="1776960"/>
            <a:chExt cx="3024360" cy="759600"/>
          </a:xfrm>
        </p:grpSpPr>
        <p:sp>
          <p:nvSpPr>
            <p:cNvPr id="347" name="CustomShape 22"/>
            <p:cNvSpPr/>
            <p:nvPr/>
          </p:nvSpPr>
          <p:spPr>
            <a:xfrm>
              <a:off x="4214160" y="1852920"/>
              <a:ext cx="31860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n-IN" sz="1800" spc="-1" strike="noStrike">
                  <a:solidFill>
                    <a:srgbClr val="000000"/>
                  </a:solidFill>
                  <a:latin typeface="Calibri"/>
                  <a:ea typeface="DejaVu Sans"/>
                </a:rPr>
                <a:t>a</a:t>
              </a:r>
              <a:endParaRPr b="0" lang="en-IN" sz="1800" spc="-1" strike="noStrike">
                <a:latin typeface="Arial"/>
              </a:endParaRPr>
            </a:p>
          </p:txBody>
        </p:sp>
        <p:sp>
          <p:nvSpPr>
            <p:cNvPr id="348" name="Line 23"/>
            <p:cNvSpPr/>
            <p:nvPr/>
          </p:nvSpPr>
          <p:spPr>
            <a:xfrm>
              <a:off x="4571280" y="2157840"/>
              <a:ext cx="992160" cy="360"/>
            </a:xfrm>
            <a:prstGeom prst="line">
              <a:avLst/>
            </a:prstGeom>
            <a:ln w="28440">
              <a:solidFill>
                <a:srgbClr val="000000"/>
              </a:solidFill>
              <a:miter/>
              <a:tailEnd len="med" type="triangle" w="med"/>
            </a:ln>
          </p:spPr>
          <p:style>
            <a:lnRef idx="0"/>
            <a:fillRef idx="0"/>
            <a:effectRef idx="0"/>
            <a:fontRef idx="minor"/>
          </p:style>
        </p:sp>
        <p:sp>
          <p:nvSpPr>
            <p:cNvPr id="349" name="CustomShape 24"/>
            <p:cNvSpPr/>
            <p:nvPr/>
          </p:nvSpPr>
          <p:spPr>
            <a:xfrm>
              <a:off x="5640480" y="1776960"/>
              <a:ext cx="531000" cy="759600"/>
            </a:xfrm>
            <a:prstGeom prst="rect">
              <a:avLst/>
            </a:prstGeom>
            <a:noFill/>
            <a:ln w="28440">
              <a:solidFill>
                <a:srgbClr val="000000"/>
              </a:solidFill>
              <a:miter/>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DejaVu Sans"/>
                </a:rPr>
                <a:t>1</a:t>
              </a:r>
              <a:endParaRPr b="0" lang="en-IN" sz="1800" spc="-1" strike="noStrike">
                <a:latin typeface="Arial"/>
              </a:endParaRPr>
            </a:p>
          </p:txBody>
        </p:sp>
        <p:sp>
          <p:nvSpPr>
            <p:cNvPr id="350" name="CustomShape 25"/>
            <p:cNvSpPr/>
            <p:nvPr/>
          </p:nvSpPr>
          <p:spPr>
            <a:xfrm>
              <a:off x="6173640" y="1776960"/>
              <a:ext cx="531360" cy="759600"/>
            </a:xfrm>
            <a:prstGeom prst="rect">
              <a:avLst/>
            </a:prstGeom>
            <a:noFill/>
            <a:ln w="28440">
              <a:solidFill>
                <a:srgbClr val="000000"/>
              </a:solidFill>
              <a:miter/>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DejaVu Sans"/>
                </a:rPr>
                <a:t>2</a:t>
              </a:r>
              <a:endParaRPr b="0" lang="en-IN" sz="1800" spc="-1" strike="noStrike">
                <a:latin typeface="Arial"/>
              </a:endParaRPr>
            </a:p>
          </p:txBody>
        </p:sp>
        <p:sp>
          <p:nvSpPr>
            <p:cNvPr id="351" name="CustomShape 26"/>
            <p:cNvSpPr/>
            <p:nvPr/>
          </p:nvSpPr>
          <p:spPr>
            <a:xfrm>
              <a:off x="6707160" y="1776960"/>
              <a:ext cx="531360" cy="759600"/>
            </a:xfrm>
            <a:prstGeom prst="rect">
              <a:avLst/>
            </a:prstGeom>
            <a:noFill/>
            <a:ln w="28440">
              <a:solidFill>
                <a:srgbClr val="000000"/>
              </a:solidFill>
              <a:miter/>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DejaVu Sans"/>
                </a:rPr>
                <a:t>3</a:t>
              </a:r>
              <a:endParaRPr b="0" lang="en-IN" sz="1800" spc="-1" strike="noStrike">
                <a:latin typeface="Arial"/>
              </a:endParaRPr>
            </a:p>
          </p:txBody>
        </p:sp>
      </p:grpSp>
      <p:sp>
        <p:nvSpPr>
          <p:cNvPr id="352" name="CustomShape 27"/>
          <p:cNvSpPr/>
          <p:nvPr/>
        </p:nvSpPr>
        <p:spPr>
          <a:xfrm>
            <a:off x="1371600" y="252720"/>
            <a:ext cx="7567200" cy="6836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Changing a Shared List</a:t>
            </a:r>
            <a:endParaRPr b="0" lang="en-IN" sz="44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6"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Why Python?</a:t>
            </a:r>
            <a:endParaRPr b="0" lang="en-IN" sz="4400" spc="-1" strike="noStrike">
              <a:latin typeface="Arial"/>
            </a:endParaRPr>
          </a:p>
        </p:txBody>
      </p:sp>
      <p:sp>
        <p:nvSpPr>
          <p:cNvPr id="277"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Large base of developers already using the language</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Can interface with the Component Object Model (COM) used by Windows</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For Automation</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Linux Scripting</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Large Set of Libraries</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Rapid Development</a:t>
            </a:r>
            <a:endParaRPr b="0" lang="en-IN" sz="3200" spc="-1" strike="noStrike">
              <a:latin typeface="Arial"/>
            </a:endParaRPr>
          </a:p>
          <a:p>
            <a:pPr>
              <a:lnSpc>
                <a:spcPct val="100000"/>
              </a:lnSpc>
              <a:spcBef>
                <a:spcPts val="799"/>
              </a:spcBef>
            </a:pP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3" name="" descr=""/>
          <p:cNvPicPr/>
          <p:nvPr/>
        </p:nvPicPr>
        <p:blipFill>
          <a:blip r:embed="rId1"/>
          <a:stretch/>
        </p:blipFill>
        <p:spPr>
          <a:xfrm>
            <a:off x="216000" y="1368000"/>
            <a:ext cx="8415000" cy="4420800"/>
          </a:xfrm>
          <a:prstGeom prst="rect">
            <a:avLst/>
          </a:prstGeom>
          <a:ln>
            <a:noFill/>
          </a:ln>
        </p:spPr>
      </p:pic>
      <p:sp>
        <p:nvSpPr>
          <p:cNvPr id="354"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Changing an Integer</a:t>
            </a:r>
            <a:endParaRPr b="0" lang="en-IN" sz="44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457200" y="273600"/>
            <a:ext cx="8227800" cy="11433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Operators</a:t>
            </a:r>
            <a:endParaRPr b="0" lang="en-IN" sz="4400" spc="-1" strike="noStrike">
              <a:latin typeface="Arial"/>
            </a:endParaRPr>
          </a:p>
        </p:txBody>
      </p:sp>
      <p:sp>
        <p:nvSpPr>
          <p:cNvPr id="356" name="CustomShape 2"/>
          <p:cNvSpPr/>
          <p:nvPr/>
        </p:nvSpPr>
        <p:spPr>
          <a:xfrm>
            <a:off x="457200" y="1604520"/>
            <a:ext cx="82281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Python Airthmatic Operators</a:t>
            </a:r>
            <a:endParaRPr b="0" lang="en-IN" sz="3200" spc="-1" strike="noStrike">
              <a:latin typeface="Arial"/>
            </a:endParaRPr>
          </a:p>
          <a:p>
            <a:pPr lvl="2" marL="1296000" indent="-286920">
              <a:lnSpc>
                <a:spcPct val="100000"/>
              </a:lnSpc>
              <a:spcBef>
                <a:spcPts val="850"/>
              </a:spcBef>
              <a:buClr>
                <a:srgbClr val="000000"/>
              </a:buClr>
              <a:buSzPct val="45000"/>
              <a:buFont typeface="Wingdings" charset="2"/>
              <a:buChar char=""/>
            </a:pPr>
            <a:r>
              <a:rPr b="0" lang="en-IN" sz="2400" spc="-1" strike="noStrike">
                <a:solidFill>
                  <a:srgbClr val="000000"/>
                </a:solidFill>
                <a:latin typeface="Arial"/>
                <a:ea typeface="DejaVu Sans"/>
              </a:rPr>
              <a:t>+,-,/,*,%,**,//</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Assignment operators</a:t>
            </a:r>
            <a:endParaRPr b="0" lang="en-IN" sz="3200" spc="-1" strike="noStrike">
              <a:latin typeface="Arial"/>
            </a:endParaRPr>
          </a:p>
          <a:p>
            <a:pPr lvl="2" marL="1296000" indent="-286920">
              <a:lnSpc>
                <a:spcPct val="100000"/>
              </a:lnSpc>
              <a:spcBef>
                <a:spcPts val="850"/>
              </a:spcBef>
              <a:buClr>
                <a:srgbClr val="000000"/>
              </a:buClr>
              <a:buSzPct val="45000"/>
              <a:buFont typeface="Wingdings" charset="2"/>
              <a:buChar char=""/>
            </a:pPr>
            <a:r>
              <a:rPr b="0" lang="en-IN" sz="2400" spc="-1" strike="noStrike">
                <a:solidFill>
                  <a:srgbClr val="000000"/>
                </a:solidFill>
                <a:latin typeface="Arial"/>
                <a:ea typeface="DejaVu Sans"/>
              </a:rPr>
              <a:t>=,+= and so on</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Comparison Operators</a:t>
            </a:r>
            <a:endParaRPr b="0" lang="en-IN" sz="3200" spc="-1" strike="noStrike">
              <a:latin typeface="Arial"/>
            </a:endParaRPr>
          </a:p>
          <a:p>
            <a:pPr lvl="2" marL="1296000" indent="-286920">
              <a:lnSpc>
                <a:spcPct val="100000"/>
              </a:lnSpc>
              <a:spcBef>
                <a:spcPts val="850"/>
              </a:spcBef>
              <a:buClr>
                <a:srgbClr val="000000"/>
              </a:buClr>
              <a:buSzPct val="45000"/>
              <a:buFont typeface="Wingdings" charset="2"/>
              <a:buChar char=""/>
            </a:pPr>
            <a:r>
              <a:rPr b="0" lang="en-IN" sz="2400" spc="-1" strike="noStrike">
                <a:solidFill>
                  <a:srgbClr val="000000"/>
                </a:solidFill>
                <a:latin typeface="Arial"/>
                <a:ea typeface="DejaVu Sans"/>
              </a:rPr>
              <a:t>==,!=,&lt;,&gt;,&gt;=,&lt;=</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Logical Operators</a:t>
            </a:r>
            <a:endParaRPr b="0" lang="en-IN" sz="3200" spc="-1" strike="noStrike">
              <a:latin typeface="Arial"/>
            </a:endParaRPr>
          </a:p>
          <a:p>
            <a:pPr lvl="2" marL="1296000" indent="-286920">
              <a:lnSpc>
                <a:spcPct val="100000"/>
              </a:lnSpc>
              <a:spcBef>
                <a:spcPts val="850"/>
              </a:spcBef>
              <a:buClr>
                <a:srgbClr val="000000"/>
              </a:buClr>
              <a:buSzPct val="45000"/>
              <a:buFont typeface="Wingdings" charset="2"/>
              <a:buChar char=""/>
            </a:pPr>
            <a:r>
              <a:rPr b="0" lang="en-IN" sz="2400" spc="-1" strike="noStrike">
                <a:solidFill>
                  <a:srgbClr val="000000"/>
                </a:solidFill>
                <a:latin typeface="Arial"/>
                <a:ea typeface="DejaVu Sans"/>
              </a:rPr>
              <a:t>and,or,not</a:t>
            </a:r>
            <a:endParaRPr b="0" lang="en-IN" sz="2400" spc="-1" strike="noStrike">
              <a:latin typeface="Arial"/>
            </a:endParaRPr>
          </a:p>
          <a:p>
            <a:pPr>
              <a:lnSpc>
                <a:spcPct val="100000"/>
              </a:lnSpc>
              <a:spcBef>
                <a:spcPts val="1417"/>
              </a:spcBef>
            </a:pPr>
            <a:endParaRPr b="0" lang="en-IN" sz="2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457200" y="432000"/>
            <a:ext cx="8228160" cy="58309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Identity Operator</a:t>
            </a:r>
            <a:endParaRPr b="0" lang="en-IN" sz="3200" spc="-1" strike="noStrike">
              <a:latin typeface="Arial"/>
            </a:endParaRPr>
          </a:p>
          <a:p>
            <a:pPr>
              <a:lnSpc>
                <a:spcPct val="100000"/>
              </a:lnSpc>
              <a:spcBef>
                <a:spcPts val="1417"/>
              </a:spcBef>
            </a:pPr>
            <a:endParaRPr b="0" lang="en-IN" sz="3200" spc="-1" strike="noStrike">
              <a:latin typeface="Arial"/>
            </a:endParaRPr>
          </a:p>
          <a:p>
            <a:pPr>
              <a:lnSpc>
                <a:spcPct val="100000"/>
              </a:lnSpc>
              <a:spcBef>
                <a:spcPts val="1417"/>
              </a:spcBef>
            </a:pP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Membership Operator</a:t>
            </a:r>
            <a:endParaRPr b="0" lang="en-IN" sz="3200" spc="-1" strike="noStrike">
              <a:latin typeface="Arial"/>
            </a:endParaRPr>
          </a:p>
        </p:txBody>
      </p:sp>
      <p:pic>
        <p:nvPicPr>
          <p:cNvPr id="358" name="" descr=""/>
          <p:cNvPicPr/>
          <p:nvPr/>
        </p:nvPicPr>
        <p:blipFill>
          <a:blip r:embed="rId1"/>
          <a:stretch/>
        </p:blipFill>
        <p:spPr>
          <a:xfrm>
            <a:off x="853200" y="1209960"/>
            <a:ext cx="7497720" cy="1568520"/>
          </a:xfrm>
          <a:prstGeom prst="rect">
            <a:avLst/>
          </a:prstGeom>
          <a:ln>
            <a:noFill/>
          </a:ln>
        </p:spPr>
      </p:pic>
      <p:pic>
        <p:nvPicPr>
          <p:cNvPr id="359" name="" descr=""/>
          <p:cNvPicPr/>
          <p:nvPr/>
        </p:nvPicPr>
        <p:blipFill>
          <a:blip r:embed="rId2"/>
          <a:stretch/>
        </p:blipFill>
        <p:spPr>
          <a:xfrm>
            <a:off x="720000" y="3888000"/>
            <a:ext cx="7990200" cy="230292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457200" y="432000"/>
            <a:ext cx="8228160" cy="51487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Bitwise Operator</a:t>
            </a:r>
            <a:endParaRPr b="0" lang="en-IN" sz="3200" spc="-1" strike="noStrike">
              <a:latin typeface="Arial"/>
            </a:endParaRPr>
          </a:p>
        </p:txBody>
      </p:sp>
      <p:pic>
        <p:nvPicPr>
          <p:cNvPr id="361" name="" descr=""/>
          <p:cNvPicPr/>
          <p:nvPr/>
        </p:nvPicPr>
        <p:blipFill>
          <a:blip r:embed="rId1"/>
          <a:stretch/>
        </p:blipFill>
        <p:spPr>
          <a:xfrm>
            <a:off x="288000" y="1368000"/>
            <a:ext cx="8721720" cy="431892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685800" y="151920"/>
            <a:ext cx="77702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Defining functions</a:t>
            </a:r>
            <a:endParaRPr b="0" lang="en-IN" sz="4400" spc="-1" strike="noStrike">
              <a:latin typeface="Arial"/>
            </a:endParaRPr>
          </a:p>
        </p:txBody>
      </p:sp>
      <p:sp>
        <p:nvSpPr>
          <p:cNvPr id="363" name="CustomShape 2"/>
          <p:cNvSpPr/>
          <p:nvPr/>
        </p:nvSpPr>
        <p:spPr>
          <a:xfrm>
            <a:off x="685800" y="1447560"/>
            <a:ext cx="7770240" cy="4645800"/>
          </a:xfrm>
          <a:prstGeom prst="rect">
            <a:avLst/>
          </a:prstGeom>
          <a:noFill/>
          <a:ln>
            <a:noFill/>
          </a:ln>
        </p:spPr>
        <p:style>
          <a:lnRef idx="0"/>
          <a:fillRef idx="0"/>
          <a:effectRef idx="0"/>
          <a:fontRef idx="minor"/>
        </p:style>
        <p:txBody>
          <a:bodyPr lIns="90000" rIns="90000" tIns="46800" bIns="46800">
            <a:normAutofit/>
          </a:bodyPr>
          <a:p>
            <a:pPr marL="342720" indent="-340560">
              <a:lnSpc>
                <a:spcPct val="90000"/>
              </a:lnSpc>
              <a:spcBef>
                <a:spcPts val="499"/>
              </a:spcBef>
            </a:pPr>
            <a:r>
              <a:rPr b="0" lang="en-IN" sz="2000" spc="-1" strike="noStrike">
                <a:solidFill>
                  <a:srgbClr val="009900"/>
                </a:solidFill>
                <a:latin typeface="Lucida Console"/>
                <a:ea typeface="DejaVu Sans"/>
              </a:rPr>
              <a:t>def fib(n):</a:t>
            </a:r>
            <a:endParaRPr b="0" lang="en-IN" sz="2000" spc="-1" strike="noStrike">
              <a:latin typeface="Arial"/>
            </a:endParaRPr>
          </a:p>
          <a:p>
            <a:pPr marL="342720" indent="-340560">
              <a:lnSpc>
                <a:spcPct val="9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"""Print a Fibonacci series up to n."""</a:t>
            </a:r>
            <a:endParaRPr b="0" lang="en-IN" sz="2000" spc="-1" strike="noStrike">
              <a:latin typeface="Arial"/>
            </a:endParaRPr>
          </a:p>
          <a:p>
            <a:pPr marL="342720" indent="-340560">
              <a:lnSpc>
                <a:spcPct val="9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a, b = 0, 1</a:t>
            </a:r>
            <a:endParaRPr b="0" lang="en-IN" sz="2000" spc="-1" strike="noStrike">
              <a:latin typeface="Arial"/>
            </a:endParaRPr>
          </a:p>
          <a:p>
            <a:pPr marL="342720" indent="-340560">
              <a:lnSpc>
                <a:spcPct val="9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while b &lt; n:</a:t>
            </a:r>
            <a:endParaRPr b="0" lang="en-IN" sz="2000" spc="-1" strike="noStrike">
              <a:latin typeface="Arial"/>
            </a:endParaRPr>
          </a:p>
          <a:p>
            <a:pPr marL="342720" indent="-340560">
              <a:lnSpc>
                <a:spcPct val="9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print b,</a:t>
            </a:r>
            <a:endParaRPr b="0" lang="en-IN" sz="2000" spc="-1" strike="noStrike">
              <a:latin typeface="Arial"/>
            </a:endParaRPr>
          </a:p>
          <a:p>
            <a:pPr marL="342720" indent="-340560">
              <a:lnSpc>
                <a:spcPct val="9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a, b = b, a+b</a:t>
            </a:r>
            <a:endParaRPr b="0" lang="en-IN" sz="2000" spc="-1" strike="noStrike">
              <a:latin typeface="Arial"/>
            </a:endParaRPr>
          </a:p>
          <a:p>
            <a:pPr marL="342720" indent="-340560">
              <a:lnSpc>
                <a:spcPct val="90000"/>
              </a:lnSpc>
              <a:spcBef>
                <a:spcPts val="499"/>
              </a:spcBef>
            </a:pPr>
            <a:endParaRPr b="0" lang="en-IN" sz="2000" spc="-1" strike="noStrike">
              <a:latin typeface="Arial"/>
            </a:endParaRPr>
          </a:p>
          <a:p>
            <a:pPr marL="342720" indent="-340560">
              <a:lnSpc>
                <a:spcPct val="90000"/>
              </a:lnSpc>
              <a:spcBef>
                <a:spcPts val="499"/>
              </a:spcBef>
            </a:pPr>
            <a:r>
              <a:rPr b="0" lang="en-IN" sz="2000" spc="-1" strike="noStrike">
                <a:solidFill>
                  <a:srgbClr val="009900"/>
                </a:solidFill>
                <a:latin typeface="Lucida Console"/>
                <a:ea typeface="DejaVu Sans"/>
              </a:rPr>
              <a:t>&gt;&gt;&gt; fib(2000)</a:t>
            </a:r>
            <a:endParaRPr b="0" lang="en-IN" sz="2000" spc="-1" strike="noStrike">
              <a:latin typeface="Arial"/>
            </a:endParaRPr>
          </a:p>
          <a:p>
            <a:pPr marL="342720" indent="-340560">
              <a:lnSpc>
                <a:spcPct val="90000"/>
              </a:lnSpc>
              <a:spcBef>
                <a:spcPts val="499"/>
              </a:spcBef>
            </a:pPr>
            <a:endParaRPr b="0" lang="en-IN" sz="2000" spc="-1" strike="noStrike">
              <a:latin typeface="Arial"/>
            </a:endParaRPr>
          </a:p>
          <a:p>
            <a:pPr marL="342720" indent="-340560">
              <a:lnSpc>
                <a:spcPct val="90000"/>
              </a:lnSpc>
              <a:spcBef>
                <a:spcPts val="697"/>
              </a:spcBef>
              <a:buClr>
                <a:srgbClr val="000000"/>
              </a:buClr>
              <a:buFont typeface="Arial"/>
              <a:buChar char="•"/>
            </a:pPr>
            <a:r>
              <a:rPr b="0" lang="en-IN" sz="2800" spc="-1" strike="noStrike">
                <a:solidFill>
                  <a:srgbClr val="000000"/>
                </a:solidFill>
                <a:latin typeface="Calibri"/>
                <a:ea typeface="DejaVu Sans"/>
              </a:rPr>
              <a:t>First line is </a:t>
            </a:r>
            <a:r>
              <a:rPr b="0" i="1" lang="en-IN" sz="2800" spc="-1" strike="noStrike">
                <a:solidFill>
                  <a:srgbClr val="000000"/>
                </a:solidFill>
                <a:latin typeface="Calibri"/>
                <a:ea typeface="DejaVu Sans"/>
              </a:rPr>
              <a:t>docstring</a:t>
            </a:r>
            <a:endParaRPr b="0" lang="en-IN" sz="2800" spc="-1" strike="noStrike">
              <a:latin typeface="Arial"/>
            </a:endParaRPr>
          </a:p>
          <a:p>
            <a:pPr marL="342720" indent="-340560">
              <a:lnSpc>
                <a:spcPct val="90000"/>
              </a:lnSpc>
              <a:spcBef>
                <a:spcPts val="697"/>
              </a:spcBef>
              <a:buClr>
                <a:srgbClr val="000000"/>
              </a:buClr>
              <a:buFont typeface="Arial"/>
              <a:buChar char="•"/>
            </a:pPr>
            <a:r>
              <a:rPr b="0" lang="en-IN" sz="2800" spc="-1" strike="noStrike">
                <a:solidFill>
                  <a:srgbClr val="000000"/>
                </a:solidFill>
                <a:latin typeface="Calibri"/>
                <a:ea typeface="DejaVu Sans"/>
              </a:rPr>
              <a:t>first look for variables in local, then global</a:t>
            </a:r>
            <a:endParaRPr b="0" lang="en-IN" sz="2800" spc="-1" strike="noStrike">
              <a:latin typeface="Arial"/>
            </a:endParaRPr>
          </a:p>
          <a:p>
            <a:pPr marL="342720" indent="-340560">
              <a:lnSpc>
                <a:spcPct val="90000"/>
              </a:lnSpc>
              <a:spcBef>
                <a:spcPts val="697"/>
              </a:spcBef>
              <a:buClr>
                <a:srgbClr val="000000"/>
              </a:buClr>
              <a:buFont typeface="Arial"/>
              <a:buChar char="•"/>
            </a:pPr>
            <a:r>
              <a:rPr b="0" lang="en-IN" sz="2800" spc="-1" strike="noStrike">
                <a:solidFill>
                  <a:srgbClr val="000000"/>
                </a:solidFill>
                <a:latin typeface="Calibri"/>
                <a:ea typeface="DejaVu Sans"/>
              </a:rPr>
              <a:t>need global to assign global variables</a:t>
            </a:r>
            <a:endParaRPr b="0" lang="en-IN" sz="2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685800" y="151920"/>
            <a:ext cx="77702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Functions: default argument values</a:t>
            </a:r>
            <a:endParaRPr b="0" lang="en-IN" sz="4400" spc="-1" strike="noStrike">
              <a:latin typeface="Arial"/>
            </a:endParaRPr>
          </a:p>
        </p:txBody>
      </p:sp>
      <p:sp>
        <p:nvSpPr>
          <p:cNvPr id="365" name="CustomShape 2"/>
          <p:cNvSpPr/>
          <p:nvPr/>
        </p:nvSpPr>
        <p:spPr>
          <a:xfrm>
            <a:off x="685800" y="1447560"/>
            <a:ext cx="7770240" cy="4645800"/>
          </a:xfrm>
          <a:prstGeom prst="rect">
            <a:avLst/>
          </a:prstGeom>
          <a:noFill/>
          <a:ln>
            <a:noFill/>
          </a:ln>
        </p:spPr>
        <p:style>
          <a:lnRef idx="0"/>
          <a:fillRef idx="0"/>
          <a:effectRef idx="0"/>
          <a:fontRef idx="minor"/>
        </p:style>
        <p:txBody>
          <a:bodyPr lIns="90000" rIns="90000" tIns="46800" bIns="46800">
            <a:normAutofit/>
          </a:bodyPr>
          <a:p>
            <a:pPr marL="342720" indent="-340560">
              <a:lnSpc>
                <a:spcPct val="90000"/>
              </a:lnSpc>
              <a:spcBef>
                <a:spcPts val="598"/>
              </a:spcBef>
            </a:pPr>
            <a:r>
              <a:rPr b="0" lang="en-IN" sz="2400" spc="-1" strike="noStrike">
                <a:solidFill>
                  <a:srgbClr val="009900"/>
                </a:solidFill>
                <a:latin typeface="Lucida Console"/>
                <a:ea typeface="DejaVu Sans"/>
              </a:rPr>
              <a:t>def ask_ok(prompt, retries=4, complaint='Yes or no, please!'):</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  </a:t>
            </a:r>
            <a:r>
              <a:rPr b="0" lang="en-IN" sz="2400" spc="-1" strike="noStrike">
                <a:solidFill>
                  <a:srgbClr val="009900"/>
                </a:solidFill>
                <a:latin typeface="Lucida Console"/>
                <a:ea typeface="DejaVu Sans"/>
              </a:rPr>
              <a:t>while 1:</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    </a:t>
            </a:r>
            <a:r>
              <a:rPr b="0" lang="en-IN" sz="2400" spc="-1" strike="noStrike">
                <a:solidFill>
                  <a:srgbClr val="009900"/>
                </a:solidFill>
                <a:latin typeface="Lucida Console"/>
                <a:ea typeface="DejaVu Sans"/>
              </a:rPr>
              <a:t>ok = raw_input(prompt)</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    </a:t>
            </a:r>
            <a:r>
              <a:rPr b="0" lang="en-IN" sz="2400" spc="-1" strike="noStrike">
                <a:solidFill>
                  <a:srgbClr val="009900"/>
                </a:solidFill>
                <a:latin typeface="Lucida Console"/>
                <a:ea typeface="DejaVu Sans"/>
              </a:rPr>
              <a:t>if ok in ('y', 'ye', 'yes'): return 1</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    </a:t>
            </a:r>
            <a:r>
              <a:rPr b="0" lang="en-IN" sz="2400" spc="-1" strike="noStrike">
                <a:solidFill>
                  <a:srgbClr val="009900"/>
                </a:solidFill>
                <a:latin typeface="Lucida Console"/>
                <a:ea typeface="DejaVu Sans"/>
              </a:rPr>
              <a:t>if ok in ('n', 'no'): return 0</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    </a:t>
            </a:r>
            <a:r>
              <a:rPr b="0" lang="en-IN" sz="2400" spc="-1" strike="noStrike">
                <a:solidFill>
                  <a:srgbClr val="009900"/>
                </a:solidFill>
                <a:latin typeface="Lucida Console"/>
                <a:ea typeface="DejaVu Sans"/>
              </a:rPr>
              <a:t>retries = retries - 1</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    </a:t>
            </a:r>
            <a:r>
              <a:rPr b="0" lang="en-IN" sz="2400" spc="-1" strike="noStrike">
                <a:solidFill>
                  <a:srgbClr val="009900"/>
                </a:solidFill>
                <a:latin typeface="Lucida Console"/>
                <a:ea typeface="DejaVu Sans"/>
              </a:rPr>
              <a:t>if retries &lt; 0: raise IOError, 'refusenik error'</a:t>
            </a:r>
            <a:endParaRPr b="0" lang="en-IN" sz="2400" spc="-1" strike="noStrike">
              <a:latin typeface="Arial"/>
            </a:endParaRPr>
          </a:p>
          <a:p>
            <a:pPr marL="342720" indent="-340560">
              <a:lnSpc>
                <a:spcPct val="90000"/>
              </a:lnSpc>
              <a:spcBef>
                <a:spcPts val="598"/>
              </a:spcBef>
            </a:pPr>
            <a:r>
              <a:rPr b="0" lang="en-IN" sz="2400" spc="-1" strike="noStrike">
                <a:solidFill>
                  <a:srgbClr val="009900"/>
                </a:solidFill>
                <a:latin typeface="Lucida Console"/>
                <a:ea typeface="DejaVu Sans"/>
              </a:rPr>
              <a:t>    </a:t>
            </a:r>
            <a:r>
              <a:rPr b="0" lang="en-IN" sz="2400" spc="-1" strike="noStrike">
                <a:solidFill>
                  <a:srgbClr val="009900"/>
                </a:solidFill>
                <a:latin typeface="Lucida Console"/>
                <a:ea typeface="DejaVu Sans"/>
              </a:rPr>
              <a:t>print complaint</a:t>
            </a:r>
            <a:endParaRPr b="0" lang="en-IN" sz="2400" spc="-1" strike="noStrike">
              <a:latin typeface="Arial"/>
            </a:endParaRPr>
          </a:p>
          <a:p>
            <a:pPr marL="342720" indent="-340560">
              <a:lnSpc>
                <a:spcPct val="90000"/>
              </a:lnSpc>
              <a:spcBef>
                <a:spcPts val="598"/>
              </a:spcBef>
            </a:pPr>
            <a:endParaRPr b="0" lang="en-IN" sz="2400" spc="-1" strike="noStrike">
              <a:latin typeface="Arial"/>
            </a:endParaRPr>
          </a:p>
          <a:p>
            <a:pPr marL="342720" indent="-340560">
              <a:lnSpc>
                <a:spcPct val="90000"/>
              </a:lnSpc>
              <a:spcBef>
                <a:spcPts val="598"/>
              </a:spcBef>
            </a:pPr>
            <a:r>
              <a:rPr b="0" lang="en-IN" sz="2400" spc="-1" strike="noStrike">
                <a:solidFill>
                  <a:srgbClr val="000000"/>
                </a:solidFill>
                <a:latin typeface="Lucida Console"/>
                <a:ea typeface="DejaVu Sans"/>
              </a:rPr>
              <a:t>&gt;&gt;&gt; </a:t>
            </a:r>
            <a:r>
              <a:rPr b="0" lang="en-IN" sz="2400" spc="-1" strike="noStrike">
                <a:solidFill>
                  <a:srgbClr val="009900"/>
                </a:solidFill>
                <a:latin typeface="Lucida Console"/>
                <a:ea typeface="DejaVu Sans"/>
              </a:rPr>
              <a:t>ask_ok('Really?')</a:t>
            </a:r>
            <a:endParaRPr b="0" lang="en-IN" sz="24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6" name="CustomShape 1"/>
          <p:cNvSpPr/>
          <p:nvPr/>
        </p:nvSpPr>
        <p:spPr>
          <a:xfrm>
            <a:off x="685800" y="151920"/>
            <a:ext cx="77702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Keyword arguments</a:t>
            </a:r>
            <a:endParaRPr b="0" lang="en-IN" sz="4400" spc="-1" strike="noStrike">
              <a:latin typeface="Arial"/>
            </a:endParaRPr>
          </a:p>
        </p:txBody>
      </p:sp>
      <p:sp>
        <p:nvSpPr>
          <p:cNvPr id="367" name="CustomShape 2"/>
          <p:cNvSpPr/>
          <p:nvPr/>
        </p:nvSpPr>
        <p:spPr>
          <a:xfrm>
            <a:off x="685800" y="1447560"/>
            <a:ext cx="8151120" cy="4645800"/>
          </a:xfrm>
          <a:prstGeom prst="rect">
            <a:avLst/>
          </a:prstGeom>
          <a:noFill/>
          <a:ln>
            <a:noFill/>
          </a:ln>
        </p:spPr>
        <p:style>
          <a:lnRef idx="0"/>
          <a:fillRef idx="0"/>
          <a:effectRef idx="0"/>
          <a:fontRef idx="minor"/>
        </p:style>
        <p:txBody>
          <a:bodyPr lIns="90000" rIns="90000" tIns="46800" bIns="46800">
            <a:normAutofit/>
          </a:bodyPr>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last arguments can be given as keywords</a:t>
            </a:r>
            <a:endParaRPr b="0" lang="en-IN" sz="32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def parrot(voltage, state='a stiff', action='voom', type='Norwegian blue'):</a:t>
            </a:r>
            <a:endParaRPr b="0" lang="en-IN" sz="20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print "-- This parrot wouldn't", action,</a:t>
            </a:r>
            <a:endParaRPr b="0" lang="en-IN" sz="20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print "if you put", voltage, "Volts through it."</a:t>
            </a:r>
            <a:endParaRPr b="0" lang="en-IN" sz="20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print "Lovely plumage, the ", type</a:t>
            </a:r>
            <a:endParaRPr b="0" lang="en-IN" sz="20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  </a:t>
            </a:r>
            <a:r>
              <a:rPr b="0" lang="en-IN" sz="2000" spc="-1" strike="noStrike">
                <a:solidFill>
                  <a:srgbClr val="009900"/>
                </a:solidFill>
                <a:latin typeface="Lucida Console"/>
                <a:ea typeface="DejaVu Sans"/>
              </a:rPr>
              <a:t>print "-- It's", state, "!"</a:t>
            </a:r>
            <a:endParaRPr b="0" lang="en-IN" sz="2000" spc="-1" strike="noStrike">
              <a:latin typeface="Arial"/>
            </a:endParaRPr>
          </a:p>
          <a:p>
            <a:pPr marL="342720" indent="-340560">
              <a:lnSpc>
                <a:spcPct val="100000"/>
              </a:lnSpc>
              <a:spcBef>
                <a:spcPts val="499"/>
              </a:spcBef>
            </a:pPr>
            <a:endParaRPr b="0" lang="en-IN" sz="20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parrot(1000)</a:t>
            </a:r>
            <a:endParaRPr b="0" lang="en-IN" sz="2000" spc="-1" strike="noStrike">
              <a:latin typeface="Arial"/>
            </a:endParaRPr>
          </a:p>
          <a:p>
            <a:pPr marL="342720" indent="-340560">
              <a:lnSpc>
                <a:spcPct val="100000"/>
              </a:lnSpc>
              <a:spcBef>
                <a:spcPts val="499"/>
              </a:spcBef>
            </a:pPr>
            <a:r>
              <a:rPr b="0" lang="en-IN" sz="2000" spc="-1" strike="noStrike">
                <a:solidFill>
                  <a:srgbClr val="009900"/>
                </a:solidFill>
                <a:latin typeface="Lucida Console"/>
                <a:ea typeface="DejaVu Sans"/>
              </a:rPr>
              <a:t>parrot(action='VOOOM', voltage=100000)</a:t>
            </a:r>
            <a:endParaRPr b="0" lang="en-IN" sz="20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8"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Modules</a:t>
            </a:r>
            <a:endParaRPr b="0" lang="en-IN" sz="4400" spc="-1" strike="noStrike">
              <a:latin typeface="Arial"/>
            </a:endParaRPr>
          </a:p>
        </p:txBody>
      </p:sp>
      <p:sp>
        <p:nvSpPr>
          <p:cNvPr id="369"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Modules are additional pieces of code that further extend Python’s functionality</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A module typically has a specific function</a:t>
            </a:r>
            <a:endParaRPr b="0" lang="en-IN" sz="3200" spc="-1" strike="noStrike">
              <a:latin typeface="Arial"/>
            </a:endParaRPr>
          </a:p>
          <a:p>
            <a:pPr lvl="1" marL="742680" indent="-28332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additional math functions, databases, network…</a:t>
            </a:r>
            <a:endParaRPr b="0" lang="en-IN" sz="28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Python comes with many useful modules</a:t>
            </a:r>
            <a:endParaRPr b="0" lang="en-IN" sz="3200" spc="-1" strike="noStrike">
              <a:latin typeface="Arial"/>
            </a:endParaRPr>
          </a:p>
          <a:p>
            <a:pPr marL="342720" indent="-340560">
              <a:lnSpc>
                <a:spcPct val="100000"/>
              </a:lnSpc>
              <a:spcBef>
                <a:spcPts val="799"/>
              </a:spcBef>
              <a:buClr>
                <a:srgbClr val="000000"/>
              </a:buClr>
              <a:buFont typeface="Arial"/>
              <a:buChar char="•"/>
            </a:pPr>
            <a:r>
              <a:rPr b="0" i="1" lang="en-IN" sz="3200" spc="-1" strike="noStrike">
                <a:solidFill>
                  <a:srgbClr val="000000"/>
                </a:solidFill>
                <a:latin typeface="Calibri"/>
                <a:ea typeface="DejaVu Sans"/>
              </a:rPr>
              <a:t>arcgisscripting</a:t>
            </a:r>
            <a:r>
              <a:rPr b="0" lang="en-IN" sz="3200" spc="-1" strike="noStrike">
                <a:solidFill>
                  <a:srgbClr val="000000"/>
                </a:solidFill>
                <a:latin typeface="Calibri"/>
                <a:ea typeface="DejaVu Sans"/>
              </a:rPr>
              <a:t> is the module we will use to load ArcGIS toolbox functions into Python</a:t>
            </a:r>
            <a:endParaRPr b="0" lang="en-IN" sz="32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0"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Modules</a:t>
            </a:r>
            <a:endParaRPr b="0" lang="en-IN" sz="4400" spc="-1" strike="noStrike">
              <a:latin typeface="Arial"/>
            </a:endParaRPr>
          </a:p>
        </p:txBody>
      </p:sp>
      <p:sp>
        <p:nvSpPr>
          <p:cNvPr id="371"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90000"/>
              </a:lnSpc>
              <a:spcBef>
                <a:spcPts val="799"/>
              </a:spcBef>
              <a:buClr>
                <a:srgbClr val="000000"/>
              </a:buClr>
              <a:buFont typeface="Arial"/>
              <a:buChar char="•"/>
            </a:pPr>
            <a:r>
              <a:rPr b="0" lang="en-IN" sz="3200" spc="-1" strike="noStrike">
                <a:solidFill>
                  <a:srgbClr val="000000"/>
                </a:solidFill>
                <a:latin typeface="Calibri"/>
                <a:ea typeface="DejaVu Sans"/>
              </a:rPr>
              <a:t>Modules are accessed using import</a:t>
            </a:r>
            <a:endParaRPr b="0" lang="en-IN" sz="3200" spc="-1" strike="noStrike">
              <a:latin typeface="Arial"/>
            </a:endParaRPr>
          </a:p>
          <a:p>
            <a:pPr lvl="1" marL="742680" indent="-283320">
              <a:lnSpc>
                <a:spcPct val="90000"/>
              </a:lnSpc>
              <a:spcBef>
                <a:spcPts val="697"/>
              </a:spcBef>
              <a:buClr>
                <a:srgbClr val="000000"/>
              </a:buClr>
              <a:buFont typeface="Arial"/>
              <a:buChar char="–"/>
            </a:pPr>
            <a:r>
              <a:rPr b="0" lang="en-IN" sz="2800" spc="-1" strike="noStrike">
                <a:solidFill>
                  <a:srgbClr val="000000"/>
                </a:solidFill>
                <a:latin typeface="Calibri"/>
                <a:ea typeface="DejaVu Sans"/>
              </a:rPr>
              <a:t>import sys, os # imports two modules</a:t>
            </a:r>
            <a:endParaRPr b="0" lang="en-IN" sz="2800" spc="-1" strike="noStrike">
              <a:latin typeface="Arial"/>
            </a:endParaRPr>
          </a:p>
          <a:p>
            <a:pPr marL="342720" indent="-340560">
              <a:lnSpc>
                <a:spcPct val="90000"/>
              </a:lnSpc>
              <a:spcBef>
                <a:spcPts val="799"/>
              </a:spcBef>
              <a:buClr>
                <a:srgbClr val="000000"/>
              </a:buClr>
              <a:buFont typeface="Arial"/>
              <a:buChar char="•"/>
            </a:pPr>
            <a:r>
              <a:rPr b="0" lang="en-IN" sz="3200" spc="-1" strike="noStrike">
                <a:solidFill>
                  <a:srgbClr val="000000"/>
                </a:solidFill>
                <a:latin typeface="Calibri"/>
                <a:ea typeface="DejaVu Sans"/>
              </a:rPr>
              <a:t>Modules can have subsets of functions</a:t>
            </a:r>
            <a:endParaRPr b="0" lang="en-IN" sz="3200" spc="-1" strike="noStrike">
              <a:latin typeface="Arial"/>
            </a:endParaRPr>
          </a:p>
          <a:p>
            <a:pPr lvl="1" marL="742680" indent="-283320">
              <a:lnSpc>
                <a:spcPct val="90000"/>
              </a:lnSpc>
              <a:spcBef>
                <a:spcPts val="697"/>
              </a:spcBef>
              <a:buClr>
                <a:srgbClr val="000000"/>
              </a:buClr>
              <a:buFont typeface="Arial"/>
              <a:buChar char="–"/>
            </a:pPr>
            <a:r>
              <a:rPr b="0" lang="en-IN" sz="2800" spc="-1" strike="noStrike">
                <a:solidFill>
                  <a:srgbClr val="000000"/>
                </a:solidFill>
                <a:latin typeface="Calibri"/>
                <a:ea typeface="DejaVu Sans"/>
              </a:rPr>
              <a:t>os.path is a subset within os</a:t>
            </a:r>
            <a:endParaRPr b="0" lang="en-IN" sz="2800" spc="-1" strike="noStrike">
              <a:latin typeface="Arial"/>
            </a:endParaRPr>
          </a:p>
          <a:p>
            <a:pPr marL="342720" indent="-340560">
              <a:lnSpc>
                <a:spcPct val="90000"/>
              </a:lnSpc>
              <a:spcBef>
                <a:spcPts val="799"/>
              </a:spcBef>
              <a:buClr>
                <a:srgbClr val="000000"/>
              </a:buClr>
              <a:buFont typeface="Arial"/>
              <a:buChar char="•"/>
            </a:pPr>
            <a:r>
              <a:rPr b="0" lang="en-IN" sz="3200" spc="-1" strike="noStrike">
                <a:solidFill>
                  <a:srgbClr val="000000"/>
                </a:solidFill>
                <a:latin typeface="Calibri"/>
                <a:ea typeface="DejaVu Sans"/>
              </a:rPr>
              <a:t>Modules are then addressed by modulename.function()</a:t>
            </a:r>
            <a:endParaRPr b="0" lang="en-IN" sz="3200" spc="-1" strike="noStrike">
              <a:latin typeface="Arial"/>
            </a:endParaRPr>
          </a:p>
          <a:p>
            <a:pPr lvl="1" marL="742680" indent="-283320">
              <a:lnSpc>
                <a:spcPct val="90000"/>
              </a:lnSpc>
              <a:spcBef>
                <a:spcPts val="697"/>
              </a:spcBef>
              <a:buClr>
                <a:srgbClr val="000000"/>
              </a:buClr>
              <a:buFont typeface="Arial"/>
              <a:buChar char="–"/>
            </a:pPr>
            <a:r>
              <a:rPr b="0" lang="en-IN" sz="2800" spc="-1" strike="noStrike">
                <a:solidFill>
                  <a:srgbClr val="000000"/>
                </a:solidFill>
                <a:latin typeface="Calibri"/>
                <a:ea typeface="DejaVu Sans"/>
              </a:rPr>
              <a:t>sys.argv # list of arguments</a:t>
            </a:r>
            <a:endParaRPr b="0" lang="en-IN" sz="2800" spc="-1" strike="noStrike">
              <a:latin typeface="Arial"/>
            </a:endParaRPr>
          </a:p>
          <a:p>
            <a:pPr lvl="1" marL="742680" indent="-283320">
              <a:lnSpc>
                <a:spcPct val="90000"/>
              </a:lnSpc>
              <a:spcBef>
                <a:spcPts val="697"/>
              </a:spcBef>
              <a:buClr>
                <a:srgbClr val="000000"/>
              </a:buClr>
              <a:buFont typeface="Arial"/>
              <a:buChar char="–"/>
            </a:pPr>
            <a:r>
              <a:rPr b="0" lang="en-IN" sz="2800" spc="-1" strike="noStrike">
                <a:solidFill>
                  <a:srgbClr val="000000"/>
                </a:solidFill>
                <a:latin typeface="Calibri"/>
                <a:ea typeface="DejaVu Sans"/>
              </a:rPr>
              <a:t>filename = os.path.splitext("points.txt")</a:t>
            </a:r>
            <a:endParaRPr b="0" lang="en-IN" sz="2800" spc="-1" strike="noStrike">
              <a:latin typeface="Arial"/>
            </a:endParaRPr>
          </a:p>
          <a:p>
            <a:pPr lvl="1" marL="742680" indent="-283320">
              <a:lnSpc>
                <a:spcPct val="90000"/>
              </a:lnSpc>
              <a:spcBef>
                <a:spcPts val="697"/>
              </a:spcBef>
              <a:buClr>
                <a:srgbClr val="000000"/>
              </a:buClr>
              <a:buFont typeface="Arial"/>
              <a:buChar char="–"/>
            </a:pPr>
            <a:r>
              <a:rPr b="0" lang="en-IN" sz="2800" spc="-1" strike="noStrike">
                <a:solidFill>
                  <a:srgbClr val="000000"/>
                </a:solidFill>
                <a:latin typeface="Calibri"/>
                <a:ea typeface="DejaVu Sans"/>
              </a:rPr>
              <a:t>filename[1] # equals ".txt"</a:t>
            </a:r>
            <a:endParaRPr b="0" lang="en-IN" sz="2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457200" y="1604520"/>
            <a:ext cx="82281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Create One file greeting.py and write following code.</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72bf44"/>
                </a:solidFill>
                <a:latin typeface="Arial"/>
                <a:ea typeface="DejaVu Sans"/>
              </a:rPr>
              <a:t>def greet(name):</a:t>
            </a:r>
            <a:endParaRPr b="0" lang="en-IN" sz="2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72bf44"/>
                </a:solidFill>
                <a:latin typeface="Arial"/>
                <a:ea typeface="DejaVu Sans"/>
              </a:rPr>
              <a:t> </a:t>
            </a:r>
            <a:r>
              <a:rPr b="0" lang="en-IN" sz="2200" spc="-1" strike="noStrike">
                <a:solidFill>
                  <a:srgbClr val="72bf44"/>
                </a:solidFill>
                <a:latin typeface="Arial"/>
                <a:ea typeface="DejaVu Sans"/>
              </a:rPr>
              <a:t>	</a:t>
            </a:r>
            <a:r>
              <a:rPr b="0" lang="en-IN" sz="2200" spc="-1" strike="noStrike">
                <a:solidFill>
                  <a:srgbClr val="72bf44"/>
                </a:solidFill>
                <a:latin typeface="Arial"/>
                <a:ea typeface="DejaVu Sans"/>
              </a:rPr>
              <a:t>	</a:t>
            </a:r>
            <a:r>
              <a:rPr b="0" lang="en-IN" sz="2200" spc="-1" strike="noStrike">
                <a:solidFill>
                  <a:srgbClr val="72bf44"/>
                </a:solidFill>
                <a:latin typeface="Arial"/>
                <a:ea typeface="DejaVu Sans"/>
              </a:rPr>
              <a:t>print("Hello, " + name)</a:t>
            </a:r>
            <a:endParaRPr b="0" lang="en-IN" sz="2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72bf44"/>
                </a:solidFill>
                <a:latin typeface="Arial"/>
                <a:ea typeface="DejaVu Sans"/>
              </a:rPr>
              <a:t> </a:t>
            </a:r>
            <a:r>
              <a:rPr b="0" lang="en-IN" sz="2200" spc="-1" strike="noStrike">
                <a:solidFill>
                  <a:srgbClr val="72bf44"/>
                </a:solidFill>
                <a:latin typeface="Arial"/>
                <a:ea typeface="DejaVu Sans"/>
              </a:rPr>
              <a:t>person= {</a:t>
            </a:r>
            <a:endParaRPr b="0" lang="en-IN" sz="2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72bf44"/>
                </a:solidFill>
                <a:latin typeface="Arial"/>
                <a:ea typeface="DejaVu Sans"/>
              </a:rPr>
              <a:t> </a:t>
            </a:r>
            <a:r>
              <a:rPr b="0" lang="en-IN" sz="2200" spc="-1" strike="noStrike">
                <a:solidFill>
                  <a:srgbClr val="72bf44"/>
                </a:solidFill>
                <a:latin typeface="Arial"/>
                <a:ea typeface="DejaVu Sans"/>
              </a:rPr>
              <a:t>"name": "sid",</a:t>
            </a:r>
            <a:endParaRPr b="0" lang="en-IN" sz="2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72bf44"/>
                </a:solidFill>
                <a:latin typeface="Arial"/>
                <a:ea typeface="DejaVu Sans"/>
              </a:rPr>
              <a:t>  </a:t>
            </a:r>
            <a:r>
              <a:rPr b="0" lang="en-IN" sz="2200" spc="-1" strike="noStrike">
                <a:solidFill>
                  <a:srgbClr val="72bf44"/>
                </a:solidFill>
                <a:latin typeface="Arial"/>
                <a:ea typeface="DejaVu Sans"/>
              </a:rPr>
              <a:t>"country": "India"</a:t>
            </a:r>
            <a:endParaRPr b="0" lang="en-IN" sz="2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72bf44"/>
                </a:solidFill>
                <a:latin typeface="Arial"/>
                <a:ea typeface="DejaVu Sans"/>
              </a:rPr>
              <a:t>}</a:t>
            </a:r>
            <a:r>
              <a:rPr b="0" lang="en-IN" sz="3200" spc="-1" strike="noStrike">
                <a:solidFill>
                  <a:srgbClr val="72bf44"/>
                </a:solidFill>
                <a:latin typeface="Arial"/>
                <a:ea typeface="DejaVu Sans"/>
              </a:rPr>
              <a:t> </a:t>
            </a:r>
            <a:endParaRPr b="0" lang="en-IN" sz="3200" spc="-1" strike="noStrike">
              <a:latin typeface="Arial"/>
            </a:endParaRPr>
          </a:p>
        </p:txBody>
      </p:sp>
      <p:sp>
        <p:nvSpPr>
          <p:cNvPr id="373" name="CustomShape 2"/>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Example</a:t>
            </a:r>
            <a:endParaRPr b="0" lang="en-IN" sz="44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8"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Python Interfaces</a:t>
            </a:r>
            <a:endParaRPr b="0" lang="en-IN" sz="4400" spc="-1" strike="noStrike">
              <a:latin typeface="Arial"/>
            </a:endParaRPr>
          </a:p>
        </p:txBody>
      </p:sp>
      <p:sp>
        <p:nvSpPr>
          <p:cNvPr id="279"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IDLE – a cross-platform Python development environment</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PythonWin – a Windows only interface to Python</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Python Shell – running 'python' from the Command Line opens this interactive shell</a:t>
            </a:r>
            <a:endParaRPr b="0" lang="en-IN"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457200" y="1604520"/>
            <a:ext cx="82281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Create another file main.py and import the module</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72bf44"/>
                </a:solidFill>
                <a:latin typeface="Arial"/>
                <a:ea typeface="DejaVu Sans"/>
              </a:rPr>
              <a:t>import greet</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72bf44"/>
                </a:solidFill>
                <a:latin typeface="Arial"/>
                <a:ea typeface="DejaVu Sans"/>
              </a:rPr>
              <a:t>greet.greeting("Siddhant")</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72bf44"/>
                </a:solidFill>
                <a:latin typeface="Arial"/>
                <a:ea typeface="DejaVu Sans"/>
              </a:rPr>
              <a:t>print(greet.person[name])</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Create alias of module</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72bf44"/>
                </a:solidFill>
                <a:latin typeface="Arial"/>
                <a:ea typeface="DejaVu Sans"/>
              </a:rPr>
              <a:t>import greet as gt</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72bf44"/>
                </a:solidFill>
                <a:latin typeface="Arial"/>
                <a:ea typeface="DejaVu Sans"/>
              </a:rPr>
              <a:t>gt.greeting(“Siddhant”)</a:t>
            </a:r>
            <a:endParaRPr b="0" lang="en-IN" sz="24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457200" y="1604520"/>
            <a:ext cx="82281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We can import from module</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72bf44"/>
                </a:solidFill>
                <a:latin typeface="Arial"/>
                <a:ea typeface="DejaVu Sans"/>
              </a:rPr>
              <a:t>from greet import person</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200" spc="-1" strike="noStrike">
                <a:solidFill>
                  <a:srgbClr val="72bf44"/>
                </a:solidFill>
                <a:latin typeface="Arial"/>
                <a:ea typeface="DejaVu Sans"/>
              </a:rPr>
              <a:t>print(greet.person[name])</a:t>
            </a:r>
            <a:endParaRPr b="0" lang="en-IN" sz="2200" spc="-1" strike="noStrike">
              <a:latin typeface="Arial"/>
            </a:endParaRPr>
          </a:p>
          <a:p>
            <a:pPr>
              <a:lnSpc>
                <a:spcPct val="100000"/>
              </a:lnSpc>
              <a:spcBef>
                <a:spcPts val="1417"/>
              </a:spcBef>
            </a:pPr>
            <a:endParaRPr b="0" lang="en-IN" sz="22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Lambda Functions</a:t>
            </a:r>
            <a:endParaRPr b="0" lang="en-IN" sz="4400" spc="-1" strike="noStrike">
              <a:latin typeface="Arial"/>
            </a:endParaRPr>
          </a:p>
        </p:txBody>
      </p:sp>
      <p:sp>
        <p:nvSpPr>
          <p:cNvPr id="377" name="CustomShape 2"/>
          <p:cNvSpPr/>
          <p:nvPr/>
        </p:nvSpPr>
        <p:spPr>
          <a:xfrm>
            <a:off x="457200" y="1604520"/>
            <a:ext cx="82281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A small anonymous function.</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Can take any number of arguments, but can only have one expression</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lambda arguments : expression</a:t>
            </a:r>
            <a:endParaRPr b="0" lang="en-IN"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e.g</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72bf44"/>
                </a:solidFill>
                <a:latin typeface="Arial"/>
                <a:ea typeface="DejaVu Sans"/>
              </a:rPr>
              <a:t>sum = lambda x, y : x +y</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72bf44"/>
                </a:solidFill>
                <a:latin typeface="Arial"/>
                <a:ea typeface="DejaVu Sans"/>
              </a:rPr>
              <a:t>print(sum(5, 6))</a:t>
            </a:r>
            <a:r>
              <a:rPr b="0" lang="en-IN" sz="3200" spc="-1" strike="noStrike">
                <a:solidFill>
                  <a:srgbClr val="000000"/>
                </a:solidFill>
                <a:latin typeface="Arial"/>
                <a:ea typeface="DejaVu Sans"/>
              </a:rPr>
              <a:t> </a:t>
            </a:r>
            <a:endParaRPr b="0" lang="en-IN" sz="32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File Handling</a:t>
            </a:r>
            <a:endParaRPr b="0" lang="en-IN" sz="4400" spc="-1" strike="noStrike">
              <a:latin typeface="Arial"/>
            </a:endParaRPr>
          </a:p>
        </p:txBody>
      </p:sp>
      <p:sp>
        <p:nvSpPr>
          <p:cNvPr id="379" name="CustomShape 2"/>
          <p:cNvSpPr/>
          <p:nvPr/>
        </p:nvSpPr>
        <p:spPr>
          <a:xfrm>
            <a:off x="457200" y="1604520"/>
            <a:ext cx="82281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To open file</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f = open("demo.txt", "rt")</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open() function takes two parameters; filename, and mode</a:t>
            </a:r>
            <a:endParaRPr b="0" lang="en-IN" sz="2800" spc="-1" strike="noStrike">
              <a:latin typeface="Arial"/>
            </a:endParaRPr>
          </a:p>
          <a:p>
            <a:pPr>
              <a:lnSpc>
                <a:spcPct val="100000"/>
              </a:lnSpc>
              <a:spcBef>
                <a:spcPts val="1134"/>
              </a:spcBef>
            </a:pPr>
            <a:endParaRPr b="0" lang="en-IN" sz="2800" spc="-1" strike="noStrike">
              <a:latin typeface="Arial"/>
            </a:endParaRPr>
          </a:p>
        </p:txBody>
      </p:sp>
      <p:pic>
        <p:nvPicPr>
          <p:cNvPr id="380" name="" descr=""/>
          <p:cNvPicPr/>
          <p:nvPr/>
        </p:nvPicPr>
        <p:blipFill>
          <a:blip r:embed="rId1"/>
          <a:stretch/>
        </p:blipFill>
        <p:spPr>
          <a:xfrm>
            <a:off x="187920" y="3600000"/>
            <a:ext cx="8595000" cy="2734920"/>
          </a:xfrm>
          <a:prstGeom prst="rect">
            <a:avLst/>
          </a:prstGeom>
          <a:ln>
            <a:noFill/>
          </a:ln>
        </p:spPr>
      </p:pic>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457200" y="360000"/>
            <a:ext cx="8228160" cy="60469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Two more modes </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a:t>
            </a:r>
            <a:r>
              <a:rPr b="0" lang="en-IN" sz="2800" spc="-1" strike="noStrike">
                <a:solidFill>
                  <a:srgbClr val="000000"/>
                </a:solidFill>
                <a:latin typeface="Arial"/>
                <a:ea typeface="DejaVu Sans"/>
              </a:rPr>
              <a:t>t’ for text mode</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a:t>
            </a:r>
            <a:r>
              <a:rPr b="0" lang="en-IN" sz="2800" spc="-1" strike="noStrike">
                <a:solidFill>
                  <a:srgbClr val="000000"/>
                </a:solidFill>
                <a:latin typeface="Arial"/>
                <a:ea typeface="DejaVu Sans"/>
              </a:rPr>
              <a:t>b’ for binary mode</a:t>
            </a:r>
            <a:endParaRPr b="0" lang="en-IN"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To read file:</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f.read()</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f.read(5) # 5 character of file</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f.readline() # read one line at a time</a:t>
            </a:r>
            <a:endParaRPr b="0" lang="en-IN"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To close file </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f.close() </a:t>
            </a:r>
            <a:endParaRPr b="0" lang="en-IN"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To write into file</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f.write("Sample content")</a:t>
            </a:r>
            <a:endParaRPr b="0" lang="en-IN" sz="28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Class/Object</a:t>
            </a:r>
            <a:endParaRPr b="0" lang="en-IN" sz="4400" spc="-1" strike="noStrike">
              <a:latin typeface="Arial"/>
            </a:endParaRPr>
          </a:p>
        </p:txBody>
      </p:sp>
      <p:sp>
        <p:nvSpPr>
          <p:cNvPr id="383" name="CustomShape 2"/>
          <p:cNvSpPr/>
          <p:nvPr/>
        </p:nvSpPr>
        <p:spPr>
          <a:xfrm>
            <a:off x="457200" y="1604520"/>
            <a:ext cx="82281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 Class is like an object constructor</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 "blueprint" for creating objects</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Create class using class keyword</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class Sample:</a:t>
            </a:r>
            <a:endParaRPr b="0" lang="en-IN" sz="2800" spc="-1" strike="noStrike">
              <a:latin typeface="Arial"/>
            </a:endParaRPr>
          </a:p>
          <a:p>
            <a:pPr lvl="2" marL="1296000" indent="-286920">
              <a:lnSpc>
                <a:spcPct val="100000"/>
              </a:lnSpc>
              <a:spcBef>
                <a:spcPts val="850"/>
              </a:spcBef>
              <a:buClr>
                <a:srgbClr val="000000"/>
              </a:buClr>
              <a:buSzPct val="45000"/>
              <a:buFont typeface="Wingdings" charset="2"/>
              <a:buChar char=""/>
            </a:pPr>
            <a:r>
              <a:rPr b="0" lang="en-IN" sz="2400" spc="-1" strike="noStrike">
                <a:solidFill>
                  <a:srgbClr val="000000"/>
                </a:solidFill>
                <a:latin typeface="Arial"/>
                <a:ea typeface="DejaVu Sans"/>
              </a:rPr>
              <a:t>a = 100</a:t>
            </a:r>
            <a:endParaRPr b="0" lang="en-IN" sz="24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obj = Sample()</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print(obj.a)</a:t>
            </a:r>
            <a:endParaRPr b="0" lang="en-IN" sz="28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457200" y="432000"/>
            <a:ext cx="8228160" cy="575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__init__ function</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All classes have a function called __init__()</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It is always executed when the class is being initiated.</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Use the __init__() function to assign values to object properties, or other operations that are necessary to do when the object is being created</a:t>
            </a:r>
            <a:endParaRPr b="0" lang="en-IN" sz="2800" spc="-1" strike="noStrike">
              <a:latin typeface="Arial"/>
            </a:endParaRPr>
          </a:p>
          <a:p>
            <a:pPr>
              <a:lnSpc>
                <a:spcPct val="100000"/>
              </a:lnSpc>
              <a:spcBef>
                <a:spcPts val="1417"/>
              </a:spcBef>
            </a:pPr>
            <a:endParaRPr b="0" lang="en-IN" sz="28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457200" y="576000"/>
            <a:ext cx="8228160" cy="50047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class Person:</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def __init__(self, name, country):</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self.name = name</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self.country = country</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def myf(self):</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print("My name is : " + self.name)</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 = Person("sid", “India”)</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print(p.name)</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print(p.country) </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p.myf()</a:t>
            </a:r>
            <a:endParaRPr b="0" lang="en-IN" sz="32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457200" y="432000"/>
            <a:ext cx="8228160" cy="59029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self parameter is a reference to the current instance of the class</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It is used to access variables that belongs to the class.</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Delete object property</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del p.name</a:t>
            </a:r>
            <a:endParaRPr b="0" lang="en-IN"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Delete Object</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del p</a:t>
            </a:r>
            <a:endParaRPr b="0" lang="en-IN" sz="28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Class built-in attributes</a:t>
            </a:r>
            <a:endParaRPr b="0" lang="en-IN" sz="4400" spc="-1" strike="noStrike">
              <a:latin typeface="Arial"/>
            </a:endParaRPr>
          </a:p>
        </p:txBody>
      </p:sp>
      <p:sp>
        <p:nvSpPr>
          <p:cNvPr id="388" name="CustomShape 2"/>
          <p:cNvSpPr/>
          <p:nvPr/>
        </p:nvSpPr>
        <p:spPr>
          <a:xfrm>
            <a:off x="410760" y="5112000"/>
            <a:ext cx="8228160" cy="10069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Person.__doc__</a:t>
            </a:r>
            <a:endParaRPr b="0" lang="en-IN" sz="3200" spc="-1" strike="noStrike">
              <a:latin typeface="Arial"/>
            </a:endParaRPr>
          </a:p>
        </p:txBody>
      </p:sp>
      <p:pic>
        <p:nvPicPr>
          <p:cNvPr id="389" name="" descr=""/>
          <p:cNvPicPr/>
          <p:nvPr/>
        </p:nvPicPr>
        <p:blipFill>
          <a:blip r:embed="rId1"/>
          <a:stretch/>
        </p:blipFill>
        <p:spPr>
          <a:xfrm>
            <a:off x="288000" y="1658520"/>
            <a:ext cx="8713800" cy="3380400"/>
          </a:xfrm>
          <a:prstGeom prst="rect">
            <a:avLst/>
          </a:prstGeom>
          <a:ln>
            <a:noFill/>
          </a:ln>
        </p:spPr>
      </p:pic>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0"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Features</a:t>
            </a:r>
            <a:endParaRPr b="0" lang="en-IN" sz="4400" spc="-1" strike="noStrike">
              <a:latin typeface="Arial"/>
            </a:endParaRPr>
          </a:p>
        </p:txBody>
      </p:sp>
      <p:sp>
        <p:nvSpPr>
          <p:cNvPr id="281"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100000"/>
              </a:lnSpc>
              <a:spcBef>
                <a:spcPts val="550"/>
              </a:spcBef>
              <a:buClr>
                <a:srgbClr val="000000"/>
              </a:buClr>
              <a:buFont typeface="Arial"/>
              <a:buChar char="•"/>
            </a:pPr>
            <a:r>
              <a:rPr b="0" lang="en-IN" sz="2200" spc="-1" strike="noStrike">
                <a:solidFill>
                  <a:srgbClr val="000000"/>
                </a:solidFill>
                <a:latin typeface="Calibri"/>
                <a:ea typeface="DejaVu Sans"/>
              </a:rPr>
              <a:t>Interpreted</a:t>
            </a:r>
            <a:endParaRPr b="0" lang="en-IN" sz="2200" spc="-1" strike="noStrike">
              <a:latin typeface="Arial"/>
            </a:endParaRPr>
          </a:p>
          <a:p>
            <a:pPr lvl="1" marL="742680" indent="-283320">
              <a:lnSpc>
                <a:spcPct val="100000"/>
              </a:lnSpc>
              <a:spcBef>
                <a:spcPts val="473"/>
              </a:spcBef>
              <a:buClr>
                <a:srgbClr val="000000"/>
              </a:buClr>
              <a:buFont typeface="Arial"/>
              <a:buChar char="–"/>
            </a:pPr>
            <a:r>
              <a:rPr b="0" lang="en-IN" sz="1900" spc="-1" strike="noStrike">
                <a:solidFill>
                  <a:srgbClr val="000000"/>
                </a:solidFill>
                <a:latin typeface="Calibri"/>
                <a:ea typeface="DejaVu Sans"/>
              </a:rPr>
              <a:t>You run the program straight from the source code.</a:t>
            </a:r>
            <a:endParaRPr b="0" lang="en-IN" sz="1900" spc="-1" strike="noStrike">
              <a:latin typeface="Arial"/>
            </a:endParaRPr>
          </a:p>
          <a:p>
            <a:pPr lvl="1" marL="742680" indent="-283320">
              <a:lnSpc>
                <a:spcPct val="100000"/>
              </a:lnSpc>
              <a:spcBef>
                <a:spcPts val="473"/>
              </a:spcBef>
              <a:buClr>
                <a:srgbClr val="000000"/>
              </a:buClr>
              <a:buFont typeface="Arial"/>
              <a:buChar char="–"/>
            </a:pPr>
            <a:r>
              <a:rPr b="0" lang="en-IN" sz="1900" spc="-1" strike="noStrike">
                <a:solidFill>
                  <a:srgbClr val="000000"/>
                </a:solidFill>
                <a:latin typeface="Calibri"/>
                <a:ea typeface="DejaVu Sans"/>
              </a:rPr>
              <a:t>Python program </a:t>
            </a:r>
            <a:r>
              <a:rPr b="0" lang="en-IN" sz="1900" spc="-1" strike="noStrike">
                <a:solidFill>
                  <a:srgbClr val="000000"/>
                </a:solidFill>
                <a:latin typeface="Wingdings"/>
                <a:ea typeface="Wingdings"/>
              </a:rPr>
              <a:t></a:t>
            </a:r>
            <a:r>
              <a:rPr b="0" lang="en-IN" sz="1900" spc="-1" strike="noStrike">
                <a:solidFill>
                  <a:srgbClr val="000000"/>
                </a:solidFill>
                <a:latin typeface="Calibri"/>
                <a:ea typeface="Wingdings"/>
              </a:rPr>
              <a:t>Bytecode </a:t>
            </a:r>
            <a:r>
              <a:rPr b="0" lang="en-IN" sz="1900" spc="-1" strike="noStrike">
                <a:solidFill>
                  <a:srgbClr val="000000"/>
                </a:solidFill>
                <a:latin typeface="Wingdings"/>
                <a:ea typeface="Wingdings"/>
              </a:rPr>
              <a:t></a:t>
            </a:r>
            <a:r>
              <a:rPr b="0" lang="en-IN" sz="1900" spc="-1" strike="noStrike">
                <a:solidFill>
                  <a:srgbClr val="000000"/>
                </a:solidFill>
                <a:latin typeface="Calibri"/>
                <a:ea typeface="Wingdings"/>
              </a:rPr>
              <a:t>a platforms native language</a:t>
            </a:r>
            <a:endParaRPr b="0" lang="en-IN" sz="1900" spc="-1" strike="noStrike">
              <a:latin typeface="Arial"/>
            </a:endParaRPr>
          </a:p>
          <a:p>
            <a:pPr lvl="1" marL="742680" indent="-283320">
              <a:lnSpc>
                <a:spcPct val="100000"/>
              </a:lnSpc>
              <a:spcBef>
                <a:spcPts val="473"/>
              </a:spcBef>
              <a:buClr>
                <a:srgbClr val="000000"/>
              </a:buClr>
              <a:buFont typeface="Arial"/>
              <a:buChar char="–"/>
            </a:pPr>
            <a:r>
              <a:rPr b="0" lang="en-IN" sz="1900" spc="-1" strike="noStrike">
                <a:solidFill>
                  <a:srgbClr val="000000"/>
                </a:solidFill>
                <a:latin typeface="Calibri"/>
                <a:ea typeface="Wingdings"/>
              </a:rPr>
              <a:t>You can just copy over your code to another system and it will auto-magically work! *with python platform</a:t>
            </a:r>
            <a:endParaRPr b="0" lang="en-IN" sz="1900" spc="-1" strike="noStrike">
              <a:latin typeface="Arial"/>
            </a:endParaRPr>
          </a:p>
          <a:p>
            <a:pPr marL="342720" indent="-340560">
              <a:lnSpc>
                <a:spcPct val="100000"/>
              </a:lnSpc>
              <a:spcBef>
                <a:spcPts val="550"/>
              </a:spcBef>
              <a:buClr>
                <a:srgbClr val="000000"/>
              </a:buClr>
              <a:buFont typeface="Arial"/>
              <a:buChar char="•"/>
            </a:pPr>
            <a:r>
              <a:rPr b="0" lang="en-IN" sz="2200" spc="-1" strike="noStrike">
                <a:solidFill>
                  <a:srgbClr val="000000"/>
                </a:solidFill>
                <a:latin typeface="Calibri"/>
                <a:ea typeface="Wingdings"/>
              </a:rPr>
              <a:t>Object-Oriented</a:t>
            </a:r>
            <a:endParaRPr b="0" lang="en-IN" sz="2200" spc="-1" strike="noStrike">
              <a:latin typeface="Arial"/>
            </a:endParaRPr>
          </a:p>
          <a:p>
            <a:pPr lvl="1" marL="742680" indent="-283320">
              <a:lnSpc>
                <a:spcPct val="100000"/>
              </a:lnSpc>
              <a:spcBef>
                <a:spcPts val="473"/>
              </a:spcBef>
              <a:buClr>
                <a:srgbClr val="000000"/>
              </a:buClr>
              <a:buFont typeface="Arial"/>
              <a:buChar char="–"/>
            </a:pPr>
            <a:r>
              <a:rPr b="0" lang="en-IN" sz="1900" spc="-1" strike="noStrike">
                <a:solidFill>
                  <a:srgbClr val="000000"/>
                </a:solidFill>
                <a:latin typeface="Calibri"/>
                <a:ea typeface="Wingdings"/>
              </a:rPr>
              <a:t>Simple and additionally supports procedural programming</a:t>
            </a:r>
            <a:endParaRPr b="0" lang="en-IN" sz="1900" spc="-1" strike="noStrike">
              <a:latin typeface="Arial"/>
            </a:endParaRPr>
          </a:p>
          <a:p>
            <a:pPr marL="342720" indent="-340560">
              <a:lnSpc>
                <a:spcPct val="100000"/>
              </a:lnSpc>
              <a:spcBef>
                <a:spcPts val="473"/>
              </a:spcBef>
              <a:buClr>
                <a:srgbClr val="000000"/>
              </a:buClr>
              <a:buFont typeface="Arial"/>
              <a:buChar char="•"/>
            </a:pPr>
            <a:r>
              <a:rPr b="0" lang="en-IN" sz="2200" spc="-1" strike="noStrike">
                <a:solidFill>
                  <a:srgbClr val="000000"/>
                </a:solidFill>
                <a:latin typeface="Calibri"/>
                <a:ea typeface="Wingdings"/>
              </a:rPr>
              <a:t>Extensible – </a:t>
            </a:r>
            <a:r>
              <a:rPr b="0" lang="en-IN" sz="1900" spc="-1" strike="noStrike">
                <a:solidFill>
                  <a:srgbClr val="000000"/>
                </a:solidFill>
                <a:latin typeface="Calibri"/>
                <a:ea typeface="Wingdings"/>
              </a:rPr>
              <a:t>easily import other code</a:t>
            </a:r>
            <a:endParaRPr b="0" lang="en-IN" sz="1900" spc="-1" strike="noStrike">
              <a:latin typeface="Arial"/>
            </a:endParaRPr>
          </a:p>
          <a:p>
            <a:pPr marL="342720" indent="-340560">
              <a:lnSpc>
                <a:spcPct val="100000"/>
              </a:lnSpc>
              <a:spcBef>
                <a:spcPts val="473"/>
              </a:spcBef>
              <a:buClr>
                <a:srgbClr val="000000"/>
              </a:buClr>
              <a:buFont typeface="Arial"/>
              <a:buChar char="•"/>
            </a:pPr>
            <a:r>
              <a:rPr b="0" lang="en-IN" sz="2200" spc="-1" strike="noStrike">
                <a:solidFill>
                  <a:srgbClr val="000000"/>
                </a:solidFill>
                <a:latin typeface="Calibri"/>
                <a:ea typeface="Wingdings"/>
              </a:rPr>
              <a:t>Embeddable –</a:t>
            </a:r>
            <a:r>
              <a:rPr b="0" lang="en-IN" sz="1900" spc="-1" strike="noStrike">
                <a:solidFill>
                  <a:srgbClr val="000000"/>
                </a:solidFill>
                <a:latin typeface="Calibri"/>
                <a:ea typeface="Wingdings"/>
              </a:rPr>
              <a:t>easily place your code in non-python programs</a:t>
            </a:r>
            <a:endParaRPr b="0" lang="en-IN" sz="1900" spc="-1" strike="noStrike">
              <a:latin typeface="Arial"/>
            </a:endParaRPr>
          </a:p>
          <a:p>
            <a:pPr marL="342720" indent="-340560">
              <a:lnSpc>
                <a:spcPct val="100000"/>
              </a:lnSpc>
              <a:spcBef>
                <a:spcPts val="550"/>
              </a:spcBef>
              <a:buClr>
                <a:srgbClr val="000000"/>
              </a:buClr>
              <a:buFont typeface="Arial"/>
              <a:buChar char="•"/>
            </a:pPr>
            <a:r>
              <a:rPr b="0" lang="en-IN" sz="2200" spc="-1" strike="noStrike">
                <a:solidFill>
                  <a:srgbClr val="000000"/>
                </a:solidFill>
                <a:latin typeface="Calibri"/>
                <a:ea typeface="Wingdings"/>
              </a:rPr>
              <a:t>Extensive libraries</a:t>
            </a:r>
            <a:endParaRPr b="0" lang="en-IN" sz="2200" spc="-1" strike="noStrike">
              <a:latin typeface="Arial"/>
            </a:endParaRPr>
          </a:p>
          <a:p>
            <a:pPr lvl="1" marL="742680" indent="-283320">
              <a:lnSpc>
                <a:spcPct val="100000"/>
              </a:lnSpc>
              <a:spcBef>
                <a:spcPts val="473"/>
              </a:spcBef>
              <a:buClr>
                <a:srgbClr val="000000"/>
              </a:buClr>
              <a:buFont typeface="Arial"/>
              <a:buChar char="–"/>
            </a:pPr>
            <a:r>
              <a:rPr b="0" lang="en-IN" sz="1900" spc="-1" strike="noStrike">
                <a:solidFill>
                  <a:srgbClr val="000000"/>
                </a:solidFill>
                <a:latin typeface="Calibri"/>
                <a:ea typeface="Wingdings"/>
              </a:rPr>
              <a:t>(i.e. reg. expressions, doc generation, CGI, ftp, web browsers, ZIP, WAV, cryptography, etc...) (wxPython, Twisted, Python Imaging library)</a:t>
            </a:r>
            <a:endParaRPr b="0" lang="en-IN" sz="1900" spc="-1" strike="noStrike">
              <a:latin typeface="Arial"/>
            </a:endParaRPr>
          </a:p>
        </p:txBody>
      </p:sp>
    </p:spTree>
  </p:cSld>
  <p:transition>
    <p:push dir="l"/>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Inheritance</a:t>
            </a:r>
            <a:endParaRPr b="0" lang="en-IN" sz="4400" spc="-1" strike="noStrike">
              <a:latin typeface="Arial"/>
            </a:endParaRPr>
          </a:p>
        </p:txBody>
      </p:sp>
      <p:sp>
        <p:nvSpPr>
          <p:cNvPr id="391" name="CustomShape 2"/>
          <p:cNvSpPr/>
          <p:nvPr/>
        </p:nvSpPr>
        <p:spPr>
          <a:xfrm>
            <a:off x="457200" y="1604520"/>
            <a:ext cx="82281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Inheritance allows us to define a class that inherits all the methods and properties from another class.</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child class inherits the attributes of its parent class,</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class SubClassName (ParentClass1[, ParentClass2, ...])</a:t>
            </a:r>
            <a:endParaRPr b="0" lang="en-IN" sz="24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457200" y="432000"/>
            <a:ext cx="8228160" cy="55429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Create child class</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class Child(Person): # define child class</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   </a:t>
            </a:r>
            <a:r>
              <a:rPr b="0" lang="en-IN" sz="2800" spc="-1" strike="noStrike">
                <a:solidFill>
                  <a:srgbClr val="000000"/>
                </a:solidFill>
                <a:latin typeface="Arial"/>
                <a:ea typeface="DejaVu Sans"/>
              </a:rPr>
              <a:t>def __init__(self):</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      </a:t>
            </a:r>
            <a:r>
              <a:rPr b="0" lang="en-IN" sz="2800" spc="-1" strike="noStrike">
                <a:solidFill>
                  <a:srgbClr val="000000"/>
                </a:solidFill>
                <a:latin typeface="Arial"/>
                <a:ea typeface="DejaVu Sans"/>
              </a:rPr>
              <a:t>print "Calling child constructor"</a:t>
            </a:r>
            <a:endParaRPr b="0" lang="en-IN" sz="2800" spc="-1" strike="noStrike">
              <a:latin typeface="Arial"/>
            </a:endParaRPr>
          </a:p>
          <a:p>
            <a:pPr>
              <a:lnSpc>
                <a:spcPct val="100000"/>
              </a:lnSpc>
              <a:spcBef>
                <a:spcPts val="1134"/>
              </a:spcBef>
            </a:pP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   </a:t>
            </a:r>
            <a:r>
              <a:rPr b="0" lang="en-IN" sz="2800" spc="-1" strike="noStrike">
                <a:solidFill>
                  <a:srgbClr val="000000"/>
                </a:solidFill>
                <a:latin typeface="Arial"/>
                <a:ea typeface="DejaVu Sans"/>
              </a:rPr>
              <a:t>def childMethod(self):</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      </a:t>
            </a:r>
            <a:r>
              <a:rPr b="0" lang="en-IN" sz="2800" spc="-1" strike="noStrike">
                <a:solidFill>
                  <a:srgbClr val="000000"/>
                </a:solidFill>
                <a:latin typeface="Arial"/>
                <a:ea typeface="DejaVu Sans"/>
              </a:rPr>
              <a:t>print 'Calling child method'</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c = Child()          # instance of child</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c.childMethod()      # child calls its method</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c.myf()</a:t>
            </a:r>
            <a:endParaRPr b="0" lang="en-IN" sz="28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457200" y="2448000"/>
            <a:ext cx="8228160" cy="31327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2600" spc="-1" strike="noStrike">
                <a:solidFill>
                  <a:srgbClr val="000000"/>
                </a:solidFill>
                <a:latin typeface="Arial"/>
                <a:ea typeface="DejaVu Sans"/>
              </a:rPr>
              <a:t>Method Overriding:Changing definition of method in child class</a:t>
            </a:r>
            <a:endParaRPr b="0" lang="en-IN" sz="2600" spc="-1" strike="noStrike">
              <a:latin typeface="Arial"/>
            </a:endParaRPr>
          </a:p>
          <a:p>
            <a:pPr lvl="1" marL="864000" indent="-322920">
              <a:lnSpc>
                <a:spcPct val="100000"/>
              </a:lnSpc>
              <a:spcBef>
                <a:spcPts val="1134"/>
              </a:spcBef>
              <a:buClr>
                <a:srgbClr val="000000"/>
              </a:buClr>
              <a:buSzPct val="75000"/>
              <a:buFont typeface="Symbol"/>
              <a:buChar char=""/>
            </a:pPr>
            <a:r>
              <a:rPr b="0" lang="en-IN" sz="2600" spc="-1" strike="noStrike">
                <a:solidFill>
                  <a:srgbClr val="000000"/>
                </a:solidFill>
                <a:latin typeface="Arial"/>
                <a:ea typeface="DejaVu Sans"/>
              </a:rPr>
              <a:t>class Child(Person):</a:t>
            </a:r>
            <a:endParaRPr b="0" lang="en-IN" sz="2600" spc="-1" strike="noStrike">
              <a:latin typeface="Arial"/>
            </a:endParaRPr>
          </a:p>
          <a:p>
            <a:pPr lvl="2" marL="1296000" indent="-286920">
              <a:lnSpc>
                <a:spcPct val="100000"/>
              </a:lnSpc>
              <a:spcBef>
                <a:spcPts val="1417"/>
              </a:spcBef>
              <a:buClr>
                <a:srgbClr val="000000"/>
              </a:buClr>
              <a:buSzPct val="45000"/>
              <a:buFont typeface="Wingdings" charset="2"/>
              <a:buChar char=""/>
            </a:pPr>
            <a:r>
              <a:rPr b="0" lang="en-IN" sz="2600" spc="-1" strike="noStrike">
                <a:solidFill>
                  <a:srgbClr val="000000"/>
                </a:solidFill>
                <a:latin typeface="Arial"/>
                <a:ea typeface="DejaVu Sans"/>
              </a:rPr>
              <a:t>def myf(self):</a:t>
            </a:r>
            <a:endParaRPr b="0" lang="en-IN" sz="2600" spc="-1" strike="noStrike">
              <a:latin typeface="Arial"/>
            </a:endParaRPr>
          </a:p>
          <a:p>
            <a:pPr lvl="2" marL="1296000" indent="-286920">
              <a:lnSpc>
                <a:spcPct val="100000"/>
              </a:lnSpc>
              <a:spcBef>
                <a:spcPts val="850"/>
              </a:spcBef>
              <a:buClr>
                <a:srgbClr val="000000"/>
              </a:buClr>
              <a:buSzPct val="45000"/>
              <a:buFont typeface="Wingdings" charset="2"/>
              <a:buChar char=""/>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print("Overrided method”)</a:t>
            </a:r>
            <a:endParaRPr b="0" lang="en-IN" sz="2600" spc="-1" strike="noStrike">
              <a:latin typeface="Arial"/>
            </a:endParaRPr>
          </a:p>
          <a:p>
            <a:pPr>
              <a:lnSpc>
                <a:spcPct val="100000"/>
              </a:lnSpc>
              <a:spcBef>
                <a:spcPts val="850"/>
              </a:spcBef>
            </a:pPr>
            <a:endParaRPr b="0" lang="en-IN" sz="2600" spc="-1" strike="noStrike">
              <a:latin typeface="Arial"/>
            </a:endParaRPr>
          </a:p>
          <a:p>
            <a:pPr>
              <a:lnSpc>
                <a:spcPct val="100000"/>
              </a:lnSpc>
              <a:spcBef>
                <a:spcPts val="1417"/>
              </a:spcBef>
            </a:pPr>
            <a:endParaRPr b="0" lang="en-IN" sz="2600" spc="-1" strike="noStrike">
              <a:latin typeface="Arial"/>
            </a:endParaRPr>
          </a:p>
        </p:txBody>
      </p:sp>
      <p:pic>
        <p:nvPicPr>
          <p:cNvPr id="394" name="" descr=""/>
          <p:cNvPicPr/>
          <p:nvPr/>
        </p:nvPicPr>
        <p:blipFill>
          <a:blip r:embed="rId1"/>
          <a:stretch/>
        </p:blipFill>
        <p:spPr>
          <a:xfrm>
            <a:off x="270720" y="504000"/>
            <a:ext cx="8656200" cy="1942920"/>
          </a:xfrm>
          <a:prstGeom prst="rect">
            <a:avLst/>
          </a:prstGeom>
          <a:ln>
            <a:noFill/>
          </a:ln>
        </p:spPr>
      </p:pic>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457200" y="360000"/>
            <a:ext cx="8228160" cy="52207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Method Overloading:Changing the signature of method and definition also</a:t>
            </a:r>
            <a:endParaRPr b="0" lang="en-IN" sz="3200" spc="-1" strike="noStrike">
              <a:latin typeface="Arial"/>
            </a:endParaRPr>
          </a:p>
          <a:p>
            <a:pPr lvl="3" marL="864000" indent="-2160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(Use Multimethod library for method overloading)</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Encapsulation: data hiding</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name attributes with a double underscore prefix, and those attributes then are not be directly visible to outsiders.</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__name=”sid”</a:t>
            </a:r>
            <a:endParaRPr b="0" lang="en-IN" sz="2800" spc="-1" strike="noStrike">
              <a:latin typeface="Arial"/>
            </a:endParaRPr>
          </a:p>
          <a:p>
            <a:pPr>
              <a:lnSpc>
                <a:spcPct val="100000"/>
              </a:lnSpc>
              <a:spcBef>
                <a:spcPts val="1134"/>
              </a:spcBef>
            </a:pPr>
            <a:endParaRPr b="0" lang="en-IN" sz="2800" spc="-1" strike="noStrike">
              <a:latin typeface="Arial"/>
            </a:endParaRPr>
          </a:p>
          <a:p>
            <a:pPr>
              <a:lnSpc>
                <a:spcPct val="100000"/>
              </a:lnSpc>
              <a:spcBef>
                <a:spcPts val="1417"/>
              </a:spcBef>
            </a:pPr>
            <a:endParaRPr b="0" lang="en-IN" sz="28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Few methods</a:t>
            </a:r>
            <a:endParaRPr b="0" lang="en-IN" sz="4400" spc="-1" strike="noStrike">
              <a:latin typeface="Arial"/>
            </a:endParaRPr>
          </a:p>
        </p:txBody>
      </p:sp>
      <p:sp>
        <p:nvSpPr>
          <p:cNvPr id="397" name="CustomShape 2"/>
          <p:cNvSpPr/>
          <p:nvPr/>
        </p:nvSpPr>
        <p:spPr>
          <a:xfrm>
            <a:off x="457200" y="1604520"/>
            <a:ext cx="82281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__init__(self) -Constructor</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__del__(self)-Destructor,deletes an object</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__repr__(self)-Evaluable string repersentation</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__str__(self)-Printable String reperentation</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__cmp__(self)-Object Comparison</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JSON</a:t>
            </a:r>
            <a:endParaRPr b="0" lang="en-IN" sz="4400" spc="-1" strike="noStrike">
              <a:latin typeface="Arial"/>
            </a:endParaRPr>
          </a:p>
        </p:txBody>
      </p:sp>
      <p:sp>
        <p:nvSpPr>
          <p:cNvPr id="399" name="CustomShape 2"/>
          <p:cNvSpPr/>
          <p:nvPr/>
        </p:nvSpPr>
        <p:spPr>
          <a:xfrm>
            <a:off x="457200" y="1604520"/>
            <a:ext cx="82281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2800" spc="-1" strike="noStrike">
                <a:solidFill>
                  <a:srgbClr val="000000"/>
                </a:solidFill>
                <a:latin typeface="Arial"/>
                <a:ea typeface="DejaVu Sans"/>
              </a:rPr>
              <a:t>import json </a:t>
            </a:r>
            <a:endParaRPr b="0" lang="en-IN"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800" spc="-1" strike="noStrike">
                <a:solidFill>
                  <a:srgbClr val="000000"/>
                </a:solidFill>
                <a:latin typeface="Arial"/>
                <a:ea typeface="DejaVu Sans"/>
              </a:rPr>
              <a:t>x =  '{ "name":"sid", "city":”Pune"}'</a:t>
            </a:r>
            <a:endParaRPr b="0" lang="en-IN"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800" spc="-1" strike="noStrike">
                <a:solidFill>
                  <a:srgbClr val="000000"/>
                </a:solidFill>
                <a:latin typeface="Arial"/>
                <a:ea typeface="DejaVu Sans"/>
              </a:rPr>
              <a:t>y = json.loads(x)</a:t>
            </a:r>
            <a:endParaRPr b="0" lang="en-IN"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800" spc="-1" strike="noStrike">
                <a:solidFill>
                  <a:srgbClr val="000000"/>
                </a:solidFill>
                <a:latin typeface="Arial"/>
                <a:ea typeface="DejaVu Sans"/>
              </a:rPr>
              <a:t>print(y["name"]) </a:t>
            </a:r>
            <a:endParaRPr b="0" lang="en-IN"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800" spc="-1" strike="noStrike">
                <a:solidFill>
                  <a:srgbClr val="000000"/>
                </a:solidFill>
                <a:latin typeface="Arial"/>
                <a:ea typeface="DejaVu Sans"/>
              </a:rPr>
              <a:t>y = json.dumps(x)#Convert dictionary to json</a:t>
            </a:r>
            <a:endParaRPr b="0" lang="en-IN" sz="2800" spc="-1" strike="noStrike">
              <a:latin typeface="Arial"/>
            </a:endParaRPr>
          </a:p>
          <a:p>
            <a:pPr>
              <a:lnSpc>
                <a:spcPct val="100000"/>
              </a:lnSpc>
              <a:spcBef>
                <a:spcPts val="1417"/>
              </a:spcBef>
            </a:pPr>
            <a:endParaRPr b="0" lang="en-IN" sz="28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Regular Expression</a:t>
            </a:r>
            <a:endParaRPr b="0" lang="en-IN" sz="4400" spc="-1" strike="noStrike">
              <a:latin typeface="Arial"/>
            </a:endParaRPr>
          </a:p>
        </p:txBody>
      </p:sp>
      <p:sp>
        <p:nvSpPr>
          <p:cNvPr id="401" name="CustomShape 2"/>
          <p:cNvSpPr/>
          <p:nvPr/>
        </p:nvSpPr>
        <p:spPr>
          <a:xfrm>
            <a:off x="457200" y="1604520"/>
            <a:ext cx="82281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It is a sequence of characters that forms a search pattern</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module re provides full support for regular expression</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import re</a:t>
            </a:r>
            <a:endParaRPr b="0" lang="en-IN"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Check string starting with ‘This’ and ending with ‘str’</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txt = "This is sample str"</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x = re.search("^This.*str$", txt) </a:t>
            </a:r>
            <a:endParaRPr b="0" lang="en-IN" sz="28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457200" y="576000"/>
            <a:ext cx="8228160" cy="50047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RegEx methods:</a:t>
            </a:r>
            <a:endParaRPr b="0" lang="en-IN" sz="3200" spc="-1" strike="noStrike">
              <a:latin typeface="Arial"/>
            </a:endParaRPr>
          </a:p>
          <a:p>
            <a:pPr>
              <a:lnSpc>
                <a:spcPct val="100000"/>
              </a:lnSpc>
              <a:spcBef>
                <a:spcPts val="1134"/>
              </a:spcBef>
            </a:pPr>
            <a:endParaRPr b="0" lang="en-IN" sz="3200" spc="-1" strike="noStrike">
              <a:latin typeface="Arial"/>
            </a:endParaRPr>
          </a:p>
        </p:txBody>
      </p:sp>
      <p:pic>
        <p:nvPicPr>
          <p:cNvPr id="403" name="" descr=""/>
          <p:cNvPicPr/>
          <p:nvPr/>
        </p:nvPicPr>
        <p:blipFill>
          <a:blip r:embed="rId1"/>
          <a:stretch/>
        </p:blipFill>
        <p:spPr>
          <a:xfrm>
            <a:off x="576000" y="1872000"/>
            <a:ext cx="8356320" cy="1861560"/>
          </a:xfrm>
          <a:prstGeom prst="rect">
            <a:avLst/>
          </a:prstGeom>
          <a:ln>
            <a:noFill/>
          </a:ln>
        </p:spPr>
      </p:pic>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457200" y="360000"/>
            <a:ext cx="8228160" cy="52207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Metacharacters</a:t>
            </a:r>
            <a:endParaRPr b="0" lang="en-IN" sz="3200" spc="-1" strike="noStrike">
              <a:latin typeface="Arial"/>
            </a:endParaRPr>
          </a:p>
          <a:p>
            <a:pPr>
              <a:lnSpc>
                <a:spcPct val="100000"/>
              </a:lnSpc>
              <a:spcBef>
                <a:spcPts val="1417"/>
              </a:spcBef>
            </a:pPr>
            <a:endParaRPr b="0" lang="en-IN" sz="3200" spc="-1" strike="noStrike">
              <a:latin typeface="Arial"/>
            </a:endParaRPr>
          </a:p>
        </p:txBody>
      </p:sp>
      <p:pic>
        <p:nvPicPr>
          <p:cNvPr id="405" name="" descr=""/>
          <p:cNvPicPr/>
          <p:nvPr/>
        </p:nvPicPr>
        <p:blipFill>
          <a:blip r:embed="rId1"/>
          <a:stretch/>
        </p:blipFill>
        <p:spPr>
          <a:xfrm>
            <a:off x="144000" y="874800"/>
            <a:ext cx="8971560" cy="4668120"/>
          </a:xfrm>
          <a:prstGeom prst="rect">
            <a:avLst/>
          </a:prstGeom>
          <a:ln>
            <a:noFill/>
          </a:ln>
        </p:spPr>
      </p:pic>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6" name="" descr=""/>
          <p:cNvPicPr/>
          <p:nvPr/>
        </p:nvPicPr>
        <p:blipFill>
          <a:blip r:embed="rId1"/>
          <a:stretch/>
        </p:blipFill>
        <p:spPr>
          <a:xfrm>
            <a:off x="457200" y="936000"/>
            <a:ext cx="8110080" cy="4391280"/>
          </a:xfrm>
          <a:prstGeom prst="rect">
            <a:avLst/>
          </a:prstGeom>
          <a:ln>
            <a:noFill/>
          </a:ln>
        </p:spPr>
      </p:pic>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2"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Example Python</a:t>
            </a:r>
            <a:endParaRPr b="0" lang="en-IN" sz="4400" spc="-1" strike="noStrike">
              <a:latin typeface="Arial"/>
            </a:endParaRPr>
          </a:p>
        </p:txBody>
      </p:sp>
      <p:sp>
        <p:nvSpPr>
          <p:cNvPr id="283" name="CustomShape 2"/>
          <p:cNvSpPr/>
          <p:nvPr/>
        </p:nvSpPr>
        <p:spPr>
          <a:xfrm>
            <a:off x="457200" y="1600200"/>
            <a:ext cx="83246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Hello World</a:t>
            </a:r>
            <a:endParaRPr b="0" lang="en-IN" sz="2800" spc="-1" strike="noStrike">
              <a:latin typeface="Arial"/>
            </a:endParaRPr>
          </a:p>
          <a:p>
            <a:pPr marL="742680" indent="-283320">
              <a:lnSpc>
                <a:spcPct val="100000"/>
              </a:lnSpc>
              <a:spcBef>
                <a:spcPts val="598"/>
              </a:spcBef>
            </a:pPr>
            <a:r>
              <a:rPr b="0" lang="en-IN" sz="2400" spc="-1" strike="noStrike">
                <a:solidFill>
                  <a:srgbClr val="f79646"/>
                </a:solidFill>
                <a:latin typeface="Courier New"/>
                <a:ea typeface="Courier New"/>
              </a:rPr>
              <a:t>print</a:t>
            </a:r>
            <a:r>
              <a:rPr b="0" lang="en-IN" sz="2400" spc="-1" strike="noStrike">
                <a:solidFill>
                  <a:srgbClr val="000000"/>
                </a:solidFill>
                <a:latin typeface="Courier New"/>
                <a:ea typeface="Courier New"/>
              </a:rPr>
              <a:t>(</a:t>
            </a:r>
            <a:r>
              <a:rPr b="0" lang="en-IN" sz="2400" spc="-1" strike="noStrike">
                <a:solidFill>
                  <a:srgbClr val="9bbb59"/>
                </a:solidFill>
                <a:latin typeface="Courier New"/>
                <a:ea typeface="Courier New"/>
              </a:rPr>
              <a:t>“hello world”)</a:t>
            </a:r>
            <a:endParaRPr b="0" lang="en-IN" sz="24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Courier New"/>
              </a:rPr>
              <a:t>Prints </a:t>
            </a:r>
            <a:r>
              <a:rPr b="0" lang="en-IN" sz="2800" spc="-1" strike="noStrike">
                <a:solidFill>
                  <a:srgbClr val="4f81bd"/>
                </a:solidFill>
                <a:latin typeface="Calibri"/>
                <a:ea typeface="Courier New"/>
              </a:rPr>
              <a:t>hello world </a:t>
            </a:r>
            <a:r>
              <a:rPr b="0" lang="en-IN" sz="2800" spc="-1" strike="noStrike">
                <a:solidFill>
                  <a:srgbClr val="000000"/>
                </a:solidFill>
                <a:latin typeface="Calibri"/>
                <a:ea typeface="Courier New"/>
              </a:rPr>
              <a:t>to standard out</a:t>
            </a:r>
            <a:endParaRPr b="0" lang="en-IN" sz="2800" spc="-1" strike="noStrike">
              <a:latin typeface="Arial"/>
            </a:endParaRPr>
          </a:p>
          <a:p>
            <a:pPr marL="342720" indent="-340560">
              <a:lnSpc>
                <a:spcPct val="100000"/>
              </a:lnSpc>
              <a:spcBef>
                <a:spcPts val="697"/>
              </a:spcBef>
            </a:pPr>
            <a:endParaRPr b="0" lang="en-IN" sz="2800" spc="-1" strike="noStrike">
              <a:latin typeface="Arial"/>
            </a:endParaRPr>
          </a:p>
          <a:p>
            <a:pPr marL="342720" indent="-340560">
              <a:lnSpc>
                <a:spcPct val="100000"/>
              </a:lnSpc>
              <a:spcBef>
                <a:spcPts val="697"/>
              </a:spcBef>
            </a:pPr>
            <a:endParaRPr b="0" lang="en-IN"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7" name="" descr=""/>
          <p:cNvPicPr/>
          <p:nvPr/>
        </p:nvPicPr>
        <p:blipFill>
          <a:blip r:embed="rId1"/>
          <a:stretch/>
        </p:blipFill>
        <p:spPr>
          <a:xfrm>
            <a:off x="216000" y="792000"/>
            <a:ext cx="8248320" cy="5039280"/>
          </a:xfrm>
          <a:prstGeom prst="rect">
            <a:avLst/>
          </a:prstGeom>
          <a:ln>
            <a:noFill/>
          </a:ln>
        </p:spPr>
      </p:pic>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Datetime</a:t>
            </a:r>
            <a:endParaRPr b="0" lang="en-IN" sz="4400" spc="-1" strike="noStrike">
              <a:latin typeface="Arial"/>
            </a:endParaRPr>
          </a:p>
        </p:txBody>
      </p:sp>
      <p:sp>
        <p:nvSpPr>
          <p:cNvPr id="409" name="CustomShape 2"/>
          <p:cNvSpPr/>
          <p:nvPr/>
        </p:nvSpPr>
        <p:spPr>
          <a:xfrm>
            <a:off x="457200" y="1604520"/>
            <a:ext cx="82281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Date in Python is not a data type of its own, but we can import a module named datetime</a:t>
            </a:r>
            <a:endParaRPr b="0" lang="en-IN"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400" spc="-1" strike="noStrike">
                <a:solidFill>
                  <a:srgbClr val="000000"/>
                </a:solidFill>
                <a:latin typeface="Arial"/>
                <a:ea typeface="DejaVu Sans"/>
              </a:rPr>
              <a:t>import datetime</a:t>
            </a:r>
            <a:endParaRPr b="0" lang="en-IN" sz="2400" spc="-1" strike="noStrike">
              <a:latin typeface="Arial"/>
            </a:endParaRPr>
          </a:p>
          <a:p>
            <a:pPr lvl="1" marL="864000" indent="-322920">
              <a:lnSpc>
                <a:spcPct val="100000"/>
              </a:lnSpc>
              <a:spcBef>
                <a:spcPts val="1134"/>
              </a:spcBef>
              <a:buClr>
                <a:srgbClr val="000000"/>
              </a:buClr>
              <a:buSzPct val="75000"/>
              <a:buFont typeface="Symbol"/>
              <a:buChar char=""/>
            </a:pPr>
            <a:r>
              <a:rPr b="0" lang="en-IN" sz="2400" spc="-1" strike="noStrike">
                <a:solidFill>
                  <a:srgbClr val="000000"/>
                </a:solidFill>
                <a:latin typeface="Arial"/>
                <a:ea typeface="DejaVu Sans"/>
              </a:rPr>
              <a:t>x = datetime.datetime.now() # current time</a:t>
            </a:r>
            <a:endParaRPr b="0" lang="en-IN" sz="2400" spc="-1" strike="noStrike">
              <a:latin typeface="Arial"/>
            </a:endParaRPr>
          </a:p>
          <a:p>
            <a:pPr lvl="1" marL="864000" indent="-322920">
              <a:lnSpc>
                <a:spcPct val="100000"/>
              </a:lnSpc>
              <a:spcBef>
                <a:spcPts val="1134"/>
              </a:spcBef>
              <a:buClr>
                <a:srgbClr val="000000"/>
              </a:buClr>
              <a:buSzPct val="75000"/>
              <a:buFont typeface="Symbol"/>
              <a:buChar char=""/>
            </a:pPr>
            <a:r>
              <a:rPr b="0" lang="en-IN" sz="2400" spc="-1" strike="noStrike">
                <a:solidFill>
                  <a:srgbClr val="000000"/>
                </a:solidFill>
                <a:latin typeface="Arial"/>
                <a:ea typeface="DejaVu Sans"/>
              </a:rPr>
              <a:t>print(x) </a:t>
            </a:r>
            <a:endParaRPr b="0" lang="en-IN" sz="2400" spc="-1" strike="noStrike">
              <a:latin typeface="Arial"/>
            </a:endParaRPr>
          </a:p>
          <a:p>
            <a:pPr lvl="1" marL="864000" indent="-322920">
              <a:lnSpc>
                <a:spcPct val="100000"/>
              </a:lnSpc>
              <a:spcBef>
                <a:spcPts val="1134"/>
              </a:spcBef>
              <a:buClr>
                <a:srgbClr val="000000"/>
              </a:buClr>
              <a:buSzPct val="75000"/>
              <a:buFont typeface="Symbol"/>
              <a:buChar char=""/>
            </a:pPr>
            <a:r>
              <a:rPr b="0" lang="en-IN" sz="2400" spc="-1" strike="noStrike">
                <a:solidFill>
                  <a:srgbClr val="000000"/>
                </a:solidFill>
                <a:latin typeface="Arial"/>
                <a:ea typeface="DejaVu Sans"/>
              </a:rPr>
              <a:t>print(x.year)</a:t>
            </a:r>
            <a:endParaRPr b="0" lang="en-IN" sz="24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800" spc="-1" strike="noStrike">
                <a:solidFill>
                  <a:srgbClr val="000000"/>
                </a:solidFill>
                <a:latin typeface="Arial"/>
                <a:ea typeface="DejaVu Sans"/>
              </a:rPr>
              <a:t>To store your date</a:t>
            </a:r>
            <a:endParaRPr b="0" lang="en-IN"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400" spc="-1" strike="noStrike">
                <a:solidFill>
                  <a:srgbClr val="000000"/>
                </a:solidFill>
                <a:latin typeface="Arial"/>
                <a:ea typeface="DejaVu Sans"/>
              </a:rPr>
              <a:t>x = datetime.datetime(2019, 5, 20) </a:t>
            </a:r>
            <a:endParaRPr b="0" lang="en-IN" sz="2400" spc="-1" strike="noStrike">
              <a:latin typeface="Arial"/>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0"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Error Capture</a:t>
            </a:r>
            <a:endParaRPr b="0" lang="en-IN" sz="4400" spc="-1" strike="noStrike">
              <a:latin typeface="Arial"/>
            </a:endParaRPr>
          </a:p>
        </p:txBody>
      </p:sp>
      <p:sp>
        <p:nvSpPr>
          <p:cNvPr id="411"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90000"/>
              </a:lnSpc>
              <a:spcBef>
                <a:spcPts val="799"/>
              </a:spcBef>
              <a:buClr>
                <a:srgbClr val="000000"/>
              </a:buClr>
              <a:buFont typeface="Arial"/>
              <a:buChar char="•"/>
            </a:pPr>
            <a:r>
              <a:rPr b="0" lang="en-IN" sz="3200" spc="-1" strike="noStrike">
                <a:solidFill>
                  <a:srgbClr val="000000"/>
                </a:solidFill>
                <a:latin typeface="Calibri"/>
                <a:ea typeface="DejaVu Sans"/>
              </a:rPr>
              <a:t>Check for type assignment errors, items not in a list, etc.</a:t>
            </a:r>
            <a:endParaRPr b="0" lang="en-IN" sz="3200" spc="-1" strike="noStrike">
              <a:latin typeface="Arial"/>
            </a:endParaRPr>
          </a:p>
          <a:p>
            <a:pPr marL="342720" indent="-340560">
              <a:lnSpc>
                <a:spcPct val="90000"/>
              </a:lnSpc>
              <a:spcBef>
                <a:spcPts val="799"/>
              </a:spcBef>
              <a:buClr>
                <a:srgbClr val="000000"/>
              </a:buClr>
              <a:buFont typeface="Arial"/>
              <a:buChar char="•"/>
            </a:pPr>
            <a:r>
              <a:rPr b="0" lang="en-IN" sz="3200" spc="-1" strike="noStrike">
                <a:solidFill>
                  <a:srgbClr val="000000"/>
                </a:solidFill>
                <a:latin typeface="Calibri"/>
                <a:ea typeface="DejaVu Sans"/>
              </a:rPr>
              <a:t>Try &amp; Except</a:t>
            </a:r>
            <a:endParaRPr b="0" lang="en-IN" sz="3200" spc="-1" strike="noStrike">
              <a:latin typeface="Arial"/>
            </a:endParaRPr>
          </a:p>
          <a:p>
            <a:pPr marL="742680" indent="-283320">
              <a:lnSpc>
                <a:spcPct val="90000"/>
              </a:lnSpc>
              <a:spcBef>
                <a:spcPts val="697"/>
              </a:spcBef>
            </a:pPr>
            <a:r>
              <a:rPr b="0" lang="en-IN" sz="2800" spc="-1" strike="noStrike">
                <a:solidFill>
                  <a:srgbClr val="000000"/>
                </a:solidFill>
                <a:latin typeface="Calibri"/>
                <a:ea typeface="DejaVu Sans"/>
              </a:rPr>
              <a:t>try:</a:t>
            </a:r>
            <a:endParaRPr b="0" lang="en-IN" sz="2800" spc="-1" strike="noStrike">
              <a:latin typeface="Arial"/>
            </a:endParaRPr>
          </a:p>
          <a:p>
            <a:pPr marL="742680" indent="-283320">
              <a:lnSpc>
                <a:spcPct val="90000"/>
              </a:lnSpc>
              <a:spcBef>
                <a:spcPts val="697"/>
              </a:spcBef>
            </a:pP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	</a:t>
            </a:r>
            <a:r>
              <a:rPr b="0" i="1" lang="en-IN" sz="2800" spc="-1" strike="noStrike">
                <a:solidFill>
                  <a:srgbClr val="000000"/>
                </a:solidFill>
                <a:latin typeface="Calibri"/>
                <a:ea typeface="DejaVu Sans"/>
              </a:rPr>
              <a:t>a block of code that might have an error</a:t>
            </a:r>
            <a:endParaRPr b="0" lang="en-IN" sz="2800" spc="-1" strike="noStrike">
              <a:latin typeface="Arial"/>
            </a:endParaRPr>
          </a:p>
          <a:p>
            <a:pPr marL="742680" indent="-283320">
              <a:lnSpc>
                <a:spcPct val="90000"/>
              </a:lnSpc>
              <a:spcBef>
                <a:spcPts val="697"/>
              </a:spcBef>
            </a:pPr>
            <a:r>
              <a:rPr b="0" lang="en-IN" sz="2800" spc="-1" strike="noStrike">
                <a:solidFill>
                  <a:srgbClr val="000000"/>
                </a:solidFill>
                <a:latin typeface="Calibri"/>
                <a:ea typeface="DejaVu Sans"/>
              </a:rPr>
              <a:t>except:</a:t>
            </a:r>
            <a:br/>
            <a:r>
              <a:rPr b="0" lang="en-IN" sz="2800" spc="-1" strike="noStrike">
                <a:solidFill>
                  <a:srgbClr val="000000"/>
                </a:solidFill>
                <a:latin typeface="Calibri"/>
                <a:ea typeface="DejaVu Sans"/>
              </a:rPr>
              <a:t>	</a:t>
            </a:r>
            <a:r>
              <a:rPr b="0" i="1" lang="en-IN" sz="2800" spc="-1" strike="noStrike">
                <a:solidFill>
                  <a:srgbClr val="000000"/>
                </a:solidFill>
                <a:latin typeface="Calibri"/>
                <a:ea typeface="DejaVu Sans"/>
              </a:rPr>
              <a:t>code to execute if an error occurs in "try"</a:t>
            </a:r>
            <a:endParaRPr b="0" lang="en-IN" sz="2800" spc="-1" strike="noStrike">
              <a:latin typeface="Arial"/>
            </a:endParaRPr>
          </a:p>
          <a:p>
            <a:pPr marL="742680" indent="-283320">
              <a:lnSpc>
                <a:spcPct val="90000"/>
              </a:lnSpc>
              <a:spcBef>
                <a:spcPts val="799"/>
              </a:spcBef>
            </a:pPr>
            <a:endParaRPr b="0" lang="en-IN" sz="2800" spc="-1" strike="noStrike">
              <a:latin typeface="Arial"/>
            </a:endParaRPr>
          </a:p>
        </p:txBody>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457200" y="273600"/>
            <a:ext cx="8228520" cy="1144080"/>
          </a:xfrm>
          <a:prstGeom prst="rect">
            <a:avLst/>
          </a:prstGeom>
          <a:noFill/>
          <a:ln>
            <a:noFill/>
          </a:ln>
        </p:spPr>
        <p:style>
          <a:lnRef idx="0"/>
          <a:fillRef idx="0"/>
          <a:effectRef idx="0"/>
          <a:fontRef idx="minor"/>
        </p:style>
      </p:sp>
      <p:sp>
        <p:nvSpPr>
          <p:cNvPr id="413" name="CustomShape 2"/>
          <p:cNvSpPr/>
          <p:nvPr/>
        </p:nvSpPr>
        <p:spPr>
          <a:xfrm>
            <a:off x="457200" y="1604520"/>
            <a:ext cx="8228520" cy="3976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try:</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print(x)</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except: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print("An exception occurred")</a:t>
            </a:r>
            <a:endParaRPr b="0" lang="en-IN" sz="3200" spc="-1" strike="noStrike">
              <a:latin typeface="Arial"/>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457200" y="273600"/>
            <a:ext cx="8228520" cy="1144080"/>
          </a:xfrm>
          <a:prstGeom prst="rect">
            <a:avLst/>
          </a:prstGeom>
          <a:noFill/>
          <a:ln>
            <a:noFill/>
          </a:ln>
        </p:spPr>
        <p:style>
          <a:lnRef idx="0"/>
          <a:fillRef idx="0"/>
          <a:effectRef idx="0"/>
          <a:fontRef idx="minor"/>
        </p:style>
      </p:sp>
      <p:sp>
        <p:nvSpPr>
          <p:cNvPr id="415" name="CustomShape 2"/>
          <p:cNvSpPr/>
          <p:nvPr/>
        </p:nvSpPr>
        <p:spPr>
          <a:xfrm>
            <a:off x="457200" y="1604520"/>
            <a:ext cx="8228520" cy="3976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try:</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print(x)</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except NameError:</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print("Variable x is not defined")</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except: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print("Something went wrong") </a:t>
            </a:r>
            <a:endParaRPr b="0" lang="en-IN" sz="3200" spc="-1" strike="noStrike">
              <a:latin typeface="Arial"/>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Some Common Error</a:t>
            </a:r>
            <a:endParaRPr b="0" lang="en-IN" sz="4400" spc="-1" strike="noStrike">
              <a:latin typeface="Arial"/>
            </a:endParaRPr>
          </a:p>
        </p:txBody>
      </p:sp>
      <p:sp>
        <p:nvSpPr>
          <p:cNvPr id="417" name="CustomShape 2"/>
          <p:cNvSpPr/>
          <p:nvPr/>
        </p:nvSpPr>
        <p:spPr>
          <a:xfrm>
            <a:off x="457200" y="1604520"/>
            <a:ext cx="8228520" cy="3976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IOError</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ImportError</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ValueError</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Keyboard</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Interrupt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EOFError</a:t>
            </a:r>
            <a:endParaRPr b="0" lang="en-IN" sz="3200" spc="-1" strike="noStrike">
              <a:latin typeface="Arial"/>
            </a:endParaRPr>
          </a:p>
        </p:txBody>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457200" y="576000"/>
            <a:ext cx="8228520" cy="500508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finally block, if specified, will be executed regardless if the try block raises an error or not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try:</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print(x)</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except: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print("Something went wrong")</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finally:</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print("This is finished") </a:t>
            </a:r>
            <a:endParaRPr b="0" lang="en-IN" sz="3200" spc="-1" strike="noStrike">
              <a:latin typeface="Arial"/>
            </a:endParaRPr>
          </a:p>
        </p:txBody>
      </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TextShape 1"/>
          <p:cNvSpPr txBox="1"/>
          <p:nvPr/>
        </p:nvSpPr>
        <p:spPr>
          <a:xfrm>
            <a:off x="457200" y="273600"/>
            <a:ext cx="8229240" cy="1144800"/>
          </a:xfrm>
          <a:prstGeom prst="rect">
            <a:avLst/>
          </a:prstGeom>
          <a:noFill/>
          <a:ln>
            <a:noFill/>
          </a:ln>
        </p:spPr>
        <p:txBody>
          <a:bodyPr lIns="0" rIns="0" tIns="0" bIns="0" anchor="ctr"/>
          <a:p>
            <a:pPr algn="ctr"/>
            <a:r>
              <a:rPr b="0" lang="en-IN" sz="4400" spc="-1" strike="noStrike">
                <a:latin typeface="Arial"/>
              </a:rPr>
              <a:t>OS -Module</a:t>
            </a:r>
            <a:endParaRPr b="0" lang="en-IN" sz="4400" spc="-1" strike="noStrike">
              <a:latin typeface="Arial"/>
            </a:endParaRPr>
          </a:p>
        </p:txBody>
      </p:sp>
      <p:sp>
        <p:nvSpPr>
          <p:cNvPr id="420" name="TextShape 2"/>
          <p:cNvSpPr txBox="1"/>
          <p:nvPr/>
        </p:nvSpPr>
        <p:spPr>
          <a:xfrm>
            <a:off x="457200" y="1604520"/>
            <a:ext cx="82292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This module provides a portable way of using operating system dependent functionality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Extensions peculiar to a particular operating system are also available through the os module, but using them is of course a threat to portability.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All functions accepting path or file names accept both bytes and string objects, and result in an object of the same type, if a path or file name is returned.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All functions in this module raise OSError</a:t>
            </a:r>
            <a:endParaRPr b="0" lang="en-IN" sz="3200" spc="-1" strike="noStrike">
              <a:latin typeface="Arial"/>
            </a:endParaRPr>
          </a:p>
        </p:txBody>
      </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457200" y="432000"/>
            <a:ext cx="8229240" cy="51498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os.chdir(path)</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os.getcwd()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os.getenv(key, default=None)</a:t>
            </a:r>
            <a:endParaRPr b="0" lang="en-IN" sz="32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  </a:t>
            </a:r>
            <a:r>
              <a:rPr b="0" lang="en-IN" sz="2400" spc="-1" strike="noStrike">
                <a:latin typeface="Arial"/>
              </a:rPr>
              <a:t>Return the value of the environment variable key if it exists, or default if it doesn’t. key, default and the result are str.</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os.getlogin()</a:t>
            </a:r>
            <a:endParaRPr b="0" lang="en-IN" sz="32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 </a:t>
            </a:r>
            <a:r>
              <a:rPr b="0" lang="en-IN" sz="2400" spc="-1" strike="noStrike">
                <a:latin typeface="Arial"/>
              </a:rPr>
              <a:t>Return the name of the user logged in on the controlling terminal of the process.</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os.popen(cmd, mode='r', buffering=-1)</a:t>
            </a:r>
            <a:endParaRPr b="0" lang="en-IN" sz="32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  </a:t>
            </a:r>
            <a:r>
              <a:rPr b="0" lang="en-IN" sz="2400" spc="-1" strike="noStrike">
                <a:latin typeface="Arial"/>
              </a:rPr>
              <a:t>Open a pipe to or from command cmd. The return value is an open file object connected to the pipe, which can be read or written depending on whether mode is 'r' (default) or 'w'. </a:t>
            </a:r>
            <a:endParaRPr b="0" lang="en-IN" sz="2400" spc="-1" strike="noStrike">
              <a:latin typeface="Arial"/>
            </a:endParaRPr>
          </a:p>
        </p:txBody>
      </p:sp>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TextShape 1"/>
          <p:cNvSpPr txBox="1"/>
          <p:nvPr/>
        </p:nvSpPr>
        <p:spPr>
          <a:xfrm>
            <a:off x="457200" y="273600"/>
            <a:ext cx="8229240" cy="1144800"/>
          </a:xfrm>
          <a:prstGeom prst="rect">
            <a:avLst/>
          </a:prstGeom>
          <a:noFill/>
          <a:ln>
            <a:noFill/>
          </a:ln>
        </p:spPr>
        <p:txBody>
          <a:bodyPr lIns="0" rIns="0" tIns="0" bIns="0" anchor="ctr"/>
          <a:p>
            <a:pPr algn="ctr"/>
            <a:r>
              <a:rPr b="0" lang="en-IN" sz="4400" spc="-1" strike="noStrike">
                <a:latin typeface="Arial"/>
              </a:rPr>
              <a:t>Set</a:t>
            </a:r>
            <a:endParaRPr b="0" lang="en-IN" sz="4400" spc="-1" strike="noStrike">
              <a:latin typeface="Arial"/>
            </a:endParaRPr>
          </a:p>
        </p:txBody>
      </p:sp>
      <p:sp>
        <p:nvSpPr>
          <p:cNvPr id="423" name="TextShape 2"/>
          <p:cNvSpPr txBox="1"/>
          <p:nvPr/>
        </p:nvSpPr>
        <p:spPr>
          <a:xfrm>
            <a:off x="457200" y="1604520"/>
            <a:ext cx="82292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A set is a collection which is unordered and unindexed of unique elements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Like other collections, sets support x in set, len(set), and for x in set. Being an unordered collection, sets do not record element position or order of insertion.</a:t>
            </a:r>
            <a:endParaRPr b="0" lang="en-IN" sz="3200" spc="-1" strike="noStrike">
              <a:latin typeface="Arial"/>
            </a:endParaRPr>
          </a:p>
        </p:txBody>
      </p:sp>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4"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More than just printing</a:t>
            </a:r>
            <a:endParaRPr b="0" lang="en-IN" sz="4400" spc="-1" strike="noStrike">
              <a:latin typeface="Arial"/>
            </a:endParaRPr>
          </a:p>
        </p:txBody>
      </p:sp>
      <p:sp>
        <p:nvSpPr>
          <p:cNvPr id="285"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Python is an object oriented language</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Practically everything can be treated as an object</a:t>
            </a:r>
            <a:endParaRPr b="0" lang="en-IN" sz="3200" spc="-1" strike="noStrike">
              <a:latin typeface="Arial"/>
            </a:endParaRPr>
          </a:p>
          <a:p>
            <a:pPr marL="342720" indent="-340560">
              <a:lnSpc>
                <a:spcPct val="100000"/>
              </a:lnSpc>
              <a:spcBef>
                <a:spcPts val="799"/>
              </a:spcBef>
              <a:buClr>
                <a:srgbClr val="9bbb59"/>
              </a:buClr>
              <a:buFont typeface="Arial"/>
              <a:buChar char="•"/>
            </a:pPr>
            <a:r>
              <a:rPr b="0" lang="en-IN" sz="3200" spc="-1" strike="noStrike">
                <a:solidFill>
                  <a:srgbClr val="9bbb59"/>
                </a:solidFill>
                <a:latin typeface="Calibri"/>
                <a:ea typeface="DejaVu Sans"/>
              </a:rPr>
              <a:t>“</a:t>
            </a:r>
            <a:r>
              <a:rPr b="0" lang="en-IN" sz="3200" spc="-1" strike="noStrike">
                <a:solidFill>
                  <a:srgbClr val="9bbb59"/>
                </a:solidFill>
                <a:latin typeface="Calibri"/>
                <a:ea typeface="DejaVu Sans"/>
              </a:rPr>
              <a:t>hello world”</a:t>
            </a:r>
            <a:r>
              <a:rPr b="0" lang="en-IN" sz="3200" spc="-1" strike="noStrike">
                <a:solidFill>
                  <a:srgbClr val="000000"/>
                </a:solidFill>
                <a:latin typeface="Calibri"/>
                <a:ea typeface="DejaVu Sans"/>
              </a:rPr>
              <a:t> is a string</a:t>
            </a:r>
            <a:endParaRPr b="0" lang="en-IN" sz="3200" spc="-1" strike="noStrike">
              <a:latin typeface="Arial"/>
            </a:endParaRPr>
          </a:p>
          <a:p>
            <a:pPr marL="342720" indent="-340560">
              <a:lnSpc>
                <a:spcPct val="100000"/>
              </a:lnSpc>
              <a:spcBef>
                <a:spcPts val="799"/>
              </a:spcBef>
              <a:buClr>
                <a:srgbClr val="000000"/>
              </a:buClr>
              <a:buFont typeface="Arial"/>
              <a:buChar char="•"/>
            </a:pPr>
            <a:r>
              <a:rPr b="0" lang="en-IN" sz="3200" spc="-1" strike="noStrike">
                <a:solidFill>
                  <a:srgbClr val="000000"/>
                </a:solidFill>
                <a:latin typeface="Calibri"/>
                <a:ea typeface="DejaVu Sans"/>
              </a:rPr>
              <a:t>Strings, as objects, have methods that return the result of a function on the string</a:t>
            </a:r>
            <a:endParaRPr b="0" lang="en-IN"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TextShape 1"/>
          <p:cNvSpPr txBox="1"/>
          <p:nvPr/>
        </p:nvSpPr>
        <p:spPr>
          <a:xfrm>
            <a:off x="457200" y="432000"/>
            <a:ext cx="8229240" cy="5149800"/>
          </a:xfrm>
          <a:prstGeom prst="rect">
            <a:avLst/>
          </a:prstGeom>
          <a:noFill/>
          <a:ln>
            <a:noFill/>
          </a:ln>
        </p:spPr>
        <p:txBody>
          <a:bodyPr lIns="0" rIns="0" tIns="0" bIns="0">
            <a:normAutofit/>
          </a:bodyPr>
          <a:p>
            <a:endParaRPr b="0" lang="en-IN" sz="3200" spc="-1" strike="noStrike">
              <a:latin typeface="Arial"/>
            </a:endParaRPr>
          </a:p>
        </p:txBody>
      </p:sp>
      <p:pic>
        <p:nvPicPr>
          <p:cNvPr id="425" name="" descr=""/>
          <p:cNvPicPr/>
          <p:nvPr/>
        </p:nvPicPr>
        <p:blipFill>
          <a:blip r:embed="rId1"/>
          <a:stretch/>
        </p:blipFill>
        <p:spPr>
          <a:xfrm>
            <a:off x="290880" y="936000"/>
            <a:ext cx="8581680" cy="4752000"/>
          </a:xfrm>
          <a:prstGeom prst="rect">
            <a:avLst/>
          </a:prstGeom>
          <a:ln>
            <a:noFill/>
          </a:ln>
        </p:spPr>
      </p:pic>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457200" y="432000"/>
            <a:ext cx="8229240" cy="5149800"/>
          </a:xfrm>
          <a:prstGeom prst="rect">
            <a:avLst/>
          </a:prstGeom>
          <a:noFill/>
          <a:ln>
            <a:noFill/>
          </a:ln>
        </p:spPr>
        <p:txBody>
          <a:bodyPr lIns="0" rIns="0" tIns="0" bIns="0">
            <a:normAutofit/>
          </a:bodyPr>
          <a:p>
            <a:endParaRPr b="0" lang="en-IN" sz="3200" spc="-1" strike="noStrike">
              <a:latin typeface="Arial"/>
            </a:endParaRPr>
          </a:p>
        </p:txBody>
      </p:sp>
      <p:pic>
        <p:nvPicPr>
          <p:cNvPr id="427" name="" descr=""/>
          <p:cNvPicPr/>
          <p:nvPr/>
        </p:nvPicPr>
        <p:blipFill>
          <a:blip r:embed="rId1"/>
          <a:stretch/>
        </p:blipFill>
        <p:spPr>
          <a:xfrm>
            <a:off x="281160" y="648000"/>
            <a:ext cx="8600760" cy="4824000"/>
          </a:xfrm>
          <a:prstGeom prst="rect">
            <a:avLst/>
          </a:prstGeom>
          <a:ln>
            <a:noFill/>
          </a:ln>
        </p:spPr>
      </p:pic>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TextShape 1"/>
          <p:cNvSpPr txBox="1"/>
          <p:nvPr/>
        </p:nvSpPr>
        <p:spPr>
          <a:xfrm>
            <a:off x="457200" y="273600"/>
            <a:ext cx="8229240" cy="1144800"/>
          </a:xfrm>
          <a:prstGeom prst="rect">
            <a:avLst/>
          </a:prstGeom>
          <a:noFill/>
          <a:ln>
            <a:noFill/>
          </a:ln>
        </p:spPr>
        <p:txBody>
          <a:bodyPr lIns="0" rIns="0" tIns="0" bIns="0" anchor="ctr"/>
          <a:p>
            <a:pPr algn="ctr"/>
            <a:r>
              <a:rPr b="0" lang="en-IN" sz="4400" spc="-1" strike="noStrike">
                <a:latin typeface="Arial"/>
              </a:rPr>
              <a:t>Miscellenous Syntax</a:t>
            </a:r>
            <a:endParaRPr b="0" lang="en-IN" sz="4400" spc="-1" strike="noStrike">
              <a:latin typeface="Arial"/>
            </a:endParaRPr>
          </a:p>
        </p:txBody>
      </p:sp>
      <p:sp>
        <p:nvSpPr>
          <p:cNvPr id="429" name="TextShape 2"/>
          <p:cNvSpPr txBox="1"/>
          <p:nvPr/>
        </p:nvSpPr>
        <p:spPr>
          <a:xfrm>
            <a:off x="457200" y="1604520"/>
            <a:ext cx="82292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seq[start:end:step]</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 </a:t>
            </a:r>
            <a:r>
              <a:rPr b="0" lang="en-IN" sz="2800" spc="-1" strike="noStrike">
                <a:latin typeface="Arial"/>
              </a:rPr>
              <a:t>range(100)[5:18:2]</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[5, 7, 9, 11, 13, 15, 17]</a:t>
            </a:r>
            <a:endParaRPr b="0" lang="en-IN" sz="2800" spc="-1" strike="noStrike">
              <a:latin typeface="Arial"/>
            </a:endParaRPr>
          </a:p>
          <a:p>
            <a:pPr lvl="1" marL="864000" indent="-324000">
              <a:spcBef>
                <a:spcPts val="1134"/>
              </a:spcBef>
              <a:buClr>
                <a:srgbClr val="000000"/>
              </a:buClr>
              <a:buSzPct val="75000"/>
              <a:buFont typeface="Symbol" charset="2"/>
              <a:buChar char=""/>
            </a:pPr>
            <a:endParaRPr b="0" lang="en-IN" sz="28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Loops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numbers = [1, 2, 3, 5, 7]</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squares = (n**2 for n in numbers)</a:t>
            </a:r>
            <a:endParaRPr b="0" lang="en-IN" sz="3200" spc="-1" strike="noStrike">
              <a:latin typeface="Arial"/>
            </a:endParaRPr>
          </a:p>
        </p:txBody>
      </p:sp>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457200" y="432000"/>
            <a:ext cx="8229240" cy="51498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my_list = [ 2, 5, 6 ]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new_list = [ item+1 for item in my_list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print(new_list)</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with open('output.txt', 'w') as file:  # Use file to refer to the file object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file.write('Hi there!')</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p:txBody>
      </p:sp>
    </p:spTree>
  </p:cSld>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TextShape 1"/>
          <p:cNvSpPr txBox="1"/>
          <p:nvPr/>
        </p:nvSpPr>
        <p:spPr>
          <a:xfrm>
            <a:off x="457200" y="288000"/>
            <a:ext cx="8229240" cy="52938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eval(expression, globals, locals) </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expression :A String, that will be evaluated as Python code</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globals :(Optional) A dictionary containing global parameters</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locals :(Optional)A dictionary containing local parameters</a:t>
            </a:r>
            <a:endParaRPr b="0" lang="en-IN" sz="2800" spc="-1" strike="noStrike">
              <a:latin typeface="Arial"/>
            </a:endParaRPr>
          </a:p>
        </p:txBody>
      </p:sp>
    </p:spTree>
  </p:cSld>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TextShape 1"/>
          <p:cNvSpPr txBox="1"/>
          <p:nvPr/>
        </p:nvSpPr>
        <p:spPr>
          <a:xfrm>
            <a:off x="457200" y="273600"/>
            <a:ext cx="8229240" cy="1144800"/>
          </a:xfrm>
          <a:prstGeom prst="rect">
            <a:avLst/>
          </a:prstGeom>
          <a:noFill/>
          <a:ln>
            <a:noFill/>
          </a:ln>
        </p:spPr>
        <p:txBody>
          <a:bodyPr lIns="0" rIns="0" tIns="0" bIns="0" anchor="ctr"/>
          <a:p>
            <a:pPr algn="ctr"/>
            <a:r>
              <a:rPr b="0" lang="en-IN" sz="4400" spc="-1" strike="noStrike">
                <a:latin typeface="Arial"/>
              </a:rPr>
              <a:t>Package</a:t>
            </a:r>
            <a:endParaRPr b="0" lang="en-IN" sz="4400" spc="-1" strike="noStrike">
              <a:latin typeface="Arial"/>
            </a:endParaRPr>
          </a:p>
        </p:txBody>
      </p:sp>
      <p:sp>
        <p:nvSpPr>
          <p:cNvPr id="433" name="TextShape 2"/>
          <p:cNvSpPr txBox="1"/>
          <p:nvPr/>
        </p:nvSpPr>
        <p:spPr>
          <a:xfrm>
            <a:off x="457200" y="1604520"/>
            <a:ext cx="82292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Create a folder for package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e.g. Sample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Write python methods inside the Sample folder like Diot.py and add.py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Create a __init__.py inside the Sample folder and import all the python modules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Then call the Package with folder name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e.g import Sample</a:t>
            </a:r>
            <a:endParaRPr b="0" lang="en-IN" sz="3200" spc="-1" strike="noStrike">
              <a:latin typeface="Arial"/>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4"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Additional Python Resources</a:t>
            </a:r>
            <a:endParaRPr b="0" lang="en-IN" sz="4400" spc="-1" strike="noStrike">
              <a:latin typeface="Arial"/>
            </a:endParaRPr>
          </a:p>
        </p:txBody>
      </p:sp>
      <p:sp>
        <p:nvSpPr>
          <p:cNvPr id="435"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100000"/>
              </a:lnSpc>
              <a:spcBef>
                <a:spcPts val="697"/>
              </a:spcBef>
              <a:buClr>
                <a:srgbClr val="000000"/>
              </a:buClr>
              <a:buFont typeface="Arial"/>
              <a:buChar char="•"/>
            </a:pPr>
            <a:r>
              <a:rPr b="0" lang="en-IN" sz="3200" spc="-1" strike="noStrike">
                <a:solidFill>
                  <a:srgbClr val="000000"/>
                </a:solidFill>
                <a:latin typeface="Calibri"/>
                <a:ea typeface="DejaVu Sans"/>
              </a:rPr>
              <a:t>Python Homepage</a:t>
            </a:r>
            <a:br/>
            <a:r>
              <a:rPr b="0" lang="en-IN" sz="2800" spc="-1" strike="noStrike">
                <a:solidFill>
                  <a:srgbClr val="000000"/>
                </a:solidFill>
                <a:latin typeface="Calibri"/>
                <a:ea typeface="DejaVu Sans"/>
              </a:rPr>
              <a:t>http://www.python.org/</a:t>
            </a:r>
            <a:endParaRPr b="0" lang="en-IN" sz="2800" spc="-1" strike="noStrike">
              <a:latin typeface="Arial"/>
            </a:endParaRPr>
          </a:p>
          <a:p>
            <a:pPr marL="342720" indent="-340560">
              <a:lnSpc>
                <a:spcPct val="100000"/>
              </a:lnSpc>
              <a:spcBef>
                <a:spcPts val="697"/>
              </a:spcBef>
              <a:buClr>
                <a:srgbClr val="000000"/>
              </a:buClr>
              <a:buFont typeface="Arial"/>
              <a:buChar char="•"/>
            </a:pPr>
            <a:r>
              <a:rPr b="0" lang="en-IN" sz="3200" spc="-1" strike="noStrike">
                <a:solidFill>
                  <a:srgbClr val="000000"/>
                </a:solidFill>
                <a:latin typeface="Calibri"/>
                <a:ea typeface="DejaVu Sans"/>
              </a:rPr>
              <a:t>Dive Into Python</a:t>
            </a:r>
            <a:br/>
            <a:r>
              <a:rPr b="0" lang="en-IN" sz="2800" spc="-1" strike="noStrike">
                <a:solidFill>
                  <a:srgbClr val="000000"/>
                </a:solidFill>
                <a:latin typeface="Calibri"/>
                <a:ea typeface="DejaVu Sans"/>
              </a:rPr>
              <a:t>http://www.diveintopython.org/</a:t>
            </a:r>
            <a:endParaRPr b="0" lang="en-IN" sz="2800" spc="-1" strike="noStrike">
              <a:latin typeface="Arial"/>
            </a:endParaRPr>
          </a:p>
          <a:p>
            <a:pPr marL="342720" indent="-340560">
              <a:lnSpc>
                <a:spcPct val="100000"/>
              </a:lnSpc>
              <a:spcBef>
                <a:spcPts val="697"/>
              </a:spcBef>
              <a:buClr>
                <a:srgbClr val="000000"/>
              </a:buClr>
              <a:buFont typeface="Arial"/>
              <a:buChar char="•"/>
            </a:pPr>
            <a:r>
              <a:rPr b="0" lang="en-IN" sz="3200" spc="-1" strike="noStrike">
                <a:solidFill>
                  <a:srgbClr val="000000"/>
                </a:solidFill>
                <a:latin typeface="Calibri"/>
                <a:ea typeface="DejaVu Sans"/>
              </a:rPr>
              <a:t>Learning Python, 3</a:t>
            </a:r>
            <a:r>
              <a:rPr b="0" lang="en-IN" sz="3200" spc="-1" strike="noStrike" baseline="30000">
                <a:solidFill>
                  <a:srgbClr val="000000"/>
                </a:solidFill>
                <a:latin typeface="Calibri"/>
                <a:ea typeface="DejaVu Sans"/>
              </a:rPr>
              <a:t>rd</a:t>
            </a:r>
            <a:r>
              <a:rPr b="0" lang="en-IN" sz="3200" spc="-1" strike="noStrike">
                <a:solidFill>
                  <a:srgbClr val="000000"/>
                </a:solidFill>
                <a:latin typeface="Calibri"/>
                <a:ea typeface="DejaVu Sans"/>
              </a:rPr>
              <a:t> Edition</a:t>
            </a:r>
            <a:br/>
            <a:r>
              <a:rPr b="0" lang="en-IN" sz="2800" spc="-1" strike="noStrike">
                <a:solidFill>
                  <a:srgbClr val="000000"/>
                </a:solidFill>
                <a:latin typeface="Calibri"/>
                <a:ea typeface="DejaVu Sans"/>
              </a:rPr>
              <a:t>http://www.oreilly.com/catalog/9780596513986/</a:t>
            </a:r>
            <a:endParaRPr b="0" lang="en-IN" sz="2800" spc="-1" strike="noStrike">
              <a:latin typeface="Arial"/>
            </a:endParaRPr>
          </a:p>
        </p:txBody>
      </p:sp>
    </p:spTree>
  </p:cSld>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685800" y="151920"/>
            <a:ext cx="7770240" cy="11408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IN" sz="4400" spc="-1" strike="noStrike">
                <a:solidFill>
                  <a:srgbClr val="000000"/>
                </a:solidFill>
                <a:latin typeface="Calibri"/>
                <a:ea typeface="DejaVu Sans"/>
              </a:rPr>
              <a:t>Basic operations</a:t>
            </a:r>
            <a:endParaRPr b="0" lang="en-IN" sz="4400" spc="-1" strike="noStrike">
              <a:latin typeface="Arial"/>
            </a:endParaRPr>
          </a:p>
        </p:txBody>
      </p:sp>
      <p:sp>
        <p:nvSpPr>
          <p:cNvPr id="287" name="CustomShape 2"/>
          <p:cNvSpPr/>
          <p:nvPr/>
        </p:nvSpPr>
        <p:spPr>
          <a:xfrm>
            <a:off x="685800" y="1447560"/>
            <a:ext cx="7770240" cy="4645800"/>
          </a:xfrm>
          <a:prstGeom prst="rect">
            <a:avLst/>
          </a:prstGeom>
          <a:noFill/>
          <a:ln>
            <a:noFill/>
          </a:ln>
        </p:spPr>
        <p:style>
          <a:lnRef idx="0"/>
          <a:fillRef idx="0"/>
          <a:effectRef idx="0"/>
          <a:fontRef idx="minor"/>
        </p:style>
        <p:txBody>
          <a:bodyPr lIns="90000" rIns="90000" tIns="46800" bIns="46800">
            <a:normAutofit/>
          </a:bodyPr>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Assignment:</a:t>
            </a:r>
            <a:endParaRPr b="0" lang="en-IN" sz="28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9900"/>
                </a:solidFill>
                <a:latin typeface="Lucida Console"/>
                <a:ea typeface="DejaVu Sans"/>
              </a:rPr>
              <a:t>size = 40</a:t>
            </a:r>
            <a:endParaRPr b="0" lang="en-IN" sz="24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9900"/>
                </a:solidFill>
                <a:latin typeface="Lucida Console"/>
                <a:ea typeface="DejaVu Sans"/>
              </a:rPr>
              <a:t>a = b  = c = 3</a:t>
            </a:r>
            <a:endParaRPr b="0" lang="en-IN" sz="24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Numbers</a:t>
            </a:r>
            <a:endParaRPr b="0" lang="en-IN" sz="28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0000"/>
                </a:solidFill>
                <a:latin typeface="Calibri"/>
                <a:ea typeface="DejaVu Sans"/>
              </a:rPr>
              <a:t>integer, float</a:t>
            </a:r>
            <a:endParaRPr b="0" lang="en-IN" sz="24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0000"/>
                </a:solidFill>
                <a:latin typeface="Calibri"/>
                <a:ea typeface="DejaVu Sans"/>
              </a:rPr>
              <a:t>complex numbers: </a:t>
            </a:r>
            <a:r>
              <a:rPr b="0" lang="en-IN" sz="2400" spc="-1" strike="noStrike">
                <a:solidFill>
                  <a:srgbClr val="009900"/>
                </a:solidFill>
                <a:latin typeface="Lucida Console"/>
                <a:ea typeface="DejaVu Sans"/>
              </a:rPr>
              <a:t>1j+3</a:t>
            </a:r>
            <a:endParaRPr b="0" lang="en-IN" sz="24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Strings</a:t>
            </a:r>
            <a:endParaRPr b="0" lang="en-IN" sz="28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9900"/>
                </a:solidFill>
                <a:latin typeface="Lucida Console"/>
                <a:ea typeface="DejaVu Sans"/>
              </a:rPr>
              <a:t>'hello world'</a:t>
            </a:r>
            <a:r>
              <a:rPr b="0" lang="en-IN" sz="2400" spc="-1" strike="noStrike">
                <a:solidFill>
                  <a:srgbClr val="000000"/>
                </a:solidFill>
                <a:latin typeface="Lucida Console"/>
                <a:ea typeface="DejaVu Sans"/>
              </a:rPr>
              <a:t>, </a:t>
            </a:r>
            <a:r>
              <a:rPr b="0" lang="en-IN" sz="2400" spc="-1" strike="noStrike">
                <a:solidFill>
                  <a:srgbClr val="009900"/>
                </a:solidFill>
                <a:latin typeface="Lucida Console"/>
                <a:ea typeface="DejaVu Sans"/>
              </a:rPr>
              <a:t>'it\'s hot'</a:t>
            </a:r>
            <a:endParaRPr b="0" lang="en-IN" sz="24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9900"/>
                </a:solidFill>
                <a:latin typeface="Lucida Console"/>
                <a:ea typeface="DejaVu Sans"/>
              </a:rPr>
              <a:t>"bye world"</a:t>
            </a:r>
            <a:endParaRPr b="0" lang="en-IN" sz="2400" spc="-1" strike="noStrike">
              <a:latin typeface="Arial"/>
            </a:endParaRPr>
          </a:p>
          <a:p>
            <a:pPr lvl="1" marL="742680" indent="-283320">
              <a:lnSpc>
                <a:spcPct val="100000"/>
              </a:lnSpc>
              <a:spcBef>
                <a:spcPts val="598"/>
              </a:spcBef>
              <a:buClr>
                <a:srgbClr val="000000"/>
              </a:buClr>
              <a:buFont typeface="Arial"/>
              <a:buChar char="–"/>
            </a:pPr>
            <a:r>
              <a:rPr b="0" lang="en-IN" sz="2400" spc="-1" strike="noStrike">
                <a:solidFill>
                  <a:srgbClr val="000000"/>
                </a:solidFill>
                <a:latin typeface="Calibri"/>
                <a:ea typeface="DejaVu Sans"/>
              </a:rPr>
              <a:t>continuation via \ or use """ long text """"</a:t>
            </a:r>
            <a:endParaRPr b="0" lang="en-IN" sz="2400" spc="-1" strike="noStrike">
              <a:latin typeface="Arial"/>
            </a:endParaRPr>
          </a:p>
          <a:p>
            <a:pPr>
              <a:lnSpc>
                <a:spcPct val="100000"/>
              </a:lnSpc>
              <a:spcBef>
                <a:spcPts val="598"/>
              </a:spcBef>
            </a:pPr>
            <a:endParaRPr b="0" lang="en-IN"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8" name="CustomShape 1"/>
          <p:cNvSpPr/>
          <p:nvPr/>
        </p:nvSpPr>
        <p:spPr>
          <a:xfrm>
            <a:off x="457200" y="27432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String Methods</a:t>
            </a:r>
            <a:endParaRPr b="0" lang="en-IN" sz="4400" spc="-1" strike="noStrike">
              <a:latin typeface="Arial"/>
            </a:endParaRPr>
          </a:p>
        </p:txBody>
      </p:sp>
      <p:sp>
        <p:nvSpPr>
          <p:cNvPr id="289" name="CustomShape 2"/>
          <p:cNvSpPr/>
          <p:nvPr/>
        </p:nvSpPr>
        <p:spPr>
          <a:xfrm>
            <a:off x="457200" y="1600200"/>
            <a:ext cx="7748640" cy="4523760"/>
          </a:xfrm>
          <a:prstGeom prst="rect">
            <a:avLst/>
          </a:prstGeom>
          <a:noFill/>
          <a:ln>
            <a:noFill/>
          </a:ln>
        </p:spPr>
        <p:style>
          <a:lnRef idx="0"/>
          <a:fillRef idx="0"/>
          <a:effectRef idx="0"/>
          <a:fontRef idx="minor"/>
        </p:style>
        <p:txBody>
          <a:bodyPr lIns="90000" rIns="90000" tIns="45000" bIns="45000">
            <a:normAutofit/>
          </a:bodyPr>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Assign a string to a variable</a:t>
            </a:r>
            <a:endParaRPr b="0" lang="en-IN" sz="28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0000"/>
                </a:solidFill>
                <a:latin typeface="Calibri"/>
                <a:ea typeface="DejaVu Sans"/>
              </a:rPr>
              <a:t>In this case “</a:t>
            </a:r>
            <a:r>
              <a:rPr b="0" lang="en-IN" sz="2800" spc="-1" strike="noStrike">
                <a:solidFill>
                  <a:srgbClr val="000000"/>
                </a:solidFill>
                <a:latin typeface="Courier New"/>
                <a:ea typeface="Courier New"/>
              </a:rPr>
              <a:t>hw</a:t>
            </a:r>
            <a:r>
              <a:rPr b="0" lang="en-IN" sz="2800" spc="-1" strike="noStrike">
                <a:solidFill>
                  <a:srgbClr val="000000"/>
                </a:solidFill>
                <a:latin typeface="Calibri"/>
                <a:ea typeface="Courier New"/>
              </a:rPr>
              <a:t>”</a:t>
            </a:r>
            <a:endParaRPr b="0" lang="en-IN" sz="28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0000"/>
                </a:solidFill>
                <a:latin typeface="Courier New"/>
                <a:ea typeface="Courier New"/>
              </a:rPr>
              <a:t>hw.title()</a:t>
            </a:r>
            <a:endParaRPr b="0" lang="en-IN" sz="28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0000"/>
                </a:solidFill>
                <a:latin typeface="Courier New"/>
                <a:ea typeface="Courier New"/>
              </a:rPr>
              <a:t>hw.upper()</a:t>
            </a:r>
            <a:endParaRPr b="0" lang="en-IN" sz="28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0000"/>
                </a:solidFill>
                <a:latin typeface="Courier New"/>
                <a:ea typeface="Courier New"/>
              </a:rPr>
              <a:t>hw.isdigit()</a:t>
            </a:r>
            <a:endParaRPr b="0" lang="en-IN" sz="2800" spc="-1" strike="noStrike">
              <a:latin typeface="Arial"/>
            </a:endParaRPr>
          </a:p>
          <a:p>
            <a:pPr marL="342720" indent="-340560">
              <a:lnSpc>
                <a:spcPct val="100000"/>
              </a:lnSpc>
              <a:spcBef>
                <a:spcPts val="697"/>
              </a:spcBef>
              <a:buClr>
                <a:srgbClr val="000000"/>
              </a:buClr>
              <a:buFont typeface="Arial"/>
              <a:buChar char="•"/>
            </a:pPr>
            <a:r>
              <a:rPr b="0" lang="en-IN" sz="2800" spc="-1" strike="noStrike">
                <a:solidFill>
                  <a:srgbClr val="000000"/>
                </a:solidFill>
                <a:latin typeface="Courier New"/>
                <a:ea typeface="Courier New"/>
              </a:rPr>
              <a:t>hw.islower()</a:t>
            </a:r>
            <a:endParaRPr b="0" lang="en-IN" sz="2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2205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2008-05-01T07:58:15Z</dcterms:created>
  <dc:creator>John Reiser</dc:creator>
  <dc:description/>
  <dc:language>en-IN</dc:language>
  <cp:lastModifiedBy/>
  <cp:lastPrinted>2008-04-30T21:33:15Z</cp:lastPrinted>
  <dcterms:modified xsi:type="dcterms:W3CDTF">2019-09-07T11:25:35Z</dcterms:modified>
  <cp:revision>84</cp:revision>
  <dc:subject/>
  <dc:title>Introduction to Python</dc:title>
</cp:coreProperties>
</file>