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0" r:id="rId7"/>
    <p:sldId id="294" r:id="rId8"/>
    <p:sldId id="305" r:id="rId9"/>
    <p:sldId id="307" r:id="rId10"/>
    <p:sldId id="308" r:id="rId11"/>
    <p:sldId id="306" r:id="rId12"/>
    <p:sldId id="285" r:id="rId13"/>
    <p:sldId id="298" r:id="rId14"/>
    <p:sldId id="309" r:id="rId15"/>
    <p:sldId id="267" r:id="rId16"/>
    <p:sldId id="310" r:id="rId17"/>
    <p:sldId id="304" r:id="rId18"/>
    <p:sldId id="287" r:id="rId19"/>
    <p:sldId id="286" r:id="rId20"/>
  </p:sldIdLst>
  <p:sldSz cx="9118600" cy="6832600"/>
  <p:notesSz cx="9118600" cy="683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2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19" cy="1708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8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211821" y="31495"/>
            <a:ext cx="1884534" cy="4922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8438" y="727964"/>
            <a:ext cx="4141723" cy="5566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2601" y="1624076"/>
            <a:ext cx="7613396" cy="3880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88588" y="6275832"/>
            <a:ext cx="1741897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0207" y="6275832"/>
            <a:ext cx="228878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0300">
              <a:lnSpc>
                <a:spcPts val="4285"/>
              </a:lnSpc>
            </a:pPr>
            <a:r>
              <a:rPr sz="3600" dirty="0">
                <a:solidFill>
                  <a:srgbClr val="116B90"/>
                </a:solidFill>
                <a:latin typeface="Arial"/>
                <a:cs typeface="Arial"/>
              </a:rPr>
              <a:t>Topology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24076"/>
            <a:ext cx="7569834" cy="3648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It is the shape or physical connectivity of the network.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G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oals when establishing topology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4"/>
              </a:spcBef>
              <a:buClr>
                <a:srgbClr val="9A9A9A"/>
              </a:buClr>
              <a:buFont typeface="Arial"/>
              <a:buChar char="•"/>
            </a:pPr>
            <a:endParaRPr sz="650"/>
          </a:p>
          <a:p>
            <a:pPr marL="755015" marR="557530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Provide maximum possible reliability to assure proper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receipt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all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traffic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31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marR="259079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out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th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traffi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acros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th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leas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cos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pat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within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the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network.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31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marR="37465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Give the end user the best possible response time and throughput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ts val="2855"/>
              </a:lnSpc>
              <a:spcBef>
                <a:spcPts val="475"/>
              </a:spcBef>
              <a:buClr>
                <a:srgbClr val="9A9A9A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Each topology has advantages &amp; disadvantages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8CD76C37-DB69-471E-95AE-DE08BBC8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10</a:t>
            </a:fld>
            <a:endParaRPr lang="en-US" altLang="en-US" sz="1395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A7F7A3F7-F673-465C-A1A7-06E21119F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607342"/>
            <a:ext cx="7743613" cy="683260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10BaseT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and 100BaseT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B22C262A-1251-460E-8D35-0C8377A07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494" y="1366520"/>
            <a:ext cx="7743613" cy="2049780"/>
          </a:xfrm>
        </p:spPr>
        <p:txBody>
          <a:bodyPr/>
          <a:lstStyle/>
          <a:p>
            <a:r>
              <a:rPr lang="en-US" altLang="en-US" sz="2391"/>
              <a:t>10/100 Mbps rate</a:t>
            </a:r>
          </a:p>
          <a:p>
            <a:r>
              <a:rPr lang="en-US" altLang="en-US" sz="2391">
                <a:solidFill>
                  <a:schemeClr val="accent2"/>
                </a:solidFill>
              </a:rPr>
              <a:t>T</a:t>
            </a:r>
            <a:r>
              <a:rPr lang="en-US" altLang="en-US" sz="2391"/>
              <a:t> stands for Twisted Pair</a:t>
            </a:r>
          </a:p>
          <a:p>
            <a:r>
              <a:rPr lang="en-US" altLang="en-US" sz="2391"/>
              <a:t>Hub(s) connected by twisted pair facilitate “star topology”</a:t>
            </a:r>
          </a:p>
          <a:p>
            <a:pPr lvl="1"/>
            <a:r>
              <a:rPr lang="en-US" altLang="en-US"/>
              <a:t> Distance of any node to hub must be &lt; 100M</a:t>
            </a:r>
          </a:p>
        </p:txBody>
      </p:sp>
      <p:pic>
        <p:nvPicPr>
          <p:cNvPr id="8198" name="Picture 4">
            <a:extLst>
              <a:ext uri="{FF2B5EF4-FFF2-40B4-BE49-F238E27FC236}">
                <a16:creationId xmlns:a16="http://schemas.microsoft.com/office/drawing/2014/main" id="{232189AB-E932-4827-A556-36B650C0D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66" y="3340383"/>
            <a:ext cx="6986017" cy="272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5">
            <a:extLst>
              <a:ext uri="{FF2B5EF4-FFF2-40B4-BE49-F238E27FC236}">
                <a16:creationId xmlns:a16="http://schemas.microsoft.com/office/drawing/2014/main" id="{FF204454-FBD2-43C3-8AB1-AF58EF774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008" y="5674854"/>
            <a:ext cx="5921587" cy="379589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39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87FD336B-2995-402D-8B37-99219C69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11</a:t>
            </a:fld>
            <a:endParaRPr lang="en-US" altLang="en-US" sz="1395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EF92836E-EFDF-4B98-A8AF-180546E6D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5658" y="607342"/>
            <a:ext cx="8047284" cy="683260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Physical Layer Configurations for 802.3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87E0912-B700-4AFA-B240-5C847D77F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494" y="1518356"/>
            <a:ext cx="7743613" cy="4099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93"/>
              <a:t>Physical layer configurations are specified in three parts</a:t>
            </a:r>
          </a:p>
          <a:p>
            <a:pPr>
              <a:lnSpc>
                <a:spcPct val="90000"/>
              </a:lnSpc>
            </a:pPr>
            <a:r>
              <a:rPr lang="en-US" altLang="en-US" sz="1993"/>
              <a:t>Data rate (10, 100, 1,000)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10, 100, 1,000Mbps</a:t>
            </a:r>
          </a:p>
          <a:p>
            <a:pPr>
              <a:lnSpc>
                <a:spcPct val="90000"/>
              </a:lnSpc>
            </a:pPr>
            <a:r>
              <a:rPr lang="en-US" altLang="en-US" sz="1993"/>
              <a:t>Signaling method (base, broad)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Baseband</a:t>
            </a:r>
          </a:p>
          <a:p>
            <a:pPr lvl="2">
              <a:lnSpc>
                <a:spcPct val="90000"/>
              </a:lnSpc>
            </a:pPr>
            <a:r>
              <a:rPr lang="en-US" altLang="en-US" sz="1594"/>
              <a:t>Digital signaling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Broadband</a:t>
            </a:r>
          </a:p>
          <a:p>
            <a:pPr lvl="2">
              <a:lnSpc>
                <a:spcPct val="90000"/>
              </a:lnSpc>
            </a:pPr>
            <a:r>
              <a:rPr lang="en-US" altLang="en-US" sz="1594"/>
              <a:t>Analog signaling</a:t>
            </a:r>
          </a:p>
          <a:p>
            <a:pPr>
              <a:lnSpc>
                <a:spcPct val="90000"/>
              </a:lnSpc>
            </a:pPr>
            <a:r>
              <a:rPr lang="en-US" altLang="en-US" sz="1993"/>
              <a:t>Cabling (2, 5, T, F, S, L)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5 - Thick coax (original Ethernet cabling)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F – Optical fiber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S – Short wave laser over multimode fiber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L – Long wave laser over single mode fiber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65F00B14-8811-49BF-82F5-65410086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12</a:t>
            </a:fld>
            <a:endParaRPr lang="en-US" altLang="en-US" sz="1395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F938D9-B6C0-4B5D-9242-EEC879BEE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379589"/>
            <a:ext cx="7743613" cy="826911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 Overview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C6AB3FF-2990-4FDE-8CD8-7F75DA17E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3822" y="1518356"/>
            <a:ext cx="8275038" cy="4327313"/>
          </a:xfrm>
        </p:spPr>
        <p:txBody>
          <a:bodyPr/>
          <a:lstStyle/>
          <a:p>
            <a:r>
              <a:rPr lang="en-US" altLang="en-US" sz="2391"/>
              <a:t>Most popular packet-switched LAN technology</a:t>
            </a:r>
          </a:p>
          <a:p>
            <a:r>
              <a:rPr lang="en-US" altLang="en-US" sz="2391"/>
              <a:t>Bandwidths: 10Mbps, 100Mbps, 1Gbps</a:t>
            </a:r>
          </a:p>
          <a:p>
            <a:r>
              <a:rPr lang="en-US" altLang="en-US" sz="2391"/>
              <a:t>Max bus length: 2500m </a:t>
            </a:r>
          </a:p>
          <a:p>
            <a:pPr lvl="1"/>
            <a:r>
              <a:rPr lang="en-US" altLang="en-US" sz="1993"/>
              <a:t>500m segments with 4 repeaters</a:t>
            </a:r>
          </a:p>
          <a:p>
            <a:r>
              <a:rPr lang="en-US" altLang="en-US" sz="2391"/>
              <a:t>Bus and Star topologies are used to connect hosts</a:t>
            </a:r>
          </a:p>
          <a:p>
            <a:pPr lvl="1"/>
            <a:r>
              <a:rPr lang="en-US" altLang="en-US" sz="1993"/>
              <a:t>Hosts attach to network via Ethernet transceiver or hub or switch</a:t>
            </a:r>
          </a:p>
          <a:p>
            <a:pPr lvl="2"/>
            <a:r>
              <a:rPr lang="en-US" altLang="en-US" sz="1793"/>
              <a:t>Detects line state and sends/receives signals</a:t>
            </a:r>
          </a:p>
          <a:p>
            <a:pPr lvl="1"/>
            <a:r>
              <a:rPr lang="en-US" altLang="en-US" sz="1993"/>
              <a:t>Hubs are used to facilitate shared connections</a:t>
            </a:r>
          </a:p>
          <a:p>
            <a:pPr lvl="1"/>
            <a:r>
              <a:rPr lang="en-US" altLang="en-US" sz="1993"/>
              <a:t>All hosts on an Ethernet are competing for access to the medium</a:t>
            </a:r>
          </a:p>
          <a:p>
            <a:pPr lvl="2"/>
            <a:r>
              <a:rPr lang="en-US" altLang="en-US" sz="1793"/>
              <a:t>Switches break this model</a:t>
            </a:r>
          </a:p>
          <a:p>
            <a:r>
              <a:rPr lang="en-US" altLang="en-US" sz="2391"/>
              <a:t>Problem: Distributed algorithm that provides fair access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300330E4-9419-442B-92BE-85BC3B66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13</a:t>
            </a:fld>
            <a:endParaRPr lang="en-US" altLang="en-US" sz="1395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35BF38D-C690-44D1-BA55-439B1A083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379589"/>
            <a:ext cx="7743613" cy="1138767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 Overview (contd.)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39E42E67-B09A-4FC2-BAF1-6DECE0CEC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494" y="1670191"/>
            <a:ext cx="7743613" cy="37958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Ethernet by definition is a broadcast protocol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Any signal can be received by all hosts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Switching enables individual hosts to communicate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Network layer packets are transmitted over an Ethernet by encapsulating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Frame Format</a:t>
            </a:r>
          </a:p>
        </p:txBody>
      </p:sp>
      <p:grpSp>
        <p:nvGrpSpPr>
          <p:cNvPr id="11270" name="Group 4">
            <a:extLst>
              <a:ext uri="{FF2B5EF4-FFF2-40B4-BE49-F238E27FC236}">
                <a16:creationId xmlns:a16="http://schemas.microsoft.com/office/drawing/2014/main" id="{75523F39-3558-4D30-8444-B5CF50D45059}"/>
              </a:ext>
            </a:extLst>
          </p:cNvPr>
          <p:cNvGrpSpPr>
            <a:grpSpLocks/>
          </p:cNvGrpSpPr>
          <p:nvPr/>
        </p:nvGrpSpPr>
        <p:grpSpPr bwMode="auto">
          <a:xfrm>
            <a:off x="1826260" y="4309916"/>
            <a:ext cx="5617916" cy="928411"/>
            <a:chOff x="1200" y="3246"/>
            <a:chExt cx="3552" cy="587"/>
          </a:xfrm>
        </p:grpSpPr>
        <p:sp>
          <p:nvSpPr>
            <p:cNvPr id="11271" name="Freeform 5">
              <a:extLst>
                <a:ext uri="{FF2B5EF4-FFF2-40B4-BE49-F238E27FC236}">
                  <a16:creationId xmlns:a16="http://schemas.microsoft.com/office/drawing/2014/main" id="{D912C96A-AF74-4C18-B844-972F73F9E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3451"/>
              <a:ext cx="152" cy="366"/>
            </a:xfrm>
            <a:custGeom>
              <a:avLst/>
              <a:gdLst>
                <a:gd name="T0" fmla="*/ 48 w 200"/>
                <a:gd name="T1" fmla="*/ 366 h 448"/>
                <a:gd name="T2" fmla="*/ 152 w 200"/>
                <a:gd name="T3" fmla="*/ 366 h 448"/>
                <a:gd name="T4" fmla="*/ 152 w 200"/>
                <a:gd name="T5" fmla="*/ 0 h 448"/>
                <a:gd name="T6" fmla="*/ 48 w 200"/>
                <a:gd name="T7" fmla="*/ 0 h 448"/>
                <a:gd name="T8" fmla="*/ 0 w 200"/>
                <a:gd name="T9" fmla="*/ 121 h 448"/>
                <a:gd name="T10" fmla="*/ 108 w 200"/>
                <a:gd name="T11" fmla="*/ 121 h 448"/>
                <a:gd name="T12" fmla="*/ 48 w 200"/>
                <a:gd name="T13" fmla="*/ 366 h 448"/>
                <a:gd name="T14" fmla="*/ 48 w 200"/>
                <a:gd name="T15" fmla="*/ 366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0" h="448">
                  <a:moveTo>
                    <a:pt x="63" y="448"/>
                  </a:moveTo>
                  <a:lnTo>
                    <a:pt x="200" y="448"/>
                  </a:lnTo>
                  <a:lnTo>
                    <a:pt x="200" y="0"/>
                  </a:lnTo>
                  <a:lnTo>
                    <a:pt x="63" y="0"/>
                  </a:lnTo>
                  <a:lnTo>
                    <a:pt x="0" y="148"/>
                  </a:lnTo>
                  <a:lnTo>
                    <a:pt x="142" y="148"/>
                  </a:lnTo>
                  <a:lnTo>
                    <a:pt x="63" y="44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72" name="Freeform 6">
              <a:extLst>
                <a:ext uri="{FF2B5EF4-FFF2-40B4-BE49-F238E27FC236}">
                  <a16:creationId xmlns:a16="http://schemas.microsoft.com/office/drawing/2014/main" id="{530CF854-D81D-4F2B-9791-5C2135CA1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3451"/>
              <a:ext cx="152" cy="366"/>
            </a:xfrm>
            <a:custGeom>
              <a:avLst/>
              <a:gdLst>
                <a:gd name="T0" fmla="*/ 48 w 200"/>
                <a:gd name="T1" fmla="*/ 366 h 448"/>
                <a:gd name="T2" fmla="*/ 152 w 200"/>
                <a:gd name="T3" fmla="*/ 366 h 448"/>
                <a:gd name="T4" fmla="*/ 152 w 200"/>
                <a:gd name="T5" fmla="*/ 0 h 448"/>
                <a:gd name="T6" fmla="*/ 48 w 200"/>
                <a:gd name="T7" fmla="*/ 0 h 448"/>
                <a:gd name="T8" fmla="*/ 0 w 200"/>
                <a:gd name="T9" fmla="*/ 121 h 448"/>
                <a:gd name="T10" fmla="*/ 108 w 200"/>
                <a:gd name="T11" fmla="*/ 121 h 448"/>
                <a:gd name="T12" fmla="*/ 48 w 200"/>
                <a:gd name="T13" fmla="*/ 366 h 448"/>
                <a:gd name="T14" fmla="*/ 48 w 200"/>
                <a:gd name="T15" fmla="*/ 366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0" h="448">
                  <a:moveTo>
                    <a:pt x="63" y="448"/>
                  </a:moveTo>
                  <a:lnTo>
                    <a:pt x="200" y="448"/>
                  </a:lnTo>
                  <a:lnTo>
                    <a:pt x="200" y="0"/>
                  </a:lnTo>
                  <a:lnTo>
                    <a:pt x="63" y="0"/>
                  </a:lnTo>
                  <a:lnTo>
                    <a:pt x="0" y="148"/>
                  </a:lnTo>
                  <a:lnTo>
                    <a:pt x="142" y="148"/>
                  </a:lnTo>
                  <a:lnTo>
                    <a:pt x="63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73" name="Freeform 7">
              <a:extLst>
                <a:ext uri="{FF2B5EF4-FFF2-40B4-BE49-F238E27FC236}">
                  <a16:creationId xmlns:a16="http://schemas.microsoft.com/office/drawing/2014/main" id="{705D502C-F45C-4D10-A525-475396F3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3451"/>
              <a:ext cx="671" cy="366"/>
            </a:xfrm>
            <a:custGeom>
              <a:avLst/>
              <a:gdLst>
                <a:gd name="T0" fmla="*/ 616 w 884"/>
                <a:gd name="T1" fmla="*/ 366 h 448"/>
                <a:gd name="T2" fmla="*/ 0 w 884"/>
                <a:gd name="T3" fmla="*/ 366 h 448"/>
                <a:gd name="T4" fmla="*/ 0 w 884"/>
                <a:gd name="T5" fmla="*/ 0 h 448"/>
                <a:gd name="T6" fmla="*/ 616 w 884"/>
                <a:gd name="T7" fmla="*/ 0 h 448"/>
                <a:gd name="T8" fmla="*/ 551 w 884"/>
                <a:gd name="T9" fmla="*/ 164 h 448"/>
                <a:gd name="T10" fmla="*/ 671 w 884"/>
                <a:gd name="T11" fmla="*/ 164 h 448"/>
                <a:gd name="T12" fmla="*/ 616 w 884"/>
                <a:gd name="T13" fmla="*/ 366 h 448"/>
                <a:gd name="T14" fmla="*/ 616 w 884"/>
                <a:gd name="T15" fmla="*/ 366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4" h="448">
                  <a:moveTo>
                    <a:pt x="811" y="448"/>
                  </a:moveTo>
                  <a:lnTo>
                    <a:pt x="0" y="448"/>
                  </a:lnTo>
                  <a:lnTo>
                    <a:pt x="0" y="0"/>
                  </a:lnTo>
                  <a:lnTo>
                    <a:pt x="811" y="0"/>
                  </a:lnTo>
                  <a:lnTo>
                    <a:pt x="726" y="201"/>
                  </a:lnTo>
                  <a:lnTo>
                    <a:pt x="884" y="201"/>
                  </a:lnTo>
                  <a:lnTo>
                    <a:pt x="811" y="44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74" name="Freeform 8">
              <a:extLst>
                <a:ext uri="{FF2B5EF4-FFF2-40B4-BE49-F238E27FC236}">
                  <a16:creationId xmlns:a16="http://schemas.microsoft.com/office/drawing/2014/main" id="{78CFC89D-56FC-4F09-90C0-F62703283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3451"/>
              <a:ext cx="671" cy="366"/>
            </a:xfrm>
            <a:custGeom>
              <a:avLst/>
              <a:gdLst>
                <a:gd name="T0" fmla="*/ 616 w 884"/>
                <a:gd name="T1" fmla="*/ 366 h 448"/>
                <a:gd name="T2" fmla="*/ 0 w 884"/>
                <a:gd name="T3" fmla="*/ 366 h 448"/>
                <a:gd name="T4" fmla="*/ 0 w 884"/>
                <a:gd name="T5" fmla="*/ 0 h 448"/>
                <a:gd name="T6" fmla="*/ 616 w 884"/>
                <a:gd name="T7" fmla="*/ 0 h 448"/>
                <a:gd name="T8" fmla="*/ 551 w 884"/>
                <a:gd name="T9" fmla="*/ 164 h 448"/>
                <a:gd name="T10" fmla="*/ 671 w 884"/>
                <a:gd name="T11" fmla="*/ 164 h 448"/>
                <a:gd name="T12" fmla="*/ 616 w 884"/>
                <a:gd name="T13" fmla="*/ 366 h 448"/>
                <a:gd name="T14" fmla="*/ 616 w 884"/>
                <a:gd name="T15" fmla="*/ 366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4" h="448">
                  <a:moveTo>
                    <a:pt x="811" y="448"/>
                  </a:moveTo>
                  <a:lnTo>
                    <a:pt x="0" y="448"/>
                  </a:lnTo>
                  <a:lnTo>
                    <a:pt x="0" y="0"/>
                  </a:lnTo>
                  <a:lnTo>
                    <a:pt x="811" y="0"/>
                  </a:lnTo>
                  <a:lnTo>
                    <a:pt x="726" y="201"/>
                  </a:lnTo>
                  <a:lnTo>
                    <a:pt x="884" y="201"/>
                  </a:lnTo>
                  <a:lnTo>
                    <a:pt x="811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75" name="Rectangle 9">
              <a:extLst>
                <a:ext uri="{FF2B5EF4-FFF2-40B4-BE49-F238E27FC236}">
                  <a16:creationId xmlns:a16="http://schemas.microsoft.com/office/drawing/2014/main" id="{E0411A99-C312-43FD-9A3C-E6258DA74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478"/>
              <a:ext cx="3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Dest</a:t>
              </a:r>
              <a:endParaRPr lang="en-US" altLang="en-US" sz="1793"/>
            </a:p>
          </p:txBody>
        </p:sp>
        <p:sp>
          <p:nvSpPr>
            <p:cNvPr id="11276" name="Rectangle 10">
              <a:extLst>
                <a:ext uri="{FF2B5EF4-FFF2-40B4-BE49-F238E27FC236}">
                  <a16:creationId xmlns:a16="http://schemas.microsoft.com/office/drawing/2014/main" id="{B393E750-0F9E-4884-B7ED-64240C0EB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623"/>
              <a:ext cx="29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addr</a:t>
              </a:r>
              <a:endParaRPr lang="en-US" altLang="en-US" sz="1793"/>
            </a:p>
          </p:txBody>
        </p:sp>
        <p:sp>
          <p:nvSpPr>
            <p:cNvPr id="11277" name="Freeform 11">
              <a:extLst>
                <a:ext uri="{FF2B5EF4-FFF2-40B4-BE49-F238E27FC236}">
                  <a16:creationId xmlns:a16="http://schemas.microsoft.com/office/drawing/2014/main" id="{1BC7ED88-26C8-4938-A272-B01BD4455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451"/>
              <a:ext cx="3552" cy="366"/>
            </a:xfrm>
            <a:custGeom>
              <a:avLst/>
              <a:gdLst>
                <a:gd name="T0" fmla="*/ 3552 w 4684"/>
                <a:gd name="T1" fmla="*/ 366 h 448"/>
                <a:gd name="T2" fmla="*/ 3552 w 4684"/>
                <a:gd name="T3" fmla="*/ 0 h 448"/>
                <a:gd name="T4" fmla="*/ 0 w 4684"/>
                <a:gd name="T5" fmla="*/ 0 h 448"/>
                <a:gd name="T6" fmla="*/ 0 w 4684"/>
                <a:gd name="T7" fmla="*/ 366 h 448"/>
                <a:gd name="T8" fmla="*/ 3552 w 4684"/>
                <a:gd name="T9" fmla="*/ 366 h 448"/>
                <a:gd name="T10" fmla="*/ 3552 w 4684"/>
                <a:gd name="T11" fmla="*/ 366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84" h="448">
                  <a:moveTo>
                    <a:pt x="4684" y="448"/>
                  </a:moveTo>
                  <a:lnTo>
                    <a:pt x="4684" y="0"/>
                  </a:lnTo>
                  <a:lnTo>
                    <a:pt x="0" y="0"/>
                  </a:lnTo>
                  <a:lnTo>
                    <a:pt x="0" y="448"/>
                  </a:lnTo>
                  <a:lnTo>
                    <a:pt x="4684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78" name="Line 12">
              <a:extLst>
                <a:ext uri="{FF2B5EF4-FFF2-40B4-BE49-F238E27FC236}">
                  <a16:creationId xmlns:a16="http://schemas.microsoft.com/office/drawing/2014/main" id="{1E3CE599-6186-43D3-BD05-A3877708C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3451"/>
              <a:ext cx="1" cy="36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79" name="Line 13">
              <a:extLst>
                <a:ext uri="{FF2B5EF4-FFF2-40B4-BE49-F238E27FC236}">
                  <a16:creationId xmlns:a16="http://schemas.microsoft.com/office/drawing/2014/main" id="{5EECC0B1-EEA1-44C0-A12D-EFA10F44F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3472"/>
              <a:ext cx="4" cy="3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80" name="Line 14">
              <a:extLst>
                <a:ext uri="{FF2B5EF4-FFF2-40B4-BE49-F238E27FC236}">
                  <a16:creationId xmlns:a16="http://schemas.microsoft.com/office/drawing/2014/main" id="{83AAA8B7-C138-4828-8642-B45E33FB0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3451"/>
              <a:ext cx="1" cy="36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81" name="Rectangle 15">
              <a:extLst>
                <a:ext uri="{FF2B5EF4-FFF2-40B4-BE49-F238E27FC236}">
                  <a16:creationId xmlns:a16="http://schemas.microsoft.com/office/drawing/2014/main" id="{EEE9430B-4A9E-4DEE-989C-495E646B8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324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64</a:t>
              </a:r>
              <a:endParaRPr lang="en-US" altLang="en-US" sz="1793"/>
            </a:p>
          </p:txBody>
        </p:sp>
        <p:sp>
          <p:nvSpPr>
            <p:cNvPr id="11282" name="Rectangle 16">
              <a:extLst>
                <a:ext uri="{FF2B5EF4-FFF2-40B4-BE49-F238E27FC236}">
                  <a16:creationId xmlns:a16="http://schemas.microsoft.com/office/drawing/2014/main" id="{53AC71AC-94F8-4936-AE5B-4B14EB70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24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48</a:t>
              </a:r>
              <a:endParaRPr lang="en-US" altLang="en-US" sz="1793"/>
            </a:p>
          </p:txBody>
        </p:sp>
        <p:sp>
          <p:nvSpPr>
            <p:cNvPr id="11283" name="Rectangle 17">
              <a:extLst>
                <a:ext uri="{FF2B5EF4-FFF2-40B4-BE49-F238E27FC236}">
                  <a16:creationId xmlns:a16="http://schemas.microsoft.com/office/drawing/2014/main" id="{FF931880-E572-4883-900B-BB1D26FA7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324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32</a:t>
              </a:r>
              <a:endParaRPr lang="en-US" altLang="en-US" sz="1793"/>
            </a:p>
          </p:txBody>
        </p:sp>
        <p:sp>
          <p:nvSpPr>
            <p:cNvPr id="11284" name="Rectangle 18">
              <a:extLst>
                <a:ext uri="{FF2B5EF4-FFF2-40B4-BE49-F238E27FC236}">
                  <a16:creationId xmlns:a16="http://schemas.microsoft.com/office/drawing/2014/main" id="{09070404-7A1E-4864-9DE4-48DEB3EA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3542"/>
              <a:ext cx="3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CRC</a:t>
              </a:r>
              <a:endParaRPr lang="en-US" altLang="en-US" sz="1793"/>
            </a:p>
          </p:txBody>
        </p:sp>
        <p:sp>
          <p:nvSpPr>
            <p:cNvPr id="11285" name="Rectangle 19">
              <a:extLst>
                <a:ext uri="{FF2B5EF4-FFF2-40B4-BE49-F238E27FC236}">
                  <a16:creationId xmlns:a16="http://schemas.microsoft.com/office/drawing/2014/main" id="{DCE66636-D970-4E74-8D40-81F9FA1E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542"/>
              <a:ext cx="6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Preamble</a:t>
              </a:r>
              <a:endParaRPr lang="en-US" altLang="en-US" sz="1793"/>
            </a:p>
          </p:txBody>
        </p:sp>
        <p:sp>
          <p:nvSpPr>
            <p:cNvPr id="11286" name="Rectangle 20">
              <a:extLst>
                <a:ext uri="{FF2B5EF4-FFF2-40B4-BE49-F238E27FC236}">
                  <a16:creationId xmlns:a16="http://schemas.microsoft.com/office/drawing/2014/main" id="{FD0A82D1-1A39-4478-9C8A-F47781BD0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472"/>
              <a:ext cx="2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Src</a:t>
              </a:r>
              <a:endParaRPr lang="en-US" altLang="en-US" sz="1793"/>
            </a:p>
          </p:txBody>
        </p:sp>
        <p:sp>
          <p:nvSpPr>
            <p:cNvPr id="11287" name="Rectangle 21">
              <a:extLst>
                <a:ext uri="{FF2B5EF4-FFF2-40B4-BE49-F238E27FC236}">
                  <a16:creationId xmlns:a16="http://schemas.microsoft.com/office/drawing/2014/main" id="{495CD3FF-172F-492F-BBC6-425E4DC2E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629"/>
              <a:ext cx="29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addr</a:t>
              </a:r>
              <a:endParaRPr lang="en-US" altLang="en-US" sz="1793"/>
            </a:p>
          </p:txBody>
        </p:sp>
        <p:sp>
          <p:nvSpPr>
            <p:cNvPr id="11288" name="Line 22">
              <a:extLst>
                <a:ext uri="{FF2B5EF4-FFF2-40B4-BE49-F238E27FC236}">
                  <a16:creationId xmlns:a16="http://schemas.microsoft.com/office/drawing/2014/main" id="{C20AA419-3CB6-476D-A50D-390841525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472"/>
              <a:ext cx="4" cy="3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89" name="Rectangle 23">
              <a:extLst>
                <a:ext uri="{FF2B5EF4-FFF2-40B4-BE49-F238E27FC236}">
                  <a16:creationId xmlns:a16="http://schemas.microsoft.com/office/drawing/2014/main" id="{E411ACAE-DBB3-4789-98C7-50F35299D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42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Type</a:t>
              </a:r>
              <a:endParaRPr lang="en-US" altLang="en-US" sz="1793"/>
            </a:p>
          </p:txBody>
        </p:sp>
        <p:sp>
          <p:nvSpPr>
            <p:cNvPr id="11290" name="Rectangle 24">
              <a:extLst>
                <a:ext uri="{FF2B5EF4-FFF2-40B4-BE49-F238E27FC236}">
                  <a16:creationId xmlns:a16="http://schemas.microsoft.com/office/drawing/2014/main" id="{02C68EC8-A495-4D41-8ADA-B5F5AD42E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3542"/>
              <a:ext cx="3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Body</a:t>
              </a:r>
              <a:endParaRPr lang="en-US" altLang="en-US" sz="1793"/>
            </a:p>
          </p:txBody>
        </p:sp>
        <p:sp>
          <p:nvSpPr>
            <p:cNvPr id="11291" name="Rectangle 25">
              <a:extLst>
                <a:ext uri="{FF2B5EF4-FFF2-40B4-BE49-F238E27FC236}">
                  <a16:creationId xmlns:a16="http://schemas.microsoft.com/office/drawing/2014/main" id="{14025925-D73C-40AF-A659-2A8D8498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24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en-US" sz="1793"/>
            </a:p>
          </p:txBody>
        </p:sp>
        <p:sp>
          <p:nvSpPr>
            <p:cNvPr id="11292" name="Rectangle 26">
              <a:extLst>
                <a:ext uri="{FF2B5EF4-FFF2-40B4-BE49-F238E27FC236}">
                  <a16:creationId xmlns:a16="http://schemas.microsoft.com/office/drawing/2014/main" id="{743ED653-B09C-4E54-9F08-07C571BA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4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48</a:t>
              </a:r>
              <a:endParaRPr lang="en-US" altLang="en-US" sz="1793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F2C64852-E7BC-4896-8EFE-41B95E00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14</a:t>
            </a:fld>
            <a:endParaRPr lang="en-US" altLang="en-US" sz="1395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A959CD28-3F08-466D-BCE1-9ABBE6DFE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607342"/>
            <a:ext cx="7743613" cy="607342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Switched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DB78544E-F795-4F58-916C-A9914751F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069" y="1518356"/>
            <a:ext cx="8882380" cy="44032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93"/>
              <a:t>Switches forward and filter frames based on LAN addresses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It’s not a bus or a router (although simple forwarding tables are maintained)</a:t>
            </a:r>
          </a:p>
          <a:p>
            <a:pPr>
              <a:lnSpc>
                <a:spcPct val="90000"/>
              </a:lnSpc>
            </a:pPr>
            <a:r>
              <a:rPr lang="en-US" altLang="en-US" sz="1993"/>
              <a:t>Very scalable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Options for many interfaces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Full duplex operation (send/receive frames simultaneously)</a:t>
            </a:r>
          </a:p>
          <a:p>
            <a:pPr>
              <a:lnSpc>
                <a:spcPct val="90000"/>
              </a:lnSpc>
            </a:pPr>
            <a:r>
              <a:rPr lang="en-US" altLang="en-US" sz="1993"/>
              <a:t>Connect two or more “segments” by copying data frames between them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Switches only copy data when needed</a:t>
            </a:r>
          </a:p>
          <a:p>
            <a:pPr lvl="2">
              <a:lnSpc>
                <a:spcPct val="90000"/>
              </a:lnSpc>
            </a:pPr>
            <a:r>
              <a:rPr lang="en-US" altLang="en-US" sz="1594">
                <a:sym typeface="Wingdings" panose="05000000000000000000" pitchFamily="2" charset="2"/>
              </a:rPr>
              <a:t>key difference from repeaters</a:t>
            </a:r>
            <a:endParaRPr lang="en-US" altLang="en-US" sz="1594"/>
          </a:p>
          <a:p>
            <a:pPr>
              <a:lnSpc>
                <a:spcPct val="90000"/>
              </a:lnSpc>
            </a:pPr>
            <a:r>
              <a:rPr lang="en-US" altLang="en-US" sz="1993"/>
              <a:t>Higher link bandwidth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Collisions are completely avoided</a:t>
            </a:r>
          </a:p>
          <a:p>
            <a:pPr>
              <a:lnSpc>
                <a:spcPct val="90000"/>
              </a:lnSpc>
            </a:pPr>
            <a:r>
              <a:rPr lang="en-US" altLang="en-US" sz="1993"/>
              <a:t>Much greater aggregate bandwidth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Separate segments can send at once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4575A4B3-836E-4798-A0C6-1C76C71C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15</a:t>
            </a:fld>
            <a:endParaRPr lang="en-US" altLang="en-US" sz="1395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AFABBDFB-0B89-41F4-AAB2-1B3CFA112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 Frames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1A82B0B4-C3E3-4404-A31B-31EDB5498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3822" y="1746109"/>
            <a:ext cx="8502791" cy="4099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91"/>
              <a:t>Preamble is a sequence of 7 bytes, each set to “10101010”  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Used to synchronize receiver before actual data is sent</a:t>
            </a:r>
          </a:p>
          <a:p>
            <a:pPr>
              <a:lnSpc>
                <a:spcPct val="90000"/>
              </a:lnSpc>
            </a:pPr>
            <a:r>
              <a:rPr lang="en-US" altLang="en-US" sz="2391"/>
              <a:t>Addresses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unique, 48-bit unicast address assigned to each adapter</a:t>
            </a:r>
          </a:p>
          <a:p>
            <a:pPr lvl="2">
              <a:lnSpc>
                <a:spcPct val="90000"/>
              </a:lnSpc>
            </a:pPr>
            <a:r>
              <a:rPr lang="en-US" altLang="en-US" sz="1793"/>
              <a:t>example: </a:t>
            </a:r>
            <a:r>
              <a:rPr lang="en-US" altLang="en-US" sz="1793" b="1">
                <a:latin typeface="Courier New" panose="02070309020205020404" pitchFamily="49" charset="0"/>
              </a:rPr>
              <a:t>8:0:e4:b1:2</a:t>
            </a:r>
          </a:p>
          <a:p>
            <a:pPr lvl="2">
              <a:lnSpc>
                <a:spcPct val="90000"/>
              </a:lnSpc>
            </a:pPr>
            <a:r>
              <a:rPr lang="en-US" altLang="en-US" sz="1793"/>
              <a:t>Each manufacturer gets their own address range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broadcast: all </a:t>
            </a:r>
            <a:r>
              <a:rPr lang="en-US" altLang="en-US" sz="1993" b="1">
                <a:latin typeface="Courier New" panose="02070309020205020404" pitchFamily="49" charset="0"/>
              </a:rPr>
              <a:t>1</a:t>
            </a:r>
            <a:r>
              <a:rPr lang="en-US" altLang="en-US" sz="1993"/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multicast: first bit is </a:t>
            </a:r>
            <a:r>
              <a:rPr lang="en-US" altLang="en-US" sz="1993" b="1">
                <a:latin typeface="Courier New" panose="020703090202050204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en-US" sz="2391"/>
              <a:t>Type field is a demultiplexing key used to determine which higher level protocol the frame should be delivered to</a:t>
            </a:r>
          </a:p>
          <a:p>
            <a:pPr>
              <a:lnSpc>
                <a:spcPct val="90000"/>
              </a:lnSpc>
            </a:pPr>
            <a:r>
              <a:rPr lang="en-US" altLang="en-US" sz="2391"/>
              <a:t>Body can contain up to 1500 bytes of data</a:t>
            </a:r>
          </a:p>
          <a:p>
            <a:pPr>
              <a:lnSpc>
                <a:spcPct val="90000"/>
              </a:lnSpc>
            </a:pPr>
            <a:endParaRPr lang="en-US" altLang="en-US" sz="1993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65137DF5-89A5-43D9-8394-9EB04934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16</a:t>
            </a:fld>
            <a:endParaRPr lang="en-US" altLang="en-US" sz="1395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C286BDF8-5A64-42E2-9D21-7CE82F7E8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303671"/>
            <a:ext cx="7743613" cy="1138767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Ethernet’s MAC Algorithm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803839D0-8BD1-43C0-A9CC-502A85F46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05" y="1366520"/>
            <a:ext cx="8502791" cy="447914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91"/>
              <a:t>In Aloha, decisions to transmit are made without paying attention to what other nodes might be doing</a:t>
            </a:r>
          </a:p>
          <a:p>
            <a:pPr>
              <a:lnSpc>
                <a:spcPct val="80000"/>
              </a:lnSpc>
            </a:pPr>
            <a:r>
              <a:rPr lang="en-US" altLang="en-US" sz="2391"/>
              <a:t>Ethernet uses CSMA/CD – listens to line before/during sending</a:t>
            </a:r>
          </a:p>
          <a:p>
            <a:pPr>
              <a:lnSpc>
                <a:spcPct val="80000"/>
              </a:lnSpc>
            </a:pPr>
            <a:r>
              <a:rPr lang="en-US" altLang="en-US" sz="2391"/>
              <a:t>If line is idle (no carrier sensed)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 sz="1993"/>
              <a:t>send packet immediately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upper bound message size of 1500 bytes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must wait 9.6us between back-to-back frames</a:t>
            </a: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 sz="2391"/>
              <a:t>If line is busy (carrier sensed)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wait until idle and transmit packet immediately</a:t>
            </a:r>
          </a:p>
          <a:p>
            <a:pPr lvl="2">
              <a:lnSpc>
                <a:spcPct val="80000"/>
              </a:lnSpc>
            </a:pPr>
            <a:r>
              <a:rPr lang="en-US" altLang="en-US" sz="1793"/>
              <a:t>called </a:t>
            </a:r>
            <a:r>
              <a:rPr lang="en-US" altLang="en-US" sz="1793" i="1"/>
              <a:t>1-persistent  </a:t>
            </a:r>
            <a:r>
              <a:rPr lang="en-US" altLang="en-US" sz="1793"/>
              <a:t>sending</a:t>
            </a:r>
          </a:p>
          <a:p>
            <a:pPr>
              <a:lnSpc>
                <a:spcPct val="80000"/>
              </a:lnSpc>
            </a:pPr>
            <a:r>
              <a:rPr lang="en-US" altLang="en-US" sz="2391"/>
              <a:t>If collision detected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Stop sending and jam signal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Try again later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40D87891-1C14-42BD-85AC-3DC9D819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 640</a:t>
            </a:r>
            <a:endParaRPr lang="en-US" altLang="en-US" sz="1395"/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BD1F05B1-F700-4C06-B461-E231AC65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17</a:t>
            </a:fld>
            <a:endParaRPr lang="en-US" altLang="en-US" sz="1395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A6152E90-C83D-4EA5-A77D-1BD2C6AAB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State Diagram for CSMA/CD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354D32E6-92BF-4A1D-BEF2-5993578F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11" y="2201615"/>
            <a:ext cx="7591778" cy="417547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391"/>
          </a:p>
        </p:txBody>
      </p:sp>
      <p:sp>
        <p:nvSpPr>
          <p:cNvPr id="15366" name="AutoShape 5">
            <a:extLst>
              <a:ext uri="{FF2B5EF4-FFF2-40B4-BE49-F238E27FC236}">
                <a16:creationId xmlns:a16="http://schemas.microsoft.com/office/drawing/2014/main" id="{B73760F8-DFC3-4B49-98DF-C09D76A67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02" y="2277533"/>
            <a:ext cx="1290602" cy="835096"/>
          </a:xfrm>
          <a:prstGeom prst="flowChartDecision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793">
                <a:solidFill>
                  <a:srgbClr val="000000"/>
                </a:solidFill>
                <a:latin typeface="Arial" panose="020B0604020202020204" pitchFamily="34" charset="0"/>
              </a:rPr>
              <a:t>Packet?</a:t>
            </a:r>
          </a:p>
        </p:txBody>
      </p:sp>
      <p:sp>
        <p:nvSpPr>
          <p:cNvPr id="70662" name="Oval 6">
            <a:extLst>
              <a:ext uri="{FF2B5EF4-FFF2-40B4-BE49-F238E27FC236}">
                <a16:creationId xmlns:a16="http://schemas.microsoft.com/office/drawing/2014/main" id="{D8F6211B-6D1C-4697-B091-82ACDB5F4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767" y="3416300"/>
            <a:ext cx="1670191" cy="6073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793">
                <a:solidFill>
                  <a:srgbClr val="000000"/>
                </a:solidFill>
                <a:latin typeface="Arial" panose="020B0604020202020204" pitchFamily="34" charset="0"/>
              </a:rPr>
              <a:t>Sense Carrier</a:t>
            </a:r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38607DC7-F475-4EA0-AB36-2EB1C2446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36" y="4327313"/>
            <a:ext cx="1062849" cy="75917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793">
                <a:solidFill>
                  <a:srgbClr val="000000"/>
                </a:solidFill>
                <a:latin typeface="Arial" panose="020B0604020202020204" pitchFamily="34" charset="0"/>
              </a:rPr>
              <a:t>Discard Packet</a:t>
            </a:r>
          </a:p>
        </p:txBody>
      </p:sp>
      <p:sp>
        <p:nvSpPr>
          <p:cNvPr id="70664" name="Oval 8">
            <a:extLst>
              <a:ext uri="{FF2B5EF4-FFF2-40B4-BE49-F238E27FC236}">
                <a16:creationId xmlns:a16="http://schemas.microsoft.com/office/drawing/2014/main" id="{491C8453-158F-4706-90F0-C9401BC67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3492218"/>
            <a:ext cx="986931" cy="37958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793">
                <a:solidFill>
                  <a:srgbClr val="000000"/>
                </a:solidFill>
                <a:latin typeface="Arial" panose="020B0604020202020204" pitchFamily="34" charset="0"/>
              </a:rPr>
              <a:t>Send</a:t>
            </a:r>
          </a:p>
        </p:txBody>
      </p:sp>
      <p:sp>
        <p:nvSpPr>
          <p:cNvPr id="70665" name="Oval 9">
            <a:extLst>
              <a:ext uri="{FF2B5EF4-FFF2-40B4-BE49-F238E27FC236}">
                <a16:creationId xmlns:a16="http://schemas.microsoft.com/office/drawing/2014/main" id="{BBA74C86-6954-4043-B5E2-9797BB1A4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656" y="3416300"/>
            <a:ext cx="1670191" cy="6073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793">
                <a:solidFill>
                  <a:srgbClr val="000000"/>
                </a:solidFill>
                <a:latin typeface="Arial" panose="020B0604020202020204" pitchFamily="34" charset="0"/>
              </a:rPr>
              <a:t>Detect Collision</a:t>
            </a:r>
          </a:p>
        </p:txBody>
      </p:sp>
      <p:sp>
        <p:nvSpPr>
          <p:cNvPr id="70666" name="Rectangle 10">
            <a:extLst>
              <a:ext uri="{FF2B5EF4-FFF2-40B4-BE49-F238E27FC236}">
                <a16:creationId xmlns:a16="http://schemas.microsoft.com/office/drawing/2014/main" id="{F29DF559-6576-4F6F-945E-6EB28EE25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738" y="4630985"/>
            <a:ext cx="1973862" cy="121468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793">
                <a:solidFill>
                  <a:srgbClr val="000000"/>
                </a:solidFill>
                <a:latin typeface="Arial" panose="020B0604020202020204" pitchFamily="34" charset="0"/>
              </a:rPr>
              <a:t>Jam channel b=CalcBackoff(); wait(b);</a:t>
            </a:r>
          </a:p>
          <a:p>
            <a:pPr algn="ctr" eaLnBrk="1" hangingPunct="1"/>
            <a:r>
              <a:rPr lang="en-US" altLang="en-US" sz="1793">
                <a:solidFill>
                  <a:srgbClr val="000000"/>
                </a:solidFill>
                <a:latin typeface="Arial" panose="020B0604020202020204" pitchFamily="34" charset="0"/>
              </a:rPr>
              <a:t>attempts++;</a:t>
            </a:r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653D51C7-4913-450F-8693-27E83FCE3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862" y="3112629"/>
            <a:ext cx="0" cy="30367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793"/>
          </a:p>
        </p:txBody>
      </p:sp>
      <p:cxnSp>
        <p:nvCxnSpPr>
          <p:cNvPr id="70668" name="AutoShape 12">
            <a:extLst>
              <a:ext uri="{FF2B5EF4-FFF2-40B4-BE49-F238E27FC236}">
                <a16:creationId xmlns:a16="http://schemas.microsoft.com/office/drawing/2014/main" id="{B2EAB36C-34D5-45BD-9ABB-C16ED35FC2B0}"/>
              </a:ext>
            </a:extLst>
          </p:cNvPr>
          <p:cNvCxnSpPr>
            <a:cxnSpLocks noChangeShapeType="1"/>
            <a:stCxn id="15366" idx="1"/>
            <a:endCxn id="70663" idx="0"/>
          </p:cNvCxnSpPr>
          <p:nvPr/>
        </p:nvCxnSpPr>
        <p:spPr bwMode="auto">
          <a:xfrm rot="10800000" flipV="1">
            <a:off x="1826261" y="2695082"/>
            <a:ext cx="593108" cy="1617998"/>
          </a:xfrm>
          <a:prstGeom prst="bentConnector2">
            <a:avLst/>
          </a:prstGeom>
          <a:noFill/>
          <a:ln w="28575">
            <a:solidFill>
              <a:srgbClr val="FF33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669" name="Group 13">
            <a:extLst>
              <a:ext uri="{FF2B5EF4-FFF2-40B4-BE49-F238E27FC236}">
                <a16:creationId xmlns:a16="http://schemas.microsoft.com/office/drawing/2014/main" id="{7BF2F196-F743-4892-A070-C9C91C84F9C9}"/>
              </a:ext>
            </a:extLst>
          </p:cNvPr>
          <p:cNvGrpSpPr>
            <a:grpSpLocks/>
          </p:cNvGrpSpPr>
          <p:nvPr/>
        </p:nvGrpSpPr>
        <p:grpSpPr bwMode="auto">
          <a:xfrm>
            <a:off x="3738440" y="2695082"/>
            <a:ext cx="3634563" cy="706985"/>
            <a:chOff x="2361" y="1272"/>
            <a:chExt cx="2298" cy="447"/>
          </a:xfrm>
        </p:grpSpPr>
        <p:cxnSp>
          <p:nvCxnSpPr>
            <p:cNvPr id="15386" name="AutoShape 14">
              <a:extLst>
                <a:ext uri="{FF2B5EF4-FFF2-40B4-BE49-F238E27FC236}">
                  <a16:creationId xmlns:a16="http://schemas.microsoft.com/office/drawing/2014/main" id="{3248C457-D7F6-4286-ADCC-6160E04B93BF}"/>
                </a:ext>
              </a:extLst>
            </p:cNvPr>
            <p:cNvCxnSpPr>
              <a:cxnSpLocks noChangeShapeType="1"/>
              <a:stCxn id="70665" idx="0"/>
              <a:endCxn id="15366" idx="3"/>
            </p:cNvCxnSpPr>
            <p:nvPr/>
          </p:nvCxnSpPr>
          <p:spPr bwMode="auto">
            <a:xfrm rot="5400000" flipH="1">
              <a:off x="3141" y="492"/>
              <a:ext cx="447" cy="2007"/>
            </a:xfrm>
            <a:prstGeom prst="bentConnector2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7" name="Text Box 15">
              <a:extLst>
                <a:ext uri="{FF2B5EF4-FFF2-40B4-BE49-F238E27FC236}">
                  <a16:creationId xmlns:a16="http://schemas.microsoft.com/office/drawing/2014/main" id="{66C9AC35-8B6D-4C4D-A788-CB0430B0A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1305"/>
              <a:ext cx="3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793">
                  <a:solidFill>
                    <a:schemeClr val="folHlink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</p:grpSp>
      <p:grpSp>
        <p:nvGrpSpPr>
          <p:cNvPr id="70672" name="Group 16">
            <a:extLst>
              <a:ext uri="{FF2B5EF4-FFF2-40B4-BE49-F238E27FC236}">
                <a16:creationId xmlns:a16="http://schemas.microsoft.com/office/drawing/2014/main" id="{C8465E1C-2EA3-4103-B869-384BBEE92E65}"/>
              </a:ext>
            </a:extLst>
          </p:cNvPr>
          <p:cNvGrpSpPr>
            <a:grpSpLocks/>
          </p:cNvGrpSpPr>
          <p:nvPr/>
        </p:nvGrpSpPr>
        <p:grpSpPr bwMode="auto">
          <a:xfrm>
            <a:off x="6893772" y="4023642"/>
            <a:ext cx="575710" cy="607342"/>
            <a:chOff x="4356" y="2112"/>
            <a:chExt cx="364" cy="384"/>
          </a:xfrm>
        </p:grpSpPr>
        <p:sp>
          <p:nvSpPr>
            <p:cNvPr id="15384" name="Line 17">
              <a:extLst>
                <a:ext uri="{FF2B5EF4-FFF2-40B4-BE49-F238E27FC236}">
                  <a16:creationId xmlns:a16="http://schemas.microsoft.com/office/drawing/2014/main" id="{0A86BCB9-AABB-4CF6-8B11-41A25DB41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12"/>
              <a:ext cx="0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793"/>
            </a:p>
          </p:txBody>
        </p:sp>
        <p:sp>
          <p:nvSpPr>
            <p:cNvPr id="15385" name="Text Box 18">
              <a:extLst>
                <a:ext uri="{FF2B5EF4-FFF2-40B4-BE49-F238E27FC236}">
                  <a16:creationId xmlns:a16="http://schemas.microsoft.com/office/drawing/2014/main" id="{DF3DC52F-80C6-4A45-93DB-ED8EB608A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2208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793">
                  <a:solidFill>
                    <a:schemeClr val="folHlink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</p:grpSp>
      <p:grpSp>
        <p:nvGrpSpPr>
          <p:cNvPr id="70675" name="Group 19">
            <a:extLst>
              <a:ext uri="{FF2B5EF4-FFF2-40B4-BE49-F238E27FC236}">
                <a16:creationId xmlns:a16="http://schemas.microsoft.com/office/drawing/2014/main" id="{4533BE86-2EA1-4284-A685-77E08C3E6A8E}"/>
              </a:ext>
            </a:extLst>
          </p:cNvPr>
          <p:cNvGrpSpPr>
            <a:grpSpLocks/>
          </p:cNvGrpSpPr>
          <p:nvPr/>
        </p:nvGrpSpPr>
        <p:grpSpPr bwMode="auto">
          <a:xfrm>
            <a:off x="3116863" y="4037876"/>
            <a:ext cx="2870641" cy="1279530"/>
            <a:chOff x="1968" y="2121"/>
            <a:chExt cx="1815" cy="809"/>
          </a:xfrm>
        </p:grpSpPr>
        <p:cxnSp>
          <p:nvCxnSpPr>
            <p:cNvPr id="15382" name="AutoShape 20">
              <a:extLst>
                <a:ext uri="{FF2B5EF4-FFF2-40B4-BE49-F238E27FC236}">
                  <a16:creationId xmlns:a16="http://schemas.microsoft.com/office/drawing/2014/main" id="{B468DB4B-0D5F-44C8-87FA-284EFE0E5B27}"/>
                </a:ext>
              </a:extLst>
            </p:cNvPr>
            <p:cNvCxnSpPr>
              <a:cxnSpLocks noChangeShapeType="1"/>
              <a:stCxn id="70666" idx="1"/>
              <a:endCxn id="70662" idx="4"/>
            </p:cNvCxnSpPr>
            <p:nvPr/>
          </p:nvCxnSpPr>
          <p:spPr bwMode="auto">
            <a:xfrm rot="10800000">
              <a:off x="1968" y="2121"/>
              <a:ext cx="1815" cy="759"/>
            </a:xfrm>
            <a:prstGeom prst="bentConnector2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3" name="Text Box 21">
              <a:extLst>
                <a:ext uri="{FF2B5EF4-FFF2-40B4-BE49-F238E27FC236}">
                  <a16:creationId xmlns:a16="http://schemas.microsoft.com/office/drawing/2014/main" id="{422B2F8D-CC33-4392-9905-EA81C1BBB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97"/>
              <a:ext cx="10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793">
                  <a:solidFill>
                    <a:schemeClr val="folHlink"/>
                  </a:solidFill>
                  <a:latin typeface="Arial" panose="020B0604020202020204" pitchFamily="34" charset="0"/>
                </a:rPr>
                <a:t>attempts &lt; 16</a:t>
              </a:r>
            </a:p>
          </p:txBody>
        </p:sp>
      </p:grpSp>
      <p:grpSp>
        <p:nvGrpSpPr>
          <p:cNvPr id="70678" name="Group 22">
            <a:extLst>
              <a:ext uri="{FF2B5EF4-FFF2-40B4-BE49-F238E27FC236}">
                <a16:creationId xmlns:a16="http://schemas.microsoft.com/office/drawing/2014/main" id="{F0EA789A-967B-48A4-9890-AC9AD4FA903D}"/>
              </a:ext>
            </a:extLst>
          </p:cNvPr>
          <p:cNvGrpSpPr>
            <a:grpSpLocks/>
          </p:cNvGrpSpPr>
          <p:nvPr/>
        </p:nvGrpSpPr>
        <p:grpSpPr bwMode="auto">
          <a:xfrm>
            <a:off x="1826260" y="5100726"/>
            <a:ext cx="5162409" cy="1037543"/>
            <a:chOff x="1152" y="2793"/>
            <a:chExt cx="3264" cy="656"/>
          </a:xfrm>
        </p:grpSpPr>
        <p:cxnSp>
          <p:nvCxnSpPr>
            <p:cNvPr id="15380" name="AutoShape 23">
              <a:extLst>
                <a:ext uri="{FF2B5EF4-FFF2-40B4-BE49-F238E27FC236}">
                  <a16:creationId xmlns:a16="http://schemas.microsoft.com/office/drawing/2014/main" id="{B2B9B2A8-583F-49AA-9CC0-DF48186C6642}"/>
                </a:ext>
              </a:extLst>
            </p:cNvPr>
            <p:cNvCxnSpPr>
              <a:cxnSpLocks noChangeShapeType="1"/>
              <a:stCxn id="70666" idx="2"/>
              <a:endCxn id="70663" idx="2"/>
            </p:cNvCxnSpPr>
            <p:nvPr/>
          </p:nvCxnSpPr>
          <p:spPr bwMode="auto">
            <a:xfrm rot="16200000" flipV="1">
              <a:off x="2544" y="1401"/>
              <a:ext cx="480" cy="3264"/>
            </a:xfrm>
            <a:prstGeom prst="bentConnector3">
              <a:avLst>
                <a:gd name="adj1" fmla="val -28125"/>
              </a:avLst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1" name="Text Box 24">
              <a:extLst>
                <a:ext uri="{FF2B5EF4-FFF2-40B4-BE49-F238E27FC236}">
                  <a16:creationId xmlns:a16="http://schemas.microsoft.com/office/drawing/2014/main" id="{F9230079-FEB4-4E43-8A29-656D92B1D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216"/>
              <a:ext cx="10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793">
                  <a:solidFill>
                    <a:schemeClr val="folHlink"/>
                  </a:solidFill>
                  <a:latin typeface="Arial" panose="020B0604020202020204" pitchFamily="34" charset="0"/>
                </a:rPr>
                <a:t>attempts == 16</a:t>
              </a:r>
            </a:p>
          </p:txBody>
        </p:sp>
      </p:grpSp>
      <p:sp>
        <p:nvSpPr>
          <p:cNvPr id="70681" name="Line 25">
            <a:extLst>
              <a:ext uri="{FF2B5EF4-FFF2-40B4-BE49-F238E27FC236}">
                <a16:creationId xmlns:a16="http://schemas.microsoft.com/office/drawing/2014/main" id="{D76C83A0-23C5-44C7-86AB-501AEDF41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1958" y="3719971"/>
            <a:ext cx="60734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793"/>
          </a:p>
        </p:txBody>
      </p:sp>
      <p:sp>
        <p:nvSpPr>
          <p:cNvPr id="70682" name="Line 26">
            <a:extLst>
              <a:ext uri="{FF2B5EF4-FFF2-40B4-BE49-F238E27FC236}">
                <a16:creationId xmlns:a16="http://schemas.microsoft.com/office/drawing/2014/main" id="{82ADCAEA-4375-45C2-9802-D53CAA69C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231" y="3719971"/>
            <a:ext cx="531424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79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animBg="1" autoUpdateAnimBg="0"/>
      <p:bldP spid="70663" grpId="0" animBg="1" autoUpdateAnimBg="0"/>
      <p:bldP spid="70664" grpId="0" animBg="1" autoUpdateAnimBg="0"/>
      <p:bldP spid="70665" grpId="0" animBg="1" autoUpdateAnimBg="0"/>
      <p:bldP spid="7066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CD0D813C-15EF-4122-A483-E40E0102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94EAB43A-8E9C-4780-BD30-24D11C9C9294}" type="slidenum">
              <a:rPr lang="en-US" altLang="en-US" smtClean="0"/>
              <a:pPr>
                <a:defRPr/>
              </a:pPr>
              <a:t>18</a:t>
            </a:fld>
            <a:endParaRPr lang="en-US" altLang="en-US" sz="1395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08C50421-498F-4B74-AD17-65CE1D0C7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607342"/>
            <a:ext cx="7743613" cy="986931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Collisions</a:t>
            </a:r>
          </a:p>
        </p:txBody>
      </p:sp>
      <p:sp>
        <p:nvSpPr>
          <p:cNvPr id="16389" name="Line 3">
            <a:extLst>
              <a:ext uri="{FF2B5EF4-FFF2-40B4-BE49-F238E27FC236}">
                <a16:creationId xmlns:a16="http://schemas.microsoft.com/office/drawing/2014/main" id="{3DEA7E88-F3D0-43A3-A4B2-4F4236B3B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893" y="4151754"/>
            <a:ext cx="419129" cy="474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0" name="Freeform 4">
            <a:extLst>
              <a:ext uri="{FF2B5EF4-FFF2-40B4-BE49-F238E27FC236}">
                <a16:creationId xmlns:a16="http://schemas.microsoft.com/office/drawing/2014/main" id="{6A0C5652-F0CF-4161-A274-CD7D79C6EBE4}"/>
              </a:ext>
            </a:extLst>
          </p:cNvPr>
          <p:cNvSpPr>
            <a:spLocks/>
          </p:cNvSpPr>
          <p:nvPr/>
        </p:nvSpPr>
        <p:spPr bwMode="auto">
          <a:xfrm>
            <a:off x="3564461" y="4128029"/>
            <a:ext cx="118621" cy="58520"/>
          </a:xfrm>
          <a:custGeom>
            <a:avLst/>
            <a:gdLst>
              <a:gd name="T0" fmla="*/ 0 w 78"/>
              <a:gd name="T1" fmla="*/ 54733 h 44"/>
              <a:gd name="T2" fmla="*/ 119062 w 78"/>
              <a:gd name="T3" fmla="*/ 28034 h 44"/>
              <a:gd name="T4" fmla="*/ 0 w 78"/>
              <a:gd name="T5" fmla="*/ 0 h 44"/>
              <a:gd name="T6" fmla="*/ 0 w 78"/>
              <a:gd name="T7" fmla="*/ 58738 h 44"/>
              <a:gd name="T8" fmla="*/ 0 w 78"/>
              <a:gd name="T9" fmla="*/ 58738 h 44"/>
              <a:gd name="T10" fmla="*/ 0 w 78"/>
              <a:gd name="T11" fmla="*/ 54733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" h="44">
                <a:moveTo>
                  <a:pt x="0" y="41"/>
                </a:moveTo>
                <a:lnTo>
                  <a:pt x="78" y="21"/>
                </a:lnTo>
                <a:lnTo>
                  <a:pt x="0" y="0"/>
                </a:lnTo>
                <a:lnTo>
                  <a:pt x="0" y="44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1" name="Rectangle 5">
            <a:extLst>
              <a:ext uri="{FF2B5EF4-FFF2-40B4-BE49-F238E27FC236}">
                <a16:creationId xmlns:a16="http://schemas.microsoft.com/office/drawing/2014/main" id="{37D87A91-BF90-4002-B655-4F9862D1F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200" y="3620330"/>
            <a:ext cx="118622" cy="2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95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391"/>
          </a:p>
        </p:txBody>
      </p:sp>
      <p:sp>
        <p:nvSpPr>
          <p:cNvPr id="16392" name="Freeform 6">
            <a:extLst>
              <a:ext uri="{FF2B5EF4-FFF2-40B4-BE49-F238E27FC236}">
                <a16:creationId xmlns:a16="http://schemas.microsoft.com/office/drawing/2014/main" id="{5261CE9D-A16E-4036-B9D8-572F6F7B99CD}"/>
              </a:ext>
            </a:extLst>
          </p:cNvPr>
          <p:cNvSpPr>
            <a:spLocks/>
          </p:cNvSpPr>
          <p:nvPr/>
        </p:nvSpPr>
        <p:spPr bwMode="auto">
          <a:xfrm>
            <a:off x="2900181" y="3568136"/>
            <a:ext cx="390660" cy="240406"/>
          </a:xfrm>
          <a:custGeom>
            <a:avLst/>
            <a:gdLst>
              <a:gd name="T0" fmla="*/ 392112 w 256"/>
              <a:gd name="T1" fmla="*/ 241300 h 255"/>
              <a:gd name="T2" fmla="*/ 0 w 256"/>
              <a:gd name="T3" fmla="*/ 241300 h 255"/>
              <a:gd name="T4" fmla="*/ 0 w 256"/>
              <a:gd name="T5" fmla="*/ 0 h 255"/>
              <a:gd name="T6" fmla="*/ 392112 w 256"/>
              <a:gd name="T7" fmla="*/ 0 h 255"/>
              <a:gd name="T8" fmla="*/ 392112 w 256"/>
              <a:gd name="T9" fmla="*/ 241300 h 255"/>
              <a:gd name="T10" fmla="*/ 392112 w 256"/>
              <a:gd name="T11" fmla="*/ 241300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6" h="255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3" name="Line 7">
            <a:extLst>
              <a:ext uri="{FF2B5EF4-FFF2-40B4-BE49-F238E27FC236}">
                <a16:creationId xmlns:a16="http://schemas.microsoft.com/office/drawing/2014/main" id="{9BF04696-08FF-47DC-A793-444137978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3139" y="3849664"/>
            <a:ext cx="6326" cy="11704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4" name="Rectangle 8">
            <a:extLst>
              <a:ext uri="{FF2B5EF4-FFF2-40B4-BE49-F238E27FC236}">
                <a16:creationId xmlns:a16="http://schemas.microsoft.com/office/drawing/2014/main" id="{9F57CE34-1DF2-4E98-A66E-193C78140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443" y="3620330"/>
            <a:ext cx="118622" cy="2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95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391"/>
          </a:p>
        </p:txBody>
      </p:sp>
      <p:sp>
        <p:nvSpPr>
          <p:cNvPr id="16395" name="Freeform 9">
            <a:extLst>
              <a:ext uri="{FF2B5EF4-FFF2-40B4-BE49-F238E27FC236}">
                <a16:creationId xmlns:a16="http://schemas.microsoft.com/office/drawing/2014/main" id="{B35E3696-B0E3-4A4A-8E99-50DBE9B5161A}"/>
              </a:ext>
            </a:extLst>
          </p:cNvPr>
          <p:cNvSpPr>
            <a:spLocks/>
          </p:cNvSpPr>
          <p:nvPr/>
        </p:nvSpPr>
        <p:spPr bwMode="auto">
          <a:xfrm>
            <a:off x="5750261" y="3568136"/>
            <a:ext cx="387496" cy="240406"/>
          </a:xfrm>
          <a:custGeom>
            <a:avLst/>
            <a:gdLst>
              <a:gd name="T0" fmla="*/ 388937 w 255"/>
              <a:gd name="T1" fmla="*/ 241300 h 255"/>
              <a:gd name="T2" fmla="*/ 0 w 255"/>
              <a:gd name="T3" fmla="*/ 241300 h 255"/>
              <a:gd name="T4" fmla="*/ 0 w 255"/>
              <a:gd name="T5" fmla="*/ 0 h 255"/>
              <a:gd name="T6" fmla="*/ 388937 w 255"/>
              <a:gd name="T7" fmla="*/ 0 h 255"/>
              <a:gd name="T8" fmla="*/ 388937 w 255"/>
              <a:gd name="T9" fmla="*/ 241300 h 255"/>
              <a:gd name="T10" fmla="*/ 388937 w 255"/>
              <a:gd name="T11" fmla="*/ 241300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6" name="Line 10">
            <a:extLst>
              <a:ext uri="{FF2B5EF4-FFF2-40B4-BE49-F238E27FC236}">
                <a16:creationId xmlns:a16="http://schemas.microsoft.com/office/drawing/2014/main" id="{5BF50566-496B-4793-AFFB-B3EB8FF72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076" y="3848083"/>
            <a:ext cx="4744" cy="11704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7" name="Line 11">
            <a:extLst>
              <a:ext uri="{FF2B5EF4-FFF2-40B4-BE49-F238E27FC236}">
                <a16:creationId xmlns:a16="http://schemas.microsoft.com/office/drawing/2014/main" id="{90B4FA8D-BF6A-401E-921B-E2CA4A83E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448" y="3987266"/>
            <a:ext cx="3484309" cy="1581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8" name="Freeform 12">
            <a:extLst>
              <a:ext uri="{FF2B5EF4-FFF2-40B4-BE49-F238E27FC236}">
                <a16:creationId xmlns:a16="http://schemas.microsoft.com/office/drawing/2014/main" id="{CD2831F1-B50A-4B89-AB77-FF70FED21DC7}"/>
              </a:ext>
            </a:extLst>
          </p:cNvPr>
          <p:cNvSpPr>
            <a:spLocks/>
          </p:cNvSpPr>
          <p:nvPr/>
        </p:nvSpPr>
        <p:spPr bwMode="auto">
          <a:xfrm>
            <a:off x="3099465" y="4083744"/>
            <a:ext cx="645301" cy="120203"/>
          </a:xfrm>
          <a:custGeom>
            <a:avLst/>
            <a:gdLst>
              <a:gd name="T0" fmla="*/ 647700 w 425"/>
              <a:gd name="T1" fmla="*/ 120650 h 126"/>
              <a:gd name="T2" fmla="*/ 0 w 425"/>
              <a:gd name="T3" fmla="*/ 120650 h 126"/>
              <a:gd name="T4" fmla="*/ 0 w 425"/>
              <a:gd name="T5" fmla="*/ 0 h 126"/>
              <a:gd name="T6" fmla="*/ 647700 w 425"/>
              <a:gd name="T7" fmla="*/ 0 h 126"/>
              <a:gd name="T8" fmla="*/ 647700 w 425"/>
              <a:gd name="T9" fmla="*/ 120650 h 126"/>
              <a:gd name="T10" fmla="*/ 647700 w 425"/>
              <a:gd name="T11" fmla="*/ 120650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5" h="126">
                <a:moveTo>
                  <a:pt x="425" y="126"/>
                </a:moveTo>
                <a:lnTo>
                  <a:pt x="0" y="126"/>
                </a:lnTo>
                <a:lnTo>
                  <a:pt x="0" y="0"/>
                </a:lnTo>
                <a:lnTo>
                  <a:pt x="425" y="0"/>
                </a:lnTo>
                <a:lnTo>
                  <a:pt x="425" y="12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9" name="Rectangle 23">
            <a:extLst>
              <a:ext uri="{FF2B5EF4-FFF2-40B4-BE49-F238E27FC236}">
                <a16:creationId xmlns:a16="http://schemas.microsoft.com/office/drawing/2014/main" id="{886B96A2-1AA5-4BB4-93F8-D69801F0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200" y="4580373"/>
            <a:ext cx="118622" cy="2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95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391"/>
          </a:p>
        </p:txBody>
      </p:sp>
      <p:sp>
        <p:nvSpPr>
          <p:cNvPr id="16400" name="Freeform 24">
            <a:extLst>
              <a:ext uri="{FF2B5EF4-FFF2-40B4-BE49-F238E27FC236}">
                <a16:creationId xmlns:a16="http://schemas.microsoft.com/office/drawing/2014/main" id="{1A624246-5C38-4706-8270-E482EA47A21A}"/>
              </a:ext>
            </a:extLst>
          </p:cNvPr>
          <p:cNvSpPr>
            <a:spLocks/>
          </p:cNvSpPr>
          <p:nvPr/>
        </p:nvSpPr>
        <p:spPr bwMode="auto">
          <a:xfrm>
            <a:off x="2900181" y="4528180"/>
            <a:ext cx="390660" cy="240406"/>
          </a:xfrm>
          <a:custGeom>
            <a:avLst/>
            <a:gdLst>
              <a:gd name="T0" fmla="*/ 392112 w 256"/>
              <a:gd name="T1" fmla="*/ 241300 h 255"/>
              <a:gd name="T2" fmla="*/ 0 w 256"/>
              <a:gd name="T3" fmla="*/ 241300 h 255"/>
              <a:gd name="T4" fmla="*/ 0 w 256"/>
              <a:gd name="T5" fmla="*/ 0 h 255"/>
              <a:gd name="T6" fmla="*/ 392112 w 256"/>
              <a:gd name="T7" fmla="*/ 0 h 255"/>
              <a:gd name="T8" fmla="*/ 392112 w 256"/>
              <a:gd name="T9" fmla="*/ 241300 h 255"/>
              <a:gd name="T10" fmla="*/ 392112 w 256"/>
              <a:gd name="T11" fmla="*/ 241300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6" h="255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1" name="Line 25">
            <a:extLst>
              <a:ext uri="{FF2B5EF4-FFF2-40B4-BE49-F238E27FC236}">
                <a16:creationId xmlns:a16="http://schemas.microsoft.com/office/drawing/2014/main" id="{8630C035-8C7F-435F-BEDC-57C358CDA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3139" y="4808126"/>
            <a:ext cx="6326" cy="11862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2" name="Rectangle 26">
            <a:extLst>
              <a:ext uri="{FF2B5EF4-FFF2-40B4-BE49-F238E27FC236}">
                <a16:creationId xmlns:a16="http://schemas.microsoft.com/office/drawing/2014/main" id="{E8C4E39A-0871-4C16-BCB0-A5361A939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443" y="4580373"/>
            <a:ext cx="118622" cy="2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95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391"/>
          </a:p>
        </p:txBody>
      </p:sp>
      <p:sp>
        <p:nvSpPr>
          <p:cNvPr id="16403" name="Freeform 27">
            <a:extLst>
              <a:ext uri="{FF2B5EF4-FFF2-40B4-BE49-F238E27FC236}">
                <a16:creationId xmlns:a16="http://schemas.microsoft.com/office/drawing/2014/main" id="{F6DEC657-9C90-4ED9-8E07-8589E9A4BC6C}"/>
              </a:ext>
            </a:extLst>
          </p:cNvPr>
          <p:cNvSpPr>
            <a:spLocks/>
          </p:cNvSpPr>
          <p:nvPr/>
        </p:nvSpPr>
        <p:spPr bwMode="auto">
          <a:xfrm>
            <a:off x="5750261" y="4528180"/>
            <a:ext cx="387496" cy="240406"/>
          </a:xfrm>
          <a:custGeom>
            <a:avLst/>
            <a:gdLst>
              <a:gd name="T0" fmla="*/ 388937 w 255"/>
              <a:gd name="T1" fmla="*/ 241300 h 255"/>
              <a:gd name="T2" fmla="*/ 0 w 255"/>
              <a:gd name="T3" fmla="*/ 241300 h 255"/>
              <a:gd name="T4" fmla="*/ 0 w 255"/>
              <a:gd name="T5" fmla="*/ 0 h 255"/>
              <a:gd name="T6" fmla="*/ 388937 w 255"/>
              <a:gd name="T7" fmla="*/ 0 h 255"/>
              <a:gd name="T8" fmla="*/ 388937 w 255"/>
              <a:gd name="T9" fmla="*/ 241300 h 255"/>
              <a:gd name="T10" fmla="*/ 388937 w 255"/>
              <a:gd name="T11" fmla="*/ 241300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4" name="Line 28">
            <a:extLst>
              <a:ext uri="{FF2B5EF4-FFF2-40B4-BE49-F238E27FC236}">
                <a16:creationId xmlns:a16="http://schemas.microsoft.com/office/drawing/2014/main" id="{53BD2ECA-DD37-4E06-8492-7AB9506E5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076" y="4803382"/>
            <a:ext cx="4744" cy="118621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5" name="Line 29">
            <a:extLst>
              <a:ext uri="{FF2B5EF4-FFF2-40B4-BE49-F238E27FC236}">
                <a16:creationId xmlns:a16="http://schemas.microsoft.com/office/drawing/2014/main" id="{D646BE5A-A9D6-414F-8294-BE9E96002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448" y="4945728"/>
            <a:ext cx="3484309" cy="1581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6" name="Line 30">
            <a:extLst>
              <a:ext uri="{FF2B5EF4-FFF2-40B4-BE49-F238E27FC236}">
                <a16:creationId xmlns:a16="http://schemas.microsoft.com/office/drawing/2014/main" id="{A02B4DB3-C239-42CB-A92F-095A99F9F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862" y="5086491"/>
            <a:ext cx="2366104" cy="3321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7" name="Freeform 31">
            <a:extLst>
              <a:ext uri="{FF2B5EF4-FFF2-40B4-BE49-F238E27FC236}">
                <a16:creationId xmlns:a16="http://schemas.microsoft.com/office/drawing/2014/main" id="{2795B876-936D-4407-B9CC-A69529C6C4F5}"/>
              </a:ext>
            </a:extLst>
          </p:cNvPr>
          <p:cNvSpPr>
            <a:spLocks/>
          </p:cNvSpPr>
          <p:nvPr/>
        </p:nvSpPr>
        <p:spPr bwMode="auto">
          <a:xfrm>
            <a:off x="5438681" y="5089655"/>
            <a:ext cx="118622" cy="58520"/>
          </a:xfrm>
          <a:custGeom>
            <a:avLst/>
            <a:gdLst>
              <a:gd name="T0" fmla="*/ 0 w 78"/>
              <a:gd name="T1" fmla="*/ 54733 h 44"/>
              <a:gd name="T2" fmla="*/ 119063 w 78"/>
              <a:gd name="T3" fmla="*/ 26699 h 44"/>
              <a:gd name="T4" fmla="*/ 0 w 78"/>
              <a:gd name="T5" fmla="*/ 0 h 44"/>
              <a:gd name="T6" fmla="*/ 0 w 78"/>
              <a:gd name="T7" fmla="*/ 58738 h 44"/>
              <a:gd name="T8" fmla="*/ 0 w 78"/>
              <a:gd name="T9" fmla="*/ 58738 h 44"/>
              <a:gd name="T10" fmla="*/ 0 w 78"/>
              <a:gd name="T11" fmla="*/ 54733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" h="44">
                <a:moveTo>
                  <a:pt x="0" y="41"/>
                </a:moveTo>
                <a:lnTo>
                  <a:pt x="78" y="20"/>
                </a:lnTo>
                <a:lnTo>
                  <a:pt x="0" y="0"/>
                </a:lnTo>
                <a:lnTo>
                  <a:pt x="0" y="44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8" name="Freeform 32">
            <a:extLst>
              <a:ext uri="{FF2B5EF4-FFF2-40B4-BE49-F238E27FC236}">
                <a16:creationId xmlns:a16="http://schemas.microsoft.com/office/drawing/2014/main" id="{A8606849-6C5A-438E-AA68-A08F1FDCE780}"/>
              </a:ext>
            </a:extLst>
          </p:cNvPr>
          <p:cNvSpPr>
            <a:spLocks/>
          </p:cNvSpPr>
          <p:nvPr/>
        </p:nvSpPr>
        <p:spPr bwMode="auto">
          <a:xfrm>
            <a:off x="3040945" y="5043788"/>
            <a:ext cx="2579623" cy="118621"/>
          </a:xfrm>
          <a:custGeom>
            <a:avLst/>
            <a:gdLst>
              <a:gd name="T0" fmla="*/ 2589213 w 426"/>
              <a:gd name="T1" fmla="*/ 119062 h 126"/>
              <a:gd name="T2" fmla="*/ 0 w 426"/>
              <a:gd name="T3" fmla="*/ 119062 h 126"/>
              <a:gd name="T4" fmla="*/ 0 w 426"/>
              <a:gd name="T5" fmla="*/ 0 h 126"/>
              <a:gd name="T6" fmla="*/ 2589213 w 426"/>
              <a:gd name="T7" fmla="*/ 0 h 126"/>
              <a:gd name="T8" fmla="*/ 2589213 w 426"/>
              <a:gd name="T9" fmla="*/ 119062 h 126"/>
              <a:gd name="T10" fmla="*/ 2589213 w 426"/>
              <a:gd name="T11" fmla="*/ 119062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126">
                <a:moveTo>
                  <a:pt x="426" y="126"/>
                </a:moveTo>
                <a:lnTo>
                  <a:pt x="0" y="126"/>
                </a:lnTo>
                <a:lnTo>
                  <a:pt x="0" y="0"/>
                </a:lnTo>
                <a:lnTo>
                  <a:pt x="426" y="0"/>
                </a:lnTo>
                <a:lnTo>
                  <a:pt x="426" y="12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9" name="Freeform 33">
            <a:extLst>
              <a:ext uri="{FF2B5EF4-FFF2-40B4-BE49-F238E27FC236}">
                <a16:creationId xmlns:a16="http://schemas.microsoft.com/office/drawing/2014/main" id="{7F8DDA73-E315-4105-A1F1-4C9503613AB5}"/>
              </a:ext>
            </a:extLst>
          </p:cNvPr>
          <p:cNvSpPr>
            <a:spLocks/>
          </p:cNvSpPr>
          <p:nvPr/>
        </p:nvSpPr>
        <p:spPr bwMode="auto">
          <a:xfrm>
            <a:off x="5620568" y="5040625"/>
            <a:ext cx="325814" cy="121784"/>
          </a:xfrm>
          <a:custGeom>
            <a:avLst/>
            <a:gdLst>
              <a:gd name="T0" fmla="*/ 0 w 214"/>
              <a:gd name="T1" fmla="*/ 0 h 129"/>
              <a:gd name="T2" fmla="*/ 327025 w 214"/>
              <a:gd name="T3" fmla="*/ 2843 h 129"/>
              <a:gd name="T4" fmla="*/ 327025 w 214"/>
              <a:gd name="T5" fmla="*/ 122237 h 129"/>
              <a:gd name="T6" fmla="*/ 0 w 214"/>
              <a:gd name="T7" fmla="*/ 122237 h 129"/>
              <a:gd name="T8" fmla="*/ 0 w 214"/>
              <a:gd name="T9" fmla="*/ 2843 h 129"/>
              <a:gd name="T10" fmla="*/ 0 w 214"/>
              <a:gd name="T11" fmla="*/ 2843 h 129"/>
              <a:gd name="T12" fmla="*/ 0 w 214"/>
              <a:gd name="T13" fmla="*/ 0 h 1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4" h="129">
                <a:moveTo>
                  <a:pt x="0" y="0"/>
                </a:moveTo>
                <a:lnTo>
                  <a:pt x="214" y="3"/>
                </a:lnTo>
                <a:lnTo>
                  <a:pt x="214" y="129"/>
                </a:lnTo>
                <a:lnTo>
                  <a:pt x="0" y="129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10" name="Freeform 34">
            <a:extLst>
              <a:ext uri="{FF2B5EF4-FFF2-40B4-BE49-F238E27FC236}">
                <a16:creationId xmlns:a16="http://schemas.microsoft.com/office/drawing/2014/main" id="{0F8C7236-D7CD-4945-B7B6-AB15CCC27117}"/>
              </a:ext>
            </a:extLst>
          </p:cNvPr>
          <p:cNvSpPr>
            <a:spLocks/>
          </p:cNvSpPr>
          <p:nvPr/>
        </p:nvSpPr>
        <p:spPr bwMode="auto">
          <a:xfrm>
            <a:off x="5620568" y="5040625"/>
            <a:ext cx="325814" cy="121784"/>
          </a:xfrm>
          <a:custGeom>
            <a:avLst/>
            <a:gdLst>
              <a:gd name="T0" fmla="*/ 0 w 214"/>
              <a:gd name="T1" fmla="*/ 0 h 129"/>
              <a:gd name="T2" fmla="*/ 327025 w 214"/>
              <a:gd name="T3" fmla="*/ 2843 h 129"/>
              <a:gd name="T4" fmla="*/ 327025 w 214"/>
              <a:gd name="T5" fmla="*/ 122237 h 129"/>
              <a:gd name="T6" fmla="*/ 0 w 214"/>
              <a:gd name="T7" fmla="*/ 122237 h 129"/>
              <a:gd name="T8" fmla="*/ 0 w 214"/>
              <a:gd name="T9" fmla="*/ 2843 h 129"/>
              <a:gd name="T10" fmla="*/ 0 w 214"/>
              <a:gd name="T11" fmla="*/ 2843 h 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4" h="129">
                <a:moveTo>
                  <a:pt x="0" y="0"/>
                </a:moveTo>
                <a:lnTo>
                  <a:pt x="214" y="3"/>
                </a:lnTo>
                <a:lnTo>
                  <a:pt x="214" y="129"/>
                </a:lnTo>
                <a:lnTo>
                  <a:pt x="0" y="129"/>
                </a:lnTo>
                <a:lnTo>
                  <a:pt x="0" y="3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11" name="Line 35">
            <a:extLst>
              <a:ext uri="{FF2B5EF4-FFF2-40B4-BE49-F238E27FC236}">
                <a16:creationId xmlns:a16="http://schemas.microsoft.com/office/drawing/2014/main" id="{E5D28056-B141-4BA6-94DF-73F71B5349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0311" y="5110216"/>
            <a:ext cx="93316" cy="1581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12" name="Freeform 36">
            <a:extLst>
              <a:ext uri="{FF2B5EF4-FFF2-40B4-BE49-F238E27FC236}">
                <a16:creationId xmlns:a16="http://schemas.microsoft.com/office/drawing/2014/main" id="{3EE46641-115C-45FD-ACDE-A2296B84AB5E}"/>
              </a:ext>
            </a:extLst>
          </p:cNvPr>
          <p:cNvSpPr>
            <a:spLocks/>
          </p:cNvSpPr>
          <p:nvPr/>
        </p:nvSpPr>
        <p:spPr bwMode="auto">
          <a:xfrm>
            <a:off x="5686996" y="5089655"/>
            <a:ext cx="113877" cy="58520"/>
          </a:xfrm>
          <a:custGeom>
            <a:avLst/>
            <a:gdLst>
              <a:gd name="T0" fmla="*/ 114300 w 75"/>
              <a:gd name="T1" fmla="*/ 0 h 44"/>
              <a:gd name="T2" fmla="*/ 0 w 75"/>
              <a:gd name="T3" fmla="*/ 26699 h 44"/>
              <a:gd name="T4" fmla="*/ 114300 w 75"/>
              <a:gd name="T5" fmla="*/ 58738 h 44"/>
              <a:gd name="T6" fmla="*/ 114300 w 75"/>
              <a:gd name="T7" fmla="*/ 0 h 44"/>
              <a:gd name="T8" fmla="*/ 114300 w 75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" h="44">
                <a:moveTo>
                  <a:pt x="75" y="0"/>
                </a:moveTo>
                <a:lnTo>
                  <a:pt x="0" y="20"/>
                </a:lnTo>
                <a:lnTo>
                  <a:pt x="75" y="44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13" name="Text Box 49">
            <a:extLst>
              <a:ext uri="{FF2B5EF4-FFF2-40B4-BE49-F238E27FC236}">
                <a16:creationId xmlns:a16="http://schemas.microsoft.com/office/drawing/2014/main" id="{0193A6AB-2500-4BDD-B4A1-970ABFA37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1" y="1584784"/>
            <a:ext cx="9078126" cy="168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90"/>
              <a:t>Collisions are caused when two adaptors transmit at the same </a:t>
            </a:r>
          </a:p>
          <a:p>
            <a:r>
              <a:rPr lang="en-US" altLang="en-US" sz="2790"/>
              <a:t>time (adaptors sense collision based on voltage differences)</a:t>
            </a:r>
            <a:endParaRPr lang="en-US" altLang="en-US" sz="1196"/>
          </a:p>
          <a:p>
            <a:pPr lvl="1">
              <a:buFontTx/>
              <a:buChar char="•"/>
            </a:pPr>
            <a:r>
              <a:rPr lang="en-US" altLang="en-US" sz="2391"/>
              <a:t> Both found line to be idle</a:t>
            </a:r>
          </a:p>
          <a:p>
            <a:pPr lvl="1">
              <a:buFontTx/>
              <a:buChar char="•"/>
            </a:pPr>
            <a:r>
              <a:rPr lang="en-US" altLang="en-US" sz="2391"/>
              <a:t> Both had been waiting to for a busy line to become idle </a:t>
            </a:r>
          </a:p>
        </p:txBody>
      </p:sp>
      <p:sp>
        <p:nvSpPr>
          <p:cNvPr id="16414" name="Text Box 50">
            <a:extLst>
              <a:ext uri="{FF2B5EF4-FFF2-40B4-BE49-F238E27FC236}">
                <a16:creationId xmlns:a16="http://schemas.microsoft.com/office/drawing/2014/main" id="{EECFBF44-EE77-4E9C-A9C7-A07A5816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09" y="3492218"/>
            <a:ext cx="1206776" cy="69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993"/>
              <a:t>A starts at</a:t>
            </a:r>
          </a:p>
          <a:p>
            <a:r>
              <a:rPr lang="en-US" altLang="en-US" sz="1993"/>
              <a:t>time 0 </a:t>
            </a:r>
          </a:p>
        </p:txBody>
      </p:sp>
      <p:sp>
        <p:nvSpPr>
          <p:cNvPr id="16415" name="Text Box 51">
            <a:extLst>
              <a:ext uri="{FF2B5EF4-FFF2-40B4-BE49-F238E27FC236}">
                <a16:creationId xmlns:a16="http://schemas.microsoft.com/office/drawing/2014/main" id="{DC200D6D-FC2B-4E18-A54C-1D929D5FB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245" y="4251396"/>
            <a:ext cx="2274370" cy="100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993"/>
              <a:t>Message almost </a:t>
            </a:r>
          </a:p>
          <a:p>
            <a:r>
              <a:rPr lang="en-US" altLang="en-US" sz="1993"/>
              <a:t>there at time T when</a:t>
            </a:r>
          </a:p>
          <a:p>
            <a:r>
              <a:rPr lang="en-US" altLang="en-US" sz="1993"/>
              <a:t>B starts – collision!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47416A6B-F354-44F1-B21C-1B9163CF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9F2B91A-CA75-44E4-BEAC-4E07B27E7324}" type="slidenum">
              <a:rPr lang="en-US" altLang="en-US" smtClean="0"/>
              <a:pPr>
                <a:defRPr/>
              </a:pPr>
              <a:t>19</a:t>
            </a:fld>
            <a:endParaRPr lang="en-US" altLang="en-US" sz="1395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4401F515-AD20-4947-B499-3F7BBCF09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607342"/>
            <a:ext cx="7743613" cy="68326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Exponential Backoff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50F3CB4D-A124-4DEF-B536-AF7AEFBBB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987" y="1442438"/>
            <a:ext cx="8502791" cy="447914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91"/>
              <a:t>If a collision is detected, delay and try again</a:t>
            </a:r>
          </a:p>
          <a:p>
            <a:pPr>
              <a:lnSpc>
                <a:spcPct val="80000"/>
              </a:lnSpc>
            </a:pPr>
            <a:r>
              <a:rPr lang="en-US" altLang="en-US" sz="2391"/>
              <a:t>Delay time is selected using binary exponential backoff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1st time: choose K from {0,1} then delay = K * 51.2us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2nd time: choose K from {0,1,2,3} then delay = K * 51.2us</a:t>
            </a:r>
          </a:p>
          <a:p>
            <a:pPr lvl="1">
              <a:lnSpc>
                <a:spcPct val="80000"/>
              </a:lnSpc>
            </a:pPr>
            <a:r>
              <a:rPr lang="en-US" altLang="en-US" sz="1993" i="1"/>
              <a:t>nth</a:t>
            </a:r>
            <a:r>
              <a:rPr lang="en-US" altLang="en-US" sz="1993"/>
              <a:t> time: delay = </a:t>
            </a:r>
            <a:r>
              <a:rPr lang="en-US" altLang="en-US" sz="1993" i="1"/>
              <a:t>K </a:t>
            </a:r>
            <a:r>
              <a:rPr lang="en-US" altLang="en-US" sz="1993">
                <a:latin typeface="Arial" panose="020B0604020202020204" pitchFamily="34" charset="0"/>
              </a:rPr>
              <a:t>x</a:t>
            </a:r>
            <a:r>
              <a:rPr lang="en-US" altLang="en-US" sz="1993"/>
              <a:t> 51.2us, for </a:t>
            </a:r>
            <a:r>
              <a:rPr lang="en-US" altLang="en-US" sz="1993" i="1"/>
              <a:t>K</a:t>
            </a:r>
            <a:r>
              <a:rPr lang="en-US" altLang="en-US" sz="1993"/>
              <a:t>=0..2</a:t>
            </a:r>
            <a:r>
              <a:rPr lang="en-US" altLang="en-US" sz="1993" i="1" baseline="30000"/>
              <a:t>n</a:t>
            </a:r>
            <a:r>
              <a:rPr lang="en-US" altLang="en-US" sz="1993"/>
              <a:t> – 1</a:t>
            </a:r>
          </a:p>
          <a:p>
            <a:pPr lvl="2">
              <a:lnSpc>
                <a:spcPct val="80000"/>
              </a:lnSpc>
            </a:pPr>
            <a:r>
              <a:rPr lang="en-US" altLang="en-US" sz="1793"/>
              <a:t>Note max value for k = 1023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give up after several tries (usually 16)</a:t>
            </a:r>
          </a:p>
          <a:p>
            <a:pPr lvl="2">
              <a:lnSpc>
                <a:spcPct val="80000"/>
              </a:lnSpc>
            </a:pPr>
            <a:r>
              <a:rPr lang="en-US" altLang="en-US" sz="1793"/>
              <a:t>Report transmit error to host</a:t>
            </a:r>
          </a:p>
          <a:p>
            <a:r>
              <a:rPr lang="en-US" altLang="en-US" sz="2391"/>
              <a:t>If delay were not random, then there is a chance that sources would retransmit in lock step</a:t>
            </a:r>
          </a:p>
          <a:p>
            <a:r>
              <a:rPr lang="en-US" altLang="en-US" sz="2391"/>
              <a:t>Why not just choose from small set for K</a:t>
            </a:r>
          </a:p>
          <a:p>
            <a:pPr lvl="1"/>
            <a:r>
              <a:rPr lang="en-US" altLang="en-US" sz="1993"/>
              <a:t>This works fine for a small number of hosts</a:t>
            </a:r>
          </a:p>
          <a:p>
            <a:pPr lvl="1"/>
            <a:r>
              <a:rPr lang="en-US" altLang="en-US" sz="1993"/>
              <a:t>Large number of nodes would result in more collisions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16B90"/>
                </a:solidFill>
                <a:latin typeface="Arial"/>
                <a:cs typeface="Arial"/>
              </a:rPr>
              <a:t>Types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Topologies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24076"/>
            <a:ext cx="5462905" cy="4245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ta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Easy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install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C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entral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element,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hub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or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switch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650" lvl="1" indent="-286385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Localisation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o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f problem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H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ub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is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weakest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u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Easy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expand,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shorter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cables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650"/>
              </a:lnSpc>
              <a:spcBef>
                <a:spcPts val="23"/>
              </a:spcBef>
              <a:buClr>
                <a:srgbClr val="9A9A9A"/>
              </a:buClr>
              <a:buFont typeface="Arial"/>
              <a:buChar char="–"/>
            </a:pPr>
            <a:endParaRPr sz="650"/>
          </a:p>
          <a:p>
            <a:pPr marL="755015" marR="12700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Single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conversation,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all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station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can hear every transmission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75"/>
              </a:spcBef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Bus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is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weakest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7605" y="2047747"/>
            <a:ext cx="1152143" cy="1006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7605" y="4495291"/>
            <a:ext cx="1295400" cy="830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16B90"/>
                </a:solidFill>
                <a:latin typeface="Arial"/>
                <a:cs typeface="Arial"/>
              </a:rPr>
              <a:t>Types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Topologies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24076"/>
            <a:ext cx="6310630" cy="4609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i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D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eterministic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D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ual path, redundant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Poor scalability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i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ne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755650" lvl="1" indent="-286385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pen ring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Tr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M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esh network with no redundancy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650"/>
              </a:lnSpc>
              <a:spcBef>
                <a:spcPts val="22"/>
              </a:spcBef>
              <a:buClr>
                <a:srgbClr val="9A9A9A"/>
              </a:buClr>
              <a:buFont typeface="Arial"/>
              <a:buChar char="–"/>
            </a:pPr>
            <a:endParaRPr sz="650"/>
          </a:p>
          <a:p>
            <a:pPr marL="755015" marR="12700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Provides a concentration point for control and error resolution and potential bottleneck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51623" y="3703573"/>
            <a:ext cx="126492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9995" y="2120899"/>
            <a:ext cx="1296924" cy="102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9995" y="4462525"/>
            <a:ext cx="1440179" cy="889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16B90"/>
                </a:solidFill>
                <a:latin typeface="Arial"/>
                <a:cs typeface="Arial"/>
              </a:rPr>
              <a:t>Types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Topologies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24076"/>
            <a:ext cx="4465320" cy="388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Me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s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M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ultiple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paths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are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available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R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econfiguration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possible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M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ultiple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hops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650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Wiring complicated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F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ully connected network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Extended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mesh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Fast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n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hops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Poor scalability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7605" y="1976882"/>
            <a:ext cx="1512569" cy="1110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5977" y="4516627"/>
            <a:ext cx="1440180" cy="1344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2907" y="6275832"/>
            <a:ext cx="20383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3430918-D21C-4587-9629-58B9998B1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986931"/>
            <a:ext cx="7743613" cy="1138767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116D76-5797-4558-8A1B-F8338AB81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4835" y="2808958"/>
            <a:ext cx="6225258" cy="27330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Outline</a:t>
            </a:r>
          </a:p>
          <a:p>
            <a:pPr>
              <a:buFontTx/>
              <a:buNone/>
            </a:pPr>
            <a:r>
              <a:rPr lang="en-US" altLang="en-US"/>
              <a:t>	Multiple Access and Ethernet Intro</a:t>
            </a:r>
          </a:p>
          <a:p>
            <a:pPr>
              <a:buFontTx/>
              <a:buNone/>
            </a:pPr>
            <a:r>
              <a:rPr lang="en-US" altLang="en-US"/>
              <a:t>	Ethernet Framing</a:t>
            </a:r>
          </a:p>
          <a:p>
            <a:pPr>
              <a:buFontTx/>
              <a:buNone/>
            </a:pPr>
            <a:r>
              <a:rPr lang="en-US" altLang="en-US"/>
              <a:t>	CSMA/CD protocol</a:t>
            </a:r>
          </a:p>
          <a:p>
            <a:pPr>
              <a:buFontTx/>
              <a:buNone/>
            </a:pPr>
            <a:r>
              <a:rPr lang="en-US" altLang="en-US"/>
              <a:t>	Exponential backoff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8F29BE7A-CE84-43CD-97F1-7150587B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6</a:t>
            </a:fld>
            <a:endParaRPr lang="en-US" altLang="en-US" sz="1395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6090ADAD-0C4F-45F8-A0DB-306CED275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1700" y="727964"/>
            <a:ext cx="5728461" cy="556624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Multiple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Access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Methods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55706A4A-5BCB-4E28-B915-D4A317F2A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9740" y="1746109"/>
            <a:ext cx="8199120" cy="4099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91"/>
              <a:t>Fixed assignment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Partition channel so each node gets a slice of the bandwidth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Essentially circuit switching – thus inefficient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Examples:  TDMA, FDMA, CDMA (all used in wireless/cellular environments)</a:t>
            </a:r>
          </a:p>
          <a:p>
            <a:pPr>
              <a:lnSpc>
                <a:spcPct val="90000"/>
              </a:lnSpc>
            </a:pPr>
            <a:r>
              <a:rPr lang="en-US" altLang="en-US" sz="2391"/>
              <a:t>Contention-based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Nodes contends equally for bandwidth and recover from collisions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Examples:  Aloha, Ethernet</a:t>
            </a:r>
          </a:p>
          <a:p>
            <a:pPr>
              <a:lnSpc>
                <a:spcPct val="90000"/>
              </a:lnSpc>
            </a:pPr>
            <a:r>
              <a:rPr lang="en-US" altLang="en-US" sz="2391"/>
              <a:t>Token-based or reservation-based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Take turns using the channel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Examples:  Token 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BAB3C437-B7A6-4D49-8FC9-D5A8E2F5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7</a:t>
            </a:fld>
            <a:endParaRPr lang="en-US" altLang="en-US" sz="1395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1C68CA0E-2610-4D3F-8AB3-19EB729E7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379589"/>
            <a:ext cx="7743613" cy="1138767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Our Focus is Ethernet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86B6B367-9F53-40A9-9351-A05D1C5CF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987" y="1366520"/>
            <a:ext cx="8578709" cy="4327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91"/>
              <a:t>History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1993"/>
              <a:t>Developed by Bob Metcalfe and others at Xerox PARC in mid-1970s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Roots in Aloha packet-radio network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Standardized by Xerox, DEC, and Intel in 1978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LAN standards define MAC and physical layer connectivity</a:t>
            </a:r>
          </a:p>
          <a:p>
            <a:pPr lvl="2">
              <a:lnSpc>
                <a:spcPct val="90000"/>
              </a:lnSpc>
            </a:pPr>
            <a:r>
              <a:rPr lang="en-US" altLang="en-US" sz="1793"/>
              <a:t>IEEE 802.3 (CSMA/CD - Ethernet) standard – originally 2Mbps</a:t>
            </a:r>
          </a:p>
          <a:p>
            <a:pPr lvl="2">
              <a:lnSpc>
                <a:spcPct val="90000"/>
              </a:lnSpc>
            </a:pPr>
            <a:r>
              <a:rPr lang="en-US" altLang="en-US" sz="1793"/>
              <a:t>IEEE 802.3u standard for 100Mbps Ethernet</a:t>
            </a:r>
          </a:p>
          <a:p>
            <a:pPr lvl="2">
              <a:lnSpc>
                <a:spcPct val="90000"/>
              </a:lnSpc>
            </a:pPr>
            <a:r>
              <a:rPr lang="en-US" altLang="en-US" sz="1793"/>
              <a:t>IEEE 802.3z standard for 1,000Mbps Ethernet</a:t>
            </a:r>
          </a:p>
          <a:p>
            <a:pPr>
              <a:lnSpc>
                <a:spcPct val="90000"/>
              </a:lnSpc>
            </a:pPr>
            <a:r>
              <a:rPr lang="en-US" altLang="en-US" sz="2391"/>
              <a:t>CSMA/CD:  Ethernet’s Media Access Control (MAC) policy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1993"/>
              <a:t>CS = carrier sense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Send only if medium is idle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MA = multiple access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CD = collision detection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Stop sending immediately if collision is detected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1A74E8A1-6C53-4BEF-8886-084D207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8</a:t>
            </a:fld>
            <a:endParaRPr lang="en-US" altLang="en-US" sz="1395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BEBFF669-BC6C-4442-A105-5D207B9DC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3822" y="379589"/>
            <a:ext cx="8350956" cy="1138767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 Standard Defines </a:t>
            </a:r>
            <a:b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</a:br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Physical Layer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86BCE966-9586-4F5C-92B2-708E42D0E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493" y="2045619"/>
            <a:ext cx="7743613" cy="1746109"/>
          </a:xfrm>
        </p:spPr>
        <p:txBody>
          <a:bodyPr/>
          <a:lstStyle/>
          <a:p>
            <a:r>
              <a:rPr lang="en-US" altLang="en-US" sz="2391" dirty="0"/>
              <a:t>802.3 standard defines both MAC </a:t>
            </a:r>
            <a:r>
              <a:rPr lang="en-US" altLang="en-US" sz="2391" i="1" dirty="0"/>
              <a:t>and</a:t>
            </a:r>
            <a:r>
              <a:rPr lang="en-US" altLang="en-US" sz="2391" dirty="0"/>
              <a:t> physical layer details</a:t>
            </a:r>
          </a:p>
        </p:txBody>
      </p:sp>
      <p:pic>
        <p:nvPicPr>
          <p:cNvPr id="6150" name="Picture 4">
            <a:extLst>
              <a:ext uri="{FF2B5EF4-FFF2-40B4-BE49-F238E27FC236}">
                <a16:creationId xmlns:a16="http://schemas.microsoft.com/office/drawing/2014/main" id="{5F149F0B-D7FC-4E4E-AAFB-EC5E2A6B8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65" y="3188547"/>
            <a:ext cx="5173480" cy="27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5">
            <a:extLst>
              <a:ext uri="{FF2B5EF4-FFF2-40B4-BE49-F238E27FC236}">
                <a16:creationId xmlns:a16="http://schemas.microsoft.com/office/drawing/2014/main" id="{2146C6BA-F55A-4774-97AC-314DB773C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100" y="3857573"/>
            <a:ext cx="1736619" cy="57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94"/>
              <a:t>Metcalfe’s original</a:t>
            </a:r>
          </a:p>
          <a:p>
            <a:r>
              <a:rPr lang="en-US" altLang="en-US" sz="1594"/>
              <a:t>Ethernet Sketch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769D45FE-2B2B-4BE4-8031-63166FAB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9</a:t>
            </a:fld>
            <a:endParaRPr lang="en-US" altLang="en-US" sz="1395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2891AC5-D8B5-4F76-841A-411F7ABE3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831" y="416351"/>
            <a:ext cx="7743613" cy="683260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 Technologies: 10Base2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514130CF-D6ED-43FA-A19B-08E397FAC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9740" y="1290602"/>
            <a:ext cx="8025142" cy="22775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93">
                <a:solidFill>
                  <a:schemeClr val="accent2"/>
                </a:solidFill>
              </a:rPr>
              <a:t>10:</a:t>
            </a:r>
            <a:r>
              <a:rPr lang="en-US" altLang="en-US" sz="1793"/>
              <a:t> 10Mbps; </a:t>
            </a:r>
            <a:r>
              <a:rPr lang="en-US" altLang="en-US" sz="1793">
                <a:solidFill>
                  <a:schemeClr val="accent2"/>
                </a:solidFill>
              </a:rPr>
              <a:t>2:</a:t>
            </a:r>
            <a:r>
              <a:rPr lang="en-US" altLang="en-US" sz="1793"/>
              <a:t> under 185 (~200) meters cable length </a:t>
            </a:r>
          </a:p>
          <a:p>
            <a:pPr>
              <a:lnSpc>
                <a:spcPct val="90000"/>
              </a:lnSpc>
            </a:pPr>
            <a:r>
              <a:rPr lang="en-US" altLang="en-US" sz="1793"/>
              <a:t>Thin coaxial cable in a bus topology</a:t>
            </a:r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r>
              <a:rPr lang="en-US" altLang="en-US" sz="1793"/>
              <a:t>Repeaters used to connect multiple segments</a:t>
            </a:r>
          </a:p>
          <a:p>
            <a:pPr lvl="1">
              <a:lnSpc>
                <a:spcPct val="90000"/>
              </a:lnSpc>
            </a:pPr>
            <a:r>
              <a:rPr lang="en-US" altLang="en-US" sz="1594"/>
              <a:t>Repeater repeats bits it hears on one interface to its other interfaces: physical layer device only!</a:t>
            </a:r>
          </a:p>
        </p:txBody>
      </p:sp>
      <p:pic>
        <p:nvPicPr>
          <p:cNvPr id="7174" name="Picture 4">
            <a:extLst>
              <a:ext uri="{FF2B5EF4-FFF2-40B4-BE49-F238E27FC236}">
                <a16:creationId xmlns:a16="http://schemas.microsoft.com/office/drawing/2014/main" id="{7D49950D-5B87-4AFD-8F5F-C0E12900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3"/>
          <a:stretch>
            <a:fillRect/>
          </a:stretch>
        </p:blipFill>
        <p:spPr bwMode="auto">
          <a:xfrm>
            <a:off x="687494" y="1973862"/>
            <a:ext cx="7364024" cy="273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1195</Words>
  <Application>Microsoft Office PowerPoint</Application>
  <PresentationFormat>Custom</PresentationFormat>
  <Paragraphs>263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Office Theme</vt:lpstr>
      <vt:lpstr>Topology</vt:lpstr>
      <vt:lpstr>Types of Topologies</vt:lpstr>
      <vt:lpstr>Types of Topologies</vt:lpstr>
      <vt:lpstr>Types of Topologies</vt:lpstr>
      <vt:lpstr>Ethernet</vt:lpstr>
      <vt:lpstr>Multiple Access Methods</vt:lpstr>
      <vt:lpstr>Our Focus is Ethernet</vt:lpstr>
      <vt:lpstr>Ethernet Standard Defines  Physical Layer</vt:lpstr>
      <vt:lpstr>Ethernet Technologies: 10Base2</vt:lpstr>
      <vt:lpstr>10BaseT and 100BaseT</vt:lpstr>
      <vt:lpstr>Physical Layer Configurations for 802.3</vt:lpstr>
      <vt:lpstr>Ethernet Overview</vt:lpstr>
      <vt:lpstr>Ethernet Overview (contd.)</vt:lpstr>
      <vt:lpstr>Switched Ethernet</vt:lpstr>
      <vt:lpstr>Ethernet Frames</vt:lpstr>
      <vt:lpstr>Ethernet’s MAC Algorithm</vt:lpstr>
      <vt:lpstr>State Diagram for CSMA/CD</vt:lpstr>
      <vt:lpstr>Collisions</vt:lpstr>
      <vt:lpstr>Exponential Backoff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</dc:title>
  <cp:lastModifiedBy>Bharani Tarun HYD DIWIU42</cp:lastModifiedBy>
  <cp:revision>4</cp:revision>
  <dcterms:created xsi:type="dcterms:W3CDTF">2016-11-02T20:43:37Z</dcterms:created>
  <dcterms:modified xsi:type="dcterms:W3CDTF">2022-05-26T03:25:50Z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2016-10-31T00:00:00Z</vt:filetime>
  </property>
  <property fmtid="{D5CDD505-2E9C-101B-9397-08002B2CF9AE}" pid="3" name="LastSaved">
    <vt:filetime>2016-11-02T00:00:00Z</vt:filetime>
  </property>
  <property fmtid="{D5CDD505-2E9C-101B-9397-08002B2CF9AE}" pid="4" name="MSIP_Label_3efc79ad-a74a-4063-a52c-0a72163f570d_Enabled">
    <vt:lpwstr>true</vt:lpwstr>
  </property>
  <property fmtid="{D5CDD505-2E9C-101B-9397-08002B2CF9AE}" pid="5" name="MSIP_Label_3efc79ad-a74a-4063-a52c-0a72163f570d_SetDate">
    <vt:lpwstr>2022-05-25T11:52:54Z</vt:lpwstr>
  </property>
  <property fmtid="{D5CDD505-2E9C-101B-9397-08002B2CF9AE}" pid="6" name="MSIP_Label_3efc79ad-a74a-4063-a52c-0a72163f570d_Method">
    <vt:lpwstr>Privileged</vt:lpwstr>
  </property>
  <property fmtid="{D5CDD505-2E9C-101B-9397-08002B2CF9AE}" pid="7" name="MSIP_Label_3efc79ad-a74a-4063-a52c-0a72163f570d_Name">
    <vt:lpwstr>ZF confidential sub4</vt:lpwstr>
  </property>
  <property fmtid="{D5CDD505-2E9C-101B-9397-08002B2CF9AE}" pid="8" name="MSIP_Label_3efc79ad-a74a-4063-a52c-0a72163f570d_SiteId">
    <vt:lpwstr>eb70b763-b6d7-4486-8555-8831709a784e</vt:lpwstr>
  </property>
  <property fmtid="{D5CDD505-2E9C-101B-9397-08002B2CF9AE}" pid="9" name="MSIP_Label_3efc79ad-a74a-4063-a52c-0a72163f570d_ActionId">
    <vt:lpwstr>aca9e34a-af2f-47f7-be34-c92410b9c4b0</vt:lpwstr>
  </property>
  <property fmtid="{D5CDD505-2E9C-101B-9397-08002B2CF9AE}" pid="10" name="MSIP_Label_3efc79ad-a74a-4063-a52c-0a72163f570d_ContentBits">
    <vt:lpwstr>0</vt:lpwstr>
  </property>
</Properties>
</file>