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797675" cy="9926638"/>
  <p:embeddedFontLst>
    <p:embeddedFont>
      <p:font typeface="Garamond" panose="02020404030301010803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8pCgzBOVIMTBccnJLEqqoHyd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2A928-C541-4CC2-BFDF-2852BFAD9625}">
  <a:tblStyle styleId="{9972A928-C541-4CC2-BFDF-2852BFAD9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9300"/>
            <a:ext cx="4948237" cy="3711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8" name="Google Shape;3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9300"/>
            <a:ext cx="4948237" cy="3711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25" name="Google Shape;4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21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6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365"/>
              <a:buFont typeface="Noto Sans Symbols"/>
              <a:buNone/>
              <a:defRPr sz="21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8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8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57200" y="3941763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2"/>
          </p:nvPr>
        </p:nvSpPr>
        <p:spPr>
          <a:xfrm>
            <a:off x="457200" y="3941763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7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ZigBee/IEEE 802.15.4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is ZigBee related to IEEE 802.15.4?</a:t>
            </a: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ZigBee takes full advantage of a powerful physical radio specified by IEEE 802.15.4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ZigBee adds logical network, security and application software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ZigBee continues to work closely with the IEEE to ensure an integrated and complete solution for the market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overview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characteristics</a:t>
            </a:r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296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Data rates of 250 kbps , 20 kbps and 40kpbs.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Star or Peer-to-Peer operation.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Support for low latency devices.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CSMA-CA channel access.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Dynamic device addressing.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Fully handshaked protocol for transfer reliability.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Low power consumption.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Channels: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16 channels in the 2.4GHz ISM band, 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10 channels in the 915MHz ISM band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1 channel in the European 868MHz band.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Extremely low duty-cycle (&lt;0.1%)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basics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802.15.4 is a simple packet data protocol for lightweight wireless networks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Channel Access is via Carrier Sense Multiple Access with collision avoidance and optional time slotting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Message acknowledgement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Optional beacon structure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Target applications</a:t>
            </a:r>
            <a:endParaRPr/>
          </a:p>
          <a:p>
            <a:pPr marL="1022350" lvl="2" indent="-35083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Long battery life, selectable latency for controllers, sensors, remote monitoring and portable electronics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Configured for maximum battery life, has the potential to last as long as the shelf life of most batteries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Device Types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There are two different device types :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 full function device (FFD)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 reduced function device (RFD)</a:t>
            </a:r>
            <a:endParaRPr/>
          </a:p>
          <a:p>
            <a:pPr marL="342900" lvl="0" indent="-342900" algn="l" rtl="0">
              <a:lnSpc>
                <a:spcPct val="145000"/>
              </a:lnSpc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The FFD can operate in three modes by serving as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Device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Coordinator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PAN coordinator</a:t>
            </a:r>
            <a:endParaRPr/>
          </a:p>
          <a:p>
            <a:pPr marL="342900" lvl="0" indent="-342900" algn="l" rtl="0">
              <a:lnSpc>
                <a:spcPct val="145000"/>
              </a:lnSpc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The RFD can only serve as: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Device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FFD vs RFD</a:t>
            </a:r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body" idx="1"/>
          </p:nvPr>
        </p:nvSpPr>
        <p:spPr>
          <a:xfrm>
            <a:off x="395288" y="15573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>
                <a:solidFill>
                  <a:srgbClr val="CC0000"/>
                </a:solidFill>
              </a:rPr>
              <a:t>Full function device (FFD)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Any topology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Network coordinator capable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Talks to any other device</a:t>
            </a:r>
            <a:endParaRPr/>
          </a:p>
          <a:p>
            <a:pPr marL="342900" lvl="0" indent="-252095" algn="l" rtl="0">
              <a:lnSpc>
                <a:spcPct val="80000"/>
              </a:lnSpc>
              <a:spcBef>
                <a:spcPts val="1210"/>
              </a:spcBef>
              <a:spcAft>
                <a:spcPts val="0"/>
              </a:spcAft>
              <a:buSzPts val="1430"/>
              <a:buNone/>
            </a:pPr>
            <a:endParaRPr/>
          </a:p>
          <a:p>
            <a:pPr marL="342900" lvl="0" indent="-252095" algn="l" rtl="0">
              <a:lnSpc>
                <a:spcPct val="80000"/>
              </a:lnSpc>
              <a:spcBef>
                <a:spcPts val="1210"/>
              </a:spcBef>
              <a:spcAft>
                <a:spcPts val="0"/>
              </a:spcAft>
              <a:buSzPts val="1430"/>
              <a:buNone/>
            </a:pP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210"/>
              </a:spcBef>
              <a:spcAft>
                <a:spcPts val="0"/>
              </a:spcAft>
              <a:buSzPts val="1430"/>
              <a:buChar char="■"/>
            </a:pPr>
            <a:r>
              <a:rPr lang="en-US">
                <a:solidFill>
                  <a:srgbClr val="CC0000"/>
                </a:solidFill>
              </a:rPr>
              <a:t>Reduced function device (RFD)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Limited to star topology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Cannot become a network coordinator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Talks only to a network coordinator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Very simple implementation</a:t>
            </a:r>
            <a:endParaRPr sz="1800"/>
          </a:p>
        </p:txBody>
      </p:sp>
      <p:pic>
        <p:nvPicPr>
          <p:cNvPr id="315" name="Google Shape;315;p15" descr="product_ni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325" y="1628775"/>
            <a:ext cx="1905000" cy="1484313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6688" y="3860800"/>
            <a:ext cx="12890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 topology</a:t>
            </a:r>
            <a:endParaRPr/>
          </a:p>
        </p:txBody>
      </p:sp>
      <p:cxnSp>
        <p:nvCxnSpPr>
          <p:cNvPr id="324" name="Google Shape;324;p16"/>
          <p:cNvCxnSpPr/>
          <p:nvPr/>
        </p:nvCxnSpPr>
        <p:spPr>
          <a:xfrm>
            <a:off x="4657725" y="2860675"/>
            <a:ext cx="0" cy="1371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5" name="Google Shape;325;p16"/>
          <p:cNvCxnSpPr/>
          <p:nvPr/>
        </p:nvCxnSpPr>
        <p:spPr>
          <a:xfrm>
            <a:off x="4657725" y="2860675"/>
            <a:ext cx="1143000" cy="228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6" name="Google Shape;326;p16"/>
          <p:cNvCxnSpPr/>
          <p:nvPr/>
        </p:nvCxnSpPr>
        <p:spPr>
          <a:xfrm rot="10800000" flipH="1">
            <a:off x="4657725" y="2098675"/>
            <a:ext cx="83820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7" name="Google Shape;327;p16"/>
          <p:cNvCxnSpPr/>
          <p:nvPr/>
        </p:nvCxnSpPr>
        <p:spPr>
          <a:xfrm rot="10800000">
            <a:off x="4124325" y="2022475"/>
            <a:ext cx="533400" cy="83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8" name="Google Shape;328;p16"/>
          <p:cNvCxnSpPr/>
          <p:nvPr/>
        </p:nvCxnSpPr>
        <p:spPr>
          <a:xfrm flipH="1">
            <a:off x="3514725" y="2860675"/>
            <a:ext cx="1143000" cy="30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9" name="Google Shape;329;p16"/>
          <p:cNvSpPr/>
          <p:nvPr/>
        </p:nvSpPr>
        <p:spPr>
          <a:xfrm>
            <a:off x="2776538" y="4751388"/>
            <a:ext cx="284956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2776538" y="5146675"/>
            <a:ext cx="3471862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2757488" y="5567363"/>
            <a:ext cx="31353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57438" y="4830763"/>
            <a:ext cx="330200" cy="330200"/>
          </a:xfrm>
          <a:prstGeom prst="ellipse">
            <a:avLst/>
          </a:prstGeom>
          <a:solidFill>
            <a:srgbClr val="0000FF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2357438" y="5230813"/>
            <a:ext cx="330200" cy="330200"/>
          </a:xfrm>
          <a:prstGeom prst="ellipse">
            <a:avLst/>
          </a:prstGeom>
          <a:solidFill>
            <a:srgbClr val="FF0000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2776538" y="4751388"/>
            <a:ext cx="284956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3132138" y="4797425"/>
            <a:ext cx="34718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Function Device (FFD)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2776538" y="5146675"/>
            <a:ext cx="3471862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3103563" y="5126038"/>
            <a:ext cx="41221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Function Device (RFD)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346325" y="5818188"/>
            <a:ext cx="493713" cy="20637"/>
          </a:xfrm>
          <a:prstGeom prst="rect">
            <a:avLst/>
          </a:prstGeom>
          <a:solidFill>
            <a:srgbClr val="008000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3144838" y="5535613"/>
            <a:ext cx="30074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Communications Flow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3895725" y="4667250"/>
            <a:ext cx="1598613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1533525" y="1954213"/>
            <a:ext cx="146208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84350" y="2022475"/>
            <a:ext cx="1103313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2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1631950" y="2347913"/>
            <a:ext cx="15557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coordinator</a:t>
            </a:r>
            <a:endParaRPr sz="2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3344863" y="3013075"/>
            <a:ext cx="331787" cy="331788"/>
          </a:xfrm>
          <a:prstGeom prst="ellipse">
            <a:avLst/>
          </a:prstGeom>
          <a:solidFill>
            <a:srgbClr val="0000FF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4500563" y="3927475"/>
            <a:ext cx="331787" cy="330200"/>
          </a:xfrm>
          <a:prstGeom prst="ellipse">
            <a:avLst/>
          </a:prstGeom>
          <a:solidFill>
            <a:srgbClr val="FF0000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3971925" y="1870075"/>
            <a:ext cx="331788" cy="330200"/>
          </a:xfrm>
          <a:prstGeom prst="ellipse">
            <a:avLst/>
          </a:prstGeom>
          <a:solidFill>
            <a:srgbClr val="0000FF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5343525" y="1870075"/>
            <a:ext cx="330200" cy="330200"/>
          </a:xfrm>
          <a:prstGeom prst="ellipse">
            <a:avLst/>
          </a:prstGeom>
          <a:solidFill>
            <a:srgbClr val="FF0000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724525" y="2941638"/>
            <a:ext cx="330200" cy="331787"/>
          </a:xfrm>
          <a:prstGeom prst="ellipse">
            <a:avLst/>
          </a:prstGeom>
          <a:solidFill>
            <a:srgbClr val="FF0000"/>
          </a:solidFill>
          <a:ln w="142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4500563" y="2708275"/>
            <a:ext cx="331787" cy="330200"/>
          </a:xfrm>
          <a:prstGeom prst="ellipse">
            <a:avLst/>
          </a:prstGeom>
          <a:solidFill>
            <a:srgbClr val="0000FF"/>
          </a:solidFill>
          <a:ln w="14275" cap="flat" cmpd="sng">
            <a:solidFill>
              <a:srgbClr val="FF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3895725" y="4667250"/>
            <a:ext cx="1598613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6588125" y="2997200"/>
            <a:ext cx="14382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Master/slave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1533525" y="1954213"/>
            <a:ext cx="146208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1784350" y="2022475"/>
            <a:ext cx="1103313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2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1631950" y="2347913"/>
            <a:ext cx="15557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coordinator</a:t>
            </a:r>
            <a:endParaRPr sz="2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6"/>
          <p:cNvCxnSpPr/>
          <p:nvPr/>
        </p:nvCxnSpPr>
        <p:spPr>
          <a:xfrm>
            <a:off x="2981325" y="2327275"/>
            <a:ext cx="1655763" cy="50323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Peer to peer topology</a:t>
            </a:r>
            <a:endParaRPr/>
          </a:p>
        </p:txBody>
      </p:sp>
      <p:cxnSp>
        <p:nvCxnSpPr>
          <p:cNvPr id="363" name="Google Shape;363;p17"/>
          <p:cNvCxnSpPr/>
          <p:nvPr/>
        </p:nvCxnSpPr>
        <p:spPr>
          <a:xfrm rot="10800000" flipH="1">
            <a:off x="5170488" y="3209925"/>
            <a:ext cx="914400" cy="533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 rot="10800000" flipH="1">
            <a:off x="6008688" y="3286125"/>
            <a:ext cx="7620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5" name="Google Shape;365;p17"/>
          <p:cNvCxnSpPr/>
          <p:nvPr/>
        </p:nvCxnSpPr>
        <p:spPr>
          <a:xfrm rot="10800000" flipH="1">
            <a:off x="6084888" y="2371725"/>
            <a:ext cx="228600" cy="83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6" name="Google Shape;366;p17"/>
          <p:cNvCxnSpPr/>
          <p:nvPr/>
        </p:nvCxnSpPr>
        <p:spPr>
          <a:xfrm rot="10800000">
            <a:off x="5627688" y="1762125"/>
            <a:ext cx="685800" cy="609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7" name="Google Shape;367;p17"/>
          <p:cNvCxnSpPr/>
          <p:nvPr/>
        </p:nvCxnSpPr>
        <p:spPr>
          <a:xfrm>
            <a:off x="7227888" y="2600325"/>
            <a:ext cx="228600" cy="83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8" name="Google Shape;368;p17"/>
          <p:cNvCxnSpPr/>
          <p:nvPr/>
        </p:nvCxnSpPr>
        <p:spPr>
          <a:xfrm>
            <a:off x="6008688" y="3286125"/>
            <a:ext cx="1447800" cy="152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9" name="Google Shape;369;p17"/>
          <p:cNvCxnSpPr/>
          <p:nvPr/>
        </p:nvCxnSpPr>
        <p:spPr>
          <a:xfrm flipH="1">
            <a:off x="7304088" y="1914525"/>
            <a:ext cx="609600" cy="685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0" name="Google Shape;370;p17"/>
          <p:cNvCxnSpPr/>
          <p:nvPr/>
        </p:nvCxnSpPr>
        <p:spPr>
          <a:xfrm rot="10800000" flipH="1">
            <a:off x="3470275" y="1509713"/>
            <a:ext cx="457200" cy="1524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1" name="Google Shape;371;p17"/>
          <p:cNvCxnSpPr/>
          <p:nvPr/>
        </p:nvCxnSpPr>
        <p:spPr>
          <a:xfrm rot="10800000">
            <a:off x="3470275" y="3033713"/>
            <a:ext cx="76200" cy="990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2" name="Google Shape;372;p17"/>
          <p:cNvCxnSpPr/>
          <p:nvPr/>
        </p:nvCxnSpPr>
        <p:spPr>
          <a:xfrm>
            <a:off x="2708275" y="1890713"/>
            <a:ext cx="762000" cy="1143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3" name="Google Shape;373;p17"/>
          <p:cNvCxnSpPr/>
          <p:nvPr/>
        </p:nvCxnSpPr>
        <p:spPr>
          <a:xfrm rot="10800000" flipH="1">
            <a:off x="2187575" y="3948113"/>
            <a:ext cx="1371600" cy="228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4" name="Google Shape;374;p17"/>
          <p:cNvCxnSpPr/>
          <p:nvPr/>
        </p:nvCxnSpPr>
        <p:spPr>
          <a:xfrm rot="10800000" flipH="1">
            <a:off x="2708275" y="1585913"/>
            <a:ext cx="1219200" cy="30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5" name="Google Shape;375;p17"/>
          <p:cNvCxnSpPr/>
          <p:nvPr/>
        </p:nvCxnSpPr>
        <p:spPr>
          <a:xfrm rot="10800000" flipH="1">
            <a:off x="2251075" y="1966913"/>
            <a:ext cx="457200" cy="2133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6" name="Google Shape;376;p17"/>
          <p:cNvCxnSpPr/>
          <p:nvPr/>
        </p:nvCxnSpPr>
        <p:spPr>
          <a:xfrm rot="10800000">
            <a:off x="1641475" y="3109913"/>
            <a:ext cx="533400" cy="1066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7" name="Google Shape;377;p17"/>
          <p:cNvCxnSpPr/>
          <p:nvPr/>
        </p:nvCxnSpPr>
        <p:spPr>
          <a:xfrm rot="10800000">
            <a:off x="1489075" y="1814513"/>
            <a:ext cx="1219200" cy="76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8" name="Google Shape;378;p17"/>
          <p:cNvCxnSpPr/>
          <p:nvPr/>
        </p:nvCxnSpPr>
        <p:spPr>
          <a:xfrm rot="10800000" flipH="1">
            <a:off x="1641475" y="1890713"/>
            <a:ext cx="1066800" cy="1219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9" name="Google Shape;379;p17"/>
          <p:cNvSpPr/>
          <p:nvPr/>
        </p:nvSpPr>
        <p:spPr>
          <a:xfrm>
            <a:off x="1489075" y="2957513"/>
            <a:ext cx="261938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2063750" y="3995738"/>
            <a:ext cx="261938" cy="261937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1360488" y="1709738"/>
            <a:ext cx="261937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3324225" y="2886075"/>
            <a:ext cx="263525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3692525" y="5329238"/>
            <a:ext cx="2262188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3594100" y="5710238"/>
            <a:ext cx="2490788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3673475" y="5768975"/>
            <a:ext cx="250031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Communications Flow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2603500" y="1773238"/>
            <a:ext cx="261938" cy="261937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3779838" y="1381125"/>
            <a:ext cx="261937" cy="261938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3435350" y="3798888"/>
            <a:ext cx="263525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6159500" y="2201863"/>
            <a:ext cx="263525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5964238" y="3116263"/>
            <a:ext cx="261937" cy="261937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7140575" y="2460625"/>
            <a:ext cx="261938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7335838" y="3311525"/>
            <a:ext cx="263525" cy="261938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7791450" y="1743075"/>
            <a:ext cx="261938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5505450" y="1614488"/>
            <a:ext cx="261938" cy="261937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830888" y="3898900"/>
            <a:ext cx="261937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4984750" y="3632200"/>
            <a:ext cx="261938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3692525" y="5329238"/>
            <a:ext cx="2262188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3671888" y="5387975"/>
            <a:ext cx="31861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Function Device (FFD)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7"/>
          <p:cNvSpPr/>
          <p:nvPr/>
        </p:nvSpPr>
        <p:spPr>
          <a:xfrm>
            <a:off x="2046288" y="4581525"/>
            <a:ext cx="14732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Point to point</a:t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6516688" y="4581525"/>
            <a:ext cx="482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7"/>
          <p:cNvCxnSpPr/>
          <p:nvPr/>
        </p:nvCxnSpPr>
        <p:spPr>
          <a:xfrm>
            <a:off x="2884488" y="5948363"/>
            <a:ext cx="609600" cy="476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2" name="Google Shape;402;p17"/>
          <p:cNvSpPr/>
          <p:nvPr/>
        </p:nvSpPr>
        <p:spPr>
          <a:xfrm>
            <a:off x="3113088" y="5419725"/>
            <a:ext cx="263525" cy="263525"/>
          </a:xfrm>
          <a:prstGeom prst="ellipse">
            <a:avLst/>
          </a:prstGeom>
          <a:solidFill>
            <a:srgbClr val="0000FF"/>
          </a:solidFill>
          <a:ln w="11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addressing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Two or more devices communicating on the same physical channel constitute a WPAN.</a:t>
            </a:r>
            <a:endParaRPr/>
          </a:p>
          <a:p>
            <a:pPr marL="669925" lvl="1" indent="-325438" algn="l" rtl="0">
              <a:spcBef>
                <a:spcPts val="7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 WPAN includes </a:t>
            </a:r>
            <a:r>
              <a:rPr lang="en-US" u="sng"/>
              <a:t>at least one FFD (PAN coordinator)</a:t>
            </a:r>
            <a:endParaRPr/>
          </a:p>
          <a:p>
            <a:pPr marL="669925" lvl="1" indent="-325438" algn="l" rtl="0">
              <a:spcBef>
                <a:spcPts val="7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Each independent PAN will select a unique PAN identifier </a:t>
            </a:r>
            <a:endParaRPr/>
          </a:p>
          <a:p>
            <a:pPr marL="342900" lvl="0" indent="-342900" algn="l" rtl="0">
              <a:spcBef>
                <a:spcPts val="77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Each device operating on a network has a unique </a:t>
            </a:r>
            <a:r>
              <a:rPr lang="en-US">
                <a:solidFill>
                  <a:srgbClr val="CC0000"/>
                </a:solidFill>
              </a:rPr>
              <a:t>64-bit extended address</a:t>
            </a:r>
            <a:r>
              <a:rPr lang="en-US"/>
              <a:t>. This address can be used for direct communication in the PAN</a:t>
            </a:r>
            <a:endParaRPr/>
          </a:p>
          <a:p>
            <a:pPr marL="342900" lvl="0" indent="-342900" algn="l" rtl="0">
              <a:spcBef>
                <a:spcPts val="77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 device also has a </a:t>
            </a:r>
            <a:r>
              <a:rPr lang="en-US">
                <a:solidFill>
                  <a:srgbClr val="CC0000"/>
                </a:solidFill>
              </a:rPr>
              <a:t>16-bit short address</a:t>
            </a:r>
            <a:r>
              <a:rPr lang="en-US"/>
              <a:t>, which is allocated by the PAN coordinator when the device associates with its coordinator.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physical 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trend of wireless technology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Most Wireless industry focuses on increasing </a:t>
            </a:r>
            <a:r>
              <a:rPr lang="en-US">
                <a:solidFill>
                  <a:srgbClr val="CC0000"/>
                </a:solidFill>
              </a:rPr>
              <a:t>high data</a:t>
            </a:r>
            <a:r>
              <a:rPr lang="en-US"/>
              <a:t> throughput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 set of applications require </a:t>
            </a:r>
            <a:r>
              <a:rPr lang="en-US">
                <a:solidFill>
                  <a:srgbClr val="CC0000"/>
                </a:solidFill>
              </a:rPr>
              <a:t>simple</a:t>
            </a:r>
            <a:r>
              <a:rPr lang="en-US"/>
              <a:t> wireless connectivity, </a:t>
            </a:r>
            <a:r>
              <a:rPr lang="en-US">
                <a:solidFill>
                  <a:srgbClr val="CC0000"/>
                </a:solidFill>
              </a:rPr>
              <a:t>relaxed throughput</a:t>
            </a:r>
            <a:r>
              <a:rPr lang="en-US"/>
              <a:t>, very </a:t>
            </a:r>
            <a:r>
              <a:rPr lang="en-US">
                <a:solidFill>
                  <a:srgbClr val="CC0000"/>
                </a:solidFill>
              </a:rPr>
              <a:t>low power</a:t>
            </a:r>
            <a:r>
              <a:rPr lang="en-US"/>
              <a:t>, </a:t>
            </a:r>
            <a:r>
              <a:rPr lang="en-US">
                <a:solidFill>
                  <a:srgbClr val="CC0000"/>
                </a:solidFill>
              </a:rPr>
              <a:t>short distance</a:t>
            </a:r>
            <a:r>
              <a:rPr lang="en-US"/>
              <a:t> and </a:t>
            </a:r>
            <a:r>
              <a:rPr lang="en-US">
                <a:solidFill>
                  <a:srgbClr val="CC0000"/>
                </a:solidFill>
              </a:rPr>
              <a:t>inexpensive hardware</a:t>
            </a:r>
            <a:r>
              <a:rPr lang="en-US"/>
              <a:t>.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Industrial 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Agricultural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Vehicular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Residential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Medical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PHY overview</a:t>
            </a:r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PHY functionalities: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Activation and deactivation of the radio transceiver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Energy detection within the current channel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Link quality indication for received packets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Clear channel assessment for CSMA-CA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Channel frequency selection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Data transmission and reception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429" name="Google Shape;429;p21"/>
          <p:cNvGrpSpPr/>
          <p:nvPr/>
        </p:nvGrpSpPr>
        <p:grpSpPr>
          <a:xfrm>
            <a:off x="827088" y="2276475"/>
            <a:ext cx="7537450" cy="3460750"/>
            <a:chOff x="384" y="1392"/>
            <a:chExt cx="5308" cy="2545"/>
          </a:xfrm>
        </p:grpSpPr>
        <p:sp>
          <p:nvSpPr>
            <p:cNvPr id="430" name="Google Shape;430;p21"/>
            <p:cNvSpPr txBox="1"/>
            <p:nvPr/>
          </p:nvSpPr>
          <p:spPr>
            <a:xfrm>
              <a:off x="384" y="1392"/>
              <a:ext cx="1824" cy="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868MHz/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915MHz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21"/>
            <p:cNvCxnSpPr/>
            <p:nvPr/>
          </p:nvCxnSpPr>
          <p:spPr>
            <a:xfrm>
              <a:off x="1956" y="2064"/>
              <a:ext cx="528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21"/>
            <p:cNvCxnSpPr/>
            <p:nvPr/>
          </p:nvCxnSpPr>
          <p:spPr>
            <a:xfrm>
              <a:off x="3408" y="2064"/>
              <a:ext cx="1392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/>
            <p:nvPr/>
          </p:nvCxnSpPr>
          <p:spPr>
            <a:xfrm>
              <a:off x="528" y="3648"/>
              <a:ext cx="475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4" name="Google Shape;434;p21"/>
            <p:cNvSpPr/>
            <p:nvPr/>
          </p:nvSpPr>
          <p:spPr>
            <a:xfrm rot="-5400000">
              <a:off x="60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 rot="-5400000">
              <a:off x="88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 rot="-5400000">
              <a:off x="117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 rot="-5400000">
              <a:off x="146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 rot="-5400000">
              <a:off x="175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 rot="-5400000">
              <a:off x="204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 rot="-5400000">
              <a:off x="232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 rot="-5400000">
              <a:off x="261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 rot="-5400000">
              <a:off x="290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 rot="-5400000">
              <a:off x="319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 rot="-5400000">
              <a:off x="348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 rot="-5400000">
              <a:off x="376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 rot="-5400000">
              <a:off x="405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 rot="-5400000">
              <a:off x="434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 rot="-5400000">
              <a:off x="463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 rot="-5400000">
              <a:off x="492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 rot="-5400000">
              <a:off x="208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 txBox="1"/>
            <p:nvPr/>
          </p:nvSpPr>
          <p:spPr>
            <a:xfrm>
              <a:off x="384" y="3680"/>
              <a:ext cx="588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2.4 GHz</a:t>
              </a:r>
              <a:endParaRPr/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1873" y="2096"/>
              <a:ext cx="733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868.3 MHz</a:t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 rot="-5400000">
              <a:off x="352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 rot="-5400000">
              <a:off x="3624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 rot="-5400000">
              <a:off x="3720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 rot="-5400000">
              <a:off x="3816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 rot="-5400000">
              <a:off x="3912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 rot="-5400000">
              <a:off x="400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 rot="-5400000">
              <a:off x="4104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 rot="-5400000">
              <a:off x="4200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 rot="-5400000">
              <a:off x="4296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 rot="-5400000">
              <a:off x="4392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1920" y="1424"/>
              <a:ext cx="863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 0</a:t>
              </a:r>
              <a:endParaRPr/>
            </a:p>
          </p:txBody>
        </p:sp>
        <p:sp>
          <p:nvSpPr>
            <p:cNvPr id="464" name="Google Shape;464;p21"/>
            <p:cNvSpPr txBox="1"/>
            <p:nvPr/>
          </p:nvSpPr>
          <p:spPr>
            <a:xfrm>
              <a:off x="3168" y="1392"/>
              <a:ext cx="1176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Channels 1-10</a:t>
              </a:r>
              <a:endParaRPr/>
            </a:p>
          </p:txBody>
        </p:sp>
        <p:sp>
          <p:nvSpPr>
            <p:cNvPr id="465" name="Google Shape;465;p21"/>
            <p:cNvSpPr txBox="1"/>
            <p:nvPr/>
          </p:nvSpPr>
          <p:spPr>
            <a:xfrm>
              <a:off x="2400" y="3103"/>
              <a:ext cx="1265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Channels 11-26</a:t>
              </a:r>
              <a:endParaRPr/>
            </a:p>
          </p:txBody>
        </p:sp>
        <p:cxnSp>
          <p:nvCxnSpPr>
            <p:cNvPr id="466" name="Google Shape;466;p21"/>
            <p:cNvCxnSpPr/>
            <p:nvPr/>
          </p:nvCxnSpPr>
          <p:spPr>
            <a:xfrm>
              <a:off x="528" y="3600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1"/>
            <p:cNvSpPr txBox="1"/>
            <p:nvPr/>
          </p:nvSpPr>
          <p:spPr>
            <a:xfrm>
              <a:off x="4896" y="3713"/>
              <a:ext cx="796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2.4835 GHz</a:t>
              </a:r>
              <a:endParaRPr/>
            </a:p>
          </p:txBody>
        </p:sp>
        <p:cxnSp>
          <p:nvCxnSpPr>
            <p:cNvPr id="468" name="Google Shape;468;p21"/>
            <p:cNvCxnSpPr/>
            <p:nvPr/>
          </p:nvCxnSpPr>
          <p:spPr>
            <a:xfrm>
              <a:off x="5280" y="3600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9" name="Google Shape;469;p21"/>
            <p:cNvSpPr txBox="1"/>
            <p:nvPr/>
          </p:nvSpPr>
          <p:spPr>
            <a:xfrm>
              <a:off x="4561" y="2096"/>
              <a:ext cx="629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928 MHz</a:t>
              </a:r>
              <a:endParaRPr/>
            </a:p>
          </p:txBody>
        </p:sp>
        <p:cxnSp>
          <p:nvCxnSpPr>
            <p:cNvPr id="470" name="Google Shape;470;p21"/>
            <p:cNvCxnSpPr/>
            <p:nvPr/>
          </p:nvCxnSpPr>
          <p:spPr>
            <a:xfrm>
              <a:off x="4800" y="2016"/>
              <a:ext cx="1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1" name="Google Shape;471;p21"/>
            <p:cNvSpPr txBox="1"/>
            <p:nvPr/>
          </p:nvSpPr>
          <p:spPr>
            <a:xfrm>
              <a:off x="3168" y="2096"/>
              <a:ext cx="629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902 MHz</a:t>
              </a:r>
              <a:endParaRPr/>
            </a:p>
          </p:txBody>
        </p:sp>
        <p:cxnSp>
          <p:nvCxnSpPr>
            <p:cNvPr id="472" name="Google Shape;472;p21"/>
            <p:cNvCxnSpPr/>
            <p:nvPr/>
          </p:nvCxnSpPr>
          <p:spPr>
            <a:xfrm>
              <a:off x="3408" y="2016"/>
              <a:ext cx="1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3" name="Google Shape;473;p21"/>
            <p:cNvSpPr txBox="1"/>
            <p:nvPr/>
          </p:nvSpPr>
          <p:spPr>
            <a:xfrm>
              <a:off x="4320" y="3104"/>
              <a:ext cx="491" cy="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MHz</a:t>
              </a:r>
              <a:endParaRPr/>
            </a:p>
          </p:txBody>
        </p:sp>
        <p:cxnSp>
          <p:nvCxnSpPr>
            <p:cNvPr id="474" name="Google Shape;474;p21"/>
            <p:cNvCxnSpPr/>
            <p:nvPr/>
          </p:nvCxnSpPr>
          <p:spPr>
            <a:xfrm>
              <a:off x="3888" y="3168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4176" y="3168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21"/>
            <p:cNvCxnSpPr/>
            <p:nvPr/>
          </p:nvCxnSpPr>
          <p:spPr>
            <a:xfrm>
              <a:off x="3744" y="3216"/>
              <a:ext cx="14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77" name="Google Shape;477;p21"/>
            <p:cNvCxnSpPr/>
            <p:nvPr/>
          </p:nvCxnSpPr>
          <p:spPr>
            <a:xfrm rot="10800000">
              <a:off x="4176" y="3216"/>
              <a:ext cx="14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478" name="Google Shape;478;p21"/>
            <p:cNvSpPr txBox="1"/>
            <p:nvPr/>
          </p:nvSpPr>
          <p:spPr>
            <a:xfrm>
              <a:off x="4704" y="1520"/>
              <a:ext cx="490" cy="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MHz</a:t>
              </a:r>
              <a:endParaRPr/>
            </a:p>
          </p:txBody>
        </p:sp>
        <p:cxnSp>
          <p:nvCxnSpPr>
            <p:cNvPr id="479" name="Google Shape;479;p21"/>
            <p:cNvCxnSpPr/>
            <p:nvPr/>
          </p:nvCxnSpPr>
          <p:spPr>
            <a:xfrm>
              <a:off x="4464" y="1584"/>
              <a:ext cx="1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21"/>
            <p:cNvCxnSpPr/>
            <p:nvPr/>
          </p:nvCxnSpPr>
          <p:spPr>
            <a:xfrm>
              <a:off x="4560" y="1584"/>
              <a:ext cx="1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21"/>
            <p:cNvCxnSpPr/>
            <p:nvPr/>
          </p:nvCxnSpPr>
          <p:spPr>
            <a:xfrm>
              <a:off x="4320" y="1632"/>
              <a:ext cx="144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82" name="Google Shape;482;p21"/>
            <p:cNvCxnSpPr/>
            <p:nvPr/>
          </p:nvCxnSpPr>
          <p:spPr>
            <a:xfrm flipH="1">
              <a:off x="4560" y="1632"/>
              <a:ext cx="144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483" name="Google Shape;483;p21"/>
            <p:cNvSpPr txBox="1"/>
            <p:nvPr/>
          </p:nvSpPr>
          <p:spPr>
            <a:xfrm>
              <a:off x="384" y="2832"/>
              <a:ext cx="816" cy="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2.4 GHz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PHY Overview</a:t>
            </a:r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body" idx="1"/>
          </p:nvPr>
        </p:nvSpPr>
        <p:spPr>
          <a:xfrm>
            <a:off x="468313" y="14843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Operating frequency bands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 Bands and Data Rates</a:t>
            </a:r>
            <a:endParaRPr/>
          </a:p>
        </p:txBody>
      </p:sp>
      <p:sp>
        <p:nvSpPr>
          <p:cNvPr id="492" name="Google Shape;49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The standard specifies two PHYs :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868 MHz/915 MHz direct sequence spread spectrum (DSSS) PHY (11 channels)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1 channel (20Kb/s) in European 868MHz band 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10 channels (40Kb/s) in 915 (902-928)MHz ISM band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2450 MHz direct sequence spread spectrum (DSSS) PHY (16 channels)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16 channels (250Kb/s) in 2.4GHz band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711200" y="4211638"/>
            <a:ext cx="7848600" cy="3048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708025" y="4500563"/>
            <a:ext cx="1066800" cy="914400"/>
          </a:xfrm>
          <a:prstGeom prst="rect">
            <a:avLst/>
          </a:pr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3"/>
          <p:cNvSpPr txBox="1"/>
          <p:nvPr/>
        </p:nvSpPr>
        <p:spPr>
          <a:xfrm>
            <a:off x="708025" y="4805363"/>
            <a:ext cx="1098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Preamble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1774825" y="4500563"/>
            <a:ext cx="1066800" cy="914400"/>
          </a:xfrm>
          <a:prstGeom prst="rect">
            <a:avLst/>
          </a:prstGeom>
          <a:gradFill>
            <a:gsLst>
              <a:gs pos="0">
                <a:srgbClr val="00FF00"/>
              </a:gs>
              <a:gs pos="100000">
                <a:srgbClr val="FFFFFF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1790700" y="4572000"/>
            <a:ext cx="10556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2841625" y="4500563"/>
            <a:ext cx="1828800" cy="91440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FFF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2765425" y="4195763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 Header</a:t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4670425" y="4500563"/>
            <a:ext cx="3886200" cy="914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F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5508625" y="4652963"/>
            <a:ext cx="18319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 Service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Unit (PSDU)</a:t>
            </a:r>
            <a:endParaRPr/>
          </a:p>
        </p:txBody>
      </p:sp>
      <p:sp>
        <p:nvSpPr>
          <p:cNvPr id="507" name="Google Shape;507;p23"/>
          <p:cNvSpPr txBox="1"/>
          <p:nvPr/>
        </p:nvSpPr>
        <p:spPr>
          <a:xfrm>
            <a:off x="784225" y="5491163"/>
            <a:ext cx="8445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Octets</a:t>
            </a:r>
            <a:endParaRPr/>
          </a:p>
        </p:txBody>
      </p:sp>
      <p:sp>
        <p:nvSpPr>
          <p:cNvPr id="508" name="Google Shape;508;p23"/>
          <p:cNvSpPr txBox="1"/>
          <p:nvPr/>
        </p:nvSpPr>
        <p:spPr>
          <a:xfrm>
            <a:off x="5889625" y="5567363"/>
            <a:ext cx="1403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0-127 Bytes</a:t>
            </a:r>
            <a:endParaRPr/>
          </a:p>
        </p:txBody>
      </p:sp>
      <p:cxnSp>
        <p:nvCxnSpPr>
          <p:cNvPr id="509" name="Google Shape;509;p23"/>
          <p:cNvCxnSpPr/>
          <p:nvPr/>
        </p:nvCxnSpPr>
        <p:spPr>
          <a:xfrm>
            <a:off x="4670425" y="5491163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23"/>
          <p:cNvCxnSpPr/>
          <p:nvPr/>
        </p:nvCxnSpPr>
        <p:spPr>
          <a:xfrm rot="10800000">
            <a:off x="4670425" y="5719763"/>
            <a:ext cx="1143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1" name="Google Shape;511;p23"/>
          <p:cNvCxnSpPr/>
          <p:nvPr/>
        </p:nvCxnSpPr>
        <p:spPr>
          <a:xfrm>
            <a:off x="7337425" y="5719763"/>
            <a:ext cx="1219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p23"/>
          <p:cNvCxnSpPr/>
          <p:nvPr/>
        </p:nvCxnSpPr>
        <p:spPr>
          <a:xfrm>
            <a:off x="8556625" y="5491163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" name="Google Shape;513;p23"/>
          <p:cNvCxnSpPr/>
          <p:nvPr/>
        </p:nvCxnSpPr>
        <p:spPr>
          <a:xfrm>
            <a:off x="3832225" y="4500563"/>
            <a:ext cx="0" cy="914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4" name="Google Shape;514;p23"/>
          <p:cNvCxnSpPr/>
          <p:nvPr/>
        </p:nvCxnSpPr>
        <p:spPr>
          <a:xfrm>
            <a:off x="2841625" y="4195763"/>
            <a:ext cx="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23"/>
          <p:cNvCxnSpPr/>
          <p:nvPr/>
        </p:nvCxnSpPr>
        <p:spPr>
          <a:xfrm>
            <a:off x="4670425" y="4195763"/>
            <a:ext cx="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6" name="Google Shape;516;p23"/>
          <p:cNvSpPr txBox="1"/>
          <p:nvPr/>
        </p:nvSpPr>
        <p:spPr>
          <a:xfrm>
            <a:off x="860425" y="4195763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 Header</a:t>
            </a:r>
            <a:endParaRPr/>
          </a:p>
        </p:txBody>
      </p:sp>
      <p:sp>
        <p:nvSpPr>
          <p:cNvPr id="517" name="Google Shape;517;p23"/>
          <p:cNvSpPr txBox="1"/>
          <p:nvPr/>
        </p:nvSpPr>
        <p:spPr>
          <a:xfrm>
            <a:off x="5432425" y="4195763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 Payload</a:t>
            </a:r>
            <a:endParaRPr/>
          </a:p>
        </p:txBody>
      </p:sp>
      <p:sp>
        <p:nvSpPr>
          <p:cNvPr id="518" name="Google Shape;518;p23"/>
          <p:cNvSpPr txBox="1"/>
          <p:nvPr/>
        </p:nvSpPr>
        <p:spPr>
          <a:xfrm>
            <a:off x="1851025" y="5491163"/>
            <a:ext cx="8445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Octets</a:t>
            </a:r>
            <a:endParaRPr/>
          </a:p>
        </p:txBody>
      </p:sp>
      <p:sp>
        <p:nvSpPr>
          <p:cNvPr id="519" name="Google Shape;519;p23"/>
          <p:cNvSpPr txBox="1"/>
          <p:nvPr/>
        </p:nvSpPr>
        <p:spPr>
          <a:xfrm>
            <a:off x="3222625" y="5491163"/>
            <a:ext cx="8445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Octets</a:t>
            </a:r>
            <a:endParaRPr/>
          </a:p>
        </p:txBody>
      </p:sp>
      <p:sp>
        <p:nvSpPr>
          <p:cNvPr id="520" name="Google Shape;520;p23"/>
          <p:cNvSpPr txBox="1"/>
          <p:nvPr/>
        </p:nvSpPr>
        <p:spPr>
          <a:xfrm>
            <a:off x="2941638" y="4576763"/>
            <a:ext cx="860425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 bit)</a:t>
            </a:r>
            <a:endParaRPr/>
          </a:p>
        </p:txBody>
      </p:sp>
      <p:sp>
        <p:nvSpPr>
          <p:cNvPr id="521" name="Google Shape;521;p23"/>
          <p:cNvSpPr txBox="1"/>
          <p:nvPr/>
        </p:nvSpPr>
        <p:spPr>
          <a:xfrm>
            <a:off x="3756025" y="4652963"/>
            <a:ext cx="9731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bit)</a:t>
            </a:r>
            <a:endParaRPr/>
          </a:p>
        </p:txBody>
      </p:sp>
      <p:sp>
        <p:nvSpPr>
          <p:cNvPr id="522" name="Google Shape;522;p2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 Frame Structure</a:t>
            </a:r>
            <a:endParaRPr/>
          </a:p>
        </p:txBody>
      </p:sp>
      <p:sp>
        <p:nvSpPr>
          <p:cNvPr id="523" name="Google Shape;5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PHY packet fields</a:t>
            </a:r>
            <a:endParaRPr/>
          </a:p>
          <a:p>
            <a:pPr marL="669925" lvl="1" indent="-325438" algn="l" rtl="0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Preamble (32 bits) – synchronization  </a:t>
            </a:r>
            <a:endParaRPr/>
          </a:p>
          <a:p>
            <a:pPr marL="669925" lvl="1" indent="-325438" algn="l" rtl="0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Start of packet delimiter (8 bits) – shall be formatted as “11100101”</a:t>
            </a:r>
            <a:endParaRPr/>
          </a:p>
          <a:p>
            <a:pPr marL="669925" lvl="1" indent="-325438" algn="l" rtl="0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PHY header (8 bits) –PSDU length</a:t>
            </a:r>
            <a:endParaRPr/>
          </a:p>
          <a:p>
            <a:pPr marL="669925" lvl="1" indent="-325438" algn="l" rtl="0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PSDU (0 to 127 bytes) – data field</a:t>
            </a:r>
            <a:endParaRPr/>
          </a:p>
          <a:p>
            <a:pPr marL="342900" lvl="0" indent="-252095" algn="l" rtl="0">
              <a:spcBef>
                <a:spcPts val="440"/>
              </a:spcBef>
              <a:spcAft>
                <a:spcPts val="0"/>
              </a:spcAft>
              <a:buSzPts val="143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802.15.4 MAC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Superframe</a:t>
            </a:r>
            <a:endParaRPr/>
          </a:p>
        </p:txBody>
      </p:sp>
      <p:sp>
        <p:nvSpPr>
          <p:cNvPr id="536" name="Google Shape;536;p25"/>
          <p:cNvSpPr txBox="1">
            <a:spLocks noGrp="1"/>
          </p:cNvSpPr>
          <p:nvPr>
            <p:ph type="body" idx="2"/>
          </p:nvPr>
        </p:nvSpPr>
        <p:spPr>
          <a:xfrm>
            <a:off x="457200" y="3941763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 superframe is divided into two parts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>
                <a:solidFill>
                  <a:srgbClr val="CC0000"/>
                </a:solidFill>
              </a:rPr>
              <a:t>Inactive</a:t>
            </a:r>
            <a:r>
              <a:rPr lang="en-US" sz="1800"/>
              <a:t>: all station sleep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>
                <a:solidFill>
                  <a:srgbClr val="CC0000"/>
                </a:solidFill>
              </a:rPr>
              <a:t>Active</a:t>
            </a:r>
            <a:r>
              <a:rPr lang="en-US" sz="1800"/>
              <a:t>: </a:t>
            </a:r>
            <a:endParaRPr/>
          </a:p>
          <a:p>
            <a:pPr marL="1022350" lvl="2" indent="-3508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</a:pPr>
            <a:r>
              <a:rPr lang="en-US" sz="1600"/>
              <a:t>Active period will be divided into 16 slots</a:t>
            </a:r>
            <a:endParaRPr/>
          </a:p>
          <a:p>
            <a:pPr marL="1022350" lvl="2" indent="-3508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</a:pPr>
            <a:r>
              <a:rPr lang="en-US" sz="1600"/>
              <a:t>16 slots can further divided into two parts</a:t>
            </a:r>
            <a:endParaRPr/>
          </a:p>
          <a:p>
            <a:pPr marL="1681163" lvl="4" indent="-33972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 sz="1800"/>
              <a:t>Contention access period</a:t>
            </a:r>
            <a:endParaRPr/>
          </a:p>
          <a:p>
            <a:pPr marL="1681163" lvl="4" indent="-33972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 sz="1800"/>
              <a:t>Contention free period</a:t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25" descr="http://electronicdesign.com/site-files/electronicdesign.com/files/archive/electronicdesign.com/content/content/62518/62518-fig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227541"/>
            <a:ext cx="6720408" cy="271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44" name="Google Shape;544;p2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Superframe</a:t>
            </a:r>
            <a:endParaRPr/>
          </a:p>
        </p:txBody>
      </p:sp>
      <p:sp>
        <p:nvSpPr>
          <p:cNvPr id="545" name="Google Shape;54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Beacons are used for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starting superframes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synchronizing with other devices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announcing the existence of a PAN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informing pending data in coordinators 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</a:t>
            </a:r>
            <a:r>
              <a:rPr lang="en-US">
                <a:solidFill>
                  <a:srgbClr val="CC0000"/>
                </a:solidFill>
              </a:rPr>
              <a:t>“beacon-enabled”</a:t>
            </a:r>
            <a:r>
              <a:rPr lang="en-US"/>
              <a:t> network,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Devices use the </a:t>
            </a:r>
            <a:r>
              <a:rPr lang="en-US">
                <a:solidFill>
                  <a:srgbClr val="FF0000"/>
                </a:solidFill>
              </a:rPr>
              <a:t>slotted CAMA/CA</a:t>
            </a:r>
            <a:r>
              <a:rPr lang="en-US"/>
              <a:t> mechanism to contend for the usage of channels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FFDs which require fixed rates of transmissions can ask for </a:t>
            </a:r>
            <a:r>
              <a:rPr lang="en-US" i="1">
                <a:solidFill>
                  <a:srgbClr val="FF0000"/>
                </a:solidFill>
              </a:rPr>
              <a:t>guarantee time slots</a:t>
            </a:r>
            <a:r>
              <a:rPr lang="en-US" i="1"/>
              <a:t> (GTS)</a:t>
            </a:r>
            <a:r>
              <a:rPr lang="en-US"/>
              <a:t> from the coordinator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Network Layer Protocols</a:t>
            </a: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5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Network Layer Overview</a:t>
            </a: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Three kinds of networks are supported: </a:t>
            </a:r>
            <a:r>
              <a:rPr lang="en-US">
                <a:solidFill>
                  <a:srgbClr val="CC0000"/>
                </a:solidFill>
              </a:rPr>
              <a:t>star</a:t>
            </a:r>
            <a:r>
              <a:rPr lang="en-US"/>
              <a:t>, </a:t>
            </a:r>
            <a:r>
              <a:rPr lang="en-US">
                <a:solidFill>
                  <a:srgbClr val="CC0000"/>
                </a:solidFill>
              </a:rPr>
              <a:t>tree</a:t>
            </a:r>
            <a:r>
              <a:rPr lang="en-US"/>
              <a:t>, and mesh networks  </a:t>
            </a:r>
            <a:endParaRPr/>
          </a:p>
        </p:txBody>
      </p:sp>
      <p:graphicFrame>
        <p:nvGraphicFramePr>
          <p:cNvPr id="560" name="Google Shape;560;p28"/>
          <p:cNvGraphicFramePr/>
          <p:nvPr/>
        </p:nvGraphicFramePr>
        <p:xfrm>
          <a:off x="1835150" y="2376488"/>
          <a:ext cx="6553200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6553200" imgH="3708400" progId="Visio.Drawing.11">
                  <p:embed/>
                </p:oleObj>
              </mc:Choice>
              <mc:Fallback>
                <p:oleObj r:id="rId4" imgW="6553200" imgH="3708400" progId="Visio.Drawing.11">
                  <p:embed/>
                  <p:pic>
                    <p:nvPicPr>
                      <p:cNvPr id="560" name="Google Shape;560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835150" y="2376488"/>
                        <a:ext cx="6553200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66" name="Google Shape;566;p2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Network Layer Overview</a:t>
            </a:r>
            <a:endParaRPr/>
          </a:p>
        </p:txBody>
      </p:sp>
      <p:sp>
        <p:nvSpPr>
          <p:cNvPr id="567" name="Google Shape;56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Three kinds of devices in the network layer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>
                <a:solidFill>
                  <a:srgbClr val="CC0000"/>
                </a:solidFill>
              </a:rPr>
              <a:t>ZigBee coordinator</a:t>
            </a:r>
            <a:r>
              <a:rPr lang="en-US"/>
              <a:t>: responsible for initializing, maintaining, and controlling the network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>
                <a:solidFill>
                  <a:srgbClr val="CC0000"/>
                </a:solidFill>
              </a:rPr>
              <a:t>ZigBee router</a:t>
            </a:r>
            <a:r>
              <a:rPr lang="en-US"/>
              <a:t>: form the network backbone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>
                <a:solidFill>
                  <a:srgbClr val="CC0000"/>
                </a:solidFill>
              </a:rPr>
              <a:t>ZigBee end device</a:t>
            </a:r>
            <a:r>
              <a:rPr lang="en-US"/>
              <a:t>: must be connected to router/coordinator</a:t>
            </a:r>
            <a:endParaRPr/>
          </a:p>
          <a:p>
            <a:pPr marL="669925" lvl="1" indent="-249237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tree network, the coordinator and routers can announce </a:t>
            </a:r>
            <a:r>
              <a:rPr lang="en-US">
                <a:solidFill>
                  <a:srgbClr val="CC0000"/>
                </a:solidFill>
              </a:rPr>
              <a:t>beacons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mesh network, there is </a:t>
            </a:r>
            <a:r>
              <a:rPr lang="en-US">
                <a:solidFill>
                  <a:srgbClr val="CC0000"/>
                </a:solidFill>
              </a:rPr>
              <a:t>no regular beacon</a:t>
            </a:r>
            <a:r>
              <a:rPr lang="en-US"/>
              <a:t>.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Devices in a mesh network can only communicate with each other in a </a:t>
            </a:r>
            <a:r>
              <a:rPr lang="en-US">
                <a:solidFill>
                  <a:srgbClr val="CC0000"/>
                </a:solidFill>
              </a:rPr>
              <a:t>peer-to-peer</a:t>
            </a:r>
            <a:r>
              <a:rPr lang="en-US"/>
              <a:t> manner</a:t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ZigBee Alliance?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An organization with a mission to define reliable, cost effective, low-power, wirelessly networked, monitoring and control products based on an open global standard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Alliance provides </a:t>
            </a:r>
            <a:r>
              <a:rPr lang="en-US">
                <a:solidFill>
                  <a:srgbClr val="CC0000"/>
                </a:solidFill>
              </a:rPr>
              <a:t>interoperability</a:t>
            </a:r>
            <a:r>
              <a:rPr lang="en-US"/>
              <a:t>, </a:t>
            </a:r>
            <a:r>
              <a:rPr lang="en-US">
                <a:solidFill>
                  <a:srgbClr val="CC0000"/>
                </a:solidFill>
              </a:rPr>
              <a:t>certification</a:t>
            </a:r>
            <a:r>
              <a:rPr lang="en-US"/>
              <a:t> testing, and branding</a:t>
            </a:r>
            <a:endParaRPr/>
          </a:p>
          <a:p>
            <a:pPr marL="342900" lvl="0" indent="-252095" algn="l" rtl="0">
              <a:spcBef>
                <a:spcPts val="440"/>
              </a:spcBef>
              <a:spcAft>
                <a:spcPts val="0"/>
              </a:spcAft>
              <a:buSzPts val="1430"/>
              <a:buNone/>
            </a:pPr>
            <a:endParaRPr/>
          </a:p>
        </p:txBody>
      </p:sp>
      <p:pic>
        <p:nvPicPr>
          <p:cNvPr id="130" name="Google Shape;130;p3" descr="ZigBee Allianc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913" y="4149725"/>
            <a:ext cx="5938837" cy="130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Assignment</a:t>
            </a:r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In ZigBee, network addresses are assigned to devices by a distributed address assignment scheme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ZigBee coordinator determines three network parameters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the maximum number of children of a ZigBee router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the maximum number of child routers of a parent node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the depth of the network </a:t>
            </a:r>
            <a:endParaRPr/>
          </a:p>
          <a:p>
            <a:pPr marL="342900" lvl="0" indent="-26035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2" name="Google Shape;582;p31"/>
          <p:cNvGraphicFramePr/>
          <p:nvPr/>
        </p:nvGraphicFramePr>
        <p:xfrm>
          <a:off x="1130722" y="464840"/>
          <a:ext cx="6870278" cy="56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6870278" imgH="5623520" progId="Visio.Drawing.11">
                  <p:embed/>
                </p:oleObj>
              </mc:Choice>
              <mc:Fallback>
                <p:oleObj r:id="rId4" imgW="6870278" imgH="5623520" progId="Visio.Drawing.11">
                  <p:embed/>
                  <p:pic>
                    <p:nvPicPr>
                      <p:cNvPr id="582" name="Google Shape;582;p3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130722" y="464840"/>
                        <a:ext cx="6870278" cy="5623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" name="Google Shape;583;p31"/>
          <p:cNvSpPr/>
          <p:nvPr/>
        </p:nvSpPr>
        <p:spPr>
          <a:xfrm>
            <a:off x="5943600" y="4114800"/>
            <a:ext cx="304800" cy="304800"/>
          </a:xfrm>
          <a:prstGeom prst="ellipse">
            <a:avLst/>
          </a:prstGeom>
          <a:noFill/>
          <a:ln w="19050" cap="flat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6705600" y="4648200"/>
            <a:ext cx="304800" cy="304800"/>
          </a:xfrm>
          <a:prstGeom prst="ellipse">
            <a:avLst/>
          </a:prstGeom>
          <a:noFill/>
          <a:ln w="19050" cap="flat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5943600" y="2590800"/>
            <a:ext cx="304800" cy="304800"/>
          </a:xfrm>
          <a:prstGeom prst="ellipse">
            <a:avLst/>
          </a:prstGeom>
          <a:noFill/>
          <a:ln w="19050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1"/>
          <p:cNvSpPr/>
          <p:nvPr/>
        </p:nvSpPr>
        <p:spPr>
          <a:xfrm>
            <a:off x="7696200" y="4038600"/>
            <a:ext cx="304800" cy="304800"/>
          </a:xfrm>
          <a:prstGeom prst="ellipse">
            <a:avLst/>
          </a:prstGeom>
          <a:noFill/>
          <a:ln w="19050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7239000" y="2971800"/>
            <a:ext cx="304800" cy="304800"/>
          </a:xfrm>
          <a:prstGeom prst="ellipse">
            <a:avLst/>
          </a:prstGeom>
          <a:noFill/>
          <a:ln w="19050" cap="flat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6280150" y="3581400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89" name="Google Shape;589;p31"/>
          <p:cNvSpPr/>
          <p:nvPr/>
        </p:nvSpPr>
        <p:spPr>
          <a:xfrm>
            <a:off x="7019925" y="3500438"/>
            <a:ext cx="304800" cy="233362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Routing Protocols</a:t>
            </a:r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tree network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Utilize the address assignment to obtain the routing paths</a:t>
            </a:r>
            <a:endParaRPr/>
          </a:p>
          <a:p>
            <a:pPr marL="342900" lvl="0" indent="-252095" algn="l" rtl="0">
              <a:spcBef>
                <a:spcPts val="440"/>
              </a:spcBef>
              <a:spcAft>
                <a:spcPts val="0"/>
              </a:spcAft>
              <a:buSzPts val="143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mesh network: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u="sng"/>
              <a:t>Routing Capability</a:t>
            </a:r>
            <a:r>
              <a:rPr lang="en-US"/>
              <a:t>: ZigBee coordinators and routers are said to have </a:t>
            </a:r>
            <a:r>
              <a:rPr lang="en-US" i="1">
                <a:solidFill>
                  <a:srgbClr val="FF0000"/>
                </a:solidFill>
              </a:rPr>
              <a:t>routing capacity</a:t>
            </a:r>
            <a:r>
              <a:rPr lang="en-US"/>
              <a:t> if they have </a:t>
            </a:r>
            <a:r>
              <a:rPr lang="en-US">
                <a:solidFill>
                  <a:srgbClr val="FF0000"/>
                </a:solidFill>
              </a:rPr>
              <a:t>routing table capacities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route discovery table capacities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There are 2 options:</a:t>
            </a:r>
            <a:endParaRPr/>
          </a:p>
          <a:p>
            <a:pPr marL="1339850" lvl="3" indent="-315913" algn="l" rtl="0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 u="sng"/>
              <a:t>Reactive routing</a:t>
            </a:r>
            <a:r>
              <a:rPr lang="en-US"/>
              <a:t>: if having “routing capacity”</a:t>
            </a:r>
            <a:endParaRPr/>
          </a:p>
          <a:p>
            <a:pPr marL="1339850" lvl="3" indent="-315913" algn="l" rtl="0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 u="sng"/>
              <a:t>Tree routing</a:t>
            </a:r>
            <a:r>
              <a:rPr lang="en-US"/>
              <a:t>: if having no routing capacity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02" name="Google Shape;602;p3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Tree Routing</a:t>
            </a:r>
            <a:endParaRPr/>
          </a:p>
        </p:txBody>
      </p:sp>
      <p:sp>
        <p:nvSpPr>
          <p:cNvPr id="603" name="Google Shape;60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When a device receives a packet, it first checks if it is the destination or one of its child end devices is the destination 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If so, accept the packet or forward it to a child 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Otherwise, relay it along the tree </a:t>
            </a:r>
            <a:endParaRPr/>
          </a:p>
          <a:p>
            <a:pPr marL="669925" lvl="1" indent="-256858" algn="l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18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Example: 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38 🡺 45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38 🡺 92</a:t>
            </a:r>
            <a:endParaRPr sz="1800"/>
          </a:p>
        </p:txBody>
      </p:sp>
      <p:graphicFrame>
        <p:nvGraphicFramePr>
          <p:cNvPr id="604" name="Google Shape;604;p33"/>
          <p:cNvGraphicFramePr/>
          <p:nvPr/>
        </p:nvGraphicFramePr>
        <p:xfrm>
          <a:off x="4722813" y="1752600"/>
          <a:ext cx="3887787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3887787" imgH="4225925" progId="Visio.Drawing.11">
                  <p:embed/>
                </p:oleObj>
              </mc:Choice>
              <mc:Fallback>
                <p:oleObj r:id="rId4" imgW="3887787" imgH="4225925" progId="Visio.Drawing.11">
                  <p:embed/>
                  <p:pic>
                    <p:nvPicPr>
                      <p:cNvPr id="604" name="Google Shape;604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722813" y="1752600"/>
                        <a:ext cx="3887787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10" name="Google Shape;610;p3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Mesh Routing</a:t>
            </a:r>
            <a:endParaRPr/>
          </a:p>
        </p:txBody>
      </p:sp>
      <p:sp>
        <p:nvSpPr>
          <p:cNvPr id="611" name="Google Shape;611;p34"/>
          <p:cNvSpPr txBox="1">
            <a:spLocks noGrp="1"/>
          </p:cNvSpPr>
          <p:nvPr>
            <p:ph type="body" idx="1"/>
          </p:nvPr>
        </p:nvSpPr>
        <p:spPr>
          <a:xfrm>
            <a:off x="457200" y="155733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Route discovery by using routing protocol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The cost of a link is defined based on the </a:t>
            </a:r>
            <a:r>
              <a:rPr lang="en-US">
                <a:solidFill>
                  <a:srgbClr val="CC0000"/>
                </a:solidFill>
              </a:rPr>
              <a:t>packet delivery probability</a:t>
            </a:r>
            <a:r>
              <a:rPr lang="en-US"/>
              <a:t> on that link</a:t>
            </a:r>
            <a:endParaRPr/>
          </a:p>
          <a:p>
            <a:pPr marL="669925" lvl="1" indent="-249237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Route discovery procedure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The source broadcasts a route request packet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Intermediate nodes will rebroadcast route request if 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They have routing discovery table capacities</a:t>
            </a:r>
            <a:endParaRPr/>
          </a:p>
          <a:p>
            <a:pPr marL="1022350" lvl="2" indent="-350838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The cost is lower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Otherwise, nodes will relay the request along the tree</a:t>
            </a:r>
            <a:endParaRPr/>
          </a:p>
          <a:p>
            <a:pPr marL="669925" lvl="1" indent="-325438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The destination will choose the routing path with the lowest cost and then send a route reply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 in a Mesh network: Example</a:t>
            </a:r>
            <a:endParaRPr/>
          </a:p>
        </p:txBody>
      </p:sp>
      <p:sp>
        <p:nvSpPr>
          <p:cNvPr id="618" name="Google Shape;618;p35"/>
          <p:cNvSpPr/>
          <p:nvPr/>
        </p:nvSpPr>
        <p:spPr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9" name="Google Shape;619;p35"/>
          <p:cNvGraphicFramePr/>
          <p:nvPr/>
        </p:nvGraphicFramePr>
        <p:xfrm>
          <a:off x="900113" y="1916113"/>
          <a:ext cx="676910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6769100" imgH="3679825" progId="Visio.Drawing.11">
                  <p:embed/>
                </p:oleObj>
              </mc:Choice>
              <mc:Fallback>
                <p:oleObj r:id="rId4" imgW="6769100" imgH="3679825" progId="Visio.Drawing.11">
                  <p:embed/>
                  <p:pic>
                    <p:nvPicPr>
                      <p:cNvPr id="619" name="Google Shape;619;p3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00113" y="1916113"/>
                        <a:ext cx="6769100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25" name="Google Shape;625;p3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ZigBee network layer</a:t>
            </a:r>
            <a:endParaRPr/>
          </a:p>
        </p:txBody>
      </p:sp>
      <p:graphicFrame>
        <p:nvGraphicFramePr>
          <p:cNvPr id="626" name="Google Shape;626;p36"/>
          <p:cNvGraphicFramePr/>
          <p:nvPr/>
        </p:nvGraphicFramePr>
        <p:xfrm>
          <a:off x="539750" y="1268413"/>
          <a:ext cx="7991475" cy="5274975"/>
        </p:xfrm>
        <a:graphic>
          <a:graphicData uri="http://schemas.openxmlformats.org/drawingml/2006/table">
            <a:tbl>
              <a:tblPr>
                <a:noFill/>
                <a:tableStyleId>{9972A928-C541-4CC2-BFDF-2852BFAD9625}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 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Easy to synchronize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Support low power operation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Low latency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Small scale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6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 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Low routing cost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Can form superframes to support sleep mode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Allow multihop communication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Route reconstruction is costly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Latency may be quite long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Mesh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Robust multihop communication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Network is more flexible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Lower latency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Cannot form superframes (and thus cannot support sleep mode)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Route discovery is costly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Needs storage for routing table 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IEEE 802.15 working group</a:t>
            </a:r>
            <a:endParaRPr/>
          </a:p>
        </p:txBody>
      </p:sp>
      <p:graphicFrame>
        <p:nvGraphicFramePr>
          <p:cNvPr id="137" name="Google Shape;137;p4"/>
          <p:cNvGraphicFramePr/>
          <p:nvPr/>
        </p:nvGraphicFramePr>
        <p:xfrm>
          <a:off x="1187450" y="1773238"/>
          <a:ext cx="69707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6970713" imgH="4114800" progId="Paint.Picture">
                  <p:embed/>
                </p:oleObj>
              </mc:Choice>
              <mc:Fallback>
                <p:oleObj r:id="rId4" imgW="6970713" imgH="4114800" progId="Paint.Picture">
                  <p:embed/>
                  <p:pic>
                    <p:nvPicPr>
                      <p:cNvPr id="137" name="Google Shape;137;p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187450" y="1773238"/>
                        <a:ext cx="69707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between WPAN</a:t>
            </a:r>
            <a:endParaRPr/>
          </a:p>
        </p:txBody>
      </p:sp>
      <p:pic>
        <p:nvPicPr>
          <p:cNvPr id="144" name="Google Shape;14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989138"/>
            <a:ext cx="72009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569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ZigBee/IEEE 802.15.4 market feature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Low power consumption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Low cost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Low offered message throughput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Supports large network orders (&lt;= 65k nodes)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Low to no QoS guarantees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Flexible protocol design suitable for many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 network applications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455738" y="3382963"/>
            <a:ext cx="1635125" cy="1587500"/>
          </a:xfrm>
          <a:prstGeom prst="ellipse">
            <a:avLst/>
          </a:prstGeom>
          <a:solidFill>
            <a:srgbClr val="6666FF"/>
          </a:solidFill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PERSONAL HEALTH CARE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 rot="10800000">
            <a:off x="6424613" y="5180013"/>
            <a:ext cx="0" cy="673100"/>
          </a:xfrm>
          <a:prstGeom prst="straightConnector1">
            <a:avLst/>
          </a:prstGeom>
          <a:noFill/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7"/>
          <p:cNvSpPr txBox="1"/>
          <p:nvPr/>
        </p:nvSpPr>
        <p:spPr>
          <a:xfrm>
            <a:off x="3152775" y="3581400"/>
            <a:ext cx="2863850" cy="106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ZigBee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DATA-RATE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DEVICES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4892675" y="4506913"/>
            <a:ext cx="1635125" cy="15875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 AUTOMATION</a:t>
            </a:r>
            <a:endParaRPr/>
          </a:p>
        </p:txBody>
      </p:sp>
      <p:pic>
        <p:nvPicPr>
          <p:cNvPr id="165" name="Google Shape;165;p7" descr="light-blackonyellow"/>
          <p:cNvPicPr preferRelativeResize="0"/>
          <p:nvPr/>
        </p:nvPicPr>
        <p:blipFill rotWithShape="1">
          <a:blip r:embed="rId3">
            <a:alphaModFix/>
          </a:blip>
          <a:srcRect r="3947" b="1224"/>
          <a:stretch/>
        </p:blipFill>
        <p:spPr>
          <a:xfrm>
            <a:off x="5489575" y="4756150"/>
            <a:ext cx="346075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5111750" y="2060575"/>
            <a:ext cx="1635125" cy="1587500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ELECTRONICS</a:t>
            </a:r>
            <a:endParaRPr/>
          </a:p>
        </p:txBody>
      </p:sp>
      <p:pic>
        <p:nvPicPr>
          <p:cNvPr id="167" name="Google Shape;167;p7" descr="tv-blackonpurple"/>
          <p:cNvPicPr preferRelativeResize="0"/>
          <p:nvPr/>
        </p:nvPicPr>
        <p:blipFill rotWithShape="1">
          <a:blip r:embed="rId4">
            <a:alphaModFix/>
          </a:blip>
          <a:srcRect r="899" b="1781"/>
          <a:stretch/>
        </p:blipFill>
        <p:spPr>
          <a:xfrm>
            <a:off x="5434013" y="2274888"/>
            <a:ext cx="939800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6804025" y="2349500"/>
            <a:ext cx="1411288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 VCR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DVD/CD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control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527800" y="4767263"/>
            <a:ext cx="135731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HVAC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043613" y="3357563"/>
            <a:ext cx="1635125" cy="1587500"/>
          </a:xfrm>
          <a:prstGeom prst="ellipse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 &amp; PERIPHERALS</a:t>
            </a:r>
            <a:endParaRPr/>
          </a:p>
        </p:txBody>
      </p:sp>
      <p:pic>
        <p:nvPicPr>
          <p:cNvPr id="171" name="Google Shape;171;p7" descr="pc-blackworange"/>
          <p:cNvPicPr preferRelativeResize="0"/>
          <p:nvPr/>
        </p:nvPicPr>
        <p:blipFill rotWithShape="1">
          <a:blip r:embed="rId5">
            <a:alphaModFix/>
          </a:blip>
          <a:srcRect r="3030"/>
          <a:stretch/>
        </p:blipFill>
        <p:spPr>
          <a:xfrm>
            <a:off x="6465888" y="3594100"/>
            <a:ext cx="725487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1425575" y="4772025"/>
            <a:ext cx="1227138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consoles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educational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2625725" y="4506913"/>
            <a:ext cx="1635125" cy="1587500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TOYS &amp;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/>
          </a:p>
        </p:txBody>
      </p:sp>
      <p:pic>
        <p:nvPicPr>
          <p:cNvPr id="174" name="Google Shape;174;p7" descr="gamepad-black-onorange"/>
          <p:cNvPicPr preferRelativeResize="0"/>
          <p:nvPr/>
        </p:nvPicPr>
        <p:blipFill rotWithShape="1">
          <a:blip r:embed="rId6">
            <a:alphaModFix/>
          </a:blip>
          <a:srcRect l="1843" t="1465" r="690" b="1830"/>
          <a:stretch/>
        </p:blipFill>
        <p:spPr>
          <a:xfrm>
            <a:off x="3022600" y="4791075"/>
            <a:ext cx="777875" cy="471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7"/>
          <p:cNvGrpSpPr/>
          <p:nvPr/>
        </p:nvGrpSpPr>
        <p:grpSpPr>
          <a:xfrm>
            <a:off x="2333625" y="2060575"/>
            <a:ext cx="1635125" cy="1587500"/>
            <a:chOff x="1392" y="1200"/>
            <a:chExt cx="1152" cy="1152"/>
          </a:xfrm>
        </p:grpSpPr>
        <p:sp>
          <p:nvSpPr>
            <p:cNvPr id="176" name="Google Shape;176;p7"/>
            <p:cNvSpPr/>
            <p:nvPr/>
          </p:nvSpPr>
          <p:spPr>
            <a:xfrm>
              <a:off x="1392" y="1200"/>
              <a:ext cx="1152" cy="115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0" tIns="0" rIns="0" bIns="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INDUSTRIAL &amp; COMMERCIAL</a:t>
              </a:r>
              <a:endParaRPr/>
            </a:p>
          </p:txBody>
        </p:sp>
        <p:pic>
          <p:nvPicPr>
            <p:cNvPr id="177" name="Google Shape;177;p7" descr="work-blackongree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9" y="1379"/>
              <a:ext cx="418" cy="41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</p:pic>
      </p:grpSp>
      <p:sp>
        <p:nvSpPr>
          <p:cNvPr id="178" name="Google Shape;178;p7"/>
          <p:cNvSpPr txBox="1"/>
          <p:nvPr/>
        </p:nvSpPr>
        <p:spPr>
          <a:xfrm>
            <a:off x="1190625" y="2241550"/>
            <a:ext cx="1169988" cy="126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7731125" y="3622675"/>
            <a:ext cx="109061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joystick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23850" y="3581400"/>
            <a:ext cx="11588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7" descr="man-blackonblue"/>
          <p:cNvPicPr preferRelativeResize="0"/>
          <p:nvPr/>
        </p:nvPicPr>
        <p:blipFill rotWithShape="1">
          <a:blip r:embed="rId8">
            <a:alphaModFix/>
          </a:blip>
          <a:srcRect r="2425" b="1704"/>
          <a:stretch/>
        </p:blipFill>
        <p:spPr>
          <a:xfrm>
            <a:off x="1974850" y="3514725"/>
            <a:ext cx="514350" cy="71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Wireless technologies</a:t>
            </a:r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1042988" y="1700213"/>
            <a:ext cx="7239001" cy="3600450"/>
            <a:chOff x="336" y="998"/>
            <a:chExt cx="5188" cy="2737"/>
          </a:xfrm>
        </p:grpSpPr>
        <p:cxnSp>
          <p:nvCxnSpPr>
            <p:cNvPr id="189" name="Google Shape;189;p8"/>
            <p:cNvCxnSpPr/>
            <p:nvPr/>
          </p:nvCxnSpPr>
          <p:spPr>
            <a:xfrm>
              <a:off x="757" y="1395"/>
              <a:ext cx="1" cy="212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8"/>
            <p:cNvCxnSpPr/>
            <p:nvPr/>
          </p:nvCxnSpPr>
          <p:spPr>
            <a:xfrm>
              <a:off x="723" y="3515"/>
              <a:ext cx="34" cy="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8"/>
            <p:cNvCxnSpPr/>
            <p:nvPr/>
          </p:nvCxnSpPr>
          <p:spPr>
            <a:xfrm>
              <a:off x="723" y="2806"/>
              <a:ext cx="34" cy="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8"/>
            <p:cNvCxnSpPr/>
            <p:nvPr/>
          </p:nvCxnSpPr>
          <p:spPr>
            <a:xfrm>
              <a:off x="723" y="2103"/>
              <a:ext cx="34" cy="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8"/>
            <p:cNvCxnSpPr/>
            <p:nvPr/>
          </p:nvCxnSpPr>
          <p:spPr>
            <a:xfrm>
              <a:off x="723" y="1395"/>
              <a:ext cx="34" cy="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8"/>
            <p:cNvCxnSpPr/>
            <p:nvPr/>
          </p:nvCxnSpPr>
          <p:spPr>
            <a:xfrm>
              <a:off x="757" y="3515"/>
              <a:ext cx="4462" cy="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8"/>
            <p:cNvCxnSpPr/>
            <p:nvPr/>
          </p:nvCxnSpPr>
          <p:spPr>
            <a:xfrm rot="10800000" flipH="1">
              <a:off x="757" y="3515"/>
              <a:ext cx="1" cy="3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8"/>
            <p:cNvCxnSpPr/>
            <p:nvPr/>
          </p:nvCxnSpPr>
          <p:spPr>
            <a:xfrm rot="10800000" flipH="1">
              <a:off x="1875" y="3515"/>
              <a:ext cx="1" cy="3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8"/>
            <p:cNvCxnSpPr/>
            <p:nvPr/>
          </p:nvCxnSpPr>
          <p:spPr>
            <a:xfrm rot="10800000" flipH="1">
              <a:off x="2988" y="3515"/>
              <a:ext cx="1" cy="3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8"/>
            <p:cNvCxnSpPr/>
            <p:nvPr/>
          </p:nvCxnSpPr>
          <p:spPr>
            <a:xfrm rot="10800000" flipH="1">
              <a:off x="4107" y="3515"/>
              <a:ext cx="1" cy="3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8"/>
            <p:cNvCxnSpPr/>
            <p:nvPr/>
          </p:nvCxnSpPr>
          <p:spPr>
            <a:xfrm rot="10800000" flipH="1">
              <a:off x="5219" y="3515"/>
              <a:ext cx="1" cy="3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00;p8"/>
            <p:cNvSpPr/>
            <p:nvPr/>
          </p:nvSpPr>
          <p:spPr>
            <a:xfrm>
              <a:off x="2488" y="3458"/>
              <a:ext cx="107" cy="108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095" y="2750"/>
              <a:ext cx="107" cy="10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75" y="1338"/>
              <a:ext cx="107" cy="106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881" y="1338"/>
              <a:ext cx="107" cy="106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932" y="3458"/>
              <a:ext cx="107" cy="108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050" y="2750"/>
              <a:ext cx="107" cy="10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427" y="2750"/>
              <a:ext cx="106" cy="107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472" y="2963"/>
              <a:ext cx="106" cy="107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466" y="1338"/>
              <a:ext cx="107" cy="10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050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865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865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269" y="1338"/>
              <a:ext cx="107" cy="10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49" y="3453"/>
              <a:ext cx="120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86" y="2744"/>
              <a:ext cx="181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97" y="2041"/>
              <a:ext cx="272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36" y="1333"/>
              <a:ext cx="33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10,000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96" y="3610"/>
              <a:ext cx="120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785" y="3610"/>
              <a:ext cx="181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55" y="3610"/>
              <a:ext cx="272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38" y="3610"/>
              <a:ext cx="332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10,000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023" y="3610"/>
              <a:ext cx="393" cy="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100,000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686" y="3351"/>
              <a:ext cx="3838" cy="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Bandwidth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kbps</a:t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70" y="1201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GSM</a:t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692" y="2570"/>
              <a:ext cx="537" cy="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802.11a/g</a:t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797" y="1201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GPRS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383" y="1201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EDGE</a:t>
              </a:r>
              <a:endParaRPr/>
            </a:p>
          </p:txBody>
        </p:sp>
        <p:cxnSp>
          <p:nvCxnSpPr>
            <p:cNvPr id="227" name="Google Shape;227;p8"/>
            <p:cNvCxnSpPr/>
            <p:nvPr/>
          </p:nvCxnSpPr>
          <p:spPr>
            <a:xfrm rot="10800000" flipH="1">
              <a:off x="2631" y="3518"/>
              <a:ext cx="279" cy="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 flipH="1">
              <a:off x="4234" y="2802"/>
              <a:ext cx="174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29" name="Google Shape;229;p8"/>
            <p:cNvSpPr/>
            <p:nvPr/>
          </p:nvSpPr>
          <p:spPr>
            <a:xfrm>
              <a:off x="4512" y="1257"/>
              <a:ext cx="105" cy="10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689" y="1248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2000</a:t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512" y="1257"/>
              <a:ext cx="105" cy="106"/>
            </a:xfrm>
            <a:prstGeom prst="ellipse">
              <a:avLst/>
            </a:prstGeom>
            <a:solidFill>
              <a:srgbClr val="3366FF"/>
            </a:solidFill>
            <a:ln w="19050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512" y="1430"/>
              <a:ext cx="105" cy="106"/>
            </a:xfrm>
            <a:prstGeom prst="ellipse">
              <a:avLst/>
            </a:prstGeom>
            <a:solidFill>
              <a:srgbClr val="00FF00"/>
            </a:solidFill>
            <a:ln w="190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689" y="1421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2003-4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12" y="1626"/>
              <a:ext cx="105" cy="105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689" y="1616"/>
              <a:ext cx="785" cy="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2005</a:t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379" y="3278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Bluetooth</a:t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263" y="1201"/>
              <a:ext cx="784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3G</a:t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739" y="2963"/>
              <a:ext cx="785" cy="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Hiper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LAN/2</a:t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574" y="3111"/>
              <a:ext cx="784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Bluetooth 2.0</a:t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13" y="998"/>
              <a:ext cx="451" cy="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Range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Meters</a:t>
              </a:r>
              <a:endParaRPr/>
            </a:p>
          </p:txBody>
        </p:sp>
        <p:cxnSp>
          <p:nvCxnSpPr>
            <p:cNvPr id="241" name="Google Shape;241;p8"/>
            <p:cNvCxnSpPr/>
            <p:nvPr/>
          </p:nvCxnSpPr>
          <p:spPr>
            <a:xfrm rot="10800000" flipH="1">
              <a:off x="1040" y="1400"/>
              <a:ext cx="792" cy="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2" name="Google Shape;242;p8"/>
            <p:cNvCxnSpPr/>
            <p:nvPr/>
          </p:nvCxnSpPr>
          <p:spPr>
            <a:xfrm rot="10800000" flipH="1">
              <a:off x="2021" y="1401"/>
              <a:ext cx="386" cy="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3" name="Google Shape;243;p8"/>
            <p:cNvCxnSpPr/>
            <p:nvPr/>
          </p:nvCxnSpPr>
          <p:spPr>
            <a:xfrm>
              <a:off x="4584" y="2799"/>
              <a:ext cx="224" cy="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 flipH="1">
              <a:off x="3110" y="2875"/>
              <a:ext cx="924" cy="5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245" name="Google Shape;245;p8"/>
            <p:cNvCxnSpPr/>
            <p:nvPr/>
          </p:nvCxnSpPr>
          <p:spPr>
            <a:xfrm rot="10800000" flipH="1">
              <a:off x="4605" y="2863"/>
              <a:ext cx="246" cy="10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6" name="Google Shape;246;p8"/>
            <p:cNvCxnSpPr/>
            <p:nvPr/>
          </p:nvCxnSpPr>
          <p:spPr>
            <a:xfrm rot="10800000" flipH="1">
              <a:off x="2618" y="1400"/>
              <a:ext cx="574" cy="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47" name="Google Shape;247;p8"/>
            <p:cNvSpPr/>
            <p:nvPr/>
          </p:nvSpPr>
          <p:spPr>
            <a:xfrm>
              <a:off x="3801" y="2562"/>
              <a:ext cx="785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802.11b</a:t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452" y="2696"/>
              <a:ext cx="784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ZigBee</a:t>
              </a:r>
              <a:endParaRPr/>
            </a:p>
          </p:txBody>
        </p:sp>
        <p:grpSp>
          <p:nvGrpSpPr>
            <p:cNvPr id="249" name="Google Shape;249;p8"/>
            <p:cNvGrpSpPr/>
            <p:nvPr/>
          </p:nvGrpSpPr>
          <p:grpSpPr>
            <a:xfrm>
              <a:off x="1133" y="2976"/>
              <a:ext cx="871" cy="296"/>
              <a:chOff x="1011" y="2887"/>
              <a:chExt cx="927" cy="315"/>
            </a:xfrm>
          </p:grpSpPr>
          <p:sp>
            <p:nvSpPr>
              <p:cNvPr id="250" name="Google Shape;250;p8"/>
              <p:cNvSpPr/>
              <p:nvPr/>
            </p:nvSpPr>
            <p:spPr>
              <a:xfrm>
                <a:off x="1825" y="3088"/>
                <a:ext cx="113" cy="114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1011" y="2887"/>
                <a:ext cx="113" cy="114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" name="Google Shape;252;p8"/>
              <p:cNvCxnSpPr/>
              <p:nvPr/>
            </p:nvCxnSpPr>
            <p:spPr>
              <a:xfrm>
                <a:off x="1098" y="2899"/>
                <a:ext cx="770" cy="18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>
                <a:off x="1060" y="2995"/>
                <a:ext cx="784" cy="19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4" name="Google Shape;254;p8"/>
            <p:cNvGrpSpPr/>
            <p:nvPr/>
          </p:nvGrpSpPr>
          <p:grpSpPr>
            <a:xfrm>
              <a:off x="1150" y="2790"/>
              <a:ext cx="871" cy="296"/>
              <a:chOff x="1011" y="2887"/>
              <a:chExt cx="927" cy="315"/>
            </a:xfrm>
          </p:grpSpPr>
          <p:sp>
            <p:nvSpPr>
              <p:cNvPr id="255" name="Google Shape;255;p8"/>
              <p:cNvSpPr/>
              <p:nvPr/>
            </p:nvSpPr>
            <p:spPr>
              <a:xfrm>
                <a:off x="1825" y="3088"/>
                <a:ext cx="113" cy="114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011" y="2887"/>
                <a:ext cx="113" cy="114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" name="Google Shape;257;p8"/>
              <p:cNvCxnSpPr/>
              <p:nvPr/>
            </p:nvCxnSpPr>
            <p:spPr>
              <a:xfrm>
                <a:off x="1098" y="2899"/>
                <a:ext cx="770" cy="18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8"/>
              <p:cNvCxnSpPr/>
              <p:nvPr/>
            </p:nvCxnSpPr>
            <p:spPr>
              <a:xfrm>
                <a:off x="1060" y="2995"/>
                <a:ext cx="784" cy="19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9" name="Google Shape;259;p8"/>
            <p:cNvCxnSpPr/>
            <p:nvPr/>
          </p:nvCxnSpPr>
          <p:spPr>
            <a:xfrm rot="-5400000">
              <a:off x="1468" y="2985"/>
              <a:ext cx="196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0" name="Google Shape;260;p8"/>
            <p:cNvSpPr/>
            <p:nvPr/>
          </p:nvSpPr>
          <p:spPr>
            <a:xfrm>
              <a:off x="4885" y="3264"/>
              <a:ext cx="107" cy="10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4448" y="3360"/>
              <a:ext cx="784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WiMedia</a:t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168" y="3384"/>
              <a:ext cx="784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Bluetooth 1.5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ZigBee/802.15.4 architecture</a:t>
            </a: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body" idx="1"/>
          </p:nvPr>
        </p:nvSpPr>
        <p:spPr>
          <a:xfrm>
            <a:off x="468313" y="1600200"/>
            <a:ext cx="82184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ZigBee Alliance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❑"/>
            </a:pPr>
            <a:r>
              <a:rPr lang="en-US" sz="1600"/>
              <a:t>45+ companies: semiconductor mfrs, IP providers, OEMs, etc.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❑"/>
            </a:pPr>
            <a:r>
              <a:rPr lang="en-US" sz="1600"/>
              <a:t>Defining upper layers of protocol stack:  from network to application, including application profiles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❑"/>
            </a:pPr>
            <a:r>
              <a:rPr lang="en-US" sz="1600"/>
              <a:t>First profiles published mid 2003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IEEE 802.15.4 Working Group</a:t>
            </a:r>
            <a:endParaRPr/>
          </a:p>
          <a:p>
            <a:pPr marL="669925" lvl="1" indent="-325438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Char char="❑"/>
            </a:pPr>
            <a:r>
              <a:rPr lang="en-US" sz="1600"/>
              <a:t>Defining lower layers of protocol stack: MAC and PHY</a:t>
            </a:r>
            <a:endParaRPr sz="1600"/>
          </a:p>
        </p:txBody>
      </p:sp>
      <p:sp>
        <p:nvSpPr>
          <p:cNvPr id="271" name="Google Shape;271;p9"/>
          <p:cNvSpPr/>
          <p:nvPr/>
        </p:nvSpPr>
        <p:spPr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9"/>
          <p:cNvGraphicFramePr/>
          <p:nvPr/>
        </p:nvGraphicFramePr>
        <p:xfrm>
          <a:off x="1692275" y="3716338"/>
          <a:ext cx="626586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6265863" imgH="2479675" progId="Visio.Drawing.11">
                  <p:embed/>
                </p:oleObj>
              </mc:Choice>
              <mc:Fallback>
                <p:oleObj r:id="rId4" imgW="6265863" imgH="2479675" progId="Visio.Drawing.11">
                  <p:embed/>
                  <p:pic>
                    <p:nvPicPr>
                      <p:cNvPr id="272" name="Google Shape;272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692275" y="3716338"/>
                        <a:ext cx="6265863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Microsoft Office PowerPoint</Application>
  <PresentationFormat>On-screen Show (4:3)</PresentationFormat>
  <Paragraphs>349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Garamond</vt:lpstr>
      <vt:lpstr>Noto Sans Symbols</vt:lpstr>
      <vt:lpstr>Times New Roman</vt:lpstr>
      <vt:lpstr>Edge</vt:lpstr>
      <vt:lpstr>Bitmap Image</vt:lpstr>
      <vt:lpstr>Microsoft Visio 2003-2010 Drawing</vt:lpstr>
      <vt:lpstr>ZigBee/IEEE 802.15.4 Overview</vt:lpstr>
      <vt:lpstr>New trend of wireless technology</vt:lpstr>
      <vt:lpstr>What is ZigBee Alliance?</vt:lpstr>
      <vt:lpstr>IEEE 802.15 working group</vt:lpstr>
      <vt:lpstr>Comparison between WPAN</vt:lpstr>
      <vt:lpstr>ZigBee/IEEE 802.15.4 market feature</vt:lpstr>
      <vt:lpstr>ZigBee network applications</vt:lpstr>
      <vt:lpstr>Wireless technologies</vt:lpstr>
      <vt:lpstr>ZigBee/802.15.4 architecture</vt:lpstr>
      <vt:lpstr>How is ZigBee related to IEEE 802.15.4?</vt:lpstr>
      <vt:lpstr>IEEE 802.15.4 overview</vt:lpstr>
      <vt:lpstr>General characteristics</vt:lpstr>
      <vt:lpstr>IEEE 802.15.4 basics</vt:lpstr>
      <vt:lpstr>IEEE 802.15.4 Device Types</vt:lpstr>
      <vt:lpstr>FFD vs RFD</vt:lpstr>
      <vt:lpstr>Star topology</vt:lpstr>
      <vt:lpstr>Peer to peer topology</vt:lpstr>
      <vt:lpstr>Device addressing</vt:lpstr>
      <vt:lpstr>IEEE 802.15.4 physical layer</vt:lpstr>
      <vt:lpstr>IEEE 802.15.4 PHY overview</vt:lpstr>
      <vt:lpstr>IEEE 802.15.4 PHY Overview</vt:lpstr>
      <vt:lpstr>Frequency Bands and Data Rates</vt:lpstr>
      <vt:lpstr>PHY Frame Structure</vt:lpstr>
      <vt:lpstr>IEEE 802.15.4 MAC</vt:lpstr>
      <vt:lpstr>Superframe</vt:lpstr>
      <vt:lpstr>Superframe</vt:lpstr>
      <vt:lpstr>ZigBee Network Layer Protocols</vt:lpstr>
      <vt:lpstr>ZigBee Network Layer Overview</vt:lpstr>
      <vt:lpstr>ZigBee Network Layer Overview</vt:lpstr>
      <vt:lpstr>Address Assignment</vt:lpstr>
      <vt:lpstr>PowerPoint Presentation</vt:lpstr>
      <vt:lpstr>ZigBee Routing Protocols</vt:lpstr>
      <vt:lpstr>ZigBee Tree Routing</vt:lpstr>
      <vt:lpstr>ZigBee Mesh Routing</vt:lpstr>
      <vt:lpstr>Routing in a Mesh network: Example</vt:lpstr>
      <vt:lpstr>Summary of ZigBee network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ZigBee/IEEE 802.15.4 Overview</dc:title>
  <dc:creator>Paul Gorday, Jose Gutierrez and Phil Jamieson</dc:creator>
  <cp:lastModifiedBy>Bharani Tarun HYD DIWIU42</cp:lastModifiedBy>
  <cp:revision>2</cp:revision>
  <dcterms:created xsi:type="dcterms:W3CDTF">2001-07-10T20:43:56Z</dcterms:created>
  <dcterms:modified xsi:type="dcterms:W3CDTF">2022-07-05T01:55:26Z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c79ad-a74a-4063-a52c-0a72163f570d_Enabled">
    <vt:lpwstr>true</vt:lpwstr>
  </property>
  <property fmtid="{D5CDD505-2E9C-101B-9397-08002B2CF9AE}" pid="3" name="MSIP_Label_3efc79ad-a74a-4063-a52c-0a72163f570d_SetDate">
    <vt:lpwstr>2022-07-05T01:49:31Z</vt:lpwstr>
  </property>
  <property fmtid="{D5CDD505-2E9C-101B-9397-08002B2CF9AE}" pid="4" name="MSIP_Label_3efc79ad-a74a-4063-a52c-0a72163f570d_Method">
    <vt:lpwstr>Privileged</vt:lpwstr>
  </property>
  <property fmtid="{D5CDD505-2E9C-101B-9397-08002B2CF9AE}" pid="5" name="MSIP_Label_3efc79ad-a74a-4063-a52c-0a72163f570d_Name">
    <vt:lpwstr>ZF confidential sub4</vt:lpwstr>
  </property>
  <property fmtid="{D5CDD505-2E9C-101B-9397-08002B2CF9AE}" pid="6" name="MSIP_Label_3efc79ad-a74a-4063-a52c-0a72163f570d_SiteId">
    <vt:lpwstr>eb70b763-b6d7-4486-8555-8831709a784e</vt:lpwstr>
  </property>
  <property fmtid="{D5CDD505-2E9C-101B-9397-08002B2CF9AE}" pid="7" name="MSIP_Label_3efc79ad-a74a-4063-a52c-0a72163f570d_ActionId">
    <vt:lpwstr>62c587f4-0b77-4f54-8391-33ec48238a92</vt:lpwstr>
  </property>
  <property fmtid="{D5CDD505-2E9C-101B-9397-08002B2CF9AE}" pid="8" name="MSIP_Label_3efc79ad-a74a-4063-a52c-0a72163f570d_ContentBits">
    <vt:lpwstr>0</vt:lpwstr>
  </property>
</Properties>
</file>