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82"/>
  </p:notesMasterIdLst>
  <p:sldIdLst>
    <p:sldId id="290" r:id="rId2"/>
    <p:sldId id="279" r:id="rId3"/>
    <p:sldId id="281" r:id="rId4"/>
    <p:sldId id="280" r:id="rId5"/>
    <p:sldId id="282" r:id="rId6"/>
    <p:sldId id="257" r:id="rId7"/>
    <p:sldId id="258" r:id="rId8"/>
    <p:sldId id="259" r:id="rId9"/>
    <p:sldId id="260" r:id="rId10"/>
    <p:sldId id="261" r:id="rId11"/>
    <p:sldId id="283" r:id="rId12"/>
    <p:sldId id="284" r:id="rId13"/>
    <p:sldId id="285" r:id="rId14"/>
    <p:sldId id="286" r:id="rId15"/>
    <p:sldId id="287" r:id="rId16"/>
    <p:sldId id="350" r:id="rId17"/>
    <p:sldId id="351" r:id="rId18"/>
    <p:sldId id="353" r:id="rId19"/>
    <p:sldId id="352" r:id="rId20"/>
    <p:sldId id="288" r:id="rId21"/>
    <p:sldId id="355" r:id="rId22"/>
    <p:sldId id="265" r:id="rId23"/>
    <p:sldId id="267" r:id="rId24"/>
    <p:sldId id="268" r:id="rId25"/>
    <p:sldId id="269" r:id="rId26"/>
    <p:sldId id="360" r:id="rId27"/>
    <p:sldId id="361" r:id="rId28"/>
    <p:sldId id="362" r:id="rId29"/>
    <p:sldId id="363" r:id="rId30"/>
    <p:sldId id="295" r:id="rId31"/>
    <p:sldId id="307" r:id="rId32"/>
    <p:sldId id="357" r:id="rId33"/>
    <p:sldId id="308" r:id="rId34"/>
    <p:sldId id="356" r:id="rId35"/>
    <p:sldId id="309" r:id="rId36"/>
    <p:sldId id="297" r:id="rId37"/>
    <p:sldId id="299" r:id="rId38"/>
    <p:sldId id="300" r:id="rId39"/>
    <p:sldId id="301" r:id="rId40"/>
    <p:sldId id="310" r:id="rId41"/>
    <p:sldId id="311" r:id="rId42"/>
    <p:sldId id="312" r:id="rId43"/>
    <p:sldId id="313" r:id="rId44"/>
    <p:sldId id="314" r:id="rId45"/>
    <p:sldId id="270" r:id="rId46"/>
    <p:sldId id="349" r:id="rId47"/>
    <p:sldId id="315" r:id="rId48"/>
    <p:sldId id="358" r:id="rId49"/>
    <p:sldId id="316" r:id="rId50"/>
    <p:sldId id="317" r:id="rId51"/>
    <p:sldId id="318" r:id="rId52"/>
    <p:sldId id="364" r:id="rId53"/>
    <p:sldId id="271" r:id="rId54"/>
    <p:sldId id="272" r:id="rId55"/>
    <p:sldId id="274"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65" r:id="rId76"/>
    <p:sldId id="366" r:id="rId77"/>
    <p:sldId id="278" r:id="rId78"/>
    <p:sldId id="276" r:id="rId79"/>
    <p:sldId id="298" r:id="rId80"/>
    <p:sldId id="359" r:id="rId81"/>
  </p:sldIdLst>
  <p:sldSz cx="9144000" cy="6858000" type="screen4x3"/>
  <p:notesSz cx="6858000" cy="9144000"/>
  <p:defaultTextStyle>
    <a:defPPr>
      <a:defRPr lang="en-US"/>
    </a:defPPr>
    <a:lvl1pPr algn="ctr"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B1C4ED"/>
    <a:srgbClr val="A6B4F8"/>
    <a:srgbClr val="FF3300"/>
    <a:srgbClr val="FF99FF"/>
    <a:srgbClr val="FF00FF"/>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8" autoAdjust="0"/>
    <p:restoredTop sz="94301" autoAdjust="0"/>
  </p:normalViewPr>
  <p:slideViewPr>
    <p:cSldViewPr>
      <p:cViewPr varScale="1">
        <p:scale>
          <a:sx n="90" d="100"/>
          <a:sy n="90" d="100"/>
        </p:scale>
        <p:origin x="946" y="5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image" Target="../media/image1.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image" Target="../media/image75.emf"/><Relationship Id="rId7" Type="http://schemas.openxmlformats.org/officeDocument/2006/relationships/image" Target="../media/image79.emf"/><Relationship Id="rId2" Type="http://schemas.openxmlformats.org/officeDocument/2006/relationships/image" Target="../media/image74.emf"/><Relationship Id="rId1" Type="http://schemas.openxmlformats.org/officeDocument/2006/relationships/image" Target="../media/image73.emf"/><Relationship Id="rId6" Type="http://schemas.openxmlformats.org/officeDocument/2006/relationships/image" Target="../media/image78.emf"/><Relationship Id="rId5" Type="http://schemas.openxmlformats.org/officeDocument/2006/relationships/image" Target="../media/image77.emf"/><Relationship Id="rId4" Type="http://schemas.openxmlformats.org/officeDocument/2006/relationships/image" Target="../media/image7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image" Target="../media/image10.emf"/><Relationship Id="rId1" Type="http://schemas.openxmlformats.org/officeDocument/2006/relationships/image" Target="../media/image9.emf"/><Relationship Id="rId6" Type="http://schemas.openxmlformats.org/officeDocument/2006/relationships/image" Target="../media/image14.emf"/><Relationship Id="rId5" Type="http://schemas.openxmlformats.org/officeDocument/2006/relationships/image" Target="../media/image13.wmf"/><Relationship Id="rId4" Type="http://schemas.openxmlformats.org/officeDocument/2006/relationships/image" Target="../media/image12.emf"/><Relationship Id="rId9" Type="http://schemas.openxmlformats.org/officeDocument/2006/relationships/image" Target="../media/image17.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image" Target="../media/image121.wmf"/><Relationship Id="rId3" Type="http://schemas.openxmlformats.org/officeDocument/2006/relationships/image" Target="../media/image111.wmf"/><Relationship Id="rId7" Type="http://schemas.openxmlformats.org/officeDocument/2006/relationships/image" Target="../media/image115.wmf"/><Relationship Id="rId12" Type="http://schemas.openxmlformats.org/officeDocument/2006/relationships/image" Target="../media/image120.wmf"/><Relationship Id="rId2" Type="http://schemas.openxmlformats.org/officeDocument/2006/relationships/image" Target="../media/image110.wmf"/><Relationship Id="rId1" Type="http://schemas.openxmlformats.org/officeDocument/2006/relationships/image" Target="../media/image109.wmf"/><Relationship Id="rId6" Type="http://schemas.openxmlformats.org/officeDocument/2006/relationships/image" Target="../media/image114.wmf"/><Relationship Id="rId11" Type="http://schemas.openxmlformats.org/officeDocument/2006/relationships/image" Target="../media/image119.wmf"/><Relationship Id="rId5" Type="http://schemas.openxmlformats.org/officeDocument/2006/relationships/image" Target="../media/image113.wmf"/><Relationship Id="rId10" Type="http://schemas.openxmlformats.org/officeDocument/2006/relationships/image" Target="../media/image118.wmf"/><Relationship Id="rId4" Type="http://schemas.openxmlformats.org/officeDocument/2006/relationships/image" Target="../media/image112.wmf"/><Relationship Id="rId9" Type="http://schemas.openxmlformats.org/officeDocument/2006/relationships/image" Target="../media/image11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25.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4" Type="http://schemas.openxmlformats.org/officeDocument/2006/relationships/image" Target="../media/image12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30.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image" Target="../media/image137.emf"/><Relationship Id="rId1" Type="http://schemas.openxmlformats.org/officeDocument/2006/relationships/image" Target="../media/image136.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40.emf"/><Relationship Id="rId1" Type="http://schemas.openxmlformats.org/officeDocument/2006/relationships/image" Target="../media/image139.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42.wmf"/><Relationship Id="rId1" Type="http://schemas.openxmlformats.org/officeDocument/2006/relationships/image" Target="../media/image14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30.wmf"/><Relationship Id="rId18" Type="http://schemas.openxmlformats.org/officeDocument/2006/relationships/image" Target="../media/image35.wmf"/><Relationship Id="rId3" Type="http://schemas.openxmlformats.org/officeDocument/2006/relationships/image" Target="../media/image20.wmf"/><Relationship Id="rId21" Type="http://schemas.openxmlformats.org/officeDocument/2006/relationships/image" Target="../media/image38.wmf"/><Relationship Id="rId7" Type="http://schemas.openxmlformats.org/officeDocument/2006/relationships/image" Target="../media/image24.wmf"/><Relationship Id="rId12" Type="http://schemas.openxmlformats.org/officeDocument/2006/relationships/image" Target="../media/image29.wmf"/><Relationship Id="rId17" Type="http://schemas.openxmlformats.org/officeDocument/2006/relationships/image" Target="../media/image34.wmf"/><Relationship Id="rId2" Type="http://schemas.openxmlformats.org/officeDocument/2006/relationships/image" Target="../media/image19.wmf"/><Relationship Id="rId16" Type="http://schemas.openxmlformats.org/officeDocument/2006/relationships/image" Target="../media/image33.wmf"/><Relationship Id="rId20" Type="http://schemas.openxmlformats.org/officeDocument/2006/relationships/image" Target="../media/image37.wmf"/><Relationship Id="rId1" Type="http://schemas.openxmlformats.org/officeDocument/2006/relationships/image" Target="../media/image18.wmf"/><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22.wmf"/><Relationship Id="rId15" Type="http://schemas.openxmlformats.org/officeDocument/2006/relationships/image" Target="../media/image32.wmf"/><Relationship Id="rId10" Type="http://schemas.openxmlformats.org/officeDocument/2006/relationships/image" Target="../media/image27.wmf"/><Relationship Id="rId19" Type="http://schemas.openxmlformats.org/officeDocument/2006/relationships/image" Target="../media/image36.wmf"/><Relationship Id="rId4" Type="http://schemas.openxmlformats.org/officeDocument/2006/relationships/image" Target="../media/image21.wmf"/><Relationship Id="rId9" Type="http://schemas.openxmlformats.org/officeDocument/2006/relationships/image" Target="../media/image26.wmf"/><Relationship Id="rId14" Type="http://schemas.openxmlformats.org/officeDocument/2006/relationships/image" Target="../media/image3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 Id="rId5" Type="http://schemas.openxmlformats.org/officeDocument/2006/relationships/image" Target="../media/image162.wmf"/><Relationship Id="rId4" Type="http://schemas.openxmlformats.org/officeDocument/2006/relationships/image" Target="../media/image161.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70.wmf"/><Relationship Id="rId3" Type="http://schemas.openxmlformats.org/officeDocument/2006/relationships/image" Target="../media/image165.wmf"/><Relationship Id="rId7" Type="http://schemas.openxmlformats.org/officeDocument/2006/relationships/image" Target="../media/image169.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 Id="rId9" Type="http://schemas.openxmlformats.org/officeDocument/2006/relationships/image" Target="../media/image171.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5" Type="http://schemas.openxmlformats.org/officeDocument/2006/relationships/image" Target="../media/image179.wmf"/><Relationship Id="rId4" Type="http://schemas.openxmlformats.org/officeDocument/2006/relationships/image" Target="../media/image178.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80.wmf"/><Relationship Id="rId5" Type="http://schemas.openxmlformats.org/officeDocument/2006/relationships/image" Target="../media/image181.emf"/><Relationship Id="rId4" Type="http://schemas.openxmlformats.org/officeDocument/2006/relationships/image" Target="../media/image179.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87.wmf"/><Relationship Id="rId7" Type="http://schemas.openxmlformats.org/officeDocument/2006/relationships/image" Target="../media/image191.wmf"/><Relationship Id="rId2" Type="http://schemas.openxmlformats.org/officeDocument/2006/relationships/image" Target="../media/image186.wmf"/><Relationship Id="rId1" Type="http://schemas.openxmlformats.org/officeDocument/2006/relationships/image" Target="../media/image185.wmf"/><Relationship Id="rId6" Type="http://schemas.openxmlformats.org/officeDocument/2006/relationships/image" Target="../media/image190.wmf"/><Relationship Id="rId5" Type="http://schemas.openxmlformats.org/officeDocument/2006/relationships/image" Target="../media/image189.wmf"/><Relationship Id="rId4" Type="http://schemas.openxmlformats.org/officeDocument/2006/relationships/image" Target="../media/image188.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94.emf"/><Relationship Id="rId1" Type="http://schemas.openxmlformats.org/officeDocument/2006/relationships/image" Target="../media/image19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wmf"/><Relationship Id="rId5" Type="http://schemas.openxmlformats.org/officeDocument/2006/relationships/image" Target="../media/image199.wmf"/><Relationship Id="rId4" Type="http://schemas.openxmlformats.org/officeDocument/2006/relationships/image" Target="../media/image198.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202.emf"/><Relationship Id="rId1" Type="http://schemas.openxmlformats.org/officeDocument/2006/relationships/image" Target="../media/image201.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 Id="rId6" Type="http://schemas.openxmlformats.org/officeDocument/2006/relationships/image" Target="../media/image207.emf"/><Relationship Id="rId5" Type="http://schemas.openxmlformats.org/officeDocument/2006/relationships/image" Target="../media/image206.wmf"/><Relationship Id="rId4" Type="http://schemas.openxmlformats.org/officeDocument/2006/relationships/image" Target="../media/image198.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209.emf"/><Relationship Id="rId1" Type="http://schemas.openxmlformats.org/officeDocument/2006/relationships/image" Target="../media/image208.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12.wmf"/><Relationship Id="rId7" Type="http://schemas.openxmlformats.org/officeDocument/2006/relationships/image" Target="../media/image216.emf"/><Relationship Id="rId2" Type="http://schemas.openxmlformats.org/officeDocument/2006/relationships/image" Target="../media/image211.wmf"/><Relationship Id="rId1" Type="http://schemas.openxmlformats.org/officeDocument/2006/relationships/image" Target="../media/image210.wmf"/><Relationship Id="rId6" Type="http://schemas.openxmlformats.org/officeDocument/2006/relationships/image" Target="../media/image215.emf"/><Relationship Id="rId5" Type="http://schemas.openxmlformats.org/officeDocument/2006/relationships/image" Target="../media/image214.wmf"/><Relationship Id="rId4" Type="http://schemas.openxmlformats.org/officeDocument/2006/relationships/image" Target="../media/image213.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19.wmf"/><Relationship Id="rId2" Type="http://schemas.openxmlformats.org/officeDocument/2006/relationships/image" Target="../media/image218.wmf"/><Relationship Id="rId1" Type="http://schemas.openxmlformats.org/officeDocument/2006/relationships/image" Target="../media/image217.wmf"/><Relationship Id="rId4" Type="http://schemas.openxmlformats.org/officeDocument/2006/relationships/image" Target="../media/image220.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23.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10" Type="http://schemas.openxmlformats.org/officeDocument/2006/relationships/image" Target="../media/image53.wmf"/><Relationship Id="rId4" Type="http://schemas.openxmlformats.org/officeDocument/2006/relationships/image" Target="../media/image47.wmf"/><Relationship Id="rId9" Type="http://schemas.openxmlformats.org/officeDocument/2006/relationships/image" Target="../media/image5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6.20689" units="1/cm"/>
          <inkml:channelProperty channel="Y" name="resolution" value="63.52941" units="1/cm"/>
          <inkml:channelProperty channel="T" name="resolution" value="1" units="1/dev"/>
        </inkml:channelProperties>
      </inkml:inkSource>
      <inkml:timestamp xml:id="ts0" timeString="2015-06-19T03:08:47.999"/>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1A0741D7-C245-469C-927F-CB54EBFE5A1B}" emma:medium="tactile" emma:mode="ink">
          <msink:context xmlns:msink="http://schemas.microsoft.com/ink/2010/main" type="writingRegion" rotatedBoundingBox="23717,6642 14562,6040 14784,2661 23939,3263"/>
        </emma:interpretation>
      </emma:emma>
    </inkml:annotationXML>
    <inkml:traceGroup>
      <inkml:annotationXML>
        <emma:emma xmlns:emma="http://www.w3.org/2003/04/emma" version="1.0">
          <emma:interpretation id="{CA42287B-044E-4B25-9517-93E84192B320}" emma:medium="tactile" emma:mode="ink">
            <msink:context xmlns:msink="http://schemas.microsoft.com/ink/2010/main" type="paragraph" rotatedBoundingBox="23717,6642 14562,6040 14784,2661 23939,3263" alignmentLevel="1"/>
          </emma:interpretation>
        </emma:emma>
      </inkml:annotationXML>
      <inkml:traceGroup>
        <inkml:annotationXML>
          <emma:emma xmlns:emma="http://www.w3.org/2003/04/emma" version="1.0">
            <emma:interpretation id="{F1FD4BF8-24A8-41A2-81F6-5B26E000CACD}" emma:medium="tactile" emma:mode="ink">
              <msink:context xmlns:msink="http://schemas.microsoft.com/ink/2010/main" type="line" rotatedBoundingBox="23717,6642 14562,6040 14784,2661 23939,3263"/>
            </emma:interpretation>
          </emma:emma>
        </inkml:annotationXML>
        <inkml:traceGroup>
          <inkml:annotationXML>
            <emma:emma xmlns:emma="http://www.w3.org/2003/04/emma" version="1.0">
              <emma:interpretation id="{F735D800-D9EC-455A-907A-62FD653F095F}" emma:medium="tactile" emma:mode="ink">
                <msink:context xmlns:msink="http://schemas.microsoft.com/ink/2010/main" type="inkWord" rotatedBoundingBox="23717,6642 14562,6040 14784,2661 23939,3263"/>
              </emma:interpretation>
              <emma:one-of disjunction-type="recognition" id="oneOf0">
                <emma:interpretation id="interp0" emma:lang="en-US" emma:confidence="0">
                  <emma:literal>•</emma:literal>
                </emma:interpretation>
                <emma:interpretation id="interp1" emma:lang="en-US" emma:confidence="0">
                  <emma:literal>o</emma:literal>
                </emma:interpretation>
                <emma:interpretation id="interp2" emma:lang="en-US" emma:confidence="0">
                  <emma:literal>B</emma:literal>
                </emma:interpretation>
                <emma:interpretation id="interp3" emma:lang="en-US" emma:confidence="0">
                  <emma:literal>.</emma:literal>
                </emma:interpretation>
                <emma:interpretation id="interp4" emma:lang="en-US" emma:confidence="0">
                  <emma:literal>s</emma:literal>
                </emma:interpretation>
              </emma:one-of>
            </emma:emma>
          </inkml:annotationXML>
          <inkml:trace contextRef="#ctx0" brushRef="#br0">441 114 0,'-23'0'110,"0"0"-63,0 23-32,0 0 17,0 0-17,0 0 1,0-23-16,23 23 47,-22-23-32,22 23 1,0-1 0,-23-22-1,23 23-15,-23-23 16,0 23-1,23 0 1,0 0-16,-23-23 16,23 23-16,-23-23 15,23 23-15,-23-23 16,23 23 0,-23 0-16,23-1 15,0 1 1,0 0-1,-23-23-15,23 23 16,0 0 0,-22 0-1,22 0-15,-23 0 16,23 0 0,0-1-1,0 1 1,0 0-16,0 0 15,-23 23-15,23-23 16,0 0 0,0-1-16,0 1 15,0 23-15,0-23 16,0 23 0,0-23-1,0 0 1,0-1-16,0 1 15,0 23-15,0-23 16,0 23 0,0-23-1,0-1-15,0 1 16,0 23 0,0-23-16,0 0 15,0 0-15,0 0 16,23 0-16,-23 22 15,23-45-15,-23 46 16,0-23-16,22 0 16,-22 0-16,23 0 15,-23-1-15,23 24 16,0-23-16,-23 0 16,23 23-16,0-23 15,-23 0 1,23 22-16,0-22 15,-23 0-15,23 0 16,-1 0-16,-22 0 16,23-23-16,0 45 15,0-45-15,-23 46 16,23-46-16,-23 23 16,23 0-16,0-23 15,0 46-15,-1 0 16,1-46-1,-23 22-15,23-22 16,-23 23-16,23 0 16,-23 0-16,23-23 15,0 23-15,-23 23 16,23-46 0,-23 23-16,23-23 15,0 22-15,-1 1 16,1 0-1,-23 0 1,0 0 0,23 0-1,-23 0-15,23-23 0,-23 46 16,23-46 0,-23 22-16,23-22 15,-23 23-15,23 0 16,0 0-16,-1 0 15,1 0 1,-23 0 0,23 0-1,0-1 1,0 1 15,-23 0 0,23-23-15,0 23 0,-23 0-1,23 0 1,-23 0-16,23-23 16,-23 23-16,22-23 15,-22 23-15,23-23 16,0 22-16,-23 1 15,23-23-15,-23 23 16,23-23-16,-23 23 16,23-23-1,0 23-15,0-23 47,-23 23-47,22-23 31,1 23 1,0-23-32,0 0 15,0 0 1,0 0 15,0 23-15,0-23-1,0 0 1,-1 0 15,1 0-31,0 0 16,0 0 0,23 0-1,0 0 1,-24 0-16,1 0 31,0 0 0,0 0 32,0 0-48,0 0 1,0 0-16,-23 23 16,23-23-1,0 0 1,-1 0 0,1 0-16,0 0 15,0 0 1,0 22-16,0-22 47,0 0-32,0 0 1,0 0 0,-1 0-16,1 0 15,0 0 1,0 0-1,0 0 1,0 0-16,0 0 16,0 0-1,-1 0-15,1 0 16,23 0 0,-23 0-16,0 0 15,0 0 1,0 0 31,0 0-47,-1-22 15,1 22-15,0 0 16,23 0-16,-23 0 16,0-23-16,22 23 15,-22 0 1,0 0 15,0 0-15,0 0-1,23 0-15,0-23 16,-24 23 0,1 0-1,0 0-15,0 0 47,0 0 31,0 0-62,0 0-16,0 0 15,-1 0-15,1 0 16,23 0-16,23 0 16,-46 0-16,22 0 15,1 0-15,-23 0 16,0 0-16,23 0 16,-1 0-16,1 0 15,-23 23-15,0-23 16,23 0-16,-23 0 15,22 0 1,-22 0-16,0 0 16,0 0-1,0 0 1,0 0 78,0 23-79,0-23 1,-1 0-16,1 0 16,23 0-1,-23 0-15,0 0 16,23 0-16,-23 0 15,-1 0-15,1 0 16,23 0-16,-23 0 16,0 0-16,23 22 15,-1-22 1,-22 0-16,23 0 16,-23 0-16,23 0 15,-23 0-15,-1 0 16,24 23-16,0-23 15,-23 0-15,0 0 16,23 0-16,-1 0 16,-22 23-1,0-23 48,0 0-63,0 0 15,0 0 1,0 0 0,-1 0-1,1 0-15,0 0 16,0 0 0,0 0-1,23 0-15,-23 0 16,0 0-1,45 0-15,1 0 16,-23 0 0,45 0-16,-22 0 15,22 0-15,-22 0 16,0 0-16,-1 0 16,-22 0-16,0 0 15,-23 0-15,45 0 16,-45 0-16,0 0 15,0 0-15,23 0 16,-1 0-16,24 23 16,-23-23-16,0 0 15,-1 0-15,24-23 16,-46 23-16,23 0 16,-23 0-16,-1 0 31,1 0-16,0 0 1,46 0 0,-46 0-16,0 0 15,0 0 1,-1 0 0,1 0-16,0 0 15,23 0-15,-23 0 16,23 0-16,22-23 15,-45 23-15,23 0 16,0 0 0,-23 0-16,-1 0 15,1 0 1,23 0 0,-23 0-16,23 0 15,-23 0 1,0 0-1,-1 0 1,1 0 0,0 0-1,0 0 1,0 0 0,0 0-16,0 0 15,0 0-15,-1 0 16,1 0-16,0 0 15,23 0 1,-23 0-16,0 0 16,0 0-16,22 0 15,-22 0 1,0 0-16,0 0 16,0 0-1,0 0 1,0 0-1,0 0-15,-1 0 16,1 0 15,0 0-15,0 0-16,0 0 16,0 0-1,0 0 1,0 0-1,0 0 1,-1 0-16,1 0 16,23 0-16,-23 0 15,0 0-15,0 0 16,22 0 0,-22 0-1,23 0-15,-23 0 16,23 0-1,-23 23-15,0-23 16,-1 0 0,1 0-1,0 0-15,0 0 16,0 0 0,23 0-1,-1 0 1,-22 0-16,0 0 15,-23-23-15,46 0 16,-23 23 0,23-22-16,-23-1 15,-1 23-15,24-23 16,-46 0-16,46 23 16,-46-23-1,23 23 1,-23-23-16,23 0 15,0 0 1,-23 0-16,0 1 16,22-24-16,1 0 31,-23 23-15,23 0-1,-23 0 1,0 0-16,0 1 31,0-1-31,0 0 16,0-23-1,0 23-15,0 0 16,0 0 15,0 1-15,0-1-16,0-23 15,46-69-15,-23 70 16,0-1-16,23 0 16,-24 0-16,-22 1 15,23 22-15,-23 0 16,23 0-16,-23 0 31,0 0-15,0 0-1,0-22 1,0-1 0,0 23-16,0 0 15,-23 0 1,23 0-16,0 0 16,-23 23-16,23-22 15,0-1-15,-22 0 16,-1 0-16,23 0 15,0-23-15,-23 0 16,23 1-16,0-24 16,0 0-16,0 24 15,0-24-15,0 23 16,0 0-16,0 24 16,-23-1-1,23 0-15,-23 23 16,23-23-1,0 0 17,-23 0-17,23 0 1,-23 23 0,0-23-16,0 1 15,1-1 1,22 0-1,-23 23 1,0-23 0,0 0-1,0 23 1,0-23 0,0 23-16,0-23 15,1 0 1,-1 23-16,0 0 15,23-23 1,-23 1-16,-23 22 31,23-46-31,0 46 16,0-46-16,-22 46 16,22-46-1,0 46-15,0-23 16,-23 1-1,46-1 1,-23 23-16,23-23 16,-22 23-1,-1 0 1,0-23 0,0 23-16,0 0 15,-23 0-15,23-23 16,-22 0-16,-1 0 15,23 0 1,0 23-16,0-23 16,0 23-16,0 0 15,23-22 1,-22-1-16,-1 23 16,0-23-16,-23 23 15,23-23 1,0 0-1,0 23 17,0 0-32,1 0 15,-1 0 1,0 0 0,0 0-16,0-23 15,0 23-15,0 0 16,0 0-16,1-23 15,-24 23-15,23 0 16,0 0-16,0 0 16,-46 0-16,47 0 15,-24 0-15,23 0 16,-23 0-16,23 0 16,0 0-16,1 0 15,-47-23-15,46 23 16,-23 0-1,0 0-15,24-23 16,-1 23-16,-23-22 16,23 22-16,0 0 15,0 0 1,-23-23-16,1 0 16,22 23-16,-23 0 15,-23 0-15,47 0 16,-24 0-16,23 0 15,0 0-15,-23 0 16,23 0 0,23-23 15,-23 23-31,1 0 16,-1 0-1,-23-23-15,23 23 16,-23 0-1,-22 0-15,45 0 16,0 0-16,-23 0 16,0 0-16,-22 0 15,22-23-15,0 23 16,-22 0-16,-1 0 16,0 0-16,1 0 15,22 0-15,-23-23 16,1 0-16,22 23 15,0 0 1,-23 0-16,1-22 16,22 22-16,0 0 15,23-23-15,-22 23 16,-24 0-16,23-23 16,-23 23-16,24 0 15,-24 0-15,23 0 16,-22 0-16,45 0 15,-23 0-15,0 0 16,23 0-16,-22 0 16,22 0-16,0 0 15,0 0-15,0 0 16,-23 0 0,23 0-1,-22 0-15,-1 0 16,23 0-16,-23 0 15,-22 0-15,22 23 16,-23-23-16,0 23 16,24-23-16,-1 0 15,-23 22-15,1-22 16,-1 0-16,0 0 16,1 23-1,-1 0-15,23-23 16,1 0-16,-24 23 15,23-23-15,0 0 16,23 0-16,-22 23 16,22 0-16,0-23 15,0 0 1,0 23-16,-23 0 16,24-23 15,-1 0-31,0 22 15,0-22-15,-46 23 16,23-23-16,1 23 16,-1 0-16,0-23 15,-22 23-15,45-23 16,-23 0 0,23 0-1,0 0-15,-23 0 16,23 0-1,-45 0-15,22 0 16,0 0-16,1 0 16,22 0-16,-23 0 15,-23 0-15,46 0 16,0 0-16,1 0 16,-47 0-16,46 0 15,-23 0-15,23 0 16,0-23-16,1 23 15,-24-23-15,46 0 16,-23 23-16,23-23 16,-23 23-16,0-22 15,0-1-15,0 0 16,1 23 15,22-23-31,-23 23 16,0 0-16,0-23 15,0 23 1,0 0 0,23-23-16,-23 23 15,-23 0 17,24-23-17,-1 23-15,0 0 31,0 0-15,0 0 0,0 0-1,-23 0 1,1 0 0,22 0-16,0 0 15,0 0 16,0 0-31,0 0 16,-23 0 0,24 0-16,-47 0 15,46 0-15,-23 0 16,1 0-16,-1 0 16,23 0-16,0 0 15,0 0 1,0 0 1249,0 0-1233,0 0-17,1 0 1,22-23 125,0 1-32,0-1-93,0-23-1</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200" b="0">
                <a:latin typeface="Arial" charset="0"/>
              </a:defRPr>
            </a:lvl1pPr>
          </a:lstStyle>
          <a:p>
            <a:pPr>
              <a:defRPr/>
            </a:pPr>
            <a:endParaRPr lang="zh-CN" altLang="en-US"/>
          </a:p>
        </p:txBody>
      </p:sp>
      <p:sp>
        <p:nvSpPr>
          <p:cNvPr id="1187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latin typeface="Arial" charset="0"/>
              </a:defRPr>
            </a:lvl1pPr>
          </a:lstStyle>
          <a:p>
            <a:pPr>
              <a:defRPr/>
            </a:pPr>
            <a:endParaRPr lang="en-US" altLang="zh-CN"/>
          </a:p>
        </p:txBody>
      </p:sp>
      <p:sp>
        <p:nvSpPr>
          <p:cNvPr id="727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87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87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1" sz="1200" b="0">
                <a:latin typeface="Arial" charset="0"/>
              </a:defRPr>
            </a:lvl1pPr>
          </a:lstStyle>
          <a:p>
            <a:pPr>
              <a:defRPr/>
            </a:pPr>
            <a:endParaRPr lang="en-US" altLang="zh-CN"/>
          </a:p>
        </p:txBody>
      </p:sp>
      <p:sp>
        <p:nvSpPr>
          <p:cNvPr id="1187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lvl1pPr>
          </a:lstStyle>
          <a:p>
            <a:fld id="{CA18DCC0-021B-41A4-B6A7-28B615C65642}" type="slidenum">
              <a:rPr lang="zh-CN" altLang="en-US"/>
              <a:pPr/>
              <a:t>‹#›</a:t>
            </a:fld>
            <a:endParaRPr lang="en-US" altLang="zh-CN"/>
          </a:p>
        </p:txBody>
      </p:sp>
    </p:spTree>
    <p:extLst>
      <p:ext uri="{BB962C8B-B14F-4D97-AF65-F5344CB8AC3E}">
        <p14:creationId xmlns:p14="http://schemas.microsoft.com/office/powerpoint/2010/main" val="42012299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D7137D1B-192D-4B99-B38C-26D06D62C4F8}" type="slidenum">
              <a:rPr lang="zh-CN" altLang="en-US"/>
              <a:pPr algn="r" eaLnBrk="1" hangingPunct="1">
                <a:spcBef>
                  <a:spcPct val="0"/>
                </a:spcBef>
              </a:pPr>
              <a:t>1</a:t>
            </a:fld>
            <a:endParaRPr lang="en-US" altLang="zh-CN"/>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13422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247AF9F5-6896-452A-8AB8-F18F009613CC}" type="slidenum">
              <a:rPr lang="zh-CN" altLang="en-US"/>
              <a:pPr algn="r" eaLnBrk="1" hangingPunct="1">
                <a:spcBef>
                  <a:spcPct val="0"/>
                </a:spcBef>
              </a:pPr>
              <a:t>10</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413132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2398E5D-D02E-4A82-A8D1-95D79A03060E}" type="slidenum">
              <a:rPr lang="zh-CN" altLang="en-US"/>
              <a:pPr algn="r" eaLnBrk="1" hangingPunct="1">
                <a:spcBef>
                  <a:spcPct val="0"/>
                </a:spcBef>
              </a:pPr>
              <a:t>11</a:t>
            </a:fld>
            <a:endParaRPr lang="en-US" altLang="zh-CN"/>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822325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290D9C9E-C5AC-4AC9-9FF7-68F81A9DD43F}" type="slidenum">
              <a:rPr lang="zh-CN" altLang="en-US"/>
              <a:pPr algn="r" eaLnBrk="1" hangingPunct="1">
                <a:spcBef>
                  <a:spcPct val="0"/>
                </a:spcBef>
              </a:pPr>
              <a:t>12</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490704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40195A40-8781-41DA-947D-10D3FEF57346}" type="slidenum">
              <a:rPr lang="zh-CN" altLang="en-US"/>
              <a:pPr algn="r" eaLnBrk="1" hangingPunct="1">
                <a:spcBef>
                  <a:spcPct val="0"/>
                </a:spcBef>
              </a:pPr>
              <a:t>13</a:t>
            </a:fld>
            <a:endParaRPr lang="en-US"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791792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AF922DA8-E51C-4821-91BD-B3870236F83D}" type="slidenum">
              <a:rPr lang="zh-CN" altLang="en-US"/>
              <a:pPr algn="r" eaLnBrk="1" hangingPunct="1">
                <a:spcBef>
                  <a:spcPct val="0"/>
                </a:spcBef>
              </a:pPr>
              <a:t>14</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067273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429BD4B-451D-4A48-A70E-E8DD4B20CCE5}" type="slidenum">
              <a:rPr lang="zh-CN" altLang="en-US"/>
              <a:pPr algn="r" eaLnBrk="1" hangingPunct="1">
                <a:spcBef>
                  <a:spcPct val="0"/>
                </a:spcBef>
              </a:pPr>
              <a:t>15</a:t>
            </a:fld>
            <a:endParaRPr lang="en-US" altLang="zh-CN"/>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328653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CA25F23E-970D-41DC-8DB9-3F4676FBD3FA}" type="slidenum">
              <a:rPr lang="zh-CN" altLang="en-US"/>
              <a:pPr algn="r" eaLnBrk="1" hangingPunct="1">
                <a:spcBef>
                  <a:spcPct val="0"/>
                </a:spcBef>
              </a:pPr>
              <a:t>16</a:t>
            </a:fld>
            <a:endParaRPr lang="en-US" altLang="zh-CN"/>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812564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935F5072-846D-49A5-9310-37F1D65E9FFF}" type="slidenum">
              <a:rPr lang="zh-CN" altLang="en-US"/>
              <a:pPr algn="r" eaLnBrk="1" hangingPunct="1">
                <a:spcBef>
                  <a:spcPct val="0"/>
                </a:spcBef>
              </a:pPr>
              <a:t>17</a:t>
            </a:fld>
            <a:endParaRPr lang="en-US"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30729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676B83C7-F80B-4043-A103-B7ED6DDAE3E6}" type="slidenum">
              <a:rPr lang="zh-CN" altLang="en-US"/>
              <a:pPr algn="r" eaLnBrk="1" hangingPunct="1">
                <a:spcBef>
                  <a:spcPct val="0"/>
                </a:spcBef>
              </a:pPr>
              <a:t>18</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706198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DD81C51D-F87B-483B-8D12-EC2EA358CBEA}" type="slidenum">
              <a:rPr lang="zh-CN" altLang="en-US"/>
              <a:pPr algn="r" eaLnBrk="1" hangingPunct="1">
                <a:spcBef>
                  <a:spcPct val="0"/>
                </a:spcBef>
              </a:pPr>
              <a:t>19</a:t>
            </a:fld>
            <a:endParaRPr lang="en-US" altLang="zh-CN"/>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011436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8322A9F1-71E7-4463-A247-AA2EF0558CDB}" type="slidenum">
              <a:rPr lang="zh-CN" altLang="en-US"/>
              <a:pPr algn="r" eaLnBrk="1" hangingPunct="1">
                <a:spcBef>
                  <a:spcPct val="0"/>
                </a:spcBef>
              </a:pPr>
              <a:t>2</a:t>
            </a:fld>
            <a:endParaRPr lang="en-US" altLang="zh-CN"/>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568479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ECD28684-1BD8-4040-894A-DD4C33A7E47D}" type="slidenum">
              <a:rPr lang="zh-CN" altLang="en-US"/>
              <a:pPr algn="r" eaLnBrk="1" hangingPunct="1">
                <a:spcBef>
                  <a:spcPct val="0"/>
                </a:spcBef>
              </a:pPr>
              <a:t>20</a:t>
            </a:fld>
            <a:endParaRPr lang="en-US" altLang="zh-CN"/>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797310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6E7C2B05-7978-46BD-8A0E-07F114A4774A}" type="slidenum">
              <a:rPr lang="zh-CN" altLang="en-US"/>
              <a:pPr algn="r" eaLnBrk="1" hangingPunct="1">
                <a:spcBef>
                  <a:spcPct val="0"/>
                </a:spcBef>
              </a:pPr>
              <a:t>21</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285976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E95A8E9C-D06C-4ADC-83B0-AD9FCE577B93}" type="slidenum">
              <a:rPr lang="zh-CN" altLang="en-US"/>
              <a:pPr algn="r" eaLnBrk="1" hangingPunct="1">
                <a:spcBef>
                  <a:spcPct val="0"/>
                </a:spcBef>
              </a:pPr>
              <a:t>22</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572988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E2B3572-4F85-4CB6-9395-9876BF5EFF83}" type="slidenum">
              <a:rPr lang="zh-CN" altLang="en-US"/>
              <a:pPr algn="r" eaLnBrk="1" hangingPunct="1">
                <a:spcBef>
                  <a:spcPct val="0"/>
                </a:spcBef>
              </a:pPr>
              <a:t>23</a:t>
            </a:fld>
            <a:endParaRPr lang="en-US"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302406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4365818-A9C4-492E-944E-25089FCD16C8}" type="slidenum">
              <a:rPr lang="zh-CN" altLang="en-US"/>
              <a:pPr algn="r" eaLnBrk="1" hangingPunct="1">
                <a:spcBef>
                  <a:spcPct val="0"/>
                </a:spcBef>
              </a:pPr>
              <a:t>24</a:t>
            </a:fld>
            <a:endParaRPr lang="en-US" altLang="zh-CN"/>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683078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E3325ACC-724B-4B91-BF31-D8258F30148E}" type="slidenum">
              <a:rPr lang="zh-CN" altLang="en-US"/>
              <a:pPr algn="r" eaLnBrk="1" hangingPunct="1">
                <a:spcBef>
                  <a:spcPct val="0"/>
                </a:spcBef>
              </a:pPr>
              <a:t>25</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81126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DE584BCB-3791-40F0-BA52-7C2A5A817A37}" type="slidenum">
              <a:rPr lang="zh-CN" altLang="en-US"/>
              <a:pPr algn="r" eaLnBrk="1" hangingPunct="1">
                <a:spcBef>
                  <a:spcPct val="0"/>
                </a:spcBef>
              </a:pPr>
              <a:t>30</a:t>
            </a:fld>
            <a:endParaRPr lang="en-US" altLang="zh-CN"/>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2456240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17FE9EC1-3A84-4F7A-8FBC-340BD8A00495}" type="slidenum">
              <a:rPr lang="zh-CN" altLang="en-US"/>
              <a:pPr algn="r" eaLnBrk="1" hangingPunct="1">
                <a:spcBef>
                  <a:spcPct val="0"/>
                </a:spcBef>
              </a:pPr>
              <a:t>31</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040471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17FE9EC1-3A84-4F7A-8FBC-340BD8A00495}" type="slidenum">
              <a:rPr lang="zh-CN" altLang="en-US"/>
              <a:pPr algn="r" eaLnBrk="1" hangingPunct="1">
                <a:spcBef>
                  <a:spcPct val="0"/>
                </a:spcBef>
              </a:pPr>
              <a:t>32</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433999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25410AE8-9164-4DAB-B4F8-5E4BEA94E092}" type="slidenum">
              <a:rPr lang="zh-CN" altLang="en-US"/>
              <a:pPr algn="r" eaLnBrk="1" hangingPunct="1">
                <a:spcBef>
                  <a:spcPct val="0"/>
                </a:spcBef>
              </a:pPr>
              <a:t>33</a:t>
            </a:fld>
            <a:endParaRPr lang="en-US" altLang="zh-CN"/>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75355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8C915028-B7F4-4A71-9B15-B4BD3F72570E}" type="slidenum">
              <a:rPr lang="zh-CN" altLang="en-US"/>
              <a:pPr algn="r" eaLnBrk="1" hangingPunct="1">
                <a:spcBef>
                  <a:spcPct val="0"/>
                </a:spcBef>
              </a:pPr>
              <a:t>3</a:t>
            </a:fld>
            <a:endParaRPr lang="en-US" altLang="zh-CN"/>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5982026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25410AE8-9164-4DAB-B4F8-5E4BEA94E092}" type="slidenum">
              <a:rPr lang="zh-CN" altLang="en-US"/>
              <a:pPr algn="r" eaLnBrk="1" hangingPunct="1">
                <a:spcBef>
                  <a:spcPct val="0"/>
                </a:spcBef>
              </a:pPr>
              <a:t>34</a:t>
            </a:fld>
            <a:endParaRPr lang="en-US" altLang="zh-CN"/>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608393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F2CE1B04-88B4-44BD-A282-E7A90F7F6592}" type="slidenum">
              <a:rPr lang="zh-CN" altLang="en-US"/>
              <a:pPr algn="r" eaLnBrk="1" hangingPunct="1">
                <a:spcBef>
                  <a:spcPct val="0"/>
                </a:spcBef>
              </a:pPr>
              <a:t>35</a:t>
            </a:fld>
            <a:endParaRPr lang="en-US" altLang="zh-CN"/>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272269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58C662E5-8617-4A49-B914-C34AA98C8DEB}" type="slidenum">
              <a:rPr lang="zh-CN" altLang="en-US"/>
              <a:pPr algn="r" eaLnBrk="1" hangingPunct="1">
                <a:spcBef>
                  <a:spcPct val="0"/>
                </a:spcBef>
              </a:pPr>
              <a:t>36</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214081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90CE61C8-3389-40E2-9D6E-73A5EFDC3625}" type="slidenum">
              <a:rPr lang="zh-CN" altLang="en-US"/>
              <a:pPr algn="r" eaLnBrk="1" hangingPunct="1">
                <a:spcBef>
                  <a:spcPct val="0"/>
                </a:spcBef>
              </a:pPr>
              <a:t>37</a:t>
            </a:fld>
            <a:endParaRPr lang="en-US" altLang="zh-CN"/>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983345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67F5852-AF51-4A2B-913E-A281DB296A1E}" type="slidenum">
              <a:rPr lang="zh-CN" altLang="en-US"/>
              <a:pPr algn="r" eaLnBrk="1" hangingPunct="1">
                <a:spcBef>
                  <a:spcPct val="0"/>
                </a:spcBef>
              </a:pPr>
              <a:t>38</a:t>
            </a:fld>
            <a:endParaRPr lang="en-US" altLang="zh-CN"/>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42942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18148D26-BAF0-4854-9FB9-81C231753184}" type="slidenum">
              <a:rPr lang="zh-CN" altLang="en-US"/>
              <a:pPr algn="r" eaLnBrk="1" hangingPunct="1">
                <a:spcBef>
                  <a:spcPct val="0"/>
                </a:spcBef>
              </a:pPr>
              <a:t>39</a:t>
            </a:fld>
            <a:endParaRPr lang="en-US" altLang="zh-CN"/>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7843900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FA02FDC3-DF65-4EED-852E-127BB0873548}" type="slidenum">
              <a:rPr lang="zh-CN" altLang="en-US"/>
              <a:pPr algn="r" eaLnBrk="1" hangingPunct="1">
                <a:spcBef>
                  <a:spcPct val="0"/>
                </a:spcBef>
              </a:pPr>
              <a:t>40</a:t>
            </a:fld>
            <a:endParaRPr lang="en-US" altLang="zh-CN"/>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0998507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9BDC8758-03A0-4B59-BC08-C9CFAD8DE2E3}" type="slidenum">
              <a:rPr lang="zh-CN" altLang="en-US"/>
              <a:pPr algn="r" eaLnBrk="1" hangingPunct="1">
                <a:spcBef>
                  <a:spcPct val="0"/>
                </a:spcBef>
              </a:pPr>
              <a:t>41</a:t>
            </a:fld>
            <a:endParaRPr lang="en-US" altLang="zh-CN"/>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975622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684B869-D282-4F99-BADB-4046BC1246AE}" type="slidenum">
              <a:rPr lang="zh-CN" altLang="en-US"/>
              <a:pPr algn="r" eaLnBrk="1" hangingPunct="1">
                <a:spcBef>
                  <a:spcPct val="0"/>
                </a:spcBef>
              </a:pPr>
              <a:t>42</a:t>
            </a:fld>
            <a:endParaRPr lang="en-US" altLang="zh-CN"/>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3550094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97741FF5-8AF0-451C-AEC2-7758C6C7F673}" type="slidenum">
              <a:rPr lang="zh-CN" altLang="en-US"/>
              <a:pPr algn="r" eaLnBrk="1" hangingPunct="1">
                <a:spcBef>
                  <a:spcPct val="0"/>
                </a:spcBef>
              </a:pPr>
              <a:t>43</a:t>
            </a:fld>
            <a:endParaRPr lang="en-US" altLang="zh-CN"/>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361580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918B0A66-9865-4E07-89FB-37DF27F25A8B}" type="slidenum">
              <a:rPr lang="zh-CN" altLang="en-US"/>
              <a:pPr algn="r" eaLnBrk="1" hangingPunct="1">
                <a:spcBef>
                  <a:spcPct val="0"/>
                </a:spcBef>
              </a:pPr>
              <a:t>4</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421956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C063AB60-DC78-443F-B893-BD174A3997E9}" type="slidenum">
              <a:rPr lang="zh-CN" altLang="en-US"/>
              <a:pPr algn="r" eaLnBrk="1" hangingPunct="1">
                <a:spcBef>
                  <a:spcPct val="0"/>
                </a:spcBef>
              </a:pPr>
              <a:t>44</a:t>
            </a:fld>
            <a:endParaRPr lang="en-US" altLang="zh-CN"/>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6429804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315209FB-4AFB-4016-BAD6-DACB32E8C2B7}" type="slidenum">
              <a:rPr lang="zh-CN" altLang="en-US"/>
              <a:pPr algn="r" eaLnBrk="1" hangingPunct="1">
                <a:spcBef>
                  <a:spcPct val="0"/>
                </a:spcBef>
              </a:pPr>
              <a:t>45</a:t>
            </a:fld>
            <a:endParaRPr lang="en-US" altLang="zh-CN"/>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7037975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1B006950-95AF-46A5-A048-D27C24B9D3CA}" type="slidenum">
              <a:rPr lang="zh-CN" altLang="en-US"/>
              <a:pPr algn="r" eaLnBrk="1" hangingPunct="1">
                <a:spcBef>
                  <a:spcPct val="0"/>
                </a:spcBef>
              </a:pPr>
              <a:t>46</a:t>
            </a:fld>
            <a:endParaRPr lang="en-US" altLang="zh-CN"/>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14400" y="4343400"/>
            <a:ext cx="5029200" cy="4114800"/>
          </a:xfrm>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5607897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4122EDAF-67FC-4640-AE06-E53CD66CB0E7}" type="slidenum">
              <a:rPr lang="zh-CN" altLang="en-US"/>
              <a:pPr algn="r" eaLnBrk="1" hangingPunct="1">
                <a:spcBef>
                  <a:spcPct val="0"/>
                </a:spcBef>
              </a:pPr>
              <a:t>47</a:t>
            </a:fld>
            <a:endParaRPr lang="en-US" altLang="zh-CN"/>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7081927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A317C650-5C69-4E35-84FC-DAE8A4AB9E0E}" type="slidenum">
              <a:rPr lang="zh-CN" altLang="en-US"/>
              <a:pPr algn="r" eaLnBrk="1" hangingPunct="1">
                <a:spcBef>
                  <a:spcPct val="0"/>
                </a:spcBef>
              </a:pPr>
              <a:t>49</a:t>
            </a:fld>
            <a:endParaRPr lang="en-US" altLang="zh-CN"/>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2656190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CB3AF4A9-4B8F-4481-8032-AC505A619158}" type="slidenum">
              <a:rPr lang="zh-CN" altLang="en-US"/>
              <a:pPr algn="r" eaLnBrk="1" hangingPunct="1">
                <a:spcBef>
                  <a:spcPct val="0"/>
                </a:spcBef>
              </a:pPr>
              <a:t>50</a:t>
            </a:fld>
            <a:endParaRPr lang="en-US" altLang="zh-CN"/>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6073678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63F6D437-72C6-44D7-A66A-D7A31FA2BDFE}" type="slidenum">
              <a:rPr lang="zh-CN" altLang="en-US"/>
              <a:pPr algn="r" eaLnBrk="1" hangingPunct="1">
                <a:spcBef>
                  <a:spcPct val="0"/>
                </a:spcBef>
              </a:pPr>
              <a:t>51</a:t>
            </a:fld>
            <a:endParaRPr lang="en-US" altLang="zh-CN"/>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9683215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2BE155D-83E9-4902-A414-6684B05E3F73}" type="slidenum">
              <a:rPr lang="zh-CN" altLang="en-US"/>
              <a:pPr algn="r" eaLnBrk="1" hangingPunct="1">
                <a:spcBef>
                  <a:spcPct val="0"/>
                </a:spcBef>
              </a:pPr>
              <a:t>53</a:t>
            </a:fld>
            <a:endParaRPr lang="en-US" altLang="zh-CN"/>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1069190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54FFB8BB-249E-4300-87AE-65FD859D1227}" type="slidenum">
              <a:rPr lang="zh-CN" altLang="en-US"/>
              <a:pPr algn="r" eaLnBrk="1" hangingPunct="1">
                <a:spcBef>
                  <a:spcPct val="0"/>
                </a:spcBef>
              </a:pPr>
              <a:t>54</a:t>
            </a:fld>
            <a:endParaRPr lang="en-US" altLang="zh-CN"/>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7661224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E7E017AA-DAC0-4514-83EF-A26132CB6920}" type="slidenum">
              <a:rPr lang="zh-CN" altLang="en-US"/>
              <a:pPr algn="r" eaLnBrk="1" hangingPunct="1">
                <a:spcBef>
                  <a:spcPct val="0"/>
                </a:spcBef>
              </a:pPr>
              <a:t>55</a:t>
            </a:fld>
            <a:endParaRPr lang="en-US" altLang="zh-CN"/>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013589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AE00483A-47F2-4D0E-BD62-351224F6D0E7}" type="slidenum">
              <a:rPr lang="zh-CN" altLang="en-US"/>
              <a:pPr algn="r" eaLnBrk="1" hangingPunct="1">
                <a:spcBef>
                  <a:spcPct val="0"/>
                </a:spcBef>
              </a:pPr>
              <a:t>5</a:t>
            </a:fld>
            <a:endParaRPr lang="en-US" altLang="zh-CN"/>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3318231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531A3048-D0A7-4A89-AE4B-76410E0A1392}" type="slidenum">
              <a:rPr lang="zh-CN" altLang="en-US"/>
              <a:pPr algn="r" eaLnBrk="1" hangingPunct="1">
                <a:spcBef>
                  <a:spcPct val="0"/>
                </a:spcBef>
              </a:pPr>
              <a:t>56</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1898135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3095C6B7-E793-4773-A87B-765981A6C7AA}" type="slidenum">
              <a:rPr lang="zh-CN" altLang="en-US"/>
              <a:pPr algn="r" eaLnBrk="1" hangingPunct="1">
                <a:spcBef>
                  <a:spcPct val="0"/>
                </a:spcBef>
              </a:pPr>
              <a:t>57</a:t>
            </a:fld>
            <a:endParaRPr lang="en-US" altLang="zh-CN"/>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5545758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FC0DCF7F-E0A4-4032-950A-219A358D22A4}" type="slidenum">
              <a:rPr lang="zh-CN" altLang="en-US"/>
              <a:pPr algn="r" eaLnBrk="1" hangingPunct="1">
                <a:spcBef>
                  <a:spcPct val="0"/>
                </a:spcBef>
              </a:pPr>
              <a:t>58</a:t>
            </a:fld>
            <a:endParaRPr lang="en-US" altLang="zh-CN"/>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3624815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DC83CF60-1A64-4BF8-B236-81E1B7BBACA2}" type="slidenum">
              <a:rPr lang="zh-CN" altLang="en-US"/>
              <a:pPr algn="r" eaLnBrk="1" hangingPunct="1">
                <a:spcBef>
                  <a:spcPct val="0"/>
                </a:spcBef>
              </a:pPr>
              <a:t>59</a:t>
            </a:fld>
            <a:endParaRPr lang="en-US" altLang="zh-CN"/>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2215311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64034523-4C0D-4108-BFF1-488F17E38B09}" type="slidenum">
              <a:rPr lang="zh-CN" altLang="en-US"/>
              <a:pPr algn="r" eaLnBrk="1" hangingPunct="1">
                <a:spcBef>
                  <a:spcPct val="0"/>
                </a:spcBef>
              </a:pPr>
              <a:t>60</a:t>
            </a:fld>
            <a:endParaRPr lang="en-US" altLang="zh-CN"/>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8566477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06B75190-3BDF-4569-8941-F50CD6BE894D}" type="slidenum">
              <a:rPr lang="zh-CN" altLang="en-US"/>
              <a:pPr algn="r" eaLnBrk="1" hangingPunct="1">
                <a:spcBef>
                  <a:spcPct val="0"/>
                </a:spcBef>
              </a:pPr>
              <a:t>61</a:t>
            </a:fld>
            <a:endParaRPr lang="en-US" altLang="zh-CN"/>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6417365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9F18B3FF-70A2-4CF2-AB29-71C66403934A}" type="slidenum">
              <a:rPr lang="zh-CN" altLang="en-US"/>
              <a:pPr algn="r" eaLnBrk="1" hangingPunct="1">
                <a:spcBef>
                  <a:spcPct val="0"/>
                </a:spcBef>
              </a:pPr>
              <a:t>62</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1054305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125781A7-784E-402F-83E0-CAD1D28E7083}" type="slidenum">
              <a:rPr lang="zh-CN" altLang="en-US"/>
              <a:pPr algn="r" eaLnBrk="1" hangingPunct="1">
                <a:spcBef>
                  <a:spcPct val="0"/>
                </a:spcBef>
              </a:pPr>
              <a:t>63</a:t>
            </a:fld>
            <a:endParaRPr lang="en-US" altLang="zh-CN"/>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7532971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4004E472-C87A-474A-AE55-05EA23380E36}" type="slidenum">
              <a:rPr lang="zh-CN" altLang="en-US"/>
              <a:pPr algn="r" eaLnBrk="1" hangingPunct="1">
                <a:spcBef>
                  <a:spcPct val="0"/>
                </a:spcBef>
              </a:pPr>
              <a:t>64</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3389471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E0B5F6C3-D35D-40EC-9D89-66336E20BD88}" type="slidenum">
              <a:rPr lang="zh-CN" altLang="en-US"/>
              <a:pPr algn="r" eaLnBrk="1" hangingPunct="1">
                <a:spcBef>
                  <a:spcPct val="0"/>
                </a:spcBef>
              </a:pPr>
              <a:t>65</a:t>
            </a:fld>
            <a:endParaRPr lang="en-US" altLang="zh-CN"/>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743161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872B5A11-B8C6-43F2-A858-59F174417701}" type="slidenum">
              <a:rPr lang="zh-CN" altLang="en-US"/>
              <a:pPr algn="r" eaLnBrk="1" hangingPunct="1">
                <a:spcBef>
                  <a:spcPct val="0"/>
                </a:spcBef>
              </a:pPr>
              <a:t>6</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153125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DCAAEB1D-F925-4587-9F56-D8271DD2F92F}" type="slidenum">
              <a:rPr lang="zh-CN" altLang="en-US"/>
              <a:pPr algn="r" eaLnBrk="1" hangingPunct="1">
                <a:spcBef>
                  <a:spcPct val="0"/>
                </a:spcBef>
              </a:pPr>
              <a:t>66</a:t>
            </a:fld>
            <a:endParaRPr lang="en-US" altLang="zh-CN"/>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2701992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2743E1C8-870F-4749-A11C-662BD6B05392}" type="slidenum">
              <a:rPr lang="zh-CN" altLang="en-US"/>
              <a:pPr algn="r" eaLnBrk="1" hangingPunct="1">
                <a:spcBef>
                  <a:spcPct val="0"/>
                </a:spcBef>
              </a:pPr>
              <a:t>67</a:t>
            </a:fld>
            <a:endParaRPr lang="en-US" altLang="zh-CN"/>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2691374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D1BA16B9-3485-4C22-AEBD-1D7DCAFDDF0A}" type="slidenum">
              <a:rPr lang="zh-CN" altLang="en-US"/>
              <a:pPr algn="r" eaLnBrk="1" hangingPunct="1">
                <a:spcBef>
                  <a:spcPct val="0"/>
                </a:spcBef>
              </a:pPr>
              <a:t>68</a:t>
            </a:fld>
            <a:endParaRPr lang="en-US" altLang="zh-CN"/>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7042482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57833A7D-3F7B-4E5D-AF80-AD8EC081E022}" type="slidenum">
              <a:rPr lang="zh-CN" altLang="en-US"/>
              <a:pPr algn="r" eaLnBrk="1" hangingPunct="1">
                <a:spcBef>
                  <a:spcPct val="0"/>
                </a:spcBef>
              </a:pPr>
              <a:t>69</a:t>
            </a:fld>
            <a:endParaRPr lang="en-US" altLang="zh-CN"/>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0176605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09456AF7-4493-45D9-AD49-9DDC0D93903F}" type="slidenum">
              <a:rPr lang="zh-CN" altLang="en-US"/>
              <a:pPr algn="r" eaLnBrk="1" hangingPunct="1">
                <a:spcBef>
                  <a:spcPct val="0"/>
                </a:spcBef>
              </a:pPr>
              <a:t>70</a:t>
            </a:fld>
            <a:endParaRPr lang="en-US" altLang="zh-CN"/>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1407170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032707C2-0814-4D1F-971E-489E0C7D07A5}" type="slidenum">
              <a:rPr lang="zh-CN" altLang="en-US"/>
              <a:pPr algn="r" eaLnBrk="1" hangingPunct="1">
                <a:spcBef>
                  <a:spcPct val="0"/>
                </a:spcBef>
              </a:pPr>
              <a:t>71</a:t>
            </a:fld>
            <a:endParaRPr lang="en-US" altLang="zh-CN"/>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2257691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9ACD9A05-47F1-4B45-8D6C-2141EE840A67}" type="slidenum">
              <a:rPr lang="zh-CN" altLang="en-US"/>
              <a:pPr algn="r" eaLnBrk="1" hangingPunct="1">
                <a:spcBef>
                  <a:spcPct val="0"/>
                </a:spcBef>
              </a:pPr>
              <a:t>72</a:t>
            </a:fld>
            <a:endParaRPr lang="en-US" altLang="zh-CN"/>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3996616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C6E722FE-F105-458D-A084-2CDC084FAA90}" type="slidenum">
              <a:rPr lang="zh-CN" altLang="en-US"/>
              <a:pPr algn="r" eaLnBrk="1" hangingPunct="1">
                <a:spcBef>
                  <a:spcPct val="0"/>
                </a:spcBef>
              </a:pPr>
              <a:t>73</a:t>
            </a:fld>
            <a:endParaRPr lang="en-US" altLang="zh-CN"/>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5547346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AA71297C-9871-4A8F-A9CB-87BA1BD1DA40}" type="slidenum">
              <a:rPr lang="zh-CN" altLang="en-US"/>
              <a:pPr algn="r" eaLnBrk="1" hangingPunct="1">
                <a:spcBef>
                  <a:spcPct val="0"/>
                </a:spcBef>
              </a:pPr>
              <a:t>74</a:t>
            </a:fld>
            <a:endParaRPr lang="en-US" altLang="zh-CN"/>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5279782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345294D9-EE9B-4DE3-AC69-D0C7396AD46D}" type="slidenum">
              <a:rPr lang="zh-CN" altLang="en-US"/>
              <a:pPr algn="r" eaLnBrk="1" hangingPunct="1">
                <a:spcBef>
                  <a:spcPct val="0"/>
                </a:spcBef>
              </a:pPr>
              <a:t>77</a:t>
            </a:fld>
            <a:endParaRPr lang="en-US" altLang="zh-CN"/>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315353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CB31DC9C-B09C-4904-97F5-D668E18E843D}" type="slidenum">
              <a:rPr lang="zh-CN" altLang="en-US"/>
              <a:pPr algn="r" eaLnBrk="1" hangingPunct="1">
                <a:spcBef>
                  <a:spcPct val="0"/>
                </a:spcBef>
              </a:pPr>
              <a:t>7</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6112340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4EFEA2D-E095-433C-98CF-B2EB478388F4}" type="slidenum">
              <a:rPr lang="zh-CN" altLang="en-US"/>
              <a:pPr algn="r" eaLnBrk="1" hangingPunct="1">
                <a:spcBef>
                  <a:spcPct val="0"/>
                </a:spcBef>
              </a:pPr>
              <a:t>78</a:t>
            </a:fld>
            <a:endParaRPr lang="en-US" altLang="zh-CN"/>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1131467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C3FA1563-6E2E-4F1E-AB84-E0FB70DC8D6A}" type="slidenum">
              <a:rPr lang="zh-CN" altLang="en-US"/>
              <a:pPr algn="r" eaLnBrk="1" hangingPunct="1">
                <a:spcBef>
                  <a:spcPct val="0"/>
                </a:spcBef>
              </a:pPr>
              <a:t>79</a:t>
            </a:fld>
            <a:endParaRPr lang="en-US" altLang="zh-CN"/>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2285015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C3FA1563-6E2E-4F1E-AB84-E0FB70DC8D6A}" type="slidenum">
              <a:rPr lang="zh-CN" altLang="en-US"/>
              <a:pPr algn="r" eaLnBrk="1" hangingPunct="1">
                <a:spcBef>
                  <a:spcPct val="0"/>
                </a:spcBef>
              </a:pPr>
              <a:t>80</a:t>
            </a:fld>
            <a:endParaRPr lang="en-US" altLang="zh-CN"/>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63723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D9D023C-79AB-48ED-BC59-E74C5AE558FE}" type="slidenum">
              <a:rPr lang="zh-CN" altLang="en-US"/>
              <a:pPr algn="r" eaLnBrk="1" hangingPunct="1">
                <a:spcBef>
                  <a:spcPct val="0"/>
                </a:spcBef>
              </a:pPr>
              <a:t>8</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116390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AB34317E-02AA-45BB-B620-2E8DCF888F73}" type="slidenum">
              <a:rPr lang="zh-CN" altLang="en-US"/>
              <a:pPr algn="r" eaLnBrk="1" hangingPunct="1">
                <a:spcBef>
                  <a:spcPct val="0"/>
                </a:spcBef>
              </a:pPr>
              <a:t>9</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971663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29618D5-15D8-4D83-8F6A-FD6F1B704E24}" type="slidenum">
              <a:rPr lang="zh-CN" altLang="en-US"/>
              <a:pPr/>
              <a:t>‹#›</a:t>
            </a:fld>
            <a:endParaRPr lang="en-US" altLang="zh-CN"/>
          </a:p>
        </p:txBody>
      </p:sp>
    </p:spTree>
    <p:extLst>
      <p:ext uri="{BB962C8B-B14F-4D97-AF65-F5344CB8AC3E}">
        <p14:creationId xmlns:p14="http://schemas.microsoft.com/office/powerpoint/2010/main" val="1422111158"/>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05668DD-60E9-464A-8F06-68C3E2FF965B}" type="slidenum">
              <a:rPr lang="zh-CN" altLang="en-US"/>
              <a:pPr/>
              <a:t>‹#›</a:t>
            </a:fld>
            <a:endParaRPr lang="en-US" altLang="zh-CN"/>
          </a:p>
        </p:txBody>
      </p:sp>
    </p:spTree>
    <p:extLst>
      <p:ext uri="{BB962C8B-B14F-4D97-AF65-F5344CB8AC3E}">
        <p14:creationId xmlns:p14="http://schemas.microsoft.com/office/powerpoint/2010/main" val="793878867"/>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C99861A-5D8E-4AEC-B089-75D6E9AF268C}" type="slidenum">
              <a:rPr lang="zh-CN" altLang="en-US"/>
              <a:pPr/>
              <a:t>‹#›</a:t>
            </a:fld>
            <a:endParaRPr lang="en-US" altLang="zh-CN"/>
          </a:p>
        </p:txBody>
      </p:sp>
    </p:spTree>
    <p:extLst>
      <p:ext uri="{BB962C8B-B14F-4D97-AF65-F5344CB8AC3E}">
        <p14:creationId xmlns:p14="http://schemas.microsoft.com/office/powerpoint/2010/main" val="220749337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3385F2-6F5E-4DDE-A619-5A41C418DF8A}" type="slidenum">
              <a:rPr lang="zh-CN" altLang="en-US"/>
              <a:pPr/>
              <a:t>‹#›</a:t>
            </a:fld>
            <a:endParaRPr lang="en-US" altLang="zh-CN"/>
          </a:p>
        </p:txBody>
      </p:sp>
    </p:spTree>
    <p:extLst>
      <p:ext uri="{BB962C8B-B14F-4D97-AF65-F5344CB8AC3E}">
        <p14:creationId xmlns:p14="http://schemas.microsoft.com/office/powerpoint/2010/main" val="2933831072"/>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7BD01077-C009-4B84-B514-8BC5BBDD2990}" type="slidenum">
              <a:rPr lang="zh-CN" altLang="en-US"/>
              <a:pPr/>
              <a:t>‹#›</a:t>
            </a:fld>
            <a:endParaRPr lang="en-US" altLang="zh-CN"/>
          </a:p>
        </p:txBody>
      </p:sp>
    </p:spTree>
    <p:extLst>
      <p:ext uri="{BB962C8B-B14F-4D97-AF65-F5344CB8AC3E}">
        <p14:creationId xmlns:p14="http://schemas.microsoft.com/office/powerpoint/2010/main" val="3477539255"/>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178B21E8-55B0-4285-A641-338239D86BAD}" type="slidenum">
              <a:rPr lang="zh-CN" altLang="en-US"/>
              <a:pPr/>
              <a:t>‹#›</a:t>
            </a:fld>
            <a:endParaRPr lang="en-US" altLang="zh-CN"/>
          </a:p>
        </p:txBody>
      </p:sp>
    </p:spTree>
    <p:extLst>
      <p:ext uri="{BB962C8B-B14F-4D97-AF65-F5344CB8AC3E}">
        <p14:creationId xmlns:p14="http://schemas.microsoft.com/office/powerpoint/2010/main" val="2492134225"/>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631F4D95-04A3-4779-96EC-3F948FAA2108}" type="slidenum">
              <a:rPr lang="zh-CN" altLang="en-US"/>
              <a:pPr/>
              <a:t>‹#›</a:t>
            </a:fld>
            <a:endParaRPr lang="en-US" altLang="zh-CN"/>
          </a:p>
        </p:txBody>
      </p:sp>
    </p:spTree>
    <p:extLst>
      <p:ext uri="{BB962C8B-B14F-4D97-AF65-F5344CB8AC3E}">
        <p14:creationId xmlns:p14="http://schemas.microsoft.com/office/powerpoint/2010/main" val="2319232464"/>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918D4D23-F430-4EC4-AF7D-AE8FBFD7CAB4}" type="slidenum">
              <a:rPr lang="zh-CN" altLang="en-US"/>
              <a:pPr/>
              <a:t>‹#›</a:t>
            </a:fld>
            <a:endParaRPr lang="en-US" altLang="zh-CN"/>
          </a:p>
        </p:txBody>
      </p:sp>
    </p:spTree>
    <p:extLst>
      <p:ext uri="{BB962C8B-B14F-4D97-AF65-F5344CB8AC3E}">
        <p14:creationId xmlns:p14="http://schemas.microsoft.com/office/powerpoint/2010/main" val="2482442452"/>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0A77AAE8-EE33-4541-9CDC-AF938F3C65F7}" type="slidenum">
              <a:rPr lang="zh-CN" altLang="en-US"/>
              <a:pPr/>
              <a:t>‹#›</a:t>
            </a:fld>
            <a:endParaRPr lang="en-US" altLang="zh-CN"/>
          </a:p>
        </p:txBody>
      </p:sp>
    </p:spTree>
    <p:extLst>
      <p:ext uri="{BB962C8B-B14F-4D97-AF65-F5344CB8AC3E}">
        <p14:creationId xmlns:p14="http://schemas.microsoft.com/office/powerpoint/2010/main" val="3755964326"/>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7A19861D-9603-46F3-9854-0D4DB21425B4}" type="slidenum">
              <a:rPr lang="zh-CN" altLang="en-US"/>
              <a:pPr/>
              <a:t>‹#›</a:t>
            </a:fld>
            <a:endParaRPr lang="en-US" altLang="zh-CN"/>
          </a:p>
        </p:txBody>
      </p:sp>
    </p:spTree>
    <p:extLst>
      <p:ext uri="{BB962C8B-B14F-4D97-AF65-F5344CB8AC3E}">
        <p14:creationId xmlns:p14="http://schemas.microsoft.com/office/powerpoint/2010/main" val="4116191246"/>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4BD7A5A-CC3F-422C-B5C6-7965689BBCF0}" type="slidenum">
              <a:rPr lang="zh-CN" altLang="en-US"/>
              <a:pPr/>
              <a:t>‹#›</a:t>
            </a:fld>
            <a:endParaRPr lang="en-US" altLang="zh-CN"/>
          </a:p>
        </p:txBody>
      </p:sp>
    </p:spTree>
    <p:extLst>
      <p:ext uri="{BB962C8B-B14F-4D97-AF65-F5344CB8AC3E}">
        <p14:creationId xmlns:p14="http://schemas.microsoft.com/office/powerpoint/2010/main" val="2466690485"/>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a:latin typeface="Arial" charset="0"/>
              </a:defRPr>
            </a:lvl1pPr>
          </a:lstStyle>
          <a:p>
            <a:pPr>
              <a:defRPr/>
            </a:pPr>
            <a:endParaRPr lang="en-US" altLang="zh-CN"/>
          </a:p>
        </p:txBody>
      </p:sp>
      <p:sp>
        <p:nvSpPr>
          <p:cNvPr id="14950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Arial" charset="0"/>
              </a:defRPr>
            </a:lvl1pPr>
          </a:lstStyle>
          <a:p>
            <a:pPr>
              <a:defRPr/>
            </a:pPr>
            <a:endParaRPr lang="en-US" altLang="zh-CN"/>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39A4932F-5998-4B9F-8DDC-D1353B4B3F68}"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rand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image" Target="../media/image22.wmf"/><Relationship Id="rId18" Type="http://schemas.openxmlformats.org/officeDocument/2006/relationships/oleObject" Target="../embeddings/oleObject25.bin"/><Relationship Id="rId26" Type="http://schemas.openxmlformats.org/officeDocument/2006/relationships/oleObject" Target="../embeddings/oleObject29.bin"/><Relationship Id="rId39" Type="http://schemas.openxmlformats.org/officeDocument/2006/relationships/oleObject" Target="../embeddings/oleObject36.bin"/><Relationship Id="rId21" Type="http://schemas.openxmlformats.org/officeDocument/2006/relationships/image" Target="../media/image26.wmf"/><Relationship Id="rId34" Type="http://schemas.openxmlformats.org/officeDocument/2006/relationships/oleObject" Target="../embeddings/oleObject33.bin"/><Relationship Id="rId42" Type="http://schemas.openxmlformats.org/officeDocument/2006/relationships/image" Target="../media/image36.wmf"/><Relationship Id="rId7" Type="http://schemas.openxmlformats.org/officeDocument/2006/relationships/image" Target="../media/image19.wmf"/><Relationship Id="rId2" Type="http://schemas.openxmlformats.org/officeDocument/2006/relationships/slideLayout" Target="../slideLayouts/slideLayout7.xml"/><Relationship Id="rId16" Type="http://schemas.openxmlformats.org/officeDocument/2006/relationships/oleObject" Target="../embeddings/oleObject24.bin"/><Relationship Id="rId29" Type="http://schemas.openxmlformats.org/officeDocument/2006/relationships/image" Target="../media/image30.wmf"/><Relationship Id="rId1" Type="http://schemas.openxmlformats.org/officeDocument/2006/relationships/vmlDrawing" Target="../drawings/vmlDrawing3.vml"/><Relationship Id="rId6" Type="http://schemas.openxmlformats.org/officeDocument/2006/relationships/oleObject" Target="../embeddings/oleObject19.bin"/><Relationship Id="rId11" Type="http://schemas.openxmlformats.org/officeDocument/2006/relationships/image" Target="../media/image21.wmf"/><Relationship Id="rId24" Type="http://schemas.openxmlformats.org/officeDocument/2006/relationships/oleObject" Target="../embeddings/oleObject28.bin"/><Relationship Id="rId32" Type="http://schemas.openxmlformats.org/officeDocument/2006/relationships/oleObject" Target="../embeddings/oleObject32.bin"/><Relationship Id="rId37" Type="http://schemas.openxmlformats.org/officeDocument/2006/relationships/image" Target="../media/image34.wmf"/><Relationship Id="rId40" Type="http://schemas.openxmlformats.org/officeDocument/2006/relationships/image" Target="../media/image35.wmf"/><Relationship Id="rId45" Type="http://schemas.openxmlformats.org/officeDocument/2006/relationships/oleObject" Target="../embeddings/oleObject39.bin"/><Relationship Id="rId5" Type="http://schemas.openxmlformats.org/officeDocument/2006/relationships/image" Target="../media/image18.wmf"/><Relationship Id="rId15" Type="http://schemas.openxmlformats.org/officeDocument/2006/relationships/image" Target="../media/image23.wmf"/><Relationship Id="rId23" Type="http://schemas.openxmlformats.org/officeDocument/2006/relationships/image" Target="../media/image27.wmf"/><Relationship Id="rId28" Type="http://schemas.openxmlformats.org/officeDocument/2006/relationships/oleObject" Target="../embeddings/oleObject30.bin"/><Relationship Id="rId36" Type="http://schemas.openxmlformats.org/officeDocument/2006/relationships/oleObject" Target="../embeddings/oleObject34.bin"/><Relationship Id="rId10" Type="http://schemas.openxmlformats.org/officeDocument/2006/relationships/oleObject" Target="../embeddings/oleObject21.bin"/><Relationship Id="rId19" Type="http://schemas.openxmlformats.org/officeDocument/2006/relationships/image" Target="../media/image25.wmf"/><Relationship Id="rId31" Type="http://schemas.openxmlformats.org/officeDocument/2006/relationships/image" Target="../media/image31.wmf"/><Relationship Id="rId44" Type="http://schemas.openxmlformats.org/officeDocument/2006/relationships/image" Target="../media/image37.wmf"/><Relationship Id="rId4" Type="http://schemas.openxmlformats.org/officeDocument/2006/relationships/oleObject" Target="../embeddings/oleObject18.bin"/><Relationship Id="rId9" Type="http://schemas.openxmlformats.org/officeDocument/2006/relationships/image" Target="../media/image20.wmf"/><Relationship Id="rId14" Type="http://schemas.openxmlformats.org/officeDocument/2006/relationships/oleObject" Target="../embeddings/oleObject23.bin"/><Relationship Id="rId22" Type="http://schemas.openxmlformats.org/officeDocument/2006/relationships/oleObject" Target="../embeddings/oleObject27.bin"/><Relationship Id="rId27" Type="http://schemas.openxmlformats.org/officeDocument/2006/relationships/image" Target="../media/image29.wmf"/><Relationship Id="rId30" Type="http://schemas.openxmlformats.org/officeDocument/2006/relationships/oleObject" Target="../embeddings/oleObject31.bin"/><Relationship Id="rId35" Type="http://schemas.openxmlformats.org/officeDocument/2006/relationships/image" Target="../media/image33.wmf"/><Relationship Id="rId43" Type="http://schemas.openxmlformats.org/officeDocument/2006/relationships/oleObject" Target="../embeddings/oleObject38.bin"/><Relationship Id="rId8" Type="http://schemas.openxmlformats.org/officeDocument/2006/relationships/oleObject" Target="../embeddings/oleObject20.bin"/><Relationship Id="rId3" Type="http://schemas.openxmlformats.org/officeDocument/2006/relationships/notesSlide" Target="../notesSlides/notesSlide11.xml"/><Relationship Id="rId12" Type="http://schemas.openxmlformats.org/officeDocument/2006/relationships/oleObject" Target="../embeddings/oleObject22.bin"/><Relationship Id="rId17" Type="http://schemas.openxmlformats.org/officeDocument/2006/relationships/image" Target="../media/image24.wmf"/><Relationship Id="rId25" Type="http://schemas.openxmlformats.org/officeDocument/2006/relationships/image" Target="../media/image28.wmf"/><Relationship Id="rId33" Type="http://schemas.openxmlformats.org/officeDocument/2006/relationships/image" Target="../media/image32.wmf"/><Relationship Id="rId38" Type="http://schemas.openxmlformats.org/officeDocument/2006/relationships/oleObject" Target="../embeddings/oleObject35.bin"/><Relationship Id="rId46" Type="http://schemas.openxmlformats.org/officeDocument/2006/relationships/image" Target="../media/image38.wmf"/><Relationship Id="rId20" Type="http://schemas.openxmlformats.org/officeDocument/2006/relationships/oleObject" Target="../embeddings/oleObject26.bin"/><Relationship Id="rId41" Type="http://schemas.openxmlformats.org/officeDocument/2006/relationships/oleObject" Target="../embeddings/oleObject37.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43.wmf"/><Relationship Id="rId3" Type="http://schemas.openxmlformats.org/officeDocument/2006/relationships/notesSlide" Target="../notesSlides/notesSlide12.xml"/><Relationship Id="rId7" Type="http://schemas.openxmlformats.org/officeDocument/2006/relationships/image" Target="../media/image40.wmf"/><Relationship Id="rId12"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41.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41.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48.wmf"/><Relationship Id="rId18" Type="http://schemas.openxmlformats.org/officeDocument/2006/relationships/image" Target="../media/image50.wmf"/><Relationship Id="rId26" Type="http://schemas.openxmlformats.org/officeDocument/2006/relationships/image" Target="../media/image54.emf"/><Relationship Id="rId3" Type="http://schemas.openxmlformats.org/officeDocument/2006/relationships/notesSlide" Target="../notesSlides/notesSlide13.xml"/><Relationship Id="rId21" Type="http://schemas.openxmlformats.org/officeDocument/2006/relationships/oleObject" Target="../embeddings/oleObject54.bin"/><Relationship Id="rId7" Type="http://schemas.openxmlformats.org/officeDocument/2006/relationships/image" Target="../media/image45.wmf"/><Relationship Id="rId12" Type="http://schemas.openxmlformats.org/officeDocument/2006/relationships/oleObject" Target="../embeddings/oleObject49.bin"/><Relationship Id="rId17" Type="http://schemas.openxmlformats.org/officeDocument/2006/relationships/oleObject" Target="../embeddings/oleObject52.bin"/><Relationship Id="rId25" Type="http://schemas.openxmlformats.org/officeDocument/2006/relationships/customXml" Target="../ink/ink1.xml"/><Relationship Id="rId2" Type="http://schemas.openxmlformats.org/officeDocument/2006/relationships/slideLayout" Target="../slideLayouts/slideLayout7.xml"/><Relationship Id="rId16" Type="http://schemas.openxmlformats.org/officeDocument/2006/relationships/oleObject" Target="../embeddings/oleObject51.bin"/><Relationship Id="rId20" Type="http://schemas.openxmlformats.org/officeDocument/2006/relationships/image" Target="../media/image51.wmf"/><Relationship Id="rId1" Type="http://schemas.openxmlformats.org/officeDocument/2006/relationships/vmlDrawing" Target="../drawings/vmlDrawing5.vml"/><Relationship Id="rId6" Type="http://schemas.openxmlformats.org/officeDocument/2006/relationships/oleObject" Target="../embeddings/oleObject46.bin"/><Relationship Id="rId11" Type="http://schemas.openxmlformats.org/officeDocument/2006/relationships/image" Target="../media/image47.wmf"/><Relationship Id="rId24" Type="http://schemas.openxmlformats.org/officeDocument/2006/relationships/image" Target="../media/image53.wmf"/><Relationship Id="rId5" Type="http://schemas.openxmlformats.org/officeDocument/2006/relationships/image" Target="../media/image44.wmf"/><Relationship Id="rId15" Type="http://schemas.openxmlformats.org/officeDocument/2006/relationships/image" Target="../media/image49.wmf"/><Relationship Id="rId23" Type="http://schemas.openxmlformats.org/officeDocument/2006/relationships/oleObject" Target="../embeddings/oleObject55.bin"/><Relationship Id="rId10" Type="http://schemas.openxmlformats.org/officeDocument/2006/relationships/oleObject" Target="../embeddings/oleObject48.bin"/><Relationship Id="rId19" Type="http://schemas.openxmlformats.org/officeDocument/2006/relationships/oleObject" Target="../embeddings/oleObject53.bin"/><Relationship Id="rId4" Type="http://schemas.openxmlformats.org/officeDocument/2006/relationships/oleObject" Target="../embeddings/oleObject45.bin"/><Relationship Id="rId9" Type="http://schemas.openxmlformats.org/officeDocument/2006/relationships/image" Target="../media/image46.wmf"/><Relationship Id="rId14" Type="http://schemas.openxmlformats.org/officeDocument/2006/relationships/oleObject" Target="../embeddings/oleObject50.bin"/><Relationship Id="rId22" Type="http://schemas.openxmlformats.org/officeDocument/2006/relationships/image" Target="../media/image52.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notesSlide" Target="../notesSlides/notesSlide15.xml"/><Relationship Id="rId7" Type="http://schemas.openxmlformats.org/officeDocument/2006/relationships/image" Target="../media/image55.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57.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56.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61.bin"/><Relationship Id="rId5" Type="http://schemas.openxmlformats.org/officeDocument/2006/relationships/image" Target="../media/image58.wmf"/><Relationship Id="rId4" Type="http://schemas.openxmlformats.org/officeDocument/2006/relationships/oleObject" Target="../embeddings/oleObject60.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64.wmf"/><Relationship Id="rId3" Type="http://schemas.openxmlformats.org/officeDocument/2006/relationships/notesSlide" Target="../notesSlides/notesSlide17.xml"/><Relationship Id="rId7" Type="http://schemas.openxmlformats.org/officeDocument/2006/relationships/image" Target="../media/image61.wmf"/><Relationship Id="rId12"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63.bin"/><Relationship Id="rId11" Type="http://schemas.openxmlformats.org/officeDocument/2006/relationships/image" Target="../media/image63.wmf"/><Relationship Id="rId5" Type="http://schemas.openxmlformats.org/officeDocument/2006/relationships/image" Target="../media/image60.wmf"/><Relationship Id="rId15" Type="http://schemas.openxmlformats.org/officeDocument/2006/relationships/image" Target="../media/image65.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62.wmf"/><Relationship Id="rId14" Type="http://schemas.openxmlformats.org/officeDocument/2006/relationships/oleObject" Target="../embeddings/oleObject6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notesSlide" Target="../notesSlides/notesSlide18.xml"/><Relationship Id="rId7" Type="http://schemas.openxmlformats.org/officeDocument/2006/relationships/image" Target="../media/image65.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69.bin"/><Relationship Id="rId5" Type="http://schemas.openxmlformats.org/officeDocument/2006/relationships/image" Target="../media/image64.wmf"/><Relationship Id="rId4" Type="http://schemas.openxmlformats.org/officeDocument/2006/relationships/oleObject" Target="../embeddings/oleObject68.bin"/><Relationship Id="rId9" Type="http://schemas.openxmlformats.org/officeDocument/2006/relationships/image" Target="../media/image66.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68.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72.bin"/><Relationship Id="rId5" Type="http://schemas.openxmlformats.org/officeDocument/2006/relationships/image" Target="../media/image67.wmf"/><Relationship Id="rId4" Type="http://schemas.openxmlformats.org/officeDocument/2006/relationships/oleObject" Target="../embeddings/oleObject7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notesSlide" Target="../notesSlides/notesSlide20.xml"/><Relationship Id="rId7"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71.png"/><Relationship Id="rId5" Type="http://schemas.openxmlformats.org/officeDocument/2006/relationships/image" Target="../media/image69.wmf"/><Relationship Id="rId4" Type="http://schemas.openxmlformats.org/officeDocument/2006/relationships/oleObject" Target="../embeddings/oleObject7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72.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76.bin"/><Relationship Id="rId5" Type="http://schemas.openxmlformats.org/officeDocument/2006/relationships/image" Target="../media/image71.wmf"/><Relationship Id="rId4" Type="http://schemas.openxmlformats.org/officeDocument/2006/relationships/oleObject" Target="../embeddings/oleObject7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image" Target="../media/image77.emf"/><Relationship Id="rId18" Type="http://schemas.openxmlformats.org/officeDocument/2006/relationships/oleObject" Target="../embeddings/oleObject84.bin"/><Relationship Id="rId3" Type="http://schemas.openxmlformats.org/officeDocument/2006/relationships/notesSlide" Target="../notesSlides/notesSlide24.xml"/><Relationship Id="rId7" Type="http://schemas.openxmlformats.org/officeDocument/2006/relationships/image" Target="../media/image74.emf"/><Relationship Id="rId12" Type="http://schemas.openxmlformats.org/officeDocument/2006/relationships/oleObject" Target="../embeddings/oleObject81.bin"/><Relationship Id="rId17" Type="http://schemas.openxmlformats.org/officeDocument/2006/relationships/image" Target="../media/image79.emf"/><Relationship Id="rId2" Type="http://schemas.openxmlformats.org/officeDocument/2006/relationships/slideLayout" Target="../slideLayouts/slideLayout2.xml"/><Relationship Id="rId16" Type="http://schemas.openxmlformats.org/officeDocument/2006/relationships/oleObject" Target="../embeddings/oleObject83.bin"/><Relationship Id="rId1" Type="http://schemas.openxmlformats.org/officeDocument/2006/relationships/vmlDrawing" Target="../drawings/vmlDrawing13.vml"/><Relationship Id="rId6" Type="http://schemas.openxmlformats.org/officeDocument/2006/relationships/oleObject" Target="../embeddings/oleObject78.bin"/><Relationship Id="rId11" Type="http://schemas.openxmlformats.org/officeDocument/2006/relationships/image" Target="../media/image76.emf"/><Relationship Id="rId5" Type="http://schemas.openxmlformats.org/officeDocument/2006/relationships/image" Target="../media/image73.emf"/><Relationship Id="rId15" Type="http://schemas.openxmlformats.org/officeDocument/2006/relationships/image" Target="../media/image78.emf"/><Relationship Id="rId10" Type="http://schemas.openxmlformats.org/officeDocument/2006/relationships/oleObject" Target="../embeddings/oleObject80.bin"/><Relationship Id="rId19" Type="http://schemas.openxmlformats.org/officeDocument/2006/relationships/image" Target="../media/image80.emf"/><Relationship Id="rId4" Type="http://schemas.openxmlformats.org/officeDocument/2006/relationships/oleObject" Target="../embeddings/oleObject77.bin"/><Relationship Id="rId9" Type="http://schemas.openxmlformats.org/officeDocument/2006/relationships/image" Target="../media/image75.emf"/><Relationship Id="rId14" Type="http://schemas.openxmlformats.org/officeDocument/2006/relationships/oleObject" Target="../embeddings/oleObject8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82.wmf"/><Relationship Id="rId4" Type="http://schemas.openxmlformats.org/officeDocument/2006/relationships/oleObject" Target="../embeddings/oleObject85.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88.bin"/><Relationship Id="rId13" Type="http://schemas.openxmlformats.org/officeDocument/2006/relationships/image" Target="../media/image90.wmf"/><Relationship Id="rId18" Type="http://schemas.openxmlformats.org/officeDocument/2006/relationships/oleObject" Target="../embeddings/oleObject93.bin"/><Relationship Id="rId3" Type="http://schemas.openxmlformats.org/officeDocument/2006/relationships/notesSlide" Target="../notesSlides/notesSlide26.xml"/><Relationship Id="rId7" Type="http://schemas.openxmlformats.org/officeDocument/2006/relationships/image" Target="../media/image87.wmf"/><Relationship Id="rId12" Type="http://schemas.openxmlformats.org/officeDocument/2006/relationships/oleObject" Target="../embeddings/oleObject90.bin"/><Relationship Id="rId17" Type="http://schemas.openxmlformats.org/officeDocument/2006/relationships/image" Target="../media/image92.wmf"/><Relationship Id="rId2" Type="http://schemas.openxmlformats.org/officeDocument/2006/relationships/slideLayout" Target="../slideLayouts/slideLayout7.xml"/><Relationship Id="rId16" Type="http://schemas.openxmlformats.org/officeDocument/2006/relationships/oleObject" Target="../embeddings/oleObject92.bin"/><Relationship Id="rId1" Type="http://schemas.openxmlformats.org/officeDocument/2006/relationships/vmlDrawing" Target="../drawings/vmlDrawing15.vml"/><Relationship Id="rId6" Type="http://schemas.openxmlformats.org/officeDocument/2006/relationships/oleObject" Target="../embeddings/oleObject87.bin"/><Relationship Id="rId11" Type="http://schemas.openxmlformats.org/officeDocument/2006/relationships/image" Target="../media/image89.wmf"/><Relationship Id="rId5" Type="http://schemas.openxmlformats.org/officeDocument/2006/relationships/image" Target="../media/image86.wmf"/><Relationship Id="rId15" Type="http://schemas.openxmlformats.org/officeDocument/2006/relationships/image" Target="../media/image91.wmf"/><Relationship Id="rId10" Type="http://schemas.openxmlformats.org/officeDocument/2006/relationships/oleObject" Target="../embeddings/oleObject89.bin"/><Relationship Id="rId19" Type="http://schemas.openxmlformats.org/officeDocument/2006/relationships/image" Target="../media/image93.wmf"/><Relationship Id="rId4" Type="http://schemas.openxmlformats.org/officeDocument/2006/relationships/oleObject" Target="../embeddings/oleObject86.bin"/><Relationship Id="rId9" Type="http://schemas.openxmlformats.org/officeDocument/2006/relationships/image" Target="../media/image88.wmf"/><Relationship Id="rId14" Type="http://schemas.openxmlformats.org/officeDocument/2006/relationships/oleObject" Target="../embeddings/oleObject91.bin"/></Relationships>
</file>

<file path=ppt/slides/_rels/slide31.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98.bin"/><Relationship Id="rId3" Type="http://schemas.openxmlformats.org/officeDocument/2006/relationships/notesSlide" Target="../notesSlides/notesSlide27.xml"/><Relationship Id="rId7" Type="http://schemas.openxmlformats.org/officeDocument/2006/relationships/oleObject" Target="../embeddings/oleObject95.bin"/><Relationship Id="rId12" Type="http://schemas.openxmlformats.org/officeDocument/2006/relationships/image" Target="../media/image97.wmf"/><Relationship Id="rId2" Type="http://schemas.openxmlformats.org/officeDocument/2006/relationships/slideLayout" Target="../slideLayouts/slideLayout7.xml"/><Relationship Id="rId16" Type="http://schemas.openxmlformats.org/officeDocument/2006/relationships/image" Target="../media/image99.wmf"/><Relationship Id="rId1" Type="http://schemas.openxmlformats.org/officeDocument/2006/relationships/vmlDrawing" Target="../drawings/vmlDrawing16.vml"/><Relationship Id="rId6" Type="http://schemas.openxmlformats.org/officeDocument/2006/relationships/image" Target="../media/image94.wmf"/><Relationship Id="rId11" Type="http://schemas.openxmlformats.org/officeDocument/2006/relationships/oleObject" Target="../embeddings/oleObject97.bin"/><Relationship Id="rId5" Type="http://schemas.openxmlformats.org/officeDocument/2006/relationships/oleObject" Target="../embeddings/oleObject94.bin"/><Relationship Id="rId15" Type="http://schemas.openxmlformats.org/officeDocument/2006/relationships/oleObject" Target="../embeddings/oleObject99.bin"/><Relationship Id="rId10" Type="http://schemas.openxmlformats.org/officeDocument/2006/relationships/image" Target="../media/image96.wmf"/><Relationship Id="rId4" Type="http://schemas.openxmlformats.org/officeDocument/2006/relationships/image" Target="../media/image100.png"/><Relationship Id="rId9" Type="http://schemas.openxmlformats.org/officeDocument/2006/relationships/oleObject" Target="../embeddings/oleObject96.bin"/><Relationship Id="rId14" Type="http://schemas.openxmlformats.org/officeDocument/2006/relationships/image" Target="../media/image98.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01.wmf"/><Relationship Id="rId5" Type="http://schemas.openxmlformats.org/officeDocument/2006/relationships/oleObject" Target="../embeddings/oleObject100.bin"/><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04.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02.bin"/><Relationship Id="rId5" Type="http://schemas.openxmlformats.org/officeDocument/2006/relationships/image" Target="../media/image103.wmf"/><Relationship Id="rId4" Type="http://schemas.openxmlformats.org/officeDocument/2006/relationships/oleObject" Target="../embeddings/oleObject101.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05.wmf"/><Relationship Id="rId5" Type="http://schemas.openxmlformats.org/officeDocument/2006/relationships/oleObject" Target="../embeddings/oleObject103.bin"/><Relationship Id="rId4" Type="http://schemas.openxmlformats.org/officeDocument/2006/relationships/image" Target="../media/image106.png"/></Relationships>
</file>

<file path=ppt/slides/_rels/slide3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oleObject" Target="../embeddings/oleObject109.bin"/><Relationship Id="rId18" Type="http://schemas.openxmlformats.org/officeDocument/2006/relationships/image" Target="../media/image115.wmf"/><Relationship Id="rId26" Type="http://schemas.openxmlformats.org/officeDocument/2006/relationships/image" Target="../media/image119.wmf"/><Relationship Id="rId3" Type="http://schemas.openxmlformats.org/officeDocument/2006/relationships/notesSlide" Target="../notesSlides/notesSlide33.xml"/><Relationship Id="rId21" Type="http://schemas.openxmlformats.org/officeDocument/2006/relationships/oleObject" Target="../embeddings/oleObject113.bin"/><Relationship Id="rId7" Type="http://schemas.openxmlformats.org/officeDocument/2006/relationships/image" Target="../media/image110.wmf"/><Relationship Id="rId12" Type="http://schemas.openxmlformats.org/officeDocument/2006/relationships/image" Target="../media/image112.wmf"/><Relationship Id="rId17" Type="http://schemas.openxmlformats.org/officeDocument/2006/relationships/oleObject" Target="../embeddings/oleObject111.bin"/><Relationship Id="rId25" Type="http://schemas.openxmlformats.org/officeDocument/2006/relationships/oleObject" Target="../embeddings/oleObject115.bin"/><Relationship Id="rId2" Type="http://schemas.openxmlformats.org/officeDocument/2006/relationships/slideLayout" Target="../slideLayouts/slideLayout7.xml"/><Relationship Id="rId16" Type="http://schemas.openxmlformats.org/officeDocument/2006/relationships/image" Target="../media/image114.wmf"/><Relationship Id="rId20" Type="http://schemas.openxmlformats.org/officeDocument/2006/relationships/image" Target="../media/image116.wmf"/><Relationship Id="rId29" Type="http://schemas.openxmlformats.org/officeDocument/2006/relationships/oleObject" Target="../embeddings/oleObject117.bin"/><Relationship Id="rId1" Type="http://schemas.openxmlformats.org/officeDocument/2006/relationships/vmlDrawing" Target="../drawings/vmlDrawing20.vml"/><Relationship Id="rId6" Type="http://schemas.openxmlformats.org/officeDocument/2006/relationships/oleObject" Target="../embeddings/oleObject105.bin"/><Relationship Id="rId11" Type="http://schemas.openxmlformats.org/officeDocument/2006/relationships/oleObject" Target="../embeddings/oleObject108.bin"/><Relationship Id="rId24" Type="http://schemas.openxmlformats.org/officeDocument/2006/relationships/image" Target="../media/image118.wmf"/><Relationship Id="rId5" Type="http://schemas.openxmlformats.org/officeDocument/2006/relationships/image" Target="../media/image109.wmf"/><Relationship Id="rId15" Type="http://schemas.openxmlformats.org/officeDocument/2006/relationships/oleObject" Target="../embeddings/oleObject110.bin"/><Relationship Id="rId23" Type="http://schemas.openxmlformats.org/officeDocument/2006/relationships/oleObject" Target="../embeddings/oleObject114.bin"/><Relationship Id="rId28" Type="http://schemas.openxmlformats.org/officeDocument/2006/relationships/image" Target="../media/image120.wmf"/><Relationship Id="rId10" Type="http://schemas.openxmlformats.org/officeDocument/2006/relationships/oleObject" Target="../embeddings/oleObject107.bin"/><Relationship Id="rId19" Type="http://schemas.openxmlformats.org/officeDocument/2006/relationships/oleObject" Target="../embeddings/oleObject112.bin"/><Relationship Id="rId4" Type="http://schemas.openxmlformats.org/officeDocument/2006/relationships/oleObject" Target="../embeddings/oleObject104.bin"/><Relationship Id="rId9" Type="http://schemas.openxmlformats.org/officeDocument/2006/relationships/image" Target="../media/image111.wmf"/><Relationship Id="rId14" Type="http://schemas.openxmlformats.org/officeDocument/2006/relationships/image" Target="../media/image113.wmf"/><Relationship Id="rId22" Type="http://schemas.openxmlformats.org/officeDocument/2006/relationships/image" Target="../media/image117.wmf"/><Relationship Id="rId27" Type="http://schemas.openxmlformats.org/officeDocument/2006/relationships/oleObject" Target="../embeddings/oleObject116.bin"/><Relationship Id="rId30" Type="http://schemas.openxmlformats.org/officeDocument/2006/relationships/image" Target="../media/image121.wmf"/></Relationships>
</file>

<file path=ppt/slides/_rels/slide38.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124.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119.bin"/><Relationship Id="rId5" Type="http://schemas.openxmlformats.org/officeDocument/2006/relationships/image" Target="../media/image123.emf"/><Relationship Id="rId4" Type="http://schemas.openxmlformats.org/officeDocument/2006/relationships/oleObject" Target="../embeddings/oleObject118.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125.emf"/><Relationship Id="rId4" Type="http://schemas.openxmlformats.org/officeDocument/2006/relationships/oleObject" Target="../embeddings/oleObject120.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23.bin"/><Relationship Id="rId3" Type="http://schemas.openxmlformats.org/officeDocument/2006/relationships/notesSlide" Target="../notesSlides/notesSlide37.xml"/><Relationship Id="rId7" Type="http://schemas.openxmlformats.org/officeDocument/2006/relationships/image" Target="../media/image127.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22.bin"/><Relationship Id="rId11" Type="http://schemas.openxmlformats.org/officeDocument/2006/relationships/image" Target="../media/image129.wmf"/><Relationship Id="rId5" Type="http://schemas.openxmlformats.org/officeDocument/2006/relationships/image" Target="../media/image126.wmf"/><Relationship Id="rId10" Type="http://schemas.openxmlformats.org/officeDocument/2006/relationships/oleObject" Target="../embeddings/oleObject124.bin"/><Relationship Id="rId4" Type="http://schemas.openxmlformats.org/officeDocument/2006/relationships/oleObject" Target="../embeddings/oleObject121.bin"/><Relationship Id="rId9" Type="http://schemas.openxmlformats.org/officeDocument/2006/relationships/image" Target="../media/image128.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image" Target="../media/image130.emf"/><Relationship Id="rId4" Type="http://schemas.openxmlformats.org/officeDocument/2006/relationships/oleObject" Target="../embeddings/oleObject125.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28.bin"/><Relationship Id="rId3" Type="http://schemas.openxmlformats.org/officeDocument/2006/relationships/notesSlide" Target="../notesSlides/notesSlide39.xml"/><Relationship Id="rId7" Type="http://schemas.openxmlformats.org/officeDocument/2006/relationships/image" Target="../media/image132.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27.bin"/><Relationship Id="rId5" Type="http://schemas.openxmlformats.org/officeDocument/2006/relationships/image" Target="../media/image131.wmf"/><Relationship Id="rId4" Type="http://schemas.openxmlformats.org/officeDocument/2006/relationships/oleObject" Target="../embeddings/oleObject126.bin"/><Relationship Id="rId9" Type="http://schemas.openxmlformats.org/officeDocument/2006/relationships/image" Target="../media/image133.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35.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130.bin"/><Relationship Id="rId5" Type="http://schemas.openxmlformats.org/officeDocument/2006/relationships/image" Target="../media/image134.wmf"/><Relationship Id="rId4" Type="http://schemas.openxmlformats.org/officeDocument/2006/relationships/oleObject" Target="../embeddings/oleObject129.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33.bin"/><Relationship Id="rId3" Type="http://schemas.openxmlformats.org/officeDocument/2006/relationships/notesSlide" Target="../notesSlides/notesSlide43.xml"/><Relationship Id="rId7" Type="http://schemas.openxmlformats.org/officeDocument/2006/relationships/image" Target="../media/image137.e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132.bin"/><Relationship Id="rId5" Type="http://schemas.openxmlformats.org/officeDocument/2006/relationships/image" Target="../media/image136.emf"/><Relationship Id="rId4" Type="http://schemas.openxmlformats.org/officeDocument/2006/relationships/oleObject" Target="../embeddings/oleObject131.bin"/><Relationship Id="rId9" Type="http://schemas.openxmlformats.org/officeDocument/2006/relationships/image" Target="../media/image138.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140.e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35.bin"/><Relationship Id="rId5" Type="http://schemas.openxmlformats.org/officeDocument/2006/relationships/image" Target="../media/image139.emf"/><Relationship Id="rId4" Type="http://schemas.openxmlformats.org/officeDocument/2006/relationships/oleObject" Target="../embeddings/oleObject134.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notesSlide" Target="../notesSlides/notesSlide45.xml"/><Relationship Id="rId7" Type="http://schemas.openxmlformats.org/officeDocument/2006/relationships/oleObject" Target="../embeddings/oleObject137.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41.wmf"/><Relationship Id="rId5" Type="http://schemas.openxmlformats.org/officeDocument/2006/relationships/oleObject" Target="../embeddings/oleObject136.bin"/><Relationship Id="rId4" Type="http://schemas.openxmlformats.org/officeDocument/2006/relationships/image" Target="../media/image143.png"/><Relationship Id="rId9" Type="http://schemas.openxmlformats.org/officeDocument/2006/relationships/image" Target="../media/image144.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145.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38.bin"/><Relationship Id="rId5" Type="http://schemas.openxmlformats.org/officeDocument/2006/relationships/image" Target="../media/image147.png"/><Relationship Id="rId4" Type="http://schemas.openxmlformats.org/officeDocument/2006/relationships/image" Target="../media/image146.png"/></Relationships>
</file>

<file path=ppt/slides/_rels/slide52.xml.rels><?xml version="1.0" encoding="UTF-8" standalone="yes"?>
<Relationships xmlns="http://schemas.openxmlformats.org/package/2006/relationships"><Relationship Id="rId2" Type="http://schemas.openxmlformats.org/officeDocument/2006/relationships/image" Target="../media/image148.jp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41.bin"/><Relationship Id="rId13" Type="http://schemas.openxmlformats.org/officeDocument/2006/relationships/image" Target="../media/image153.wmf"/><Relationship Id="rId3" Type="http://schemas.openxmlformats.org/officeDocument/2006/relationships/notesSlide" Target="../notesSlides/notesSlide50.xml"/><Relationship Id="rId7" Type="http://schemas.openxmlformats.org/officeDocument/2006/relationships/image" Target="../media/image150.wmf"/><Relationship Id="rId12" Type="http://schemas.openxmlformats.org/officeDocument/2006/relationships/oleObject" Target="../embeddings/oleObject143.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40.bin"/><Relationship Id="rId11" Type="http://schemas.openxmlformats.org/officeDocument/2006/relationships/image" Target="../media/image152.wmf"/><Relationship Id="rId5" Type="http://schemas.openxmlformats.org/officeDocument/2006/relationships/image" Target="../media/image149.wmf"/><Relationship Id="rId15" Type="http://schemas.openxmlformats.org/officeDocument/2006/relationships/image" Target="../media/image154.wmf"/><Relationship Id="rId10" Type="http://schemas.openxmlformats.org/officeDocument/2006/relationships/oleObject" Target="../embeddings/oleObject142.bin"/><Relationship Id="rId4" Type="http://schemas.openxmlformats.org/officeDocument/2006/relationships/oleObject" Target="../embeddings/oleObject139.bin"/><Relationship Id="rId9" Type="http://schemas.openxmlformats.org/officeDocument/2006/relationships/image" Target="../media/image151.wmf"/><Relationship Id="rId14" Type="http://schemas.openxmlformats.org/officeDocument/2006/relationships/oleObject" Target="../embeddings/oleObject144.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47.bin"/><Relationship Id="rId13" Type="http://schemas.openxmlformats.org/officeDocument/2006/relationships/image" Target="../media/image159.wmf"/><Relationship Id="rId3" Type="http://schemas.openxmlformats.org/officeDocument/2006/relationships/notesSlide" Target="../notesSlides/notesSlide52.xml"/><Relationship Id="rId7" Type="http://schemas.openxmlformats.org/officeDocument/2006/relationships/image" Target="../media/image156.wmf"/><Relationship Id="rId12" Type="http://schemas.openxmlformats.org/officeDocument/2006/relationships/oleObject" Target="../embeddings/oleObject149.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46.bin"/><Relationship Id="rId11" Type="http://schemas.openxmlformats.org/officeDocument/2006/relationships/image" Target="../media/image158.wmf"/><Relationship Id="rId5" Type="http://schemas.openxmlformats.org/officeDocument/2006/relationships/image" Target="../media/image155.wmf"/><Relationship Id="rId15" Type="http://schemas.openxmlformats.org/officeDocument/2006/relationships/image" Target="../media/image160.wmf"/><Relationship Id="rId10" Type="http://schemas.openxmlformats.org/officeDocument/2006/relationships/oleObject" Target="../embeddings/oleObject148.bin"/><Relationship Id="rId4" Type="http://schemas.openxmlformats.org/officeDocument/2006/relationships/oleObject" Target="../embeddings/oleObject145.bin"/><Relationship Id="rId9" Type="http://schemas.openxmlformats.org/officeDocument/2006/relationships/image" Target="../media/image157.wmf"/><Relationship Id="rId14" Type="http://schemas.openxmlformats.org/officeDocument/2006/relationships/oleObject" Target="../embeddings/oleObject150.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53.bin"/><Relationship Id="rId13" Type="http://schemas.openxmlformats.org/officeDocument/2006/relationships/image" Target="../media/image162.wmf"/><Relationship Id="rId3" Type="http://schemas.openxmlformats.org/officeDocument/2006/relationships/notesSlide" Target="../notesSlides/notesSlide53.xml"/><Relationship Id="rId7" Type="http://schemas.openxmlformats.org/officeDocument/2006/relationships/image" Target="../media/image158.wmf"/><Relationship Id="rId12" Type="http://schemas.openxmlformats.org/officeDocument/2006/relationships/oleObject" Target="../embeddings/oleObject155.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52.bin"/><Relationship Id="rId11" Type="http://schemas.openxmlformats.org/officeDocument/2006/relationships/image" Target="../media/image161.wmf"/><Relationship Id="rId5" Type="http://schemas.openxmlformats.org/officeDocument/2006/relationships/image" Target="../media/image157.wmf"/><Relationship Id="rId10" Type="http://schemas.openxmlformats.org/officeDocument/2006/relationships/oleObject" Target="../embeddings/oleObject154.bin"/><Relationship Id="rId4" Type="http://schemas.openxmlformats.org/officeDocument/2006/relationships/oleObject" Target="../embeddings/oleObject151.bin"/><Relationship Id="rId9" Type="http://schemas.openxmlformats.org/officeDocument/2006/relationships/image" Target="../media/image159.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64.wmf"/><Relationship Id="rId13" Type="http://schemas.openxmlformats.org/officeDocument/2006/relationships/oleObject" Target="../embeddings/oleObject160.bin"/><Relationship Id="rId18" Type="http://schemas.openxmlformats.org/officeDocument/2006/relationships/image" Target="../media/image169.wmf"/><Relationship Id="rId3" Type="http://schemas.openxmlformats.org/officeDocument/2006/relationships/notesSlide" Target="../notesSlides/notesSlide54.xml"/><Relationship Id="rId21" Type="http://schemas.openxmlformats.org/officeDocument/2006/relationships/oleObject" Target="../embeddings/oleObject164.bin"/><Relationship Id="rId7" Type="http://schemas.openxmlformats.org/officeDocument/2006/relationships/oleObject" Target="../embeddings/oleObject157.bin"/><Relationship Id="rId12" Type="http://schemas.openxmlformats.org/officeDocument/2006/relationships/image" Target="../media/image166.wmf"/><Relationship Id="rId17" Type="http://schemas.openxmlformats.org/officeDocument/2006/relationships/oleObject" Target="../embeddings/oleObject162.bin"/><Relationship Id="rId2" Type="http://schemas.openxmlformats.org/officeDocument/2006/relationships/slideLayout" Target="../slideLayouts/slideLayout7.xml"/><Relationship Id="rId16" Type="http://schemas.openxmlformats.org/officeDocument/2006/relationships/image" Target="../media/image168.wmf"/><Relationship Id="rId20" Type="http://schemas.openxmlformats.org/officeDocument/2006/relationships/image" Target="../media/image170.wmf"/><Relationship Id="rId1" Type="http://schemas.openxmlformats.org/officeDocument/2006/relationships/vmlDrawing" Target="../drawings/vmlDrawing34.vml"/><Relationship Id="rId6" Type="http://schemas.openxmlformats.org/officeDocument/2006/relationships/image" Target="../media/image163.wmf"/><Relationship Id="rId11" Type="http://schemas.openxmlformats.org/officeDocument/2006/relationships/oleObject" Target="../embeddings/oleObject159.bin"/><Relationship Id="rId5" Type="http://schemas.openxmlformats.org/officeDocument/2006/relationships/oleObject" Target="../embeddings/oleObject156.bin"/><Relationship Id="rId15" Type="http://schemas.openxmlformats.org/officeDocument/2006/relationships/oleObject" Target="../embeddings/oleObject161.bin"/><Relationship Id="rId10" Type="http://schemas.openxmlformats.org/officeDocument/2006/relationships/image" Target="../media/image165.wmf"/><Relationship Id="rId19" Type="http://schemas.openxmlformats.org/officeDocument/2006/relationships/oleObject" Target="../embeddings/oleObject163.bin"/><Relationship Id="rId4" Type="http://schemas.openxmlformats.org/officeDocument/2006/relationships/image" Target="../media/image172.png"/><Relationship Id="rId9" Type="http://schemas.openxmlformats.org/officeDocument/2006/relationships/oleObject" Target="../embeddings/oleObject158.bin"/><Relationship Id="rId14" Type="http://schemas.openxmlformats.org/officeDocument/2006/relationships/image" Target="../media/image167.wmf"/><Relationship Id="rId22" Type="http://schemas.openxmlformats.org/officeDocument/2006/relationships/image" Target="../media/image171.wmf"/></Relationships>
</file>

<file path=ppt/slides/_rels/slide61.xml.rels><?xml version="1.0" encoding="UTF-8" standalone="yes"?>
<Relationships xmlns="http://schemas.openxmlformats.org/package/2006/relationships"><Relationship Id="rId8" Type="http://schemas.openxmlformats.org/officeDocument/2006/relationships/image" Target="../media/image170.wmf"/><Relationship Id="rId3" Type="http://schemas.openxmlformats.org/officeDocument/2006/relationships/notesSlide" Target="../notesSlides/notesSlide55.xml"/><Relationship Id="rId7"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69.wmf"/><Relationship Id="rId11" Type="http://schemas.openxmlformats.org/officeDocument/2006/relationships/image" Target="../media/image174.png"/><Relationship Id="rId5" Type="http://schemas.openxmlformats.org/officeDocument/2006/relationships/oleObject" Target="../embeddings/oleObject165.bin"/><Relationship Id="rId10" Type="http://schemas.openxmlformats.org/officeDocument/2006/relationships/image" Target="../media/image171.wmf"/><Relationship Id="rId4" Type="http://schemas.openxmlformats.org/officeDocument/2006/relationships/image" Target="../media/image173.png"/><Relationship Id="rId9" Type="http://schemas.openxmlformats.org/officeDocument/2006/relationships/oleObject" Target="../embeddings/oleObject167.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70.bin"/><Relationship Id="rId13" Type="http://schemas.openxmlformats.org/officeDocument/2006/relationships/image" Target="../media/image179.wmf"/><Relationship Id="rId3" Type="http://schemas.openxmlformats.org/officeDocument/2006/relationships/notesSlide" Target="../notesSlides/notesSlide56.xml"/><Relationship Id="rId7" Type="http://schemas.openxmlformats.org/officeDocument/2006/relationships/image" Target="../media/image176.wmf"/><Relationship Id="rId12" Type="http://schemas.openxmlformats.org/officeDocument/2006/relationships/oleObject" Target="../embeddings/oleObject172.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69.bin"/><Relationship Id="rId11" Type="http://schemas.openxmlformats.org/officeDocument/2006/relationships/image" Target="../media/image178.wmf"/><Relationship Id="rId5" Type="http://schemas.openxmlformats.org/officeDocument/2006/relationships/image" Target="../media/image175.wmf"/><Relationship Id="rId10" Type="http://schemas.openxmlformats.org/officeDocument/2006/relationships/oleObject" Target="../embeddings/oleObject171.bin"/><Relationship Id="rId4" Type="http://schemas.openxmlformats.org/officeDocument/2006/relationships/oleObject" Target="../embeddings/oleObject168.bin"/><Relationship Id="rId9" Type="http://schemas.openxmlformats.org/officeDocument/2006/relationships/image" Target="../media/image177.w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75.bin"/><Relationship Id="rId13" Type="http://schemas.openxmlformats.org/officeDocument/2006/relationships/image" Target="../media/image181.emf"/><Relationship Id="rId3" Type="http://schemas.openxmlformats.org/officeDocument/2006/relationships/notesSlide" Target="../notesSlides/notesSlide57.xml"/><Relationship Id="rId7" Type="http://schemas.openxmlformats.org/officeDocument/2006/relationships/image" Target="../media/image177.wmf"/><Relationship Id="rId12" Type="http://schemas.openxmlformats.org/officeDocument/2006/relationships/oleObject" Target="../embeddings/oleObject177.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74.bin"/><Relationship Id="rId11" Type="http://schemas.openxmlformats.org/officeDocument/2006/relationships/image" Target="../media/image179.wmf"/><Relationship Id="rId5" Type="http://schemas.openxmlformats.org/officeDocument/2006/relationships/image" Target="../media/image180.wmf"/><Relationship Id="rId10" Type="http://schemas.openxmlformats.org/officeDocument/2006/relationships/oleObject" Target="../embeddings/oleObject176.bin"/><Relationship Id="rId4" Type="http://schemas.openxmlformats.org/officeDocument/2006/relationships/oleObject" Target="../embeddings/oleObject173.bin"/><Relationship Id="rId9" Type="http://schemas.openxmlformats.org/officeDocument/2006/relationships/image" Target="../media/image178.wmf"/></Relationships>
</file>

<file path=ppt/slides/_rels/slide64.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184.png"/></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80.bin"/><Relationship Id="rId13" Type="http://schemas.openxmlformats.org/officeDocument/2006/relationships/image" Target="../media/image189.wmf"/><Relationship Id="rId18" Type="http://schemas.openxmlformats.org/officeDocument/2006/relationships/image" Target="../media/image192.png"/><Relationship Id="rId3" Type="http://schemas.openxmlformats.org/officeDocument/2006/relationships/notesSlide" Target="../notesSlides/notesSlide60.xml"/><Relationship Id="rId7" Type="http://schemas.openxmlformats.org/officeDocument/2006/relationships/image" Target="../media/image186.wmf"/><Relationship Id="rId12" Type="http://schemas.openxmlformats.org/officeDocument/2006/relationships/oleObject" Target="../embeddings/oleObject182.bin"/><Relationship Id="rId17" Type="http://schemas.openxmlformats.org/officeDocument/2006/relationships/image" Target="../media/image191.wmf"/><Relationship Id="rId2" Type="http://schemas.openxmlformats.org/officeDocument/2006/relationships/slideLayout" Target="../slideLayouts/slideLayout7.xml"/><Relationship Id="rId16" Type="http://schemas.openxmlformats.org/officeDocument/2006/relationships/oleObject" Target="../embeddings/oleObject184.bin"/><Relationship Id="rId1" Type="http://schemas.openxmlformats.org/officeDocument/2006/relationships/vmlDrawing" Target="../drawings/vmlDrawing38.vml"/><Relationship Id="rId6" Type="http://schemas.openxmlformats.org/officeDocument/2006/relationships/oleObject" Target="../embeddings/oleObject179.bin"/><Relationship Id="rId11" Type="http://schemas.openxmlformats.org/officeDocument/2006/relationships/image" Target="../media/image188.wmf"/><Relationship Id="rId5" Type="http://schemas.openxmlformats.org/officeDocument/2006/relationships/image" Target="../media/image185.wmf"/><Relationship Id="rId15" Type="http://schemas.openxmlformats.org/officeDocument/2006/relationships/image" Target="../media/image190.wmf"/><Relationship Id="rId10" Type="http://schemas.openxmlformats.org/officeDocument/2006/relationships/oleObject" Target="../embeddings/oleObject181.bin"/><Relationship Id="rId4" Type="http://schemas.openxmlformats.org/officeDocument/2006/relationships/oleObject" Target="../embeddings/oleObject178.bin"/><Relationship Id="rId9" Type="http://schemas.openxmlformats.org/officeDocument/2006/relationships/image" Target="../media/image187.wmf"/><Relationship Id="rId14" Type="http://schemas.openxmlformats.org/officeDocument/2006/relationships/oleObject" Target="../embeddings/oleObject183.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image" Target="../media/image194.e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186.bin"/><Relationship Id="rId5" Type="http://schemas.openxmlformats.org/officeDocument/2006/relationships/image" Target="../media/image193.emf"/><Relationship Id="rId4" Type="http://schemas.openxmlformats.org/officeDocument/2006/relationships/oleObject" Target="../embeddings/oleObject185.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89.bin"/><Relationship Id="rId13" Type="http://schemas.openxmlformats.org/officeDocument/2006/relationships/image" Target="../media/image199.wmf"/><Relationship Id="rId3" Type="http://schemas.openxmlformats.org/officeDocument/2006/relationships/notesSlide" Target="../notesSlides/notesSlide62.xml"/><Relationship Id="rId7" Type="http://schemas.openxmlformats.org/officeDocument/2006/relationships/image" Target="../media/image196.wmf"/><Relationship Id="rId12" Type="http://schemas.openxmlformats.org/officeDocument/2006/relationships/oleObject" Target="../embeddings/oleObject191.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188.bin"/><Relationship Id="rId11" Type="http://schemas.openxmlformats.org/officeDocument/2006/relationships/image" Target="../media/image198.wmf"/><Relationship Id="rId5" Type="http://schemas.openxmlformats.org/officeDocument/2006/relationships/image" Target="../media/image195.wmf"/><Relationship Id="rId10" Type="http://schemas.openxmlformats.org/officeDocument/2006/relationships/oleObject" Target="../embeddings/oleObject190.bin"/><Relationship Id="rId4" Type="http://schemas.openxmlformats.org/officeDocument/2006/relationships/oleObject" Target="../embeddings/oleObject187.bin"/><Relationship Id="rId9" Type="http://schemas.openxmlformats.org/officeDocument/2006/relationships/image" Target="../media/image197.wmf"/><Relationship Id="rId14" Type="http://schemas.openxmlformats.org/officeDocument/2006/relationships/image" Target="../media/image200.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image" Target="../media/image202.e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193.bin"/><Relationship Id="rId5" Type="http://schemas.openxmlformats.org/officeDocument/2006/relationships/image" Target="../media/image201.emf"/><Relationship Id="rId4" Type="http://schemas.openxmlformats.org/officeDocument/2006/relationships/oleObject" Target="../embeddings/oleObject19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emf"/><Relationship Id="rId18" Type="http://schemas.openxmlformats.org/officeDocument/2006/relationships/oleObject" Target="../embeddings/oleObject8.bin"/><Relationship Id="rId3" Type="http://schemas.openxmlformats.org/officeDocument/2006/relationships/notesSlide" Target="../notesSlides/notesSlide7.xml"/><Relationship Id="rId7" Type="http://schemas.openxmlformats.org/officeDocument/2006/relationships/image" Target="../media/image2.emf"/><Relationship Id="rId12" Type="http://schemas.openxmlformats.org/officeDocument/2006/relationships/oleObject" Target="../embeddings/oleObject5.bin"/><Relationship Id="rId17" Type="http://schemas.openxmlformats.org/officeDocument/2006/relationships/image" Target="../media/image7.e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emf"/><Relationship Id="rId5" Type="http://schemas.openxmlformats.org/officeDocument/2006/relationships/image" Target="../media/image1.emf"/><Relationship Id="rId15" Type="http://schemas.openxmlformats.org/officeDocument/2006/relationships/image" Target="../media/image6.emf"/><Relationship Id="rId10" Type="http://schemas.openxmlformats.org/officeDocument/2006/relationships/oleObject" Target="../embeddings/oleObject4.bin"/><Relationship Id="rId19" Type="http://schemas.openxmlformats.org/officeDocument/2006/relationships/image" Target="../media/image8.emf"/><Relationship Id="rId4" Type="http://schemas.openxmlformats.org/officeDocument/2006/relationships/oleObject" Target="../embeddings/oleObject1.bin"/><Relationship Id="rId9" Type="http://schemas.openxmlformats.org/officeDocument/2006/relationships/image" Target="../media/image3.emf"/><Relationship Id="rId14" Type="http://schemas.openxmlformats.org/officeDocument/2006/relationships/oleObject" Target="../embeddings/oleObject6.bin"/></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196.bin"/><Relationship Id="rId13" Type="http://schemas.openxmlformats.org/officeDocument/2006/relationships/image" Target="../media/image206.wmf"/><Relationship Id="rId3" Type="http://schemas.openxmlformats.org/officeDocument/2006/relationships/notesSlide" Target="../notesSlides/notesSlide64.xml"/><Relationship Id="rId7" Type="http://schemas.openxmlformats.org/officeDocument/2006/relationships/image" Target="../media/image204.wmf"/><Relationship Id="rId12" Type="http://schemas.openxmlformats.org/officeDocument/2006/relationships/oleObject" Target="../embeddings/oleObject198.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195.bin"/><Relationship Id="rId11" Type="http://schemas.openxmlformats.org/officeDocument/2006/relationships/image" Target="../media/image198.wmf"/><Relationship Id="rId5" Type="http://schemas.openxmlformats.org/officeDocument/2006/relationships/image" Target="../media/image203.wmf"/><Relationship Id="rId15" Type="http://schemas.openxmlformats.org/officeDocument/2006/relationships/image" Target="../media/image207.emf"/><Relationship Id="rId10" Type="http://schemas.openxmlformats.org/officeDocument/2006/relationships/oleObject" Target="../embeddings/oleObject197.bin"/><Relationship Id="rId4" Type="http://schemas.openxmlformats.org/officeDocument/2006/relationships/oleObject" Target="../embeddings/oleObject194.bin"/><Relationship Id="rId9" Type="http://schemas.openxmlformats.org/officeDocument/2006/relationships/image" Target="../media/image205.wmf"/><Relationship Id="rId14" Type="http://schemas.openxmlformats.org/officeDocument/2006/relationships/oleObject" Target="../embeddings/oleObject199.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209.e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201.bin"/><Relationship Id="rId5" Type="http://schemas.openxmlformats.org/officeDocument/2006/relationships/image" Target="../media/image208.emf"/><Relationship Id="rId4" Type="http://schemas.openxmlformats.org/officeDocument/2006/relationships/oleObject" Target="../embeddings/oleObject200.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204.bin"/><Relationship Id="rId13" Type="http://schemas.openxmlformats.org/officeDocument/2006/relationships/image" Target="../media/image214.wmf"/><Relationship Id="rId3" Type="http://schemas.openxmlformats.org/officeDocument/2006/relationships/notesSlide" Target="../notesSlides/notesSlide66.xml"/><Relationship Id="rId7" Type="http://schemas.openxmlformats.org/officeDocument/2006/relationships/image" Target="../media/image211.wmf"/><Relationship Id="rId12" Type="http://schemas.openxmlformats.org/officeDocument/2006/relationships/oleObject" Target="../embeddings/oleObject206.bin"/><Relationship Id="rId17" Type="http://schemas.openxmlformats.org/officeDocument/2006/relationships/image" Target="../media/image216.emf"/><Relationship Id="rId2" Type="http://schemas.openxmlformats.org/officeDocument/2006/relationships/slideLayout" Target="../slideLayouts/slideLayout7.xml"/><Relationship Id="rId16" Type="http://schemas.openxmlformats.org/officeDocument/2006/relationships/oleObject" Target="../embeddings/oleObject208.bin"/><Relationship Id="rId1" Type="http://schemas.openxmlformats.org/officeDocument/2006/relationships/vmlDrawing" Target="../drawings/vmlDrawing44.vml"/><Relationship Id="rId6" Type="http://schemas.openxmlformats.org/officeDocument/2006/relationships/oleObject" Target="../embeddings/oleObject203.bin"/><Relationship Id="rId11" Type="http://schemas.openxmlformats.org/officeDocument/2006/relationships/image" Target="../media/image213.wmf"/><Relationship Id="rId5" Type="http://schemas.openxmlformats.org/officeDocument/2006/relationships/image" Target="../media/image210.wmf"/><Relationship Id="rId15" Type="http://schemas.openxmlformats.org/officeDocument/2006/relationships/image" Target="../media/image215.emf"/><Relationship Id="rId10" Type="http://schemas.openxmlformats.org/officeDocument/2006/relationships/oleObject" Target="../embeddings/oleObject205.bin"/><Relationship Id="rId4" Type="http://schemas.openxmlformats.org/officeDocument/2006/relationships/oleObject" Target="../embeddings/oleObject202.bin"/><Relationship Id="rId9" Type="http://schemas.openxmlformats.org/officeDocument/2006/relationships/image" Target="../media/image212.wmf"/><Relationship Id="rId14" Type="http://schemas.openxmlformats.org/officeDocument/2006/relationships/oleObject" Target="../embeddings/oleObject207.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210.bin"/><Relationship Id="rId13" Type="http://schemas.openxmlformats.org/officeDocument/2006/relationships/image" Target="../media/image220.wmf"/><Relationship Id="rId3" Type="http://schemas.openxmlformats.org/officeDocument/2006/relationships/notesSlide" Target="../notesSlides/notesSlide67.xml"/><Relationship Id="rId7" Type="http://schemas.openxmlformats.org/officeDocument/2006/relationships/image" Target="../media/image217.wmf"/><Relationship Id="rId12" Type="http://schemas.openxmlformats.org/officeDocument/2006/relationships/oleObject" Target="../embeddings/oleObject212.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209.bin"/><Relationship Id="rId11" Type="http://schemas.openxmlformats.org/officeDocument/2006/relationships/image" Target="../media/image219.wmf"/><Relationship Id="rId5" Type="http://schemas.openxmlformats.org/officeDocument/2006/relationships/image" Target="../media/image222.png"/><Relationship Id="rId10" Type="http://schemas.openxmlformats.org/officeDocument/2006/relationships/oleObject" Target="../embeddings/oleObject211.bin"/><Relationship Id="rId4" Type="http://schemas.openxmlformats.org/officeDocument/2006/relationships/image" Target="../media/image221.png"/><Relationship Id="rId9" Type="http://schemas.openxmlformats.org/officeDocument/2006/relationships/image" Target="../media/image218.w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223.emf"/><Relationship Id="rId5" Type="http://schemas.openxmlformats.org/officeDocument/2006/relationships/oleObject" Target="../embeddings/oleObject213.bin"/><Relationship Id="rId4" Type="http://schemas.openxmlformats.org/officeDocument/2006/relationships/image" Target="../media/image224.png"/></Relationships>
</file>

<file path=ppt/slides/_rels/slide75.xml.rels><?xml version="1.0" encoding="UTF-8" standalone="yes"?>
<Relationships xmlns="http://schemas.openxmlformats.org/package/2006/relationships"><Relationship Id="rId2" Type="http://schemas.openxmlformats.org/officeDocument/2006/relationships/image" Target="../media/image225.jp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26.jp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3.wmf"/><Relationship Id="rId18" Type="http://schemas.openxmlformats.org/officeDocument/2006/relationships/oleObject" Target="../embeddings/oleObject16.bin"/><Relationship Id="rId3" Type="http://schemas.openxmlformats.org/officeDocument/2006/relationships/notesSlide" Target="../notesSlides/notesSlide8.xml"/><Relationship Id="rId21" Type="http://schemas.openxmlformats.org/officeDocument/2006/relationships/image" Target="../media/image17.emf"/><Relationship Id="rId7" Type="http://schemas.openxmlformats.org/officeDocument/2006/relationships/image" Target="../media/image10.emf"/><Relationship Id="rId12" Type="http://schemas.openxmlformats.org/officeDocument/2006/relationships/oleObject" Target="../embeddings/oleObject13.bin"/><Relationship Id="rId17" Type="http://schemas.openxmlformats.org/officeDocument/2006/relationships/image" Target="../media/image15.emf"/><Relationship Id="rId2" Type="http://schemas.openxmlformats.org/officeDocument/2006/relationships/slideLayout" Target="../slideLayouts/slideLayout2.xml"/><Relationship Id="rId16" Type="http://schemas.openxmlformats.org/officeDocument/2006/relationships/oleObject" Target="../embeddings/oleObject15.bin"/><Relationship Id="rId20" Type="http://schemas.openxmlformats.org/officeDocument/2006/relationships/oleObject" Target="../embeddings/oleObject17.bin"/><Relationship Id="rId1" Type="http://schemas.openxmlformats.org/officeDocument/2006/relationships/vmlDrawing" Target="../drawings/vmlDrawing2.vml"/><Relationship Id="rId6" Type="http://schemas.openxmlformats.org/officeDocument/2006/relationships/oleObject" Target="../embeddings/oleObject10.bin"/><Relationship Id="rId11" Type="http://schemas.openxmlformats.org/officeDocument/2006/relationships/image" Target="../media/image12.emf"/><Relationship Id="rId5" Type="http://schemas.openxmlformats.org/officeDocument/2006/relationships/image" Target="../media/image9.emf"/><Relationship Id="rId15" Type="http://schemas.openxmlformats.org/officeDocument/2006/relationships/image" Target="../media/image14.emf"/><Relationship Id="rId10" Type="http://schemas.openxmlformats.org/officeDocument/2006/relationships/oleObject" Target="../embeddings/oleObject12.bin"/><Relationship Id="rId19" Type="http://schemas.openxmlformats.org/officeDocument/2006/relationships/image" Target="../media/image16.emf"/><Relationship Id="rId4" Type="http://schemas.openxmlformats.org/officeDocument/2006/relationships/oleObject" Target="../embeddings/oleObject9.bin"/><Relationship Id="rId9" Type="http://schemas.openxmlformats.org/officeDocument/2006/relationships/image" Target="../media/image11.emf"/><Relationship Id="rId14" Type="http://schemas.openxmlformats.org/officeDocument/2006/relationships/oleObject" Target="../embeddings/oleObject14.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1835150" y="188913"/>
            <a:ext cx="5616575" cy="863600"/>
          </a:xfrm>
          <a:solidFill>
            <a:srgbClr val="FF99FF"/>
          </a:solidFill>
        </p:spPr>
        <p:txBody>
          <a:bodyPr/>
          <a:lstStyle/>
          <a:p>
            <a:pPr eaLnBrk="1" hangingPunct="1"/>
            <a:r>
              <a:rPr lang="zh-CN" altLang="en-US">
                <a:latin typeface="黑体" panose="02010609060101010101" pitchFamily="49" charset="-122"/>
                <a:ea typeface="黑体" panose="02010609060101010101" pitchFamily="49" charset="-122"/>
              </a:rPr>
              <a:t>第一章 数制和码制</a:t>
            </a:r>
          </a:p>
        </p:txBody>
      </p:sp>
      <p:sp>
        <p:nvSpPr>
          <p:cNvPr id="178179" name="Rectangle 3"/>
          <p:cNvSpPr>
            <a:spLocks noGrp="1" noChangeArrowheads="1"/>
          </p:cNvSpPr>
          <p:nvPr>
            <p:ph type="body" idx="1"/>
          </p:nvPr>
        </p:nvSpPr>
        <p:spPr>
          <a:xfrm>
            <a:off x="539750" y="1341438"/>
            <a:ext cx="8229600" cy="4525962"/>
          </a:xfrm>
        </p:spPr>
        <p:txBody>
          <a:bodyPr/>
          <a:lstStyle/>
          <a:p>
            <a:pPr marL="609600" indent="-609600" eaLnBrk="1" hangingPunct="1">
              <a:buFontTx/>
              <a:buNone/>
            </a:pPr>
            <a:r>
              <a:rPr lang="zh-CN" altLang="en-US">
                <a:latin typeface="黑体" panose="02010609060101010101" pitchFamily="49" charset="-122"/>
                <a:ea typeface="黑体" panose="02010609060101010101" pitchFamily="49" charset="-122"/>
              </a:rPr>
              <a:t>1)各种数制之间的转换（2、8、10、16）；</a:t>
            </a:r>
          </a:p>
          <a:p>
            <a:pPr marL="609600" indent="-609600" eaLnBrk="1" hangingPunct="1">
              <a:buFontTx/>
              <a:buNone/>
            </a:pPr>
            <a:r>
              <a:rPr lang="zh-CN" altLang="en-US">
                <a:latin typeface="黑体" panose="02010609060101010101" pitchFamily="49" charset="-122"/>
                <a:ea typeface="黑体" panose="02010609060101010101" pitchFamily="49" charset="-122"/>
              </a:rPr>
              <a:t>2)数的原码、反码和补码表示及其运算（注意：对负数的处理）；</a:t>
            </a:r>
          </a:p>
          <a:p>
            <a:pPr marL="609600" indent="-609600" eaLnBrk="1" hangingPunct="1">
              <a:buFontTx/>
              <a:buNone/>
            </a:pPr>
            <a:r>
              <a:rPr lang="zh-CN" altLang="en-US">
                <a:latin typeface="黑体" panose="02010609060101010101" pitchFamily="49" charset="-122"/>
                <a:ea typeface="黑体" panose="02010609060101010101" pitchFamily="49" charset="-122"/>
              </a:rPr>
              <a:t>3)8421码、余3码、2421码和5421码的编码方式（注：</a:t>
            </a:r>
            <a:r>
              <a:rPr lang="zh-CN" altLang="en-US">
                <a:solidFill>
                  <a:srgbClr val="FF0000"/>
                </a:solidFill>
                <a:latin typeface="黑体" panose="02010609060101010101" pitchFamily="49" charset="-122"/>
                <a:ea typeface="黑体" panose="02010609060101010101" pitchFamily="49" charset="-122"/>
              </a:rPr>
              <a:t>8421码=二进制编码？</a:t>
            </a:r>
            <a:r>
              <a:rPr lang="zh-CN" altLang="en-US">
                <a:latin typeface="黑体" panose="02010609060101010101" pitchFamily="49" charset="-122"/>
                <a:ea typeface="黑体" panose="02010609060101010101" pitchFamily="49" charset="-122"/>
              </a:rPr>
              <a:t>）；</a:t>
            </a:r>
          </a:p>
          <a:p>
            <a:pPr marL="609600" indent="-609600" eaLnBrk="1" hangingPunct="1">
              <a:buFontTx/>
              <a:buNone/>
            </a:pPr>
            <a:r>
              <a:rPr lang="zh-CN" altLang="en-US">
                <a:latin typeface="黑体" panose="02010609060101010101" pitchFamily="49" charset="-122"/>
                <a:ea typeface="黑体" panose="02010609060101010101" pitchFamily="49" charset="-122"/>
              </a:rPr>
              <a:t>4)格雷码的编码方式；</a:t>
            </a:r>
          </a:p>
          <a:p>
            <a:pPr marL="609600" indent="-609600" eaLnBrk="1" hangingPunct="1">
              <a:buFontTx/>
              <a:buNone/>
            </a:pPr>
            <a:r>
              <a:rPr lang="zh-CN" altLang="en-US">
                <a:latin typeface="黑体" panose="02010609060101010101" pitchFamily="49" charset="-122"/>
                <a:ea typeface="黑体" panose="02010609060101010101" pitchFamily="49" charset="-122"/>
              </a:rPr>
              <a:t>5)奇校验码和偶校验码的编码原则。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box(in)">
                                      <p:cBhvr>
                                        <p:cTn id="7" dur="500"/>
                                        <p:tgtEl>
                                          <p:spTgt spid="178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8179">
                                            <p:txEl>
                                              <p:pRg st="1" end="1"/>
                                            </p:txEl>
                                          </p:spTgt>
                                        </p:tgtEl>
                                        <p:attrNameLst>
                                          <p:attrName>style.visibility</p:attrName>
                                        </p:attrNameLst>
                                      </p:cBhvr>
                                      <p:to>
                                        <p:strVal val="visible"/>
                                      </p:to>
                                    </p:set>
                                    <p:animEffect transition="in" filter="box(in)">
                                      <p:cBhvr>
                                        <p:cTn id="12" dur="500"/>
                                        <p:tgtEl>
                                          <p:spTgt spid="1781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8179">
                                            <p:txEl>
                                              <p:pRg st="2" end="2"/>
                                            </p:txEl>
                                          </p:spTgt>
                                        </p:tgtEl>
                                        <p:attrNameLst>
                                          <p:attrName>style.visibility</p:attrName>
                                        </p:attrNameLst>
                                      </p:cBhvr>
                                      <p:to>
                                        <p:strVal val="visible"/>
                                      </p:to>
                                    </p:set>
                                    <p:animEffect transition="in" filter="box(in)">
                                      <p:cBhvr>
                                        <p:cTn id="17" dur="500"/>
                                        <p:tgtEl>
                                          <p:spTgt spid="1781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8179">
                                            <p:txEl>
                                              <p:pRg st="3" end="3"/>
                                            </p:txEl>
                                          </p:spTgt>
                                        </p:tgtEl>
                                        <p:attrNameLst>
                                          <p:attrName>style.visibility</p:attrName>
                                        </p:attrNameLst>
                                      </p:cBhvr>
                                      <p:to>
                                        <p:strVal val="visible"/>
                                      </p:to>
                                    </p:set>
                                    <p:animEffect transition="in" filter="box(in)">
                                      <p:cBhvr>
                                        <p:cTn id="22" dur="500"/>
                                        <p:tgtEl>
                                          <p:spTgt spid="1781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8179">
                                            <p:txEl>
                                              <p:pRg st="4" end="4"/>
                                            </p:txEl>
                                          </p:spTgt>
                                        </p:tgtEl>
                                        <p:attrNameLst>
                                          <p:attrName>style.visibility</p:attrName>
                                        </p:attrNameLst>
                                      </p:cBhvr>
                                      <p:to>
                                        <p:strVal val="visible"/>
                                      </p:to>
                                    </p:set>
                                    <p:animEffect transition="in" filter="box(in)">
                                      <p:cBhvr>
                                        <p:cTn id="27" dur="500"/>
                                        <p:tgtEl>
                                          <p:spTgt spid="178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a:xfrm>
            <a:off x="519113" y="415925"/>
            <a:ext cx="8229600" cy="4525963"/>
          </a:xfrm>
        </p:spPr>
        <p:txBody>
          <a:bodyPr/>
          <a:lstStyle/>
          <a:p>
            <a:pPr eaLnBrk="1" hangingPunct="1">
              <a:buFontTx/>
              <a:buNone/>
            </a:pPr>
            <a:r>
              <a:rPr lang="zh-CN" altLang="en-US">
                <a:latin typeface="黑体" panose="02010609060101010101" pitchFamily="49" charset="-122"/>
                <a:ea typeface="黑体" panose="02010609060101010101" pitchFamily="49" charset="-122"/>
              </a:rPr>
              <a:t>6)最小项和最大项</a:t>
            </a:r>
          </a:p>
          <a:p>
            <a:pPr lvl="1" eaLnBrk="1" hangingPunct="1"/>
            <a:r>
              <a:rPr lang="zh-CN" altLang="en-US">
                <a:latin typeface="黑体" panose="02010609060101010101" pitchFamily="49" charset="-122"/>
                <a:ea typeface="黑体" panose="02010609060101010101" pitchFamily="49" charset="-122"/>
              </a:rPr>
              <a:t>性质</a:t>
            </a:r>
          </a:p>
          <a:p>
            <a:pPr lvl="1" eaLnBrk="1" hangingPunct="1"/>
            <a:r>
              <a:rPr lang="zh-CN" altLang="en-US">
                <a:latin typeface="黑体" panose="02010609060101010101" pitchFamily="49" charset="-122"/>
                <a:ea typeface="黑体" panose="02010609060101010101" pitchFamily="49" charset="-122"/>
              </a:rPr>
              <a:t>如何将一个逻辑表达式表示为标准的与或表达式（最小项之和）/标准的或与表达式（最大项之积）</a:t>
            </a:r>
          </a:p>
          <a:p>
            <a:pPr eaLnBrk="1" hangingPunct="1">
              <a:buFontTx/>
              <a:buNone/>
            </a:pPr>
            <a:r>
              <a:rPr lang="zh-CN" altLang="en-US">
                <a:latin typeface="黑体" panose="02010609060101010101" pitchFamily="49" charset="-122"/>
                <a:ea typeface="黑体" panose="02010609060101010101" pitchFamily="49" charset="-122"/>
              </a:rPr>
              <a:t>7)</a:t>
            </a:r>
            <a:r>
              <a:rPr lang="zh-CN" altLang="en-US">
                <a:solidFill>
                  <a:srgbClr val="FF00FF"/>
                </a:solidFill>
                <a:latin typeface="黑体" panose="02010609060101010101" pitchFamily="49" charset="-122"/>
                <a:ea typeface="黑体" panose="02010609060101010101" pitchFamily="49" charset="-122"/>
              </a:rPr>
              <a:t>逻辑表达式的化简</a:t>
            </a:r>
            <a:endParaRPr lang="zh-CN" altLang="en-US">
              <a:latin typeface="黑体" panose="02010609060101010101" pitchFamily="49" charset="-122"/>
              <a:ea typeface="黑体" panose="02010609060101010101" pitchFamily="49" charset="-122"/>
            </a:endParaRPr>
          </a:p>
          <a:p>
            <a:pPr lvl="1" eaLnBrk="1" hangingPunct="1"/>
            <a:r>
              <a:rPr lang="zh-CN" altLang="en-US">
                <a:latin typeface="黑体" panose="02010609060101010101" pitchFamily="49" charset="-122"/>
                <a:ea typeface="黑体" panose="02010609060101010101" pitchFamily="49" charset="-122"/>
              </a:rPr>
              <a:t>代数法（利用公理、定理和规则）</a:t>
            </a:r>
          </a:p>
          <a:p>
            <a:pPr lvl="1" eaLnBrk="1" hangingPunct="1"/>
            <a:r>
              <a:rPr lang="zh-CN" altLang="en-US">
                <a:latin typeface="黑体" panose="02010609060101010101" pitchFamily="49" charset="-122"/>
                <a:ea typeface="黑体" panose="02010609060101010101" pitchFamily="49" charset="-122"/>
              </a:rPr>
              <a:t>卡诺图法（基本的和带无关项的）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blinds(horizontal)">
                                      <p:cBhvr>
                                        <p:cTn id="7" dur="500"/>
                                        <p:tgtEl>
                                          <p:spTgt spid="10035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0355">
                                            <p:txEl>
                                              <p:pRg st="1" end="1"/>
                                            </p:txEl>
                                          </p:spTgt>
                                        </p:tgtEl>
                                        <p:attrNameLst>
                                          <p:attrName>style.visibility</p:attrName>
                                        </p:attrNameLst>
                                      </p:cBhvr>
                                      <p:to>
                                        <p:strVal val="visible"/>
                                      </p:to>
                                    </p:set>
                                    <p:animEffect transition="in" filter="blinds(horizontal)">
                                      <p:cBhvr>
                                        <p:cTn id="10" dur="500"/>
                                        <p:tgtEl>
                                          <p:spTgt spid="10035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0355">
                                            <p:txEl>
                                              <p:pRg st="2" end="2"/>
                                            </p:txEl>
                                          </p:spTgt>
                                        </p:tgtEl>
                                        <p:attrNameLst>
                                          <p:attrName>style.visibility</p:attrName>
                                        </p:attrNameLst>
                                      </p:cBhvr>
                                      <p:to>
                                        <p:strVal val="visible"/>
                                      </p:to>
                                    </p:set>
                                    <p:animEffect transition="in" filter="blinds(horizontal)">
                                      <p:cBhvr>
                                        <p:cTn id="13" dur="500"/>
                                        <p:tgtEl>
                                          <p:spTgt spid="10035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0355">
                                            <p:txEl>
                                              <p:pRg st="3" end="3"/>
                                            </p:txEl>
                                          </p:spTgt>
                                        </p:tgtEl>
                                        <p:attrNameLst>
                                          <p:attrName>style.visibility</p:attrName>
                                        </p:attrNameLst>
                                      </p:cBhvr>
                                      <p:to>
                                        <p:strVal val="visible"/>
                                      </p:to>
                                    </p:set>
                                    <p:animEffect transition="in" filter="blinds(horizontal)">
                                      <p:cBhvr>
                                        <p:cTn id="18" dur="500"/>
                                        <p:tgtEl>
                                          <p:spTgt spid="10035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0355">
                                            <p:txEl>
                                              <p:pRg st="4" end="4"/>
                                            </p:txEl>
                                          </p:spTgt>
                                        </p:tgtEl>
                                        <p:attrNameLst>
                                          <p:attrName>style.visibility</p:attrName>
                                        </p:attrNameLst>
                                      </p:cBhvr>
                                      <p:to>
                                        <p:strVal val="visible"/>
                                      </p:to>
                                    </p:set>
                                    <p:animEffect transition="in" filter="blinds(horizontal)">
                                      <p:cBhvr>
                                        <p:cTn id="21" dur="500"/>
                                        <p:tgtEl>
                                          <p:spTgt spid="100355">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0355">
                                            <p:txEl>
                                              <p:pRg st="5" end="5"/>
                                            </p:txEl>
                                          </p:spTgt>
                                        </p:tgtEl>
                                        <p:attrNameLst>
                                          <p:attrName>style.visibility</p:attrName>
                                        </p:attrNameLst>
                                      </p:cBhvr>
                                      <p:to>
                                        <p:strVal val="visible"/>
                                      </p:to>
                                    </p:set>
                                    <p:animEffect transition="in" filter="blinds(horizontal)">
                                      <p:cBhvr>
                                        <p:cTn id="24" dur="500"/>
                                        <p:tgtEl>
                                          <p:spTgt spid="100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1814" name="Group 22"/>
          <p:cNvGrpSpPr>
            <a:grpSpLocks/>
          </p:cNvGrpSpPr>
          <p:nvPr/>
        </p:nvGrpSpPr>
        <p:grpSpPr bwMode="auto">
          <a:xfrm>
            <a:off x="121790" y="488777"/>
            <a:ext cx="9193213" cy="946150"/>
            <a:chOff x="158" y="162"/>
            <a:chExt cx="5632" cy="596"/>
          </a:xfrm>
        </p:grpSpPr>
        <p:graphicFrame>
          <p:nvGraphicFramePr>
            <p:cNvPr id="12327" name="Object 11"/>
            <p:cNvGraphicFramePr>
              <a:graphicFrameLocks noChangeAspect="1"/>
            </p:cNvGraphicFramePr>
            <p:nvPr/>
          </p:nvGraphicFramePr>
          <p:xfrm>
            <a:off x="930" y="193"/>
            <a:ext cx="3492" cy="225"/>
          </p:xfrm>
          <a:graphic>
            <a:graphicData uri="http://schemas.openxmlformats.org/presentationml/2006/ole">
              <mc:AlternateContent xmlns:mc="http://schemas.openxmlformats.org/markup-compatibility/2006">
                <mc:Choice xmlns:v="urn:schemas-microsoft-com:vml" Requires="v">
                  <p:oleObj spid="_x0000_s12844" name="公式" r:id="rId4" imgW="3683000" imgH="241300" progId="Equation.3">
                    <p:embed/>
                  </p:oleObj>
                </mc:Choice>
                <mc:Fallback>
                  <p:oleObj name="公式" r:id="rId4" imgW="3683000" imgH="2413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 y="193"/>
                          <a:ext cx="349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28" name="Object 10"/>
            <p:cNvGraphicFramePr>
              <a:graphicFrameLocks noChangeAspect="1"/>
            </p:cNvGraphicFramePr>
            <p:nvPr/>
          </p:nvGraphicFramePr>
          <p:xfrm>
            <a:off x="521" y="501"/>
            <a:ext cx="908" cy="253"/>
          </p:xfrm>
          <a:graphic>
            <a:graphicData uri="http://schemas.openxmlformats.org/presentationml/2006/ole">
              <mc:AlternateContent xmlns:mc="http://schemas.openxmlformats.org/markup-compatibility/2006">
                <mc:Choice xmlns:v="urn:schemas-microsoft-com:vml" Requires="v">
                  <p:oleObj spid="_x0000_s12845" name="公式" r:id="rId6" imgW="926698" imgH="253890" progId="Equation.3">
                    <p:embed/>
                  </p:oleObj>
                </mc:Choice>
                <mc:Fallback>
                  <p:oleObj name="公式" r:id="rId6" imgW="926698" imgH="25389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 y="501"/>
                          <a:ext cx="90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29" name="Object 9"/>
            <p:cNvGraphicFramePr>
              <a:graphicFrameLocks noChangeAspect="1"/>
            </p:cNvGraphicFramePr>
            <p:nvPr/>
          </p:nvGraphicFramePr>
          <p:xfrm>
            <a:off x="1882" y="482"/>
            <a:ext cx="907" cy="269"/>
          </p:xfrm>
          <a:graphic>
            <a:graphicData uri="http://schemas.openxmlformats.org/presentationml/2006/ole">
              <mc:AlternateContent xmlns:mc="http://schemas.openxmlformats.org/markup-compatibility/2006">
                <mc:Choice xmlns:v="urn:schemas-microsoft-com:vml" Requires="v">
                  <p:oleObj spid="_x0000_s12846" name="公式" r:id="rId8" imgW="863225" imgH="253890" progId="Equation.3">
                    <p:embed/>
                  </p:oleObj>
                </mc:Choice>
                <mc:Fallback>
                  <p:oleObj name="公式" r:id="rId8" imgW="863225" imgH="25389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2" y="482"/>
                          <a:ext cx="90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30" name="Object 8"/>
            <p:cNvGraphicFramePr>
              <a:graphicFrameLocks noChangeAspect="1"/>
            </p:cNvGraphicFramePr>
            <p:nvPr/>
          </p:nvGraphicFramePr>
          <p:xfrm>
            <a:off x="3288" y="470"/>
            <a:ext cx="953" cy="268"/>
          </p:xfrm>
          <a:graphic>
            <a:graphicData uri="http://schemas.openxmlformats.org/presentationml/2006/ole">
              <mc:AlternateContent xmlns:mc="http://schemas.openxmlformats.org/markup-compatibility/2006">
                <mc:Choice xmlns:v="urn:schemas-microsoft-com:vml" Requires="v">
                  <p:oleObj spid="_x0000_s12847" name="公式" r:id="rId10" imgW="914400" imgH="254000" progId="Equation.3">
                    <p:embed/>
                  </p:oleObj>
                </mc:Choice>
                <mc:Fallback>
                  <p:oleObj name="公式" r:id="rId10" imgW="914400" imgH="2540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88" y="470"/>
                          <a:ext cx="95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31" name="Object 7"/>
            <p:cNvGraphicFramePr>
              <a:graphicFrameLocks noChangeAspect="1"/>
            </p:cNvGraphicFramePr>
            <p:nvPr/>
          </p:nvGraphicFramePr>
          <p:xfrm>
            <a:off x="4694" y="482"/>
            <a:ext cx="908" cy="276"/>
          </p:xfrm>
          <a:graphic>
            <a:graphicData uri="http://schemas.openxmlformats.org/presentationml/2006/ole">
              <mc:AlternateContent xmlns:mc="http://schemas.openxmlformats.org/markup-compatibility/2006">
                <mc:Choice xmlns:v="urn:schemas-microsoft-com:vml" Requires="v">
                  <p:oleObj spid="_x0000_s12848" name="公式" r:id="rId12" imgW="850531" imgH="253890" progId="Equation.3">
                    <p:embed/>
                  </p:oleObj>
                </mc:Choice>
                <mc:Fallback>
                  <p:oleObj name="公式" r:id="rId12" imgW="850531" imgH="25389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94" y="482"/>
                          <a:ext cx="90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32" name="Rectangle 12"/>
            <p:cNvSpPr>
              <a:spLocks noChangeArrowheads="1"/>
            </p:cNvSpPr>
            <p:nvPr/>
          </p:nvSpPr>
          <p:spPr bwMode="auto">
            <a:xfrm>
              <a:off x="158" y="164"/>
              <a:ext cx="7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solidFill>
                    <a:srgbClr val="000000"/>
                  </a:solidFill>
                  <a:latin typeface="Times New Roman" panose="02020603050405020304" pitchFamily="18" charset="0"/>
                </a:rPr>
                <a:t>1</a:t>
              </a:r>
              <a:r>
                <a:rPr kumimoji="1" lang="zh-CN" altLang="en-US" sz="2400">
                  <a:solidFill>
                    <a:srgbClr val="000000"/>
                  </a:solidFill>
                </a:rPr>
                <a:t>、函数</a:t>
              </a:r>
              <a:endParaRPr kumimoji="1" lang="zh-CN" altLang="en-US" sz="2400" b="0"/>
            </a:p>
          </p:txBody>
        </p:sp>
        <p:sp>
          <p:nvSpPr>
            <p:cNvPr id="12333" name="Rectangle 13"/>
            <p:cNvSpPr>
              <a:spLocks noChangeArrowheads="1"/>
            </p:cNvSpPr>
            <p:nvPr/>
          </p:nvSpPr>
          <p:spPr bwMode="auto">
            <a:xfrm>
              <a:off x="4320" y="162"/>
              <a:ext cx="14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solidFill>
                    <a:srgbClr val="000000"/>
                  </a:solidFill>
                </a:rPr>
                <a:t>可表示为</a:t>
              </a:r>
              <a:r>
                <a:rPr kumimoji="1" lang="zh-CN" altLang="en-US" sz="2400">
                  <a:solidFill>
                    <a:srgbClr val="000000"/>
                  </a:solidFill>
                  <a:latin typeface="Times New Roman" panose="02020603050405020304" pitchFamily="18" charset="0"/>
                </a:rPr>
                <a:t>（</a:t>
              </a:r>
              <a:r>
                <a:rPr kumimoji="1" lang="zh-CN" altLang="en-US" sz="2400">
                  <a:solidFill>
                    <a:srgbClr val="FF0000"/>
                  </a:solidFill>
                </a:rPr>
                <a:t> </a:t>
              </a:r>
              <a:r>
                <a:rPr kumimoji="1" lang="en-US" altLang="zh-CN" sz="2400">
                  <a:solidFill>
                    <a:srgbClr val="FF0000"/>
                  </a:solidFill>
                </a:rPr>
                <a:t>A</a:t>
              </a:r>
              <a:r>
                <a:rPr kumimoji="1" lang="zh-CN" altLang="en-US" sz="2400">
                  <a:solidFill>
                    <a:srgbClr val="000000"/>
                  </a:solidFill>
                  <a:latin typeface="Times New Roman" panose="02020603050405020304" pitchFamily="18" charset="0"/>
                </a:rPr>
                <a:t> ）</a:t>
              </a:r>
              <a:r>
                <a:rPr kumimoji="1" lang="zh-CN" altLang="en-US" sz="2400">
                  <a:solidFill>
                    <a:srgbClr val="000000"/>
                  </a:solidFill>
                </a:rPr>
                <a:t>。</a:t>
              </a:r>
              <a:endParaRPr kumimoji="1" lang="zh-CN" altLang="en-US" sz="2400" b="0"/>
            </a:p>
          </p:txBody>
        </p:sp>
        <p:sp>
          <p:nvSpPr>
            <p:cNvPr id="12334" name="Rectangle 14"/>
            <p:cNvSpPr>
              <a:spLocks noChangeArrowheads="1"/>
            </p:cNvSpPr>
            <p:nvPr/>
          </p:nvSpPr>
          <p:spPr bwMode="auto">
            <a:xfrm>
              <a:off x="1494" y="466"/>
              <a:ext cx="3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solidFill>
                    <a:srgbClr val="000000"/>
                  </a:solidFill>
                  <a:latin typeface="Times New Roman" panose="02020603050405020304" pitchFamily="18" charset="0"/>
                </a:rPr>
                <a:t>  </a:t>
              </a:r>
              <a:r>
                <a:rPr kumimoji="1" lang="en-US" altLang="zh-CN" sz="2400">
                  <a:solidFill>
                    <a:srgbClr val="000000"/>
                  </a:solidFill>
                  <a:latin typeface="Times New Roman" panose="02020603050405020304" pitchFamily="18" charset="0"/>
                </a:rPr>
                <a:t>B.</a:t>
              </a:r>
              <a:endParaRPr kumimoji="1" lang="en-US" altLang="zh-CN" sz="2400" b="0"/>
            </a:p>
          </p:txBody>
        </p:sp>
        <p:sp>
          <p:nvSpPr>
            <p:cNvPr id="12335" name="Rectangle 15"/>
            <p:cNvSpPr>
              <a:spLocks noChangeArrowheads="1"/>
            </p:cNvSpPr>
            <p:nvPr/>
          </p:nvSpPr>
          <p:spPr bwMode="auto">
            <a:xfrm>
              <a:off x="2889" y="460"/>
              <a:ext cx="3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solidFill>
                    <a:srgbClr val="000000"/>
                  </a:solidFill>
                  <a:latin typeface="Times New Roman" panose="02020603050405020304" pitchFamily="18" charset="0"/>
                </a:rPr>
                <a:t>  </a:t>
              </a:r>
              <a:r>
                <a:rPr kumimoji="1" lang="en-US" altLang="zh-CN" sz="2400">
                  <a:solidFill>
                    <a:srgbClr val="000000"/>
                  </a:solidFill>
                  <a:latin typeface="Times New Roman" panose="02020603050405020304" pitchFamily="18" charset="0"/>
                </a:rPr>
                <a:t>C.</a:t>
              </a:r>
              <a:endParaRPr kumimoji="1" lang="en-US" altLang="zh-CN" sz="2400" b="0"/>
            </a:p>
          </p:txBody>
        </p:sp>
        <p:sp>
          <p:nvSpPr>
            <p:cNvPr id="12336" name="Rectangle 16"/>
            <p:cNvSpPr>
              <a:spLocks noChangeArrowheads="1"/>
            </p:cNvSpPr>
            <p:nvPr/>
          </p:nvSpPr>
          <p:spPr bwMode="auto">
            <a:xfrm>
              <a:off x="4292" y="454"/>
              <a:ext cx="4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solidFill>
                    <a:srgbClr val="000000"/>
                  </a:solidFill>
                  <a:latin typeface="Times New Roman" panose="02020603050405020304" pitchFamily="18" charset="0"/>
                </a:rPr>
                <a:t>  </a:t>
              </a:r>
              <a:r>
                <a:rPr kumimoji="1" lang="en-US" altLang="zh-CN" sz="2400">
                  <a:solidFill>
                    <a:srgbClr val="000000"/>
                  </a:solidFill>
                  <a:latin typeface="Times New Roman" panose="02020603050405020304" pitchFamily="18" charset="0"/>
                </a:rPr>
                <a:t>D. </a:t>
              </a:r>
              <a:endParaRPr kumimoji="1" lang="en-US" altLang="zh-CN" sz="2400" b="0"/>
            </a:p>
          </p:txBody>
        </p:sp>
        <p:sp>
          <p:nvSpPr>
            <p:cNvPr id="12337" name="Rectangle 21"/>
            <p:cNvSpPr>
              <a:spLocks noChangeArrowheads="1"/>
            </p:cNvSpPr>
            <p:nvPr/>
          </p:nvSpPr>
          <p:spPr bwMode="auto">
            <a:xfrm>
              <a:off x="204" y="466"/>
              <a:ext cx="3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solidFill>
                    <a:srgbClr val="000000"/>
                  </a:solidFill>
                  <a:latin typeface="Times New Roman" panose="02020603050405020304" pitchFamily="18" charset="0"/>
                </a:rPr>
                <a:t>A.</a:t>
              </a:r>
              <a:endParaRPr kumimoji="1" lang="en-US" altLang="zh-CN" sz="2400" b="0"/>
            </a:p>
          </p:txBody>
        </p:sp>
      </p:grpSp>
      <p:grpSp>
        <p:nvGrpSpPr>
          <p:cNvPr id="161816" name="Group 24"/>
          <p:cNvGrpSpPr>
            <a:grpSpLocks/>
          </p:cNvGrpSpPr>
          <p:nvPr/>
        </p:nvGrpSpPr>
        <p:grpSpPr bwMode="auto">
          <a:xfrm>
            <a:off x="121790" y="1520453"/>
            <a:ext cx="8066088" cy="952500"/>
            <a:chOff x="158" y="789"/>
            <a:chExt cx="5081" cy="600"/>
          </a:xfrm>
        </p:grpSpPr>
        <p:graphicFrame>
          <p:nvGraphicFramePr>
            <p:cNvPr id="12320" name="Object 6"/>
            <p:cNvGraphicFramePr>
              <a:graphicFrameLocks noChangeAspect="1"/>
            </p:cNvGraphicFramePr>
            <p:nvPr/>
          </p:nvGraphicFramePr>
          <p:xfrm>
            <a:off x="1292" y="845"/>
            <a:ext cx="1406" cy="232"/>
          </p:xfrm>
          <a:graphic>
            <a:graphicData uri="http://schemas.openxmlformats.org/presentationml/2006/ole">
              <mc:AlternateContent xmlns:mc="http://schemas.openxmlformats.org/markup-compatibility/2006">
                <mc:Choice xmlns:v="urn:schemas-microsoft-com:vml" Requires="v">
                  <p:oleObj spid="_x0000_s12849" name="公式" r:id="rId14" imgW="1206500" imgH="203200" progId="Equation.3">
                    <p:embed/>
                  </p:oleObj>
                </mc:Choice>
                <mc:Fallback>
                  <p:oleObj name="公式" r:id="rId14" imgW="1206500" imgH="203200" progId="Equation.3">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92" y="845"/>
                          <a:ext cx="140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21" name="Object 5"/>
            <p:cNvGraphicFramePr>
              <a:graphicFrameLocks noChangeAspect="1"/>
            </p:cNvGraphicFramePr>
            <p:nvPr/>
          </p:nvGraphicFramePr>
          <p:xfrm>
            <a:off x="3288" y="1141"/>
            <a:ext cx="545" cy="230"/>
          </p:xfrm>
          <a:graphic>
            <a:graphicData uri="http://schemas.openxmlformats.org/presentationml/2006/ole">
              <mc:AlternateContent xmlns:mc="http://schemas.openxmlformats.org/markup-compatibility/2006">
                <mc:Choice xmlns:v="urn:schemas-microsoft-com:vml" Requires="v">
                  <p:oleObj spid="_x0000_s12850" name="公式" r:id="rId16" imgW="431425" imgH="177646" progId="Equation.3">
                    <p:embed/>
                  </p:oleObj>
                </mc:Choice>
                <mc:Fallback>
                  <p:oleObj name="公式" r:id="rId16" imgW="431425" imgH="177646" progId="Equation.3">
                    <p:embed/>
                    <p:pic>
                      <p:nvPicPr>
                        <p:cNvPr id="0" name="Object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88" y="1141"/>
                          <a:ext cx="54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22" name="Object 4"/>
            <p:cNvGraphicFramePr>
              <a:graphicFrameLocks noChangeAspect="1"/>
            </p:cNvGraphicFramePr>
            <p:nvPr/>
          </p:nvGraphicFramePr>
          <p:xfrm>
            <a:off x="4694" y="1077"/>
            <a:ext cx="545" cy="279"/>
          </p:xfrm>
          <a:graphic>
            <a:graphicData uri="http://schemas.openxmlformats.org/presentationml/2006/ole">
              <mc:AlternateContent xmlns:mc="http://schemas.openxmlformats.org/markup-compatibility/2006">
                <mc:Choice xmlns:v="urn:schemas-microsoft-com:vml" Requires="v">
                  <p:oleObj spid="_x0000_s12851" name="公式" r:id="rId18" imgW="431613" imgH="215806" progId="Equation.3">
                    <p:embed/>
                  </p:oleObj>
                </mc:Choice>
                <mc:Fallback>
                  <p:oleObj name="公式" r:id="rId18" imgW="431613" imgH="215806" progId="Equation.3">
                    <p:embed/>
                    <p:pic>
                      <p:nvPicPr>
                        <p:cNvPr id="0" name="Object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94" y="1077"/>
                          <a:ext cx="54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23" name="Rectangle 17"/>
            <p:cNvSpPr>
              <a:spLocks noChangeArrowheads="1"/>
            </p:cNvSpPr>
            <p:nvPr/>
          </p:nvSpPr>
          <p:spPr bwMode="auto">
            <a:xfrm>
              <a:off x="158" y="799"/>
              <a:ext cx="11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solidFill>
                    <a:srgbClr val="000000"/>
                  </a:solidFill>
                  <a:latin typeface="Times New Roman" panose="02020603050405020304" pitchFamily="18" charset="0"/>
                </a:rPr>
                <a:t>2</a:t>
              </a:r>
              <a:r>
                <a:rPr kumimoji="1" lang="zh-CN" altLang="en-US" sz="2400">
                  <a:solidFill>
                    <a:srgbClr val="000000"/>
                  </a:solidFill>
                </a:rPr>
                <a:t>、逻辑函数</a:t>
              </a:r>
              <a:endParaRPr kumimoji="1" lang="zh-CN" altLang="en-US" sz="2400" b="0"/>
            </a:p>
          </p:txBody>
        </p:sp>
        <p:sp>
          <p:nvSpPr>
            <p:cNvPr id="12324" name="Rectangle 18"/>
            <p:cNvSpPr>
              <a:spLocks noChangeArrowheads="1"/>
            </p:cNvSpPr>
            <p:nvPr/>
          </p:nvSpPr>
          <p:spPr bwMode="auto">
            <a:xfrm>
              <a:off x="204" y="1101"/>
              <a:ext cx="30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solidFill>
                    <a:srgbClr val="000000"/>
                  </a:solidFill>
                  <a:latin typeface="Times New Roman" panose="02020603050405020304" pitchFamily="18" charset="0"/>
                </a:rPr>
                <a:t>A. A                     B. B                      C.</a:t>
              </a:r>
              <a:endParaRPr kumimoji="1" lang="en-US" altLang="zh-CN" sz="2400" b="0"/>
            </a:p>
          </p:txBody>
        </p:sp>
        <p:sp>
          <p:nvSpPr>
            <p:cNvPr id="12325" name="Rectangle 19"/>
            <p:cNvSpPr>
              <a:spLocks noChangeArrowheads="1"/>
            </p:cNvSpPr>
            <p:nvPr/>
          </p:nvSpPr>
          <p:spPr bwMode="auto">
            <a:xfrm>
              <a:off x="4195" y="1095"/>
              <a:ext cx="5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solidFill>
                    <a:srgbClr val="000000"/>
                  </a:solidFill>
                  <a:latin typeface="Times New Roman" panose="02020603050405020304" pitchFamily="18" charset="0"/>
                </a:rPr>
                <a:t>    </a:t>
              </a:r>
              <a:r>
                <a:rPr kumimoji="1" lang="en-US" altLang="zh-CN" sz="2400">
                  <a:solidFill>
                    <a:srgbClr val="000000"/>
                  </a:solidFill>
                  <a:latin typeface="Times New Roman" panose="02020603050405020304" pitchFamily="18" charset="0"/>
                </a:rPr>
                <a:t>D. </a:t>
              </a:r>
              <a:endParaRPr kumimoji="1" lang="en-US" altLang="zh-CN" sz="2400" b="0"/>
            </a:p>
          </p:txBody>
        </p:sp>
        <p:sp>
          <p:nvSpPr>
            <p:cNvPr id="12326" name="Rectangle 23"/>
            <p:cNvSpPr>
              <a:spLocks noChangeArrowheads="1"/>
            </p:cNvSpPr>
            <p:nvPr/>
          </p:nvSpPr>
          <p:spPr bwMode="auto">
            <a:xfrm>
              <a:off x="2699" y="789"/>
              <a:ext cx="87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solidFill>
                    <a:srgbClr val="000000"/>
                  </a:solidFill>
                  <a:latin typeface="Times New Roman" panose="02020603050405020304" pitchFamily="18" charset="0"/>
                </a:rPr>
                <a:t>(</a:t>
              </a:r>
              <a:r>
                <a:rPr kumimoji="1" lang="en-US" altLang="zh-CN" sz="2400">
                  <a:solidFill>
                    <a:srgbClr val="FF0000"/>
                  </a:solidFill>
                </a:rPr>
                <a:t>B</a:t>
              </a:r>
              <a:r>
                <a:rPr kumimoji="1" lang="en-US" altLang="zh-CN" sz="2400">
                  <a:solidFill>
                    <a:srgbClr val="000000"/>
                  </a:solidFill>
                  <a:latin typeface="Times New Roman" panose="02020603050405020304" pitchFamily="18" charset="0"/>
                </a:rPr>
                <a:t>      )</a:t>
              </a:r>
              <a:r>
                <a:rPr kumimoji="1" lang="zh-CN" altLang="en-US" sz="2400">
                  <a:solidFill>
                    <a:srgbClr val="000000"/>
                  </a:solidFill>
                  <a:latin typeface="Times New Roman" panose="02020603050405020304" pitchFamily="18" charset="0"/>
                </a:rPr>
                <a:t>。</a:t>
              </a:r>
            </a:p>
          </p:txBody>
        </p:sp>
      </p:grpSp>
      <p:sp>
        <p:nvSpPr>
          <p:cNvPr id="161845" name="Rectangle 53"/>
          <p:cNvSpPr>
            <a:spLocks noChangeArrowheads="1"/>
          </p:cNvSpPr>
          <p:nvPr/>
        </p:nvSpPr>
        <p:spPr bwMode="auto">
          <a:xfrm>
            <a:off x="-252536" y="4328765"/>
            <a:ext cx="8713788"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09575"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dirty="0">
                <a:latin typeface="Times New Roman" panose="02020603050405020304" pitchFamily="18" charset="0"/>
              </a:rPr>
              <a:t>5</a:t>
            </a:r>
            <a:r>
              <a:rPr kumimoji="1" lang="zh-CN" altLang="en-US" sz="2400" dirty="0">
                <a:latin typeface="Times New Roman" panose="02020603050405020304" pitchFamily="18" charset="0"/>
              </a:rPr>
              <a:t>、两输入与非门输出为</a:t>
            </a:r>
            <a:r>
              <a:rPr kumimoji="1" lang="en-US" altLang="zh-CN" sz="2400" dirty="0">
                <a:latin typeface="Times New Roman" panose="02020603050405020304" pitchFamily="18" charset="0"/>
              </a:rPr>
              <a:t>0</a:t>
            </a:r>
            <a:r>
              <a:rPr kumimoji="1" lang="zh-CN" altLang="en-US" sz="2400" dirty="0">
                <a:latin typeface="Times New Roman" panose="02020603050405020304" pitchFamily="18" charset="0"/>
              </a:rPr>
              <a:t>时，输入应满足（ </a:t>
            </a:r>
            <a:r>
              <a:rPr kumimoji="1" lang="en-US" altLang="zh-CN" sz="2400" dirty="0">
                <a:solidFill>
                  <a:srgbClr val="FF0000"/>
                </a:solidFill>
              </a:rPr>
              <a:t>A</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a:t>
            </a:r>
            <a:endParaRPr kumimoji="1" lang="zh-CN" altLang="en-US" sz="2400" b="0" dirty="0">
              <a:latin typeface="Times New Roman" panose="02020603050405020304" pitchFamily="18" charset="0"/>
            </a:endParaRPr>
          </a:p>
          <a:p>
            <a:pPr eaLnBrk="1" hangingPunct="1">
              <a:lnSpc>
                <a:spcPct val="120000"/>
              </a:lnSpc>
              <a:spcBef>
                <a:spcPct val="0"/>
              </a:spcBef>
              <a:buFontTx/>
              <a:buNone/>
            </a:pPr>
            <a:r>
              <a:rPr kumimoji="1" lang="en-US" altLang="zh-CN" sz="2400" dirty="0">
                <a:latin typeface="Times New Roman" panose="02020603050405020304" pitchFamily="18" charset="0"/>
              </a:rPr>
              <a:t>A</a:t>
            </a:r>
            <a:r>
              <a:rPr kumimoji="1" lang="zh-CN" altLang="en-US" sz="2400" dirty="0">
                <a:latin typeface="Times New Roman" panose="02020603050405020304" pitchFamily="18" charset="0"/>
              </a:rPr>
              <a:t>．两个同时为</a:t>
            </a:r>
            <a:r>
              <a:rPr kumimoji="1" lang="en-US" altLang="zh-CN" sz="2400" dirty="0">
                <a:latin typeface="Times New Roman" panose="02020603050405020304" pitchFamily="18" charset="0"/>
              </a:rPr>
              <a:t>1                B</a:t>
            </a:r>
            <a:r>
              <a:rPr kumimoji="1" lang="zh-CN" altLang="en-US" sz="2400" dirty="0">
                <a:latin typeface="Times New Roman" panose="02020603050405020304" pitchFamily="18" charset="0"/>
              </a:rPr>
              <a:t>．两个同时为</a:t>
            </a:r>
            <a:r>
              <a:rPr kumimoji="1" lang="en-US" altLang="zh-CN" sz="2400" dirty="0">
                <a:latin typeface="Times New Roman" panose="02020603050405020304" pitchFamily="18" charset="0"/>
              </a:rPr>
              <a:t>0   </a:t>
            </a:r>
            <a:endParaRPr kumimoji="1" lang="en-US" altLang="zh-CN" sz="2400" b="0" dirty="0">
              <a:latin typeface="Times New Roman" panose="02020603050405020304" pitchFamily="18" charset="0"/>
            </a:endParaRPr>
          </a:p>
          <a:p>
            <a:pPr eaLnBrk="1" hangingPunct="1">
              <a:lnSpc>
                <a:spcPct val="120000"/>
              </a:lnSpc>
              <a:spcBef>
                <a:spcPct val="0"/>
              </a:spcBef>
              <a:buFontTx/>
              <a:buNone/>
            </a:pPr>
            <a:r>
              <a:rPr kumimoji="1" lang="en-US" altLang="zh-CN" sz="2400" dirty="0">
                <a:latin typeface="Times New Roman" panose="02020603050405020304" pitchFamily="18" charset="0"/>
              </a:rPr>
              <a:t>C</a:t>
            </a:r>
            <a:r>
              <a:rPr kumimoji="1" lang="zh-CN" altLang="en-US" sz="2400" dirty="0">
                <a:latin typeface="Times New Roman" panose="02020603050405020304" pitchFamily="18" charset="0"/>
              </a:rPr>
              <a:t>．两个互为相反              </a:t>
            </a:r>
            <a:r>
              <a:rPr kumimoji="1" lang="en-US" altLang="zh-CN" sz="2400" dirty="0">
                <a:latin typeface="Times New Roman" panose="02020603050405020304" pitchFamily="18" charset="0"/>
              </a:rPr>
              <a:t>D</a:t>
            </a:r>
            <a:r>
              <a:rPr kumimoji="1" lang="zh-CN" altLang="en-US" sz="2400" dirty="0">
                <a:latin typeface="Times New Roman" panose="02020603050405020304" pitchFamily="18" charset="0"/>
              </a:rPr>
              <a:t>．两个中至少有一个为</a:t>
            </a:r>
            <a:r>
              <a:rPr kumimoji="1" lang="en-US" altLang="zh-CN" sz="2400" dirty="0">
                <a:latin typeface="Times New Roman" panose="02020603050405020304" pitchFamily="18" charset="0"/>
              </a:rPr>
              <a:t>0</a:t>
            </a:r>
          </a:p>
        </p:txBody>
      </p:sp>
      <p:grpSp>
        <p:nvGrpSpPr>
          <p:cNvPr id="161847" name="Group 55"/>
          <p:cNvGrpSpPr>
            <a:grpSpLocks/>
          </p:cNvGrpSpPr>
          <p:nvPr/>
        </p:nvGrpSpPr>
        <p:grpSpPr bwMode="auto">
          <a:xfrm>
            <a:off x="121790" y="2456557"/>
            <a:ext cx="9202738" cy="906462"/>
            <a:chOff x="196" y="1524"/>
            <a:chExt cx="5797" cy="571"/>
          </a:xfrm>
        </p:grpSpPr>
        <p:graphicFrame>
          <p:nvGraphicFramePr>
            <p:cNvPr id="12308" name="Object 56"/>
            <p:cNvGraphicFramePr>
              <a:graphicFrameLocks noChangeAspect="1"/>
            </p:cNvGraphicFramePr>
            <p:nvPr/>
          </p:nvGraphicFramePr>
          <p:xfrm>
            <a:off x="748" y="1549"/>
            <a:ext cx="189" cy="227"/>
          </p:xfrm>
          <a:graphic>
            <a:graphicData uri="http://schemas.openxmlformats.org/presentationml/2006/ole">
              <mc:AlternateContent xmlns:mc="http://schemas.openxmlformats.org/markup-compatibility/2006">
                <mc:Choice xmlns:v="urn:schemas-microsoft-com:vml" Requires="v">
                  <p:oleObj spid="_x0000_s12852" name="公式" r:id="rId20" imgW="190500" imgH="228600" progId="Equation.3">
                    <p:embed/>
                  </p:oleObj>
                </mc:Choice>
                <mc:Fallback>
                  <p:oleObj name="公式" r:id="rId20" imgW="190500" imgH="228600" progId="Equation.3">
                    <p:embed/>
                    <p:pic>
                      <p:nvPicPr>
                        <p:cNvPr id="0" name="Object 5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8" y="1549"/>
                          <a:ext cx="18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9" name="Object 57"/>
            <p:cNvGraphicFramePr>
              <a:graphicFrameLocks noChangeAspect="1"/>
            </p:cNvGraphicFramePr>
            <p:nvPr/>
          </p:nvGraphicFramePr>
          <p:xfrm>
            <a:off x="1150" y="1544"/>
            <a:ext cx="218" cy="253"/>
          </p:xfrm>
          <a:graphic>
            <a:graphicData uri="http://schemas.openxmlformats.org/presentationml/2006/ole">
              <mc:AlternateContent xmlns:mc="http://schemas.openxmlformats.org/markup-compatibility/2006">
                <mc:Choice xmlns:v="urn:schemas-microsoft-com:vml" Requires="v">
                  <p:oleObj spid="_x0000_s12853" name="公式" r:id="rId22" imgW="203112" imgH="241195" progId="Equation.3">
                    <p:embed/>
                  </p:oleObj>
                </mc:Choice>
                <mc:Fallback>
                  <p:oleObj name="公式" r:id="rId22" imgW="203112" imgH="241195" progId="Equation.3">
                    <p:embed/>
                    <p:pic>
                      <p:nvPicPr>
                        <p:cNvPr id="0" name="Object 5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50" y="1544"/>
                          <a:ext cx="21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10" name="Object 58"/>
            <p:cNvGraphicFramePr>
              <a:graphicFrameLocks noChangeAspect="1"/>
            </p:cNvGraphicFramePr>
            <p:nvPr/>
          </p:nvGraphicFramePr>
          <p:xfrm>
            <a:off x="4174" y="1582"/>
            <a:ext cx="408" cy="233"/>
          </p:xfrm>
          <a:graphic>
            <a:graphicData uri="http://schemas.openxmlformats.org/presentationml/2006/ole">
              <mc:AlternateContent xmlns:mc="http://schemas.openxmlformats.org/markup-compatibility/2006">
                <mc:Choice xmlns:v="urn:schemas-microsoft-com:vml" Requires="v">
                  <p:oleObj spid="_x0000_s12854" name="公式" r:id="rId24" imgW="330057" imgH="190417" progId="Equation.3">
                    <p:embed/>
                  </p:oleObj>
                </mc:Choice>
                <mc:Fallback>
                  <p:oleObj name="公式" r:id="rId24" imgW="330057" imgH="190417" progId="Equation.3">
                    <p:embed/>
                    <p:pic>
                      <p:nvPicPr>
                        <p:cNvPr id="0" name="Object 5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174" y="1582"/>
                          <a:ext cx="4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11" name="Object 59"/>
            <p:cNvGraphicFramePr>
              <a:graphicFrameLocks noChangeAspect="1"/>
            </p:cNvGraphicFramePr>
            <p:nvPr/>
          </p:nvGraphicFramePr>
          <p:xfrm>
            <a:off x="618" y="1860"/>
            <a:ext cx="703" cy="235"/>
          </p:xfrm>
          <a:graphic>
            <a:graphicData uri="http://schemas.openxmlformats.org/presentationml/2006/ole">
              <mc:AlternateContent xmlns:mc="http://schemas.openxmlformats.org/markup-compatibility/2006">
                <mc:Choice xmlns:v="urn:schemas-microsoft-com:vml" Requires="v">
                  <p:oleObj spid="_x0000_s12855" name="公式" r:id="rId26" imgW="710891" imgH="241195" progId="Equation.3">
                    <p:embed/>
                  </p:oleObj>
                </mc:Choice>
                <mc:Fallback>
                  <p:oleObj name="公式" r:id="rId26" imgW="710891" imgH="241195" progId="Equation.3">
                    <p:embed/>
                    <p:pic>
                      <p:nvPicPr>
                        <p:cNvPr id="0" name="Object 5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18" y="1860"/>
                          <a:ext cx="703"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12" name="Object 60"/>
            <p:cNvGraphicFramePr>
              <a:graphicFrameLocks noChangeAspect="1"/>
            </p:cNvGraphicFramePr>
            <p:nvPr/>
          </p:nvGraphicFramePr>
          <p:xfrm>
            <a:off x="2204" y="1852"/>
            <a:ext cx="707" cy="229"/>
          </p:xfrm>
          <a:graphic>
            <a:graphicData uri="http://schemas.openxmlformats.org/presentationml/2006/ole">
              <mc:AlternateContent xmlns:mc="http://schemas.openxmlformats.org/markup-compatibility/2006">
                <mc:Choice xmlns:v="urn:schemas-microsoft-com:vml" Requires="v">
                  <p:oleObj spid="_x0000_s12856" name="公式" r:id="rId28" imgW="736600" imgH="241300" progId="Equation.3">
                    <p:embed/>
                  </p:oleObj>
                </mc:Choice>
                <mc:Fallback>
                  <p:oleObj name="公式" r:id="rId28" imgW="736600" imgH="241300" progId="Equation.3">
                    <p:embed/>
                    <p:pic>
                      <p:nvPicPr>
                        <p:cNvPr id="0" name="Object 6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204" y="1852"/>
                          <a:ext cx="7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13" name="Object 61"/>
            <p:cNvGraphicFramePr>
              <a:graphicFrameLocks noChangeAspect="1"/>
            </p:cNvGraphicFramePr>
            <p:nvPr/>
          </p:nvGraphicFramePr>
          <p:xfrm>
            <a:off x="3478" y="1837"/>
            <a:ext cx="700" cy="243"/>
          </p:xfrm>
          <a:graphic>
            <a:graphicData uri="http://schemas.openxmlformats.org/presentationml/2006/ole">
              <mc:AlternateContent xmlns:mc="http://schemas.openxmlformats.org/markup-compatibility/2006">
                <mc:Choice xmlns:v="urn:schemas-microsoft-com:vml" Requires="v">
                  <p:oleObj spid="_x0000_s12857" name="公式" r:id="rId30" imgW="685800" imgH="241300" progId="Equation.3">
                    <p:embed/>
                  </p:oleObj>
                </mc:Choice>
                <mc:Fallback>
                  <p:oleObj name="公式" r:id="rId30" imgW="685800" imgH="241300" progId="Equation.3">
                    <p:embed/>
                    <p:pic>
                      <p:nvPicPr>
                        <p:cNvPr id="0" name="Object 6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478" y="1837"/>
                          <a:ext cx="70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14" name="Object 62"/>
            <p:cNvGraphicFramePr>
              <a:graphicFrameLocks noChangeAspect="1"/>
            </p:cNvGraphicFramePr>
            <p:nvPr/>
          </p:nvGraphicFramePr>
          <p:xfrm>
            <a:off x="4794" y="1842"/>
            <a:ext cx="743" cy="247"/>
          </p:xfrm>
          <a:graphic>
            <a:graphicData uri="http://schemas.openxmlformats.org/presentationml/2006/ole">
              <mc:AlternateContent xmlns:mc="http://schemas.openxmlformats.org/markup-compatibility/2006">
                <mc:Choice xmlns:v="urn:schemas-microsoft-com:vml" Requires="v">
                  <p:oleObj spid="_x0000_s12858" name="公式" r:id="rId32" imgW="710891" imgH="241195" progId="Equation.3">
                    <p:embed/>
                  </p:oleObj>
                </mc:Choice>
                <mc:Fallback>
                  <p:oleObj name="公式" r:id="rId32" imgW="710891" imgH="241195" progId="Equation.3">
                    <p:embed/>
                    <p:pic>
                      <p:nvPicPr>
                        <p:cNvPr id="0" name="Object 6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794" y="1842"/>
                          <a:ext cx="74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15" name="Rectangle 63"/>
            <p:cNvSpPr>
              <a:spLocks noChangeArrowheads="1"/>
            </p:cNvSpPr>
            <p:nvPr/>
          </p:nvSpPr>
          <p:spPr bwMode="auto">
            <a:xfrm>
              <a:off x="196" y="1524"/>
              <a:ext cx="57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solidFill>
                    <a:srgbClr val="000000"/>
                  </a:solidFill>
                  <a:latin typeface="Times New Roman" panose="02020603050405020304" pitchFamily="18" charset="0"/>
                </a:rPr>
                <a:t>3</a:t>
              </a:r>
              <a:r>
                <a:rPr kumimoji="1" lang="zh-CN" altLang="en-US" sz="2400" dirty="0">
                  <a:solidFill>
                    <a:srgbClr val="000000"/>
                  </a:solidFill>
                </a:rPr>
                <a:t>、</a:t>
              </a:r>
              <a:r>
                <a:rPr kumimoji="1" lang="zh-CN" altLang="en-US" sz="2400" dirty="0">
                  <a:latin typeface="宋体" panose="02010600030101010101" pitchFamily="2" charset="-122"/>
                  <a:cs typeface="Times New Roman" panose="02020603050405020304" pitchFamily="18" charset="0"/>
                </a:rPr>
                <a:t>设  </a:t>
              </a:r>
              <a:r>
                <a:rPr kumimoji="1" lang="zh-CN" altLang="en-US" sz="2400" dirty="0"/>
                <a:t>和    是</a:t>
              </a:r>
              <a:r>
                <a:rPr kumimoji="1" lang="en-US" altLang="zh-CN" sz="2400" dirty="0"/>
                <a:t>n</a:t>
              </a:r>
              <a:r>
                <a:rPr kumimoji="1" lang="zh-CN" altLang="en-US" sz="2400" dirty="0"/>
                <a:t>个变量构成的两个最小项，若        ，则（ </a:t>
              </a:r>
              <a:r>
                <a:rPr kumimoji="1" lang="en-US" altLang="zh-CN" sz="2400" dirty="0">
                  <a:solidFill>
                    <a:srgbClr val="FF0000"/>
                  </a:solidFill>
                </a:rPr>
                <a:t>A</a:t>
              </a:r>
              <a:r>
                <a:rPr kumimoji="1" lang="zh-CN" altLang="en-US" sz="2400" dirty="0"/>
                <a:t>   ）。</a:t>
              </a:r>
            </a:p>
          </p:txBody>
        </p:sp>
        <p:sp>
          <p:nvSpPr>
            <p:cNvPr id="12316" name="Rectangle 64"/>
            <p:cNvSpPr>
              <a:spLocks noChangeArrowheads="1"/>
            </p:cNvSpPr>
            <p:nvPr/>
          </p:nvSpPr>
          <p:spPr bwMode="auto">
            <a:xfrm>
              <a:off x="245" y="1797"/>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cs typeface="Arial" panose="020B0604020202020204" pitchFamily="34" charset="0"/>
                </a:rPr>
                <a:t>A. </a:t>
              </a:r>
              <a:endParaRPr kumimoji="1" lang="en-US" altLang="zh-CN" sz="2400" b="0"/>
            </a:p>
          </p:txBody>
        </p:sp>
        <p:sp>
          <p:nvSpPr>
            <p:cNvPr id="12317" name="Rectangle 65"/>
            <p:cNvSpPr>
              <a:spLocks noChangeArrowheads="1"/>
            </p:cNvSpPr>
            <p:nvPr/>
          </p:nvSpPr>
          <p:spPr bwMode="auto">
            <a:xfrm>
              <a:off x="1696" y="1793"/>
              <a:ext cx="5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cs typeface="Arial" panose="020B0604020202020204" pitchFamily="34" charset="0"/>
                </a:rPr>
                <a:t>   </a:t>
              </a:r>
              <a:r>
                <a:rPr kumimoji="1" lang="en-US" altLang="zh-CN" sz="2400">
                  <a:cs typeface="Arial" panose="020B0604020202020204" pitchFamily="34" charset="0"/>
                </a:rPr>
                <a:t>B.  </a:t>
              </a:r>
              <a:endParaRPr kumimoji="1" lang="en-US" altLang="zh-CN" sz="2400" b="0"/>
            </a:p>
          </p:txBody>
        </p:sp>
        <p:sp>
          <p:nvSpPr>
            <p:cNvPr id="12318" name="Rectangle 66"/>
            <p:cNvSpPr>
              <a:spLocks noChangeArrowheads="1"/>
            </p:cNvSpPr>
            <p:nvPr/>
          </p:nvSpPr>
          <p:spPr bwMode="auto">
            <a:xfrm>
              <a:off x="2966" y="1791"/>
              <a:ext cx="5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cs typeface="Arial" panose="020B0604020202020204" pitchFamily="34" charset="0"/>
                </a:rPr>
                <a:t>   </a:t>
              </a:r>
              <a:r>
                <a:rPr kumimoji="1" lang="en-US" altLang="zh-CN" sz="2400">
                  <a:cs typeface="Arial" panose="020B0604020202020204" pitchFamily="34" charset="0"/>
                </a:rPr>
                <a:t>C.  </a:t>
              </a:r>
              <a:endParaRPr kumimoji="1" lang="en-US" altLang="zh-CN" sz="2400" b="0"/>
            </a:p>
          </p:txBody>
        </p:sp>
        <p:sp>
          <p:nvSpPr>
            <p:cNvPr id="12319" name="Rectangle 67"/>
            <p:cNvSpPr>
              <a:spLocks noChangeArrowheads="1"/>
            </p:cNvSpPr>
            <p:nvPr/>
          </p:nvSpPr>
          <p:spPr bwMode="auto">
            <a:xfrm>
              <a:off x="4236" y="1797"/>
              <a:ext cx="6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cs typeface="Arial" panose="020B0604020202020204" pitchFamily="34" charset="0"/>
                </a:rPr>
                <a:t>    </a:t>
              </a:r>
              <a:r>
                <a:rPr kumimoji="1" lang="en-US" altLang="zh-CN" sz="2400">
                  <a:cs typeface="Arial" panose="020B0604020202020204" pitchFamily="34" charset="0"/>
                </a:rPr>
                <a:t>D.  </a:t>
              </a:r>
              <a:endParaRPr kumimoji="1" lang="en-US" altLang="zh-CN" sz="2400" b="0"/>
            </a:p>
          </p:txBody>
        </p:sp>
      </p:grpSp>
      <p:grpSp>
        <p:nvGrpSpPr>
          <p:cNvPr id="161860" name="Group 68"/>
          <p:cNvGrpSpPr>
            <a:grpSpLocks/>
          </p:cNvGrpSpPr>
          <p:nvPr/>
        </p:nvGrpSpPr>
        <p:grpSpPr bwMode="auto">
          <a:xfrm>
            <a:off x="121790" y="3392661"/>
            <a:ext cx="9151938" cy="935037"/>
            <a:chOff x="158" y="601"/>
            <a:chExt cx="5765" cy="589"/>
          </a:xfrm>
        </p:grpSpPr>
        <p:graphicFrame>
          <p:nvGraphicFramePr>
            <p:cNvPr id="12296" name="Object 69"/>
            <p:cNvGraphicFramePr>
              <a:graphicFrameLocks noChangeAspect="1"/>
            </p:cNvGraphicFramePr>
            <p:nvPr/>
          </p:nvGraphicFramePr>
          <p:xfrm>
            <a:off x="719" y="648"/>
            <a:ext cx="210" cy="210"/>
          </p:xfrm>
          <a:graphic>
            <a:graphicData uri="http://schemas.openxmlformats.org/presentationml/2006/ole">
              <mc:AlternateContent xmlns:mc="http://schemas.openxmlformats.org/markup-compatibility/2006">
                <mc:Choice xmlns:v="urn:schemas-microsoft-com:vml" Requires="v">
                  <p:oleObj spid="_x0000_s12859" name="公式" r:id="rId34" imgW="228600" imgH="228600" progId="Equation.3">
                    <p:embed/>
                  </p:oleObj>
                </mc:Choice>
                <mc:Fallback>
                  <p:oleObj name="公式" r:id="rId34" imgW="228600" imgH="228600" progId="Equation.3">
                    <p:embed/>
                    <p:pic>
                      <p:nvPicPr>
                        <p:cNvPr id="0" name="Object 69"/>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19" y="648"/>
                          <a:ext cx="21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7" name="Object 70"/>
            <p:cNvGraphicFramePr>
              <a:graphicFrameLocks noChangeAspect="1"/>
            </p:cNvGraphicFramePr>
            <p:nvPr/>
          </p:nvGraphicFramePr>
          <p:xfrm>
            <a:off x="1156" y="645"/>
            <a:ext cx="255" cy="236"/>
          </p:xfrm>
          <a:graphic>
            <a:graphicData uri="http://schemas.openxmlformats.org/presentationml/2006/ole">
              <mc:AlternateContent xmlns:mc="http://schemas.openxmlformats.org/markup-compatibility/2006">
                <mc:Choice xmlns:v="urn:schemas-microsoft-com:vml" Requires="v">
                  <p:oleObj spid="_x0000_s12860" name="公式" r:id="rId36" imgW="253890" imgH="241195" progId="Equation.3">
                    <p:embed/>
                  </p:oleObj>
                </mc:Choice>
                <mc:Fallback>
                  <p:oleObj name="公式" r:id="rId36" imgW="253890" imgH="241195" progId="Equation.3">
                    <p:embed/>
                    <p:pic>
                      <p:nvPicPr>
                        <p:cNvPr id="0" name="Object 70"/>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156" y="645"/>
                          <a:ext cx="25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8" name="Object 71"/>
            <p:cNvGraphicFramePr>
              <a:graphicFrameLocks noChangeAspect="1"/>
            </p:cNvGraphicFramePr>
            <p:nvPr/>
          </p:nvGraphicFramePr>
          <p:xfrm>
            <a:off x="4213" y="672"/>
            <a:ext cx="363" cy="207"/>
          </p:xfrm>
          <a:graphic>
            <a:graphicData uri="http://schemas.openxmlformats.org/presentationml/2006/ole">
              <mc:AlternateContent xmlns:mc="http://schemas.openxmlformats.org/markup-compatibility/2006">
                <mc:Choice xmlns:v="urn:schemas-microsoft-com:vml" Requires="v">
                  <p:oleObj spid="_x0000_s12861" name="公式" r:id="rId38" imgW="330057" imgH="190417" progId="Equation.3">
                    <p:embed/>
                  </p:oleObj>
                </mc:Choice>
                <mc:Fallback>
                  <p:oleObj name="公式" r:id="rId38" imgW="330057" imgH="190417" progId="Equation.3">
                    <p:embed/>
                    <p:pic>
                      <p:nvPicPr>
                        <p:cNvPr id="0" name="Object 7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13" y="672"/>
                          <a:ext cx="363"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9" name="Object 72"/>
            <p:cNvGraphicFramePr>
              <a:graphicFrameLocks noChangeAspect="1"/>
            </p:cNvGraphicFramePr>
            <p:nvPr/>
          </p:nvGraphicFramePr>
          <p:xfrm>
            <a:off x="521" y="941"/>
            <a:ext cx="726" cy="248"/>
          </p:xfrm>
          <a:graphic>
            <a:graphicData uri="http://schemas.openxmlformats.org/presentationml/2006/ole">
              <mc:AlternateContent xmlns:mc="http://schemas.openxmlformats.org/markup-compatibility/2006">
                <mc:Choice xmlns:v="urn:schemas-microsoft-com:vml" Requires="v">
                  <p:oleObj spid="_x0000_s12862" name="公式" r:id="rId39" imgW="698500" imgH="241300" progId="Equation.3">
                    <p:embed/>
                  </p:oleObj>
                </mc:Choice>
                <mc:Fallback>
                  <p:oleObj name="公式" r:id="rId39" imgW="698500" imgH="241300" progId="Equation.3">
                    <p:embed/>
                    <p:pic>
                      <p:nvPicPr>
                        <p:cNvPr id="0" name="Object 7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21" y="941"/>
                          <a:ext cx="72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0" name="Object 73"/>
            <p:cNvGraphicFramePr>
              <a:graphicFrameLocks noChangeAspect="1"/>
            </p:cNvGraphicFramePr>
            <p:nvPr/>
          </p:nvGraphicFramePr>
          <p:xfrm>
            <a:off x="2018" y="941"/>
            <a:ext cx="862" cy="243"/>
          </p:xfrm>
          <a:graphic>
            <a:graphicData uri="http://schemas.openxmlformats.org/presentationml/2006/ole">
              <mc:AlternateContent xmlns:mc="http://schemas.openxmlformats.org/markup-compatibility/2006">
                <mc:Choice xmlns:v="urn:schemas-microsoft-com:vml" Requires="v">
                  <p:oleObj spid="_x0000_s12863" name="公式" r:id="rId41" imgW="850531" imgH="241195" progId="Equation.3">
                    <p:embed/>
                  </p:oleObj>
                </mc:Choice>
                <mc:Fallback>
                  <p:oleObj name="公式" r:id="rId41" imgW="850531" imgH="241195" progId="Equation.3">
                    <p:embed/>
                    <p:pic>
                      <p:nvPicPr>
                        <p:cNvPr id="0" name="Object 7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018" y="941"/>
                          <a:ext cx="8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1" name="Object 74"/>
            <p:cNvGraphicFramePr>
              <a:graphicFrameLocks noChangeAspect="1"/>
            </p:cNvGraphicFramePr>
            <p:nvPr/>
          </p:nvGraphicFramePr>
          <p:xfrm>
            <a:off x="3470" y="935"/>
            <a:ext cx="680" cy="246"/>
          </p:xfrm>
          <a:graphic>
            <a:graphicData uri="http://schemas.openxmlformats.org/presentationml/2006/ole">
              <mc:AlternateContent xmlns:mc="http://schemas.openxmlformats.org/markup-compatibility/2006">
                <mc:Choice xmlns:v="urn:schemas-microsoft-com:vml" Requires="v">
                  <p:oleObj spid="_x0000_s12864" name="公式" r:id="rId43" imgW="660113" imgH="241195" progId="Equation.3">
                    <p:embed/>
                  </p:oleObj>
                </mc:Choice>
                <mc:Fallback>
                  <p:oleObj name="公式" r:id="rId43" imgW="660113" imgH="241195" progId="Equation.3">
                    <p:embed/>
                    <p:pic>
                      <p:nvPicPr>
                        <p:cNvPr id="0" name="Object 7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470" y="935"/>
                          <a:ext cx="68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2" name="Object 75"/>
            <p:cNvGraphicFramePr>
              <a:graphicFrameLocks noChangeAspect="1"/>
            </p:cNvGraphicFramePr>
            <p:nvPr/>
          </p:nvGraphicFramePr>
          <p:xfrm>
            <a:off x="4694" y="935"/>
            <a:ext cx="862" cy="248"/>
          </p:xfrm>
          <a:graphic>
            <a:graphicData uri="http://schemas.openxmlformats.org/presentationml/2006/ole">
              <mc:AlternateContent xmlns:mc="http://schemas.openxmlformats.org/markup-compatibility/2006">
                <mc:Choice xmlns:v="urn:schemas-microsoft-com:vml" Requires="v">
                  <p:oleObj spid="_x0000_s12865" name="公式" r:id="rId45" imgW="825500" imgH="241300" progId="Equation.3">
                    <p:embed/>
                  </p:oleObj>
                </mc:Choice>
                <mc:Fallback>
                  <p:oleObj name="公式" r:id="rId45" imgW="825500" imgH="241300" progId="Equation.3">
                    <p:embed/>
                    <p:pic>
                      <p:nvPicPr>
                        <p:cNvPr id="0" name="Object 75"/>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694" y="935"/>
                          <a:ext cx="86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3" name="Rectangle 76"/>
            <p:cNvSpPr>
              <a:spLocks noChangeArrowheads="1"/>
            </p:cNvSpPr>
            <p:nvPr/>
          </p:nvSpPr>
          <p:spPr bwMode="auto">
            <a:xfrm>
              <a:off x="158" y="601"/>
              <a:ext cx="57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latin typeface="Times New Roman" panose="02020603050405020304" pitchFamily="18" charset="0"/>
                  <a:cs typeface="Times New Roman" panose="02020603050405020304" pitchFamily="18" charset="0"/>
                </a:rPr>
                <a:t>4</a:t>
              </a:r>
              <a:r>
                <a:rPr kumimoji="1" lang="zh-CN" altLang="en-US" sz="2400" dirty="0">
                  <a:latin typeface="Times New Roman" panose="02020603050405020304" pitchFamily="18" charset="0"/>
                  <a:cs typeface="Times New Roman" panose="02020603050405020304" pitchFamily="18" charset="0"/>
                </a:rPr>
                <a:t>、设     和     </a:t>
              </a:r>
              <a:r>
                <a:rPr kumimoji="1" lang="zh-CN" altLang="en-US" sz="2400" dirty="0"/>
                <a:t>是</a:t>
              </a:r>
              <a:r>
                <a:rPr kumimoji="1" lang="en-US" altLang="zh-CN" sz="2400" dirty="0"/>
                <a:t>n</a:t>
              </a:r>
              <a:r>
                <a:rPr kumimoji="1" lang="zh-CN" altLang="en-US" sz="2400" dirty="0"/>
                <a:t>个变量构成的两个最大项，若       ，则（ </a:t>
              </a:r>
              <a:r>
                <a:rPr kumimoji="1" lang="en-US" altLang="zh-CN" sz="2400" dirty="0">
                  <a:solidFill>
                    <a:srgbClr val="FF0000"/>
                  </a:solidFill>
                </a:rPr>
                <a:t>D</a:t>
              </a:r>
              <a:r>
                <a:rPr kumimoji="1" lang="zh-CN" altLang="en-US" sz="2400" dirty="0"/>
                <a:t>  ）。</a:t>
              </a:r>
              <a:endParaRPr kumimoji="1" lang="en-US" altLang="zh-CN" sz="2400" dirty="0"/>
            </a:p>
          </p:txBody>
        </p:sp>
        <p:sp>
          <p:nvSpPr>
            <p:cNvPr id="12304" name="Rectangle 77"/>
            <p:cNvSpPr>
              <a:spLocks noChangeArrowheads="1"/>
            </p:cNvSpPr>
            <p:nvPr/>
          </p:nvSpPr>
          <p:spPr bwMode="auto">
            <a:xfrm>
              <a:off x="204" y="890"/>
              <a:ext cx="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cs typeface="Times New Roman" panose="02020603050405020304" pitchFamily="18" charset="0"/>
                </a:rPr>
                <a:t>A</a:t>
              </a:r>
              <a:r>
                <a:rPr kumimoji="1" lang="zh-CN" altLang="en-US" sz="2400">
                  <a:latin typeface="Times New Roman" panose="02020603050405020304" pitchFamily="18" charset="0"/>
                  <a:cs typeface="Times New Roman" panose="02020603050405020304" pitchFamily="18" charset="0"/>
                </a:rPr>
                <a:t>．  </a:t>
              </a:r>
              <a:endParaRPr kumimoji="1" lang="zh-CN" altLang="en-US" sz="2400" b="0">
                <a:latin typeface="Times New Roman" panose="02020603050405020304" pitchFamily="18" charset="0"/>
              </a:endParaRPr>
            </a:p>
          </p:txBody>
        </p:sp>
        <p:sp>
          <p:nvSpPr>
            <p:cNvPr id="12305" name="Rectangle 78"/>
            <p:cNvSpPr>
              <a:spLocks noChangeArrowheads="1"/>
            </p:cNvSpPr>
            <p:nvPr/>
          </p:nvSpPr>
          <p:spPr bwMode="auto">
            <a:xfrm>
              <a:off x="3062" y="890"/>
              <a:ext cx="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rPr>
                <a:t>C</a:t>
              </a:r>
              <a:r>
                <a:rPr kumimoji="1" lang="zh-CN" altLang="en-US" sz="2400">
                  <a:latin typeface="Times New Roman" panose="02020603050405020304" pitchFamily="18" charset="0"/>
                  <a:cs typeface="Times New Roman" panose="02020603050405020304" pitchFamily="18" charset="0"/>
                </a:rPr>
                <a:t>．</a:t>
              </a:r>
              <a:endParaRPr kumimoji="1" lang="zh-CN" altLang="en-US" sz="2400" b="0">
                <a:latin typeface="Times New Roman" panose="02020603050405020304" pitchFamily="18" charset="0"/>
              </a:endParaRPr>
            </a:p>
          </p:txBody>
        </p:sp>
        <p:sp>
          <p:nvSpPr>
            <p:cNvPr id="12306" name="Rectangle 79"/>
            <p:cNvSpPr>
              <a:spLocks noChangeArrowheads="1"/>
            </p:cNvSpPr>
            <p:nvPr/>
          </p:nvSpPr>
          <p:spPr bwMode="auto">
            <a:xfrm>
              <a:off x="4241" y="890"/>
              <a:ext cx="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rPr>
                <a:t>D</a:t>
              </a:r>
              <a:r>
                <a:rPr kumimoji="1" lang="zh-CN" altLang="en-US" sz="2400">
                  <a:latin typeface="Times New Roman" panose="02020603050405020304" pitchFamily="18" charset="0"/>
                  <a:cs typeface="Times New Roman" panose="02020603050405020304" pitchFamily="18" charset="0"/>
                </a:rPr>
                <a:t>．</a:t>
              </a:r>
              <a:endParaRPr kumimoji="1" lang="zh-CN" altLang="en-US" sz="2400" b="0">
                <a:latin typeface="Times New Roman" panose="02020603050405020304" pitchFamily="18" charset="0"/>
              </a:endParaRPr>
            </a:p>
          </p:txBody>
        </p:sp>
        <p:sp>
          <p:nvSpPr>
            <p:cNvPr id="12307" name="Rectangle 80"/>
            <p:cNvSpPr>
              <a:spLocks noChangeArrowheads="1"/>
            </p:cNvSpPr>
            <p:nvPr/>
          </p:nvSpPr>
          <p:spPr bwMode="auto">
            <a:xfrm>
              <a:off x="1565" y="902"/>
              <a:ext cx="6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rPr>
                <a:t>B</a:t>
              </a:r>
              <a:r>
                <a:rPr kumimoji="1" lang="zh-CN" altLang="en-US" sz="2400">
                  <a:latin typeface="Times New Roman" panose="02020603050405020304" pitchFamily="18" charset="0"/>
                  <a:cs typeface="Times New Roman" panose="02020603050405020304" pitchFamily="18" charset="0"/>
                </a:rPr>
                <a:t>．  </a:t>
              </a:r>
              <a:endParaRPr kumimoji="1" lang="zh-CN" altLang="en-US" sz="2400" b="0">
                <a:latin typeface="Times New Roman" panose="02020603050405020304" pitchFamily="18" charset="0"/>
              </a:endParaRPr>
            </a:p>
          </p:txBody>
        </p:sp>
      </p:grpSp>
      <p:sp>
        <p:nvSpPr>
          <p:cNvPr id="12295" name="Rectangle 82"/>
          <p:cNvSpPr>
            <a:spLocks noChangeArrowheads="1"/>
          </p:cNvSpPr>
          <p:nvPr/>
        </p:nvSpPr>
        <p:spPr bwMode="auto">
          <a:xfrm>
            <a:off x="121790" y="-99392"/>
            <a:ext cx="202247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FontTx/>
              <a:buNone/>
            </a:pPr>
            <a:r>
              <a:rPr kumimoji="1" lang="zh-CN" altLang="en-US" sz="2400">
                <a:latin typeface="Times New Roman" panose="02020603050405020304" pitchFamily="18" charset="0"/>
              </a:rPr>
              <a:t>一、选择题：</a:t>
            </a:r>
          </a:p>
        </p:txBody>
      </p:sp>
      <p:sp>
        <p:nvSpPr>
          <p:cNvPr id="2" name="矩形 1"/>
          <p:cNvSpPr/>
          <p:nvPr/>
        </p:nvSpPr>
        <p:spPr>
          <a:xfrm>
            <a:off x="-750863" y="5569057"/>
            <a:ext cx="9894863" cy="1200329"/>
          </a:xfrm>
          <a:prstGeom prst="rect">
            <a:avLst/>
          </a:prstGeom>
        </p:spPr>
        <p:txBody>
          <a:bodyPr wrap="square">
            <a:spAutoFit/>
          </a:bodyPr>
          <a:lstStyle/>
          <a:p>
            <a:pPr marL="914400" algn="l">
              <a:spcAft>
                <a:spcPts val="0"/>
              </a:spcAft>
            </a:pPr>
            <a:r>
              <a:rPr lang="en-US" altLang="zh-CN" dirty="0">
                <a:cs typeface="Times New Roman" panose="02020603050405020304" pitchFamily="18" charset="0"/>
              </a:rPr>
              <a:t>6</a:t>
            </a:r>
            <a:r>
              <a:rPr lang="zh-CN" altLang="zh-CN" dirty="0">
                <a:cs typeface="Times New Roman" panose="02020603050405020304" pitchFamily="18" charset="0"/>
              </a:rPr>
              <a:t>、当用异或门逻辑器件实现逻辑非的功能时，异或门的两个输入端</a:t>
            </a:r>
            <a:r>
              <a:rPr lang="en-US" altLang="zh-CN" dirty="0">
                <a:cs typeface="Times New Roman" panose="02020603050405020304" pitchFamily="18" charset="0"/>
              </a:rPr>
              <a:t>A</a:t>
            </a:r>
            <a:r>
              <a:rPr lang="zh-CN" altLang="zh-CN" dirty="0">
                <a:cs typeface="Times New Roman" panose="02020603050405020304" pitchFamily="18" charset="0"/>
              </a:rPr>
              <a:t>、</a:t>
            </a:r>
            <a:r>
              <a:rPr lang="en-US" altLang="zh-CN" dirty="0">
                <a:cs typeface="Times New Roman" panose="02020603050405020304" pitchFamily="18" charset="0"/>
              </a:rPr>
              <a:t>B</a:t>
            </a:r>
            <a:r>
              <a:rPr lang="zh-CN" altLang="zh-CN" dirty="0">
                <a:cs typeface="Times New Roman" panose="02020603050405020304" pitchFamily="18" charset="0"/>
              </a:rPr>
              <a:t>应按（</a:t>
            </a:r>
            <a:r>
              <a:rPr lang="en-US" altLang="zh-CN" dirty="0">
                <a:cs typeface="Times New Roman" panose="02020603050405020304" pitchFamily="18" charset="0"/>
              </a:rPr>
              <a:t>   </a:t>
            </a:r>
            <a:r>
              <a:rPr lang="en-US" altLang="zh-CN" dirty="0">
                <a:solidFill>
                  <a:srgbClr val="FF0000"/>
                </a:solidFill>
                <a:cs typeface="Times New Roman" panose="02020603050405020304" pitchFamily="18" charset="0"/>
              </a:rPr>
              <a:t>A</a:t>
            </a:r>
            <a:r>
              <a:rPr lang="en-US" altLang="zh-CN" dirty="0">
                <a:cs typeface="Times New Roman" panose="02020603050405020304" pitchFamily="18" charset="0"/>
              </a:rPr>
              <a:t>    </a:t>
            </a:r>
            <a:r>
              <a:rPr lang="zh-CN" altLang="zh-CN" dirty="0">
                <a:cs typeface="Times New Roman" panose="02020603050405020304" pitchFamily="18" charset="0"/>
              </a:rPr>
              <a:t>）连接。</a:t>
            </a:r>
            <a:endParaRPr lang="zh-CN" altLang="zh-CN" dirty="0">
              <a:latin typeface="宋体" panose="02010600030101010101" pitchFamily="2" charset="-122"/>
              <a:cs typeface="宋体" panose="02010600030101010101" pitchFamily="2" charset="-122"/>
            </a:endParaRPr>
          </a:p>
          <a:p>
            <a:pPr marL="914400" algn="l">
              <a:spcAft>
                <a:spcPts val="0"/>
              </a:spcAft>
            </a:pPr>
            <a:r>
              <a:rPr lang="en-US" altLang="zh-CN" dirty="0">
                <a:cs typeface="Times New Roman" panose="02020603050405020304" pitchFamily="18" charset="0"/>
              </a:rPr>
              <a:t>A</a:t>
            </a:r>
            <a:r>
              <a:rPr lang="zh-CN" altLang="zh-CN" dirty="0">
                <a:cs typeface="Times New Roman" panose="02020603050405020304" pitchFamily="18" charset="0"/>
              </a:rPr>
              <a:t>、</a:t>
            </a:r>
            <a:r>
              <a:rPr lang="en-US" altLang="zh-CN" dirty="0">
                <a:cs typeface="Times New Roman" panose="02020603050405020304" pitchFamily="18" charset="0"/>
              </a:rPr>
              <a:t>A</a:t>
            </a:r>
            <a:r>
              <a:rPr lang="zh-CN" altLang="zh-CN" dirty="0">
                <a:cs typeface="Times New Roman" panose="02020603050405020304" pitchFamily="18" charset="0"/>
              </a:rPr>
              <a:t>或</a:t>
            </a:r>
            <a:r>
              <a:rPr lang="en-US" altLang="zh-CN" dirty="0">
                <a:cs typeface="Times New Roman" panose="02020603050405020304" pitchFamily="18" charset="0"/>
              </a:rPr>
              <a:t>B</a:t>
            </a:r>
            <a:r>
              <a:rPr lang="zh-CN" altLang="zh-CN" dirty="0">
                <a:cs typeface="Times New Roman" panose="02020603050405020304" pitchFamily="18" charset="0"/>
              </a:rPr>
              <a:t>中一个接高电平</a:t>
            </a:r>
            <a:r>
              <a:rPr lang="en-US" altLang="zh-CN" dirty="0">
                <a:cs typeface="Times New Roman" panose="02020603050405020304" pitchFamily="18" charset="0"/>
              </a:rPr>
              <a:t>	B</a:t>
            </a:r>
            <a:r>
              <a:rPr lang="zh-CN" altLang="zh-CN" dirty="0">
                <a:cs typeface="Times New Roman" panose="02020603050405020304" pitchFamily="18" charset="0"/>
              </a:rPr>
              <a:t>、</a:t>
            </a:r>
            <a:r>
              <a:rPr lang="en-US" altLang="zh-CN" dirty="0">
                <a:cs typeface="Times New Roman" panose="02020603050405020304" pitchFamily="18" charset="0"/>
              </a:rPr>
              <a:t>A</a:t>
            </a:r>
            <a:r>
              <a:rPr lang="zh-CN" altLang="zh-CN" dirty="0">
                <a:cs typeface="Times New Roman" panose="02020603050405020304" pitchFamily="18" charset="0"/>
              </a:rPr>
              <a:t>或</a:t>
            </a:r>
            <a:r>
              <a:rPr lang="en-US" altLang="zh-CN" dirty="0">
                <a:cs typeface="Times New Roman" panose="02020603050405020304" pitchFamily="18" charset="0"/>
              </a:rPr>
              <a:t>B</a:t>
            </a:r>
            <a:r>
              <a:rPr lang="zh-CN" altLang="zh-CN" dirty="0">
                <a:cs typeface="Times New Roman" panose="02020603050405020304" pitchFamily="18" charset="0"/>
              </a:rPr>
              <a:t>中一个接低电平</a:t>
            </a:r>
            <a:r>
              <a:rPr lang="en-US" altLang="zh-CN" dirty="0">
                <a:cs typeface="Times New Roman" panose="02020603050405020304" pitchFamily="18" charset="0"/>
              </a:rPr>
              <a:t>	</a:t>
            </a:r>
            <a:endParaRPr lang="zh-CN" altLang="zh-CN" dirty="0">
              <a:latin typeface="宋体" panose="02010600030101010101" pitchFamily="2" charset="-122"/>
              <a:cs typeface="宋体" panose="02010600030101010101" pitchFamily="2" charset="-122"/>
            </a:endParaRPr>
          </a:p>
          <a:p>
            <a:pPr marL="914400" algn="l">
              <a:spcAft>
                <a:spcPts val="0"/>
              </a:spcAft>
            </a:pPr>
            <a:r>
              <a:rPr lang="en-US" altLang="zh-CN" dirty="0">
                <a:cs typeface="Times New Roman" panose="02020603050405020304" pitchFamily="18" charset="0"/>
              </a:rPr>
              <a:t>C</a:t>
            </a:r>
            <a:r>
              <a:rPr lang="zh-CN" altLang="zh-CN" dirty="0">
                <a:cs typeface="Times New Roman" panose="02020603050405020304" pitchFamily="18" charset="0"/>
              </a:rPr>
              <a:t>、</a:t>
            </a:r>
            <a:r>
              <a:rPr lang="en-US" altLang="zh-CN" dirty="0">
                <a:cs typeface="Times New Roman" panose="02020603050405020304" pitchFamily="18" charset="0"/>
              </a:rPr>
              <a:t>A</a:t>
            </a:r>
            <a:r>
              <a:rPr lang="zh-CN" altLang="zh-CN" dirty="0">
                <a:cs typeface="Times New Roman" panose="02020603050405020304" pitchFamily="18" charset="0"/>
              </a:rPr>
              <a:t>和</a:t>
            </a:r>
            <a:r>
              <a:rPr lang="en-US" altLang="zh-CN" dirty="0">
                <a:cs typeface="Times New Roman" panose="02020603050405020304" pitchFamily="18" charset="0"/>
              </a:rPr>
              <a:t>B</a:t>
            </a:r>
            <a:r>
              <a:rPr lang="zh-CN" altLang="zh-CN" dirty="0">
                <a:cs typeface="Times New Roman" panose="02020603050405020304" pitchFamily="18" charset="0"/>
              </a:rPr>
              <a:t>并接在在一起</a:t>
            </a:r>
            <a:r>
              <a:rPr lang="en-US" altLang="zh-CN" dirty="0">
                <a:cs typeface="Times New Roman" panose="02020603050405020304" pitchFamily="18" charset="0"/>
              </a:rPr>
              <a:t>		D</a:t>
            </a:r>
            <a:r>
              <a:rPr lang="zh-CN" altLang="zh-CN" dirty="0">
                <a:cs typeface="Times New Roman" panose="02020603050405020304" pitchFamily="18" charset="0"/>
              </a:rPr>
              <a:t>、不能实现</a:t>
            </a:r>
            <a:endParaRPr lang="zh-CN" altLang="zh-CN" dirty="0">
              <a:latin typeface="宋体" panose="02010600030101010101" pitchFamily="2" charset="-122"/>
              <a:cs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1814"/>
                                        </p:tgtEl>
                                        <p:attrNameLst>
                                          <p:attrName>style.visibility</p:attrName>
                                        </p:attrNameLst>
                                      </p:cBhvr>
                                      <p:to>
                                        <p:strVal val="visible"/>
                                      </p:to>
                                    </p:set>
                                    <p:animEffect transition="in" filter="blinds(horizontal)">
                                      <p:cBhvr>
                                        <p:cTn id="7" dur="500"/>
                                        <p:tgtEl>
                                          <p:spTgt spid="1618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1816"/>
                                        </p:tgtEl>
                                        <p:attrNameLst>
                                          <p:attrName>style.visibility</p:attrName>
                                        </p:attrNameLst>
                                      </p:cBhvr>
                                      <p:to>
                                        <p:strVal val="visible"/>
                                      </p:to>
                                    </p:set>
                                    <p:animEffect transition="in" filter="blinds(horizontal)">
                                      <p:cBhvr>
                                        <p:cTn id="12" dur="500"/>
                                        <p:tgtEl>
                                          <p:spTgt spid="1618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1847"/>
                                        </p:tgtEl>
                                        <p:attrNameLst>
                                          <p:attrName>style.visibility</p:attrName>
                                        </p:attrNameLst>
                                      </p:cBhvr>
                                      <p:to>
                                        <p:strVal val="visible"/>
                                      </p:to>
                                    </p:set>
                                    <p:animEffect transition="in" filter="blinds(horizontal)">
                                      <p:cBhvr>
                                        <p:cTn id="17" dur="500"/>
                                        <p:tgtEl>
                                          <p:spTgt spid="1618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1860"/>
                                        </p:tgtEl>
                                        <p:attrNameLst>
                                          <p:attrName>style.visibility</p:attrName>
                                        </p:attrNameLst>
                                      </p:cBhvr>
                                      <p:to>
                                        <p:strVal val="visible"/>
                                      </p:to>
                                    </p:set>
                                    <p:animEffect transition="in" filter="blinds(horizontal)">
                                      <p:cBhvr>
                                        <p:cTn id="22" dur="500"/>
                                        <p:tgtEl>
                                          <p:spTgt spid="1618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1845"/>
                                        </p:tgtEl>
                                        <p:attrNameLst>
                                          <p:attrName>style.visibility</p:attrName>
                                        </p:attrNameLst>
                                      </p:cBhvr>
                                      <p:to>
                                        <p:strVal val="visible"/>
                                      </p:to>
                                    </p:set>
                                    <p:animEffect transition="in" filter="blinds(horizontal)">
                                      <p:cBhvr>
                                        <p:cTn id="27" dur="500"/>
                                        <p:tgtEl>
                                          <p:spTgt spid="16184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45"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0" name="Rectangle 20"/>
          <p:cNvSpPr>
            <a:spLocks noChangeArrowheads="1"/>
          </p:cNvSpPr>
          <p:nvPr/>
        </p:nvSpPr>
        <p:spPr bwMode="auto">
          <a:xfrm>
            <a:off x="250825" y="1039813"/>
            <a:ext cx="785018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tabLst>
                <a:tab pos="762000" algn="l"/>
              </a:tabLst>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tabLst>
                <a:tab pos="762000" algn="l"/>
              </a:tabLst>
              <a:defRPr sz="2800">
                <a:solidFill>
                  <a:schemeClr val="tx1"/>
                </a:solidFill>
                <a:latin typeface="Arial" panose="020B0604020202020204" pitchFamily="34" charset="0"/>
                <a:ea typeface="宋体" panose="02010600030101010101" pitchFamily="2" charset="-122"/>
              </a:defRPr>
            </a:lvl2pPr>
            <a:lvl3pPr algn="l" eaLnBrk="0" hangingPunct="0">
              <a:spcBef>
                <a:spcPct val="20000"/>
              </a:spcBef>
              <a:buChar char="•"/>
              <a:tabLst>
                <a:tab pos="762000" algn="l"/>
              </a:tabLst>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tabLst>
                <a:tab pos="762000" algn="l"/>
              </a:tabLst>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tabLst>
                <a:tab pos="7620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7620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7620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7620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762000" algn="l"/>
              </a:tabLst>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dirty="0">
                <a:latin typeface="Times New Roman" panose="02020603050405020304" pitchFamily="18" charset="0"/>
              </a:rPr>
              <a:t>8</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n</a:t>
            </a:r>
            <a:r>
              <a:rPr kumimoji="1" lang="zh-CN" altLang="en-US" sz="2400" dirty="0">
                <a:latin typeface="Times New Roman" panose="02020603050405020304" pitchFamily="18" charset="0"/>
              </a:rPr>
              <a:t>个变量的最小项是（</a:t>
            </a:r>
            <a:r>
              <a:rPr kumimoji="1" lang="en-US" altLang="zh-CN" sz="2400" dirty="0">
                <a:latin typeface="Times New Roman" panose="02020603050405020304" pitchFamily="18" charset="0"/>
              </a:rPr>
              <a:t> </a:t>
            </a:r>
            <a:r>
              <a:rPr kumimoji="1" lang="en-US" altLang="zh-CN" sz="2400" dirty="0">
                <a:solidFill>
                  <a:srgbClr val="FF0000"/>
                </a:solidFill>
              </a:rPr>
              <a:t>A</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a:t>
            </a:r>
            <a:endParaRPr kumimoji="1" lang="zh-CN" altLang="en-US" sz="2400" b="0" dirty="0">
              <a:latin typeface="Times New Roman" panose="02020603050405020304" pitchFamily="18" charset="0"/>
            </a:endParaRPr>
          </a:p>
          <a:p>
            <a:pPr lvl="2" eaLnBrk="1" hangingPunct="1">
              <a:lnSpc>
                <a:spcPct val="120000"/>
              </a:lnSpc>
              <a:spcBef>
                <a:spcPct val="0"/>
              </a:spcBef>
              <a:buFontTx/>
              <a:buNone/>
            </a:pPr>
            <a:r>
              <a:rPr kumimoji="1" lang="en-US" altLang="zh-CN" dirty="0">
                <a:latin typeface="Times New Roman" panose="02020603050405020304" pitchFamily="18" charset="0"/>
              </a:rPr>
              <a:t>A. n</a:t>
            </a:r>
            <a:r>
              <a:rPr kumimoji="1" lang="zh-CN" altLang="en-US" dirty="0">
                <a:latin typeface="Times New Roman" panose="02020603050405020304" pitchFamily="18" charset="0"/>
              </a:rPr>
              <a:t>个变量的积项，它包含全部</a:t>
            </a:r>
            <a:r>
              <a:rPr kumimoji="1" lang="en-US" altLang="zh-CN" dirty="0">
                <a:latin typeface="Times New Roman" panose="02020603050405020304" pitchFamily="18" charset="0"/>
              </a:rPr>
              <a:t>n</a:t>
            </a:r>
            <a:r>
              <a:rPr kumimoji="1" lang="zh-CN" altLang="en-US" dirty="0">
                <a:latin typeface="Times New Roman" panose="02020603050405020304" pitchFamily="18" charset="0"/>
              </a:rPr>
              <a:t>个变量；</a:t>
            </a:r>
            <a:r>
              <a:rPr kumimoji="1" lang="en-US" altLang="zh-CN" dirty="0">
                <a:latin typeface="Times New Roman" panose="02020603050405020304" pitchFamily="18" charset="0"/>
              </a:rPr>
              <a:t> </a:t>
            </a:r>
            <a:endParaRPr kumimoji="1" lang="en-US" altLang="zh-CN" b="0" dirty="0">
              <a:latin typeface="Times New Roman" panose="02020603050405020304" pitchFamily="18" charset="0"/>
            </a:endParaRPr>
          </a:p>
          <a:p>
            <a:pPr lvl="2" eaLnBrk="1" hangingPunct="1">
              <a:lnSpc>
                <a:spcPct val="120000"/>
              </a:lnSpc>
              <a:spcBef>
                <a:spcPct val="0"/>
              </a:spcBef>
              <a:buFontTx/>
              <a:buNone/>
            </a:pPr>
            <a:r>
              <a:rPr kumimoji="1" lang="en-US" altLang="zh-CN" dirty="0">
                <a:latin typeface="Times New Roman" panose="02020603050405020304" pitchFamily="18" charset="0"/>
              </a:rPr>
              <a:t>B. n</a:t>
            </a:r>
            <a:r>
              <a:rPr kumimoji="1" lang="zh-CN" altLang="en-US" dirty="0">
                <a:latin typeface="Times New Roman" panose="02020603050405020304" pitchFamily="18" charset="0"/>
              </a:rPr>
              <a:t>个变量的和项，它包含全部</a:t>
            </a:r>
            <a:r>
              <a:rPr kumimoji="1" lang="en-US" altLang="zh-CN" dirty="0">
                <a:latin typeface="Times New Roman" panose="02020603050405020304" pitchFamily="18" charset="0"/>
              </a:rPr>
              <a:t>n</a:t>
            </a:r>
            <a:r>
              <a:rPr kumimoji="1" lang="zh-CN" altLang="en-US" dirty="0">
                <a:latin typeface="Times New Roman" panose="02020603050405020304" pitchFamily="18" charset="0"/>
              </a:rPr>
              <a:t>个变量；</a:t>
            </a:r>
            <a:endParaRPr kumimoji="1" lang="zh-CN" altLang="en-US" b="0" dirty="0">
              <a:latin typeface="Times New Roman" panose="02020603050405020304" pitchFamily="18" charset="0"/>
            </a:endParaRPr>
          </a:p>
          <a:p>
            <a:pPr lvl="2" eaLnBrk="1" hangingPunct="1">
              <a:lnSpc>
                <a:spcPct val="120000"/>
              </a:lnSpc>
              <a:spcBef>
                <a:spcPct val="0"/>
              </a:spcBef>
              <a:buFontTx/>
              <a:buNone/>
            </a:pPr>
            <a:r>
              <a:rPr kumimoji="1" lang="en-US" altLang="zh-CN" dirty="0">
                <a:latin typeface="Times New Roman" panose="02020603050405020304" pitchFamily="18" charset="0"/>
              </a:rPr>
              <a:t>C. n</a:t>
            </a:r>
            <a:r>
              <a:rPr kumimoji="1" lang="zh-CN" altLang="en-US" dirty="0">
                <a:latin typeface="Times New Roman" panose="02020603050405020304" pitchFamily="18" charset="0"/>
              </a:rPr>
              <a:t>个变量的积项，它不包含全部变量；</a:t>
            </a:r>
            <a:endParaRPr kumimoji="1" lang="zh-CN" altLang="en-US" b="0" dirty="0">
              <a:latin typeface="Times New Roman" panose="02020603050405020304" pitchFamily="18" charset="0"/>
            </a:endParaRPr>
          </a:p>
          <a:p>
            <a:pPr lvl="2" eaLnBrk="1" hangingPunct="1">
              <a:lnSpc>
                <a:spcPct val="120000"/>
              </a:lnSpc>
              <a:spcBef>
                <a:spcPct val="0"/>
              </a:spcBef>
              <a:buFontTx/>
              <a:buNone/>
            </a:pPr>
            <a:r>
              <a:rPr kumimoji="1" lang="en-US" altLang="zh-CN" dirty="0">
                <a:latin typeface="Times New Roman" panose="02020603050405020304" pitchFamily="18" charset="0"/>
              </a:rPr>
              <a:t>D. n</a:t>
            </a:r>
            <a:r>
              <a:rPr kumimoji="1" lang="zh-CN" altLang="en-US" dirty="0">
                <a:latin typeface="Times New Roman" panose="02020603050405020304" pitchFamily="18" charset="0"/>
              </a:rPr>
              <a:t>个变量的和项，它不包含全部变量。</a:t>
            </a:r>
          </a:p>
        </p:txBody>
      </p:sp>
      <p:sp>
        <p:nvSpPr>
          <p:cNvPr id="163891" name="Rectangle 51"/>
          <p:cNvSpPr>
            <a:spLocks noChangeArrowheads="1"/>
          </p:cNvSpPr>
          <p:nvPr/>
        </p:nvSpPr>
        <p:spPr bwMode="auto">
          <a:xfrm>
            <a:off x="250825" y="3305175"/>
            <a:ext cx="8785225"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dirty="0">
                <a:latin typeface="Times New Roman" panose="02020603050405020304" pitchFamily="18" charset="0"/>
              </a:rPr>
              <a:t>9</a:t>
            </a:r>
            <a:r>
              <a:rPr kumimoji="1" lang="zh-CN" altLang="en-US" sz="2400" dirty="0">
                <a:latin typeface="Times New Roman" panose="02020603050405020304" pitchFamily="18" charset="0"/>
              </a:rPr>
              <a:t>、设函数</a:t>
            </a:r>
            <a:r>
              <a:rPr kumimoji="1" lang="en-US" altLang="zh-CN" sz="2400" dirty="0">
                <a:latin typeface="Times New Roman" panose="02020603050405020304" pitchFamily="18" charset="0"/>
              </a:rPr>
              <a:t>F(A,B,C,D)=AB+CD</a:t>
            </a:r>
            <a:r>
              <a:rPr kumimoji="1" lang="zh-CN" altLang="en-US" sz="2400" dirty="0">
                <a:latin typeface="Times New Roman" panose="02020603050405020304" pitchFamily="18" charset="0"/>
              </a:rPr>
              <a:t>，变量</a:t>
            </a:r>
            <a:r>
              <a:rPr kumimoji="1" lang="en-US" altLang="zh-CN" sz="2400" dirty="0">
                <a:latin typeface="Times New Roman" panose="02020603050405020304" pitchFamily="18" charset="0"/>
              </a:rPr>
              <a:t>A</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B</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C</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D</a:t>
            </a:r>
            <a:r>
              <a:rPr kumimoji="1" lang="zh-CN" altLang="en-US" sz="2400" dirty="0">
                <a:latin typeface="Times New Roman" panose="02020603050405020304" pitchFamily="18" charset="0"/>
              </a:rPr>
              <a:t>哪个取值组合能使</a:t>
            </a:r>
            <a:r>
              <a:rPr kumimoji="1" lang="en-US" altLang="zh-CN" sz="2400" dirty="0">
                <a:latin typeface="Times New Roman" panose="02020603050405020304" pitchFamily="18" charset="0"/>
              </a:rPr>
              <a:t>F=1</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a:t>
            </a:r>
            <a:r>
              <a:rPr kumimoji="1" lang="en-US" altLang="zh-CN" sz="2400" dirty="0">
                <a:solidFill>
                  <a:srgbClr val="FF0000"/>
                </a:solidFill>
              </a:rPr>
              <a:t>B</a:t>
            </a:r>
            <a:r>
              <a:rPr kumimoji="1" lang="en-US" altLang="zh-CN" sz="2400" dirty="0">
                <a:latin typeface="Times New Roman" panose="02020603050405020304" pitchFamily="18" charset="0"/>
              </a:rPr>
              <a:t>    )</a:t>
            </a:r>
            <a:endParaRPr kumimoji="1" lang="en-US" altLang="zh-CN" sz="2400" b="0" dirty="0">
              <a:latin typeface="Times New Roman" panose="02020603050405020304" pitchFamily="18" charset="0"/>
            </a:endParaRPr>
          </a:p>
          <a:p>
            <a:pPr eaLnBrk="1" hangingPunct="1">
              <a:lnSpc>
                <a:spcPct val="120000"/>
              </a:lnSpc>
              <a:spcBef>
                <a:spcPct val="0"/>
              </a:spcBef>
              <a:buFontTx/>
              <a:buNone/>
            </a:pPr>
            <a:r>
              <a:rPr kumimoji="1" lang="en-US" altLang="zh-CN" sz="2400" dirty="0">
                <a:latin typeface="Times New Roman" panose="02020603050405020304" pitchFamily="18" charset="0"/>
              </a:rPr>
              <a:t>A.</a:t>
            </a: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0000               B. 0011              C. 0101             D. 1010</a:t>
            </a:r>
          </a:p>
        </p:txBody>
      </p:sp>
      <p:grpSp>
        <p:nvGrpSpPr>
          <p:cNvPr id="163913" name="Group 73"/>
          <p:cNvGrpSpPr>
            <a:grpSpLocks/>
          </p:cNvGrpSpPr>
          <p:nvPr/>
        </p:nvGrpSpPr>
        <p:grpSpPr bwMode="auto">
          <a:xfrm>
            <a:off x="250825" y="4706938"/>
            <a:ext cx="8820150" cy="1992313"/>
            <a:chOff x="158" y="2429"/>
            <a:chExt cx="5556" cy="1255"/>
          </a:xfrm>
        </p:grpSpPr>
        <p:graphicFrame>
          <p:nvGraphicFramePr>
            <p:cNvPr id="13318" name="Object 63"/>
            <p:cNvGraphicFramePr>
              <a:graphicFrameLocks noChangeAspect="1"/>
            </p:cNvGraphicFramePr>
            <p:nvPr/>
          </p:nvGraphicFramePr>
          <p:xfrm>
            <a:off x="3008" y="2457"/>
            <a:ext cx="1134" cy="286"/>
          </p:xfrm>
          <a:graphic>
            <a:graphicData uri="http://schemas.openxmlformats.org/presentationml/2006/ole">
              <mc:AlternateContent xmlns:mc="http://schemas.openxmlformats.org/markup-compatibility/2006">
                <mc:Choice xmlns:v="urn:schemas-microsoft-com:vml" Requires="v">
                  <p:oleObj spid="_x0000_s13438" name="公式" r:id="rId4" imgW="863225" imgH="215806" progId="Equation.3">
                    <p:embed/>
                  </p:oleObj>
                </mc:Choice>
                <mc:Fallback>
                  <p:oleObj name="公式" r:id="rId4" imgW="863225" imgH="215806" progId="Equation.3">
                    <p:embed/>
                    <p:pic>
                      <p:nvPicPr>
                        <p:cNvPr id="0"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8" y="2457"/>
                          <a:ext cx="113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9" name="Object 64"/>
            <p:cNvGraphicFramePr>
              <a:graphicFrameLocks noChangeAspect="1"/>
            </p:cNvGraphicFramePr>
            <p:nvPr/>
          </p:nvGraphicFramePr>
          <p:xfrm>
            <a:off x="589" y="3068"/>
            <a:ext cx="1270" cy="270"/>
          </p:xfrm>
          <a:graphic>
            <a:graphicData uri="http://schemas.openxmlformats.org/presentationml/2006/ole">
              <mc:AlternateContent xmlns:mc="http://schemas.openxmlformats.org/markup-compatibility/2006">
                <mc:Choice xmlns:v="urn:schemas-microsoft-com:vml" Requires="v">
                  <p:oleObj spid="_x0000_s13439" name="公式" r:id="rId6" imgW="1028254" imgH="215806" progId="Equation.3">
                    <p:embed/>
                  </p:oleObj>
                </mc:Choice>
                <mc:Fallback>
                  <p:oleObj name="公式" r:id="rId6" imgW="1028254" imgH="215806" progId="Equation.3">
                    <p:embed/>
                    <p:pic>
                      <p:nvPicPr>
                        <p:cNvPr id="0" name="Object 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9" y="3068"/>
                          <a:ext cx="127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0" name="Object 65"/>
            <p:cNvGraphicFramePr>
              <a:graphicFrameLocks noChangeAspect="1"/>
            </p:cNvGraphicFramePr>
            <p:nvPr/>
          </p:nvGraphicFramePr>
          <p:xfrm>
            <a:off x="3129" y="3068"/>
            <a:ext cx="1179" cy="253"/>
          </p:xfrm>
          <a:graphic>
            <a:graphicData uri="http://schemas.openxmlformats.org/presentationml/2006/ole">
              <mc:AlternateContent xmlns:mc="http://schemas.openxmlformats.org/markup-compatibility/2006">
                <mc:Choice xmlns:v="urn:schemas-microsoft-com:vml" Requires="v">
                  <p:oleObj spid="_x0000_s13440" name="公式" r:id="rId8" imgW="1015559" imgH="215806" progId="Equation.3">
                    <p:embed/>
                  </p:oleObj>
                </mc:Choice>
                <mc:Fallback>
                  <p:oleObj name="公式" r:id="rId8" imgW="1015559" imgH="215806" progId="Equation.3">
                    <p:embed/>
                    <p:pic>
                      <p:nvPicPr>
                        <p:cNvPr id="0" name="Object 6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9" y="3068"/>
                          <a:ext cx="117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1" name="Object 66"/>
            <p:cNvGraphicFramePr>
              <a:graphicFrameLocks noChangeAspect="1"/>
            </p:cNvGraphicFramePr>
            <p:nvPr/>
          </p:nvGraphicFramePr>
          <p:xfrm>
            <a:off x="597" y="3385"/>
            <a:ext cx="1542" cy="299"/>
          </p:xfrm>
          <a:graphic>
            <a:graphicData uri="http://schemas.openxmlformats.org/presentationml/2006/ole">
              <mc:AlternateContent xmlns:mc="http://schemas.openxmlformats.org/markup-compatibility/2006">
                <mc:Choice xmlns:v="urn:schemas-microsoft-com:vml" Requires="v">
                  <p:oleObj spid="_x0000_s13441" name="公式" r:id="rId10" imgW="1231366" imgH="241195" progId="Equation.3">
                    <p:embed/>
                  </p:oleObj>
                </mc:Choice>
                <mc:Fallback>
                  <p:oleObj name="公式" r:id="rId10" imgW="1231366" imgH="241195" progId="Equation.3">
                    <p:embed/>
                    <p:pic>
                      <p:nvPicPr>
                        <p:cNvPr id="0" name="Object 6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7" y="3385"/>
                          <a:ext cx="154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2" name="Object 67"/>
            <p:cNvGraphicFramePr>
              <a:graphicFrameLocks noChangeAspect="1"/>
            </p:cNvGraphicFramePr>
            <p:nvPr/>
          </p:nvGraphicFramePr>
          <p:xfrm>
            <a:off x="3137" y="3385"/>
            <a:ext cx="1497" cy="290"/>
          </p:xfrm>
          <a:graphic>
            <a:graphicData uri="http://schemas.openxmlformats.org/presentationml/2006/ole">
              <mc:AlternateContent xmlns:mc="http://schemas.openxmlformats.org/markup-compatibility/2006">
                <mc:Choice xmlns:v="urn:schemas-microsoft-com:vml" Requires="v">
                  <p:oleObj spid="_x0000_s13442" name="公式" r:id="rId12" imgW="1231366" imgH="241195" progId="Equation.3">
                    <p:embed/>
                  </p:oleObj>
                </mc:Choice>
                <mc:Fallback>
                  <p:oleObj name="公式" r:id="rId12" imgW="1231366" imgH="241195" progId="Equation.3">
                    <p:embed/>
                    <p:pic>
                      <p:nvPicPr>
                        <p:cNvPr id="0" name="Object 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37" y="3385"/>
                          <a:ext cx="149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3" name="Rectangle 68"/>
            <p:cNvSpPr>
              <a:spLocks noChangeArrowheads="1"/>
            </p:cNvSpPr>
            <p:nvPr/>
          </p:nvSpPr>
          <p:spPr bwMode="auto">
            <a:xfrm>
              <a:off x="158" y="2429"/>
              <a:ext cx="5556" cy="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dirty="0">
                  <a:latin typeface="Times New Roman" panose="02020603050405020304" pitchFamily="18" charset="0"/>
                  <a:cs typeface="Times New Roman" panose="02020603050405020304" pitchFamily="18" charset="0"/>
                </a:rPr>
                <a:t>10</a:t>
              </a:r>
              <a:r>
                <a:rPr kumimoji="1" lang="zh-CN" altLang="en-US" sz="2400" dirty="0">
                  <a:latin typeface="Times New Roman" panose="02020603050405020304" pitchFamily="18" charset="0"/>
                  <a:cs typeface="Times New Roman" panose="02020603050405020304" pitchFamily="18" charset="0"/>
                </a:rPr>
                <a:t>、根据反演规则可知，逻辑函数                        </a:t>
              </a:r>
              <a:r>
                <a:rPr kumimoji="1" lang="zh-CN" altLang="en-US" sz="2400" dirty="0">
                  <a:latin typeface="Times New Roman" panose="02020603050405020304" pitchFamily="18" charset="0"/>
                </a:rPr>
                <a:t>的反函数为（ </a:t>
              </a:r>
              <a:r>
                <a:rPr kumimoji="1" lang="en-US" altLang="zh-CN" sz="2400" dirty="0">
                  <a:solidFill>
                    <a:srgbClr val="FF0000"/>
                  </a:solidFill>
                </a:rPr>
                <a:t>C</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a:t>
              </a:r>
            </a:p>
          </p:txBody>
        </p:sp>
        <p:sp>
          <p:nvSpPr>
            <p:cNvPr id="13324" name="Rectangle 69"/>
            <p:cNvSpPr>
              <a:spLocks noChangeArrowheads="1"/>
            </p:cNvSpPr>
            <p:nvPr/>
          </p:nvSpPr>
          <p:spPr bwMode="auto">
            <a:xfrm>
              <a:off x="241" y="3068"/>
              <a:ext cx="4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cs typeface="Times New Roman" panose="02020603050405020304" pitchFamily="18" charset="0"/>
                </a:rPr>
                <a:t>A</a:t>
              </a:r>
              <a:r>
                <a:rPr kumimoji="1" lang="zh-CN" altLang="en-US" sz="2400">
                  <a:latin typeface="Times New Roman" panose="02020603050405020304" pitchFamily="18" charset="0"/>
                  <a:cs typeface="Times New Roman" panose="02020603050405020304" pitchFamily="18" charset="0"/>
                </a:rPr>
                <a:t>．</a:t>
              </a:r>
              <a:endParaRPr kumimoji="1" lang="zh-CN" altLang="en-US" sz="2400">
                <a:latin typeface="Times New Roman" panose="02020603050405020304" pitchFamily="18" charset="0"/>
              </a:endParaRPr>
            </a:p>
          </p:txBody>
        </p:sp>
        <p:sp>
          <p:nvSpPr>
            <p:cNvPr id="13325" name="Rectangle 70"/>
            <p:cNvSpPr>
              <a:spLocks noChangeArrowheads="1"/>
            </p:cNvSpPr>
            <p:nvPr/>
          </p:nvSpPr>
          <p:spPr bwMode="auto">
            <a:xfrm>
              <a:off x="2584" y="3068"/>
              <a:ext cx="6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rPr>
                <a:t>B</a:t>
              </a:r>
              <a:r>
                <a:rPr kumimoji="1" lang="zh-CN" altLang="en-US" sz="2400">
                  <a:latin typeface="Times New Roman" panose="02020603050405020304" pitchFamily="18" charset="0"/>
                  <a:cs typeface="Times New Roman" panose="02020603050405020304" pitchFamily="18" charset="0"/>
                </a:rPr>
                <a:t>．</a:t>
              </a:r>
              <a:endParaRPr kumimoji="1" lang="zh-CN" altLang="en-US" sz="2400">
                <a:latin typeface="Times New Roman" panose="02020603050405020304" pitchFamily="18" charset="0"/>
              </a:endParaRPr>
            </a:p>
          </p:txBody>
        </p:sp>
        <p:sp>
          <p:nvSpPr>
            <p:cNvPr id="13326" name="Rectangle 71"/>
            <p:cNvSpPr>
              <a:spLocks noChangeArrowheads="1"/>
            </p:cNvSpPr>
            <p:nvPr/>
          </p:nvSpPr>
          <p:spPr bwMode="auto">
            <a:xfrm>
              <a:off x="248" y="3385"/>
              <a:ext cx="4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cs typeface="Times New Roman" panose="02020603050405020304" pitchFamily="18" charset="0"/>
                </a:rPr>
                <a:t>C</a:t>
              </a:r>
              <a:r>
                <a:rPr kumimoji="1" lang="zh-CN" altLang="en-US" sz="2400">
                  <a:latin typeface="Times New Roman" panose="02020603050405020304" pitchFamily="18" charset="0"/>
                  <a:cs typeface="Times New Roman" panose="02020603050405020304" pitchFamily="18" charset="0"/>
                </a:rPr>
                <a:t>．</a:t>
              </a:r>
              <a:endParaRPr kumimoji="1" lang="zh-CN" altLang="en-US" sz="2400">
                <a:latin typeface="Times New Roman" panose="02020603050405020304" pitchFamily="18" charset="0"/>
              </a:endParaRPr>
            </a:p>
          </p:txBody>
        </p:sp>
        <p:sp>
          <p:nvSpPr>
            <p:cNvPr id="13327" name="Rectangle 72"/>
            <p:cNvSpPr>
              <a:spLocks noChangeArrowheads="1"/>
            </p:cNvSpPr>
            <p:nvPr/>
          </p:nvSpPr>
          <p:spPr bwMode="auto">
            <a:xfrm>
              <a:off x="2727" y="3385"/>
              <a:ext cx="5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rPr>
                <a:t>D</a:t>
              </a:r>
              <a:r>
                <a:rPr kumimoji="1" lang="zh-CN" altLang="en-US" sz="2400">
                  <a:latin typeface="Times New Roman" panose="02020603050405020304" pitchFamily="18" charset="0"/>
                  <a:cs typeface="Times New Roman" panose="02020603050405020304" pitchFamily="18" charset="0"/>
                </a:rPr>
                <a:t>．</a:t>
              </a:r>
              <a:endParaRPr kumimoji="1" lang="zh-CN" altLang="en-US" sz="2400">
                <a:latin typeface="Times New Roman" panose="02020603050405020304" pitchFamily="18" charset="0"/>
              </a:endParaRPr>
            </a:p>
          </p:txBody>
        </p:sp>
      </p:grpSp>
      <p:sp>
        <p:nvSpPr>
          <p:cNvPr id="163914" name="Rectangle 74"/>
          <p:cNvSpPr>
            <a:spLocks noChangeArrowheads="1"/>
          </p:cNvSpPr>
          <p:nvPr/>
        </p:nvSpPr>
        <p:spPr bwMode="auto">
          <a:xfrm>
            <a:off x="250825" y="115888"/>
            <a:ext cx="8545513"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dirty="0">
                <a:latin typeface="Times New Roman" panose="02020603050405020304" pitchFamily="18" charset="0"/>
              </a:rPr>
              <a:t>7</a:t>
            </a:r>
            <a:r>
              <a:rPr kumimoji="1" lang="zh-CN" altLang="en-US" sz="2400" dirty="0">
                <a:latin typeface="Times New Roman" panose="02020603050405020304" pitchFamily="18" charset="0"/>
              </a:rPr>
              <a:t>、标准或</a:t>
            </a:r>
            <a:r>
              <a:rPr kumimoji="1" lang="en-US" altLang="zh-CN" sz="2400" dirty="0">
                <a:latin typeface="Times New Roman" panose="02020603050405020304" pitchFamily="18" charset="0"/>
              </a:rPr>
              <a:t>-</a:t>
            </a:r>
            <a:r>
              <a:rPr kumimoji="1" lang="zh-CN" altLang="en-US" sz="2400" dirty="0">
                <a:latin typeface="Times New Roman" panose="02020603050405020304" pitchFamily="18" charset="0"/>
              </a:rPr>
              <a:t>与表达式是由（ </a:t>
            </a:r>
            <a:r>
              <a:rPr kumimoji="1" lang="en-US" altLang="zh-CN" sz="2400" dirty="0">
                <a:solidFill>
                  <a:srgbClr val="FF0000"/>
                </a:solidFill>
              </a:rPr>
              <a:t>D</a:t>
            </a:r>
            <a:r>
              <a:rPr kumimoji="1" lang="zh-CN" altLang="en-US" sz="2400" dirty="0">
                <a:latin typeface="Times New Roman" panose="02020603050405020304" pitchFamily="18" charset="0"/>
              </a:rPr>
              <a:t>    ）构成的逻辑表达式。</a:t>
            </a:r>
            <a:endParaRPr kumimoji="1" lang="zh-CN" altLang="en-US" sz="2400" b="0" dirty="0">
              <a:latin typeface="Times New Roman" panose="02020603050405020304" pitchFamily="18" charset="0"/>
            </a:endParaRPr>
          </a:p>
          <a:p>
            <a:pPr eaLnBrk="1" hangingPunct="1">
              <a:lnSpc>
                <a:spcPct val="120000"/>
              </a:lnSpc>
              <a:spcBef>
                <a:spcPct val="0"/>
              </a:spcBef>
              <a:buFontTx/>
              <a:buNone/>
            </a:pPr>
            <a:r>
              <a:rPr kumimoji="1" lang="en-US" altLang="zh-CN" sz="2400" dirty="0">
                <a:latin typeface="Times New Roman" panose="02020603050405020304" pitchFamily="18" charset="0"/>
              </a:rPr>
              <a:t>A.</a:t>
            </a:r>
            <a:r>
              <a:rPr kumimoji="1" lang="zh-CN" altLang="en-US" sz="2400" dirty="0">
                <a:latin typeface="Times New Roman" panose="02020603050405020304" pitchFamily="18" charset="0"/>
              </a:rPr>
              <a:t> 与项之和       </a:t>
            </a:r>
            <a:r>
              <a:rPr kumimoji="1" lang="en-US" altLang="zh-CN" sz="2400" dirty="0">
                <a:latin typeface="Times New Roman" panose="02020603050405020304" pitchFamily="18" charset="0"/>
              </a:rPr>
              <a:t>B. </a:t>
            </a:r>
            <a:r>
              <a:rPr kumimoji="1" lang="zh-CN" altLang="en-US" sz="2400" dirty="0">
                <a:latin typeface="Times New Roman" panose="02020603050405020304" pitchFamily="18" charset="0"/>
              </a:rPr>
              <a:t>或项之积      </a:t>
            </a:r>
            <a:r>
              <a:rPr kumimoji="1" lang="en-US" altLang="zh-CN" sz="2400" dirty="0">
                <a:latin typeface="Times New Roman" panose="02020603050405020304" pitchFamily="18" charset="0"/>
              </a:rPr>
              <a:t>C. </a:t>
            </a:r>
            <a:r>
              <a:rPr kumimoji="1" lang="zh-CN" altLang="en-US" sz="2400" dirty="0">
                <a:latin typeface="Times New Roman" panose="02020603050405020304" pitchFamily="18" charset="0"/>
              </a:rPr>
              <a:t>最小项之和     </a:t>
            </a:r>
            <a:r>
              <a:rPr kumimoji="1" lang="en-US" altLang="zh-CN" sz="2400" dirty="0">
                <a:latin typeface="Times New Roman" panose="02020603050405020304" pitchFamily="18" charset="0"/>
              </a:rPr>
              <a:t>D. </a:t>
            </a:r>
            <a:r>
              <a:rPr kumimoji="1" lang="zh-CN" altLang="en-US" sz="2400" dirty="0">
                <a:latin typeface="Times New Roman" panose="02020603050405020304" pitchFamily="18" charset="0"/>
              </a:rPr>
              <a:t>最大项之积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914"/>
                                        </p:tgtEl>
                                        <p:attrNameLst>
                                          <p:attrName>style.visibility</p:attrName>
                                        </p:attrNameLst>
                                      </p:cBhvr>
                                      <p:to>
                                        <p:strVal val="visible"/>
                                      </p:to>
                                    </p:set>
                                    <p:animEffect transition="in" filter="blinds(horizontal)">
                                      <p:cBhvr>
                                        <p:cTn id="7" dur="500"/>
                                        <p:tgtEl>
                                          <p:spTgt spid="163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60"/>
                                        </p:tgtEl>
                                        <p:attrNameLst>
                                          <p:attrName>style.visibility</p:attrName>
                                        </p:attrNameLst>
                                      </p:cBhvr>
                                      <p:to>
                                        <p:strVal val="visible"/>
                                      </p:to>
                                    </p:set>
                                    <p:animEffect transition="in" filter="blinds(horizontal)">
                                      <p:cBhvr>
                                        <p:cTn id="12" dur="500"/>
                                        <p:tgtEl>
                                          <p:spTgt spid="1638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91"/>
                                        </p:tgtEl>
                                        <p:attrNameLst>
                                          <p:attrName>style.visibility</p:attrName>
                                        </p:attrNameLst>
                                      </p:cBhvr>
                                      <p:to>
                                        <p:strVal val="visible"/>
                                      </p:to>
                                    </p:set>
                                    <p:animEffect transition="in" filter="blinds(horizontal)">
                                      <p:cBhvr>
                                        <p:cTn id="17" dur="500"/>
                                        <p:tgtEl>
                                          <p:spTgt spid="1638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3913"/>
                                        </p:tgtEl>
                                        <p:attrNameLst>
                                          <p:attrName>style.visibility</p:attrName>
                                        </p:attrNameLst>
                                      </p:cBhvr>
                                      <p:to>
                                        <p:strVal val="visible"/>
                                      </p:to>
                                    </p:set>
                                    <p:animEffect transition="in" filter="blinds(horizontal)">
                                      <p:cBhvr>
                                        <p:cTn id="22" dur="500"/>
                                        <p:tgtEl>
                                          <p:spTgt spid="163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0" grpId="0"/>
      <p:bldP spid="16389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908" name="Group 20"/>
          <p:cNvGrpSpPr>
            <a:grpSpLocks/>
          </p:cNvGrpSpPr>
          <p:nvPr/>
        </p:nvGrpSpPr>
        <p:grpSpPr bwMode="auto">
          <a:xfrm>
            <a:off x="279400" y="690563"/>
            <a:ext cx="9140825" cy="477837"/>
            <a:chOff x="158" y="481"/>
            <a:chExt cx="5758" cy="301"/>
          </a:xfrm>
        </p:grpSpPr>
        <p:graphicFrame>
          <p:nvGraphicFramePr>
            <p:cNvPr id="14360" name="Object 16"/>
            <p:cNvGraphicFramePr>
              <a:graphicFrameLocks noChangeAspect="1"/>
            </p:cNvGraphicFramePr>
            <p:nvPr/>
          </p:nvGraphicFramePr>
          <p:xfrm>
            <a:off x="730" y="539"/>
            <a:ext cx="408" cy="233"/>
          </p:xfrm>
          <a:graphic>
            <a:graphicData uri="http://schemas.openxmlformats.org/presentationml/2006/ole">
              <mc:AlternateContent xmlns:mc="http://schemas.openxmlformats.org/markup-compatibility/2006">
                <mc:Choice xmlns:v="urn:schemas-microsoft-com:vml" Requires="v">
                  <p:oleObj spid="_x0000_s14605" name="公式" r:id="rId4" imgW="330057" imgH="190417" progId="Equation.3">
                    <p:embed/>
                  </p:oleObj>
                </mc:Choice>
                <mc:Fallback>
                  <p:oleObj name="公式" r:id="rId4" imgW="330057" imgH="190417"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 y="539"/>
                          <a:ext cx="4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61" name="Object 15"/>
            <p:cNvGraphicFramePr>
              <a:graphicFrameLocks noChangeAspect="1"/>
            </p:cNvGraphicFramePr>
            <p:nvPr/>
          </p:nvGraphicFramePr>
          <p:xfrm>
            <a:off x="3851" y="494"/>
            <a:ext cx="726" cy="288"/>
          </p:xfrm>
          <a:graphic>
            <a:graphicData uri="http://schemas.openxmlformats.org/presentationml/2006/ole">
              <mc:AlternateContent xmlns:mc="http://schemas.openxmlformats.org/markup-compatibility/2006">
                <mc:Choice xmlns:v="urn:schemas-microsoft-com:vml" Requires="v">
                  <p:oleObj spid="_x0000_s14606" name="公式" r:id="rId6" imgW="596900" imgH="241300" progId="Equation.3">
                    <p:embed/>
                  </p:oleObj>
                </mc:Choice>
                <mc:Fallback>
                  <p:oleObj name="公式" r:id="rId6" imgW="596900" imgH="24130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 y="494"/>
                          <a:ext cx="7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62" name="Rectangle 17"/>
            <p:cNvSpPr>
              <a:spLocks noChangeArrowheads="1"/>
            </p:cNvSpPr>
            <p:nvPr/>
          </p:nvSpPr>
          <p:spPr bwMode="auto">
            <a:xfrm>
              <a:off x="158" y="481"/>
              <a:ext cx="575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solidFill>
                    <a:srgbClr val="000000"/>
                  </a:solidFill>
                  <a:latin typeface="Times New Roman" panose="02020603050405020304" pitchFamily="18" charset="0"/>
                </a:rPr>
                <a:t>1</a:t>
              </a:r>
              <a:r>
                <a:rPr kumimoji="1" lang="zh-CN" altLang="en-US" sz="2400">
                  <a:solidFill>
                    <a:srgbClr val="000000"/>
                  </a:solidFill>
                  <a:latin typeface="Times New Roman" panose="02020603050405020304" pitchFamily="18" charset="0"/>
                </a:rPr>
                <a:t>、当         时，同一逻辑函数的两个最小项             （      </a:t>
              </a:r>
              <a:r>
                <a:rPr kumimoji="1" lang="en-US" altLang="zh-CN" sz="2400">
                  <a:solidFill>
                    <a:srgbClr val="FF0000"/>
                  </a:solidFill>
                  <a:latin typeface="Times New Roman" panose="02020603050405020304" pitchFamily="18" charset="0"/>
                </a:rPr>
                <a:t>0</a:t>
              </a:r>
              <a:r>
                <a:rPr kumimoji="1" lang="zh-CN" altLang="en-US" sz="2400">
                  <a:solidFill>
                    <a:srgbClr val="000000"/>
                  </a:solidFill>
                  <a:latin typeface="Times New Roman" panose="02020603050405020304" pitchFamily="18" charset="0"/>
                </a:rPr>
                <a:t>       ）。 </a:t>
              </a:r>
            </a:p>
          </p:txBody>
        </p:sp>
      </p:grpSp>
      <p:grpSp>
        <p:nvGrpSpPr>
          <p:cNvPr id="165914" name="Group 26"/>
          <p:cNvGrpSpPr>
            <a:grpSpLocks/>
          </p:cNvGrpSpPr>
          <p:nvPr/>
        </p:nvGrpSpPr>
        <p:grpSpPr bwMode="auto">
          <a:xfrm>
            <a:off x="314325" y="1214438"/>
            <a:ext cx="8435975" cy="461962"/>
            <a:chOff x="204" y="1433"/>
            <a:chExt cx="5112" cy="291"/>
          </a:xfrm>
        </p:grpSpPr>
        <p:graphicFrame>
          <p:nvGraphicFramePr>
            <p:cNvPr id="14358" name="Object 22"/>
            <p:cNvGraphicFramePr>
              <a:graphicFrameLocks noChangeAspect="1"/>
            </p:cNvGraphicFramePr>
            <p:nvPr/>
          </p:nvGraphicFramePr>
          <p:xfrm>
            <a:off x="960" y="1468"/>
            <a:ext cx="1406" cy="238"/>
          </p:xfrm>
          <a:graphic>
            <a:graphicData uri="http://schemas.openxmlformats.org/presentationml/2006/ole">
              <mc:AlternateContent xmlns:mc="http://schemas.openxmlformats.org/markup-compatibility/2006">
                <mc:Choice xmlns:v="urn:schemas-microsoft-com:vml" Requires="v">
                  <p:oleObj spid="_x0000_s14607" name="公式" r:id="rId8" imgW="1384300" imgH="241300" progId="Equation.3">
                    <p:embed/>
                  </p:oleObj>
                </mc:Choice>
                <mc:Fallback>
                  <p:oleObj name="公式" r:id="rId8" imgW="1384300" imgH="241300" progId="Equation.3">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0" y="1468"/>
                          <a:ext cx="140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9" name="Rectangle 24"/>
            <p:cNvSpPr>
              <a:spLocks noChangeArrowheads="1"/>
            </p:cNvSpPr>
            <p:nvPr/>
          </p:nvSpPr>
          <p:spPr bwMode="auto">
            <a:xfrm>
              <a:off x="204" y="1433"/>
              <a:ext cx="51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solidFill>
                    <a:srgbClr val="000000"/>
                  </a:solidFill>
                  <a:latin typeface="Times New Roman" panose="02020603050405020304" pitchFamily="18" charset="0"/>
                </a:rPr>
                <a:t>2</a:t>
              </a:r>
              <a:r>
                <a:rPr kumimoji="1" lang="zh-CN" altLang="en-US" sz="2400" dirty="0">
                  <a:solidFill>
                    <a:srgbClr val="000000"/>
                  </a:solidFill>
                  <a:latin typeface="Times New Roman" panose="02020603050405020304" pitchFamily="18" charset="0"/>
                </a:rPr>
                <a:t>、函数                              的反函数为（                             ）。  </a:t>
              </a:r>
              <a:endParaRPr kumimoji="1" lang="zh-CN" altLang="en-US" sz="2400" b="0" dirty="0">
                <a:latin typeface="Times New Roman" panose="02020603050405020304" pitchFamily="18" charset="0"/>
              </a:endParaRPr>
            </a:p>
          </p:txBody>
        </p:sp>
      </p:grpSp>
      <p:grpSp>
        <p:nvGrpSpPr>
          <p:cNvPr id="165918" name="Group 30"/>
          <p:cNvGrpSpPr>
            <a:grpSpLocks/>
          </p:cNvGrpSpPr>
          <p:nvPr/>
        </p:nvGrpSpPr>
        <p:grpSpPr bwMode="auto">
          <a:xfrm>
            <a:off x="323850" y="2751138"/>
            <a:ext cx="6657975" cy="461962"/>
            <a:chOff x="204" y="844"/>
            <a:chExt cx="4194" cy="291"/>
          </a:xfrm>
        </p:grpSpPr>
        <p:sp>
          <p:nvSpPr>
            <p:cNvPr id="14356" name="Rectangle 28"/>
            <p:cNvSpPr>
              <a:spLocks noChangeArrowheads="1"/>
            </p:cNvSpPr>
            <p:nvPr/>
          </p:nvSpPr>
          <p:spPr bwMode="auto">
            <a:xfrm>
              <a:off x="204" y="844"/>
              <a:ext cx="419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solidFill>
                    <a:srgbClr val="000000"/>
                  </a:solidFill>
                  <a:latin typeface="Times New Roman" panose="02020603050405020304" pitchFamily="18" charset="0"/>
                </a:rPr>
                <a:t>5</a:t>
              </a:r>
              <a:r>
                <a:rPr kumimoji="1" lang="zh-CN" altLang="en-US" sz="2400">
                  <a:solidFill>
                    <a:srgbClr val="000000"/>
                  </a:solidFill>
                  <a:latin typeface="Times New Roman" panose="02020603050405020304" pitchFamily="18" charset="0"/>
                </a:rPr>
                <a:t>、函数                                           （     </a:t>
              </a:r>
              <a:r>
                <a:rPr kumimoji="1" lang="en-US" altLang="zh-CN" sz="2400">
                  <a:solidFill>
                    <a:srgbClr val="FF0000"/>
                  </a:solidFill>
                  <a:latin typeface="Times New Roman" panose="02020603050405020304" pitchFamily="18" charset="0"/>
                </a:rPr>
                <a:t>0</a:t>
              </a:r>
              <a:r>
                <a:rPr kumimoji="1" lang="zh-CN" altLang="en-US" sz="2400">
                  <a:solidFill>
                    <a:srgbClr val="000000"/>
                  </a:solidFill>
                  <a:latin typeface="Times New Roman" panose="02020603050405020304" pitchFamily="18" charset="0"/>
                </a:rPr>
                <a:t>        ）。</a:t>
              </a:r>
              <a:endParaRPr kumimoji="1" lang="zh-CN" altLang="en-US" sz="2400" b="0">
                <a:latin typeface="Times New Roman" panose="02020603050405020304" pitchFamily="18" charset="0"/>
              </a:endParaRPr>
            </a:p>
          </p:txBody>
        </p:sp>
        <p:graphicFrame>
          <p:nvGraphicFramePr>
            <p:cNvPr id="14357" name="Object 27"/>
            <p:cNvGraphicFramePr>
              <a:graphicFrameLocks noChangeAspect="1"/>
            </p:cNvGraphicFramePr>
            <p:nvPr/>
          </p:nvGraphicFramePr>
          <p:xfrm>
            <a:off x="942" y="884"/>
            <a:ext cx="2165" cy="245"/>
          </p:xfrm>
          <a:graphic>
            <a:graphicData uri="http://schemas.openxmlformats.org/presentationml/2006/ole">
              <mc:AlternateContent xmlns:mc="http://schemas.openxmlformats.org/markup-compatibility/2006">
                <mc:Choice xmlns:v="urn:schemas-microsoft-com:vml" Requires="v">
                  <p:oleObj spid="_x0000_s14608" name="公式" r:id="rId10" imgW="2273300" imgH="254000" progId="Equation.3">
                    <p:embed/>
                  </p:oleObj>
                </mc:Choice>
                <mc:Fallback>
                  <p:oleObj name="公式" r:id="rId10" imgW="2273300" imgH="254000" progId="Equation.3">
                    <p:embed/>
                    <p:pic>
                      <p:nvPicPr>
                        <p:cNvPr id="0"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2" y="884"/>
                          <a:ext cx="216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65924" name="Group 36"/>
          <p:cNvGrpSpPr>
            <a:grpSpLocks/>
          </p:cNvGrpSpPr>
          <p:nvPr/>
        </p:nvGrpSpPr>
        <p:grpSpPr bwMode="auto">
          <a:xfrm>
            <a:off x="317500" y="3248025"/>
            <a:ext cx="8820150" cy="457200"/>
            <a:chOff x="204" y="1752"/>
            <a:chExt cx="5556" cy="288"/>
          </a:xfrm>
        </p:grpSpPr>
        <p:graphicFrame>
          <p:nvGraphicFramePr>
            <p:cNvPr id="14353" name="Object 32"/>
            <p:cNvGraphicFramePr>
              <a:graphicFrameLocks noChangeAspect="1"/>
            </p:cNvGraphicFramePr>
            <p:nvPr/>
          </p:nvGraphicFramePr>
          <p:xfrm>
            <a:off x="748" y="1803"/>
            <a:ext cx="1497" cy="230"/>
          </p:xfrm>
          <a:graphic>
            <a:graphicData uri="http://schemas.openxmlformats.org/presentationml/2006/ole">
              <mc:AlternateContent xmlns:mc="http://schemas.openxmlformats.org/markup-compatibility/2006">
                <mc:Choice xmlns:v="urn:schemas-microsoft-com:vml" Requires="v">
                  <p:oleObj spid="_x0000_s14609" name="公式" r:id="rId12" imgW="1485900" imgH="228600" progId="Equation.3">
                    <p:embed/>
                  </p:oleObj>
                </mc:Choice>
                <mc:Fallback>
                  <p:oleObj name="公式" r:id="rId12" imgW="1485900" imgH="228600" progId="Equation.3">
                    <p:embed/>
                    <p:pic>
                      <p:nvPicPr>
                        <p:cNvPr id="0"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8" y="1803"/>
                          <a:ext cx="14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54" name="Object 31"/>
            <p:cNvGraphicFramePr>
              <a:graphicFrameLocks noChangeAspect="1"/>
            </p:cNvGraphicFramePr>
            <p:nvPr/>
          </p:nvGraphicFramePr>
          <p:xfrm>
            <a:off x="2644" y="1791"/>
            <a:ext cx="224" cy="245"/>
          </p:xfrm>
          <a:graphic>
            <a:graphicData uri="http://schemas.openxmlformats.org/presentationml/2006/ole">
              <mc:AlternateContent xmlns:mc="http://schemas.openxmlformats.org/markup-compatibility/2006">
                <mc:Choice xmlns:v="urn:schemas-microsoft-com:vml" Requires="v">
                  <p:oleObj spid="_x0000_s14610" name="公式" r:id="rId14" imgW="203112" imgH="228501" progId="Equation.3">
                    <p:embed/>
                  </p:oleObj>
                </mc:Choice>
                <mc:Fallback>
                  <p:oleObj name="公式" r:id="rId14" imgW="203112" imgH="228501" progId="Equation.3">
                    <p:embed/>
                    <p:pic>
                      <p:nvPicPr>
                        <p:cNvPr id="0" name="Object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44" y="1791"/>
                          <a:ext cx="22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5" name="Rectangle 33"/>
            <p:cNvSpPr>
              <a:spLocks noChangeArrowheads="1"/>
            </p:cNvSpPr>
            <p:nvPr/>
          </p:nvSpPr>
          <p:spPr bwMode="auto">
            <a:xfrm>
              <a:off x="204" y="1752"/>
              <a:ext cx="5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solidFill>
                    <a:srgbClr val="000000"/>
                  </a:solidFill>
                  <a:latin typeface="Times New Roman" panose="02020603050405020304" pitchFamily="18" charset="0"/>
                </a:rPr>
                <a:t>6</a:t>
              </a:r>
              <a:r>
                <a:rPr kumimoji="1" lang="zh-CN" altLang="en-US" sz="2400">
                  <a:solidFill>
                    <a:srgbClr val="000000"/>
                  </a:solidFill>
                  <a:latin typeface="Times New Roman" panose="02020603050405020304" pitchFamily="18" charset="0"/>
                </a:rPr>
                <a:t>、若                               ，则     </a:t>
              </a:r>
              <a:r>
                <a:rPr kumimoji="1" lang="en-US" altLang="zh-CN" sz="2400">
                  <a:solidFill>
                    <a:srgbClr val="000000"/>
                  </a:solidFill>
                  <a:latin typeface="Times New Roman" panose="02020603050405020304" pitchFamily="18" charset="0"/>
                </a:rPr>
                <a:t>=1</a:t>
              </a:r>
              <a:r>
                <a:rPr kumimoji="1" lang="zh-CN" altLang="en-US" sz="2400">
                  <a:solidFill>
                    <a:srgbClr val="000000"/>
                  </a:solidFill>
                  <a:latin typeface="Times New Roman" panose="02020603050405020304" pitchFamily="18" charset="0"/>
                </a:rPr>
                <a:t>的个数必须为（  </a:t>
              </a:r>
              <a:r>
                <a:rPr kumimoji="1" lang="zh-CN" altLang="en-US" sz="2400">
                  <a:latin typeface="Times New Roman" panose="02020603050405020304" pitchFamily="18" charset="0"/>
                </a:rPr>
                <a:t> </a:t>
              </a:r>
              <a:r>
                <a:rPr kumimoji="1" lang="zh-CN" altLang="en-US" sz="2400">
                  <a:solidFill>
                    <a:srgbClr val="FF0000"/>
                  </a:solidFill>
                  <a:latin typeface="Times New Roman" panose="02020603050405020304" pitchFamily="18" charset="0"/>
                </a:rPr>
                <a:t>奇</a:t>
              </a:r>
              <a:r>
                <a:rPr kumimoji="1" lang="zh-CN" altLang="en-US" sz="2400">
                  <a:latin typeface="Times New Roman" panose="02020603050405020304" pitchFamily="18" charset="0"/>
                </a:rPr>
                <a:t>   ）</a:t>
              </a:r>
              <a:r>
                <a:rPr kumimoji="1" lang="zh-CN" altLang="en-US" sz="2400">
                  <a:solidFill>
                    <a:srgbClr val="000000"/>
                  </a:solidFill>
                  <a:latin typeface="Times New Roman" panose="02020603050405020304" pitchFamily="18" charset="0"/>
                </a:rPr>
                <a:t>数。</a:t>
              </a:r>
              <a:endParaRPr kumimoji="1" lang="zh-CN" altLang="en-US" sz="2400" b="0">
                <a:latin typeface="Times New Roman" panose="02020603050405020304" pitchFamily="18" charset="0"/>
              </a:endParaRPr>
            </a:p>
          </p:txBody>
        </p:sp>
      </p:grpSp>
      <p:grpSp>
        <p:nvGrpSpPr>
          <p:cNvPr id="165925" name="Group 37"/>
          <p:cNvGrpSpPr>
            <a:grpSpLocks/>
          </p:cNvGrpSpPr>
          <p:nvPr/>
        </p:nvGrpSpPr>
        <p:grpSpPr bwMode="auto">
          <a:xfrm>
            <a:off x="323850" y="1719263"/>
            <a:ext cx="8437563" cy="461962"/>
            <a:chOff x="204" y="1433"/>
            <a:chExt cx="5315" cy="291"/>
          </a:xfrm>
        </p:grpSpPr>
        <p:graphicFrame>
          <p:nvGraphicFramePr>
            <p:cNvPr id="14351" name="Object 38"/>
            <p:cNvGraphicFramePr>
              <a:graphicFrameLocks noChangeAspect="1"/>
            </p:cNvGraphicFramePr>
            <p:nvPr/>
          </p:nvGraphicFramePr>
          <p:xfrm>
            <a:off x="960" y="1468"/>
            <a:ext cx="1406" cy="238"/>
          </p:xfrm>
          <a:graphic>
            <a:graphicData uri="http://schemas.openxmlformats.org/presentationml/2006/ole">
              <mc:AlternateContent xmlns:mc="http://schemas.openxmlformats.org/markup-compatibility/2006">
                <mc:Choice xmlns:v="urn:schemas-microsoft-com:vml" Requires="v">
                  <p:oleObj spid="_x0000_s14611" name="公式" r:id="rId16" imgW="1384300" imgH="241300" progId="Equation.3">
                    <p:embed/>
                  </p:oleObj>
                </mc:Choice>
                <mc:Fallback>
                  <p:oleObj name="公式" r:id="rId16" imgW="1384300" imgH="241300" progId="Equation.3">
                    <p:embed/>
                    <p:pic>
                      <p:nvPicPr>
                        <p:cNvPr id="0" name="Object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0" y="1468"/>
                          <a:ext cx="140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2" name="Rectangle 39"/>
            <p:cNvSpPr>
              <a:spLocks noChangeArrowheads="1"/>
            </p:cNvSpPr>
            <p:nvPr/>
          </p:nvSpPr>
          <p:spPr bwMode="auto">
            <a:xfrm>
              <a:off x="204" y="1433"/>
              <a:ext cx="531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solidFill>
                    <a:srgbClr val="000000"/>
                  </a:solidFill>
                  <a:latin typeface="Times New Roman" panose="02020603050405020304" pitchFamily="18" charset="0"/>
                </a:rPr>
                <a:t>3</a:t>
              </a:r>
              <a:r>
                <a:rPr kumimoji="1" lang="zh-CN" altLang="en-US" sz="2400" dirty="0">
                  <a:solidFill>
                    <a:srgbClr val="000000"/>
                  </a:solidFill>
                  <a:latin typeface="Times New Roman" panose="02020603050405020304" pitchFamily="18" charset="0"/>
                </a:rPr>
                <a:t>、函数                              的对偶函数为（                          ）。  </a:t>
              </a:r>
              <a:endParaRPr kumimoji="1" lang="zh-CN" altLang="en-US" sz="2400" b="0" dirty="0">
                <a:latin typeface="Times New Roman" panose="02020603050405020304" pitchFamily="18" charset="0"/>
              </a:endParaRPr>
            </a:p>
          </p:txBody>
        </p:sp>
      </p:grpSp>
      <p:grpSp>
        <p:nvGrpSpPr>
          <p:cNvPr id="165936" name="Group 48"/>
          <p:cNvGrpSpPr>
            <a:grpSpLocks/>
          </p:cNvGrpSpPr>
          <p:nvPr/>
        </p:nvGrpSpPr>
        <p:grpSpPr bwMode="auto">
          <a:xfrm>
            <a:off x="323850" y="2241550"/>
            <a:ext cx="8278813" cy="458788"/>
            <a:chOff x="146" y="1932"/>
            <a:chExt cx="5215" cy="289"/>
          </a:xfrm>
        </p:grpSpPr>
        <p:graphicFrame>
          <p:nvGraphicFramePr>
            <p:cNvPr id="14349" name="Object 41"/>
            <p:cNvGraphicFramePr>
              <a:graphicFrameLocks noChangeAspect="1"/>
            </p:cNvGraphicFramePr>
            <p:nvPr/>
          </p:nvGraphicFramePr>
          <p:xfrm>
            <a:off x="906" y="1932"/>
            <a:ext cx="1605" cy="265"/>
          </p:xfrm>
          <a:graphic>
            <a:graphicData uri="http://schemas.openxmlformats.org/presentationml/2006/ole">
              <mc:AlternateContent xmlns:mc="http://schemas.openxmlformats.org/markup-compatibility/2006">
                <mc:Choice xmlns:v="urn:schemas-microsoft-com:vml" Requires="v">
                  <p:oleObj spid="_x0000_s14612" name="公式" r:id="rId17" imgW="1612900" imgH="266700" progId="Equation.3">
                    <p:embed/>
                  </p:oleObj>
                </mc:Choice>
                <mc:Fallback>
                  <p:oleObj name="公式" r:id="rId17" imgW="1612900" imgH="266700" progId="Equation.3">
                    <p:embed/>
                    <p:pic>
                      <p:nvPicPr>
                        <p:cNvPr id="0"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06" y="1932"/>
                          <a:ext cx="160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0" name="Rectangle 47"/>
            <p:cNvSpPr>
              <a:spLocks noChangeArrowheads="1"/>
            </p:cNvSpPr>
            <p:nvPr/>
          </p:nvSpPr>
          <p:spPr bwMode="auto">
            <a:xfrm>
              <a:off x="146" y="1933"/>
              <a:ext cx="52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solidFill>
                    <a:srgbClr val="0000FF"/>
                  </a:solidFill>
                  <a:latin typeface="Times New Roman" panose="02020603050405020304" pitchFamily="18" charset="0"/>
                </a:rPr>
                <a:t>4</a:t>
              </a:r>
              <a:r>
                <a:rPr kumimoji="1" lang="zh-CN" altLang="en-US" sz="2400">
                  <a:solidFill>
                    <a:srgbClr val="000000"/>
                  </a:solidFill>
                  <a:latin typeface="Times New Roman" panose="02020603050405020304" pitchFamily="18" charset="0"/>
                </a:rPr>
                <a:t>、函数                                  的反函数为（                        ）。  </a:t>
              </a:r>
              <a:endParaRPr kumimoji="1" lang="zh-CN" altLang="en-US" sz="2400" b="0">
                <a:latin typeface="Times New Roman" panose="02020603050405020304" pitchFamily="18" charset="0"/>
              </a:endParaRPr>
            </a:p>
          </p:txBody>
        </p:sp>
      </p:grpSp>
      <p:sp>
        <p:nvSpPr>
          <p:cNvPr id="165937" name="Rectangle 49"/>
          <p:cNvSpPr>
            <a:spLocks noChangeArrowheads="1"/>
          </p:cNvSpPr>
          <p:nvPr/>
        </p:nvSpPr>
        <p:spPr bwMode="auto">
          <a:xfrm>
            <a:off x="342900" y="3692525"/>
            <a:ext cx="8621713"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a:latin typeface="Times New Roman" panose="02020603050405020304" pitchFamily="18" charset="0"/>
              </a:rPr>
              <a:t>7</a:t>
            </a:r>
            <a:r>
              <a:rPr kumimoji="1" lang="zh-CN" altLang="en-US" sz="2400">
                <a:latin typeface="Times New Roman" panose="02020603050405020304" pitchFamily="18" charset="0"/>
              </a:rPr>
              <a:t>、同一个电路在正逻辑下的函数表达式和在负逻辑下的逻辑函数表达式互为</a:t>
            </a:r>
            <a:r>
              <a:rPr kumimoji="1" lang="zh-CN" altLang="en-US" sz="2400">
                <a:solidFill>
                  <a:srgbClr val="000000"/>
                </a:solidFill>
                <a:latin typeface="Times New Roman" panose="02020603050405020304" pitchFamily="18" charset="0"/>
              </a:rPr>
              <a:t>（</a:t>
            </a:r>
            <a:r>
              <a:rPr kumimoji="1" lang="zh-CN" altLang="en-US" sz="2400">
                <a:solidFill>
                  <a:srgbClr val="FF0000"/>
                </a:solidFill>
                <a:latin typeface="Times New Roman" panose="02020603050405020304" pitchFamily="18" charset="0"/>
              </a:rPr>
              <a:t>  对偶式       </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a:t>
            </a:r>
          </a:p>
        </p:txBody>
      </p:sp>
      <p:sp>
        <p:nvSpPr>
          <p:cNvPr id="14345" name="Rectangle 51"/>
          <p:cNvSpPr>
            <a:spLocks noChangeArrowheads="1"/>
          </p:cNvSpPr>
          <p:nvPr/>
        </p:nvSpPr>
        <p:spPr bwMode="auto">
          <a:xfrm>
            <a:off x="260350" y="169863"/>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t>二、填空题：</a:t>
            </a:r>
          </a:p>
        </p:txBody>
      </p:sp>
      <p:graphicFrame>
        <p:nvGraphicFramePr>
          <p:cNvPr id="14346" name="对象 1"/>
          <p:cNvGraphicFramePr>
            <a:graphicFrameLocks noChangeAspect="1"/>
          </p:cNvGraphicFramePr>
          <p:nvPr>
            <p:extLst>
              <p:ext uri="{D42A27DB-BD31-4B8C-83A1-F6EECF244321}">
                <p14:modId xmlns:p14="http://schemas.microsoft.com/office/powerpoint/2010/main" val="4177943134"/>
              </p:ext>
            </p:extLst>
          </p:nvPr>
        </p:nvGraphicFramePr>
        <p:xfrm>
          <a:off x="5467350" y="1236663"/>
          <a:ext cx="2463800" cy="361950"/>
        </p:xfrm>
        <a:graphic>
          <a:graphicData uri="http://schemas.openxmlformats.org/presentationml/2006/ole">
            <mc:AlternateContent xmlns:mc="http://schemas.openxmlformats.org/markup-compatibility/2006">
              <mc:Choice xmlns:v="urn:schemas-microsoft-com:vml" Requires="v">
                <p:oleObj spid="_x0000_s14613" name="公式" r:id="rId19" imgW="1815840" imgH="266400" progId="Equation.3">
                  <p:embed/>
                </p:oleObj>
              </mc:Choice>
              <mc:Fallback>
                <p:oleObj name="公式" r:id="rId19" imgW="1815840" imgH="266400" progId="Equation.3">
                  <p:embed/>
                  <p:pic>
                    <p:nvPicPr>
                      <p:cNvPr id="0" name="对象 1"/>
                      <p:cNvPicPr>
                        <a:picLocks noChangeAspect="1" noChangeArrowheads="1"/>
                      </p:cNvPicPr>
                      <p:nvPr/>
                    </p:nvPicPr>
                    <p:blipFill>
                      <a:blip r:embed="rId20"/>
                      <a:srcRect/>
                      <a:stretch>
                        <a:fillRect/>
                      </a:stretch>
                    </p:blipFill>
                    <p:spPr bwMode="auto">
                      <a:xfrm>
                        <a:off x="5467350" y="1236663"/>
                        <a:ext cx="2463800" cy="3619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7" name="对象 1"/>
          <p:cNvGraphicFramePr>
            <a:graphicFrameLocks noChangeAspect="1"/>
          </p:cNvGraphicFramePr>
          <p:nvPr>
            <p:extLst>
              <p:ext uri="{D42A27DB-BD31-4B8C-83A1-F6EECF244321}">
                <p14:modId xmlns:p14="http://schemas.microsoft.com/office/powerpoint/2010/main" val="1883207968"/>
              </p:ext>
            </p:extLst>
          </p:nvPr>
        </p:nvGraphicFramePr>
        <p:xfrm>
          <a:off x="5751513" y="1787525"/>
          <a:ext cx="2462212" cy="327025"/>
        </p:xfrm>
        <a:graphic>
          <a:graphicData uri="http://schemas.openxmlformats.org/presentationml/2006/ole">
            <mc:AlternateContent xmlns:mc="http://schemas.openxmlformats.org/markup-compatibility/2006">
              <mc:Choice xmlns:v="urn:schemas-microsoft-com:vml" Requires="v">
                <p:oleObj spid="_x0000_s14614" name="公式" r:id="rId21" imgW="1815840" imgH="241200" progId="Equation.3">
                  <p:embed/>
                </p:oleObj>
              </mc:Choice>
              <mc:Fallback>
                <p:oleObj name="公式" r:id="rId21" imgW="1815840" imgH="241200" progId="Equation.3">
                  <p:embed/>
                  <p:pic>
                    <p:nvPicPr>
                      <p:cNvPr id="0" name="对象 1"/>
                      <p:cNvPicPr>
                        <a:picLocks noChangeAspect="1" noChangeArrowheads="1"/>
                      </p:cNvPicPr>
                      <p:nvPr/>
                    </p:nvPicPr>
                    <p:blipFill>
                      <a:blip r:embed="rId22"/>
                      <a:srcRect/>
                      <a:stretch>
                        <a:fillRect/>
                      </a:stretch>
                    </p:blipFill>
                    <p:spPr bwMode="auto">
                      <a:xfrm>
                        <a:off x="5751513" y="1787525"/>
                        <a:ext cx="2462212" cy="3270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8" name="对象 1"/>
          <p:cNvGraphicFramePr>
            <a:graphicFrameLocks noChangeAspect="1"/>
          </p:cNvGraphicFramePr>
          <p:nvPr/>
        </p:nvGraphicFramePr>
        <p:xfrm>
          <a:off x="6156325" y="2287588"/>
          <a:ext cx="1412875" cy="379412"/>
        </p:xfrm>
        <a:graphic>
          <a:graphicData uri="http://schemas.openxmlformats.org/presentationml/2006/ole">
            <mc:AlternateContent xmlns:mc="http://schemas.openxmlformats.org/markup-compatibility/2006">
              <mc:Choice xmlns:v="urn:schemas-microsoft-com:vml" Requires="v">
                <p:oleObj spid="_x0000_s14615" name="公式" r:id="rId23" imgW="1040948" imgH="279279" progId="Equation.3">
                  <p:embed/>
                </p:oleObj>
              </mc:Choice>
              <mc:Fallback>
                <p:oleObj name="公式" r:id="rId23" imgW="1040948" imgH="279279" progId="Equation.3">
                  <p:embed/>
                  <p:pic>
                    <p:nvPicPr>
                      <p:cNvPr id="0" name="对象 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56325" y="2287588"/>
                        <a:ext cx="1412875" cy="3794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25">
            <p14:nvContentPartPr>
              <p14:cNvPr id="7" name="墨迹 6"/>
              <p14:cNvContentPartPr/>
              <p14:nvPr/>
            </p14:nvContentPartPr>
            <p14:xfrm>
              <a:off x="5294838" y="1062717"/>
              <a:ext cx="3281760" cy="1187640"/>
            </p14:xfrm>
          </p:contentPart>
        </mc:Choice>
        <mc:Fallback xmlns="">
          <p:pic>
            <p:nvPicPr>
              <p:cNvPr id="7" name="墨迹 6"/>
              <p:cNvPicPr/>
              <p:nvPr/>
            </p:nvPicPr>
            <p:blipFill>
              <a:blip r:embed="rId26"/>
              <a:stretch>
                <a:fillRect/>
              </a:stretch>
            </p:blipFill>
            <p:spPr>
              <a:xfrm>
                <a:off x="5282958" y="1050837"/>
                <a:ext cx="3305520" cy="1211400"/>
              </a:xfrm>
              <a:prstGeom prst="rect">
                <a:avLst/>
              </a:prstGeom>
            </p:spPr>
          </p:pic>
        </mc:Fallback>
      </mc:AlternateContent>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165908"/>
                                        </p:tgtEl>
                                        <p:attrNameLst>
                                          <p:attrName>style.visibility</p:attrName>
                                        </p:attrNameLst>
                                      </p:cBhvr>
                                      <p:to>
                                        <p:strVal val="visible"/>
                                      </p:to>
                                    </p:set>
                                    <p:animEffect transition="in" filter="strips(downLeft)">
                                      <p:cBhvr>
                                        <p:cTn id="7" dur="500"/>
                                        <p:tgtEl>
                                          <p:spTgt spid="165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165914"/>
                                        </p:tgtEl>
                                        <p:attrNameLst>
                                          <p:attrName>style.visibility</p:attrName>
                                        </p:attrNameLst>
                                      </p:cBhvr>
                                      <p:to>
                                        <p:strVal val="visible"/>
                                      </p:to>
                                    </p:set>
                                    <p:animEffect transition="in" filter="strips(downLeft)">
                                      <p:cBhvr>
                                        <p:cTn id="12" dur="500"/>
                                        <p:tgtEl>
                                          <p:spTgt spid="1659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165925"/>
                                        </p:tgtEl>
                                        <p:attrNameLst>
                                          <p:attrName>style.visibility</p:attrName>
                                        </p:attrNameLst>
                                      </p:cBhvr>
                                      <p:to>
                                        <p:strVal val="visible"/>
                                      </p:to>
                                    </p:set>
                                    <p:animEffect transition="in" filter="strips(downLeft)">
                                      <p:cBhvr>
                                        <p:cTn id="17" dur="500"/>
                                        <p:tgtEl>
                                          <p:spTgt spid="1659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165936"/>
                                        </p:tgtEl>
                                        <p:attrNameLst>
                                          <p:attrName>style.visibility</p:attrName>
                                        </p:attrNameLst>
                                      </p:cBhvr>
                                      <p:to>
                                        <p:strVal val="visible"/>
                                      </p:to>
                                    </p:set>
                                    <p:animEffect transition="in" filter="strips(downLeft)">
                                      <p:cBhvr>
                                        <p:cTn id="22" dur="500"/>
                                        <p:tgtEl>
                                          <p:spTgt spid="1659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nodeType="clickEffect">
                                  <p:stCondLst>
                                    <p:cond delay="0"/>
                                  </p:stCondLst>
                                  <p:childTnLst>
                                    <p:set>
                                      <p:cBhvr>
                                        <p:cTn id="26" dur="1" fill="hold">
                                          <p:stCondLst>
                                            <p:cond delay="0"/>
                                          </p:stCondLst>
                                        </p:cTn>
                                        <p:tgtEl>
                                          <p:spTgt spid="165918"/>
                                        </p:tgtEl>
                                        <p:attrNameLst>
                                          <p:attrName>style.visibility</p:attrName>
                                        </p:attrNameLst>
                                      </p:cBhvr>
                                      <p:to>
                                        <p:strVal val="visible"/>
                                      </p:to>
                                    </p:set>
                                    <p:animEffect transition="in" filter="strips(downLeft)">
                                      <p:cBhvr>
                                        <p:cTn id="27" dur="500"/>
                                        <p:tgtEl>
                                          <p:spTgt spid="1659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nodeType="clickEffect">
                                  <p:stCondLst>
                                    <p:cond delay="0"/>
                                  </p:stCondLst>
                                  <p:childTnLst>
                                    <p:set>
                                      <p:cBhvr>
                                        <p:cTn id="31" dur="1" fill="hold">
                                          <p:stCondLst>
                                            <p:cond delay="0"/>
                                          </p:stCondLst>
                                        </p:cTn>
                                        <p:tgtEl>
                                          <p:spTgt spid="165924"/>
                                        </p:tgtEl>
                                        <p:attrNameLst>
                                          <p:attrName>style.visibility</p:attrName>
                                        </p:attrNameLst>
                                      </p:cBhvr>
                                      <p:to>
                                        <p:strVal val="visible"/>
                                      </p:to>
                                    </p:set>
                                    <p:animEffect transition="in" filter="strips(downLeft)">
                                      <p:cBhvr>
                                        <p:cTn id="32" dur="500"/>
                                        <p:tgtEl>
                                          <p:spTgt spid="1659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165937"/>
                                        </p:tgtEl>
                                        <p:attrNameLst>
                                          <p:attrName>style.visibility</p:attrName>
                                        </p:attrNameLst>
                                      </p:cBhvr>
                                      <p:to>
                                        <p:strVal val="visible"/>
                                      </p:to>
                                    </p:set>
                                    <p:animEffect transition="in" filter="strips(downLeft)">
                                      <p:cBhvr>
                                        <p:cTn id="37" dur="500"/>
                                        <p:tgtEl>
                                          <p:spTgt spid="165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p:cNvSpPr>
            <a:spLocks noChangeArrowheads="1"/>
          </p:cNvSpPr>
          <p:nvPr/>
        </p:nvSpPr>
        <p:spPr bwMode="auto">
          <a:xfrm>
            <a:off x="303213" y="738188"/>
            <a:ext cx="73866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latin typeface="Times New Roman" panose="02020603050405020304" pitchFamily="18" charset="0"/>
              </a:rPr>
              <a:t>1</a:t>
            </a:r>
            <a:r>
              <a:rPr kumimoji="1" lang="zh-CN" altLang="en-US" sz="2400" dirty="0">
                <a:latin typeface="Times New Roman" panose="02020603050405020304" pitchFamily="18" charset="0"/>
              </a:rPr>
              <a:t>、正逻辑的与门对应了负逻辑的与非门 。（ </a:t>
            </a:r>
            <a:r>
              <a:rPr kumimoji="1" lang="el-GR" altLang="zh-CN" sz="2400" dirty="0">
                <a:solidFill>
                  <a:srgbClr val="FF0000"/>
                </a:solidFill>
                <a:latin typeface="Times New Roman" panose="02020603050405020304" pitchFamily="18" charset="0"/>
              </a:rPr>
              <a:t>ᵡ</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a:t>
            </a:r>
          </a:p>
        </p:txBody>
      </p:sp>
      <p:sp>
        <p:nvSpPr>
          <p:cNvPr id="15363" name="Rectangle 5"/>
          <p:cNvSpPr>
            <a:spLocks noChangeArrowheads="1"/>
          </p:cNvSpPr>
          <p:nvPr/>
        </p:nvSpPr>
        <p:spPr bwMode="auto">
          <a:xfrm>
            <a:off x="231775" y="182563"/>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t>三、判断题：</a:t>
            </a:r>
          </a:p>
        </p:txBody>
      </p:sp>
      <p:sp>
        <p:nvSpPr>
          <p:cNvPr id="167942" name="Rectangle 6"/>
          <p:cNvSpPr>
            <a:spLocks noChangeArrowheads="1"/>
          </p:cNvSpPr>
          <p:nvPr/>
        </p:nvSpPr>
        <p:spPr bwMode="auto">
          <a:xfrm>
            <a:off x="306388" y="1819275"/>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latin typeface="Times New Roman" panose="02020603050405020304" pitchFamily="18" charset="0"/>
              </a:rPr>
              <a:t>3</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F(A,B,C)=∑m</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0,1,2,3,4,5,6,7</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=0 </a:t>
            </a: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   </a:t>
            </a:r>
            <a:r>
              <a:rPr kumimoji="1" lang="el-GR" altLang="zh-CN" sz="2400" dirty="0">
                <a:solidFill>
                  <a:srgbClr val="FF0000"/>
                </a:solidFill>
                <a:latin typeface="Times New Roman" panose="02020603050405020304" pitchFamily="18" charset="0"/>
              </a:rPr>
              <a:t>ᵡ</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a:t>
            </a:r>
          </a:p>
        </p:txBody>
      </p:sp>
      <p:sp>
        <p:nvSpPr>
          <p:cNvPr id="167943" name="Rectangle 7"/>
          <p:cNvSpPr>
            <a:spLocks noChangeArrowheads="1"/>
          </p:cNvSpPr>
          <p:nvPr/>
        </p:nvSpPr>
        <p:spPr bwMode="auto">
          <a:xfrm>
            <a:off x="303213" y="1266825"/>
            <a:ext cx="89360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2</a:t>
            </a:r>
            <a:r>
              <a:rPr kumimoji="1" lang="zh-CN" altLang="en-US" sz="2400">
                <a:latin typeface="Times New Roman" panose="02020603050405020304" pitchFamily="18" charset="0"/>
              </a:rPr>
              <a:t>、正逻辑假设下的与非门是在负逻辑假设下的或非门。（ </a:t>
            </a:r>
            <a:r>
              <a:rPr kumimoji="1" lang="en-US" altLang="zh-CN" sz="2400">
                <a:solidFill>
                  <a:srgbClr val="FF0000"/>
                </a:solidFill>
                <a:latin typeface="Times New Roman" panose="02020603050405020304" pitchFamily="18" charset="0"/>
              </a:rPr>
              <a:t>√</a:t>
            </a:r>
            <a:r>
              <a:rPr kumimoji="1" lang="zh-CN" altLang="en-US" sz="2400">
                <a:latin typeface="Times New Roman" panose="02020603050405020304" pitchFamily="18" charset="0"/>
              </a:rPr>
              <a:t>   ）</a:t>
            </a:r>
          </a:p>
        </p:txBody>
      </p:sp>
      <p:sp>
        <p:nvSpPr>
          <p:cNvPr id="167944" name="Rectangle 8"/>
          <p:cNvSpPr>
            <a:spLocks noChangeArrowheads="1"/>
          </p:cNvSpPr>
          <p:nvPr/>
        </p:nvSpPr>
        <p:spPr bwMode="auto">
          <a:xfrm>
            <a:off x="323850" y="2820988"/>
            <a:ext cx="87122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dirty="0">
                <a:solidFill>
                  <a:srgbClr val="0000FF"/>
                </a:solidFill>
                <a:latin typeface="Times New Roman" panose="02020603050405020304" pitchFamily="18" charset="0"/>
              </a:rPr>
              <a:t>5</a:t>
            </a:r>
            <a:r>
              <a:rPr kumimoji="1" lang="zh-CN" altLang="en-US" sz="2400" dirty="0">
                <a:latin typeface="Times New Roman" panose="02020603050405020304" pitchFamily="18" charset="0"/>
              </a:rPr>
              <a:t>、同一个电路在正逻辑下的函数表达式和在负逻辑下的逻辑函数表达式互为反函数。（ </a:t>
            </a:r>
            <a:r>
              <a:rPr kumimoji="1" lang="el-GR" altLang="zh-CN" sz="2400" dirty="0">
                <a:solidFill>
                  <a:srgbClr val="FF0000"/>
                </a:solidFill>
                <a:latin typeface="Times New Roman" panose="02020603050405020304" pitchFamily="18" charset="0"/>
              </a:rPr>
              <a:t>ᵡ</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a:t>
            </a:r>
          </a:p>
        </p:txBody>
      </p:sp>
      <p:sp>
        <p:nvSpPr>
          <p:cNvPr id="167945" name="Rectangle 9"/>
          <p:cNvSpPr>
            <a:spLocks noChangeArrowheads="1"/>
          </p:cNvSpPr>
          <p:nvPr/>
        </p:nvSpPr>
        <p:spPr bwMode="auto">
          <a:xfrm>
            <a:off x="314325" y="2359025"/>
            <a:ext cx="8297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4</a:t>
            </a:r>
            <a:r>
              <a:rPr kumimoji="1" lang="zh-CN" altLang="en-US" sz="2400">
                <a:latin typeface="Times New Roman" panose="02020603050405020304" pitchFamily="18" charset="0"/>
              </a:rPr>
              <a:t>、全体最小项之和为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，任意两个最小项之积为</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 </a:t>
            </a:r>
            <a:r>
              <a:rPr kumimoji="1" lang="en-US" altLang="zh-CN" sz="2400">
                <a:solidFill>
                  <a:srgbClr val="FF0000"/>
                </a:solidFill>
                <a:latin typeface="Times New Roman" panose="02020603050405020304" pitchFamily="18" charset="0"/>
              </a:rPr>
              <a:t>√</a:t>
            </a:r>
            <a:r>
              <a:rPr kumimoji="1" lang="zh-CN" altLang="en-US" sz="2400">
                <a:latin typeface="Times New Roman" panose="02020603050405020304" pitchFamily="18" charset="0"/>
              </a:rPr>
              <a:t>    ）</a:t>
            </a:r>
          </a:p>
        </p:txBody>
      </p:sp>
      <p:sp>
        <p:nvSpPr>
          <p:cNvPr id="167946" name="Rectangle 10"/>
          <p:cNvSpPr>
            <a:spLocks noChangeArrowheads="1"/>
          </p:cNvSpPr>
          <p:nvPr/>
        </p:nvSpPr>
        <p:spPr bwMode="auto">
          <a:xfrm>
            <a:off x="349250" y="3811588"/>
            <a:ext cx="7050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latin typeface="Times New Roman" panose="02020603050405020304" pitchFamily="18" charset="0"/>
              </a:rPr>
              <a:t>6</a:t>
            </a:r>
            <a:r>
              <a:rPr kumimoji="1" lang="zh-CN" altLang="en-US" sz="2400" dirty="0">
                <a:latin typeface="Times New Roman" panose="02020603050405020304" pitchFamily="18" charset="0"/>
              </a:rPr>
              <a:t>、若逻辑变量</a:t>
            </a:r>
            <a:r>
              <a:rPr kumimoji="1" lang="en-US" altLang="zh-CN" sz="2400" dirty="0">
                <a:latin typeface="Times New Roman" panose="02020603050405020304" pitchFamily="18" charset="0"/>
              </a:rPr>
              <a:t>x</a:t>
            </a:r>
            <a:r>
              <a:rPr kumimoji="1" lang="zh-CN" altLang="en-US" sz="2400" dirty="0">
                <a:latin typeface="Times New Roman" panose="02020603050405020304" pitchFamily="18" charset="0"/>
              </a:rPr>
              <a:t>和</a:t>
            </a:r>
            <a:r>
              <a:rPr kumimoji="1" lang="en-US" altLang="zh-CN" sz="2400" dirty="0">
                <a:latin typeface="Times New Roman" panose="02020603050405020304" pitchFamily="18" charset="0"/>
              </a:rPr>
              <a:t>y</a:t>
            </a:r>
            <a:r>
              <a:rPr kumimoji="1" lang="zh-CN" altLang="en-US" sz="2400" dirty="0">
                <a:latin typeface="Times New Roman" panose="02020603050405020304" pitchFamily="18" charset="0"/>
              </a:rPr>
              <a:t>满足</a:t>
            </a:r>
            <a:r>
              <a:rPr kumimoji="1" lang="en-US" altLang="zh-CN" sz="2400" dirty="0" err="1">
                <a:latin typeface="Times New Roman" panose="02020603050405020304" pitchFamily="18" charset="0"/>
              </a:rPr>
              <a:t>xy</a:t>
            </a:r>
            <a:r>
              <a:rPr kumimoji="1" lang="en-US" altLang="zh-CN" sz="2400" dirty="0">
                <a:latin typeface="Times New Roman" panose="02020603050405020304" pitchFamily="18" charset="0"/>
              </a:rPr>
              <a:t>=</a:t>
            </a:r>
            <a:r>
              <a:rPr kumimoji="1" lang="en-US" altLang="zh-CN" sz="2400" dirty="0" err="1">
                <a:latin typeface="Times New Roman" panose="02020603050405020304" pitchFamily="18" charset="0"/>
              </a:rPr>
              <a:t>x+y</a:t>
            </a:r>
            <a:r>
              <a:rPr kumimoji="1" lang="zh-CN" altLang="en-US" sz="2400" dirty="0">
                <a:latin typeface="Times New Roman" panose="02020603050405020304" pitchFamily="18" charset="0"/>
              </a:rPr>
              <a:t>，则</a:t>
            </a:r>
            <a:r>
              <a:rPr kumimoji="1" lang="en-US" altLang="zh-CN" sz="2400" dirty="0">
                <a:latin typeface="Times New Roman" panose="02020603050405020304" pitchFamily="18" charset="0"/>
              </a:rPr>
              <a:t>x=y</a:t>
            </a:r>
            <a:r>
              <a:rPr kumimoji="1" lang="zh-CN" altLang="en-US" sz="2400" dirty="0">
                <a:latin typeface="Times New Roman" panose="02020603050405020304" pitchFamily="18" charset="0"/>
              </a:rPr>
              <a:t>。（ </a:t>
            </a:r>
            <a:r>
              <a:rPr kumimoji="1" lang="en-US" altLang="zh-CN" sz="2400" dirty="0">
                <a:solidFill>
                  <a:srgbClr val="FF0000"/>
                </a:solidFill>
                <a:latin typeface="Times New Roman" panose="02020603050405020304" pitchFamily="18" charset="0"/>
              </a:rPr>
              <a:t>√</a:t>
            </a:r>
            <a:r>
              <a:rPr kumimoji="1" lang="zh-CN" altLang="en-US" sz="2400" dirty="0">
                <a:latin typeface="Times New Roman" panose="02020603050405020304" pitchFamily="18" charset="0"/>
              </a:rPr>
              <a:t>     ）</a:t>
            </a:r>
          </a:p>
        </p:txBody>
      </p:sp>
      <p:sp>
        <p:nvSpPr>
          <p:cNvPr id="11" name="Rectangle 10"/>
          <p:cNvSpPr>
            <a:spLocks noChangeArrowheads="1"/>
          </p:cNvSpPr>
          <p:nvPr/>
        </p:nvSpPr>
        <p:spPr bwMode="auto">
          <a:xfrm>
            <a:off x="314325" y="4681926"/>
            <a:ext cx="85430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None/>
            </a:pPr>
            <a:r>
              <a:rPr kumimoji="1" lang="en-US" altLang="zh-CN" sz="2400" dirty="0">
                <a:latin typeface="Times New Roman" panose="02020603050405020304" pitchFamily="18" charset="0"/>
              </a:rPr>
              <a:t>7</a:t>
            </a:r>
            <a:r>
              <a:rPr kumimoji="1" lang="zh-CN" altLang="en-US" sz="2400" dirty="0">
                <a:latin typeface="Times New Roman" panose="02020603050405020304" pitchFamily="18" charset="0"/>
              </a:rPr>
              <a:t>、</a:t>
            </a:r>
            <a:r>
              <a:rPr lang="zh-CN" altLang="zh-CN" sz="2400" dirty="0">
                <a:cs typeface="Times New Roman" panose="02020603050405020304" pitchFamily="18" charset="0"/>
              </a:rPr>
              <a:t>对于同一个逻辑门电路，如果在正逻辑定义下实现的与逻辑运算，则在负逻辑定义下，实现的逻辑功能是与非逻辑（</a:t>
            </a:r>
            <a:r>
              <a:rPr lang="en-US" altLang="zh-CN" sz="2400" dirty="0">
                <a:cs typeface="Times New Roman" panose="02020603050405020304" pitchFamily="18" charset="0"/>
              </a:rPr>
              <a:t> </a:t>
            </a:r>
            <a:r>
              <a:rPr kumimoji="1" lang="el-GR" altLang="zh-CN" sz="2400" dirty="0">
                <a:solidFill>
                  <a:srgbClr val="FF0000"/>
                </a:solidFill>
                <a:latin typeface="Times New Roman" panose="02020603050405020304" pitchFamily="18" charset="0"/>
              </a:rPr>
              <a:t>ᵡ</a:t>
            </a:r>
            <a:r>
              <a:rPr lang="en-US" altLang="zh-CN" sz="2400" dirty="0">
                <a:cs typeface="Times New Roman" panose="02020603050405020304" pitchFamily="18" charset="0"/>
              </a:rPr>
              <a:t>   </a:t>
            </a:r>
            <a:r>
              <a:rPr lang="zh-CN" altLang="zh-CN" sz="2400" dirty="0">
                <a:cs typeface="Times New Roman" panose="02020603050405020304" pitchFamily="18" charset="0"/>
              </a:rPr>
              <a:t>）。</a:t>
            </a:r>
            <a:endParaRPr lang="zh-CN" altLang="zh-CN" sz="2400" dirty="0">
              <a:latin typeface="宋体" panose="02010600030101010101" pitchFamily="2" charset="-122"/>
              <a:cs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7940"/>
                                        </p:tgtEl>
                                        <p:attrNameLst>
                                          <p:attrName>style.visibility</p:attrName>
                                        </p:attrNameLst>
                                      </p:cBhvr>
                                      <p:to>
                                        <p:strVal val="visible"/>
                                      </p:to>
                                    </p:set>
                                    <p:animEffect transition="in" filter="box(in)">
                                      <p:cBhvr>
                                        <p:cTn id="7" dur="500"/>
                                        <p:tgtEl>
                                          <p:spTgt spid="167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7943"/>
                                        </p:tgtEl>
                                        <p:attrNameLst>
                                          <p:attrName>style.visibility</p:attrName>
                                        </p:attrNameLst>
                                      </p:cBhvr>
                                      <p:to>
                                        <p:strVal val="visible"/>
                                      </p:to>
                                    </p:set>
                                    <p:animEffect transition="in" filter="box(in)">
                                      <p:cBhvr>
                                        <p:cTn id="12" dur="500"/>
                                        <p:tgtEl>
                                          <p:spTgt spid="1679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7942"/>
                                        </p:tgtEl>
                                        <p:attrNameLst>
                                          <p:attrName>style.visibility</p:attrName>
                                        </p:attrNameLst>
                                      </p:cBhvr>
                                      <p:to>
                                        <p:strVal val="visible"/>
                                      </p:to>
                                    </p:set>
                                    <p:animEffect transition="in" filter="box(in)">
                                      <p:cBhvr>
                                        <p:cTn id="17" dur="500"/>
                                        <p:tgtEl>
                                          <p:spTgt spid="1679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7945"/>
                                        </p:tgtEl>
                                        <p:attrNameLst>
                                          <p:attrName>style.visibility</p:attrName>
                                        </p:attrNameLst>
                                      </p:cBhvr>
                                      <p:to>
                                        <p:strVal val="visible"/>
                                      </p:to>
                                    </p:set>
                                    <p:animEffect transition="in" filter="box(in)">
                                      <p:cBhvr>
                                        <p:cTn id="22" dur="500"/>
                                        <p:tgtEl>
                                          <p:spTgt spid="1679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67944"/>
                                        </p:tgtEl>
                                        <p:attrNameLst>
                                          <p:attrName>style.visibility</p:attrName>
                                        </p:attrNameLst>
                                      </p:cBhvr>
                                      <p:to>
                                        <p:strVal val="visible"/>
                                      </p:to>
                                    </p:set>
                                    <p:animEffect transition="in" filter="box(in)">
                                      <p:cBhvr>
                                        <p:cTn id="27" dur="500"/>
                                        <p:tgtEl>
                                          <p:spTgt spid="1679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67946"/>
                                        </p:tgtEl>
                                        <p:attrNameLst>
                                          <p:attrName>style.visibility</p:attrName>
                                        </p:attrNameLst>
                                      </p:cBhvr>
                                      <p:to>
                                        <p:strVal val="visible"/>
                                      </p:to>
                                    </p:set>
                                    <p:animEffect transition="in" filter="box(in)">
                                      <p:cBhvr>
                                        <p:cTn id="32" dur="500"/>
                                        <p:tgtEl>
                                          <p:spTgt spid="16794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ox(i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p:bldP spid="167942" grpId="0"/>
      <p:bldP spid="167943" grpId="0"/>
      <p:bldP spid="167944" grpId="0"/>
      <p:bldP spid="167945" grpId="0"/>
      <p:bldP spid="167946"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231775" y="182563"/>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t>四、函数化简题：</a:t>
            </a:r>
          </a:p>
        </p:txBody>
      </p:sp>
      <p:sp>
        <p:nvSpPr>
          <p:cNvPr id="169989" name="Rectangle 5"/>
          <p:cNvSpPr>
            <a:spLocks noChangeArrowheads="1"/>
          </p:cNvSpPr>
          <p:nvPr/>
        </p:nvSpPr>
        <p:spPr bwMode="auto">
          <a:xfrm>
            <a:off x="323850" y="720725"/>
            <a:ext cx="585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tabLst>
                <a:tab pos="457200" algn="l"/>
              </a:tabLst>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tabLst>
                <a:tab pos="457200" algn="l"/>
              </a:tabLst>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tabLst>
                <a:tab pos="457200" algn="l"/>
              </a:tabLst>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tabLst>
                <a:tab pos="457200" algn="l"/>
              </a:tabLst>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tabLst>
                <a:tab pos="4572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1</a:t>
            </a:r>
            <a:r>
              <a:rPr kumimoji="1" lang="zh-CN" altLang="en-US" sz="2400">
                <a:latin typeface="Times New Roman" panose="02020603050405020304" pitchFamily="18" charset="0"/>
              </a:rPr>
              <a:t>、用卡诺图化简下列函数为最简与或式。</a:t>
            </a:r>
          </a:p>
        </p:txBody>
      </p:sp>
      <p:sp>
        <p:nvSpPr>
          <p:cNvPr id="169990" name="Rectangle 6"/>
          <p:cNvSpPr>
            <a:spLocks noChangeArrowheads="1"/>
          </p:cNvSpPr>
          <p:nvPr/>
        </p:nvSpPr>
        <p:spPr bwMode="auto">
          <a:xfrm>
            <a:off x="342900" y="1223963"/>
            <a:ext cx="673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F(A,B,C,D)=∑m(3,5,8,9,10,12) + ∑d(0,1,2,13)</a:t>
            </a:r>
            <a:r>
              <a:rPr kumimoji="1" lang="en-US" altLang="zh-CN" sz="2400" b="0">
                <a:latin typeface="Times New Roman" panose="02020603050405020304" pitchFamily="18" charset="0"/>
              </a:rPr>
              <a:t> </a:t>
            </a:r>
          </a:p>
        </p:txBody>
      </p:sp>
      <p:sp>
        <p:nvSpPr>
          <p:cNvPr id="169991" name="Rectangle 7"/>
          <p:cNvSpPr>
            <a:spLocks noChangeArrowheads="1"/>
          </p:cNvSpPr>
          <p:nvPr/>
        </p:nvSpPr>
        <p:spPr bwMode="auto">
          <a:xfrm>
            <a:off x="349250" y="1712913"/>
            <a:ext cx="749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2</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F(A,B,C,D)=∑m(1,3,4,9,11,12,14,15) + ∑d(5,6,7,13)</a:t>
            </a:r>
            <a:r>
              <a:rPr kumimoji="1" lang="en-US" altLang="zh-CN" sz="2400" b="0">
                <a:latin typeface="Times New Roman" panose="02020603050405020304" pitchFamily="18" charset="0"/>
              </a:rPr>
              <a:t> </a:t>
            </a:r>
          </a:p>
        </p:txBody>
      </p:sp>
      <p:grpSp>
        <p:nvGrpSpPr>
          <p:cNvPr id="169995" name="Group 11"/>
          <p:cNvGrpSpPr>
            <a:grpSpLocks/>
          </p:cNvGrpSpPr>
          <p:nvPr/>
        </p:nvGrpSpPr>
        <p:grpSpPr bwMode="auto">
          <a:xfrm>
            <a:off x="363538" y="2185988"/>
            <a:ext cx="7724775" cy="457200"/>
            <a:chOff x="237" y="1377"/>
            <a:chExt cx="4796" cy="296"/>
          </a:xfrm>
        </p:grpSpPr>
        <p:graphicFrame>
          <p:nvGraphicFramePr>
            <p:cNvPr id="16529" name="Object 8"/>
            <p:cNvGraphicFramePr>
              <a:graphicFrameLocks noChangeAspect="1"/>
            </p:cNvGraphicFramePr>
            <p:nvPr/>
          </p:nvGraphicFramePr>
          <p:xfrm>
            <a:off x="543" y="1377"/>
            <a:ext cx="4490" cy="284"/>
          </p:xfrm>
          <a:graphic>
            <a:graphicData uri="http://schemas.openxmlformats.org/presentationml/2006/ole">
              <mc:AlternateContent xmlns:mc="http://schemas.openxmlformats.org/markup-compatibility/2006">
                <mc:Choice xmlns:v="urn:schemas-microsoft-com:vml" Requires="v">
                  <p:oleObj spid="_x0000_s16623" name="公式" r:id="rId4" imgW="4089400" imgH="241300" progId="Equation.3">
                    <p:embed/>
                  </p:oleObj>
                </mc:Choice>
                <mc:Fallback>
                  <p:oleObj name="公式" r:id="rId4" imgW="4089400" imgH="2413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 y="1377"/>
                          <a:ext cx="4490"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530" name="Rectangle 10"/>
            <p:cNvSpPr>
              <a:spLocks noChangeArrowheads="1"/>
            </p:cNvSpPr>
            <p:nvPr/>
          </p:nvSpPr>
          <p:spPr bwMode="auto">
            <a:xfrm>
              <a:off x="237" y="1377"/>
              <a:ext cx="399"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3</a:t>
              </a:r>
              <a:r>
                <a:rPr kumimoji="1" lang="zh-CN" altLang="en-US" sz="2400">
                  <a:latin typeface="Times New Roman" panose="02020603050405020304" pitchFamily="18" charset="0"/>
                </a:rPr>
                <a:t>）</a:t>
              </a:r>
              <a:endParaRPr kumimoji="1" lang="en-US" altLang="zh-CN" sz="2400" b="0">
                <a:latin typeface="Times New Roman" panose="02020603050405020304" pitchFamily="18" charset="0"/>
              </a:endParaRPr>
            </a:p>
          </p:txBody>
        </p:sp>
      </p:grpSp>
      <p:graphicFrame>
        <p:nvGraphicFramePr>
          <p:cNvPr id="2" name="表格 1"/>
          <p:cNvGraphicFramePr>
            <a:graphicFrameLocks noGrp="1"/>
          </p:cNvGraphicFramePr>
          <p:nvPr/>
        </p:nvGraphicFramePr>
        <p:xfrm>
          <a:off x="342900" y="2970213"/>
          <a:ext cx="2471740" cy="1854200"/>
        </p:xfrm>
        <a:graphic>
          <a:graphicData uri="http://schemas.openxmlformats.org/drawingml/2006/table">
            <a:tbl>
              <a:tblPr firstRow="1" bandRow="1">
                <a:tableStyleId>{2D5ABB26-0587-4C30-8999-92F81FD0307C}</a:tableStyleId>
              </a:tblPr>
              <a:tblGrid>
                <a:gridCol w="494348">
                  <a:extLst>
                    <a:ext uri="{9D8B030D-6E8A-4147-A177-3AD203B41FA5}">
                      <a16:colId xmlns:a16="http://schemas.microsoft.com/office/drawing/2014/main" val="20000"/>
                    </a:ext>
                  </a:extLst>
                </a:gridCol>
                <a:gridCol w="494348">
                  <a:extLst>
                    <a:ext uri="{9D8B030D-6E8A-4147-A177-3AD203B41FA5}">
                      <a16:colId xmlns:a16="http://schemas.microsoft.com/office/drawing/2014/main" val="20001"/>
                    </a:ext>
                  </a:extLst>
                </a:gridCol>
                <a:gridCol w="494348">
                  <a:extLst>
                    <a:ext uri="{9D8B030D-6E8A-4147-A177-3AD203B41FA5}">
                      <a16:colId xmlns:a16="http://schemas.microsoft.com/office/drawing/2014/main" val="20002"/>
                    </a:ext>
                  </a:extLst>
                </a:gridCol>
                <a:gridCol w="494348">
                  <a:extLst>
                    <a:ext uri="{9D8B030D-6E8A-4147-A177-3AD203B41FA5}">
                      <a16:colId xmlns:a16="http://schemas.microsoft.com/office/drawing/2014/main" val="20003"/>
                    </a:ext>
                  </a:extLst>
                </a:gridCol>
                <a:gridCol w="494348">
                  <a:extLst>
                    <a:ext uri="{9D8B030D-6E8A-4147-A177-3AD203B41FA5}">
                      <a16:colId xmlns:a16="http://schemas.microsoft.com/office/drawing/2014/main" val="20004"/>
                    </a:ext>
                  </a:extLst>
                </a:gridCol>
              </a:tblGrid>
              <a:tr h="370840">
                <a:tc>
                  <a:txBody>
                    <a:bodyPr/>
                    <a:lstStyle/>
                    <a:p>
                      <a:endParaRPr lang="zh-CN" altLang="en-US" dirty="0"/>
                    </a:p>
                  </a:txBody>
                  <a:tcPr marL="91433" marR="91433" anchor="ctr" anchorCtr="1">
                    <a:lnTlToBr w="12700" cap="flat" cmpd="sng" algn="ctr">
                      <a:solidFill>
                        <a:schemeClr val="tx1"/>
                      </a:solidFill>
                      <a:prstDash val="solid"/>
                      <a:round/>
                      <a:headEnd type="none" w="med" len="med"/>
                      <a:tailEnd type="none" w="med" len="med"/>
                    </a:lnTlToBr>
                  </a:tcPr>
                </a:tc>
                <a:tc>
                  <a:txBody>
                    <a:bodyPr/>
                    <a:lstStyle/>
                    <a:p>
                      <a:r>
                        <a:rPr lang="en-US" altLang="zh-CN" dirty="0"/>
                        <a:t>00</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tc>
                  <a:txBody>
                    <a:bodyPr/>
                    <a:lstStyle/>
                    <a:p>
                      <a:r>
                        <a:rPr lang="en-US" altLang="zh-CN" dirty="0"/>
                        <a:t>01</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tc>
                  <a:txBody>
                    <a:bodyPr/>
                    <a:lstStyle/>
                    <a:p>
                      <a:r>
                        <a:rPr lang="en-US" altLang="zh-CN" dirty="0"/>
                        <a:t>11</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tc>
                  <a:txBody>
                    <a:bodyPr/>
                    <a:lstStyle/>
                    <a:p>
                      <a:r>
                        <a:rPr lang="en-US" altLang="zh-CN" dirty="0"/>
                        <a:t>10</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altLang="zh-CN" dirty="0"/>
                        <a:t>00</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r>
                        <a:rPr lang="en-US" altLang="zh-CN" dirty="0"/>
                        <a:t>d</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d</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d</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dirty="0"/>
                        <a:t>01</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altLang="zh-CN" dirty="0"/>
                        <a:t>11</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d</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altLang="zh-CN" dirty="0"/>
                        <a:t>10</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6428" name="TextBox 2"/>
          <p:cNvSpPr txBox="1">
            <a:spLocks noChangeArrowheads="1"/>
          </p:cNvSpPr>
          <p:nvPr/>
        </p:nvSpPr>
        <p:spPr bwMode="auto">
          <a:xfrm>
            <a:off x="115888" y="3009900"/>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AB</a:t>
            </a:r>
            <a:endParaRPr lang="zh-CN" altLang="en-US" sz="1800"/>
          </a:p>
        </p:txBody>
      </p:sp>
      <p:sp>
        <p:nvSpPr>
          <p:cNvPr id="16429" name="TextBox 25"/>
          <p:cNvSpPr txBox="1">
            <a:spLocks noChangeArrowheads="1"/>
          </p:cNvSpPr>
          <p:nvPr/>
        </p:nvSpPr>
        <p:spPr bwMode="auto">
          <a:xfrm>
            <a:off x="544513" y="2811463"/>
            <a:ext cx="517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CD</a:t>
            </a:r>
            <a:endParaRPr lang="zh-CN" altLang="en-US" sz="1800"/>
          </a:p>
        </p:txBody>
      </p:sp>
      <p:sp>
        <p:nvSpPr>
          <p:cNvPr id="16430" name="TextBox 26"/>
          <p:cNvSpPr txBox="1">
            <a:spLocks noChangeArrowheads="1"/>
          </p:cNvSpPr>
          <p:nvPr/>
        </p:nvSpPr>
        <p:spPr bwMode="auto">
          <a:xfrm>
            <a:off x="46038" y="2668588"/>
            <a:ext cx="454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F1</a:t>
            </a:r>
            <a:endParaRPr lang="zh-CN" altLang="en-US" sz="1800"/>
          </a:p>
        </p:txBody>
      </p:sp>
      <p:graphicFrame>
        <p:nvGraphicFramePr>
          <p:cNvPr id="28" name="表格 27"/>
          <p:cNvGraphicFramePr>
            <a:graphicFrameLocks noGrp="1"/>
          </p:cNvGraphicFramePr>
          <p:nvPr/>
        </p:nvGraphicFramePr>
        <p:xfrm>
          <a:off x="3419475" y="2944813"/>
          <a:ext cx="2471740" cy="1854200"/>
        </p:xfrm>
        <a:graphic>
          <a:graphicData uri="http://schemas.openxmlformats.org/drawingml/2006/table">
            <a:tbl>
              <a:tblPr firstRow="1" bandRow="1">
                <a:tableStyleId>{2D5ABB26-0587-4C30-8999-92F81FD0307C}</a:tableStyleId>
              </a:tblPr>
              <a:tblGrid>
                <a:gridCol w="494348">
                  <a:extLst>
                    <a:ext uri="{9D8B030D-6E8A-4147-A177-3AD203B41FA5}">
                      <a16:colId xmlns:a16="http://schemas.microsoft.com/office/drawing/2014/main" val="20000"/>
                    </a:ext>
                  </a:extLst>
                </a:gridCol>
                <a:gridCol w="494348">
                  <a:extLst>
                    <a:ext uri="{9D8B030D-6E8A-4147-A177-3AD203B41FA5}">
                      <a16:colId xmlns:a16="http://schemas.microsoft.com/office/drawing/2014/main" val="20001"/>
                    </a:ext>
                  </a:extLst>
                </a:gridCol>
                <a:gridCol w="494348">
                  <a:extLst>
                    <a:ext uri="{9D8B030D-6E8A-4147-A177-3AD203B41FA5}">
                      <a16:colId xmlns:a16="http://schemas.microsoft.com/office/drawing/2014/main" val="20002"/>
                    </a:ext>
                  </a:extLst>
                </a:gridCol>
                <a:gridCol w="494348">
                  <a:extLst>
                    <a:ext uri="{9D8B030D-6E8A-4147-A177-3AD203B41FA5}">
                      <a16:colId xmlns:a16="http://schemas.microsoft.com/office/drawing/2014/main" val="20003"/>
                    </a:ext>
                  </a:extLst>
                </a:gridCol>
                <a:gridCol w="494348">
                  <a:extLst>
                    <a:ext uri="{9D8B030D-6E8A-4147-A177-3AD203B41FA5}">
                      <a16:colId xmlns:a16="http://schemas.microsoft.com/office/drawing/2014/main" val="20004"/>
                    </a:ext>
                  </a:extLst>
                </a:gridCol>
              </a:tblGrid>
              <a:tr h="370840">
                <a:tc>
                  <a:txBody>
                    <a:bodyPr/>
                    <a:lstStyle/>
                    <a:p>
                      <a:endParaRPr lang="zh-CN" altLang="en-US" dirty="0"/>
                    </a:p>
                  </a:txBody>
                  <a:tcPr marL="91433" marR="91433" anchor="ctr" anchorCtr="1">
                    <a:lnTlToBr w="12700" cap="flat" cmpd="sng" algn="ctr">
                      <a:solidFill>
                        <a:schemeClr val="tx1"/>
                      </a:solidFill>
                      <a:prstDash val="solid"/>
                      <a:round/>
                      <a:headEnd type="none" w="med" len="med"/>
                      <a:tailEnd type="none" w="med" len="med"/>
                    </a:lnTlToBr>
                  </a:tcPr>
                </a:tc>
                <a:tc>
                  <a:txBody>
                    <a:bodyPr/>
                    <a:lstStyle/>
                    <a:p>
                      <a:r>
                        <a:rPr lang="en-US" altLang="zh-CN" dirty="0"/>
                        <a:t>00</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tc>
                  <a:txBody>
                    <a:bodyPr/>
                    <a:lstStyle/>
                    <a:p>
                      <a:r>
                        <a:rPr lang="en-US" altLang="zh-CN" dirty="0"/>
                        <a:t>01</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tc>
                  <a:txBody>
                    <a:bodyPr/>
                    <a:lstStyle/>
                    <a:p>
                      <a:r>
                        <a:rPr lang="en-US" altLang="zh-CN" dirty="0"/>
                        <a:t>11</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tc>
                  <a:txBody>
                    <a:bodyPr/>
                    <a:lstStyle/>
                    <a:p>
                      <a:r>
                        <a:rPr lang="en-US" altLang="zh-CN" dirty="0"/>
                        <a:t>10</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altLang="zh-CN" dirty="0"/>
                        <a:t>00</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dirty="0"/>
                        <a:t>01</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d</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d</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d</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altLang="zh-CN" dirty="0"/>
                        <a:t>11</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d</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altLang="zh-CN" dirty="0"/>
                        <a:t>10</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endParaRPr lang="zh-CN" altLang="en-US"/>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6468" name="TextBox 28"/>
          <p:cNvSpPr txBox="1">
            <a:spLocks noChangeArrowheads="1"/>
          </p:cNvSpPr>
          <p:nvPr/>
        </p:nvSpPr>
        <p:spPr bwMode="auto">
          <a:xfrm>
            <a:off x="3192463" y="2986088"/>
            <a:ext cx="517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AB</a:t>
            </a:r>
            <a:endParaRPr lang="zh-CN" altLang="en-US" sz="1800"/>
          </a:p>
        </p:txBody>
      </p:sp>
      <p:sp>
        <p:nvSpPr>
          <p:cNvPr id="16469" name="TextBox 29"/>
          <p:cNvSpPr txBox="1">
            <a:spLocks noChangeArrowheads="1"/>
          </p:cNvSpPr>
          <p:nvPr/>
        </p:nvSpPr>
        <p:spPr bwMode="auto">
          <a:xfrm>
            <a:off x="3621088" y="2786063"/>
            <a:ext cx="519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CD</a:t>
            </a:r>
            <a:endParaRPr lang="zh-CN" altLang="en-US" sz="1800"/>
          </a:p>
        </p:txBody>
      </p:sp>
      <p:sp>
        <p:nvSpPr>
          <p:cNvPr id="16470" name="TextBox 30"/>
          <p:cNvSpPr txBox="1">
            <a:spLocks noChangeArrowheads="1"/>
          </p:cNvSpPr>
          <p:nvPr/>
        </p:nvSpPr>
        <p:spPr bwMode="auto">
          <a:xfrm>
            <a:off x="3124200" y="2644775"/>
            <a:ext cx="454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F2</a:t>
            </a:r>
            <a:endParaRPr lang="zh-CN" altLang="en-US" sz="1800"/>
          </a:p>
        </p:txBody>
      </p:sp>
      <p:graphicFrame>
        <p:nvGraphicFramePr>
          <p:cNvPr id="32" name="表格 31"/>
          <p:cNvGraphicFramePr>
            <a:graphicFrameLocks noGrp="1"/>
          </p:cNvGraphicFramePr>
          <p:nvPr/>
        </p:nvGraphicFramePr>
        <p:xfrm>
          <a:off x="6488113" y="2933700"/>
          <a:ext cx="2471735" cy="1854200"/>
        </p:xfrm>
        <a:graphic>
          <a:graphicData uri="http://schemas.openxmlformats.org/drawingml/2006/table">
            <a:tbl>
              <a:tblPr firstRow="1" bandRow="1">
                <a:tableStyleId>{2D5ABB26-0587-4C30-8999-92F81FD0307C}</a:tableStyleId>
              </a:tblPr>
              <a:tblGrid>
                <a:gridCol w="494347">
                  <a:extLst>
                    <a:ext uri="{9D8B030D-6E8A-4147-A177-3AD203B41FA5}">
                      <a16:colId xmlns:a16="http://schemas.microsoft.com/office/drawing/2014/main" val="20000"/>
                    </a:ext>
                  </a:extLst>
                </a:gridCol>
                <a:gridCol w="494347">
                  <a:extLst>
                    <a:ext uri="{9D8B030D-6E8A-4147-A177-3AD203B41FA5}">
                      <a16:colId xmlns:a16="http://schemas.microsoft.com/office/drawing/2014/main" val="20001"/>
                    </a:ext>
                  </a:extLst>
                </a:gridCol>
                <a:gridCol w="494347">
                  <a:extLst>
                    <a:ext uri="{9D8B030D-6E8A-4147-A177-3AD203B41FA5}">
                      <a16:colId xmlns:a16="http://schemas.microsoft.com/office/drawing/2014/main" val="20002"/>
                    </a:ext>
                  </a:extLst>
                </a:gridCol>
                <a:gridCol w="494347">
                  <a:extLst>
                    <a:ext uri="{9D8B030D-6E8A-4147-A177-3AD203B41FA5}">
                      <a16:colId xmlns:a16="http://schemas.microsoft.com/office/drawing/2014/main" val="20003"/>
                    </a:ext>
                  </a:extLst>
                </a:gridCol>
                <a:gridCol w="494347">
                  <a:extLst>
                    <a:ext uri="{9D8B030D-6E8A-4147-A177-3AD203B41FA5}">
                      <a16:colId xmlns:a16="http://schemas.microsoft.com/office/drawing/2014/main" val="20004"/>
                    </a:ext>
                  </a:extLst>
                </a:gridCol>
              </a:tblGrid>
              <a:tr h="370840">
                <a:tc>
                  <a:txBody>
                    <a:bodyPr/>
                    <a:lstStyle/>
                    <a:p>
                      <a:endParaRPr lang="zh-CN" altLang="en-US" dirty="0"/>
                    </a:p>
                  </a:txBody>
                  <a:tcPr marL="91433" marR="91433" anchor="ctr" anchorCtr="1">
                    <a:lnTlToBr w="12700" cap="flat" cmpd="sng" algn="ctr">
                      <a:solidFill>
                        <a:schemeClr val="tx1"/>
                      </a:solidFill>
                      <a:prstDash val="solid"/>
                      <a:round/>
                      <a:headEnd type="none" w="med" len="med"/>
                      <a:tailEnd type="none" w="med" len="med"/>
                    </a:lnTlToBr>
                  </a:tcPr>
                </a:tc>
                <a:tc>
                  <a:txBody>
                    <a:bodyPr/>
                    <a:lstStyle/>
                    <a:p>
                      <a:r>
                        <a:rPr lang="en-US" altLang="zh-CN" dirty="0"/>
                        <a:t>00</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tc>
                  <a:txBody>
                    <a:bodyPr/>
                    <a:lstStyle/>
                    <a:p>
                      <a:r>
                        <a:rPr lang="en-US" altLang="zh-CN" dirty="0"/>
                        <a:t>01</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tc>
                  <a:txBody>
                    <a:bodyPr/>
                    <a:lstStyle/>
                    <a:p>
                      <a:r>
                        <a:rPr lang="en-US" altLang="zh-CN" dirty="0"/>
                        <a:t>11</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tc>
                  <a:txBody>
                    <a:bodyPr/>
                    <a:lstStyle/>
                    <a:p>
                      <a:r>
                        <a:rPr lang="en-US" altLang="zh-CN" dirty="0"/>
                        <a:t>10</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altLang="zh-CN" dirty="0"/>
                        <a:t>00</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dirty="0"/>
                        <a:t>01</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altLang="zh-CN" dirty="0"/>
                        <a:t>11</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endParaRPr lang="zh-CN" altLang="en-US"/>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altLang="zh-CN" dirty="0"/>
                        <a:t>10</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6508" name="TextBox 32"/>
          <p:cNvSpPr txBox="1">
            <a:spLocks noChangeArrowheads="1"/>
          </p:cNvSpPr>
          <p:nvPr/>
        </p:nvSpPr>
        <p:spPr bwMode="auto">
          <a:xfrm>
            <a:off x="6261100" y="2973388"/>
            <a:ext cx="51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AB</a:t>
            </a:r>
            <a:endParaRPr lang="zh-CN" altLang="en-US" sz="1800"/>
          </a:p>
        </p:txBody>
      </p:sp>
      <p:sp>
        <p:nvSpPr>
          <p:cNvPr id="16509" name="TextBox 33"/>
          <p:cNvSpPr txBox="1">
            <a:spLocks noChangeArrowheads="1"/>
          </p:cNvSpPr>
          <p:nvPr/>
        </p:nvSpPr>
        <p:spPr bwMode="auto">
          <a:xfrm>
            <a:off x="6689725" y="2774950"/>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CD</a:t>
            </a:r>
            <a:endParaRPr lang="zh-CN" altLang="en-US" sz="1800"/>
          </a:p>
        </p:txBody>
      </p:sp>
      <p:sp>
        <p:nvSpPr>
          <p:cNvPr id="16510" name="TextBox 34"/>
          <p:cNvSpPr txBox="1">
            <a:spLocks noChangeArrowheads="1"/>
          </p:cNvSpPr>
          <p:nvPr/>
        </p:nvSpPr>
        <p:spPr bwMode="auto">
          <a:xfrm>
            <a:off x="6192838" y="2633663"/>
            <a:ext cx="454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F3</a:t>
            </a:r>
            <a:endParaRPr lang="zh-CN" altLang="en-US" sz="1800"/>
          </a:p>
        </p:txBody>
      </p:sp>
      <p:sp>
        <p:nvSpPr>
          <p:cNvPr id="16511" name="椭圆 3"/>
          <p:cNvSpPr>
            <a:spLocks noChangeArrowheads="1"/>
          </p:cNvSpPr>
          <p:nvPr/>
        </p:nvSpPr>
        <p:spPr bwMode="auto">
          <a:xfrm>
            <a:off x="803275" y="4076700"/>
            <a:ext cx="1031875" cy="792163"/>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6512" name="椭圆 4"/>
          <p:cNvSpPr>
            <a:spLocks noChangeArrowheads="1"/>
          </p:cNvSpPr>
          <p:nvPr/>
        </p:nvSpPr>
        <p:spPr bwMode="auto">
          <a:xfrm>
            <a:off x="1319213" y="3343275"/>
            <a:ext cx="515937" cy="1525588"/>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6513" name="椭圆 5"/>
          <p:cNvSpPr>
            <a:spLocks noChangeArrowheads="1"/>
          </p:cNvSpPr>
          <p:nvPr/>
        </p:nvSpPr>
        <p:spPr bwMode="auto">
          <a:xfrm>
            <a:off x="803275" y="3343275"/>
            <a:ext cx="2063750" cy="373063"/>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6514" name="椭圆 7"/>
          <p:cNvSpPr>
            <a:spLocks noChangeArrowheads="1"/>
          </p:cNvSpPr>
          <p:nvPr/>
        </p:nvSpPr>
        <p:spPr bwMode="auto">
          <a:xfrm>
            <a:off x="4356100" y="3194050"/>
            <a:ext cx="1079500" cy="1674813"/>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6515" name="椭圆 8"/>
          <p:cNvSpPr>
            <a:spLocks noChangeArrowheads="1"/>
          </p:cNvSpPr>
          <p:nvPr/>
        </p:nvSpPr>
        <p:spPr bwMode="auto">
          <a:xfrm>
            <a:off x="3879850" y="3644900"/>
            <a:ext cx="2060575" cy="828675"/>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6516" name="椭圆 9"/>
          <p:cNvSpPr>
            <a:spLocks noChangeArrowheads="1"/>
          </p:cNvSpPr>
          <p:nvPr/>
        </p:nvSpPr>
        <p:spPr bwMode="auto">
          <a:xfrm>
            <a:off x="7451725" y="3644900"/>
            <a:ext cx="1008063" cy="828675"/>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6517" name="椭圆 10"/>
          <p:cNvSpPr>
            <a:spLocks noChangeArrowheads="1"/>
          </p:cNvSpPr>
          <p:nvPr/>
        </p:nvSpPr>
        <p:spPr bwMode="auto">
          <a:xfrm>
            <a:off x="7956550" y="3343275"/>
            <a:ext cx="503238" cy="1454150"/>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6518" name="任意多边形 11"/>
          <p:cNvSpPr>
            <a:spLocks/>
          </p:cNvSpPr>
          <p:nvPr/>
        </p:nvSpPr>
        <p:spPr bwMode="auto">
          <a:xfrm>
            <a:off x="2389188" y="4443413"/>
            <a:ext cx="658812" cy="547687"/>
          </a:xfrm>
          <a:custGeom>
            <a:avLst/>
            <a:gdLst>
              <a:gd name="T0" fmla="*/ 663101 w 658100"/>
              <a:gd name="T1" fmla="*/ 103280 h 547395"/>
              <a:gd name="T2" fmla="*/ 292003 w 658100"/>
              <a:gd name="T3" fmla="*/ 1302 h 547395"/>
              <a:gd name="T4" fmla="*/ 10477 w 658100"/>
              <a:gd name="T5" fmla="*/ 167018 h 547395"/>
              <a:gd name="T6" fmla="*/ 87258 w 658100"/>
              <a:gd name="T7" fmla="*/ 549442 h 5473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58100" h="547395">
                <a:moveTo>
                  <a:pt x="658100" y="102895"/>
                </a:moveTo>
                <a:cubicBezTo>
                  <a:pt x="527925" y="46803"/>
                  <a:pt x="397750" y="-9288"/>
                  <a:pt x="289800" y="1295"/>
                </a:cubicBezTo>
                <a:cubicBezTo>
                  <a:pt x="181850" y="11878"/>
                  <a:pt x="44267" y="75378"/>
                  <a:pt x="10400" y="166395"/>
                </a:cubicBezTo>
                <a:cubicBezTo>
                  <a:pt x="-23467" y="257412"/>
                  <a:pt x="31566" y="402403"/>
                  <a:pt x="86600" y="547395"/>
                </a:cubicBezTo>
              </a:path>
            </a:pathLst>
          </a:custGeom>
          <a:noFill/>
          <a:ln w="19050" cap="flat" cmpd="sng" algn="ctr">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6519" name="任意多边形 12"/>
          <p:cNvSpPr>
            <a:spLocks/>
          </p:cNvSpPr>
          <p:nvPr/>
        </p:nvSpPr>
        <p:spPr bwMode="auto">
          <a:xfrm>
            <a:off x="2381250" y="3187700"/>
            <a:ext cx="641350" cy="546100"/>
          </a:xfrm>
          <a:custGeom>
            <a:avLst/>
            <a:gdLst>
              <a:gd name="T0" fmla="*/ 31766 w 641373"/>
              <a:gd name="T1" fmla="*/ 0 h 546795"/>
              <a:gd name="T2" fmla="*/ 31766 w 641373"/>
              <a:gd name="T3" fmla="*/ 390210 h 546795"/>
              <a:gd name="T4" fmla="*/ 361882 w 641373"/>
              <a:gd name="T5" fmla="*/ 541260 h 546795"/>
              <a:gd name="T6" fmla="*/ 641212 w 641373"/>
              <a:gd name="T7" fmla="*/ 339860 h 5467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1373" h="546795">
                <a:moveTo>
                  <a:pt x="31773" y="0"/>
                </a:moveTo>
                <a:cubicBezTo>
                  <a:pt x="4256" y="151341"/>
                  <a:pt x="-23260" y="302683"/>
                  <a:pt x="31773" y="393700"/>
                </a:cubicBezTo>
                <a:cubicBezTo>
                  <a:pt x="86806" y="484717"/>
                  <a:pt x="260373" y="554567"/>
                  <a:pt x="361973" y="546100"/>
                </a:cubicBezTo>
                <a:cubicBezTo>
                  <a:pt x="463573" y="537633"/>
                  <a:pt x="552473" y="440266"/>
                  <a:pt x="641373" y="342900"/>
                </a:cubicBezTo>
              </a:path>
            </a:pathLst>
          </a:custGeom>
          <a:noFill/>
          <a:ln w="19050" cap="flat" cmpd="sng" algn="ctr">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6520" name="任意多边形 13"/>
          <p:cNvSpPr>
            <a:spLocks/>
          </p:cNvSpPr>
          <p:nvPr/>
        </p:nvSpPr>
        <p:spPr bwMode="auto">
          <a:xfrm>
            <a:off x="698500" y="4468813"/>
            <a:ext cx="554038" cy="496887"/>
          </a:xfrm>
          <a:custGeom>
            <a:avLst/>
            <a:gdLst>
              <a:gd name="T0" fmla="*/ 0 w 554287"/>
              <a:gd name="T1" fmla="*/ 90382 h 497273"/>
              <a:gd name="T2" fmla="*/ 367145 w 554287"/>
              <a:gd name="T3" fmla="*/ 1959 h 497273"/>
              <a:gd name="T4" fmla="*/ 544385 w 554287"/>
              <a:gd name="T5" fmla="*/ 166168 h 497273"/>
              <a:gd name="T6" fmla="*/ 506404 w 554287"/>
              <a:gd name="T7" fmla="*/ 494577 h 4972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4287" h="497273">
                <a:moveTo>
                  <a:pt x="0" y="90873"/>
                </a:moveTo>
                <a:cubicBezTo>
                  <a:pt x="138641" y="40073"/>
                  <a:pt x="277283" y="-10727"/>
                  <a:pt x="368300" y="1973"/>
                </a:cubicBezTo>
                <a:cubicBezTo>
                  <a:pt x="459317" y="14673"/>
                  <a:pt x="522817" y="84523"/>
                  <a:pt x="546100" y="167073"/>
                </a:cubicBezTo>
                <a:cubicBezTo>
                  <a:pt x="569383" y="249623"/>
                  <a:pt x="538691" y="373448"/>
                  <a:pt x="508000" y="497273"/>
                </a:cubicBezTo>
              </a:path>
            </a:pathLst>
          </a:custGeom>
          <a:noFill/>
          <a:ln w="19050" cap="flat" cmpd="sng" algn="ctr">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6521" name="任意多边形 14"/>
          <p:cNvSpPr>
            <a:spLocks/>
          </p:cNvSpPr>
          <p:nvPr/>
        </p:nvSpPr>
        <p:spPr bwMode="auto">
          <a:xfrm>
            <a:off x="762000" y="3251200"/>
            <a:ext cx="496888" cy="455613"/>
          </a:xfrm>
          <a:custGeom>
            <a:avLst/>
            <a:gdLst>
              <a:gd name="T0" fmla="*/ 441114 w 497431"/>
              <a:gd name="T1" fmla="*/ 0 h 455021"/>
              <a:gd name="T2" fmla="*/ 491528 w 497431"/>
              <a:gd name="T3" fmla="*/ 269138 h 455021"/>
              <a:gd name="T4" fmla="*/ 378098 w 497431"/>
              <a:gd name="T5" fmla="*/ 448564 h 455021"/>
              <a:gd name="T6" fmla="*/ 0 w 497431"/>
              <a:gd name="T7" fmla="*/ 422932 h 4550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7431" h="455021">
                <a:moveTo>
                  <a:pt x="444500" y="0"/>
                </a:moveTo>
                <a:cubicBezTo>
                  <a:pt x="475191" y="96308"/>
                  <a:pt x="505883" y="192617"/>
                  <a:pt x="495300" y="266700"/>
                </a:cubicBezTo>
                <a:cubicBezTo>
                  <a:pt x="484717" y="340783"/>
                  <a:pt x="463550" y="419100"/>
                  <a:pt x="381000" y="444500"/>
                </a:cubicBezTo>
                <a:cubicBezTo>
                  <a:pt x="298450" y="469900"/>
                  <a:pt x="149225" y="444500"/>
                  <a:pt x="0" y="419100"/>
                </a:cubicBezTo>
              </a:path>
            </a:pathLst>
          </a:custGeom>
          <a:noFill/>
          <a:ln w="19050" cap="flat" cmpd="sng" algn="ctr">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6522" name="任意多边形 47"/>
          <p:cNvSpPr>
            <a:spLocks/>
          </p:cNvSpPr>
          <p:nvPr/>
        </p:nvSpPr>
        <p:spPr bwMode="auto">
          <a:xfrm>
            <a:off x="8494713" y="4387850"/>
            <a:ext cx="658812" cy="547688"/>
          </a:xfrm>
          <a:custGeom>
            <a:avLst/>
            <a:gdLst>
              <a:gd name="T0" fmla="*/ 663101 w 658100"/>
              <a:gd name="T1" fmla="*/ 103280 h 547395"/>
              <a:gd name="T2" fmla="*/ 292003 w 658100"/>
              <a:gd name="T3" fmla="*/ 1302 h 547395"/>
              <a:gd name="T4" fmla="*/ 10477 w 658100"/>
              <a:gd name="T5" fmla="*/ 167018 h 547395"/>
              <a:gd name="T6" fmla="*/ 87258 w 658100"/>
              <a:gd name="T7" fmla="*/ 549449 h 5473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58100" h="547395">
                <a:moveTo>
                  <a:pt x="658100" y="102895"/>
                </a:moveTo>
                <a:cubicBezTo>
                  <a:pt x="527925" y="46803"/>
                  <a:pt x="397750" y="-9288"/>
                  <a:pt x="289800" y="1295"/>
                </a:cubicBezTo>
                <a:cubicBezTo>
                  <a:pt x="181850" y="11878"/>
                  <a:pt x="44267" y="75378"/>
                  <a:pt x="10400" y="166395"/>
                </a:cubicBezTo>
                <a:cubicBezTo>
                  <a:pt x="-23467" y="257412"/>
                  <a:pt x="31566" y="402403"/>
                  <a:pt x="86600" y="547395"/>
                </a:cubicBezTo>
              </a:path>
            </a:pathLst>
          </a:custGeom>
          <a:noFill/>
          <a:ln w="19050" cap="flat" cmpd="sng" algn="ctr">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6523" name="任意多边形 48"/>
          <p:cNvSpPr>
            <a:spLocks/>
          </p:cNvSpPr>
          <p:nvPr/>
        </p:nvSpPr>
        <p:spPr bwMode="auto">
          <a:xfrm>
            <a:off x="8486775" y="3132138"/>
            <a:ext cx="641350" cy="546100"/>
          </a:xfrm>
          <a:custGeom>
            <a:avLst/>
            <a:gdLst>
              <a:gd name="T0" fmla="*/ 31766 w 641373"/>
              <a:gd name="T1" fmla="*/ 0 h 546795"/>
              <a:gd name="T2" fmla="*/ 31766 w 641373"/>
              <a:gd name="T3" fmla="*/ 390210 h 546795"/>
              <a:gd name="T4" fmla="*/ 361882 w 641373"/>
              <a:gd name="T5" fmla="*/ 541260 h 546795"/>
              <a:gd name="T6" fmla="*/ 641212 w 641373"/>
              <a:gd name="T7" fmla="*/ 339860 h 5467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1373" h="546795">
                <a:moveTo>
                  <a:pt x="31773" y="0"/>
                </a:moveTo>
                <a:cubicBezTo>
                  <a:pt x="4256" y="151341"/>
                  <a:pt x="-23260" y="302683"/>
                  <a:pt x="31773" y="393700"/>
                </a:cubicBezTo>
                <a:cubicBezTo>
                  <a:pt x="86806" y="484717"/>
                  <a:pt x="260373" y="554567"/>
                  <a:pt x="361973" y="546100"/>
                </a:cubicBezTo>
                <a:cubicBezTo>
                  <a:pt x="463573" y="537633"/>
                  <a:pt x="552473" y="440266"/>
                  <a:pt x="641373" y="342900"/>
                </a:cubicBezTo>
              </a:path>
            </a:pathLst>
          </a:custGeom>
          <a:noFill/>
          <a:ln w="19050" cap="flat" cmpd="sng" algn="ctr">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6524" name="任意多边形 49"/>
          <p:cNvSpPr>
            <a:spLocks/>
          </p:cNvSpPr>
          <p:nvPr/>
        </p:nvSpPr>
        <p:spPr bwMode="auto">
          <a:xfrm>
            <a:off x="6804025" y="4413250"/>
            <a:ext cx="554038" cy="496888"/>
          </a:xfrm>
          <a:custGeom>
            <a:avLst/>
            <a:gdLst>
              <a:gd name="T0" fmla="*/ 0 w 554287"/>
              <a:gd name="T1" fmla="*/ 90383 h 497273"/>
              <a:gd name="T2" fmla="*/ 367145 w 554287"/>
              <a:gd name="T3" fmla="*/ 1959 h 497273"/>
              <a:gd name="T4" fmla="*/ 544385 w 554287"/>
              <a:gd name="T5" fmla="*/ 166170 h 497273"/>
              <a:gd name="T6" fmla="*/ 506404 w 554287"/>
              <a:gd name="T7" fmla="*/ 494584 h 4972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4287" h="497273">
                <a:moveTo>
                  <a:pt x="0" y="90873"/>
                </a:moveTo>
                <a:cubicBezTo>
                  <a:pt x="138641" y="40073"/>
                  <a:pt x="277283" y="-10727"/>
                  <a:pt x="368300" y="1973"/>
                </a:cubicBezTo>
                <a:cubicBezTo>
                  <a:pt x="459317" y="14673"/>
                  <a:pt x="522817" y="84523"/>
                  <a:pt x="546100" y="167073"/>
                </a:cubicBezTo>
                <a:cubicBezTo>
                  <a:pt x="569383" y="249623"/>
                  <a:pt x="538691" y="373448"/>
                  <a:pt x="508000" y="497273"/>
                </a:cubicBezTo>
              </a:path>
            </a:pathLst>
          </a:custGeom>
          <a:noFill/>
          <a:ln w="19050" cap="flat" cmpd="sng" algn="ctr">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6525" name="任意多边形 50"/>
          <p:cNvSpPr>
            <a:spLocks/>
          </p:cNvSpPr>
          <p:nvPr/>
        </p:nvSpPr>
        <p:spPr bwMode="auto">
          <a:xfrm>
            <a:off x="6867525" y="3195638"/>
            <a:ext cx="496888" cy="454025"/>
          </a:xfrm>
          <a:custGeom>
            <a:avLst/>
            <a:gdLst>
              <a:gd name="T0" fmla="*/ 441114 w 497431"/>
              <a:gd name="T1" fmla="*/ 0 h 455021"/>
              <a:gd name="T2" fmla="*/ 491528 w 497431"/>
              <a:gd name="T3" fmla="*/ 262640 h 455021"/>
              <a:gd name="T4" fmla="*/ 378098 w 497431"/>
              <a:gd name="T5" fmla="*/ 437734 h 455021"/>
              <a:gd name="T6" fmla="*/ 0 w 497431"/>
              <a:gd name="T7" fmla="*/ 412723 h 4550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7431" h="455021">
                <a:moveTo>
                  <a:pt x="444500" y="0"/>
                </a:moveTo>
                <a:cubicBezTo>
                  <a:pt x="475191" y="96308"/>
                  <a:pt x="505883" y="192617"/>
                  <a:pt x="495300" y="266700"/>
                </a:cubicBezTo>
                <a:cubicBezTo>
                  <a:pt x="484717" y="340783"/>
                  <a:pt x="463550" y="419100"/>
                  <a:pt x="381000" y="444500"/>
                </a:cubicBezTo>
                <a:cubicBezTo>
                  <a:pt x="298450" y="469900"/>
                  <a:pt x="149225" y="444500"/>
                  <a:pt x="0" y="419100"/>
                </a:cubicBezTo>
              </a:path>
            </a:pathLst>
          </a:custGeom>
          <a:noFill/>
          <a:ln w="19050" cap="flat" cmpd="sng" algn="ctr">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16527" name="对象 52"/>
          <p:cNvGraphicFramePr>
            <a:graphicFrameLocks noChangeAspect="1"/>
          </p:cNvGraphicFramePr>
          <p:nvPr/>
        </p:nvGraphicFramePr>
        <p:xfrm>
          <a:off x="3709988" y="5005388"/>
          <a:ext cx="1795462" cy="539750"/>
        </p:xfrm>
        <a:graphic>
          <a:graphicData uri="http://schemas.openxmlformats.org/presentationml/2006/ole">
            <mc:AlternateContent xmlns:mc="http://schemas.openxmlformats.org/markup-compatibility/2006">
              <mc:Choice xmlns:v="urn:schemas-microsoft-com:vml" Requires="v">
                <p:oleObj spid="_x0000_s16624" name="公式" r:id="rId6" imgW="761669" imgH="228501" progId="Equation.3">
                  <p:embed/>
                </p:oleObj>
              </mc:Choice>
              <mc:Fallback>
                <p:oleObj name="公式" r:id="rId6" imgW="761669" imgH="228501" progId="Equation.3">
                  <p:embed/>
                  <p:pic>
                    <p:nvPicPr>
                      <p:cNvPr id="0" name="对象 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9988" y="5005388"/>
                        <a:ext cx="1795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528" name="对象 53"/>
          <p:cNvGraphicFramePr>
            <a:graphicFrameLocks noChangeAspect="1"/>
          </p:cNvGraphicFramePr>
          <p:nvPr/>
        </p:nvGraphicFramePr>
        <p:xfrm>
          <a:off x="6075363" y="4970463"/>
          <a:ext cx="3021012" cy="598487"/>
        </p:xfrm>
        <a:graphic>
          <a:graphicData uri="http://schemas.openxmlformats.org/presentationml/2006/ole">
            <mc:AlternateContent xmlns:mc="http://schemas.openxmlformats.org/markup-compatibility/2006">
              <mc:Choice xmlns:v="urn:schemas-microsoft-com:vml" Requires="v">
                <p:oleObj spid="_x0000_s16625" name="公式" r:id="rId8" imgW="1282700" imgH="254000" progId="Equation.3">
                  <p:embed/>
                </p:oleObj>
              </mc:Choice>
              <mc:Fallback>
                <p:oleObj name="公式" r:id="rId8" imgW="1282700" imgH="254000" progId="Equation.3">
                  <p:embed/>
                  <p:pic>
                    <p:nvPicPr>
                      <p:cNvPr id="0" name="对象 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75363" y="4970463"/>
                        <a:ext cx="3021012"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 name="对象 15"/>
          <p:cNvGraphicFramePr>
            <a:graphicFrameLocks noChangeAspect="1"/>
          </p:cNvGraphicFramePr>
          <p:nvPr>
            <p:extLst>
              <p:ext uri="{D42A27DB-BD31-4B8C-83A1-F6EECF244321}">
                <p14:modId xmlns:p14="http://schemas.microsoft.com/office/powerpoint/2010/main" val="2675503843"/>
              </p:ext>
            </p:extLst>
          </p:nvPr>
        </p:nvGraphicFramePr>
        <p:xfrm>
          <a:off x="180974" y="5020459"/>
          <a:ext cx="3068638" cy="475885"/>
        </p:xfrm>
        <a:graphic>
          <a:graphicData uri="http://schemas.openxmlformats.org/presentationml/2006/ole">
            <mc:AlternateContent xmlns:mc="http://schemas.openxmlformats.org/markup-compatibility/2006">
              <mc:Choice xmlns:v="urn:schemas-microsoft-com:vml" Requires="v">
                <p:oleObj spid="_x0000_s16626" name="公式" r:id="rId10" imgW="1638000" imgH="253800" progId="Equation.3">
                  <p:embed/>
                </p:oleObj>
              </mc:Choice>
              <mc:Fallback>
                <p:oleObj name="公式" r:id="rId10" imgW="1638000" imgH="253800" progId="Equation.3">
                  <p:embed/>
                  <p:pic>
                    <p:nvPicPr>
                      <p:cNvPr id="31886" name="对象 15"/>
                      <p:cNvPicPr>
                        <a:picLocks noChangeAspect="1" noChangeArrowheads="1"/>
                      </p:cNvPicPr>
                      <p:nvPr/>
                    </p:nvPicPr>
                    <p:blipFill>
                      <a:blip r:embed="rId11"/>
                      <a:srcRect/>
                      <a:stretch>
                        <a:fillRect/>
                      </a:stretch>
                    </p:blipFill>
                    <p:spPr bwMode="auto">
                      <a:xfrm>
                        <a:off x="180974" y="5020459"/>
                        <a:ext cx="3068638" cy="475885"/>
                      </a:xfrm>
                      <a:prstGeom prst="rect">
                        <a:avLst/>
                      </a:prstGeom>
                      <a:noFill/>
                      <a:ln>
                        <a:noFill/>
                      </a:ln>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9989"/>
                                        </p:tgtEl>
                                        <p:attrNameLst>
                                          <p:attrName>style.visibility</p:attrName>
                                        </p:attrNameLst>
                                      </p:cBhvr>
                                      <p:to>
                                        <p:strVal val="visible"/>
                                      </p:to>
                                    </p:set>
                                    <p:anim calcmode="lin" valueType="num">
                                      <p:cBhvr additive="base">
                                        <p:cTn id="7" dur="500" fill="hold"/>
                                        <p:tgtEl>
                                          <p:spTgt spid="169989"/>
                                        </p:tgtEl>
                                        <p:attrNameLst>
                                          <p:attrName>ppt_x</p:attrName>
                                        </p:attrNameLst>
                                      </p:cBhvr>
                                      <p:tavLst>
                                        <p:tav tm="0">
                                          <p:val>
                                            <p:strVal val="#ppt_x"/>
                                          </p:val>
                                        </p:tav>
                                        <p:tav tm="100000">
                                          <p:val>
                                            <p:strVal val="#ppt_x"/>
                                          </p:val>
                                        </p:tav>
                                      </p:tavLst>
                                    </p:anim>
                                    <p:anim calcmode="lin" valueType="num">
                                      <p:cBhvr additive="base">
                                        <p:cTn id="8" dur="500" fill="hold"/>
                                        <p:tgtEl>
                                          <p:spTgt spid="1699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9990"/>
                                        </p:tgtEl>
                                        <p:attrNameLst>
                                          <p:attrName>style.visibility</p:attrName>
                                        </p:attrNameLst>
                                      </p:cBhvr>
                                      <p:to>
                                        <p:strVal val="visible"/>
                                      </p:to>
                                    </p:set>
                                    <p:anim calcmode="lin" valueType="num">
                                      <p:cBhvr additive="base">
                                        <p:cTn id="13" dur="500" fill="hold"/>
                                        <p:tgtEl>
                                          <p:spTgt spid="169990"/>
                                        </p:tgtEl>
                                        <p:attrNameLst>
                                          <p:attrName>ppt_x</p:attrName>
                                        </p:attrNameLst>
                                      </p:cBhvr>
                                      <p:tavLst>
                                        <p:tav tm="0">
                                          <p:val>
                                            <p:strVal val="#ppt_x"/>
                                          </p:val>
                                        </p:tav>
                                        <p:tav tm="100000">
                                          <p:val>
                                            <p:strVal val="#ppt_x"/>
                                          </p:val>
                                        </p:tav>
                                      </p:tavLst>
                                    </p:anim>
                                    <p:anim calcmode="lin" valueType="num">
                                      <p:cBhvr additive="base">
                                        <p:cTn id="14" dur="500" fill="hold"/>
                                        <p:tgtEl>
                                          <p:spTgt spid="16999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9991"/>
                                        </p:tgtEl>
                                        <p:attrNameLst>
                                          <p:attrName>style.visibility</p:attrName>
                                        </p:attrNameLst>
                                      </p:cBhvr>
                                      <p:to>
                                        <p:strVal val="visible"/>
                                      </p:to>
                                    </p:set>
                                    <p:anim calcmode="lin" valueType="num">
                                      <p:cBhvr additive="base">
                                        <p:cTn id="19" dur="500" fill="hold"/>
                                        <p:tgtEl>
                                          <p:spTgt spid="169991"/>
                                        </p:tgtEl>
                                        <p:attrNameLst>
                                          <p:attrName>ppt_x</p:attrName>
                                        </p:attrNameLst>
                                      </p:cBhvr>
                                      <p:tavLst>
                                        <p:tav tm="0">
                                          <p:val>
                                            <p:strVal val="#ppt_x"/>
                                          </p:val>
                                        </p:tav>
                                        <p:tav tm="100000">
                                          <p:val>
                                            <p:strVal val="#ppt_x"/>
                                          </p:val>
                                        </p:tav>
                                      </p:tavLst>
                                    </p:anim>
                                    <p:anim calcmode="lin" valueType="num">
                                      <p:cBhvr additive="base">
                                        <p:cTn id="20" dur="500" fill="hold"/>
                                        <p:tgtEl>
                                          <p:spTgt spid="16999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9995"/>
                                        </p:tgtEl>
                                        <p:attrNameLst>
                                          <p:attrName>style.visibility</p:attrName>
                                        </p:attrNameLst>
                                      </p:cBhvr>
                                      <p:to>
                                        <p:strVal val="visible"/>
                                      </p:to>
                                    </p:set>
                                    <p:anim calcmode="lin" valueType="num">
                                      <p:cBhvr additive="base">
                                        <p:cTn id="25" dur="500" fill="hold"/>
                                        <p:tgtEl>
                                          <p:spTgt spid="169995"/>
                                        </p:tgtEl>
                                        <p:attrNameLst>
                                          <p:attrName>ppt_x</p:attrName>
                                        </p:attrNameLst>
                                      </p:cBhvr>
                                      <p:tavLst>
                                        <p:tav tm="0">
                                          <p:val>
                                            <p:strVal val="#ppt_x"/>
                                          </p:val>
                                        </p:tav>
                                        <p:tav tm="100000">
                                          <p:val>
                                            <p:strVal val="#ppt_x"/>
                                          </p:val>
                                        </p:tav>
                                      </p:tavLst>
                                    </p:anim>
                                    <p:anim calcmode="lin" valueType="num">
                                      <p:cBhvr additive="base">
                                        <p:cTn id="26" dur="500" fill="hold"/>
                                        <p:tgtEl>
                                          <p:spTgt spid="16999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9" grpId="0"/>
      <p:bldP spid="169990" grpId="0"/>
      <p:bldP spid="16999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231775" y="182563"/>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t>四、函数化简题：</a:t>
            </a:r>
          </a:p>
        </p:txBody>
      </p:sp>
      <p:sp>
        <p:nvSpPr>
          <p:cNvPr id="169996" name="Rectangle 12"/>
          <p:cNvSpPr>
            <a:spLocks noChangeArrowheads="1"/>
          </p:cNvSpPr>
          <p:nvPr/>
        </p:nvSpPr>
        <p:spPr bwMode="auto">
          <a:xfrm>
            <a:off x="231775" y="639763"/>
            <a:ext cx="585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tabLst>
                <a:tab pos="457200" algn="l"/>
              </a:tabLst>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tabLst>
                <a:tab pos="457200" algn="l"/>
              </a:tabLst>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tabLst>
                <a:tab pos="457200" algn="l"/>
              </a:tabLst>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tabLst>
                <a:tab pos="457200" algn="l"/>
              </a:tabLst>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tabLst>
                <a:tab pos="4572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2</a:t>
            </a:r>
            <a:r>
              <a:rPr kumimoji="1" lang="zh-CN" altLang="en-US" sz="2400">
                <a:latin typeface="Times New Roman" panose="02020603050405020304" pitchFamily="18" charset="0"/>
              </a:rPr>
              <a:t>、用卡诺图化简下列函数为最简或与式。</a:t>
            </a:r>
          </a:p>
        </p:txBody>
      </p:sp>
      <p:graphicFrame>
        <p:nvGraphicFramePr>
          <p:cNvPr id="169997" name="Object 13"/>
          <p:cNvGraphicFramePr>
            <a:graphicFrameLocks noChangeAspect="1"/>
          </p:cNvGraphicFramePr>
          <p:nvPr/>
        </p:nvGraphicFramePr>
        <p:xfrm>
          <a:off x="760413" y="1111250"/>
          <a:ext cx="4176712" cy="452438"/>
        </p:xfrm>
        <a:graphic>
          <a:graphicData uri="http://schemas.openxmlformats.org/presentationml/2006/ole">
            <mc:AlternateContent xmlns:mc="http://schemas.openxmlformats.org/markup-compatibility/2006">
              <mc:Choice xmlns:v="urn:schemas-microsoft-com:vml" Requires="v">
                <p:oleObj spid="_x0000_s17506" name="公式" r:id="rId4" imgW="2374900" imgH="254000" progId="Equation.3">
                  <p:embed/>
                </p:oleObj>
              </mc:Choice>
              <mc:Fallback>
                <p:oleObj name="公式" r:id="rId4" imgW="2374900" imgH="25400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413" y="1111250"/>
                        <a:ext cx="4176712"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表格 23"/>
          <p:cNvGraphicFramePr>
            <a:graphicFrameLocks noGrp="1"/>
          </p:cNvGraphicFramePr>
          <p:nvPr/>
        </p:nvGraphicFramePr>
        <p:xfrm>
          <a:off x="949325" y="2030413"/>
          <a:ext cx="2471740" cy="1854200"/>
        </p:xfrm>
        <a:graphic>
          <a:graphicData uri="http://schemas.openxmlformats.org/drawingml/2006/table">
            <a:tbl>
              <a:tblPr firstRow="1" bandRow="1">
                <a:tableStyleId>{2D5ABB26-0587-4C30-8999-92F81FD0307C}</a:tableStyleId>
              </a:tblPr>
              <a:tblGrid>
                <a:gridCol w="494348">
                  <a:extLst>
                    <a:ext uri="{9D8B030D-6E8A-4147-A177-3AD203B41FA5}">
                      <a16:colId xmlns:a16="http://schemas.microsoft.com/office/drawing/2014/main" val="20000"/>
                    </a:ext>
                  </a:extLst>
                </a:gridCol>
                <a:gridCol w="494348">
                  <a:extLst>
                    <a:ext uri="{9D8B030D-6E8A-4147-A177-3AD203B41FA5}">
                      <a16:colId xmlns:a16="http://schemas.microsoft.com/office/drawing/2014/main" val="20001"/>
                    </a:ext>
                  </a:extLst>
                </a:gridCol>
                <a:gridCol w="494348">
                  <a:extLst>
                    <a:ext uri="{9D8B030D-6E8A-4147-A177-3AD203B41FA5}">
                      <a16:colId xmlns:a16="http://schemas.microsoft.com/office/drawing/2014/main" val="20002"/>
                    </a:ext>
                  </a:extLst>
                </a:gridCol>
                <a:gridCol w="494348">
                  <a:extLst>
                    <a:ext uri="{9D8B030D-6E8A-4147-A177-3AD203B41FA5}">
                      <a16:colId xmlns:a16="http://schemas.microsoft.com/office/drawing/2014/main" val="20003"/>
                    </a:ext>
                  </a:extLst>
                </a:gridCol>
                <a:gridCol w="494348">
                  <a:extLst>
                    <a:ext uri="{9D8B030D-6E8A-4147-A177-3AD203B41FA5}">
                      <a16:colId xmlns:a16="http://schemas.microsoft.com/office/drawing/2014/main" val="20004"/>
                    </a:ext>
                  </a:extLst>
                </a:gridCol>
              </a:tblGrid>
              <a:tr h="370840">
                <a:tc>
                  <a:txBody>
                    <a:bodyPr/>
                    <a:lstStyle/>
                    <a:p>
                      <a:endParaRPr lang="zh-CN" altLang="en-US" dirty="0"/>
                    </a:p>
                  </a:txBody>
                  <a:tcPr marL="91433" marR="91433" anchor="ctr" anchorCtr="1">
                    <a:lnTlToBr w="12700" cap="flat" cmpd="sng" algn="ctr">
                      <a:solidFill>
                        <a:schemeClr val="tx1"/>
                      </a:solidFill>
                      <a:prstDash val="solid"/>
                      <a:round/>
                      <a:headEnd type="none" w="med" len="med"/>
                      <a:tailEnd type="none" w="med" len="med"/>
                    </a:lnTlToBr>
                  </a:tcPr>
                </a:tc>
                <a:tc>
                  <a:txBody>
                    <a:bodyPr/>
                    <a:lstStyle/>
                    <a:p>
                      <a:r>
                        <a:rPr lang="en-US" altLang="zh-CN" dirty="0"/>
                        <a:t>00</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tc>
                  <a:txBody>
                    <a:bodyPr/>
                    <a:lstStyle/>
                    <a:p>
                      <a:r>
                        <a:rPr lang="en-US" altLang="zh-CN" dirty="0"/>
                        <a:t>01</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tc>
                  <a:txBody>
                    <a:bodyPr/>
                    <a:lstStyle/>
                    <a:p>
                      <a:r>
                        <a:rPr lang="en-US" altLang="zh-CN" dirty="0"/>
                        <a:t>11</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tc>
                  <a:txBody>
                    <a:bodyPr/>
                    <a:lstStyle/>
                    <a:p>
                      <a:r>
                        <a:rPr lang="en-US" altLang="zh-CN" dirty="0"/>
                        <a:t>10</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altLang="zh-CN" dirty="0"/>
                        <a:t>00</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r>
                        <a:rPr lang="en-US" altLang="zh-CN" dirty="0"/>
                        <a:t>0</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dirty="0"/>
                        <a:t>01</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r>
                        <a:rPr lang="en-US" altLang="zh-CN" dirty="0"/>
                        <a:t>0</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altLang="zh-CN" dirty="0"/>
                        <a:t>11</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altLang="zh-CN" dirty="0"/>
                        <a:t>10</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r>
                        <a:rPr lang="en-US" altLang="zh-CN" dirty="0"/>
                        <a:t>0</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7450" name="TextBox 24"/>
          <p:cNvSpPr txBox="1">
            <a:spLocks noChangeArrowheads="1"/>
          </p:cNvSpPr>
          <p:nvPr/>
        </p:nvSpPr>
        <p:spPr bwMode="auto">
          <a:xfrm>
            <a:off x="722313" y="2070100"/>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AB</a:t>
            </a:r>
            <a:endParaRPr lang="zh-CN" altLang="en-US" sz="1800"/>
          </a:p>
        </p:txBody>
      </p:sp>
      <p:sp>
        <p:nvSpPr>
          <p:cNvPr id="17451" name="TextBox 25"/>
          <p:cNvSpPr txBox="1">
            <a:spLocks noChangeArrowheads="1"/>
          </p:cNvSpPr>
          <p:nvPr/>
        </p:nvSpPr>
        <p:spPr bwMode="auto">
          <a:xfrm>
            <a:off x="1150938" y="1871663"/>
            <a:ext cx="51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CD</a:t>
            </a:r>
            <a:endParaRPr lang="zh-CN" altLang="en-US" sz="1800"/>
          </a:p>
        </p:txBody>
      </p:sp>
      <p:sp>
        <p:nvSpPr>
          <p:cNvPr id="17452" name="TextBox 26"/>
          <p:cNvSpPr txBox="1">
            <a:spLocks noChangeArrowheads="1"/>
          </p:cNvSpPr>
          <p:nvPr/>
        </p:nvSpPr>
        <p:spPr bwMode="auto">
          <a:xfrm>
            <a:off x="717550" y="1728788"/>
            <a:ext cx="325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a:t>
            </a:r>
            <a:endParaRPr lang="zh-CN" altLang="en-US" sz="1800"/>
          </a:p>
        </p:txBody>
      </p:sp>
      <p:sp>
        <p:nvSpPr>
          <p:cNvPr id="17453" name="任意多边形 30"/>
          <p:cNvSpPr>
            <a:spLocks/>
          </p:cNvSpPr>
          <p:nvPr/>
        </p:nvSpPr>
        <p:spPr bwMode="auto">
          <a:xfrm>
            <a:off x="2867025" y="3543300"/>
            <a:ext cx="658813" cy="547688"/>
          </a:xfrm>
          <a:custGeom>
            <a:avLst/>
            <a:gdLst>
              <a:gd name="T0" fmla="*/ 663108 w 658100"/>
              <a:gd name="T1" fmla="*/ 103280 h 547395"/>
              <a:gd name="T2" fmla="*/ 292005 w 658100"/>
              <a:gd name="T3" fmla="*/ 1302 h 547395"/>
              <a:gd name="T4" fmla="*/ 10477 w 658100"/>
              <a:gd name="T5" fmla="*/ 167018 h 547395"/>
              <a:gd name="T6" fmla="*/ 87258 w 658100"/>
              <a:gd name="T7" fmla="*/ 549449 h 5473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58100" h="547395">
                <a:moveTo>
                  <a:pt x="658100" y="102895"/>
                </a:moveTo>
                <a:cubicBezTo>
                  <a:pt x="527925" y="46803"/>
                  <a:pt x="397750" y="-9288"/>
                  <a:pt x="289800" y="1295"/>
                </a:cubicBezTo>
                <a:cubicBezTo>
                  <a:pt x="181850" y="11878"/>
                  <a:pt x="44267" y="75378"/>
                  <a:pt x="10400" y="166395"/>
                </a:cubicBezTo>
                <a:cubicBezTo>
                  <a:pt x="-23467" y="257412"/>
                  <a:pt x="31566" y="402403"/>
                  <a:pt x="86600" y="547395"/>
                </a:cubicBezTo>
              </a:path>
            </a:pathLst>
          </a:custGeom>
          <a:noFill/>
          <a:ln w="19050" cap="flat" cmpd="sng" algn="ctr">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454" name="任意多边形 31"/>
          <p:cNvSpPr>
            <a:spLocks/>
          </p:cNvSpPr>
          <p:nvPr/>
        </p:nvSpPr>
        <p:spPr bwMode="auto">
          <a:xfrm>
            <a:off x="2884488" y="2230438"/>
            <a:ext cx="641350" cy="546100"/>
          </a:xfrm>
          <a:custGeom>
            <a:avLst/>
            <a:gdLst>
              <a:gd name="T0" fmla="*/ 31766 w 641373"/>
              <a:gd name="T1" fmla="*/ 0 h 546795"/>
              <a:gd name="T2" fmla="*/ 31766 w 641373"/>
              <a:gd name="T3" fmla="*/ 390210 h 546795"/>
              <a:gd name="T4" fmla="*/ 361882 w 641373"/>
              <a:gd name="T5" fmla="*/ 541260 h 546795"/>
              <a:gd name="T6" fmla="*/ 641212 w 641373"/>
              <a:gd name="T7" fmla="*/ 339860 h 5467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1373" h="546795">
                <a:moveTo>
                  <a:pt x="31773" y="0"/>
                </a:moveTo>
                <a:cubicBezTo>
                  <a:pt x="4256" y="151341"/>
                  <a:pt x="-23260" y="302683"/>
                  <a:pt x="31773" y="393700"/>
                </a:cubicBezTo>
                <a:cubicBezTo>
                  <a:pt x="86806" y="484717"/>
                  <a:pt x="260373" y="554567"/>
                  <a:pt x="361973" y="546100"/>
                </a:cubicBezTo>
                <a:cubicBezTo>
                  <a:pt x="463573" y="537633"/>
                  <a:pt x="552473" y="440266"/>
                  <a:pt x="641373" y="342900"/>
                </a:cubicBezTo>
              </a:path>
            </a:pathLst>
          </a:custGeom>
          <a:noFill/>
          <a:ln w="19050" cap="flat" cmpd="sng" algn="ctr">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455" name="任意多边形 32"/>
          <p:cNvSpPr>
            <a:spLocks/>
          </p:cNvSpPr>
          <p:nvPr/>
        </p:nvSpPr>
        <p:spPr bwMode="auto">
          <a:xfrm>
            <a:off x="1392238" y="3487738"/>
            <a:ext cx="554037" cy="496887"/>
          </a:xfrm>
          <a:custGeom>
            <a:avLst/>
            <a:gdLst>
              <a:gd name="T0" fmla="*/ 0 w 554287"/>
              <a:gd name="T1" fmla="*/ 90382 h 497273"/>
              <a:gd name="T2" fmla="*/ 367138 w 554287"/>
              <a:gd name="T3" fmla="*/ 1959 h 497273"/>
              <a:gd name="T4" fmla="*/ 544378 w 554287"/>
              <a:gd name="T5" fmla="*/ 166168 h 497273"/>
              <a:gd name="T6" fmla="*/ 506397 w 554287"/>
              <a:gd name="T7" fmla="*/ 494577 h 4972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4287" h="497273">
                <a:moveTo>
                  <a:pt x="0" y="90873"/>
                </a:moveTo>
                <a:cubicBezTo>
                  <a:pt x="138641" y="40073"/>
                  <a:pt x="277283" y="-10727"/>
                  <a:pt x="368300" y="1973"/>
                </a:cubicBezTo>
                <a:cubicBezTo>
                  <a:pt x="459317" y="14673"/>
                  <a:pt x="522817" y="84523"/>
                  <a:pt x="546100" y="167073"/>
                </a:cubicBezTo>
                <a:cubicBezTo>
                  <a:pt x="569383" y="249623"/>
                  <a:pt x="538691" y="373448"/>
                  <a:pt x="508000" y="497273"/>
                </a:cubicBezTo>
              </a:path>
            </a:pathLst>
          </a:custGeom>
          <a:noFill/>
          <a:ln w="19050" cap="flat" cmpd="sng" algn="ctr">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456" name="任意多边形 33"/>
          <p:cNvSpPr>
            <a:spLocks/>
          </p:cNvSpPr>
          <p:nvPr/>
        </p:nvSpPr>
        <p:spPr bwMode="auto">
          <a:xfrm>
            <a:off x="1397000" y="2282825"/>
            <a:ext cx="496888" cy="455613"/>
          </a:xfrm>
          <a:custGeom>
            <a:avLst/>
            <a:gdLst>
              <a:gd name="T0" fmla="*/ 441114 w 497431"/>
              <a:gd name="T1" fmla="*/ 0 h 455021"/>
              <a:gd name="T2" fmla="*/ 491528 w 497431"/>
              <a:gd name="T3" fmla="*/ 269138 h 455021"/>
              <a:gd name="T4" fmla="*/ 378098 w 497431"/>
              <a:gd name="T5" fmla="*/ 448564 h 455021"/>
              <a:gd name="T6" fmla="*/ 0 w 497431"/>
              <a:gd name="T7" fmla="*/ 422932 h 4550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7431" h="455021">
                <a:moveTo>
                  <a:pt x="444500" y="0"/>
                </a:moveTo>
                <a:cubicBezTo>
                  <a:pt x="475191" y="96308"/>
                  <a:pt x="505883" y="192617"/>
                  <a:pt x="495300" y="266700"/>
                </a:cubicBezTo>
                <a:cubicBezTo>
                  <a:pt x="484717" y="340783"/>
                  <a:pt x="463550" y="419100"/>
                  <a:pt x="381000" y="444500"/>
                </a:cubicBezTo>
                <a:cubicBezTo>
                  <a:pt x="298450" y="469900"/>
                  <a:pt x="149225" y="444500"/>
                  <a:pt x="0" y="419100"/>
                </a:cubicBezTo>
              </a:path>
            </a:pathLst>
          </a:custGeom>
          <a:noFill/>
          <a:ln w="19050" cap="flat" cmpd="sng" algn="ctr">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457" name="任意多边形 1"/>
          <p:cNvSpPr>
            <a:spLocks/>
          </p:cNvSpPr>
          <p:nvPr/>
        </p:nvSpPr>
        <p:spPr bwMode="auto">
          <a:xfrm>
            <a:off x="1468438" y="3540125"/>
            <a:ext cx="952500" cy="434975"/>
          </a:xfrm>
          <a:custGeom>
            <a:avLst/>
            <a:gdLst>
              <a:gd name="T0" fmla="*/ 42858 w 951339"/>
              <a:gd name="T1" fmla="*/ 410870 h 434744"/>
              <a:gd name="T2" fmla="*/ 94094 w 951339"/>
              <a:gd name="T3" fmla="*/ 53947 h 434744"/>
              <a:gd name="T4" fmla="*/ 875436 w 951339"/>
              <a:gd name="T5" fmla="*/ 41198 h 434744"/>
              <a:gd name="T6" fmla="*/ 901054 w 951339"/>
              <a:gd name="T7" fmla="*/ 436363 h 4347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1339" h="434744">
                <a:moveTo>
                  <a:pt x="42494" y="409344"/>
                </a:moveTo>
                <a:cubicBezTo>
                  <a:pt x="-898" y="262235"/>
                  <a:pt x="-44289" y="115127"/>
                  <a:pt x="93294" y="53744"/>
                </a:cubicBezTo>
                <a:cubicBezTo>
                  <a:pt x="230877" y="-7639"/>
                  <a:pt x="734644" y="-22456"/>
                  <a:pt x="867994" y="41044"/>
                </a:cubicBezTo>
                <a:cubicBezTo>
                  <a:pt x="1001344" y="104544"/>
                  <a:pt x="947369" y="269644"/>
                  <a:pt x="893394" y="434744"/>
                </a:cubicBezTo>
              </a:path>
            </a:pathLst>
          </a:custGeom>
          <a:noFill/>
          <a:ln w="19050" cap="flat" cmpd="sng" algn="ctr">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458" name="任意多边形 3"/>
          <p:cNvSpPr>
            <a:spLocks/>
          </p:cNvSpPr>
          <p:nvPr/>
        </p:nvSpPr>
        <p:spPr bwMode="auto">
          <a:xfrm>
            <a:off x="1423988" y="2286000"/>
            <a:ext cx="963612" cy="457200"/>
          </a:xfrm>
          <a:custGeom>
            <a:avLst/>
            <a:gdLst>
              <a:gd name="T0" fmla="*/ 11261 w 963971"/>
              <a:gd name="T1" fmla="*/ 38338 h 456794"/>
              <a:gd name="T2" fmla="*/ 112595 w 963971"/>
              <a:gd name="T3" fmla="*/ 396156 h 456794"/>
              <a:gd name="T4" fmla="*/ 821943 w 963971"/>
              <a:gd name="T5" fmla="*/ 421713 h 456794"/>
              <a:gd name="T6" fmla="*/ 961279 w 963971"/>
              <a:gd name="T7" fmla="*/ 0 h 4567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3971" h="456794">
                <a:moveTo>
                  <a:pt x="11289" y="38100"/>
                </a:moveTo>
                <a:cubicBezTo>
                  <a:pt x="-5645" y="184150"/>
                  <a:pt x="-22578" y="330200"/>
                  <a:pt x="112889" y="393700"/>
                </a:cubicBezTo>
                <a:cubicBezTo>
                  <a:pt x="248356" y="457200"/>
                  <a:pt x="682272" y="484717"/>
                  <a:pt x="824089" y="419100"/>
                </a:cubicBezTo>
                <a:cubicBezTo>
                  <a:pt x="965906" y="353483"/>
                  <a:pt x="964847" y="176741"/>
                  <a:pt x="963789" y="0"/>
                </a:cubicBezTo>
              </a:path>
            </a:pathLst>
          </a:custGeom>
          <a:noFill/>
          <a:ln w="19050" cap="flat" cmpd="sng" algn="ctr">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459" name="任意多边形 4"/>
          <p:cNvSpPr>
            <a:spLocks/>
          </p:cNvSpPr>
          <p:nvPr/>
        </p:nvSpPr>
        <p:spPr bwMode="auto">
          <a:xfrm>
            <a:off x="2978150" y="2298700"/>
            <a:ext cx="539750" cy="863600"/>
          </a:xfrm>
          <a:custGeom>
            <a:avLst/>
            <a:gdLst>
              <a:gd name="T0" fmla="*/ 374078 w 539899"/>
              <a:gd name="T1" fmla="*/ 0 h 863600"/>
              <a:gd name="T2" fmla="*/ 44515 w 539899"/>
              <a:gd name="T3" fmla="*/ 241300 h 863600"/>
              <a:gd name="T4" fmla="*/ 31836 w 539899"/>
              <a:gd name="T5" fmla="*/ 685800 h 863600"/>
              <a:gd name="T6" fmla="*/ 310697 w 539899"/>
              <a:gd name="T7" fmla="*/ 812800 h 863600"/>
              <a:gd name="T8" fmla="*/ 538856 w 539899"/>
              <a:gd name="T9" fmla="*/ 863600 h 863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9899" h="863600">
                <a:moveTo>
                  <a:pt x="374799" y="0"/>
                </a:moveTo>
                <a:cubicBezTo>
                  <a:pt x="238274" y="63500"/>
                  <a:pt x="101749" y="127000"/>
                  <a:pt x="44599" y="241300"/>
                </a:cubicBezTo>
                <a:cubicBezTo>
                  <a:pt x="-12551" y="355600"/>
                  <a:pt x="-12551" y="590550"/>
                  <a:pt x="31899" y="685800"/>
                </a:cubicBezTo>
                <a:cubicBezTo>
                  <a:pt x="76349" y="781050"/>
                  <a:pt x="226632" y="783167"/>
                  <a:pt x="311299" y="812800"/>
                </a:cubicBezTo>
                <a:cubicBezTo>
                  <a:pt x="395966" y="842433"/>
                  <a:pt x="467932" y="853016"/>
                  <a:pt x="539899" y="863600"/>
                </a:cubicBezTo>
              </a:path>
            </a:pathLst>
          </a:custGeom>
          <a:noFill/>
          <a:ln w="19050" cap="flat" cmpd="sng" algn="ctr">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460" name="任意多边形 5"/>
          <p:cNvSpPr>
            <a:spLocks/>
          </p:cNvSpPr>
          <p:nvPr/>
        </p:nvSpPr>
        <p:spPr bwMode="auto">
          <a:xfrm>
            <a:off x="1333500" y="2336800"/>
            <a:ext cx="581025" cy="850900"/>
          </a:xfrm>
          <a:custGeom>
            <a:avLst/>
            <a:gdLst>
              <a:gd name="T0" fmla="*/ 228530 w 581050"/>
              <a:gd name="T1" fmla="*/ 0 h 851112"/>
              <a:gd name="T2" fmla="*/ 520546 w 581050"/>
              <a:gd name="T3" fmla="*/ 228201 h 851112"/>
              <a:gd name="T4" fmla="*/ 533239 w 581050"/>
              <a:gd name="T5" fmla="*/ 747994 h 851112"/>
              <a:gd name="T6" fmla="*/ 0 w 581050"/>
              <a:gd name="T7" fmla="*/ 849416 h 851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1050" h="851112">
                <a:moveTo>
                  <a:pt x="228600" y="0"/>
                </a:moveTo>
                <a:cubicBezTo>
                  <a:pt x="349250" y="51858"/>
                  <a:pt x="469900" y="103717"/>
                  <a:pt x="520700" y="228600"/>
                </a:cubicBezTo>
                <a:cubicBezTo>
                  <a:pt x="571500" y="353483"/>
                  <a:pt x="620183" y="645583"/>
                  <a:pt x="533400" y="749300"/>
                </a:cubicBezTo>
                <a:cubicBezTo>
                  <a:pt x="446617" y="853017"/>
                  <a:pt x="223308" y="851958"/>
                  <a:pt x="0" y="850900"/>
                </a:cubicBezTo>
              </a:path>
            </a:pathLst>
          </a:custGeom>
          <a:noFill/>
          <a:ln w="19050" cap="flat" cmpd="sng" algn="ctr">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17461" name="对象 6"/>
          <p:cNvGraphicFramePr>
            <a:graphicFrameLocks noChangeAspect="1"/>
          </p:cNvGraphicFramePr>
          <p:nvPr/>
        </p:nvGraphicFramePr>
        <p:xfrm>
          <a:off x="312738" y="4278313"/>
          <a:ext cx="5870575" cy="647700"/>
        </p:xfrm>
        <a:graphic>
          <a:graphicData uri="http://schemas.openxmlformats.org/presentationml/2006/ole">
            <mc:AlternateContent xmlns:mc="http://schemas.openxmlformats.org/markup-compatibility/2006">
              <mc:Choice xmlns:v="urn:schemas-microsoft-com:vml" Requires="v">
                <p:oleObj spid="_x0000_s17507" name="公式" r:id="rId6" imgW="1841500" imgH="203200" progId="Equation.3">
                  <p:embed/>
                </p:oleObj>
              </mc:Choice>
              <mc:Fallback>
                <p:oleObj name="公式" r:id="rId6" imgW="1841500" imgH="2032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738" y="4278313"/>
                        <a:ext cx="58705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9996"/>
                                        </p:tgtEl>
                                        <p:attrNameLst>
                                          <p:attrName>style.visibility</p:attrName>
                                        </p:attrNameLst>
                                      </p:cBhvr>
                                      <p:to>
                                        <p:strVal val="visible"/>
                                      </p:to>
                                    </p:set>
                                    <p:anim calcmode="lin" valueType="num">
                                      <p:cBhvr additive="base">
                                        <p:cTn id="7" dur="500" fill="hold"/>
                                        <p:tgtEl>
                                          <p:spTgt spid="169996"/>
                                        </p:tgtEl>
                                        <p:attrNameLst>
                                          <p:attrName>ppt_x</p:attrName>
                                        </p:attrNameLst>
                                      </p:cBhvr>
                                      <p:tavLst>
                                        <p:tav tm="0">
                                          <p:val>
                                            <p:strVal val="#ppt_x"/>
                                          </p:val>
                                        </p:tav>
                                        <p:tav tm="100000">
                                          <p:val>
                                            <p:strVal val="#ppt_x"/>
                                          </p:val>
                                        </p:tav>
                                      </p:tavLst>
                                    </p:anim>
                                    <p:anim calcmode="lin" valueType="num">
                                      <p:cBhvr additive="base">
                                        <p:cTn id="8" dur="500" fill="hold"/>
                                        <p:tgtEl>
                                          <p:spTgt spid="1699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9997"/>
                                        </p:tgtEl>
                                        <p:attrNameLst>
                                          <p:attrName>style.visibility</p:attrName>
                                        </p:attrNameLst>
                                      </p:cBhvr>
                                      <p:to>
                                        <p:strVal val="visible"/>
                                      </p:to>
                                    </p:set>
                                    <p:anim calcmode="lin" valueType="num">
                                      <p:cBhvr additive="base">
                                        <p:cTn id="13" dur="500" fill="hold"/>
                                        <p:tgtEl>
                                          <p:spTgt spid="169997"/>
                                        </p:tgtEl>
                                        <p:attrNameLst>
                                          <p:attrName>ppt_x</p:attrName>
                                        </p:attrNameLst>
                                      </p:cBhvr>
                                      <p:tavLst>
                                        <p:tav tm="0">
                                          <p:val>
                                            <p:strVal val="#ppt_x"/>
                                          </p:val>
                                        </p:tav>
                                        <p:tav tm="100000">
                                          <p:val>
                                            <p:strVal val="#ppt_x"/>
                                          </p:val>
                                        </p:tav>
                                      </p:tavLst>
                                    </p:anim>
                                    <p:anim calcmode="lin" valueType="num">
                                      <p:cBhvr additive="base">
                                        <p:cTn id="14" dur="500" fill="hold"/>
                                        <p:tgtEl>
                                          <p:spTgt spid="1699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9" name="Rectangle 15"/>
          <p:cNvSpPr>
            <a:spLocks noChangeArrowheads="1"/>
          </p:cNvSpPr>
          <p:nvPr/>
        </p:nvSpPr>
        <p:spPr bwMode="auto">
          <a:xfrm>
            <a:off x="19050" y="12700"/>
            <a:ext cx="868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3</a:t>
            </a:r>
            <a:r>
              <a:rPr kumimoji="1" lang="zh-CN" altLang="en-US" sz="2400">
                <a:latin typeface="Times New Roman" panose="02020603050405020304" pitchFamily="18" charset="0"/>
              </a:rPr>
              <a:t>、用卡诺图化简下列逻辑函数，并用最少的与非门画出电路。</a:t>
            </a:r>
            <a:r>
              <a:rPr kumimoji="1" lang="zh-CN" altLang="en-US" sz="2400" b="0">
                <a:latin typeface="Times New Roman" panose="02020603050405020304" pitchFamily="18" charset="0"/>
              </a:rPr>
              <a:t> </a:t>
            </a:r>
          </a:p>
        </p:txBody>
      </p:sp>
      <p:graphicFrame>
        <p:nvGraphicFramePr>
          <p:cNvPr id="170000" name="Object 16"/>
          <p:cNvGraphicFramePr>
            <a:graphicFrameLocks noChangeAspect="1"/>
          </p:cNvGraphicFramePr>
          <p:nvPr/>
        </p:nvGraphicFramePr>
        <p:xfrm>
          <a:off x="119063" y="457200"/>
          <a:ext cx="3827462" cy="485775"/>
        </p:xfrm>
        <a:graphic>
          <a:graphicData uri="http://schemas.openxmlformats.org/presentationml/2006/ole">
            <mc:AlternateContent xmlns:mc="http://schemas.openxmlformats.org/markup-compatibility/2006">
              <mc:Choice xmlns:v="urn:schemas-microsoft-com:vml" Requires="v">
                <p:oleObj spid="_x0000_s18701" name="公式" r:id="rId4" imgW="2019300" imgH="254000" progId="Equation.3">
                  <p:embed/>
                </p:oleObj>
              </mc:Choice>
              <mc:Fallback>
                <p:oleObj name="公式" r:id="rId4" imgW="2019300" imgH="254000"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063" y="457200"/>
                        <a:ext cx="382746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0004" name="Object 20"/>
          <p:cNvGraphicFramePr>
            <a:graphicFrameLocks noChangeAspect="1"/>
          </p:cNvGraphicFramePr>
          <p:nvPr/>
        </p:nvGraphicFramePr>
        <p:xfrm>
          <a:off x="82550" y="901700"/>
          <a:ext cx="6121400" cy="490538"/>
        </p:xfrm>
        <a:graphic>
          <a:graphicData uri="http://schemas.openxmlformats.org/presentationml/2006/ole">
            <mc:AlternateContent xmlns:mc="http://schemas.openxmlformats.org/markup-compatibility/2006">
              <mc:Choice xmlns:v="urn:schemas-microsoft-com:vml" Requires="v">
                <p:oleObj spid="_x0000_s18702" name="公式" r:id="rId6" imgW="3213100" imgH="254000" progId="Equation.3">
                  <p:embed/>
                </p:oleObj>
              </mc:Choice>
              <mc:Fallback>
                <p:oleObj name="公式" r:id="rId6" imgW="3213100" imgH="25400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550" y="901700"/>
                        <a:ext cx="61214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0006" name="Object 22"/>
          <p:cNvGraphicFramePr>
            <a:graphicFrameLocks noChangeAspect="1"/>
          </p:cNvGraphicFramePr>
          <p:nvPr/>
        </p:nvGraphicFramePr>
        <p:xfrm>
          <a:off x="104775" y="1335088"/>
          <a:ext cx="6637338" cy="490537"/>
        </p:xfrm>
        <a:graphic>
          <a:graphicData uri="http://schemas.openxmlformats.org/presentationml/2006/ole">
            <mc:AlternateContent xmlns:mc="http://schemas.openxmlformats.org/markup-compatibility/2006">
              <mc:Choice xmlns:v="urn:schemas-microsoft-com:vml" Requires="v">
                <p:oleObj spid="_x0000_s18703" name="公式" r:id="rId8" imgW="3492500" imgH="254000" progId="Equation.3">
                  <p:embed/>
                </p:oleObj>
              </mc:Choice>
              <mc:Fallback>
                <p:oleObj name="公式" r:id="rId8" imgW="3492500" imgH="254000" progId="Equation.3">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775" y="1335088"/>
                        <a:ext cx="6637338"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521879194"/>
              </p:ext>
            </p:extLst>
          </p:nvPr>
        </p:nvGraphicFramePr>
        <p:xfrm>
          <a:off x="311150" y="2398713"/>
          <a:ext cx="2471740" cy="1854200"/>
        </p:xfrm>
        <a:graphic>
          <a:graphicData uri="http://schemas.openxmlformats.org/drawingml/2006/table">
            <a:tbl>
              <a:tblPr firstRow="1" bandRow="1">
                <a:tableStyleId>{2D5ABB26-0587-4C30-8999-92F81FD0307C}</a:tableStyleId>
              </a:tblPr>
              <a:tblGrid>
                <a:gridCol w="494348">
                  <a:extLst>
                    <a:ext uri="{9D8B030D-6E8A-4147-A177-3AD203B41FA5}">
                      <a16:colId xmlns:a16="http://schemas.microsoft.com/office/drawing/2014/main" val="20000"/>
                    </a:ext>
                  </a:extLst>
                </a:gridCol>
                <a:gridCol w="494348">
                  <a:extLst>
                    <a:ext uri="{9D8B030D-6E8A-4147-A177-3AD203B41FA5}">
                      <a16:colId xmlns:a16="http://schemas.microsoft.com/office/drawing/2014/main" val="20001"/>
                    </a:ext>
                  </a:extLst>
                </a:gridCol>
                <a:gridCol w="494348">
                  <a:extLst>
                    <a:ext uri="{9D8B030D-6E8A-4147-A177-3AD203B41FA5}">
                      <a16:colId xmlns:a16="http://schemas.microsoft.com/office/drawing/2014/main" val="20002"/>
                    </a:ext>
                  </a:extLst>
                </a:gridCol>
                <a:gridCol w="494348">
                  <a:extLst>
                    <a:ext uri="{9D8B030D-6E8A-4147-A177-3AD203B41FA5}">
                      <a16:colId xmlns:a16="http://schemas.microsoft.com/office/drawing/2014/main" val="20003"/>
                    </a:ext>
                  </a:extLst>
                </a:gridCol>
                <a:gridCol w="494348">
                  <a:extLst>
                    <a:ext uri="{9D8B030D-6E8A-4147-A177-3AD203B41FA5}">
                      <a16:colId xmlns:a16="http://schemas.microsoft.com/office/drawing/2014/main" val="20004"/>
                    </a:ext>
                  </a:extLst>
                </a:gridCol>
              </a:tblGrid>
              <a:tr h="370840">
                <a:tc>
                  <a:txBody>
                    <a:bodyPr/>
                    <a:lstStyle/>
                    <a:p>
                      <a:endParaRPr lang="zh-CN" altLang="en-US" dirty="0"/>
                    </a:p>
                  </a:txBody>
                  <a:tcPr marL="91433" marR="91433" anchor="ctr" anchorCtr="1">
                    <a:lnTlToBr w="12700" cap="flat" cmpd="sng" algn="ctr">
                      <a:solidFill>
                        <a:schemeClr val="tx1"/>
                      </a:solidFill>
                      <a:prstDash val="solid"/>
                      <a:round/>
                      <a:headEnd type="none" w="med" len="med"/>
                      <a:tailEnd type="none" w="med" len="med"/>
                    </a:lnTlToBr>
                  </a:tcPr>
                </a:tc>
                <a:tc>
                  <a:txBody>
                    <a:bodyPr/>
                    <a:lstStyle/>
                    <a:p>
                      <a:r>
                        <a:rPr lang="en-US" altLang="zh-CN" dirty="0"/>
                        <a:t>00</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tc>
                  <a:txBody>
                    <a:bodyPr/>
                    <a:lstStyle/>
                    <a:p>
                      <a:r>
                        <a:rPr lang="en-US" altLang="zh-CN" dirty="0"/>
                        <a:t>01</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tc>
                  <a:txBody>
                    <a:bodyPr/>
                    <a:lstStyle/>
                    <a:p>
                      <a:r>
                        <a:rPr lang="en-US" altLang="zh-CN" dirty="0"/>
                        <a:t>11</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tc>
                  <a:txBody>
                    <a:bodyPr/>
                    <a:lstStyle/>
                    <a:p>
                      <a:r>
                        <a:rPr lang="en-US" altLang="zh-CN" dirty="0"/>
                        <a:t>10</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altLang="zh-CN" dirty="0"/>
                        <a:t>0</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dirty="0"/>
                        <a:t>1</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gridSpan="2">
                  <a:txBody>
                    <a:bodyPr/>
                    <a:lstStyle/>
                    <a:p>
                      <a:endParaRPr lang="zh-CN" altLang="en-US" dirty="0"/>
                    </a:p>
                  </a:txBody>
                  <a:tcPr marL="91433" marR="91433" anchor="ctr" anchorCtr="1">
                    <a:lnR w="12700" cap="flat" cmpd="sng" algn="ctr">
                      <a:noFill/>
                      <a:prstDash val="solid"/>
                      <a:round/>
                      <a:headEnd type="none" w="med" len="med"/>
                      <a:tailEnd type="none" w="med" len="med"/>
                    </a:lnR>
                  </a:tcPr>
                </a:tc>
                <a:tc hMerge="1">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rowSpan="2" gridSpan="3">
                  <a:txBody>
                    <a:bodyPr/>
                    <a:lstStyle/>
                    <a:p>
                      <a:endParaRPr lang="zh-CN" altLang="en-US" dirty="0"/>
                    </a:p>
                  </a:txBody>
                  <a:tcPr marL="91433" marR="91433"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gridSpan="2">
                  <a:txBody>
                    <a:bodyPr/>
                    <a:lstStyle/>
                    <a:p>
                      <a:endParaRPr lang="zh-CN" altLang="en-US" dirty="0"/>
                    </a:p>
                  </a:txBody>
                  <a:tcPr marL="91433" marR="91433" anchor="ctr" anchorCtr="1">
                    <a:lnR w="12700" cap="flat" cmpd="sng" algn="ctr">
                      <a:noFill/>
                      <a:prstDash val="solid"/>
                      <a:round/>
                      <a:headEnd type="none" w="med" len="med"/>
                      <a:tailEnd type="none" w="med" len="med"/>
                    </a:lnR>
                  </a:tcPr>
                </a:tc>
                <a:tc hMerge="1">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vMerge="1">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8475" name="TextBox 24"/>
          <p:cNvSpPr txBox="1">
            <a:spLocks noChangeArrowheads="1"/>
          </p:cNvSpPr>
          <p:nvPr/>
        </p:nvSpPr>
        <p:spPr bwMode="auto">
          <a:xfrm>
            <a:off x="167211" y="2438400"/>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t>A</a:t>
            </a:r>
            <a:endParaRPr lang="zh-CN" altLang="en-US" sz="1800" dirty="0"/>
          </a:p>
        </p:txBody>
      </p:sp>
      <p:sp>
        <p:nvSpPr>
          <p:cNvPr id="18476" name="TextBox 25"/>
          <p:cNvSpPr txBox="1">
            <a:spLocks noChangeArrowheads="1"/>
          </p:cNvSpPr>
          <p:nvPr/>
        </p:nvSpPr>
        <p:spPr bwMode="auto">
          <a:xfrm>
            <a:off x="513274" y="2239963"/>
            <a:ext cx="5180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t>BC</a:t>
            </a:r>
            <a:endParaRPr lang="zh-CN" altLang="en-US" sz="1800" dirty="0"/>
          </a:p>
        </p:txBody>
      </p:sp>
      <p:sp>
        <p:nvSpPr>
          <p:cNvPr id="18477" name="TextBox 26"/>
          <p:cNvSpPr txBox="1">
            <a:spLocks noChangeArrowheads="1"/>
          </p:cNvSpPr>
          <p:nvPr/>
        </p:nvSpPr>
        <p:spPr bwMode="auto">
          <a:xfrm>
            <a:off x="15875" y="2097088"/>
            <a:ext cx="454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F1</a:t>
            </a:r>
            <a:endParaRPr lang="zh-CN" altLang="en-US" sz="1800"/>
          </a:p>
        </p:txBody>
      </p:sp>
      <p:graphicFrame>
        <p:nvGraphicFramePr>
          <p:cNvPr id="28" name="表格 27"/>
          <p:cNvGraphicFramePr>
            <a:graphicFrameLocks noGrp="1"/>
          </p:cNvGraphicFramePr>
          <p:nvPr/>
        </p:nvGraphicFramePr>
        <p:xfrm>
          <a:off x="3389313" y="2373313"/>
          <a:ext cx="2471735" cy="1854200"/>
        </p:xfrm>
        <a:graphic>
          <a:graphicData uri="http://schemas.openxmlformats.org/drawingml/2006/table">
            <a:tbl>
              <a:tblPr firstRow="1" bandRow="1">
                <a:tableStyleId>{2D5ABB26-0587-4C30-8999-92F81FD0307C}</a:tableStyleId>
              </a:tblPr>
              <a:tblGrid>
                <a:gridCol w="494347">
                  <a:extLst>
                    <a:ext uri="{9D8B030D-6E8A-4147-A177-3AD203B41FA5}">
                      <a16:colId xmlns:a16="http://schemas.microsoft.com/office/drawing/2014/main" val="20000"/>
                    </a:ext>
                  </a:extLst>
                </a:gridCol>
                <a:gridCol w="494347">
                  <a:extLst>
                    <a:ext uri="{9D8B030D-6E8A-4147-A177-3AD203B41FA5}">
                      <a16:colId xmlns:a16="http://schemas.microsoft.com/office/drawing/2014/main" val="20001"/>
                    </a:ext>
                  </a:extLst>
                </a:gridCol>
                <a:gridCol w="494347">
                  <a:extLst>
                    <a:ext uri="{9D8B030D-6E8A-4147-A177-3AD203B41FA5}">
                      <a16:colId xmlns:a16="http://schemas.microsoft.com/office/drawing/2014/main" val="20002"/>
                    </a:ext>
                  </a:extLst>
                </a:gridCol>
                <a:gridCol w="494347">
                  <a:extLst>
                    <a:ext uri="{9D8B030D-6E8A-4147-A177-3AD203B41FA5}">
                      <a16:colId xmlns:a16="http://schemas.microsoft.com/office/drawing/2014/main" val="20003"/>
                    </a:ext>
                  </a:extLst>
                </a:gridCol>
                <a:gridCol w="494347">
                  <a:extLst>
                    <a:ext uri="{9D8B030D-6E8A-4147-A177-3AD203B41FA5}">
                      <a16:colId xmlns:a16="http://schemas.microsoft.com/office/drawing/2014/main" val="20004"/>
                    </a:ext>
                  </a:extLst>
                </a:gridCol>
              </a:tblGrid>
              <a:tr h="370840">
                <a:tc>
                  <a:txBody>
                    <a:bodyPr/>
                    <a:lstStyle/>
                    <a:p>
                      <a:endParaRPr lang="zh-CN" altLang="en-US" dirty="0"/>
                    </a:p>
                  </a:txBody>
                  <a:tcPr marL="91433" marR="91433" anchor="ctr" anchorCtr="1">
                    <a:lnTlToBr w="12700" cap="flat" cmpd="sng" algn="ctr">
                      <a:solidFill>
                        <a:schemeClr val="tx1"/>
                      </a:solidFill>
                      <a:prstDash val="solid"/>
                      <a:round/>
                      <a:headEnd type="none" w="med" len="med"/>
                      <a:tailEnd type="none" w="med" len="med"/>
                    </a:lnTlToBr>
                  </a:tcPr>
                </a:tc>
                <a:tc>
                  <a:txBody>
                    <a:bodyPr/>
                    <a:lstStyle/>
                    <a:p>
                      <a:r>
                        <a:rPr lang="en-US" altLang="zh-CN" dirty="0"/>
                        <a:t>00</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tc>
                  <a:txBody>
                    <a:bodyPr/>
                    <a:lstStyle/>
                    <a:p>
                      <a:r>
                        <a:rPr lang="en-US" altLang="zh-CN" dirty="0"/>
                        <a:t>01</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tc>
                  <a:txBody>
                    <a:bodyPr/>
                    <a:lstStyle/>
                    <a:p>
                      <a:r>
                        <a:rPr lang="en-US" altLang="zh-CN" dirty="0"/>
                        <a:t>11</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tc>
                  <a:txBody>
                    <a:bodyPr/>
                    <a:lstStyle/>
                    <a:p>
                      <a:r>
                        <a:rPr lang="en-US" altLang="zh-CN" dirty="0"/>
                        <a:t>10</a:t>
                      </a:r>
                      <a:endParaRPr lang="zh-CN" altLang="en-US" dirty="0"/>
                    </a:p>
                  </a:txBody>
                  <a:tcPr marL="91433" marR="91433" anchor="ctr" anchorCtr="1">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altLang="zh-CN" dirty="0"/>
                        <a:t>00</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dirty="0"/>
                        <a:t>01</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d</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d</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d</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altLang="zh-CN" dirty="0"/>
                        <a:t>11</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d</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altLang="zh-CN" dirty="0"/>
                        <a:t>10</a:t>
                      </a:r>
                      <a:endParaRPr lang="zh-CN" altLang="en-US" dirty="0"/>
                    </a:p>
                  </a:txBody>
                  <a:tcPr marL="91433" marR="91433" anchor="ctr" anchorCtr="1">
                    <a:lnR w="12700" cap="flat" cmpd="sng" algn="ctr">
                      <a:solidFill>
                        <a:schemeClr val="tx1"/>
                      </a:solidFill>
                      <a:prstDash val="solid"/>
                      <a:round/>
                      <a:headEnd type="none" w="med" len="med"/>
                      <a:tailEnd type="none" w="med" len="med"/>
                    </a:lnR>
                  </a:tcPr>
                </a:tc>
                <a:tc>
                  <a:txBody>
                    <a:bodyPr/>
                    <a:lstStyle/>
                    <a:p>
                      <a:endParaRPr lang="zh-CN" altLang="en-US"/>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d</a:t>
                      </a:r>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91433" marR="91433"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8515" name="TextBox 28"/>
          <p:cNvSpPr txBox="1">
            <a:spLocks noChangeArrowheads="1"/>
          </p:cNvSpPr>
          <p:nvPr/>
        </p:nvSpPr>
        <p:spPr bwMode="auto">
          <a:xfrm>
            <a:off x="3160713" y="2414588"/>
            <a:ext cx="519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AB</a:t>
            </a:r>
            <a:endParaRPr lang="zh-CN" altLang="en-US" sz="1800"/>
          </a:p>
        </p:txBody>
      </p:sp>
      <p:sp>
        <p:nvSpPr>
          <p:cNvPr id="18516" name="TextBox 29"/>
          <p:cNvSpPr txBox="1">
            <a:spLocks noChangeArrowheads="1"/>
          </p:cNvSpPr>
          <p:nvPr/>
        </p:nvSpPr>
        <p:spPr bwMode="auto">
          <a:xfrm>
            <a:off x="3590925" y="2214563"/>
            <a:ext cx="51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CD</a:t>
            </a:r>
            <a:endParaRPr lang="zh-CN" altLang="en-US" sz="1800"/>
          </a:p>
        </p:txBody>
      </p:sp>
      <p:sp>
        <p:nvSpPr>
          <p:cNvPr id="18517" name="TextBox 30"/>
          <p:cNvSpPr txBox="1">
            <a:spLocks noChangeArrowheads="1"/>
          </p:cNvSpPr>
          <p:nvPr/>
        </p:nvSpPr>
        <p:spPr bwMode="auto">
          <a:xfrm>
            <a:off x="3092450" y="2073275"/>
            <a:ext cx="454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F2</a:t>
            </a:r>
            <a:endParaRPr lang="zh-CN" altLang="en-US" sz="1800"/>
          </a:p>
        </p:txBody>
      </p:sp>
      <p:graphicFrame>
        <p:nvGraphicFramePr>
          <p:cNvPr id="32" name="表格 31"/>
          <p:cNvGraphicFramePr>
            <a:graphicFrameLocks noGrp="1"/>
          </p:cNvGraphicFramePr>
          <p:nvPr/>
        </p:nvGraphicFramePr>
        <p:xfrm>
          <a:off x="6456363" y="2362200"/>
          <a:ext cx="2473325" cy="1854200"/>
        </p:xfrm>
        <a:graphic>
          <a:graphicData uri="http://schemas.openxmlformats.org/drawingml/2006/table">
            <a:tbl>
              <a:tblPr firstRow="1" bandRow="1">
                <a:tableStyleId>{2D5ABB26-0587-4C30-8999-92F81FD0307C}</a:tableStyleId>
              </a:tblPr>
              <a:tblGrid>
                <a:gridCol w="494665">
                  <a:extLst>
                    <a:ext uri="{9D8B030D-6E8A-4147-A177-3AD203B41FA5}">
                      <a16:colId xmlns:a16="http://schemas.microsoft.com/office/drawing/2014/main" val="20000"/>
                    </a:ext>
                  </a:extLst>
                </a:gridCol>
                <a:gridCol w="494665">
                  <a:extLst>
                    <a:ext uri="{9D8B030D-6E8A-4147-A177-3AD203B41FA5}">
                      <a16:colId xmlns:a16="http://schemas.microsoft.com/office/drawing/2014/main" val="20001"/>
                    </a:ext>
                  </a:extLst>
                </a:gridCol>
                <a:gridCol w="494665">
                  <a:extLst>
                    <a:ext uri="{9D8B030D-6E8A-4147-A177-3AD203B41FA5}">
                      <a16:colId xmlns:a16="http://schemas.microsoft.com/office/drawing/2014/main" val="20002"/>
                    </a:ext>
                  </a:extLst>
                </a:gridCol>
                <a:gridCol w="494665">
                  <a:extLst>
                    <a:ext uri="{9D8B030D-6E8A-4147-A177-3AD203B41FA5}">
                      <a16:colId xmlns:a16="http://schemas.microsoft.com/office/drawing/2014/main" val="20003"/>
                    </a:ext>
                  </a:extLst>
                </a:gridCol>
                <a:gridCol w="494665">
                  <a:extLst>
                    <a:ext uri="{9D8B030D-6E8A-4147-A177-3AD203B41FA5}">
                      <a16:colId xmlns:a16="http://schemas.microsoft.com/office/drawing/2014/main" val="20004"/>
                    </a:ext>
                  </a:extLst>
                </a:gridCol>
              </a:tblGrid>
              <a:tr h="370840">
                <a:tc>
                  <a:txBody>
                    <a:bodyPr/>
                    <a:lstStyle/>
                    <a:p>
                      <a:endParaRPr lang="zh-CN" altLang="en-US" dirty="0"/>
                    </a:p>
                  </a:txBody>
                  <a:tcPr marL="91491" marR="91491" anchor="ctr" anchorCtr="1">
                    <a:lnTlToBr w="12700" cap="flat" cmpd="sng" algn="ctr">
                      <a:solidFill>
                        <a:schemeClr val="tx1"/>
                      </a:solidFill>
                      <a:prstDash val="solid"/>
                      <a:round/>
                      <a:headEnd type="none" w="med" len="med"/>
                      <a:tailEnd type="none" w="med" len="med"/>
                    </a:lnTlToBr>
                  </a:tcPr>
                </a:tc>
                <a:tc>
                  <a:txBody>
                    <a:bodyPr/>
                    <a:lstStyle/>
                    <a:p>
                      <a:r>
                        <a:rPr lang="en-US" altLang="zh-CN" dirty="0"/>
                        <a:t>00</a:t>
                      </a:r>
                      <a:endParaRPr lang="zh-CN" altLang="en-US" dirty="0"/>
                    </a:p>
                  </a:txBody>
                  <a:tcPr marL="91491" marR="91491" anchor="ctr" anchorCtr="1">
                    <a:lnB w="12700" cap="flat" cmpd="sng" algn="ctr">
                      <a:solidFill>
                        <a:schemeClr val="tx1"/>
                      </a:solidFill>
                      <a:prstDash val="solid"/>
                      <a:round/>
                      <a:headEnd type="none" w="med" len="med"/>
                      <a:tailEnd type="none" w="med" len="med"/>
                    </a:lnB>
                  </a:tcPr>
                </a:tc>
                <a:tc>
                  <a:txBody>
                    <a:bodyPr/>
                    <a:lstStyle/>
                    <a:p>
                      <a:r>
                        <a:rPr lang="en-US" altLang="zh-CN" dirty="0"/>
                        <a:t>01</a:t>
                      </a:r>
                      <a:endParaRPr lang="zh-CN" altLang="en-US" dirty="0"/>
                    </a:p>
                  </a:txBody>
                  <a:tcPr marL="91491" marR="91491" anchor="ctr" anchorCtr="1">
                    <a:lnB w="12700" cap="flat" cmpd="sng" algn="ctr">
                      <a:solidFill>
                        <a:schemeClr val="tx1"/>
                      </a:solidFill>
                      <a:prstDash val="solid"/>
                      <a:round/>
                      <a:headEnd type="none" w="med" len="med"/>
                      <a:tailEnd type="none" w="med" len="med"/>
                    </a:lnB>
                  </a:tcPr>
                </a:tc>
                <a:tc>
                  <a:txBody>
                    <a:bodyPr/>
                    <a:lstStyle/>
                    <a:p>
                      <a:r>
                        <a:rPr lang="en-US" altLang="zh-CN" dirty="0"/>
                        <a:t>11</a:t>
                      </a:r>
                      <a:endParaRPr lang="zh-CN" altLang="en-US" dirty="0"/>
                    </a:p>
                  </a:txBody>
                  <a:tcPr marL="91491" marR="91491" anchor="ctr" anchorCtr="1">
                    <a:lnB w="12700" cap="flat" cmpd="sng" algn="ctr">
                      <a:solidFill>
                        <a:schemeClr val="tx1"/>
                      </a:solidFill>
                      <a:prstDash val="solid"/>
                      <a:round/>
                      <a:headEnd type="none" w="med" len="med"/>
                      <a:tailEnd type="none" w="med" len="med"/>
                    </a:lnB>
                  </a:tcPr>
                </a:tc>
                <a:tc>
                  <a:txBody>
                    <a:bodyPr/>
                    <a:lstStyle/>
                    <a:p>
                      <a:r>
                        <a:rPr lang="en-US" altLang="zh-CN" dirty="0"/>
                        <a:t>10</a:t>
                      </a:r>
                      <a:endParaRPr lang="zh-CN" altLang="en-US" dirty="0"/>
                    </a:p>
                  </a:txBody>
                  <a:tcPr marL="91491" marR="91491" anchor="ctr" anchorCtr="1">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altLang="zh-CN" dirty="0"/>
                        <a:t>00</a:t>
                      </a:r>
                      <a:endParaRPr lang="zh-CN" altLang="en-US" dirty="0"/>
                    </a:p>
                  </a:txBody>
                  <a:tcPr marL="91491" marR="91491" anchor="ctr" anchorCtr="1">
                    <a:lnR w="12700" cap="flat" cmpd="sng" algn="ctr">
                      <a:solidFill>
                        <a:schemeClr val="tx1"/>
                      </a:solidFill>
                      <a:prstDash val="solid"/>
                      <a:round/>
                      <a:headEnd type="none" w="med" len="med"/>
                      <a:tailEnd type="none" w="med" len="med"/>
                    </a:lnR>
                  </a:tcPr>
                </a:tc>
                <a:tc>
                  <a:txBody>
                    <a:bodyPr/>
                    <a:lstStyle/>
                    <a:p>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dirty="0"/>
                        <a:t>01</a:t>
                      </a:r>
                      <a:endParaRPr lang="zh-CN" altLang="en-US" dirty="0"/>
                    </a:p>
                  </a:txBody>
                  <a:tcPr marL="91491" marR="91491" anchor="ctr" anchorCtr="1">
                    <a:lnR w="12700" cap="flat" cmpd="sng" algn="ctr">
                      <a:solidFill>
                        <a:schemeClr val="tx1"/>
                      </a:solidFill>
                      <a:prstDash val="solid"/>
                      <a:round/>
                      <a:headEnd type="none" w="med" len="med"/>
                      <a:tailEnd type="none" w="med" len="med"/>
                    </a:lnR>
                  </a:tcPr>
                </a:tc>
                <a:tc>
                  <a:txBody>
                    <a:bodyPr/>
                    <a:lstStyle/>
                    <a:p>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d</a:t>
                      </a:r>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d</a:t>
                      </a:r>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d</a:t>
                      </a:r>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altLang="zh-CN" dirty="0"/>
                        <a:t>11</a:t>
                      </a:r>
                      <a:endParaRPr lang="zh-CN" altLang="en-US" dirty="0"/>
                    </a:p>
                  </a:txBody>
                  <a:tcPr marL="91491" marR="91491" anchor="ctr" anchorCtr="1">
                    <a:lnR w="12700" cap="flat" cmpd="sng" algn="ctr">
                      <a:solidFill>
                        <a:schemeClr val="tx1"/>
                      </a:solidFill>
                      <a:prstDash val="solid"/>
                      <a:round/>
                      <a:headEnd type="none" w="med" len="med"/>
                      <a:tailEnd type="none" w="med" len="med"/>
                    </a:lnR>
                  </a:tcPr>
                </a:tc>
                <a:tc>
                  <a:txBody>
                    <a:bodyPr/>
                    <a:lstStyle/>
                    <a:p>
                      <a:r>
                        <a:rPr lang="en-US" altLang="zh-CN" dirty="0"/>
                        <a:t>1</a:t>
                      </a:r>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d</a:t>
                      </a:r>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altLang="zh-CN" dirty="0"/>
                        <a:t>10</a:t>
                      </a:r>
                      <a:endParaRPr lang="zh-CN" altLang="en-US" dirty="0"/>
                    </a:p>
                  </a:txBody>
                  <a:tcPr marL="91491" marR="91491" anchor="ctr" anchorCtr="1">
                    <a:lnR w="12700" cap="flat" cmpd="sng" algn="ctr">
                      <a:solidFill>
                        <a:schemeClr val="tx1"/>
                      </a:solidFill>
                      <a:prstDash val="solid"/>
                      <a:round/>
                      <a:headEnd type="none" w="med" len="med"/>
                      <a:tailEnd type="none" w="med" len="med"/>
                    </a:lnR>
                  </a:tcPr>
                </a:tc>
                <a:tc>
                  <a:txBody>
                    <a:bodyPr/>
                    <a:lstStyle/>
                    <a:p>
                      <a:r>
                        <a:rPr lang="en-US" altLang="zh-CN" dirty="0"/>
                        <a:t>d</a:t>
                      </a:r>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d</a:t>
                      </a:r>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8555" name="TextBox 32"/>
          <p:cNvSpPr txBox="1">
            <a:spLocks noChangeArrowheads="1"/>
          </p:cNvSpPr>
          <p:nvPr/>
        </p:nvSpPr>
        <p:spPr bwMode="auto">
          <a:xfrm>
            <a:off x="6229350" y="2401888"/>
            <a:ext cx="51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AB</a:t>
            </a:r>
            <a:endParaRPr lang="zh-CN" altLang="en-US" sz="1800"/>
          </a:p>
        </p:txBody>
      </p:sp>
      <p:sp>
        <p:nvSpPr>
          <p:cNvPr id="18556" name="TextBox 33"/>
          <p:cNvSpPr txBox="1">
            <a:spLocks noChangeArrowheads="1"/>
          </p:cNvSpPr>
          <p:nvPr/>
        </p:nvSpPr>
        <p:spPr bwMode="auto">
          <a:xfrm>
            <a:off x="6657975" y="2203450"/>
            <a:ext cx="519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CD</a:t>
            </a:r>
            <a:endParaRPr lang="zh-CN" altLang="en-US" sz="1800"/>
          </a:p>
        </p:txBody>
      </p:sp>
      <p:sp>
        <p:nvSpPr>
          <p:cNvPr id="18557" name="TextBox 34"/>
          <p:cNvSpPr txBox="1">
            <a:spLocks noChangeArrowheads="1"/>
          </p:cNvSpPr>
          <p:nvPr/>
        </p:nvSpPr>
        <p:spPr bwMode="auto">
          <a:xfrm>
            <a:off x="6161088" y="2062163"/>
            <a:ext cx="454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F3</a:t>
            </a:r>
            <a:endParaRPr lang="zh-CN" altLang="en-US" sz="1800"/>
          </a:p>
        </p:txBody>
      </p:sp>
      <p:graphicFrame>
        <p:nvGraphicFramePr>
          <p:cNvPr id="18558" name="对象 50"/>
          <p:cNvGraphicFramePr>
            <a:graphicFrameLocks noChangeAspect="1"/>
          </p:cNvGraphicFramePr>
          <p:nvPr>
            <p:extLst>
              <p:ext uri="{D42A27DB-BD31-4B8C-83A1-F6EECF244321}">
                <p14:modId xmlns:p14="http://schemas.microsoft.com/office/powerpoint/2010/main" val="252739403"/>
              </p:ext>
            </p:extLst>
          </p:nvPr>
        </p:nvGraphicFramePr>
        <p:xfrm>
          <a:off x="180975" y="4248150"/>
          <a:ext cx="2990850" cy="1312863"/>
        </p:xfrm>
        <a:graphic>
          <a:graphicData uri="http://schemas.openxmlformats.org/presentationml/2006/ole">
            <mc:AlternateContent xmlns:mc="http://schemas.openxmlformats.org/markup-compatibility/2006">
              <mc:Choice xmlns:v="urn:schemas-microsoft-com:vml" Requires="v">
                <p:oleObj spid="_x0000_s18704" name="公式" r:id="rId10" imgW="1269720" imgH="558720" progId="Equation.3">
                  <p:embed/>
                </p:oleObj>
              </mc:Choice>
              <mc:Fallback>
                <p:oleObj name="公式" r:id="rId10" imgW="1269720" imgH="558720" progId="Equation.3">
                  <p:embed/>
                  <p:pic>
                    <p:nvPicPr>
                      <p:cNvPr id="0" name="对象 50"/>
                      <p:cNvPicPr>
                        <a:picLocks noChangeAspect="1" noChangeArrowheads="1"/>
                      </p:cNvPicPr>
                      <p:nvPr/>
                    </p:nvPicPr>
                    <p:blipFill>
                      <a:blip r:embed="rId11"/>
                      <a:srcRect/>
                      <a:stretch>
                        <a:fillRect/>
                      </a:stretch>
                    </p:blipFill>
                    <p:spPr bwMode="auto">
                      <a:xfrm>
                        <a:off x="180975" y="4248150"/>
                        <a:ext cx="2990850"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559" name="对象 51"/>
          <p:cNvGraphicFramePr>
            <a:graphicFrameLocks noChangeAspect="1"/>
          </p:cNvGraphicFramePr>
          <p:nvPr/>
        </p:nvGraphicFramePr>
        <p:xfrm>
          <a:off x="3679825" y="4341813"/>
          <a:ext cx="2124075" cy="1319212"/>
        </p:xfrm>
        <a:graphic>
          <a:graphicData uri="http://schemas.openxmlformats.org/presentationml/2006/ole">
            <mc:AlternateContent xmlns:mc="http://schemas.openxmlformats.org/markup-compatibility/2006">
              <mc:Choice xmlns:v="urn:schemas-microsoft-com:vml" Requires="v">
                <p:oleObj spid="_x0000_s18705" name="公式" r:id="rId12" imgW="901309" imgH="558558" progId="Equation.3">
                  <p:embed/>
                </p:oleObj>
              </mc:Choice>
              <mc:Fallback>
                <p:oleObj name="公式" r:id="rId12" imgW="901309" imgH="558558" progId="Equation.3">
                  <p:embed/>
                  <p:pic>
                    <p:nvPicPr>
                      <p:cNvPr id="0" name="对象 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79825" y="4341813"/>
                        <a:ext cx="2124075" cy="131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560" name="对象 52"/>
          <p:cNvGraphicFramePr>
            <a:graphicFrameLocks noChangeAspect="1"/>
          </p:cNvGraphicFramePr>
          <p:nvPr/>
        </p:nvGraphicFramePr>
        <p:xfrm>
          <a:off x="6746875" y="4341813"/>
          <a:ext cx="2152650" cy="1317625"/>
        </p:xfrm>
        <a:graphic>
          <a:graphicData uri="http://schemas.openxmlformats.org/presentationml/2006/ole">
            <mc:AlternateContent xmlns:mc="http://schemas.openxmlformats.org/markup-compatibility/2006">
              <mc:Choice xmlns:v="urn:schemas-microsoft-com:vml" Requires="v">
                <p:oleObj spid="_x0000_s18706" name="公式" r:id="rId14" imgW="914400" imgH="558800" progId="Equation.3">
                  <p:embed/>
                </p:oleObj>
              </mc:Choice>
              <mc:Fallback>
                <p:oleObj name="公式" r:id="rId14" imgW="914400" imgH="558800" progId="Equation.3">
                  <p:embed/>
                  <p:pic>
                    <p:nvPicPr>
                      <p:cNvPr id="0" name="对象 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46875" y="4341813"/>
                        <a:ext cx="215265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561" name="椭圆 1"/>
          <p:cNvSpPr>
            <a:spLocks noChangeArrowheads="1"/>
          </p:cNvSpPr>
          <p:nvPr/>
        </p:nvSpPr>
        <p:spPr bwMode="auto">
          <a:xfrm>
            <a:off x="791791" y="3106182"/>
            <a:ext cx="992188" cy="431800"/>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8562" name="椭圆 2"/>
          <p:cNvSpPr>
            <a:spLocks noChangeArrowheads="1"/>
          </p:cNvSpPr>
          <p:nvPr/>
        </p:nvSpPr>
        <p:spPr bwMode="auto">
          <a:xfrm>
            <a:off x="1259632" y="2784089"/>
            <a:ext cx="1000125" cy="320675"/>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8563" name="椭圆 3"/>
          <p:cNvSpPr>
            <a:spLocks noChangeArrowheads="1"/>
          </p:cNvSpPr>
          <p:nvPr/>
        </p:nvSpPr>
        <p:spPr bwMode="auto">
          <a:xfrm>
            <a:off x="2280866" y="2782888"/>
            <a:ext cx="503237" cy="752475"/>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8564" name="椭圆 4"/>
          <p:cNvSpPr>
            <a:spLocks noChangeArrowheads="1"/>
          </p:cNvSpPr>
          <p:nvPr/>
        </p:nvSpPr>
        <p:spPr bwMode="auto">
          <a:xfrm>
            <a:off x="4362450" y="2771775"/>
            <a:ext cx="569913" cy="1401763"/>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8565" name="椭圆 5"/>
          <p:cNvSpPr>
            <a:spLocks noChangeArrowheads="1"/>
          </p:cNvSpPr>
          <p:nvPr/>
        </p:nvSpPr>
        <p:spPr bwMode="auto">
          <a:xfrm>
            <a:off x="3849688" y="3148013"/>
            <a:ext cx="2017712" cy="323850"/>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8566" name="椭圆 7"/>
          <p:cNvSpPr>
            <a:spLocks noChangeArrowheads="1"/>
          </p:cNvSpPr>
          <p:nvPr/>
        </p:nvSpPr>
        <p:spPr bwMode="auto">
          <a:xfrm>
            <a:off x="6918325" y="3471863"/>
            <a:ext cx="1022350" cy="773112"/>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8567" name="任意多边形 10"/>
          <p:cNvSpPr>
            <a:spLocks/>
          </p:cNvSpPr>
          <p:nvPr/>
        </p:nvSpPr>
        <p:spPr bwMode="auto">
          <a:xfrm>
            <a:off x="7931150" y="2601913"/>
            <a:ext cx="992188" cy="455612"/>
          </a:xfrm>
          <a:custGeom>
            <a:avLst/>
            <a:gdLst>
              <a:gd name="T0" fmla="*/ 6243 w 992185"/>
              <a:gd name="T1" fmla="*/ 63521 h 455587"/>
              <a:gd name="T2" fmla="*/ 133243 w 992185"/>
              <a:gd name="T3" fmla="*/ 393854 h 455587"/>
              <a:gd name="T4" fmla="*/ 907964 w 992185"/>
              <a:gd name="T5" fmla="*/ 419261 h 455587"/>
              <a:gd name="T6" fmla="*/ 971464 w 992185"/>
              <a:gd name="T7" fmla="*/ 0 h 455587"/>
              <a:gd name="T8" fmla="*/ 971464 w 992185"/>
              <a:gd name="T9" fmla="*/ 0 h 455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2185" h="455587">
                <a:moveTo>
                  <a:pt x="6243" y="63500"/>
                </a:moveTo>
                <a:cubicBezTo>
                  <a:pt x="-5399" y="198966"/>
                  <a:pt x="-17040" y="334433"/>
                  <a:pt x="133243" y="393700"/>
                </a:cubicBezTo>
                <a:cubicBezTo>
                  <a:pt x="283526" y="452967"/>
                  <a:pt x="768243" y="484717"/>
                  <a:pt x="907943" y="419100"/>
                </a:cubicBezTo>
                <a:cubicBezTo>
                  <a:pt x="1047643" y="353483"/>
                  <a:pt x="971443" y="0"/>
                  <a:pt x="971443" y="0"/>
                </a:cubicBezTo>
              </a:path>
            </a:pathLst>
          </a:custGeom>
          <a:noFill/>
          <a:ln w="19050" cap="flat" cmpd="sng" algn="ctr">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568" name="任意多边形 11"/>
          <p:cNvSpPr>
            <a:spLocks/>
          </p:cNvSpPr>
          <p:nvPr/>
        </p:nvSpPr>
        <p:spPr bwMode="auto">
          <a:xfrm>
            <a:off x="8013700" y="3821113"/>
            <a:ext cx="922338" cy="520700"/>
          </a:xfrm>
          <a:custGeom>
            <a:avLst/>
            <a:gdLst>
              <a:gd name="T0" fmla="*/ 25081 w 922472"/>
              <a:gd name="T1" fmla="*/ 506400 h 520975"/>
              <a:gd name="T2" fmla="*/ 101204 w 922472"/>
              <a:gd name="T3" fmla="*/ 50886 h 520975"/>
              <a:gd name="T4" fmla="*/ 837055 w 922472"/>
              <a:gd name="T5" fmla="*/ 63537 h 520975"/>
              <a:gd name="T6" fmla="*/ 875120 w 922472"/>
              <a:gd name="T7" fmla="*/ 519053 h 5209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2472" h="520975">
                <a:moveTo>
                  <a:pt x="25109" y="508275"/>
                </a:moveTo>
                <a:cubicBezTo>
                  <a:pt x="-4525" y="316716"/>
                  <a:pt x="-34158" y="125158"/>
                  <a:pt x="101309" y="51075"/>
                </a:cubicBezTo>
                <a:cubicBezTo>
                  <a:pt x="236776" y="-23008"/>
                  <a:pt x="708792" y="-14542"/>
                  <a:pt x="837909" y="63775"/>
                </a:cubicBezTo>
                <a:cubicBezTo>
                  <a:pt x="967026" y="142092"/>
                  <a:pt x="921517" y="331533"/>
                  <a:pt x="876009" y="520975"/>
                </a:cubicBezTo>
              </a:path>
            </a:pathLst>
          </a:custGeom>
          <a:noFill/>
          <a:ln w="19050" cap="flat" cmpd="sng" algn="ctr">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9999"/>
                                        </p:tgtEl>
                                        <p:attrNameLst>
                                          <p:attrName>style.visibility</p:attrName>
                                        </p:attrNameLst>
                                      </p:cBhvr>
                                      <p:to>
                                        <p:strVal val="visible"/>
                                      </p:to>
                                    </p:set>
                                    <p:anim calcmode="lin" valueType="num">
                                      <p:cBhvr additive="base">
                                        <p:cTn id="7" dur="500" fill="hold"/>
                                        <p:tgtEl>
                                          <p:spTgt spid="169999"/>
                                        </p:tgtEl>
                                        <p:attrNameLst>
                                          <p:attrName>ppt_x</p:attrName>
                                        </p:attrNameLst>
                                      </p:cBhvr>
                                      <p:tavLst>
                                        <p:tav tm="0">
                                          <p:val>
                                            <p:strVal val="#ppt_x"/>
                                          </p:val>
                                        </p:tav>
                                        <p:tav tm="100000">
                                          <p:val>
                                            <p:strVal val="#ppt_x"/>
                                          </p:val>
                                        </p:tav>
                                      </p:tavLst>
                                    </p:anim>
                                    <p:anim calcmode="lin" valueType="num">
                                      <p:cBhvr additive="base">
                                        <p:cTn id="8" dur="500" fill="hold"/>
                                        <p:tgtEl>
                                          <p:spTgt spid="16999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0000"/>
                                        </p:tgtEl>
                                        <p:attrNameLst>
                                          <p:attrName>style.visibility</p:attrName>
                                        </p:attrNameLst>
                                      </p:cBhvr>
                                      <p:to>
                                        <p:strVal val="visible"/>
                                      </p:to>
                                    </p:set>
                                    <p:anim calcmode="lin" valueType="num">
                                      <p:cBhvr additive="base">
                                        <p:cTn id="13" dur="500" fill="hold"/>
                                        <p:tgtEl>
                                          <p:spTgt spid="170000"/>
                                        </p:tgtEl>
                                        <p:attrNameLst>
                                          <p:attrName>ppt_x</p:attrName>
                                        </p:attrNameLst>
                                      </p:cBhvr>
                                      <p:tavLst>
                                        <p:tav tm="0">
                                          <p:val>
                                            <p:strVal val="#ppt_x"/>
                                          </p:val>
                                        </p:tav>
                                        <p:tav tm="100000">
                                          <p:val>
                                            <p:strVal val="#ppt_x"/>
                                          </p:val>
                                        </p:tav>
                                      </p:tavLst>
                                    </p:anim>
                                    <p:anim calcmode="lin" valueType="num">
                                      <p:cBhvr additive="base">
                                        <p:cTn id="14" dur="500" fill="hold"/>
                                        <p:tgtEl>
                                          <p:spTgt spid="17000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0004"/>
                                        </p:tgtEl>
                                        <p:attrNameLst>
                                          <p:attrName>style.visibility</p:attrName>
                                        </p:attrNameLst>
                                      </p:cBhvr>
                                      <p:to>
                                        <p:strVal val="visible"/>
                                      </p:to>
                                    </p:set>
                                    <p:anim calcmode="lin" valueType="num">
                                      <p:cBhvr additive="base">
                                        <p:cTn id="19" dur="500" fill="hold"/>
                                        <p:tgtEl>
                                          <p:spTgt spid="170004"/>
                                        </p:tgtEl>
                                        <p:attrNameLst>
                                          <p:attrName>ppt_x</p:attrName>
                                        </p:attrNameLst>
                                      </p:cBhvr>
                                      <p:tavLst>
                                        <p:tav tm="0">
                                          <p:val>
                                            <p:strVal val="#ppt_x"/>
                                          </p:val>
                                        </p:tav>
                                        <p:tav tm="100000">
                                          <p:val>
                                            <p:strVal val="#ppt_x"/>
                                          </p:val>
                                        </p:tav>
                                      </p:tavLst>
                                    </p:anim>
                                    <p:anim calcmode="lin" valueType="num">
                                      <p:cBhvr additive="base">
                                        <p:cTn id="20" dur="500" fill="hold"/>
                                        <p:tgtEl>
                                          <p:spTgt spid="17000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0006"/>
                                        </p:tgtEl>
                                        <p:attrNameLst>
                                          <p:attrName>style.visibility</p:attrName>
                                        </p:attrNameLst>
                                      </p:cBhvr>
                                      <p:to>
                                        <p:strVal val="visible"/>
                                      </p:to>
                                    </p:set>
                                    <p:anim calcmode="lin" valueType="num">
                                      <p:cBhvr additive="base">
                                        <p:cTn id="25" dur="500" fill="hold"/>
                                        <p:tgtEl>
                                          <p:spTgt spid="170006"/>
                                        </p:tgtEl>
                                        <p:attrNameLst>
                                          <p:attrName>ppt_x</p:attrName>
                                        </p:attrNameLst>
                                      </p:cBhvr>
                                      <p:tavLst>
                                        <p:tav tm="0">
                                          <p:val>
                                            <p:strVal val="#ppt_x"/>
                                          </p:val>
                                        </p:tav>
                                        <p:tav tm="100000">
                                          <p:val>
                                            <p:strVal val="#ppt_x"/>
                                          </p:val>
                                        </p:tav>
                                      </p:tavLst>
                                    </p:anim>
                                    <p:anim calcmode="lin" valueType="num">
                                      <p:cBhvr additive="base">
                                        <p:cTn id="26" dur="500" fill="hold"/>
                                        <p:tgtEl>
                                          <p:spTgt spid="1700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9" name="对象 51"/>
          <p:cNvGraphicFramePr>
            <a:graphicFrameLocks noChangeAspect="1"/>
          </p:cNvGraphicFramePr>
          <p:nvPr/>
        </p:nvGraphicFramePr>
        <p:xfrm>
          <a:off x="4086225" y="0"/>
          <a:ext cx="2124075" cy="1319213"/>
        </p:xfrm>
        <a:graphic>
          <a:graphicData uri="http://schemas.openxmlformats.org/presentationml/2006/ole">
            <mc:AlternateContent xmlns:mc="http://schemas.openxmlformats.org/markup-compatibility/2006">
              <mc:Choice xmlns:v="urn:schemas-microsoft-com:vml" Requires="v">
                <p:oleObj spid="_x0000_s19619" name="公式" r:id="rId4" imgW="901309" imgH="558558" progId="Equation.3">
                  <p:embed/>
                </p:oleObj>
              </mc:Choice>
              <mc:Fallback>
                <p:oleObj name="公式" r:id="rId4" imgW="901309" imgH="558558" progId="Equation.3">
                  <p:embed/>
                  <p:pic>
                    <p:nvPicPr>
                      <p:cNvPr id="0" name="对象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6225" y="0"/>
                        <a:ext cx="2124075"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0" name="对象 52"/>
          <p:cNvGraphicFramePr>
            <a:graphicFrameLocks noChangeAspect="1"/>
          </p:cNvGraphicFramePr>
          <p:nvPr/>
        </p:nvGraphicFramePr>
        <p:xfrm>
          <a:off x="3046413" y="4821238"/>
          <a:ext cx="2152650" cy="1317625"/>
        </p:xfrm>
        <a:graphic>
          <a:graphicData uri="http://schemas.openxmlformats.org/presentationml/2006/ole">
            <mc:AlternateContent xmlns:mc="http://schemas.openxmlformats.org/markup-compatibility/2006">
              <mc:Choice xmlns:v="urn:schemas-microsoft-com:vml" Requires="v">
                <p:oleObj spid="_x0000_s19620" name="公式" r:id="rId6" imgW="914400" imgH="558800" progId="Equation.3">
                  <p:embed/>
                </p:oleObj>
              </mc:Choice>
              <mc:Fallback>
                <p:oleObj name="公式" r:id="rId6" imgW="914400" imgH="558800" progId="Equation.3">
                  <p:embed/>
                  <p:pic>
                    <p:nvPicPr>
                      <p:cNvPr id="0" name="对象 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6413" y="4821238"/>
                        <a:ext cx="215265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516" name="矩形 6"/>
          <p:cNvSpPr>
            <a:spLocks noChangeArrowheads="1"/>
          </p:cNvSpPr>
          <p:nvPr/>
        </p:nvSpPr>
        <p:spPr bwMode="auto">
          <a:xfrm>
            <a:off x="1076470" y="1708150"/>
            <a:ext cx="455639" cy="99956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9517" name="椭圆 8"/>
          <p:cNvSpPr>
            <a:spLocks noChangeArrowheads="1"/>
          </p:cNvSpPr>
          <p:nvPr/>
        </p:nvSpPr>
        <p:spPr bwMode="auto">
          <a:xfrm>
            <a:off x="1536105" y="2157947"/>
            <a:ext cx="91128" cy="99967"/>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9518" name="矩形 36"/>
          <p:cNvSpPr>
            <a:spLocks noChangeArrowheads="1"/>
          </p:cNvSpPr>
          <p:nvPr/>
        </p:nvSpPr>
        <p:spPr bwMode="auto">
          <a:xfrm>
            <a:off x="1076470" y="2857774"/>
            <a:ext cx="455639" cy="99956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9519" name="椭圆 37"/>
          <p:cNvSpPr>
            <a:spLocks noChangeArrowheads="1"/>
          </p:cNvSpPr>
          <p:nvPr/>
        </p:nvSpPr>
        <p:spPr bwMode="auto">
          <a:xfrm>
            <a:off x="1536105" y="3307570"/>
            <a:ext cx="91128" cy="99967"/>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9520" name="矩形 39"/>
          <p:cNvSpPr>
            <a:spLocks noChangeArrowheads="1"/>
          </p:cNvSpPr>
          <p:nvPr/>
        </p:nvSpPr>
        <p:spPr bwMode="auto">
          <a:xfrm>
            <a:off x="1076470" y="3990735"/>
            <a:ext cx="455639" cy="99956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9521" name="椭圆 40"/>
          <p:cNvSpPr>
            <a:spLocks noChangeArrowheads="1"/>
          </p:cNvSpPr>
          <p:nvPr/>
        </p:nvSpPr>
        <p:spPr bwMode="auto">
          <a:xfrm>
            <a:off x="1536105" y="4440532"/>
            <a:ext cx="91128" cy="99967"/>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9522" name="矩形 42"/>
          <p:cNvSpPr>
            <a:spLocks noChangeArrowheads="1"/>
          </p:cNvSpPr>
          <p:nvPr/>
        </p:nvSpPr>
        <p:spPr bwMode="auto">
          <a:xfrm>
            <a:off x="2183341" y="2860741"/>
            <a:ext cx="455639" cy="99956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9523" name="椭圆 43"/>
          <p:cNvSpPr>
            <a:spLocks noChangeArrowheads="1"/>
          </p:cNvSpPr>
          <p:nvPr/>
        </p:nvSpPr>
        <p:spPr bwMode="auto">
          <a:xfrm>
            <a:off x="2642976" y="3310538"/>
            <a:ext cx="91128" cy="99967"/>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cxnSp>
        <p:nvCxnSpPr>
          <p:cNvPr id="19525" name="直接连接符 17"/>
          <p:cNvCxnSpPr>
            <a:cxnSpLocks noChangeShapeType="1"/>
          </p:cNvCxnSpPr>
          <p:nvPr/>
        </p:nvCxnSpPr>
        <p:spPr bwMode="auto">
          <a:xfrm flipH="1">
            <a:off x="542860" y="3070049"/>
            <a:ext cx="533610"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26" name="直接连接符 19"/>
          <p:cNvCxnSpPr>
            <a:cxnSpLocks noChangeShapeType="1"/>
          </p:cNvCxnSpPr>
          <p:nvPr/>
        </p:nvCxnSpPr>
        <p:spPr bwMode="auto">
          <a:xfrm flipH="1">
            <a:off x="542860" y="4225959"/>
            <a:ext cx="533610"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27" name="直接连接符 21"/>
          <p:cNvCxnSpPr>
            <a:cxnSpLocks noChangeShapeType="1"/>
            <a:stCxn id="19519" idx="6"/>
            <a:endCxn id="19522" idx="1"/>
          </p:cNvCxnSpPr>
          <p:nvPr/>
        </p:nvCxnSpPr>
        <p:spPr bwMode="auto">
          <a:xfrm>
            <a:off x="1627233" y="3357555"/>
            <a:ext cx="556109" cy="2967"/>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28" name="直接连接符 58"/>
          <p:cNvCxnSpPr>
            <a:cxnSpLocks noChangeShapeType="1"/>
          </p:cNvCxnSpPr>
          <p:nvPr/>
        </p:nvCxnSpPr>
        <p:spPr bwMode="auto">
          <a:xfrm flipH="1">
            <a:off x="1905287" y="3057708"/>
            <a:ext cx="278054"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29" name="直接连接符 60"/>
          <p:cNvCxnSpPr>
            <a:cxnSpLocks noChangeShapeType="1"/>
          </p:cNvCxnSpPr>
          <p:nvPr/>
        </p:nvCxnSpPr>
        <p:spPr bwMode="auto">
          <a:xfrm flipH="1">
            <a:off x="1905287" y="3590867"/>
            <a:ext cx="278054"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30" name="肘形连接符 62"/>
          <p:cNvCxnSpPr>
            <a:cxnSpLocks noChangeShapeType="1"/>
            <a:stCxn id="19517" idx="6"/>
          </p:cNvCxnSpPr>
          <p:nvPr/>
        </p:nvCxnSpPr>
        <p:spPr bwMode="auto">
          <a:xfrm>
            <a:off x="1627233" y="2207931"/>
            <a:ext cx="278054" cy="849777"/>
          </a:xfrm>
          <a:prstGeom prst="bentConnector2">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31" name="肘形连接符 169984"/>
          <p:cNvCxnSpPr>
            <a:cxnSpLocks noChangeShapeType="1"/>
            <a:stCxn id="19521" idx="6"/>
          </p:cNvCxnSpPr>
          <p:nvPr/>
        </p:nvCxnSpPr>
        <p:spPr bwMode="auto">
          <a:xfrm flipV="1">
            <a:off x="1627233" y="3590867"/>
            <a:ext cx="278054" cy="899649"/>
          </a:xfrm>
          <a:prstGeom prst="bentConnector2">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32" name="直接连接符 169986"/>
          <p:cNvCxnSpPr>
            <a:cxnSpLocks noChangeShapeType="1"/>
            <a:stCxn id="19523" idx="6"/>
          </p:cNvCxnSpPr>
          <p:nvPr/>
        </p:nvCxnSpPr>
        <p:spPr bwMode="auto">
          <a:xfrm>
            <a:off x="2734103" y="3360522"/>
            <a:ext cx="421374"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33" name="直接连接符 169988"/>
          <p:cNvCxnSpPr>
            <a:cxnSpLocks noChangeShapeType="1"/>
          </p:cNvCxnSpPr>
          <p:nvPr/>
        </p:nvCxnSpPr>
        <p:spPr bwMode="auto">
          <a:xfrm>
            <a:off x="542860" y="4790474"/>
            <a:ext cx="533610"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37" name="直接连接符 169997"/>
          <p:cNvCxnSpPr>
            <a:cxnSpLocks noChangeShapeType="1"/>
          </p:cNvCxnSpPr>
          <p:nvPr/>
        </p:nvCxnSpPr>
        <p:spPr bwMode="auto">
          <a:xfrm flipH="1">
            <a:off x="542860" y="1858850"/>
            <a:ext cx="533610"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38" name="TextBox 170000"/>
          <p:cNvSpPr txBox="1">
            <a:spLocks noChangeArrowheads="1"/>
          </p:cNvSpPr>
          <p:nvPr/>
        </p:nvSpPr>
        <p:spPr bwMode="auto">
          <a:xfrm>
            <a:off x="347811" y="1708150"/>
            <a:ext cx="218549" cy="34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endParaRPr lang="zh-CN" altLang="en-US" sz="1800"/>
          </a:p>
        </p:txBody>
      </p:sp>
      <p:cxnSp>
        <p:nvCxnSpPr>
          <p:cNvPr id="19539" name="直接连接符 170002"/>
          <p:cNvCxnSpPr>
            <a:cxnSpLocks noChangeShapeType="1"/>
          </p:cNvCxnSpPr>
          <p:nvPr/>
        </p:nvCxnSpPr>
        <p:spPr bwMode="auto">
          <a:xfrm flipH="1">
            <a:off x="566360" y="2524549"/>
            <a:ext cx="510112"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40" name="TextBox 170007"/>
          <p:cNvSpPr txBox="1">
            <a:spLocks noChangeArrowheads="1"/>
          </p:cNvSpPr>
          <p:nvPr/>
        </p:nvSpPr>
        <p:spPr bwMode="auto">
          <a:xfrm>
            <a:off x="242428" y="2099173"/>
            <a:ext cx="3513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t>_</a:t>
            </a:r>
          </a:p>
          <a:p>
            <a:pPr algn="ctr" eaLnBrk="1" hangingPunct="1">
              <a:spcBef>
                <a:spcPct val="0"/>
              </a:spcBef>
              <a:buFontTx/>
              <a:buNone/>
            </a:pPr>
            <a:r>
              <a:rPr lang="en-US" altLang="zh-CN" sz="1800" dirty="0"/>
              <a:t>C</a:t>
            </a:r>
            <a:endParaRPr lang="zh-CN" altLang="en-US" sz="1800" dirty="0"/>
          </a:p>
        </p:txBody>
      </p:sp>
      <p:sp>
        <p:nvSpPr>
          <p:cNvPr id="19541" name="TextBox 88"/>
          <p:cNvSpPr txBox="1">
            <a:spLocks noChangeArrowheads="1"/>
          </p:cNvSpPr>
          <p:nvPr/>
        </p:nvSpPr>
        <p:spPr bwMode="auto">
          <a:xfrm>
            <a:off x="269875" y="2636912"/>
            <a:ext cx="296485" cy="59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_</a:t>
            </a:r>
          </a:p>
          <a:p>
            <a:pPr algn="ctr" eaLnBrk="1" hangingPunct="1">
              <a:spcBef>
                <a:spcPct val="0"/>
              </a:spcBef>
              <a:buFontTx/>
              <a:buNone/>
            </a:pPr>
            <a:r>
              <a:rPr lang="en-US" altLang="zh-CN" sz="1800"/>
              <a:t>B</a:t>
            </a:r>
            <a:endParaRPr lang="zh-CN" altLang="en-US" sz="1800"/>
          </a:p>
        </p:txBody>
      </p:sp>
      <p:cxnSp>
        <p:nvCxnSpPr>
          <p:cNvPr id="19542" name="直接连接符 170009"/>
          <p:cNvCxnSpPr>
            <a:cxnSpLocks noChangeShapeType="1"/>
          </p:cNvCxnSpPr>
          <p:nvPr/>
        </p:nvCxnSpPr>
        <p:spPr bwMode="auto">
          <a:xfrm flipH="1">
            <a:off x="566360" y="3724156"/>
            <a:ext cx="510110"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43" name="TextBox 170010"/>
          <p:cNvSpPr txBox="1">
            <a:spLocks noChangeArrowheads="1"/>
          </p:cNvSpPr>
          <p:nvPr/>
        </p:nvSpPr>
        <p:spPr bwMode="auto">
          <a:xfrm>
            <a:off x="242429" y="3576417"/>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t>A</a:t>
            </a:r>
            <a:endParaRPr lang="zh-CN" altLang="en-US" sz="1800" dirty="0"/>
          </a:p>
        </p:txBody>
      </p:sp>
      <p:sp>
        <p:nvSpPr>
          <p:cNvPr id="19544" name="TextBox 92"/>
          <p:cNvSpPr txBox="1">
            <a:spLocks noChangeArrowheads="1"/>
          </p:cNvSpPr>
          <p:nvPr/>
        </p:nvSpPr>
        <p:spPr bwMode="auto">
          <a:xfrm>
            <a:off x="242429" y="4440533"/>
            <a:ext cx="3513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t>_</a:t>
            </a:r>
          </a:p>
          <a:p>
            <a:pPr algn="ctr" eaLnBrk="1" hangingPunct="1">
              <a:spcBef>
                <a:spcPct val="0"/>
              </a:spcBef>
              <a:buFontTx/>
              <a:buNone/>
            </a:pPr>
            <a:r>
              <a:rPr lang="en-US" altLang="zh-CN" sz="1800" dirty="0"/>
              <a:t>A</a:t>
            </a:r>
            <a:endParaRPr lang="zh-CN" altLang="en-US" sz="1800" dirty="0"/>
          </a:p>
        </p:txBody>
      </p:sp>
      <p:sp>
        <p:nvSpPr>
          <p:cNvPr id="19545" name="TextBox 93"/>
          <p:cNvSpPr txBox="1">
            <a:spLocks noChangeArrowheads="1"/>
          </p:cNvSpPr>
          <p:nvPr/>
        </p:nvSpPr>
        <p:spPr bwMode="auto">
          <a:xfrm>
            <a:off x="269875" y="4005064"/>
            <a:ext cx="296485" cy="34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C</a:t>
            </a:r>
            <a:endParaRPr lang="zh-CN" altLang="en-US" sz="1800"/>
          </a:p>
        </p:txBody>
      </p:sp>
      <p:sp>
        <p:nvSpPr>
          <p:cNvPr id="19546" name="TextBox 170011"/>
          <p:cNvSpPr txBox="1">
            <a:spLocks noChangeArrowheads="1"/>
          </p:cNvSpPr>
          <p:nvPr/>
        </p:nvSpPr>
        <p:spPr bwMode="auto">
          <a:xfrm>
            <a:off x="3093583" y="3223514"/>
            <a:ext cx="346530" cy="34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a:t>
            </a:r>
            <a:r>
              <a:rPr lang="en-US" altLang="zh-CN" sz="1800" baseline="-25000"/>
              <a:t>1</a:t>
            </a:r>
            <a:endParaRPr lang="zh-CN" altLang="en-US" sz="1800" baseline="-25000"/>
          </a:p>
        </p:txBody>
      </p:sp>
      <p:sp>
        <p:nvSpPr>
          <p:cNvPr id="19549" name="TextBox 65"/>
          <p:cNvSpPr txBox="1">
            <a:spLocks noChangeArrowheads="1"/>
          </p:cNvSpPr>
          <p:nvPr/>
        </p:nvSpPr>
        <p:spPr bwMode="auto">
          <a:xfrm>
            <a:off x="1199169" y="1708150"/>
            <a:ext cx="351386" cy="369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FF0000"/>
                </a:solidFill>
              </a:rPr>
              <a:t>&amp;</a:t>
            </a:r>
            <a:endParaRPr lang="zh-CN" altLang="en-US" sz="1800">
              <a:solidFill>
                <a:srgbClr val="FF0000"/>
              </a:solidFill>
            </a:endParaRPr>
          </a:p>
        </p:txBody>
      </p:sp>
      <p:sp>
        <p:nvSpPr>
          <p:cNvPr id="19550" name="TextBox 164"/>
          <p:cNvSpPr txBox="1">
            <a:spLocks noChangeArrowheads="1"/>
          </p:cNvSpPr>
          <p:nvPr/>
        </p:nvSpPr>
        <p:spPr bwMode="auto">
          <a:xfrm>
            <a:off x="1156633" y="2873031"/>
            <a:ext cx="351386" cy="369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FF0000"/>
                </a:solidFill>
              </a:rPr>
              <a:t>&amp;</a:t>
            </a:r>
            <a:endParaRPr lang="zh-CN" altLang="en-US" sz="1800">
              <a:solidFill>
                <a:srgbClr val="FF0000"/>
              </a:solidFill>
            </a:endParaRPr>
          </a:p>
        </p:txBody>
      </p:sp>
      <p:sp>
        <p:nvSpPr>
          <p:cNvPr id="19551" name="TextBox 165"/>
          <p:cNvSpPr txBox="1">
            <a:spLocks noChangeArrowheads="1"/>
          </p:cNvSpPr>
          <p:nvPr/>
        </p:nvSpPr>
        <p:spPr bwMode="auto">
          <a:xfrm>
            <a:off x="2276205" y="2873031"/>
            <a:ext cx="351386" cy="369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FF0000"/>
                </a:solidFill>
              </a:rPr>
              <a:t>&amp;</a:t>
            </a:r>
            <a:endParaRPr lang="zh-CN" altLang="en-US" sz="1800">
              <a:solidFill>
                <a:srgbClr val="FF0000"/>
              </a:solidFill>
            </a:endParaRPr>
          </a:p>
        </p:txBody>
      </p:sp>
      <p:sp>
        <p:nvSpPr>
          <p:cNvPr id="19552" name="TextBox 166"/>
          <p:cNvSpPr txBox="1">
            <a:spLocks noChangeArrowheads="1"/>
          </p:cNvSpPr>
          <p:nvPr/>
        </p:nvSpPr>
        <p:spPr bwMode="auto">
          <a:xfrm>
            <a:off x="1199168" y="4000963"/>
            <a:ext cx="351386" cy="369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FF0000"/>
                </a:solidFill>
              </a:rPr>
              <a:t>&amp;</a:t>
            </a:r>
            <a:endParaRPr lang="zh-CN" altLang="en-US" sz="1800">
              <a:solidFill>
                <a:srgbClr val="FF0000"/>
              </a:solidFill>
            </a:endParaRPr>
          </a:p>
        </p:txBody>
      </p:sp>
      <p:grpSp>
        <p:nvGrpSpPr>
          <p:cNvPr id="19462" name="组合 68"/>
          <p:cNvGrpSpPr>
            <a:grpSpLocks/>
          </p:cNvGrpSpPr>
          <p:nvPr/>
        </p:nvGrpSpPr>
        <p:grpSpPr bwMode="auto">
          <a:xfrm>
            <a:off x="5199063" y="1258888"/>
            <a:ext cx="3255962" cy="2416175"/>
            <a:chOff x="5198486" y="1258287"/>
            <a:chExt cx="3255848" cy="2417272"/>
          </a:xfrm>
        </p:grpSpPr>
        <p:grpSp>
          <p:nvGrpSpPr>
            <p:cNvPr id="19490" name="组合 170015"/>
            <p:cNvGrpSpPr>
              <a:grpSpLocks/>
            </p:cNvGrpSpPr>
            <p:nvPr/>
          </p:nvGrpSpPr>
          <p:grpSpPr bwMode="auto">
            <a:xfrm>
              <a:off x="5993713" y="1463838"/>
              <a:ext cx="563630" cy="999500"/>
              <a:chOff x="5148064" y="1986895"/>
              <a:chExt cx="563630" cy="999500"/>
            </a:xfrm>
          </p:grpSpPr>
          <p:sp>
            <p:nvSpPr>
              <p:cNvPr id="19514" name="矩形 98"/>
              <p:cNvSpPr>
                <a:spLocks noChangeArrowheads="1"/>
              </p:cNvSpPr>
              <p:nvPr/>
            </p:nvSpPr>
            <p:spPr bwMode="auto">
              <a:xfrm>
                <a:off x="5148064" y="1986895"/>
                <a:ext cx="455630" cy="9995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9515" name="椭圆 170014"/>
              <p:cNvSpPr>
                <a:spLocks noChangeArrowheads="1"/>
              </p:cNvSpPr>
              <p:nvPr/>
            </p:nvSpPr>
            <p:spPr bwMode="auto">
              <a:xfrm>
                <a:off x="5603694" y="2437797"/>
                <a:ext cx="108000" cy="108000"/>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pSp>
        <p:grpSp>
          <p:nvGrpSpPr>
            <p:cNvPr id="19491" name="组合 101"/>
            <p:cNvGrpSpPr>
              <a:grpSpLocks/>
            </p:cNvGrpSpPr>
            <p:nvPr/>
          </p:nvGrpSpPr>
          <p:grpSpPr bwMode="auto">
            <a:xfrm>
              <a:off x="5993713" y="2676059"/>
              <a:ext cx="563630" cy="999500"/>
              <a:chOff x="5148064" y="1986895"/>
              <a:chExt cx="563630" cy="999500"/>
            </a:xfrm>
          </p:grpSpPr>
          <p:sp>
            <p:nvSpPr>
              <p:cNvPr id="19512" name="矩形 102"/>
              <p:cNvSpPr>
                <a:spLocks noChangeArrowheads="1"/>
              </p:cNvSpPr>
              <p:nvPr/>
            </p:nvSpPr>
            <p:spPr bwMode="auto">
              <a:xfrm>
                <a:off x="5148064" y="1986895"/>
                <a:ext cx="455630" cy="9995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9513" name="椭圆 103"/>
              <p:cNvSpPr>
                <a:spLocks noChangeArrowheads="1"/>
              </p:cNvSpPr>
              <p:nvPr/>
            </p:nvSpPr>
            <p:spPr bwMode="auto">
              <a:xfrm>
                <a:off x="5603694" y="2437797"/>
                <a:ext cx="108000" cy="108000"/>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pSp>
        <p:grpSp>
          <p:nvGrpSpPr>
            <p:cNvPr id="19492" name="组合 104"/>
            <p:cNvGrpSpPr>
              <a:grpSpLocks/>
            </p:cNvGrpSpPr>
            <p:nvPr/>
          </p:nvGrpSpPr>
          <p:grpSpPr bwMode="auto">
            <a:xfrm>
              <a:off x="7008042" y="1963588"/>
              <a:ext cx="563630" cy="999500"/>
              <a:chOff x="5148064" y="1986895"/>
              <a:chExt cx="563630" cy="999500"/>
            </a:xfrm>
          </p:grpSpPr>
          <p:sp>
            <p:nvSpPr>
              <p:cNvPr id="19510" name="矩形 105"/>
              <p:cNvSpPr>
                <a:spLocks noChangeArrowheads="1"/>
              </p:cNvSpPr>
              <p:nvPr/>
            </p:nvSpPr>
            <p:spPr bwMode="auto">
              <a:xfrm>
                <a:off x="5148064" y="1986895"/>
                <a:ext cx="455630" cy="9995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9511" name="椭圆 106"/>
              <p:cNvSpPr>
                <a:spLocks noChangeArrowheads="1"/>
              </p:cNvSpPr>
              <p:nvPr/>
            </p:nvSpPr>
            <p:spPr bwMode="auto">
              <a:xfrm>
                <a:off x="5603694" y="2437797"/>
                <a:ext cx="108000" cy="108000"/>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pSp>
        <p:cxnSp>
          <p:nvCxnSpPr>
            <p:cNvPr id="19493" name="肘形连接符 170017"/>
            <p:cNvCxnSpPr>
              <a:cxnSpLocks noChangeShapeType="1"/>
              <a:stCxn id="19513" idx="6"/>
            </p:cNvCxnSpPr>
            <p:nvPr/>
          </p:nvCxnSpPr>
          <p:spPr bwMode="auto">
            <a:xfrm flipV="1">
              <a:off x="6557343" y="2700271"/>
              <a:ext cx="228458" cy="480690"/>
            </a:xfrm>
            <a:prstGeom prst="bentConnector2">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94" name="肘形连接符 170019"/>
            <p:cNvCxnSpPr>
              <a:cxnSpLocks noChangeShapeType="1"/>
              <a:stCxn id="19515" idx="6"/>
            </p:cNvCxnSpPr>
            <p:nvPr/>
          </p:nvCxnSpPr>
          <p:spPr bwMode="auto">
            <a:xfrm>
              <a:off x="6557343" y="1968740"/>
              <a:ext cx="228458" cy="365813"/>
            </a:xfrm>
            <a:prstGeom prst="bentConnector2">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95" name="直接连接符 170021"/>
            <p:cNvCxnSpPr>
              <a:cxnSpLocks noChangeShapeType="1"/>
            </p:cNvCxnSpPr>
            <p:nvPr/>
          </p:nvCxnSpPr>
          <p:spPr bwMode="auto">
            <a:xfrm>
              <a:off x="6785801" y="2334553"/>
              <a:ext cx="222241"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96" name="直接连接符 170025"/>
            <p:cNvCxnSpPr>
              <a:cxnSpLocks noChangeShapeType="1"/>
            </p:cNvCxnSpPr>
            <p:nvPr/>
          </p:nvCxnSpPr>
          <p:spPr bwMode="auto">
            <a:xfrm>
              <a:off x="6785801" y="2700271"/>
              <a:ext cx="222241"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97" name="直接连接符 170027"/>
            <p:cNvCxnSpPr>
              <a:cxnSpLocks noChangeShapeType="1"/>
            </p:cNvCxnSpPr>
            <p:nvPr/>
          </p:nvCxnSpPr>
          <p:spPr bwMode="auto">
            <a:xfrm flipH="1">
              <a:off x="5489657" y="1734730"/>
              <a:ext cx="504056"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98" name="直接连接符 170029"/>
            <p:cNvCxnSpPr>
              <a:cxnSpLocks noChangeShapeType="1"/>
            </p:cNvCxnSpPr>
            <p:nvPr/>
          </p:nvCxnSpPr>
          <p:spPr bwMode="auto">
            <a:xfrm flipH="1">
              <a:off x="5489657" y="2201271"/>
              <a:ext cx="504056"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99" name="直接连接符 121"/>
            <p:cNvCxnSpPr>
              <a:cxnSpLocks noChangeShapeType="1"/>
            </p:cNvCxnSpPr>
            <p:nvPr/>
          </p:nvCxnSpPr>
          <p:spPr bwMode="auto">
            <a:xfrm flipH="1">
              <a:off x="5483493" y="3000904"/>
              <a:ext cx="504056"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00" name="直接连接符 122"/>
            <p:cNvCxnSpPr>
              <a:cxnSpLocks noChangeShapeType="1"/>
            </p:cNvCxnSpPr>
            <p:nvPr/>
          </p:nvCxnSpPr>
          <p:spPr bwMode="auto">
            <a:xfrm flipH="1">
              <a:off x="5483493" y="3467445"/>
              <a:ext cx="504056"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01" name="直接连接符 131"/>
            <p:cNvCxnSpPr>
              <a:cxnSpLocks noChangeShapeType="1"/>
            </p:cNvCxnSpPr>
            <p:nvPr/>
          </p:nvCxnSpPr>
          <p:spPr bwMode="auto">
            <a:xfrm flipH="1">
              <a:off x="7571672" y="2463338"/>
              <a:ext cx="504056"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02" name="TextBox 132"/>
            <p:cNvSpPr txBox="1">
              <a:spLocks noChangeArrowheads="1"/>
            </p:cNvSpPr>
            <p:nvPr/>
          </p:nvSpPr>
          <p:spPr bwMode="auto">
            <a:xfrm>
              <a:off x="8043644" y="2292436"/>
              <a:ext cx="4106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a:t>
              </a:r>
              <a:r>
                <a:rPr lang="en-US" altLang="zh-CN" sz="1800" baseline="-25000"/>
                <a:t>2</a:t>
              </a:r>
              <a:endParaRPr lang="zh-CN" altLang="en-US" sz="1800" baseline="-25000"/>
            </a:p>
          </p:txBody>
        </p:sp>
        <p:sp>
          <p:nvSpPr>
            <p:cNvPr id="19503" name="TextBox 170038"/>
            <p:cNvSpPr txBox="1">
              <a:spLocks noChangeArrowheads="1"/>
            </p:cNvSpPr>
            <p:nvPr/>
          </p:nvSpPr>
          <p:spPr bwMode="auto">
            <a:xfrm>
              <a:off x="5198486" y="1258287"/>
              <a:ext cx="35137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_</a:t>
              </a:r>
            </a:p>
            <a:p>
              <a:pPr algn="ctr" eaLnBrk="1" hangingPunct="1">
                <a:spcBef>
                  <a:spcPct val="0"/>
                </a:spcBef>
                <a:buFontTx/>
                <a:buNone/>
              </a:pPr>
              <a:r>
                <a:rPr lang="en-US" altLang="zh-CN" sz="1800"/>
                <a:t>A</a:t>
              </a:r>
              <a:endParaRPr lang="zh-CN" altLang="en-US" sz="1800"/>
            </a:p>
          </p:txBody>
        </p:sp>
        <p:sp>
          <p:nvSpPr>
            <p:cNvPr id="19504" name="TextBox 170039"/>
            <p:cNvSpPr txBox="1">
              <a:spLocks noChangeArrowheads="1"/>
            </p:cNvSpPr>
            <p:nvPr/>
          </p:nvSpPr>
          <p:spPr bwMode="auto">
            <a:xfrm>
              <a:off x="5198486" y="2038897"/>
              <a:ext cx="351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endParaRPr lang="zh-CN" altLang="en-US" sz="1800"/>
            </a:p>
          </p:txBody>
        </p:sp>
        <p:sp>
          <p:nvSpPr>
            <p:cNvPr id="19505" name="TextBox 170040"/>
            <p:cNvSpPr txBox="1">
              <a:spLocks noChangeArrowheads="1"/>
            </p:cNvSpPr>
            <p:nvPr/>
          </p:nvSpPr>
          <p:spPr bwMode="auto">
            <a:xfrm>
              <a:off x="5198486" y="2628180"/>
              <a:ext cx="35137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_</a:t>
              </a:r>
            </a:p>
            <a:p>
              <a:pPr algn="ctr" eaLnBrk="1" hangingPunct="1">
                <a:spcBef>
                  <a:spcPct val="0"/>
                </a:spcBef>
                <a:buFontTx/>
                <a:buNone/>
              </a:pPr>
              <a:r>
                <a:rPr lang="en-US" altLang="zh-CN" sz="1800"/>
                <a:t>C</a:t>
              </a:r>
              <a:endParaRPr lang="zh-CN" altLang="en-US" sz="1800"/>
            </a:p>
          </p:txBody>
        </p:sp>
        <p:sp>
          <p:nvSpPr>
            <p:cNvPr id="19506" name="TextBox 170041"/>
            <p:cNvSpPr txBox="1">
              <a:spLocks noChangeArrowheads="1"/>
            </p:cNvSpPr>
            <p:nvPr/>
          </p:nvSpPr>
          <p:spPr bwMode="auto">
            <a:xfrm>
              <a:off x="5198486" y="3274511"/>
              <a:ext cx="351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D</a:t>
              </a:r>
              <a:endParaRPr lang="zh-CN" altLang="en-US" sz="1800"/>
            </a:p>
          </p:txBody>
        </p:sp>
        <p:sp>
          <p:nvSpPr>
            <p:cNvPr id="19507" name="TextBox 167"/>
            <p:cNvSpPr txBox="1">
              <a:spLocks noChangeArrowheads="1"/>
            </p:cNvSpPr>
            <p:nvPr/>
          </p:nvSpPr>
          <p:spPr bwMode="auto">
            <a:xfrm>
              <a:off x="6097964" y="1489416"/>
              <a:ext cx="351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FF0000"/>
                  </a:solidFill>
                </a:rPr>
                <a:t>&amp;</a:t>
              </a:r>
              <a:endParaRPr lang="zh-CN" altLang="en-US" sz="1800">
                <a:solidFill>
                  <a:srgbClr val="FF0000"/>
                </a:solidFill>
              </a:endParaRPr>
            </a:p>
          </p:txBody>
        </p:sp>
        <p:sp>
          <p:nvSpPr>
            <p:cNvPr id="19508" name="TextBox 168"/>
            <p:cNvSpPr txBox="1">
              <a:spLocks noChangeArrowheads="1"/>
            </p:cNvSpPr>
            <p:nvPr/>
          </p:nvSpPr>
          <p:spPr bwMode="auto">
            <a:xfrm>
              <a:off x="7112293" y="1982008"/>
              <a:ext cx="351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FF0000"/>
                  </a:solidFill>
                </a:rPr>
                <a:t>&amp;</a:t>
              </a:r>
              <a:endParaRPr lang="zh-CN" altLang="en-US" sz="1800">
                <a:solidFill>
                  <a:srgbClr val="FF0000"/>
                </a:solidFill>
              </a:endParaRPr>
            </a:p>
          </p:txBody>
        </p:sp>
        <p:sp>
          <p:nvSpPr>
            <p:cNvPr id="19509" name="TextBox 169"/>
            <p:cNvSpPr txBox="1">
              <a:spLocks noChangeArrowheads="1"/>
            </p:cNvSpPr>
            <p:nvPr/>
          </p:nvSpPr>
          <p:spPr bwMode="auto">
            <a:xfrm>
              <a:off x="6097963" y="2683684"/>
              <a:ext cx="351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FF0000"/>
                  </a:solidFill>
                </a:rPr>
                <a:t>&amp;</a:t>
              </a:r>
              <a:endParaRPr lang="zh-CN" altLang="en-US" sz="1800">
                <a:solidFill>
                  <a:srgbClr val="FF0000"/>
                </a:solidFill>
              </a:endParaRPr>
            </a:p>
          </p:txBody>
        </p:sp>
      </p:grpSp>
      <p:grpSp>
        <p:nvGrpSpPr>
          <p:cNvPr id="19463" name="组合 69"/>
          <p:cNvGrpSpPr>
            <a:grpSpLocks/>
          </p:cNvGrpSpPr>
          <p:nvPr/>
        </p:nvGrpSpPr>
        <p:grpSpPr bwMode="auto">
          <a:xfrm>
            <a:off x="5308600" y="4356100"/>
            <a:ext cx="3294063" cy="2224088"/>
            <a:chOff x="5309174" y="4355566"/>
            <a:chExt cx="3293390" cy="2223930"/>
          </a:xfrm>
        </p:grpSpPr>
        <p:grpSp>
          <p:nvGrpSpPr>
            <p:cNvPr id="19464" name="组合 133"/>
            <p:cNvGrpSpPr>
              <a:grpSpLocks/>
            </p:cNvGrpSpPr>
            <p:nvPr/>
          </p:nvGrpSpPr>
          <p:grpSpPr bwMode="auto">
            <a:xfrm>
              <a:off x="6141943" y="4367775"/>
              <a:ext cx="563630" cy="999500"/>
              <a:chOff x="5148064" y="1986895"/>
              <a:chExt cx="563630" cy="999500"/>
            </a:xfrm>
          </p:grpSpPr>
          <p:sp>
            <p:nvSpPr>
              <p:cNvPr id="19488" name="矩形 134"/>
              <p:cNvSpPr>
                <a:spLocks noChangeArrowheads="1"/>
              </p:cNvSpPr>
              <p:nvPr/>
            </p:nvSpPr>
            <p:spPr bwMode="auto">
              <a:xfrm>
                <a:off x="5148064" y="1986895"/>
                <a:ext cx="455630" cy="9995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9489" name="椭圆 135"/>
              <p:cNvSpPr>
                <a:spLocks noChangeArrowheads="1"/>
              </p:cNvSpPr>
              <p:nvPr/>
            </p:nvSpPr>
            <p:spPr bwMode="auto">
              <a:xfrm>
                <a:off x="5603694" y="2437797"/>
                <a:ext cx="108000" cy="108000"/>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pSp>
        <p:grpSp>
          <p:nvGrpSpPr>
            <p:cNvPr id="19465" name="组合 136"/>
            <p:cNvGrpSpPr>
              <a:grpSpLocks/>
            </p:cNvGrpSpPr>
            <p:nvPr/>
          </p:nvGrpSpPr>
          <p:grpSpPr bwMode="auto">
            <a:xfrm>
              <a:off x="6141943" y="5579996"/>
              <a:ext cx="563630" cy="999500"/>
              <a:chOff x="5148064" y="1986895"/>
              <a:chExt cx="563630" cy="999500"/>
            </a:xfrm>
          </p:grpSpPr>
          <p:sp>
            <p:nvSpPr>
              <p:cNvPr id="19486" name="矩形 137"/>
              <p:cNvSpPr>
                <a:spLocks noChangeArrowheads="1"/>
              </p:cNvSpPr>
              <p:nvPr/>
            </p:nvSpPr>
            <p:spPr bwMode="auto">
              <a:xfrm>
                <a:off x="5148064" y="1986895"/>
                <a:ext cx="455630" cy="9995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9487" name="椭圆 138"/>
              <p:cNvSpPr>
                <a:spLocks noChangeArrowheads="1"/>
              </p:cNvSpPr>
              <p:nvPr/>
            </p:nvSpPr>
            <p:spPr bwMode="auto">
              <a:xfrm>
                <a:off x="5603694" y="2437797"/>
                <a:ext cx="108000" cy="108000"/>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pSp>
        <p:grpSp>
          <p:nvGrpSpPr>
            <p:cNvPr id="19466" name="组合 139"/>
            <p:cNvGrpSpPr>
              <a:grpSpLocks/>
            </p:cNvGrpSpPr>
            <p:nvPr/>
          </p:nvGrpSpPr>
          <p:grpSpPr bwMode="auto">
            <a:xfrm>
              <a:off x="7156272" y="4867525"/>
              <a:ext cx="563630" cy="999500"/>
              <a:chOff x="5148064" y="1986895"/>
              <a:chExt cx="563630" cy="999500"/>
            </a:xfrm>
          </p:grpSpPr>
          <p:sp>
            <p:nvSpPr>
              <p:cNvPr id="19484" name="矩形 140"/>
              <p:cNvSpPr>
                <a:spLocks noChangeArrowheads="1"/>
              </p:cNvSpPr>
              <p:nvPr/>
            </p:nvSpPr>
            <p:spPr bwMode="auto">
              <a:xfrm>
                <a:off x="5148064" y="1986895"/>
                <a:ext cx="455630" cy="9995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9485" name="椭圆 141"/>
              <p:cNvSpPr>
                <a:spLocks noChangeArrowheads="1"/>
              </p:cNvSpPr>
              <p:nvPr/>
            </p:nvSpPr>
            <p:spPr bwMode="auto">
              <a:xfrm>
                <a:off x="5603694" y="2437797"/>
                <a:ext cx="108000" cy="108000"/>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pSp>
        <p:cxnSp>
          <p:nvCxnSpPr>
            <p:cNvPr id="19467" name="肘形连接符 142"/>
            <p:cNvCxnSpPr>
              <a:cxnSpLocks noChangeShapeType="1"/>
              <a:stCxn id="19487" idx="6"/>
            </p:cNvCxnSpPr>
            <p:nvPr/>
          </p:nvCxnSpPr>
          <p:spPr bwMode="auto">
            <a:xfrm flipV="1">
              <a:off x="6705573" y="5604208"/>
              <a:ext cx="228458" cy="480690"/>
            </a:xfrm>
            <a:prstGeom prst="bentConnector2">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8" name="肘形连接符 143"/>
            <p:cNvCxnSpPr>
              <a:cxnSpLocks noChangeShapeType="1"/>
              <a:stCxn id="19489" idx="6"/>
            </p:cNvCxnSpPr>
            <p:nvPr/>
          </p:nvCxnSpPr>
          <p:spPr bwMode="auto">
            <a:xfrm>
              <a:off x="6705573" y="4872677"/>
              <a:ext cx="228458" cy="365813"/>
            </a:xfrm>
            <a:prstGeom prst="bentConnector2">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9" name="直接连接符 144"/>
            <p:cNvCxnSpPr>
              <a:cxnSpLocks noChangeShapeType="1"/>
            </p:cNvCxnSpPr>
            <p:nvPr/>
          </p:nvCxnSpPr>
          <p:spPr bwMode="auto">
            <a:xfrm>
              <a:off x="6934031" y="5238490"/>
              <a:ext cx="222241"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0" name="直接连接符 145"/>
            <p:cNvCxnSpPr>
              <a:cxnSpLocks noChangeShapeType="1"/>
            </p:cNvCxnSpPr>
            <p:nvPr/>
          </p:nvCxnSpPr>
          <p:spPr bwMode="auto">
            <a:xfrm>
              <a:off x="6934031" y="5604208"/>
              <a:ext cx="222241"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1" name="直接连接符 146"/>
            <p:cNvCxnSpPr>
              <a:cxnSpLocks noChangeShapeType="1"/>
            </p:cNvCxnSpPr>
            <p:nvPr/>
          </p:nvCxnSpPr>
          <p:spPr bwMode="auto">
            <a:xfrm flipH="1">
              <a:off x="5637887" y="4638667"/>
              <a:ext cx="504056"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2" name="直接连接符 147"/>
            <p:cNvCxnSpPr>
              <a:cxnSpLocks noChangeShapeType="1"/>
            </p:cNvCxnSpPr>
            <p:nvPr/>
          </p:nvCxnSpPr>
          <p:spPr bwMode="auto">
            <a:xfrm flipH="1">
              <a:off x="5637887" y="5105208"/>
              <a:ext cx="504056"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3" name="直接连接符 148"/>
            <p:cNvCxnSpPr>
              <a:cxnSpLocks noChangeShapeType="1"/>
            </p:cNvCxnSpPr>
            <p:nvPr/>
          </p:nvCxnSpPr>
          <p:spPr bwMode="auto">
            <a:xfrm flipH="1">
              <a:off x="5631723" y="5904841"/>
              <a:ext cx="504056"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4" name="直接连接符 149"/>
            <p:cNvCxnSpPr>
              <a:cxnSpLocks noChangeShapeType="1"/>
            </p:cNvCxnSpPr>
            <p:nvPr/>
          </p:nvCxnSpPr>
          <p:spPr bwMode="auto">
            <a:xfrm flipH="1">
              <a:off x="5631723" y="6371382"/>
              <a:ext cx="504056"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5" name="直接连接符 150"/>
            <p:cNvCxnSpPr>
              <a:cxnSpLocks noChangeShapeType="1"/>
            </p:cNvCxnSpPr>
            <p:nvPr/>
          </p:nvCxnSpPr>
          <p:spPr bwMode="auto">
            <a:xfrm flipH="1">
              <a:off x="7719902" y="5367275"/>
              <a:ext cx="504056"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76" name="TextBox 151"/>
            <p:cNvSpPr txBox="1">
              <a:spLocks noChangeArrowheads="1"/>
            </p:cNvSpPr>
            <p:nvPr/>
          </p:nvSpPr>
          <p:spPr bwMode="auto">
            <a:xfrm>
              <a:off x="8191874" y="5196373"/>
              <a:ext cx="4106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a:t>
              </a:r>
              <a:r>
                <a:rPr lang="en-US" altLang="zh-CN" sz="1800" baseline="-25000"/>
                <a:t>3</a:t>
              </a:r>
              <a:endParaRPr lang="zh-CN" altLang="en-US" sz="1800" baseline="-25000"/>
            </a:p>
          </p:txBody>
        </p:sp>
        <p:sp>
          <p:nvSpPr>
            <p:cNvPr id="19477" name="TextBox 170044"/>
            <p:cNvSpPr txBox="1">
              <a:spLocks noChangeArrowheads="1"/>
            </p:cNvSpPr>
            <p:nvPr/>
          </p:nvSpPr>
          <p:spPr bwMode="auto">
            <a:xfrm>
              <a:off x="5309174" y="4420859"/>
              <a:ext cx="351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endParaRPr lang="zh-CN" altLang="en-US" sz="1800"/>
            </a:p>
          </p:txBody>
        </p:sp>
        <p:sp>
          <p:nvSpPr>
            <p:cNvPr id="19478" name="TextBox 170045"/>
            <p:cNvSpPr txBox="1">
              <a:spLocks noChangeArrowheads="1"/>
            </p:cNvSpPr>
            <p:nvPr/>
          </p:nvSpPr>
          <p:spPr bwMode="auto">
            <a:xfrm>
              <a:off x="5309175" y="4676381"/>
              <a:ext cx="3513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_</a:t>
              </a:r>
            </a:p>
            <a:p>
              <a:pPr algn="ctr" eaLnBrk="1" hangingPunct="1">
                <a:spcBef>
                  <a:spcPct val="0"/>
                </a:spcBef>
                <a:buFontTx/>
                <a:buNone/>
              </a:pPr>
              <a:r>
                <a:rPr lang="en-US" altLang="zh-CN" sz="1800"/>
                <a:t>C</a:t>
              </a:r>
              <a:endParaRPr lang="zh-CN" altLang="en-US" sz="1800"/>
            </a:p>
          </p:txBody>
        </p:sp>
        <p:sp>
          <p:nvSpPr>
            <p:cNvPr id="19479" name="TextBox 170046"/>
            <p:cNvSpPr txBox="1">
              <a:spLocks noChangeArrowheads="1"/>
            </p:cNvSpPr>
            <p:nvPr/>
          </p:nvSpPr>
          <p:spPr bwMode="auto">
            <a:xfrm>
              <a:off x="5309175" y="5521387"/>
              <a:ext cx="3513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_</a:t>
              </a:r>
            </a:p>
            <a:p>
              <a:pPr algn="ctr" eaLnBrk="1" hangingPunct="1">
                <a:spcBef>
                  <a:spcPct val="0"/>
                </a:spcBef>
                <a:buFontTx/>
                <a:buNone/>
              </a:pPr>
              <a:r>
                <a:rPr lang="en-US" altLang="zh-CN" sz="1800"/>
                <a:t>B</a:t>
              </a:r>
              <a:endParaRPr lang="zh-CN" altLang="en-US" sz="1800"/>
            </a:p>
          </p:txBody>
        </p:sp>
        <p:sp>
          <p:nvSpPr>
            <p:cNvPr id="19480" name="TextBox 63"/>
            <p:cNvSpPr txBox="1">
              <a:spLocks noChangeArrowheads="1"/>
            </p:cNvSpPr>
            <p:nvPr/>
          </p:nvSpPr>
          <p:spPr bwMode="auto">
            <a:xfrm>
              <a:off x="5309174" y="6138898"/>
              <a:ext cx="351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C</a:t>
              </a:r>
              <a:endParaRPr lang="zh-CN" altLang="en-US" sz="1800"/>
            </a:p>
          </p:txBody>
        </p:sp>
        <p:sp>
          <p:nvSpPr>
            <p:cNvPr id="19481" name="TextBox 170"/>
            <p:cNvSpPr txBox="1">
              <a:spLocks noChangeArrowheads="1"/>
            </p:cNvSpPr>
            <p:nvPr/>
          </p:nvSpPr>
          <p:spPr bwMode="auto">
            <a:xfrm>
              <a:off x="6251122" y="4355566"/>
              <a:ext cx="351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FF0000"/>
                  </a:solidFill>
                </a:rPr>
                <a:t>&amp;</a:t>
              </a:r>
              <a:endParaRPr lang="zh-CN" altLang="en-US" sz="1800">
                <a:solidFill>
                  <a:srgbClr val="FF0000"/>
                </a:solidFill>
              </a:endParaRPr>
            </a:p>
          </p:txBody>
        </p:sp>
        <p:sp>
          <p:nvSpPr>
            <p:cNvPr id="19482" name="TextBox 171"/>
            <p:cNvSpPr txBox="1">
              <a:spLocks noChangeArrowheads="1"/>
            </p:cNvSpPr>
            <p:nvPr/>
          </p:nvSpPr>
          <p:spPr bwMode="auto">
            <a:xfrm>
              <a:off x="6221528" y="5548707"/>
              <a:ext cx="351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FF0000"/>
                  </a:solidFill>
                </a:rPr>
                <a:t>&amp;</a:t>
              </a:r>
              <a:endParaRPr lang="zh-CN" altLang="en-US" sz="1800">
                <a:solidFill>
                  <a:srgbClr val="FF0000"/>
                </a:solidFill>
              </a:endParaRPr>
            </a:p>
          </p:txBody>
        </p:sp>
        <p:sp>
          <p:nvSpPr>
            <p:cNvPr id="19483" name="TextBox 172"/>
            <p:cNvSpPr txBox="1">
              <a:spLocks noChangeArrowheads="1"/>
            </p:cNvSpPr>
            <p:nvPr/>
          </p:nvSpPr>
          <p:spPr bwMode="auto">
            <a:xfrm>
              <a:off x="7260523" y="4841964"/>
              <a:ext cx="351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FF0000"/>
                  </a:solidFill>
                </a:rPr>
                <a:t>&amp;</a:t>
              </a:r>
              <a:endParaRPr lang="zh-CN" altLang="en-US" sz="1800">
                <a:solidFill>
                  <a:srgbClr val="FF0000"/>
                </a:solidFill>
              </a:endParaRPr>
            </a:p>
          </p:txBody>
        </p:sp>
      </p:grpSp>
      <p:graphicFrame>
        <p:nvGraphicFramePr>
          <p:cNvPr id="97" name="对象 50"/>
          <p:cNvGraphicFramePr>
            <a:graphicFrameLocks noChangeAspect="1"/>
          </p:cNvGraphicFramePr>
          <p:nvPr>
            <p:extLst>
              <p:ext uri="{D42A27DB-BD31-4B8C-83A1-F6EECF244321}">
                <p14:modId xmlns:p14="http://schemas.microsoft.com/office/powerpoint/2010/main" val="149092435"/>
              </p:ext>
            </p:extLst>
          </p:nvPr>
        </p:nvGraphicFramePr>
        <p:xfrm>
          <a:off x="104779" y="-2032"/>
          <a:ext cx="2990850" cy="1312863"/>
        </p:xfrm>
        <a:graphic>
          <a:graphicData uri="http://schemas.openxmlformats.org/presentationml/2006/ole">
            <mc:AlternateContent xmlns:mc="http://schemas.openxmlformats.org/markup-compatibility/2006">
              <mc:Choice xmlns:v="urn:schemas-microsoft-com:vml" Requires="v">
                <p:oleObj spid="_x0000_s19621" name="公式" r:id="rId8" imgW="1269720" imgH="558720" progId="Equation.3">
                  <p:embed/>
                </p:oleObj>
              </mc:Choice>
              <mc:Fallback>
                <p:oleObj name="公式" r:id="rId8" imgW="1269720" imgH="558720" progId="Equation.3">
                  <p:embed/>
                  <p:pic>
                    <p:nvPicPr>
                      <p:cNvPr id="0" name=""/>
                      <p:cNvPicPr>
                        <a:picLocks noChangeAspect="1" noChangeArrowheads="1"/>
                      </p:cNvPicPr>
                      <p:nvPr/>
                    </p:nvPicPr>
                    <p:blipFill>
                      <a:blip r:embed="rId9"/>
                      <a:srcRect/>
                      <a:stretch>
                        <a:fillRect/>
                      </a:stretch>
                    </p:blipFill>
                    <p:spPr bwMode="auto">
                      <a:xfrm>
                        <a:off x="104779" y="-2032"/>
                        <a:ext cx="2990850"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008" name="Rectangle 24"/>
          <p:cNvSpPr>
            <a:spLocks noChangeArrowheads="1"/>
          </p:cNvSpPr>
          <p:nvPr/>
        </p:nvSpPr>
        <p:spPr bwMode="auto">
          <a:xfrm>
            <a:off x="61913" y="34925"/>
            <a:ext cx="8642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4</a:t>
            </a:r>
            <a:r>
              <a:rPr kumimoji="1" lang="zh-CN" altLang="en-US" sz="2400">
                <a:latin typeface="Times New Roman" panose="02020603050405020304" pitchFamily="18" charset="0"/>
              </a:rPr>
              <a:t>、用卡诺图化简下列逻辑函数，并用最少的或非门画出电路。</a:t>
            </a:r>
            <a:r>
              <a:rPr kumimoji="1" lang="zh-CN" altLang="en-US" sz="2400" b="0">
                <a:latin typeface="Times New Roman" panose="02020603050405020304" pitchFamily="18" charset="0"/>
              </a:rPr>
              <a:t> </a:t>
            </a:r>
          </a:p>
        </p:txBody>
      </p:sp>
      <p:graphicFrame>
        <p:nvGraphicFramePr>
          <p:cNvPr id="170009" name="Object 25"/>
          <p:cNvGraphicFramePr>
            <a:graphicFrameLocks noChangeAspect="1"/>
          </p:cNvGraphicFramePr>
          <p:nvPr/>
        </p:nvGraphicFramePr>
        <p:xfrm>
          <a:off x="539750" y="466725"/>
          <a:ext cx="7704138" cy="471488"/>
        </p:xfrm>
        <a:graphic>
          <a:graphicData uri="http://schemas.openxmlformats.org/presentationml/2006/ole">
            <mc:AlternateContent xmlns:mc="http://schemas.openxmlformats.org/markup-compatibility/2006">
              <mc:Choice xmlns:v="urn:schemas-microsoft-com:vml" Requires="v">
                <p:oleObj spid="_x0000_s20598" name="公式" r:id="rId4" imgW="3886200" imgH="241300" progId="Equation.3">
                  <p:embed/>
                </p:oleObj>
              </mc:Choice>
              <mc:Fallback>
                <p:oleObj name="公式" r:id="rId4" imgW="3886200" imgH="241300" progId="Equation.3">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466725"/>
                        <a:ext cx="7704138"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表格 23"/>
          <p:cNvGraphicFramePr>
            <a:graphicFrameLocks noGrp="1"/>
          </p:cNvGraphicFramePr>
          <p:nvPr/>
        </p:nvGraphicFramePr>
        <p:xfrm>
          <a:off x="879475" y="1303338"/>
          <a:ext cx="2473325" cy="1854200"/>
        </p:xfrm>
        <a:graphic>
          <a:graphicData uri="http://schemas.openxmlformats.org/drawingml/2006/table">
            <a:tbl>
              <a:tblPr firstRow="1" bandRow="1">
                <a:tableStyleId>{2D5ABB26-0587-4C30-8999-92F81FD0307C}</a:tableStyleId>
              </a:tblPr>
              <a:tblGrid>
                <a:gridCol w="494665">
                  <a:extLst>
                    <a:ext uri="{9D8B030D-6E8A-4147-A177-3AD203B41FA5}">
                      <a16:colId xmlns:a16="http://schemas.microsoft.com/office/drawing/2014/main" val="20000"/>
                    </a:ext>
                  </a:extLst>
                </a:gridCol>
                <a:gridCol w="494665">
                  <a:extLst>
                    <a:ext uri="{9D8B030D-6E8A-4147-A177-3AD203B41FA5}">
                      <a16:colId xmlns:a16="http://schemas.microsoft.com/office/drawing/2014/main" val="20001"/>
                    </a:ext>
                  </a:extLst>
                </a:gridCol>
                <a:gridCol w="494665">
                  <a:extLst>
                    <a:ext uri="{9D8B030D-6E8A-4147-A177-3AD203B41FA5}">
                      <a16:colId xmlns:a16="http://schemas.microsoft.com/office/drawing/2014/main" val="20002"/>
                    </a:ext>
                  </a:extLst>
                </a:gridCol>
                <a:gridCol w="494665">
                  <a:extLst>
                    <a:ext uri="{9D8B030D-6E8A-4147-A177-3AD203B41FA5}">
                      <a16:colId xmlns:a16="http://schemas.microsoft.com/office/drawing/2014/main" val="20003"/>
                    </a:ext>
                  </a:extLst>
                </a:gridCol>
                <a:gridCol w="494665">
                  <a:extLst>
                    <a:ext uri="{9D8B030D-6E8A-4147-A177-3AD203B41FA5}">
                      <a16:colId xmlns:a16="http://schemas.microsoft.com/office/drawing/2014/main" val="20004"/>
                    </a:ext>
                  </a:extLst>
                </a:gridCol>
              </a:tblGrid>
              <a:tr h="370840">
                <a:tc>
                  <a:txBody>
                    <a:bodyPr/>
                    <a:lstStyle/>
                    <a:p>
                      <a:endParaRPr lang="zh-CN" altLang="en-US" dirty="0"/>
                    </a:p>
                  </a:txBody>
                  <a:tcPr marL="91491" marR="91491" anchor="ctr" anchorCtr="1">
                    <a:lnTlToBr w="12700" cap="flat" cmpd="sng" algn="ctr">
                      <a:solidFill>
                        <a:schemeClr val="tx1"/>
                      </a:solidFill>
                      <a:prstDash val="solid"/>
                      <a:round/>
                      <a:headEnd type="none" w="med" len="med"/>
                      <a:tailEnd type="none" w="med" len="med"/>
                    </a:lnTlToBr>
                  </a:tcPr>
                </a:tc>
                <a:tc>
                  <a:txBody>
                    <a:bodyPr/>
                    <a:lstStyle/>
                    <a:p>
                      <a:r>
                        <a:rPr lang="en-US" altLang="zh-CN" dirty="0"/>
                        <a:t>00</a:t>
                      </a:r>
                      <a:endParaRPr lang="zh-CN" altLang="en-US" dirty="0"/>
                    </a:p>
                  </a:txBody>
                  <a:tcPr marL="91491" marR="91491" anchor="ctr" anchorCtr="1">
                    <a:lnB w="12700" cap="flat" cmpd="sng" algn="ctr">
                      <a:solidFill>
                        <a:schemeClr val="tx1"/>
                      </a:solidFill>
                      <a:prstDash val="solid"/>
                      <a:round/>
                      <a:headEnd type="none" w="med" len="med"/>
                      <a:tailEnd type="none" w="med" len="med"/>
                    </a:lnB>
                  </a:tcPr>
                </a:tc>
                <a:tc>
                  <a:txBody>
                    <a:bodyPr/>
                    <a:lstStyle/>
                    <a:p>
                      <a:r>
                        <a:rPr lang="en-US" altLang="zh-CN" dirty="0"/>
                        <a:t>01</a:t>
                      </a:r>
                      <a:endParaRPr lang="zh-CN" altLang="en-US" dirty="0"/>
                    </a:p>
                  </a:txBody>
                  <a:tcPr marL="91491" marR="91491" anchor="ctr" anchorCtr="1">
                    <a:lnB w="12700" cap="flat" cmpd="sng" algn="ctr">
                      <a:solidFill>
                        <a:schemeClr val="tx1"/>
                      </a:solidFill>
                      <a:prstDash val="solid"/>
                      <a:round/>
                      <a:headEnd type="none" w="med" len="med"/>
                      <a:tailEnd type="none" w="med" len="med"/>
                    </a:lnB>
                  </a:tcPr>
                </a:tc>
                <a:tc>
                  <a:txBody>
                    <a:bodyPr/>
                    <a:lstStyle/>
                    <a:p>
                      <a:r>
                        <a:rPr lang="en-US" altLang="zh-CN" dirty="0"/>
                        <a:t>11</a:t>
                      </a:r>
                      <a:endParaRPr lang="zh-CN" altLang="en-US" dirty="0"/>
                    </a:p>
                  </a:txBody>
                  <a:tcPr marL="91491" marR="91491" anchor="ctr" anchorCtr="1">
                    <a:lnB w="12700" cap="flat" cmpd="sng" algn="ctr">
                      <a:solidFill>
                        <a:schemeClr val="tx1"/>
                      </a:solidFill>
                      <a:prstDash val="solid"/>
                      <a:round/>
                      <a:headEnd type="none" w="med" len="med"/>
                      <a:tailEnd type="none" w="med" len="med"/>
                    </a:lnB>
                  </a:tcPr>
                </a:tc>
                <a:tc>
                  <a:txBody>
                    <a:bodyPr/>
                    <a:lstStyle/>
                    <a:p>
                      <a:r>
                        <a:rPr lang="en-US" altLang="zh-CN" dirty="0"/>
                        <a:t>10</a:t>
                      </a:r>
                      <a:endParaRPr lang="zh-CN" altLang="en-US" dirty="0"/>
                    </a:p>
                  </a:txBody>
                  <a:tcPr marL="91491" marR="91491" anchor="ctr" anchorCtr="1">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altLang="zh-CN" dirty="0"/>
                        <a:t>00</a:t>
                      </a:r>
                      <a:endParaRPr lang="zh-CN" altLang="en-US" dirty="0"/>
                    </a:p>
                  </a:txBody>
                  <a:tcPr marL="91491" marR="91491" anchor="ctr" anchorCtr="1">
                    <a:lnR w="12700" cap="flat" cmpd="sng" algn="ctr">
                      <a:solidFill>
                        <a:schemeClr val="tx1"/>
                      </a:solidFill>
                      <a:prstDash val="solid"/>
                      <a:round/>
                      <a:headEnd type="none" w="med" len="med"/>
                      <a:tailEnd type="none" w="med" len="med"/>
                    </a:lnR>
                  </a:tcPr>
                </a:tc>
                <a:tc>
                  <a:txBody>
                    <a:bodyPr/>
                    <a:lstStyle/>
                    <a:p>
                      <a:r>
                        <a:rPr lang="en-US" altLang="zh-CN" dirty="0"/>
                        <a:t>0</a:t>
                      </a:r>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dirty="0"/>
                        <a:t>01</a:t>
                      </a:r>
                      <a:endParaRPr lang="zh-CN" altLang="en-US" dirty="0"/>
                    </a:p>
                  </a:txBody>
                  <a:tcPr marL="91491" marR="91491" anchor="ctr" anchorCtr="1">
                    <a:lnR w="12700" cap="flat" cmpd="sng" algn="ctr">
                      <a:solidFill>
                        <a:schemeClr val="tx1"/>
                      </a:solidFill>
                      <a:prstDash val="solid"/>
                      <a:round/>
                      <a:headEnd type="none" w="med" len="med"/>
                      <a:tailEnd type="none" w="med" len="med"/>
                    </a:lnR>
                  </a:tcPr>
                </a:tc>
                <a:tc>
                  <a:txBody>
                    <a:bodyPr/>
                    <a:lstStyle/>
                    <a:p>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altLang="zh-CN" dirty="0"/>
                        <a:t>11</a:t>
                      </a:r>
                      <a:endParaRPr lang="zh-CN" altLang="en-US" dirty="0"/>
                    </a:p>
                  </a:txBody>
                  <a:tcPr marL="91491" marR="91491" anchor="ctr" anchorCtr="1">
                    <a:lnR w="12700" cap="flat" cmpd="sng" algn="ctr">
                      <a:solidFill>
                        <a:schemeClr val="tx1"/>
                      </a:solidFill>
                      <a:prstDash val="solid"/>
                      <a:round/>
                      <a:headEnd type="none" w="med" len="med"/>
                      <a:tailEnd type="none" w="med" len="med"/>
                    </a:lnR>
                  </a:tcPr>
                </a:tc>
                <a:tc>
                  <a:txBody>
                    <a:bodyPr/>
                    <a:lstStyle/>
                    <a:p>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altLang="zh-CN" dirty="0"/>
                        <a:t>10</a:t>
                      </a:r>
                      <a:endParaRPr lang="zh-CN" altLang="en-US" dirty="0"/>
                    </a:p>
                  </a:txBody>
                  <a:tcPr marL="91491" marR="91491" anchor="ctr" anchorCtr="1">
                    <a:lnR w="12700" cap="flat" cmpd="sng" algn="ctr">
                      <a:solidFill>
                        <a:schemeClr val="tx1"/>
                      </a:solidFill>
                      <a:prstDash val="solid"/>
                      <a:round/>
                      <a:headEnd type="none" w="med" len="med"/>
                      <a:tailEnd type="none" w="med" len="med"/>
                    </a:lnR>
                  </a:tcPr>
                </a:tc>
                <a:tc>
                  <a:txBody>
                    <a:bodyPr/>
                    <a:lstStyle/>
                    <a:p>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91491" marR="91491"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0521" name="TextBox 24"/>
          <p:cNvSpPr txBox="1">
            <a:spLocks noChangeArrowheads="1"/>
          </p:cNvSpPr>
          <p:nvPr/>
        </p:nvSpPr>
        <p:spPr bwMode="auto">
          <a:xfrm>
            <a:off x="652463" y="1343025"/>
            <a:ext cx="517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AB</a:t>
            </a:r>
            <a:endParaRPr lang="zh-CN" altLang="en-US" sz="1800"/>
          </a:p>
        </p:txBody>
      </p:sp>
      <p:sp>
        <p:nvSpPr>
          <p:cNvPr id="20522" name="TextBox 25"/>
          <p:cNvSpPr txBox="1">
            <a:spLocks noChangeArrowheads="1"/>
          </p:cNvSpPr>
          <p:nvPr/>
        </p:nvSpPr>
        <p:spPr bwMode="auto">
          <a:xfrm>
            <a:off x="1081088" y="1144588"/>
            <a:ext cx="519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CD</a:t>
            </a:r>
            <a:endParaRPr lang="zh-CN" altLang="en-US" sz="1800"/>
          </a:p>
        </p:txBody>
      </p:sp>
      <p:sp>
        <p:nvSpPr>
          <p:cNvPr id="20523" name="TextBox 26"/>
          <p:cNvSpPr txBox="1">
            <a:spLocks noChangeArrowheads="1"/>
          </p:cNvSpPr>
          <p:nvPr/>
        </p:nvSpPr>
        <p:spPr bwMode="auto">
          <a:xfrm>
            <a:off x="647700" y="1001713"/>
            <a:ext cx="325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a:t>
            </a:r>
            <a:endParaRPr lang="zh-CN" altLang="en-US" sz="1800"/>
          </a:p>
        </p:txBody>
      </p:sp>
      <p:graphicFrame>
        <p:nvGraphicFramePr>
          <p:cNvPr id="20524" name="对象 35"/>
          <p:cNvGraphicFramePr>
            <a:graphicFrameLocks noChangeAspect="1"/>
          </p:cNvGraphicFramePr>
          <p:nvPr/>
        </p:nvGraphicFramePr>
        <p:xfrm>
          <a:off x="3962400" y="1384300"/>
          <a:ext cx="4249738" cy="1700213"/>
        </p:xfrm>
        <a:graphic>
          <a:graphicData uri="http://schemas.openxmlformats.org/presentationml/2006/ole">
            <mc:AlternateContent xmlns:mc="http://schemas.openxmlformats.org/markup-compatibility/2006">
              <mc:Choice xmlns:v="urn:schemas-microsoft-com:vml" Requires="v">
                <p:oleObj spid="_x0000_s20599" name="公式" r:id="rId6" imgW="1333500" imgH="533400" progId="Equation.3">
                  <p:embed/>
                </p:oleObj>
              </mc:Choice>
              <mc:Fallback>
                <p:oleObj name="公式" r:id="rId6" imgW="1333500" imgH="533400" progId="Equation.3">
                  <p:embed/>
                  <p:pic>
                    <p:nvPicPr>
                      <p:cNvPr id="0" name="对象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1384300"/>
                        <a:ext cx="42497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25" name="椭圆 1"/>
          <p:cNvSpPr>
            <a:spLocks noChangeArrowheads="1"/>
          </p:cNvSpPr>
          <p:nvPr/>
        </p:nvSpPr>
        <p:spPr bwMode="auto">
          <a:xfrm>
            <a:off x="1835150" y="1711325"/>
            <a:ext cx="576263" cy="1479550"/>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20526" name="椭圆 2"/>
          <p:cNvSpPr>
            <a:spLocks noChangeArrowheads="1"/>
          </p:cNvSpPr>
          <p:nvPr/>
        </p:nvSpPr>
        <p:spPr bwMode="auto">
          <a:xfrm>
            <a:off x="1341438" y="1527175"/>
            <a:ext cx="2006600" cy="679450"/>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pSp>
        <p:nvGrpSpPr>
          <p:cNvPr id="20527" name="组合 3"/>
          <p:cNvGrpSpPr>
            <a:grpSpLocks/>
          </p:cNvGrpSpPr>
          <p:nvPr/>
        </p:nvGrpSpPr>
        <p:grpSpPr bwMode="auto">
          <a:xfrm>
            <a:off x="4160838" y="3370263"/>
            <a:ext cx="3213100" cy="2211387"/>
            <a:chOff x="5198486" y="1463838"/>
            <a:chExt cx="3213368" cy="2211721"/>
          </a:xfrm>
        </p:grpSpPr>
        <p:grpSp>
          <p:nvGrpSpPr>
            <p:cNvPr id="20528" name="组合 39"/>
            <p:cNvGrpSpPr>
              <a:grpSpLocks/>
            </p:cNvGrpSpPr>
            <p:nvPr/>
          </p:nvGrpSpPr>
          <p:grpSpPr bwMode="auto">
            <a:xfrm>
              <a:off x="5993713" y="1463838"/>
              <a:ext cx="563630" cy="999500"/>
              <a:chOff x="5148064" y="1986895"/>
              <a:chExt cx="563630" cy="999500"/>
            </a:xfrm>
          </p:grpSpPr>
          <p:sp>
            <p:nvSpPr>
              <p:cNvPr id="20552" name="矩形 63"/>
              <p:cNvSpPr>
                <a:spLocks noChangeArrowheads="1"/>
              </p:cNvSpPr>
              <p:nvPr/>
            </p:nvSpPr>
            <p:spPr bwMode="auto">
              <a:xfrm>
                <a:off x="5148064" y="1986895"/>
                <a:ext cx="455630" cy="9995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20553" name="椭圆 64"/>
              <p:cNvSpPr>
                <a:spLocks noChangeArrowheads="1"/>
              </p:cNvSpPr>
              <p:nvPr/>
            </p:nvSpPr>
            <p:spPr bwMode="auto">
              <a:xfrm>
                <a:off x="5603694" y="2437797"/>
                <a:ext cx="108000" cy="108000"/>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pSp>
        <p:grpSp>
          <p:nvGrpSpPr>
            <p:cNvPr id="20529" name="组合 40"/>
            <p:cNvGrpSpPr>
              <a:grpSpLocks/>
            </p:cNvGrpSpPr>
            <p:nvPr/>
          </p:nvGrpSpPr>
          <p:grpSpPr bwMode="auto">
            <a:xfrm>
              <a:off x="5993713" y="2676059"/>
              <a:ext cx="563630" cy="999500"/>
              <a:chOff x="5148064" y="1986895"/>
              <a:chExt cx="563630" cy="999500"/>
            </a:xfrm>
          </p:grpSpPr>
          <p:sp>
            <p:nvSpPr>
              <p:cNvPr id="20550" name="矩形 61"/>
              <p:cNvSpPr>
                <a:spLocks noChangeArrowheads="1"/>
              </p:cNvSpPr>
              <p:nvPr/>
            </p:nvSpPr>
            <p:spPr bwMode="auto">
              <a:xfrm>
                <a:off x="5148064" y="1986895"/>
                <a:ext cx="455630" cy="9995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20551" name="椭圆 62"/>
              <p:cNvSpPr>
                <a:spLocks noChangeArrowheads="1"/>
              </p:cNvSpPr>
              <p:nvPr/>
            </p:nvSpPr>
            <p:spPr bwMode="auto">
              <a:xfrm>
                <a:off x="5603694" y="2437797"/>
                <a:ext cx="108000" cy="108000"/>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pSp>
        <p:grpSp>
          <p:nvGrpSpPr>
            <p:cNvPr id="20530" name="组合 41"/>
            <p:cNvGrpSpPr>
              <a:grpSpLocks/>
            </p:cNvGrpSpPr>
            <p:nvPr/>
          </p:nvGrpSpPr>
          <p:grpSpPr bwMode="auto">
            <a:xfrm>
              <a:off x="7008042" y="1963588"/>
              <a:ext cx="563630" cy="999500"/>
              <a:chOff x="5148064" y="1986895"/>
              <a:chExt cx="563630" cy="999500"/>
            </a:xfrm>
          </p:grpSpPr>
          <p:sp>
            <p:nvSpPr>
              <p:cNvPr id="20548" name="矩形 59"/>
              <p:cNvSpPr>
                <a:spLocks noChangeArrowheads="1"/>
              </p:cNvSpPr>
              <p:nvPr/>
            </p:nvSpPr>
            <p:spPr bwMode="auto">
              <a:xfrm>
                <a:off x="5148064" y="1986895"/>
                <a:ext cx="455630" cy="9995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20549" name="椭圆 60"/>
              <p:cNvSpPr>
                <a:spLocks noChangeArrowheads="1"/>
              </p:cNvSpPr>
              <p:nvPr/>
            </p:nvSpPr>
            <p:spPr bwMode="auto">
              <a:xfrm>
                <a:off x="5603694" y="2437797"/>
                <a:ext cx="108000" cy="108000"/>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pSp>
        <p:cxnSp>
          <p:nvCxnSpPr>
            <p:cNvPr id="20531" name="肘形连接符 42"/>
            <p:cNvCxnSpPr>
              <a:cxnSpLocks noChangeShapeType="1"/>
              <a:stCxn id="20551" idx="6"/>
            </p:cNvCxnSpPr>
            <p:nvPr/>
          </p:nvCxnSpPr>
          <p:spPr bwMode="auto">
            <a:xfrm flipV="1">
              <a:off x="6557343" y="2700271"/>
              <a:ext cx="228458" cy="480690"/>
            </a:xfrm>
            <a:prstGeom prst="bentConnector2">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32" name="肘形连接符 43"/>
            <p:cNvCxnSpPr>
              <a:cxnSpLocks noChangeShapeType="1"/>
              <a:stCxn id="20553" idx="6"/>
            </p:cNvCxnSpPr>
            <p:nvPr/>
          </p:nvCxnSpPr>
          <p:spPr bwMode="auto">
            <a:xfrm>
              <a:off x="6557343" y="1968740"/>
              <a:ext cx="228458" cy="365813"/>
            </a:xfrm>
            <a:prstGeom prst="bentConnector2">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33" name="直接连接符 44"/>
            <p:cNvCxnSpPr>
              <a:cxnSpLocks noChangeShapeType="1"/>
            </p:cNvCxnSpPr>
            <p:nvPr/>
          </p:nvCxnSpPr>
          <p:spPr bwMode="auto">
            <a:xfrm>
              <a:off x="6785801" y="2334553"/>
              <a:ext cx="222241"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34" name="直接连接符 45"/>
            <p:cNvCxnSpPr>
              <a:cxnSpLocks noChangeShapeType="1"/>
            </p:cNvCxnSpPr>
            <p:nvPr/>
          </p:nvCxnSpPr>
          <p:spPr bwMode="auto">
            <a:xfrm>
              <a:off x="6785801" y="2700271"/>
              <a:ext cx="222241"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35" name="直接连接符 46"/>
            <p:cNvCxnSpPr>
              <a:cxnSpLocks noChangeShapeType="1"/>
            </p:cNvCxnSpPr>
            <p:nvPr/>
          </p:nvCxnSpPr>
          <p:spPr bwMode="auto">
            <a:xfrm flipH="1">
              <a:off x="5489657" y="1734730"/>
              <a:ext cx="504056"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36" name="直接连接符 47"/>
            <p:cNvCxnSpPr>
              <a:cxnSpLocks noChangeShapeType="1"/>
            </p:cNvCxnSpPr>
            <p:nvPr/>
          </p:nvCxnSpPr>
          <p:spPr bwMode="auto">
            <a:xfrm flipH="1">
              <a:off x="5489657" y="2201271"/>
              <a:ext cx="504056"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37" name="直接连接符 48"/>
            <p:cNvCxnSpPr>
              <a:cxnSpLocks noChangeShapeType="1"/>
            </p:cNvCxnSpPr>
            <p:nvPr/>
          </p:nvCxnSpPr>
          <p:spPr bwMode="auto">
            <a:xfrm flipH="1">
              <a:off x="5483493" y="3000904"/>
              <a:ext cx="504056"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38" name="直接连接符 49"/>
            <p:cNvCxnSpPr>
              <a:cxnSpLocks noChangeShapeType="1"/>
            </p:cNvCxnSpPr>
            <p:nvPr/>
          </p:nvCxnSpPr>
          <p:spPr bwMode="auto">
            <a:xfrm flipH="1">
              <a:off x="5483493" y="3467445"/>
              <a:ext cx="504056"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39" name="直接连接符 50"/>
            <p:cNvCxnSpPr>
              <a:cxnSpLocks noChangeShapeType="1"/>
            </p:cNvCxnSpPr>
            <p:nvPr/>
          </p:nvCxnSpPr>
          <p:spPr bwMode="auto">
            <a:xfrm flipH="1">
              <a:off x="7571672" y="2463338"/>
              <a:ext cx="504056"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40" name="TextBox 51"/>
            <p:cNvSpPr txBox="1">
              <a:spLocks noChangeArrowheads="1"/>
            </p:cNvSpPr>
            <p:nvPr/>
          </p:nvSpPr>
          <p:spPr bwMode="auto">
            <a:xfrm>
              <a:off x="8086124" y="2292436"/>
              <a:ext cx="325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a:t>
              </a:r>
              <a:endParaRPr lang="zh-CN" altLang="en-US" sz="1800" baseline="-25000"/>
            </a:p>
          </p:txBody>
        </p:sp>
        <p:sp>
          <p:nvSpPr>
            <p:cNvPr id="20541" name="TextBox 52"/>
            <p:cNvSpPr txBox="1">
              <a:spLocks noChangeArrowheads="1"/>
            </p:cNvSpPr>
            <p:nvPr/>
          </p:nvSpPr>
          <p:spPr bwMode="auto">
            <a:xfrm>
              <a:off x="5198487" y="1550064"/>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endParaRPr lang="zh-CN" altLang="en-US" sz="1800"/>
            </a:p>
          </p:txBody>
        </p:sp>
        <p:sp>
          <p:nvSpPr>
            <p:cNvPr id="20542" name="TextBox 53"/>
            <p:cNvSpPr txBox="1">
              <a:spLocks noChangeArrowheads="1"/>
            </p:cNvSpPr>
            <p:nvPr/>
          </p:nvSpPr>
          <p:spPr bwMode="auto">
            <a:xfrm>
              <a:off x="5198486" y="2038897"/>
              <a:ext cx="351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endParaRPr lang="zh-CN" altLang="en-US" sz="1800"/>
            </a:p>
          </p:txBody>
        </p:sp>
        <p:sp>
          <p:nvSpPr>
            <p:cNvPr id="20543" name="TextBox 54"/>
            <p:cNvSpPr txBox="1">
              <a:spLocks noChangeArrowheads="1"/>
            </p:cNvSpPr>
            <p:nvPr/>
          </p:nvSpPr>
          <p:spPr bwMode="auto">
            <a:xfrm>
              <a:off x="5198486" y="2806477"/>
              <a:ext cx="351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C</a:t>
              </a:r>
            </a:p>
          </p:txBody>
        </p:sp>
        <p:sp>
          <p:nvSpPr>
            <p:cNvPr id="20544" name="TextBox 55"/>
            <p:cNvSpPr txBox="1">
              <a:spLocks noChangeArrowheads="1"/>
            </p:cNvSpPr>
            <p:nvPr/>
          </p:nvSpPr>
          <p:spPr bwMode="auto">
            <a:xfrm>
              <a:off x="5198487" y="3024158"/>
              <a:ext cx="3513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_</a:t>
              </a:r>
            </a:p>
            <a:p>
              <a:pPr algn="ctr" eaLnBrk="1" hangingPunct="1">
                <a:spcBef>
                  <a:spcPct val="0"/>
                </a:spcBef>
                <a:buFontTx/>
                <a:buNone/>
              </a:pPr>
              <a:r>
                <a:rPr lang="en-US" altLang="zh-CN" sz="1800"/>
                <a:t>D</a:t>
              </a:r>
              <a:endParaRPr lang="zh-CN" altLang="en-US" sz="1800"/>
            </a:p>
          </p:txBody>
        </p:sp>
        <p:sp>
          <p:nvSpPr>
            <p:cNvPr id="20545" name="TextBox 56"/>
            <p:cNvSpPr txBox="1">
              <a:spLocks noChangeArrowheads="1"/>
            </p:cNvSpPr>
            <p:nvPr/>
          </p:nvSpPr>
          <p:spPr bwMode="auto">
            <a:xfrm>
              <a:off x="6053882" y="1489416"/>
              <a:ext cx="4395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FF0000"/>
                  </a:solidFill>
                </a:rPr>
                <a:t>≥1</a:t>
              </a:r>
              <a:endParaRPr lang="zh-CN" altLang="en-US" sz="1800">
                <a:solidFill>
                  <a:srgbClr val="FF0000"/>
                </a:solidFill>
              </a:endParaRPr>
            </a:p>
          </p:txBody>
        </p:sp>
        <p:sp>
          <p:nvSpPr>
            <p:cNvPr id="20546" name="TextBox 57"/>
            <p:cNvSpPr txBox="1">
              <a:spLocks noChangeArrowheads="1"/>
            </p:cNvSpPr>
            <p:nvPr/>
          </p:nvSpPr>
          <p:spPr bwMode="auto">
            <a:xfrm>
              <a:off x="7068211" y="1982008"/>
              <a:ext cx="4395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FF0000"/>
                  </a:solidFill>
                </a:rPr>
                <a:t>≥1</a:t>
              </a:r>
              <a:endParaRPr lang="zh-CN" altLang="en-US" sz="1800">
                <a:solidFill>
                  <a:srgbClr val="FF0000"/>
                </a:solidFill>
              </a:endParaRPr>
            </a:p>
          </p:txBody>
        </p:sp>
        <p:sp>
          <p:nvSpPr>
            <p:cNvPr id="20547" name="TextBox 58"/>
            <p:cNvSpPr txBox="1">
              <a:spLocks noChangeArrowheads="1"/>
            </p:cNvSpPr>
            <p:nvPr/>
          </p:nvSpPr>
          <p:spPr bwMode="auto">
            <a:xfrm>
              <a:off x="6053881" y="2683684"/>
              <a:ext cx="4395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solidFill>
                    <a:srgbClr val="FF0000"/>
                  </a:solidFill>
                </a:rPr>
                <a:t>≥1</a:t>
              </a:r>
              <a:endParaRPr lang="zh-CN" altLang="en-US" sz="1800">
                <a:solidFill>
                  <a:srgbClr val="FF0000"/>
                </a:solidFill>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0008"/>
                                        </p:tgtEl>
                                        <p:attrNameLst>
                                          <p:attrName>style.visibility</p:attrName>
                                        </p:attrNameLst>
                                      </p:cBhvr>
                                      <p:to>
                                        <p:strVal val="visible"/>
                                      </p:to>
                                    </p:set>
                                    <p:anim calcmode="lin" valueType="num">
                                      <p:cBhvr additive="base">
                                        <p:cTn id="7" dur="500" fill="hold"/>
                                        <p:tgtEl>
                                          <p:spTgt spid="170008"/>
                                        </p:tgtEl>
                                        <p:attrNameLst>
                                          <p:attrName>ppt_x</p:attrName>
                                        </p:attrNameLst>
                                      </p:cBhvr>
                                      <p:tavLst>
                                        <p:tav tm="0">
                                          <p:val>
                                            <p:strVal val="#ppt_x"/>
                                          </p:val>
                                        </p:tav>
                                        <p:tav tm="100000">
                                          <p:val>
                                            <p:strVal val="#ppt_x"/>
                                          </p:val>
                                        </p:tav>
                                      </p:tavLst>
                                    </p:anim>
                                    <p:anim calcmode="lin" valueType="num">
                                      <p:cBhvr additive="base">
                                        <p:cTn id="8" dur="500" fill="hold"/>
                                        <p:tgtEl>
                                          <p:spTgt spid="17000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0009"/>
                                        </p:tgtEl>
                                        <p:attrNameLst>
                                          <p:attrName>style.visibility</p:attrName>
                                        </p:attrNameLst>
                                      </p:cBhvr>
                                      <p:to>
                                        <p:strVal val="visible"/>
                                      </p:to>
                                    </p:set>
                                    <p:anim calcmode="lin" valueType="num">
                                      <p:cBhvr additive="base">
                                        <p:cTn id="13" dur="500" fill="hold"/>
                                        <p:tgtEl>
                                          <p:spTgt spid="170009"/>
                                        </p:tgtEl>
                                        <p:attrNameLst>
                                          <p:attrName>ppt_x</p:attrName>
                                        </p:attrNameLst>
                                      </p:cBhvr>
                                      <p:tavLst>
                                        <p:tav tm="0">
                                          <p:val>
                                            <p:strVal val="#ppt_x"/>
                                          </p:val>
                                        </p:tav>
                                        <p:tav tm="100000">
                                          <p:val>
                                            <p:strVal val="#ppt_x"/>
                                          </p:val>
                                        </p:tav>
                                      </p:tavLst>
                                    </p:anim>
                                    <p:anim calcmode="lin" valueType="num">
                                      <p:cBhvr additive="base">
                                        <p:cTn id="14" dur="500" fill="hold"/>
                                        <p:tgtEl>
                                          <p:spTgt spid="1700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0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Rectangle 4"/>
          <p:cNvSpPr>
            <a:spLocks noChangeArrowheads="1"/>
          </p:cNvSpPr>
          <p:nvPr/>
        </p:nvSpPr>
        <p:spPr bwMode="auto">
          <a:xfrm>
            <a:off x="25400" y="224884"/>
            <a:ext cx="8713788" cy="629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914400" indent="-45720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371600" indent="-4572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828800" indent="-4572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286000" indent="-4572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FontTx/>
              <a:buNone/>
            </a:pPr>
            <a:r>
              <a:rPr kumimoji="1" lang="zh-CN" altLang="en-US" sz="2400" dirty="0"/>
              <a:t>一、选择题：</a:t>
            </a:r>
          </a:p>
          <a:p>
            <a:pPr eaLnBrk="1" hangingPunct="1">
              <a:lnSpc>
                <a:spcPct val="140000"/>
              </a:lnSpc>
              <a:spcBef>
                <a:spcPct val="0"/>
              </a:spcBef>
              <a:buFontTx/>
              <a:buNone/>
            </a:pPr>
            <a:r>
              <a:rPr kumimoji="1" lang="en-US" altLang="zh-CN" sz="2400" dirty="0"/>
              <a:t>1</a:t>
            </a:r>
            <a:r>
              <a:rPr kumimoji="1" lang="zh-CN" altLang="en-US" sz="2400" dirty="0"/>
              <a:t>、反码是（</a:t>
            </a:r>
            <a:r>
              <a:rPr kumimoji="1" lang="en-US" altLang="zh-CN" sz="2400" dirty="0"/>
              <a:t>1011101</a:t>
            </a:r>
            <a:r>
              <a:rPr kumimoji="1" lang="zh-CN" altLang="en-US" sz="2400" dirty="0"/>
              <a:t>），其对应的十进制数是</a:t>
            </a:r>
            <a:r>
              <a:rPr kumimoji="1" lang="en-US" altLang="zh-CN" sz="2400" dirty="0"/>
              <a:t>(    </a:t>
            </a:r>
            <a:r>
              <a:rPr kumimoji="1" lang="en-US" altLang="zh-CN" sz="2400" dirty="0">
                <a:solidFill>
                  <a:srgbClr val="FF0000"/>
                </a:solidFill>
              </a:rPr>
              <a:t>B</a:t>
            </a:r>
            <a:r>
              <a:rPr kumimoji="1" lang="en-US" altLang="zh-CN" sz="2400" dirty="0"/>
              <a:t>    )</a:t>
            </a:r>
            <a:r>
              <a:rPr kumimoji="1" lang="zh-CN" altLang="en-US" sz="2400" dirty="0"/>
              <a:t>。</a:t>
            </a:r>
            <a:endParaRPr kumimoji="1" lang="zh-CN" altLang="en-US" sz="2400" b="0" dirty="0"/>
          </a:p>
          <a:p>
            <a:pPr eaLnBrk="1" hangingPunct="1">
              <a:lnSpc>
                <a:spcPct val="140000"/>
              </a:lnSpc>
              <a:spcBef>
                <a:spcPct val="0"/>
              </a:spcBef>
              <a:buFontTx/>
              <a:buNone/>
            </a:pPr>
            <a:r>
              <a:rPr kumimoji="1" lang="zh-CN" altLang="en-US" sz="2400" dirty="0"/>
              <a:t> </a:t>
            </a:r>
            <a:r>
              <a:rPr kumimoji="1" lang="en-US" altLang="zh-CN" sz="2400" dirty="0"/>
              <a:t>A. —29           B. —34         C. —16           D. +22</a:t>
            </a:r>
            <a:endParaRPr kumimoji="1" lang="en-US" altLang="zh-CN" sz="2400" b="0" dirty="0"/>
          </a:p>
          <a:p>
            <a:pPr eaLnBrk="1" hangingPunct="1">
              <a:lnSpc>
                <a:spcPct val="140000"/>
              </a:lnSpc>
              <a:spcBef>
                <a:spcPct val="0"/>
              </a:spcBef>
              <a:buFontTx/>
              <a:buNone/>
            </a:pPr>
            <a:r>
              <a:rPr kumimoji="1" lang="en-US" altLang="zh-CN" sz="2400" dirty="0"/>
              <a:t>2</a:t>
            </a:r>
            <a:r>
              <a:rPr kumimoji="1" lang="zh-CN" altLang="en-US" sz="2400" dirty="0"/>
              <a:t>、</a:t>
            </a:r>
            <a:r>
              <a:rPr kumimoji="1" lang="zh-CN" altLang="zh-CN" sz="2400" dirty="0"/>
              <a:t>数字</a:t>
            </a:r>
            <a:r>
              <a:rPr kumimoji="1" lang="en-US" altLang="zh-CN" sz="2400" dirty="0"/>
              <a:t>6</a:t>
            </a:r>
            <a:r>
              <a:rPr kumimoji="1" lang="zh-CN" altLang="zh-CN" sz="2400" dirty="0"/>
              <a:t>对应的</a:t>
            </a:r>
            <a:r>
              <a:rPr kumimoji="1" lang="en-US" altLang="zh-CN" sz="2400" dirty="0"/>
              <a:t>2421BCD</a:t>
            </a:r>
            <a:r>
              <a:rPr kumimoji="1" lang="zh-CN" altLang="zh-CN" sz="2400" dirty="0"/>
              <a:t>的编码是</a:t>
            </a:r>
            <a:r>
              <a:rPr kumimoji="1" lang="zh-CN" altLang="en-US" sz="2400" dirty="0"/>
              <a:t>（  </a:t>
            </a:r>
            <a:r>
              <a:rPr kumimoji="1" lang="en-US" altLang="zh-CN" sz="2400" dirty="0"/>
              <a:t> </a:t>
            </a:r>
            <a:r>
              <a:rPr kumimoji="1" lang="en-US" altLang="zh-CN" sz="2400" dirty="0">
                <a:solidFill>
                  <a:srgbClr val="FF0000"/>
                </a:solidFill>
              </a:rPr>
              <a:t>C</a:t>
            </a:r>
            <a:r>
              <a:rPr kumimoji="1" lang="en-US" altLang="zh-CN" sz="2400" dirty="0"/>
              <a:t>    </a:t>
            </a:r>
            <a:r>
              <a:rPr kumimoji="1" lang="zh-CN" altLang="en-US" sz="2400" dirty="0"/>
              <a:t>）。</a:t>
            </a:r>
            <a:endParaRPr kumimoji="1" lang="zh-CN" altLang="en-US" sz="2400" b="0" dirty="0"/>
          </a:p>
          <a:p>
            <a:pPr marL="0" indent="0" eaLnBrk="1" hangingPunct="1">
              <a:lnSpc>
                <a:spcPct val="140000"/>
              </a:lnSpc>
              <a:spcBef>
                <a:spcPct val="0"/>
              </a:spcBef>
              <a:buNone/>
            </a:pPr>
            <a:r>
              <a:rPr kumimoji="1" lang="en-US" altLang="zh-CN" sz="2400" dirty="0"/>
              <a:t>A.	0110		B.  1001		C.  1100	D.  0101</a:t>
            </a:r>
            <a:endParaRPr kumimoji="1" lang="en-US" altLang="zh-CN" sz="2400" b="0" dirty="0"/>
          </a:p>
          <a:p>
            <a:pPr eaLnBrk="1" hangingPunct="1">
              <a:lnSpc>
                <a:spcPct val="140000"/>
              </a:lnSpc>
              <a:spcBef>
                <a:spcPct val="0"/>
              </a:spcBef>
              <a:buFontTx/>
              <a:buNone/>
            </a:pPr>
            <a:r>
              <a:rPr kumimoji="1" lang="en-US" altLang="zh-CN" sz="2400" dirty="0"/>
              <a:t>3</a:t>
            </a:r>
            <a:r>
              <a:rPr kumimoji="1" lang="zh-CN" altLang="en-US" sz="2400" dirty="0"/>
              <a:t>、已知某符号二进制数的补码为</a:t>
            </a:r>
            <a:r>
              <a:rPr kumimoji="1" lang="en-US" altLang="zh-CN" sz="2400" dirty="0"/>
              <a:t>1.0110</a:t>
            </a:r>
            <a:r>
              <a:rPr kumimoji="1" lang="zh-CN" altLang="en-US" sz="2400" dirty="0"/>
              <a:t>，则其原码为</a:t>
            </a:r>
            <a:r>
              <a:rPr kumimoji="1" lang="en-US" altLang="zh-CN" sz="2400" dirty="0"/>
              <a:t>(    </a:t>
            </a:r>
            <a:r>
              <a:rPr kumimoji="1" lang="en-US" altLang="zh-CN" sz="2400" dirty="0">
                <a:solidFill>
                  <a:srgbClr val="FF0000"/>
                </a:solidFill>
              </a:rPr>
              <a:t>B</a:t>
            </a:r>
            <a:r>
              <a:rPr kumimoji="1" lang="en-US" altLang="zh-CN" sz="2400" dirty="0"/>
              <a:t>    )</a:t>
            </a:r>
            <a:r>
              <a:rPr kumimoji="1" lang="zh-CN" altLang="en-US" sz="2400" dirty="0"/>
              <a:t>。</a:t>
            </a:r>
            <a:endParaRPr kumimoji="1" lang="zh-CN" altLang="en-US" sz="2400" b="0" dirty="0"/>
          </a:p>
          <a:p>
            <a:pPr eaLnBrk="1" hangingPunct="1">
              <a:lnSpc>
                <a:spcPct val="140000"/>
              </a:lnSpc>
              <a:spcBef>
                <a:spcPct val="0"/>
              </a:spcBef>
              <a:buFontTx/>
              <a:buNone/>
            </a:pPr>
            <a:r>
              <a:rPr kumimoji="1" lang="en-US" altLang="zh-CN" sz="2400" dirty="0"/>
              <a:t>A.  1.0110      B.  1.1010       C.  1.0101         D.   – 0.1010</a:t>
            </a:r>
            <a:endParaRPr kumimoji="1" lang="en-US" altLang="zh-CN" sz="2400" b="0" dirty="0"/>
          </a:p>
          <a:p>
            <a:pPr eaLnBrk="1" hangingPunct="1">
              <a:lnSpc>
                <a:spcPct val="140000"/>
              </a:lnSpc>
              <a:spcBef>
                <a:spcPct val="0"/>
              </a:spcBef>
              <a:buFontTx/>
              <a:buNone/>
            </a:pPr>
            <a:r>
              <a:rPr kumimoji="1" lang="en-US" altLang="zh-CN" sz="2400" dirty="0"/>
              <a:t>4</a:t>
            </a:r>
            <a:r>
              <a:rPr kumimoji="1" lang="zh-CN" altLang="en-US" sz="2400" dirty="0"/>
              <a:t>、将</a:t>
            </a:r>
            <a:r>
              <a:rPr kumimoji="1" lang="en-US" altLang="zh-CN" sz="2400" dirty="0"/>
              <a:t>8421BCD</a:t>
            </a:r>
            <a:r>
              <a:rPr kumimoji="1" lang="zh-CN" altLang="en-US" sz="2400" dirty="0"/>
              <a:t>码为</a:t>
            </a:r>
            <a:r>
              <a:rPr kumimoji="1" lang="en-US" altLang="zh-CN" sz="2400" dirty="0"/>
              <a:t>01000101</a:t>
            </a:r>
            <a:r>
              <a:rPr kumimoji="1" lang="zh-CN" altLang="en-US" sz="2400" dirty="0"/>
              <a:t>的数转换成其十进制描述为</a:t>
            </a:r>
            <a:r>
              <a:rPr kumimoji="1" lang="en-US" altLang="zh-CN" sz="2400" dirty="0"/>
              <a:t>(    </a:t>
            </a:r>
            <a:r>
              <a:rPr kumimoji="1" lang="en-US" altLang="zh-CN" sz="2400" dirty="0">
                <a:solidFill>
                  <a:srgbClr val="FF0000"/>
                </a:solidFill>
              </a:rPr>
              <a:t>A</a:t>
            </a:r>
            <a:r>
              <a:rPr kumimoji="1" lang="en-US" altLang="zh-CN" sz="2400" dirty="0"/>
              <a:t>     )</a:t>
            </a:r>
            <a:r>
              <a:rPr kumimoji="1" lang="zh-CN" altLang="en-US" sz="2400" dirty="0"/>
              <a:t>。</a:t>
            </a:r>
            <a:endParaRPr kumimoji="1" lang="zh-CN" altLang="en-US" sz="2400" b="0" dirty="0"/>
          </a:p>
          <a:p>
            <a:pPr eaLnBrk="1" hangingPunct="1">
              <a:lnSpc>
                <a:spcPct val="140000"/>
              </a:lnSpc>
              <a:spcBef>
                <a:spcPct val="0"/>
              </a:spcBef>
              <a:buFontTx/>
              <a:buAutoNum type="alphaUcPeriod"/>
            </a:pPr>
            <a:r>
              <a:rPr kumimoji="1" lang="en-US" altLang="zh-CN" sz="2400" dirty="0"/>
              <a:t>45          B.  69           C.  37             D.  54</a:t>
            </a:r>
          </a:p>
          <a:p>
            <a:pPr eaLnBrk="1" hangingPunct="1">
              <a:lnSpc>
                <a:spcPct val="140000"/>
              </a:lnSpc>
              <a:spcBef>
                <a:spcPct val="0"/>
              </a:spcBef>
              <a:buFontTx/>
              <a:buNone/>
            </a:pPr>
            <a:r>
              <a:rPr kumimoji="1" lang="en-US" altLang="zh-CN" sz="2400" dirty="0"/>
              <a:t>5</a:t>
            </a:r>
            <a:r>
              <a:rPr kumimoji="1" lang="zh-CN" altLang="en-US" sz="2400" dirty="0"/>
              <a:t>、一个数的补码是</a:t>
            </a:r>
            <a:r>
              <a:rPr kumimoji="1" lang="en-US" altLang="zh-CN" sz="2400" dirty="0"/>
              <a:t>1010110</a:t>
            </a:r>
            <a:r>
              <a:rPr kumimoji="1" lang="zh-CN" altLang="en-US" sz="2400" dirty="0"/>
              <a:t>，则其对应的十进制数是（   </a:t>
            </a:r>
            <a:r>
              <a:rPr kumimoji="1" lang="en-US" altLang="zh-CN" sz="2400" dirty="0">
                <a:solidFill>
                  <a:srgbClr val="FF0000"/>
                </a:solidFill>
              </a:rPr>
              <a:t>A</a:t>
            </a:r>
            <a:r>
              <a:rPr kumimoji="1" lang="zh-CN" altLang="en-US" sz="2400" dirty="0"/>
              <a:t>   ）。</a:t>
            </a:r>
          </a:p>
          <a:p>
            <a:pPr eaLnBrk="1" hangingPunct="1">
              <a:lnSpc>
                <a:spcPct val="140000"/>
              </a:lnSpc>
              <a:spcBef>
                <a:spcPct val="0"/>
              </a:spcBef>
              <a:buFontTx/>
              <a:buAutoNum type="alphaUcPeriod"/>
            </a:pPr>
            <a:r>
              <a:rPr kumimoji="1" lang="en-US" altLang="zh-CN" sz="2400" dirty="0"/>
              <a:t>—42               B. —41           C. —14           D. +86</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1556">
                                            <p:txEl>
                                              <p:pRg st="0" end="0"/>
                                            </p:txEl>
                                          </p:spTgt>
                                        </p:tgtEl>
                                        <p:attrNameLst>
                                          <p:attrName>style.visibility</p:attrName>
                                        </p:attrNameLst>
                                      </p:cBhvr>
                                      <p:to>
                                        <p:strVal val="visible"/>
                                      </p:to>
                                    </p:set>
                                    <p:anim calcmode="lin" valueType="num">
                                      <p:cBhvr additive="base">
                                        <p:cTn id="7" dur="500" fill="hold"/>
                                        <p:tgtEl>
                                          <p:spTgt spid="1515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5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1556">
                                            <p:txEl>
                                              <p:pRg st="1" end="1"/>
                                            </p:txEl>
                                          </p:spTgt>
                                        </p:tgtEl>
                                        <p:attrNameLst>
                                          <p:attrName>style.visibility</p:attrName>
                                        </p:attrNameLst>
                                      </p:cBhvr>
                                      <p:to>
                                        <p:strVal val="visible"/>
                                      </p:to>
                                    </p:set>
                                    <p:anim calcmode="lin" valueType="num">
                                      <p:cBhvr additive="base">
                                        <p:cTn id="13" dur="500" fill="hold"/>
                                        <p:tgtEl>
                                          <p:spTgt spid="15155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15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1556">
                                            <p:txEl>
                                              <p:pRg st="2" end="2"/>
                                            </p:txEl>
                                          </p:spTgt>
                                        </p:tgtEl>
                                        <p:attrNameLst>
                                          <p:attrName>style.visibility</p:attrName>
                                        </p:attrNameLst>
                                      </p:cBhvr>
                                      <p:to>
                                        <p:strVal val="visible"/>
                                      </p:to>
                                    </p:set>
                                    <p:anim calcmode="lin" valueType="num">
                                      <p:cBhvr additive="base">
                                        <p:cTn id="19" dur="500" fill="hold"/>
                                        <p:tgtEl>
                                          <p:spTgt spid="15155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155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1556">
                                            <p:txEl>
                                              <p:pRg st="3" end="3"/>
                                            </p:txEl>
                                          </p:spTgt>
                                        </p:tgtEl>
                                        <p:attrNameLst>
                                          <p:attrName>style.visibility</p:attrName>
                                        </p:attrNameLst>
                                      </p:cBhvr>
                                      <p:to>
                                        <p:strVal val="visible"/>
                                      </p:to>
                                    </p:set>
                                    <p:anim calcmode="lin" valueType="num">
                                      <p:cBhvr additive="base">
                                        <p:cTn id="25" dur="500" fill="hold"/>
                                        <p:tgtEl>
                                          <p:spTgt spid="15155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155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1556">
                                            <p:txEl>
                                              <p:pRg st="4" end="4"/>
                                            </p:txEl>
                                          </p:spTgt>
                                        </p:tgtEl>
                                        <p:attrNameLst>
                                          <p:attrName>style.visibility</p:attrName>
                                        </p:attrNameLst>
                                      </p:cBhvr>
                                      <p:to>
                                        <p:strVal val="visible"/>
                                      </p:to>
                                    </p:set>
                                    <p:anim calcmode="lin" valueType="num">
                                      <p:cBhvr additive="base">
                                        <p:cTn id="31" dur="500" fill="hold"/>
                                        <p:tgtEl>
                                          <p:spTgt spid="15155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155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1556">
                                            <p:txEl>
                                              <p:pRg st="5" end="5"/>
                                            </p:txEl>
                                          </p:spTgt>
                                        </p:tgtEl>
                                        <p:attrNameLst>
                                          <p:attrName>style.visibility</p:attrName>
                                        </p:attrNameLst>
                                      </p:cBhvr>
                                      <p:to>
                                        <p:strVal val="visible"/>
                                      </p:to>
                                    </p:set>
                                    <p:anim calcmode="lin" valueType="num">
                                      <p:cBhvr additive="base">
                                        <p:cTn id="37" dur="500" fill="hold"/>
                                        <p:tgtEl>
                                          <p:spTgt spid="15155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155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1556">
                                            <p:txEl>
                                              <p:pRg st="6" end="6"/>
                                            </p:txEl>
                                          </p:spTgt>
                                        </p:tgtEl>
                                        <p:attrNameLst>
                                          <p:attrName>style.visibility</p:attrName>
                                        </p:attrNameLst>
                                      </p:cBhvr>
                                      <p:to>
                                        <p:strVal val="visible"/>
                                      </p:to>
                                    </p:set>
                                    <p:anim calcmode="lin" valueType="num">
                                      <p:cBhvr additive="base">
                                        <p:cTn id="43" dur="500" fill="hold"/>
                                        <p:tgtEl>
                                          <p:spTgt spid="15155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155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1556">
                                            <p:txEl>
                                              <p:pRg st="7" end="7"/>
                                            </p:txEl>
                                          </p:spTgt>
                                        </p:tgtEl>
                                        <p:attrNameLst>
                                          <p:attrName>style.visibility</p:attrName>
                                        </p:attrNameLst>
                                      </p:cBhvr>
                                      <p:to>
                                        <p:strVal val="visible"/>
                                      </p:to>
                                    </p:set>
                                    <p:anim calcmode="lin" valueType="num">
                                      <p:cBhvr additive="base">
                                        <p:cTn id="49" dur="500" fill="hold"/>
                                        <p:tgtEl>
                                          <p:spTgt spid="15155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155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1556">
                                            <p:txEl>
                                              <p:pRg st="8" end="8"/>
                                            </p:txEl>
                                          </p:spTgt>
                                        </p:tgtEl>
                                        <p:attrNameLst>
                                          <p:attrName>style.visibility</p:attrName>
                                        </p:attrNameLst>
                                      </p:cBhvr>
                                      <p:to>
                                        <p:strVal val="visible"/>
                                      </p:to>
                                    </p:set>
                                    <p:anim calcmode="lin" valueType="num">
                                      <p:cBhvr additive="base">
                                        <p:cTn id="55" dur="500" fill="hold"/>
                                        <p:tgtEl>
                                          <p:spTgt spid="15155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155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1556">
                                            <p:txEl>
                                              <p:pRg st="9" end="9"/>
                                            </p:txEl>
                                          </p:spTgt>
                                        </p:tgtEl>
                                        <p:attrNameLst>
                                          <p:attrName>style.visibility</p:attrName>
                                        </p:attrNameLst>
                                      </p:cBhvr>
                                      <p:to>
                                        <p:strVal val="visible"/>
                                      </p:to>
                                    </p:set>
                                    <p:anim calcmode="lin" valueType="num">
                                      <p:cBhvr additive="base">
                                        <p:cTn id="61" dur="500" fill="hold"/>
                                        <p:tgtEl>
                                          <p:spTgt spid="151556">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5155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1556">
                                            <p:txEl>
                                              <p:pRg st="10" end="10"/>
                                            </p:txEl>
                                          </p:spTgt>
                                        </p:tgtEl>
                                        <p:attrNameLst>
                                          <p:attrName>style.visibility</p:attrName>
                                        </p:attrNameLst>
                                      </p:cBhvr>
                                      <p:to>
                                        <p:strVal val="visible"/>
                                      </p:to>
                                    </p:set>
                                    <p:anim calcmode="lin" valueType="num">
                                      <p:cBhvr additive="base">
                                        <p:cTn id="67" dur="500" fill="hold"/>
                                        <p:tgtEl>
                                          <p:spTgt spid="151556">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5155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323850" y="260350"/>
            <a:ext cx="5927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5</a:t>
            </a:r>
            <a:r>
              <a:rPr kumimoji="1" lang="zh-CN" altLang="en-US" sz="2400">
                <a:latin typeface="Times New Roman" panose="02020603050405020304" pitchFamily="18" charset="0"/>
              </a:rPr>
              <a:t>、用代数法化简下列函数为最简与或式。</a:t>
            </a:r>
            <a:r>
              <a:rPr kumimoji="1" lang="zh-CN" altLang="en-US" sz="2400" b="0">
                <a:latin typeface="Times New Roman" panose="02020603050405020304" pitchFamily="18" charset="0"/>
              </a:rPr>
              <a:t> </a:t>
            </a:r>
          </a:p>
        </p:txBody>
      </p:sp>
      <p:sp>
        <p:nvSpPr>
          <p:cNvPr id="21507"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172037" name="Object 5"/>
          <p:cNvGraphicFramePr>
            <a:graphicFrameLocks noChangeAspect="1"/>
          </p:cNvGraphicFramePr>
          <p:nvPr/>
        </p:nvGraphicFramePr>
        <p:xfrm>
          <a:off x="469900" y="869950"/>
          <a:ext cx="5634038" cy="1289050"/>
        </p:xfrm>
        <a:graphic>
          <a:graphicData uri="http://schemas.openxmlformats.org/presentationml/2006/ole">
            <mc:AlternateContent xmlns:mc="http://schemas.openxmlformats.org/markup-compatibility/2006">
              <mc:Choice xmlns:v="urn:schemas-microsoft-com:vml" Requires="v">
                <p:oleObj spid="_x0000_s21577" name="公式" r:id="rId4" imgW="3187700" imgH="736600" progId="Equation.3">
                  <p:embed/>
                </p:oleObj>
              </mc:Choice>
              <mc:Fallback>
                <p:oleObj name="公式" r:id="rId4" imgW="3187700" imgH="736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900" y="869950"/>
                        <a:ext cx="5634038"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172039" name="Object 7"/>
              <p:cNvSpPr txBox="1"/>
              <p:nvPr/>
            </p:nvSpPr>
            <p:spPr bwMode="auto">
              <a:xfrm>
                <a:off x="-61292" y="2638697"/>
                <a:ext cx="6696422" cy="2736304"/>
              </a:xfrm>
              <a:prstGeom prst="rect">
                <a:avLst/>
              </a:prstGeom>
              <a:noFill/>
              <a:ln>
                <a:noFill/>
              </a:ln>
              <a:extLst/>
            </p:spPr>
            <p:txBody>
              <a:bodyPr>
                <a:normAutofit/>
              </a:bodyPr>
              <a:lstStyle/>
              <a:p>
                <a:pPr/>
                <a14:m>
                  <m:oMathPara xmlns:m="http://schemas.openxmlformats.org/officeDocument/2006/math">
                    <m:oMathParaPr>
                      <m:jc m:val="centerGroup"/>
                    </m:oMathParaPr>
                    <m:oMath xmlns:m="http://schemas.openxmlformats.org/officeDocument/2006/math">
                      <m:r>
                        <m:rPr>
                          <m:nor/>
                        </m:rPr>
                        <a:rPr lang="zh-CN" altLang="en-US" sz="2400" i="0" smtClean="0">
                          <a:solidFill>
                            <a:srgbClr val="000000"/>
                          </a:solidFill>
                          <a:latin typeface="Cambria Math" panose="02040503050406030204" pitchFamily="18" charset="0"/>
                        </a:rPr>
                        <m:t>2</m:t>
                      </m:r>
                      <m:r>
                        <m:rPr>
                          <m:nor/>
                        </m:rPr>
                        <a:rPr lang="zh-CN" altLang="en-US" sz="2400" i="0" smtClean="0">
                          <a:solidFill>
                            <a:srgbClr val="000000"/>
                          </a:solidFill>
                          <a:latin typeface="Cambria Math" panose="02040503050406030204" pitchFamily="18" charset="0"/>
                        </a:rPr>
                        <m:t>）</m:t>
                      </m:r>
                      <m:r>
                        <m:rPr>
                          <m:nor/>
                        </m:rPr>
                        <a:rPr lang="zh-CN" altLang="en-US" sz="2400" i="0" smtClean="0">
                          <a:solidFill>
                            <a:srgbClr val="000000"/>
                          </a:solidFill>
                          <a:latin typeface="Cambria Math" panose="02040503050406030204" pitchFamily="18" charset="0"/>
                        </a:rPr>
                        <m:t>F</m:t>
                      </m:r>
                      <m:r>
                        <a:rPr lang="zh-CN" altLang="en-US" sz="2400" i="1">
                          <a:solidFill>
                            <a:srgbClr val="000000"/>
                          </a:solidFill>
                          <a:latin typeface="Cambria Math" panose="02040503050406030204" pitchFamily="18" charset="0"/>
                        </a:rPr>
                        <m:t>(</m:t>
                      </m:r>
                      <m:r>
                        <m:rPr>
                          <m:nor/>
                        </m:rPr>
                        <a:rPr lang="zh-CN" altLang="en-US" sz="2400" i="0">
                          <a:solidFill>
                            <a:srgbClr val="000000"/>
                          </a:solidFill>
                          <a:latin typeface="Cambria Math" panose="02040503050406030204" pitchFamily="18" charset="0"/>
                        </a:rPr>
                        <m:t>A</m:t>
                      </m:r>
                      <m:r>
                        <m:rPr>
                          <m:nor/>
                        </m:rPr>
                        <a:rPr lang="zh-CN" altLang="en-US" sz="2400" i="0">
                          <a:solidFill>
                            <a:srgbClr val="000000"/>
                          </a:solidFill>
                          <a:latin typeface="Cambria Math" panose="02040503050406030204" pitchFamily="18" charset="0"/>
                        </a:rPr>
                        <m:t>,</m:t>
                      </m:r>
                      <m:r>
                        <m:rPr>
                          <m:nor/>
                        </m:rPr>
                        <a:rPr lang="zh-CN" altLang="en-US" sz="2400" i="0">
                          <a:solidFill>
                            <a:srgbClr val="000000"/>
                          </a:solidFill>
                          <a:latin typeface="Cambria Math" panose="02040503050406030204" pitchFamily="18" charset="0"/>
                        </a:rPr>
                        <m:t>B</m:t>
                      </m:r>
                      <m:r>
                        <m:rPr>
                          <m:nor/>
                        </m:rPr>
                        <a:rPr lang="zh-CN" altLang="en-US" sz="2400" i="0">
                          <a:solidFill>
                            <a:srgbClr val="000000"/>
                          </a:solidFill>
                          <a:latin typeface="Cambria Math" panose="02040503050406030204" pitchFamily="18" charset="0"/>
                        </a:rPr>
                        <m:t>,</m:t>
                      </m:r>
                      <m:r>
                        <m:rPr>
                          <m:nor/>
                        </m:rPr>
                        <a:rPr lang="zh-CN" altLang="en-US" sz="2400" i="0">
                          <a:solidFill>
                            <a:srgbClr val="000000"/>
                          </a:solidFill>
                          <a:latin typeface="Cambria Math" panose="02040503050406030204" pitchFamily="18" charset="0"/>
                        </a:rPr>
                        <m:t>C</m:t>
                      </m:r>
                      <m:r>
                        <m:rPr>
                          <m:nor/>
                        </m:rPr>
                        <a:rPr lang="zh-CN" altLang="en-US" sz="2400" i="0">
                          <a:solidFill>
                            <a:srgbClr val="000000"/>
                          </a:solidFill>
                          <a:latin typeface="Cambria Math" panose="02040503050406030204" pitchFamily="18" charset="0"/>
                        </a:rPr>
                        <m:t>,</m:t>
                      </m:r>
                      <m:r>
                        <m:rPr>
                          <m:nor/>
                        </m:rPr>
                        <a:rPr lang="zh-CN" altLang="en-US" sz="2400" i="0">
                          <a:solidFill>
                            <a:srgbClr val="000000"/>
                          </a:solidFill>
                          <a:latin typeface="Cambria Math" panose="02040503050406030204" pitchFamily="18" charset="0"/>
                        </a:rPr>
                        <m:t>D</m:t>
                      </m:r>
                      <m:r>
                        <a:rPr lang="zh-CN" altLang="en-US" sz="2400" i="1">
                          <a:solidFill>
                            <a:srgbClr val="000000"/>
                          </a:solidFill>
                          <a:latin typeface="Cambria Math" panose="02040503050406030204" pitchFamily="18" charset="0"/>
                        </a:rPr>
                        <m:t>)</m:t>
                      </m:r>
                      <m:r>
                        <m:rPr>
                          <m:aln/>
                        </m:rPr>
                        <a:rPr lang="zh-CN" altLang="en-US" sz="2400" i="1">
                          <a:solidFill>
                            <a:srgbClr val="000000"/>
                          </a:solidFill>
                          <a:latin typeface="Cambria Math" panose="02040503050406030204" pitchFamily="18" charset="0"/>
                        </a:rPr>
                        <m:t>=</m:t>
                      </m:r>
                      <m:r>
                        <m:rPr>
                          <m:nor/>
                        </m:rPr>
                        <a:rPr lang="zh-CN" altLang="en-US" sz="2400" i="0">
                          <a:solidFill>
                            <a:srgbClr val="000000"/>
                          </a:solidFill>
                          <a:latin typeface="Cambria Math" panose="02040503050406030204" pitchFamily="18" charset="0"/>
                        </a:rPr>
                        <m:t>BC</m:t>
                      </m:r>
                      <m:r>
                        <a:rPr lang="zh-CN" altLang="en-US" sz="2400" i="1">
                          <a:solidFill>
                            <a:srgbClr val="000000"/>
                          </a:solidFill>
                          <a:latin typeface="Cambria Math" panose="02040503050406030204" pitchFamily="18" charset="0"/>
                        </a:rPr>
                        <m:t>+</m:t>
                      </m:r>
                      <m:r>
                        <m:rPr>
                          <m:sty m:val="p"/>
                        </m:rPr>
                        <a:rPr lang="zh-CN" altLang="en-US" sz="2400" i="0">
                          <a:solidFill>
                            <a:srgbClr val="000000"/>
                          </a:solidFill>
                          <a:latin typeface="Cambria Math" panose="02040503050406030204" pitchFamily="18" charset="0"/>
                        </a:rPr>
                        <m:t>D</m:t>
                      </m:r>
                      <m:r>
                        <a:rPr lang="zh-CN" altLang="en-US" sz="2400" i="1">
                          <a:solidFill>
                            <a:srgbClr val="000000"/>
                          </a:solidFill>
                          <a:latin typeface="Cambria Math" panose="02040503050406030204" pitchFamily="18" charset="0"/>
                        </a:rPr>
                        <m:t>+</m:t>
                      </m:r>
                      <m:acc>
                        <m:accPr>
                          <m:chr m:val="̄"/>
                          <m:ctrlPr>
                            <a:rPr lang="zh-CN" altLang="en-US" sz="2400" i="1">
                              <a:solidFill>
                                <a:srgbClr val="000000"/>
                              </a:solidFill>
                              <a:latin typeface="Cambria Math" panose="02040503050406030204" pitchFamily="18" charset="0"/>
                            </a:rPr>
                          </m:ctrlPr>
                        </m:accPr>
                        <m:e>
                          <m:r>
                            <m:rPr>
                              <m:sty m:val="p"/>
                            </m:rPr>
                            <a:rPr lang="zh-CN" altLang="en-US" sz="2400" i="0">
                              <a:solidFill>
                                <a:srgbClr val="000000"/>
                              </a:solidFill>
                              <a:latin typeface="Cambria Math" panose="02040503050406030204" pitchFamily="18" charset="0"/>
                            </a:rPr>
                            <m:t>D</m:t>
                          </m:r>
                        </m:e>
                      </m:acc>
                      <m:r>
                        <a:rPr lang="zh-CN" altLang="en-US" sz="2400" i="1">
                          <a:solidFill>
                            <a:srgbClr val="000000"/>
                          </a:solidFill>
                          <a:latin typeface="Cambria Math" panose="02040503050406030204" pitchFamily="18" charset="0"/>
                        </a:rPr>
                        <m:t>(</m:t>
                      </m:r>
                      <m:acc>
                        <m:accPr>
                          <m:chr m:val="̄"/>
                          <m:ctrlPr>
                            <a:rPr lang="zh-CN" altLang="en-US" sz="2400" i="1">
                              <a:solidFill>
                                <a:srgbClr val="000000"/>
                              </a:solidFill>
                              <a:latin typeface="Cambria Math" panose="02040503050406030204" pitchFamily="18" charset="0"/>
                            </a:rPr>
                          </m:ctrlPr>
                        </m:accPr>
                        <m:e>
                          <m:r>
                            <m:rPr>
                              <m:sty m:val="p"/>
                            </m:rPr>
                            <a:rPr lang="zh-CN" altLang="en-US" sz="2400" i="0">
                              <a:solidFill>
                                <a:srgbClr val="000000"/>
                              </a:solidFill>
                              <a:latin typeface="Cambria Math" panose="02040503050406030204" pitchFamily="18" charset="0"/>
                            </a:rPr>
                            <m:t>B</m:t>
                          </m:r>
                        </m:e>
                      </m:acc>
                      <m:r>
                        <a:rPr lang="zh-CN" altLang="en-US" sz="2400" i="1">
                          <a:solidFill>
                            <a:srgbClr val="000000"/>
                          </a:solidFill>
                          <a:latin typeface="Cambria Math" panose="02040503050406030204" pitchFamily="18" charset="0"/>
                        </a:rPr>
                        <m:t>+</m:t>
                      </m:r>
                      <m:acc>
                        <m:accPr>
                          <m:chr m:val="̄"/>
                          <m:ctrlPr>
                            <a:rPr lang="zh-CN" altLang="en-US" sz="2400" i="1">
                              <a:solidFill>
                                <a:srgbClr val="000000"/>
                              </a:solidFill>
                              <a:latin typeface="Cambria Math" panose="02040503050406030204" pitchFamily="18" charset="0"/>
                            </a:rPr>
                          </m:ctrlPr>
                        </m:accPr>
                        <m:e>
                          <m:r>
                            <m:rPr>
                              <m:sty m:val="p"/>
                            </m:rPr>
                            <a:rPr lang="zh-CN" altLang="en-US" sz="2400" i="0">
                              <a:solidFill>
                                <a:srgbClr val="000000"/>
                              </a:solidFill>
                              <a:latin typeface="Cambria Math" panose="02040503050406030204" pitchFamily="18" charset="0"/>
                            </a:rPr>
                            <m:t>C</m:t>
                          </m:r>
                        </m:e>
                      </m:acc>
                      <m:r>
                        <a:rPr lang="zh-CN" altLang="en-US" sz="2400" i="1">
                          <a:solidFill>
                            <a:srgbClr val="000000"/>
                          </a:solidFill>
                          <a:latin typeface="Cambria Math" panose="02040503050406030204" pitchFamily="18" charset="0"/>
                        </a:rPr>
                        <m:t>)(</m:t>
                      </m:r>
                      <m:r>
                        <m:rPr>
                          <m:nor/>
                        </m:rPr>
                        <a:rPr lang="zh-CN" altLang="en-US" sz="2400" i="0">
                          <a:solidFill>
                            <a:srgbClr val="000000"/>
                          </a:solidFill>
                          <a:latin typeface="Cambria Math" panose="02040503050406030204" pitchFamily="18" charset="0"/>
                        </a:rPr>
                        <m:t>AC</m:t>
                      </m:r>
                      <m:r>
                        <a:rPr lang="zh-CN" altLang="en-US" sz="2400" i="1">
                          <a:solidFill>
                            <a:srgbClr val="000000"/>
                          </a:solidFill>
                          <a:latin typeface="Cambria Math" panose="02040503050406030204" pitchFamily="18" charset="0"/>
                        </a:rPr>
                        <m:t>+</m:t>
                      </m:r>
                      <m:r>
                        <m:rPr>
                          <m:sty m:val="p"/>
                        </m:rPr>
                        <a:rPr lang="zh-CN" altLang="en-US" sz="2400" i="0">
                          <a:solidFill>
                            <a:srgbClr val="000000"/>
                          </a:solidFill>
                          <a:latin typeface="Cambria Math" panose="02040503050406030204" pitchFamily="18" charset="0"/>
                        </a:rPr>
                        <m:t>B</m:t>
                      </m:r>
                      <m:r>
                        <a:rPr lang="zh-CN" altLang="en-US" sz="2400" i="1">
                          <a:solidFill>
                            <a:srgbClr val="000000"/>
                          </a:solidFill>
                          <a:latin typeface="Cambria Math" panose="02040503050406030204" pitchFamily="18" charset="0"/>
                        </a:rPr>
                        <m:t>)</m:t>
                      </m:r>
                    </m:oMath>
                    <m:oMath xmlns:m="http://schemas.openxmlformats.org/officeDocument/2006/math">
                      <m:r>
                        <m:rPr>
                          <m:aln/>
                        </m:rPr>
                        <a:rPr lang="zh-CN" altLang="en-US" sz="2400" i="1">
                          <a:solidFill>
                            <a:srgbClr val="000000"/>
                          </a:solidFill>
                          <a:latin typeface="Cambria Math" panose="02040503050406030204" pitchFamily="18" charset="0"/>
                        </a:rPr>
                        <m:t>=</m:t>
                      </m:r>
                      <m:r>
                        <m:rPr>
                          <m:nor/>
                        </m:rPr>
                        <a:rPr lang="zh-CN" altLang="en-US" sz="2400" i="0">
                          <a:solidFill>
                            <a:srgbClr val="000000"/>
                          </a:solidFill>
                          <a:latin typeface="Cambria Math" panose="02040503050406030204" pitchFamily="18" charset="0"/>
                        </a:rPr>
                        <m:t>BC</m:t>
                      </m:r>
                      <m:r>
                        <a:rPr lang="zh-CN" altLang="en-US" sz="2400" i="1">
                          <a:solidFill>
                            <a:srgbClr val="000000"/>
                          </a:solidFill>
                          <a:latin typeface="Cambria Math" panose="02040503050406030204" pitchFamily="18" charset="0"/>
                        </a:rPr>
                        <m:t>+</m:t>
                      </m:r>
                      <m:r>
                        <m:rPr>
                          <m:sty m:val="p"/>
                        </m:rPr>
                        <a:rPr lang="zh-CN" altLang="en-US" sz="2400" i="0">
                          <a:solidFill>
                            <a:srgbClr val="000000"/>
                          </a:solidFill>
                          <a:latin typeface="Cambria Math" panose="02040503050406030204" pitchFamily="18" charset="0"/>
                        </a:rPr>
                        <m:t>D</m:t>
                      </m: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m:rPr>
                              <m:nor/>
                            </m:rPr>
                            <a:rPr lang="zh-CN" altLang="en-US" sz="2400" i="0">
                              <a:solidFill>
                                <a:srgbClr val="000000"/>
                              </a:solidFill>
                              <a:latin typeface="Cambria Math" panose="02040503050406030204" pitchFamily="18" charset="0"/>
                            </a:rPr>
                            <m:t>BC</m:t>
                          </m:r>
                        </m:e>
                      </m:bar>
                      <m:r>
                        <a:rPr lang="zh-CN" altLang="en-US" sz="2400" i="1">
                          <a:solidFill>
                            <a:srgbClr val="000000"/>
                          </a:solidFill>
                          <a:latin typeface="Cambria Math" panose="02040503050406030204" pitchFamily="18" charset="0"/>
                        </a:rPr>
                        <m:t>(</m:t>
                      </m:r>
                      <m:r>
                        <m:rPr>
                          <m:nor/>
                        </m:rPr>
                        <a:rPr lang="zh-CN" altLang="en-US" sz="2400" i="0">
                          <a:solidFill>
                            <a:srgbClr val="000000"/>
                          </a:solidFill>
                          <a:latin typeface="Cambria Math" panose="02040503050406030204" pitchFamily="18" charset="0"/>
                        </a:rPr>
                        <m:t>AC</m:t>
                      </m:r>
                      <m:r>
                        <a:rPr lang="zh-CN" altLang="en-US" sz="2400" i="1">
                          <a:solidFill>
                            <a:srgbClr val="000000"/>
                          </a:solidFill>
                          <a:latin typeface="Cambria Math" panose="02040503050406030204" pitchFamily="18" charset="0"/>
                        </a:rPr>
                        <m:t>+</m:t>
                      </m:r>
                      <m:r>
                        <m:rPr>
                          <m:sty m:val="p"/>
                        </m:rPr>
                        <a:rPr lang="zh-CN" altLang="en-US" sz="2400" i="0">
                          <a:solidFill>
                            <a:srgbClr val="000000"/>
                          </a:solidFill>
                          <a:latin typeface="Cambria Math" panose="02040503050406030204" pitchFamily="18" charset="0"/>
                        </a:rPr>
                        <m:t>B</m:t>
                      </m:r>
                      <m:r>
                        <a:rPr lang="zh-CN" altLang="en-US" sz="2400" i="1">
                          <a:solidFill>
                            <a:srgbClr val="000000"/>
                          </a:solidFill>
                          <a:latin typeface="Cambria Math" panose="02040503050406030204" pitchFamily="18" charset="0"/>
                        </a:rPr>
                        <m:t>)</m:t>
                      </m:r>
                    </m:oMath>
                    <m:oMath xmlns:m="http://schemas.openxmlformats.org/officeDocument/2006/math">
                      <m:r>
                        <m:rPr>
                          <m:aln/>
                        </m:rPr>
                        <a:rPr lang="zh-CN" altLang="en-US" sz="2400" i="1">
                          <a:solidFill>
                            <a:srgbClr val="000000"/>
                          </a:solidFill>
                          <a:latin typeface="Cambria Math" panose="02040503050406030204" pitchFamily="18" charset="0"/>
                        </a:rPr>
                        <m:t>=</m:t>
                      </m:r>
                      <m:r>
                        <m:rPr>
                          <m:nor/>
                        </m:rPr>
                        <a:rPr lang="zh-CN" altLang="en-US" sz="2400" i="0">
                          <a:solidFill>
                            <a:srgbClr val="000000"/>
                          </a:solidFill>
                          <a:latin typeface="Cambria Math" panose="02040503050406030204" pitchFamily="18" charset="0"/>
                        </a:rPr>
                        <m:t>BC</m:t>
                      </m:r>
                      <m:r>
                        <a:rPr lang="zh-CN" altLang="en-US" sz="2400" i="1">
                          <a:solidFill>
                            <a:srgbClr val="000000"/>
                          </a:solidFill>
                          <a:latin typeface="Cambria Math" panose="02040503050406030204" pitchFamily="18" charset="0"/>
                        </a:rPr>
                        <m:t>+</m:t>
                      </m:r>
                      <m:r>
                        <m:rPr>
                          <m:sty m:val="p"/>
                        </m:rPr>
                        <a:rPr lang="zh-CN" altLang="en-US" sz="2400" i="0">
                          <a:solidFill>
                            <a:srgbClr val="000000"/>
                          </a:solidFill>
                          <a:latin typeface="Cambria Math" panose="02040503050406030204" pitchFamily="18" charset="0"/>
                        </a:rPr>
                        <m:t>D</m:t>
                      </m:r>
                      <m:r>
                        <a:rPr lang="zh-CN" altLang="en-US" sz="2400" i="1">
                          <a:solidFill>
                            <a:srgbClr val="000000"/>
                          </a:solidFill>
                          <a:latin typeface="Cambria Math" panose="02040503050406030204" pitchFamily="18" charset="0"/>
                        </a:rPr>
                        <m:t>+</m:t>
                      </m:r>
                      <m:r>
                        <m:rPr>
                          <m:nor/>
                        </m:rPr>
                        <a:rPr lang="zh-CN" altLang="en-US" sz="2400" i="0">
                          <a:solidFill>
                            <a:srgbClr val="000000"/>
                          </a:solidFill>
                          <a:latin typeface="Cambria Math" panose="02040503050406030204" pitchFamily="18" charset="0"/>
                        </a:rPr>
                        <m:t>AC</m:t>
                      </m:r>
                      <m:r>
                        <a:rPr lang="zh-CN" altLang="en-US" sz="2400" i="1">
                          <a:solidFill>
                            <a:srgbClr val="000000"/>
                          </a:solidFill>
                          <a:latin typeface="Cambria Math" panose="02040503050406030204" pitchFamily="18" charset="0"/>
                        </a:rPr>
                        <m:t>+</m:t>
                      </m:r>
                      <m:r>
                        <m:rPr>
                          <m:sty m:val="p"/>
                        </m:rPr>
                        <a:rPr lang="zh-CN" altLang="en-US" sz="2400" i="0">
                          <a:solidFill>
                            <a:srgbClr val="000000"/>
                          </a:solidFill>
                          <a:latin typeface="Cambria Math" panose="02040503050406030204" pitchFamily="18" charset="0"/>
                        </a:rPr>
                        <m:t>B</m:t>
                      </m:r>
                    </m:oMath>
                    <m:oMath xmlns:m="http://schemas.openxmlformats.org/officeDocument/2006/math">
                      <m:r>
                        <m:rPr>
                          <m:aln/>
                        </m:rPr>
                        <a:rPr lang="zh-CN" altLang="en-US" sz="2400" i="1">
                          <a:solidFill>
                            <a:srgbClr val="000000"/>
                          </a:solidFill>
                          <a:latin typeface="Cambria Math" panose="02040503050406030204" pitchFamily="18" charset="0"/>
                        </a:rPr>
                        <m:t>=</m:t>
                      </m:r>
                      <m:r>
                        <a:rPr lang="en-US" altLang="zh-CN" sz="2400" b="1" i="0" smtClean="0">
                          <a:solidFill>
                            <a:srgbClr val="000000"/>
                          </a:solidFill>
                          <a:latin typeface="Cambria Math" panose="02040503050406030204" pitchFamily="18" charset="0"/>
                        </a:rPr>
                        <m:t>𝐁</m:t>
                      </m:r>
                      <m:r>
                        <a:rPr lang="zh-CN" altLang="en-US" sz="2400" i="1">
                          <a:solidFill>
                            <a:srgbClr val="000000"/>
                          </a:solidFill>
                          <a:latin typeface="Cambria Math" panose="02040503050406030204" pitchFamily="18" charset="0"/>
                        </a:rPr>
                        <m:t>+</m:t>
                      </m:r>
                      <m:r>
                        <m:rPr>
                          <m:sty m:val="p"/>
                        </m:rPr>
                        <a:rPr lang="zh-CN" altLang="en-US" sz="2400" i="0">
                          <a:solidFill>
                            <a:srgbClr val="000000"/>
                          </a:solidFill>
                          <a:latin typeface="Cambria Math" panose="02040503050406030204" pitchFamily="18" charset="0"/>
                        </a:rPr>
                        <m:t>D</m:t>
                      </m:r>
                      <m:r>
                        <a:rPr lang="zh-CN" altLang="en-US" sz="2400" i="1">
                          <a:solidFill>
                            <a:srgbClr val="000000"/>
                          </a:solidFill>
                          <a:latin typeface="Cambria Math" panose="02040503050406030204" pitchFamily="18" charset="0"/>
                        </a:rPr>
                        <m:t>+</m:t>
                      </m:r>
                      <m:r>
                        <m:rPr>
                          <m:nor/>
                        </m:rPr>
                        <a:rPr lang="zh-CN" altLang="en-US" sz="2400" i="0">
                          <a:solidFill>
                            <a:srgbClr val="000000"/>
                          </a:solidFill>
                          <a:latin typeface="Cambria Math" panose="02040503050406030204" pitchFamily="18" charset="0"/>
                        </a:rPr>
                        <m:t>AC</m:t>
                      </m:r>
                    </m:oMath>
                  </m:oMathPara>
                </a14:m>
                <a:br>
                  <a:rPr lang="zh-CN" altLang="en-US" sz="2400" i="0" dirty="0">
                    <a:solidFill>
                      <a:srgbClr val="000000"/>
                    </a:solidFill>
                    <a:latin typeface="Cambria Math" panose="02040503050406030204" pitchFamily="18" charset="0"/>
                  </a:rPr>
                </a:br>
                <a:endParaRPr lang="zh-CN" altLang="en-US" sz="2400" dirty="0"/>
              </a:p>
            </p:txBody>
          </p:sp>
        </mc:Choice>
        <mc:Fallback xmlns="">
          <p:sp>
            <p:nvSpPr>
              <p:cNvPr id="172039" name="Object 7"/>
              <p:cNvSpPr txBox="1">
                <a:spLocks noRot="1" noChangeAspect="1" noMove="1" noResize="1" noEditPoints="1" noAdjustHandles="1" noChangeArrowheads="1" noChangeShapeType="1" noTextEdit="1"/>
              </p:cNvSpPr>
              <p:nvPr/>
            </p:nvSpPr>
            <p:spPr bwMode="auto">
              <a:xfrm>
                <a:off x="-61292" y="2638697"/>
                <a:ext cx="6696422" cy="2736304"/>
              </a:xfrm>
              <a:prstGeom prst="rect">
                <a:avLst/>
              </a:prstGeom>
              <a:blipFill>
                <a:blip r:embed="rId6"/>
                <a:stretch>
                  <a:fillRect/>
                </a:stretch>
              </a:blipFill>
              <a:ln>
                <a:noFill/>
              </a:ln>
              <a:extLst/>
            </p:spPr>
            <p:txBody>
              <a:bodyPr/>
              <a:lstStyle/>
              <a:p>
                <a:r>
                  <a:rPr lang="zh-CN" altLang="en-US">
                    <a:noFill/>
                  </a:rPr>
                  <a:t> </a:t>
                </a:r>
              </a:p>
            </p:txBody>
          </p:sp>
        </mc:Fallback>
      </mc:AlternateContent>
      <p:sp>
        <p:nvSpPr>
          <p:cNvPr id="21510" name="Rectangle 1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172041" name="Object 9"/>
          <p:cNvGraphicFramePr>
            <a:graphicFrameLocks noChangeAspect="1"/>
          </p:cNvGraphicFramePr>
          <p:nvPr/>
        </p:nvGraphicFramePr>
        <p:xfrm>
          <a:off x="179388" y="5157788"/>
          <a:ext cx="8785225" cy="1317625"/>
        </p:xfrm>
        <a:graphic>
          <a:graphicData uri="http://schemas.openxmlformats.org/presentationml/2006/ole">
            <mc:AlternateContent xmlns:mc="http://schemas.openxmlformats.org/markup-compatibility/2006">
              <mc:Choice xmlns:v="urn:schemas-microsoft-com:vml" Requires="v">
                <p:oleObj spid="_x0000_s21578" name="公式" r:id="rId7" imgW="5499100" imgH="736600" progId="Equation.3">
                  <p:embed/>
                </p:oleObj>
              </mc:Choice>
              <mc:Fallback>
                <p:oleObj name="公式" r:id="rId7" imgW="5499100" imgH="736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5157788"/>
                        <a:ext cx="8785225"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2" name="Rectangle 12"/>
          <p:cNvSpPr>
            <a:spLocks noChangeArrowheads="1"/>
          </p:cNvSpPr>
          <p:nvPr/>
        </p:nvSpPr>
        <p:spPr bwMode="auto">
          <a:xfrm>
            <a:off x="0" y="3305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21513" name="Rectangle 1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2037"/>
                                        </p:tgtEl>
                                        <p:attrNameLst>
                                          <p:attrName>style.visibility</p:attrName>
                                        </p:attrNameLst>
                                      </p:cBhvr>
                                      <p:to>
                                        <p:strVal val="visible"/>
                                      </p:to>
                                    </p:set>
                                    <p:animEffect transition="in" filter="checkerboard(across)">
                                      <p:cBhvr>
                                        <p:cTn id="7" dur="500"/>
                                        <p:tgtEl>
                                          <p:spTgt spid="172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72041"/>
                                        </p:tgtEl>
                                        <p:attrNameLst>
                                          <p:attrName>style.visibility</p:attrName>
                                        </p:attrNameLst>
                                      </p:cBhvr>
                                      <p:to>
                                        <p:strVal val="visible"/>
                                      </p:to>
                                    </p:set>
                                    <p:animEffect transition="in" filter="checkerboard(across)">
                                      <p:cBhvr>
                                        <p:cTn id="12" dur="500"/>
                                        <p:tgtEl>
                                          <p:spTgt spid="172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323850" y="260350"/>
            <a:ext cx="5927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5</a:t>
            </a:r>
            <a:r>
              <a:rPr kumimoji="1" lang="zh-CN" altLang="en-US" sz="2400">
                <a:latin typeface="Times New Roman" panose="02020603050405020304" pitchFamily="18" charset="0"/>
              </a:rPr>
              <a:t>、用代数法化简下列函数为最简与或式。</a:t>
            </a:r>
            <a:r>
              <a:rPr kumimoji="1" lang="zh-CN" altLang="en-US" sz="2400" b="0">
                <a:latin typeface="Times New Roman" panose="02020603050405020304" pitchFamily="18" charset="0"/>
              </a:rPr>
              <a:t> </a:t>
            </a:r>
          </a:p>
        </p:txBody>
      </p:sp>
      <p:sp>
        <p:nvSpPr>
          <p:cNvPr id="22531" name="Rectangle 1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22532" name="Rectangle 12"/>
          <p:cNvSpPr>
            <a:spLocks noChangeArrowheads="1"/>
          </p:cNvSpPr>
          <p:nvPr/>
        </p:nvSpPr>
        <p:spPr bwMode="auto">
          <a:xfrm>
            <a:off x="0" y="3305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172043" name="Object 11"/>
          <p:cNvGraphicFramePr>
            <a:graphicFrameLocks noChangeAspect="1"/>
          </p:cNvGraphicFramePr>
          <p:nvPr/>
        </p:nvGraphicFramePr>
        <p:xfrm>
          <a:off x="300038" y="1125538"/>
          <a:ext cx="5603875" cy="2733675"/>
        </p:xfrm>
        <a:graphic>
          <a:graphicData uri="http://schemas.openxmlformats.org/presentationml/2006/ole">
            <mc:AlternateContent xmlns:mc="http://schemas.openxmlformats.org/markup-compatibility/2006">
              <mc:Choice xmlns:v="urn:schemas-microsoft-com:vml" Requires="v">
                <p:oleObj spid="_x0000_s22580" name="公式" r:id="rId4" imgW="3098800" imgH="1447800" progId="Equation.3">
                  <p:embed/>
                </p:oleObj>
              </mc:Choice>
              <mc:Fallback>
                <p:oleObj name="公式" r:id="rId4" imgW="3098800" imgH="14478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8" y="1125538"/>
                        <a:ext cx="5603875"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4" name="Rectangle 1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172045" name="Object 13"/>
          <p:cNvGraphicFramePr>
            <a:graphicFrameLocks noChangeAspect="1"/>
          </p:cNvGraphicFramePr>
          <p:nvPr/>
        </p:nvGraphicFramePr>
        <p:xfrm>
          <a:off x="179388" y="4005263"/>
          <a:ext cx="5038725" cy="2647950"/>
        </p:xfrm>
        <a:graphic>
          <a:graphicData uri="http://schemas.openxmlformats.org/presentationml/2006/ole">
            <mc:AlternateContent xmlns:mc="http://schemas.openxmlformats.org/markup-compatibility/2006">
              <mc:Choice xmlns:v="urn:schemas-microsoft-com:vml" Requires="v">
                <p:oleObj spid="_x0000_s22581" name="公式" r:id="rId6" imgW="2730500" imgH="1447800" progId="Equation.3">
                  <p:embed/>
                </p:oleObj>
              </mc:Choice>
              <mc:Fallback>
                <p:oleObj name="公式" r:id="rId6" imgW="2730500" imgH="14478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388" y="4005263"/>
                        <a:ext cx="50387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2043"/>
                                        </p:tgtEl>
                                        <p:attrNameLst>
                                          <p:attrName>style.visibility</p:attrName>
                                        </p:attrNameLst>
                                      </p:cBhvr>
                                      <p:to>
                                        <p:strVal val="visible"/>
                                      </p:to>
                                    </p:set>
                                    <p:animEffect transition="in" filter="checkerboard(across)">
                                      <p:cBhvr>
                                        <p:cTn id="7" dur="500"/>
                                        <p:tgtEl>
                                          <p:spTgt spid="172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72045"/>
                                        </p:tgtEl>
                                        <p:attrNameLst>
                                          <p:attrName>style.visibility</p:attrName>
                                        </p:attrNameLst>
                                      </p:cBhvr>
                                      <p:to>
                                        <p:strVal val="visible"/>
                                      </p:to>
                                    </p:set>
                                    <p:animEffect transition="in" filter="checkerboard(across)">
                                      <p:cBhvr>
                                        <p:cTn id="12" dur="500"/>
                                        <p:tgtEl>
                                          <p:spTgt spid="172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358900" y="333375"/>
            <a:ext cx="6165850" cy="947738"/>
          </a:xfrm>
          <a:solidFill>
            <a:srgbClr val="FF99FF"/>
          </a:solidFill>
        </p:spPr>
        <p:txBody>
          <a:bodyPr/>
          <a:lstStyle/>
          <a:p>
            <a:pPr eaLnBrk="1" hangingPunct="1"/>
            <a:r>
              <a:rPr lang="zh-CN" altLang="en-US" b="1">
                <a:latin typeface="黑体" panose="02010609060101010101" pitchFamily="49" charset="-122"/>
                <a:ea typeface="黑体" panose="02010609060101010101" pitchFamily="49" charset="-122"/>
              </a:rPr>
              <a:t>第四章 组合逻辑电路</a:t>
            </a:r>
          </a:p>
        </p:txBody>
      </p:sp>
      <p:sp>
        <p:nvSpPr>
          <p:cNvPr id="104451" name="Rectangle 3"/>
          <p:cNvSpPr>
            <a:spLocks noGrp="1" noChangeArrowheads="1"/>
          </p:cNvSpPr>
          <p:nvPr>
            <p:ph type="body" idx="1"/>
          </p:nvPr>
        </p:nvSpPr>
        <p:spPr>
          <a:xfrm>
            <a:off x="495300" y="1619250"/>
            <a:ext cx="7964488" cy="4114800"/>
          </a:xfrm>
        </p:spPr>
        <p:txBody>
          <a:bodyPr/>
          <a:lstStyle/>
          <a:p>
            <a:pPr eaLnBrk="1" hangingPunct="1">
              <a:buFontTx/>
              <a:buNone/>
            </a:pPr>
            <a:r>
              <a:rPr lang="zh-CN" altLang="en-US">
                <a:latin typeface="黑体" panose="02010609060101010101" pitchFamily="49" charset="-122"/>
                <a:ea typeface="黑体" panose="02010609060101010101" pitchFamily="49" charset="-122"/>
              </a:rPr>
              <a:t>1)组合逻辑电路与时序逻辑电路的基本概念</a:t>
            </a:r>
          </a:p>
          <a:p>
            <a:pPr eaLnBrk="1" hangingPunct="1">
              <a:buFontTx/>
              <a:buNone/>
            </a:pPr>
            <a:r>
              <a:rPr lang="zh-CN" altLang="en-US">
                <a:latin typeface="黑体" panose="02010609060101010101" pitchFamily="49" charset="-122"/>
                <a:ea typeface="黑体" panose="02010609060101010101" pitchFamily="49" charset="-122"/>
              </a:rPr>
              <a:t>2)</a:t>
            </a:r>
            <a:r>
              <a:rPr lang="zh-CN" altLang="en-US">
                <a:solidFill>
                  <a:srgbClr val="FF00FF"/>
                </a:solidFill>
                <a:latin typeface="黑体" panose="02010609060101010101" pitchFamily="49" charset="-122"/>
                <a:ea typeface="黑体" panose="02010609060101010101" pitchFamily="49" charset="-122"/>
              </a:rPr>
              <a:t>组合逻辑电路的分析方法</a:t>
            </a:r>
          </a:p>
        </p:txBody>
      </p:sp>
      <p:grpSp>
        <p:nvGrpSpPr>
          <p:cNvPr id="104452" name="Group 4"/>
          <p:cNvGrpSpPr>
            <a:grpSpLocks/>
          </p:cNvGrpSpPr>
          <p:nvPr/>
        </p:nvGrpSpPr>
        <p:grpSpPr bwMode="auto">
          <a:xfrm>
            <a:off x="6472238" y="3730625"/>
            <a:ext cx="1220787" cy="1322388"/>
            <a:chOff x="3936" y="1861"/>
            <a:chExt cx="769" cy="833"/>
          </a:xfrm>
        </p:grpSpPr>
        <p:sp>
          <p:nvSpPr>
            <p:cNvPr id="23566" name="Line 5"/>
            <p:cNvSpPr>
              <a:spLocks noChangeShapeType="1"/>
            </p:cNvSpPr>
            <p:nvPr/>
          </p:nvSpPr>
          <p:spPr bwMode="auto">
            <a:xfrm>
              <a:off x="3936" y="2693"/>
              <a:ext cx="768" cy="1"/>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7" name="Line 6"/>
            <p:cNvSpPr>
              <a:spLocks noChangeShapeType="1"/>
            </p:cNvSpPr>
            <p:nvPr/>
          </p:nvSpPr>
          <p:spPr bwMode="auto">
            <a:xfrm flipV="1">
              <a:off x="4704" y="1861"/>
              <a:ext cx="1" cy="827"/>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4456" name="Line 8"/>
          <p:cNvSpPr>
            <a:spLocks noChangeShapeType="1"/>
          </p:cNvSpPr>
          <p:nvPr/>
        </p:nvSpPr>
        <p:spPr bwMode="auto">
          <a:xfrm>
            <a:off x="5862638" y="3806825"/>
            <a:ext cx="1587" cy="846138"/>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4457" name="Rectangle 9"/>
          <p:cNvSpPr>
            <a:spLocks noChangeArrowheads="1"/>
          </p:cNvSpPr>
          <p:nvPr/>
        </p:nvSpPr>
        <p:spPr bwMode="auto">
          <a:xfrm>
            <a:off x="5176838" y="4721225"/>
            <a:ext cx="1403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zh-CN" altLang="en-US" sz="3200" b="0">
                <a:effectLst>
                  <a:outerShdw blurRad="38100" dist="38100" dir="2700000" algn="tl">
                    <a:srgbClr val="C0C0C0"/>
                  </a:outerShdw>
                </a:effectLst>
                <a:latin typeface="黑体" pitchFamily="49" charset="-122"/>
                <a:ea typeface="黑体" pitchFamily="49" charset="-122"/>
              </a:rPr>
              <a:t>真值表</a:t>
            </a:r>
          </a:p>
        </p:txBody>
      </p:sp>
      <p:sp>
        <p:nvSpPr>
          <p:cNvPr id="104459" name="Rectangle 11"/>
          <p:cNvSpPr>
            <a:spLocks noChangeArrowheads="1"/>
          </p:cNvSpPr>
          <p:nvPr/>
        </p:nvSpPr>
        <p:spPr bwMode="auto">
          <a:xfrm>
            <a:off x="395288" y="3121025"/>
            <a:ext cx="1809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zh-CN" altLang="en-US" sz="3200" b="0">
                <a:effectLst>
                  <a:outerShdw blurRad="38100" dist="38100" dir="2700000" algn="tl">
                    <a:srgbClr val="C0C0C0"/>
                  </a:outerShdw>
                </a:effectLst>
                <a:latin typeface="黑体" pitchFamily="49" charset="-122"/>
                <a:ea typeface="黑体" pitchFamily="49" charset="-122"/>
              </a:rPr>
              <a:t>由逻辑图</a:t>
            </a:r>
          </a:p>
        </p:txBody>
      </p:sp>
      <p:sp>
        <p:nvSpPr>
          <p:cNvPr id="104460" name="Line 12"/>
          <p:cNvSpPr>
            <a:spLocks noChangeShapeType="1"/>
          </p:cNvSpPr>
          <p:nvPr/>
        </p:nvSpPr>
        <p:spPr bwMode="auto">
          <a:xfrm>
            <a:off x="2128838" y="3425825"/>
            <a:ext cx="533400" cy="1588"/>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4461" name="Rectangle 13"/>
          <p:cNvSpPr>
            <a:spLocks noChangeArrowheads="1"/>
          </p:cNvSpPr>
          <p:nvPr/>
        </p:nvSpPr>
        <p:spPr bwMode="auto">
          <a:xfrm>
            <a:off x="2681288" y="3121025"/>
            <a:ext cx="2216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zh-CN" altLang="en-US" sz="3200" b="0">
                <a:effectLst>
                  <a:outerShdw blurRad="38100" dist="38100" dir="2700000" algn="tl">
                    <a:srgbClr val="C0C0C0"/>
                  </a:outerShdw>
                </a:effectLst>
                <a:latin typeface="黑体" pitchFamily="49" charset="-122"/>
                <a:ea typeface="黑体" pitchFamily="49" charset="-122"/>
              </a:rPr>
              <a:t>函数表达式</a:t>
            </a:r>
          </a:p>
        </p:txBody>
      </p:sp>
      <p:sp>
        <p:nvSpPr>
          <p:cNvPr id="104463" name="Line 15"/>
          <p:cNvSpPr>
            <a:spLocks noChangeShapeType="1"/>
          </p:cNvSpPr>
          <p:nvPr/>
        </p:nvSpPr>
        <p:spPr bwMode="auto">
          <a:xfrm>
            <a:off x="4948238" y="3425825"/>
            <a:ext cx="609600" cy="1588"/>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4464" name="Rectangle 16"/>
          <p:cNvSpPr>
            <a:spLocks noChangeArrowheads="1"/>
          </p:cNvSpPr>
          <p:nvPr/>
        </p:nvSpPr>
        <p:spPr bwMode="auto">
          <a:xfrm>
            <a:off x="5557838" y="3119438"/>
            <a:ext cx="996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zh-CN" altLang="en-US" sz="3200" b="0">
                <a:effectLst>
                  <a:outerShdw blurRad="38100" dist="38100" dir="2700000" algn="tl">
                    <a:srgbClr val="C0C0C0"/>
                  </a:outerShdw>
                </a:effectLst>
                <a:latin typeface="黑体" pitchFamily="49" charset="-122"/>
                <a:ea typeface="黑体" pitchFamily="49" charset="-122"/>
              </a:rPr>
              <a:t>化简</a:t>
            </a:r>
          </a:p>
        </p:txBody>
      </p:sp>
      <p:sp>
        <p:nvSpPr>
          <p:cNvPr id="104466" name="Line 18"/>
          <p:cNvSpPr>
            <a:spLocks noChangeShapeType="1"/>
          </p:cNvSpPr>
          <p:nvPr/>
        </p:nvSpPr>
        <p:spPr bwMode="auto">
          <a:xfrm>
            <a:off x="6624638" y="3425825"/>
            <a:ext cx="533400" cy="1588"/>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4467" name="Rectangle 19"/>
          <p:cNvSpPr>
            <a:spLocks noChangeArrowheads="1"/>
          </p:cNvSpPr>
          <p:nvPr/>
        </p:nvSpPr>
        <p:spPr bwMode="auto">
          <a:xfrm>
            <a:off x="7100888" y="3121025"/>
            <a:ext cx="1809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zh-CN" altLang="en-US" sz="3200" b="0">
                <a:effectLst>
                  <a:outerShdw blurRad="38100" dist="38100" dir="2700000" algn="tl">
                    <a:srgbClr val="C0C0C0"/>
                  </a:outerShdw>
                </a:effectLst>
                <a:latin typeface="黑体" pitchFamily="49" charset="-122"/>
                <a:ea typeface="黑体" pitchFamily="49" charset="-122"/>
              </a:rPr>
              <a:t>功能描述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blinds(horizontal)">
                                      <p:cBhvr>
                                        <p:cTn id="7" dur="500"/>
                                        <p:tgtEl>
                                          <p:spTgt spid="104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451">
                                            <p:txEl>
                                              <p:pRg st="1" end="1"/>
                                            </p:txEl>
                                          </p:spTgt>
                                        </p:tgtEl>
                                        <p:attrNameLst>
                                          <p:attrName>style.visibility</p:attrName>
                                        </p:attrNameLst>
                                      </p:cBhvr>
                                      <p:to>
                                        <p:strVal val="visible"/>
                                      </p:to>
                                    </p:set>
                                    <p:animEffect transition="in" filter="blinds(horizontal)">
                                      <p:cBhvr>
                                        <p:cTn id="12" dur="500"/>
                                        <p:tgtEl>
                                          <p:spTgt spid="104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4459"/>
                                        </p:tgtEl>
                                        <p:attrNameLst>
                                          <p:attrName>style.visibility</p:attrName>
                                        </p:attrNameLst>
                                      </p:cBhvr>
                                      <p:to>
                                        <p:strVal val="visible"/>
                                      </p:to>
                                    </p:set>
                                    <p:animEffect transition="in" filter="dissolve">
                                      <p:cBhvr>
                                        <p:cTn id="17" dur="500"/>
                                        <p:tgtEl>
                                          <p:spTgt spid="1044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4460"/>
                                        </p:tgtEl>
                                        <p:attrNameLst>
                                          <p:attrName>style.visibility</p:attrName>
                                        </p:attrNameLst>
                                      </p:cBhvr>
                                      <p:to>
                                        <p:strVal val="visible"/>
                                      </p:to>
                                    </p:set>
                                    <p:animEffect transition="in" filter="dissolve">
                                      <p:cBhvr>
                                        <p:cTn id="22" dur="500"/>
                                        <p:tgtEl>
                                          <p:spTgt spid="10446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4461"/>
                                        </p:tgtEl>
                                        <p:attrNameLst>
                                          <p:attrName>style.visibility</p:attrName>
                                        </p:attrNameLst>
                                      </p:cBhvr>
                                      <p:to>
                                        <p:strVal val="visible"/>
                                      </p:to>
                                    </p:set>
                                    <p:animEffect transition="in" filter="dissolve">
                                      <p:cBhvr>
                                        <p:cTn id="25" dur="500"/>
                                        <p:tgtEl>
                                          <p:spTgt spid="10446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04463"/>
                                        </p:tgtEl>
                                        <p:attrNameLst>
                                          <p:attrName>style.visibility</p:attrName>
                                        </p:attrNameLst>
                                      </p:cBhvr>
                                      <p:to>
                                        <p:strVal val="visible"/>
                                      </p:to>
                                    </p:set>
                                    <p:animEffect transition="in" filter="dissolve">
                                      <p:cBhvr>
                                        <p:cTn id="30" dur="500"/>
                                        <p:tgtEl>
                                          <p:spTgt spid="10446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04464"/>
                                        </p:tgtEl>
                                        <p:attrNameLst>
                                          <p:attrName>style.visibility</p:attrName>
                                        </p:attrNameLst>
                                      </p:cBhvr>
                                      <p:to>
                                        <p:strVal val="visible"/>
                                      </p:to>
                                    </p:set>
                                    <p:animEffect transition="in" filter="dissolve">
                                      <p:cBhvr>
                                        <p:cTn id="33" dur="500"/>
                                        <p:tgtEl>
                                          <p:spTgt spid="10446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04466"/>
                                        </p:tgtEl>
                                        <p:attrNameLst>
                                          <p:attrName>style.visibility</p:attrName>
                                        </p:attrNameLst>
                                      </p:cBhvr>
                                      <p:to>
                                        <p:strVal val="visible"/>
                                      </p:to>
                                    </p:set>
                                    <p:animEffect transition="in" filter="dissolve">
                                      <p:cBhvr>
                                        <p:cTn id="38" dur="500"/>
                                        <p:tgtEl>
                                          <p:spTgt spid="10446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04467"/>
                                        </p:tgtEl>
                                        <p:attrNameLst>
                                          <p:attrName>style.visibility</p:attrName>
                                        </p:attrNameLst>
                                      </p:cBhvr>
                                      <p:to>
                                        <p:strVal val="visible"/>
                                      </p:to>
                                    </p:set>
                                    <p:animEffect transition="in" filter="dissolve">
                                      <p:cBhvr>
                                        <p:cTn id="41" dur="500"/>
                                        <p:tgtEl>
                                          <p:spTgt spid="10446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04456"/>
                                        </p:tgtEl>
                                        <p:attrNameLst>
                                          <p:attrName>style.visibility</p:attrName>
                                        </p:attrNameLst>
                                      </p:cBhvr>
                                      <p:to>
                                        <p:strVal val="visible"/>
                                      </p:to>
                                    </p:set>
                                    <p:animEffect transition="in" filter="dissolve">
                                      <p:cBhvr>
                                        <p:cTn id="46" dur="500"/>
                                        <p:tgtEl>
                                          <p:spTgt spid="10445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4457"/>
                                        </p:tgtEl>
                                        <p:attrNameLst>
                                          <p:attrName>style.visibility</p:attrName>
                                        </p:attrNameLst>
                                      </p:cBhvr>
                                      <p:to>
                                        <p:strVal val="visible"/>
                                      </p:to>
                                    </p:set>
                                    <p:animEffect transition="in" filter="dissolve">
                                      <p:cBhvr>
                                        <p:cTn id="49" dur="500"/>
                                        <p:tgtEl>
                                          <p:spTgt spid="10445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104452"/>
                                        </p:tgtEl>
                                        <p:attrNameLst>
                                          <p:attrName>style.visibility</p:attrName>
                                        </p:attrNameLst>
                                      </p:cBhvr>
                                      <p:to>
                                        <p:strVal val="visible"/>
                                      </p:to>
                                    </p:set>
                                    <p:animEffect transition="in" filter="dissolve">
                                      <p:cBhvr>
                                        <p:cTn id="54" dur="500"/>
                                        <p:tgtEl>
                                          <p:spTgt spid="104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P spid="104456" grpId="0" animBg="1"/>
      <p:bldP spid="104457" grpId="0"/>
      <p:bldP spid="104459" grpId="0"/>
      <p:bldP spid="104460" grpId="0" animBg="1"/>
      <p:bldP spid="104461" grpId="0"/>
      <p:bldP spid="104463" grpId="0" animBg="1"/>
      <p:bldP spid="104464" grpId="0"/>
      <p:bldP spid="104466" grpId="0" animBg="1"/>
      <p:bldP spid="1044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400050" y="260350"/>
            <a:ext cx="8420100" cy="6264275"/>
          </a:xfrm>
        </p:spPr>
        <p:txBody>
          <a:bodyPr/>
          <a:lstStyle/>
          <a:p>
            <a:pPr eaLnBrk="1" hangingPunct="1">
              <a:buFontTx/>
              <a:buNone/>
              <a:defRPr/>
            </a:pPr>
            <a:r>
              <a:rPr lang="zh-CN" altLang="en-US">
                <a:latin typeface="黑体" pitchFamily="49" charset="-122"/>
                <a:ea typeface="黑体" pitchFamily="49" charset="-122"/>
              </a:rPr>
              <a:t>3)</a:t>
            </a:r>
            <a:r>
              <a:rPr lang="zh-CN" altLang="en-US">
                <a:solidFill>
                  <a:srgbClr val="FF00FF"/>
                </a:solidFill>
                <a:latin typeface="黑体" pitchFamily="49" charset="-122"/>
                <a:ea typeface="黑体" pitchFamily="49" charset="-122"/>
              </a:rPr>
              <a:t>组合逻辑电路的设计方法</a:t>
            </a:r>
          </a:p>
          <a:p>
            <a:pPr lvl="1" eaLnBrk="1" hangingPunct="1">
              <a:defRPr/>
            </a:pPr>
            <a:r>
              <a:rPr lang="zh-CN" altLang="en-US">
                <a:latin typeface="黑体" pitchFamily="49" charset="-122"/>
                <a:ea typeface="黑体" pitchFamily="49" charset="-122"/>
              </a:rPr>
              <a:t>抽象逻辑变量（确定其个数和逻辑含义）</a:t>
            </a:r>
          </a:p>
          <a:p>
            <a:pPr lvl="1" eaLnBrk="1" hangingPunct="1">
              <a:defRPr/>
            </a:pPr>
            <a:r>
              <a:rPr lang="zh-CN" altLang="en-US">
                <a:latin typeface="黑体" pitchFamily="49" charset="-122"/>
                <a:ea typeface="黑体" pitchFamily="49" charset="-122"/>
              </a:rPr>
              <a:t>根据题设的因果关系，画出真值表</a:t>
            </a:r>
          </a:p>
          <a:p>
            <a:pPr lvl="1" eaLnBrk="1" hangingPunct="1">
              <a:defRPr/>
            </a:pPr>
            <a:r>
              <a:rPr lang="zh-CN" altLang="en-US">
                <a:latin typeface="黑体" pitchFamily="49" charset="-122"/>
                <a:ea typeface="黑体" pitchFamily="49" charset="-122"/>
              </a:rPr>
              <a:t>化简得到逻辑函数的表达式</a:t>
            </a:r>
          </a:p>
          <a:p>
            <a:pPr lvl="1" eaLnBrk="1" hangingPunct="1">
              <a:defRPr/>
            </a:pPr>
            <a:r>
              <a:rPr lang="zh-CN" altLang="en-US">
                <a:latin typeface="黑体" pitchFamily="49" charset="-122"/>
                <a:ea typeface="黑体" pitchFamily="49" charset="-122"/>
              </a:rPr>
              <a:t>画出电路图</a:t>
            </a:r>
          </a:p>
          <a:p>
            <a:pPr eaLnBrk="1" hangingPunct="1">
              <a:buFontTx/>
              <a:buNone/>
              <a:defRPr/>
            </a:pPr>
            <a:r>
              <a:rPr lang="zh-CN" altLang="en-US">
                <a:latin typeface="黑体" pitchFamily="49" charset="-122"/>
                <a:ea typeface="黑体" pitchFamily="49" charset="-122"/>
              </a:rPr>
              <a:t>4)加法器和集成全加器（74283）的应用</a:t>
            </a:r>
          </a:p>
          <a:p>
            <a:pPr lvl="1" eaLnBrk="1" hangingPunct="1">
              <a:defRPr/>
            </a:pPr>
            <a:r>
              <a:rPr lang="zh-CN" altLang="en-US">
                <a:latin typeface="黑体" pitchFamily="49" charset="-122"/>
                <a:ea typeface="黑体" pitchFamily="49" charset="-122"/>
              </a:rPr>
              <a:t>例如用74283完成8421码到余3码的转换</a:t>
            </a:r>
          </a:p>
          <a:p>
            <a:pPr eaLnBrk="1" hangingPunct="1">
              <a:buFontTx/>
              <a:buNone/>
              <a:defRPr/>
            </a:pPr>
            <a:r>
              <a:rPr lang="zh-CN" altLang="en-US">
                <a:latin typeface="黑体" pitchFamily="49" charset="-122"/>
                <a:ea typeface="黑体" pitchFamily="49" charset="-122"/>
              </a:rPr>
              <a:t>5)比较器和集成比较器（7485）的应用</a:t>
            </a:r>
          </a:p>
          <a:p>
            <a:pPr lvl="1" eaLnBrk="1" hangingPunct="1">
              <a:defRPr/>
            </a:pPr>
            <a:r>
              <a:rPr lang="zh-CN" altLang="en-US">
                <a:latin typeface="黑体" pitchFamily="49" charset="-122"/>
                <a:ea typeface="黑体" pitchFamily="49" charset="-122"/>
              </a:rPr>
              <a:t>例如两个二进制数是否相等</a:t>
            </a:r>
          </a:p>
          <a:p>
            <a:pPr eaLnBrk="1" hangingPunct="1">
              <a:buFontTx/>
              <a:buNone/>
              <a:defRPr/>
            </a:pPr>
            <a:r>
              <a:rPr lang="zh-CN" altLang="en-US">
                <a:latin typeface="黑体" pitchFamily="49" charset="-122"/>
                <a:ea typeface="黑体" pitchFamily="49" charset="-122"/>
              </a:rPr>
              <a:t>6)二进制</a:t>
            </a:r>
            <a:r>
              <a:rPr lang="zh-CN" altLang="en-US">
                <a:ea typeface="黑体" pitchFamily="49" charset="-122"/>
              </a:rPr>
              <a:t>编码器（</a:t>
            </a:r>
            <a:r>
              <a:rPr lang="zh-CN" altLang="en-US">
                <a:effectLst>
                  <a:outerShdw blurRad="38100" dist="38100" dir="2700000" algn="tl">
                    <a:srgbClr val="C0C0C0"/>
                  </a:outerShdw>
                </a:effectLst>
                <a:latin typeface="黑体" pitchFamily="49" charset="-122"/>
                <a:ea typeface="黑体" pitchFamily="49" charset="-122"/>
              </a:rPr>
              <a:t>2</a:t>
            </a:r>
            <a:r>
              <a:rPr lang="en-US" altLang="zh-CN" baseline="30000">
                <a:effectLst>
                  <a:outerShdw blurRad="38100" dist="38100" dir="2700000" algn="tl">
                    <a:srgbClr val="C0C0C0"/>
                  </a:outerShdw>
                </a:effectLst>
                <a:latin typeface="黑体" pitchFamily="49" charset="-122"/>
                <a:ea typeface="黑体" pitchFamily="49" charset="-122"/>
              </a:rPr>
              <a:t>n</a:t>
            </a:r>
            <a:r>
              <a:rPr lang="zh-CN" altLang="en-US">
                <a:effectLst>
                  <a:outerShdw blurRad="38100" dist="38100" dir="2700000" algn="tl">
                    <a:srgbClr val="C0C0C0"/>
                  </a:outerShdw>
                </a:effectLst>
                <a:latin typeface="黑体" pitchFamily="49" charset="-122"/>
                <a:ea typeface="黑体" pitchFamily="49" charset="-122"/>
              </a:rPr>
              <a:t>线输入－</a:t>
            </a:r>
            <a:r>
              <a:rPr lang="en-US" altLang="zh-CN">
                <a:effectLst>
                  <a:outerShdw blurRad="38100" dist="38100" dir="2700000" algn="tl">
                    <a:srgbClr val="C0C0C0"/>
                  </a:outerShdw>
                </a:effectLst>
                <a:latin typeface="黑体" pitchFamily="49" charset="-122"/>
                <a:ea typeface="黑体" pitchFamily="49" charset="-122"/>
              </a:rPr>
              <a:t>n</a:t>
            </a:r>
            <a:r>
              <a:rPr lang="zh-CN" altLang="en-US">
                <a:effectLst>
                  <a:outerShdw blurRad="38100" dist="38100" dir="2700000" algn="tl">
                    <a:srgbClr val="C0C0C0"/>
                  </a:outerShdw>
                </a:effectLst>
                <a:latin typeface="黑体" pitchFamily="49" charset="-122"/>
                <a:ea typeface="黑体" pitchFamily="49" charset="-122"/>
              </a:rPr>
              <a:t>线输出</a:t>
            </a:r>
            <a:r>
              <a:rPr lang="zh-CN" altLang="en-US">
                <a:ea typeface="黑体" pitchFamily="49" charset="-122"/>
              </a:rPr>
              <a:t>）</a:t>
            </a:r>
          </a:p>
          <a:p>
            <a:pPr lvl="1" eaLnBrk="1" hangingPunct="1">
              <a:defRPr/>
            </a:pPr>
            <a:r>
              <a:rPr lang="zh-CN" altLang="en-US">
                <a:ea typeface="黑体" pitchFamily="49" charset="-122"/>
              </a:rPr>
              <a:t>级联问题</a:t>
            </a:r>
          </a:p>
          <a:p>
            <a:pPr lvl="1" eaLnBrk="1" hangingPunct="1">
              <a:buFontTx/>
              <a:buNone/>
              <a:defRPr/>
            </a:pPr>
            <a:endParaRPr lang="zh-CN" altLang="en-US">
              <a:latin typeface="黑体" pitchFamily="49" charset="-122"/>
              <a:ea typeface="黑体"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blinds(horizontal)">
                                      <p:cBhvr>
                                        <p:cTn id="7" dur="500"/>
                                        <p:tgtEl>
                                          <p:spTgt spid="10649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6499">
                                            <p:txEl>
                                              <p:pRg st="1" end="1"/>
                                            </p:txEl>
                                          </p:spTgt>
                                        </p:tgtEl>
                                        <p:attrNameLst>
                                          <p:attrName>style.visibility</p:attrName>
                                        </p:attrNameLst>
                                      </p:cBhvr>
                                      <p:to>
                                        <p:strVal val="visible"/>
                                      </p:to>
                                    </p:set>
                                    <p:animEffect transition="in" filter="blinds(horizontal)">
                                      <p:cBhvr>
                                        <p:cTn id="10" dur="500"/>
                                        <p:tgtEl>
                                          <p:spTgt spid="10649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6499">
                                            <p:txEl>
                                              <p:pRg st="2" end="2"/>
                                            </p:txEl>
                                          </p:spTgt>
                                        </p:tgtEl>
                                        <p:attrNameLst>
                                          <p:attrName>style.visibility</p:attrName>
                                        </p:attrNameLst>
                                      </p:cBhvr>
                                      <p:to>
                                        <p:strVal val="visible"/>
                                      </p:to>
                                    </p:set>
                                    <p:animEffect transition="in" filter="blinds(horizontal)">
                                      <p:cBhvr>
                                        <p:cTn id="13" dur="500"/>
                                        <p:tgtEl>
                                          <p:spTgt spid="10649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6499">
                                            <p:txEl>
                                              <p:pRg st="3" end="3"/>
                                            </p:txEl>
                                          </p:spTgt>
                                        </p:tgtEl>
                                        <p:attrNameLst>
                                          <p:attrName>style.visibility</p:attrName>
                                        </p:attrNameLst>
                                      </p:cBhvr>
                                      <p:to>
                                        <p:strVal val="visible"/>
                                      </p:to>
                                    </p:set>
                                    <p:animEffect transition="in" filter="blinds(horizontal)">
                                      <p:cBhvr>
                                        <p:cTn id="16" dur="500"/>
                                        <p:tgtEl>
                                          <p:spTgt spid="10649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6499">
                                            <p:txEl>
                                              <p:pRg st="4" end="4"/>
                                            </p:txEl>
                                          </p:spTgt>
                                        </p:tgtEl>
                                        <p:attrNameLst>
                                          <p:attrName>style.visibility</p:attrName>
                                        </p:attrNameLst>
                                      </p:cBhvr>
                                      <p:to>
                                        <p:strVal val="visible"/>
                                      </p:to>
                                    </p:set>
                                    <p:animEffect transition="in" filter="blinds(horizontal)">
                                      <p:cBhvr>
                                        <p:cTn id="19" dur="500"/>
                                        <p:tgtEl>
                                          <p:spTgt spid="106499">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6499">
                                            <p:txEl>
                                              <p:pRg st="5" end="5"/>
                                            </p:txEl>
                                          </p:spTgt>
                                        </p:tgtEl>
                                        <p:attrNameLst>
                                          <p:attrName>style.visibility</p:attrName>
                                        </p:attrNameLst>
                                      </p:cBhvr>
                                      <p:to>
                                        <p:strVal val="visible"/>
                                      </p:to>
                                    </p:set>
                                    <p:animEffect transition="in" filter="blinds(horizontal)">
                                      <p:cBhvr>
                                        <p:cTn id="24" dur="500"/>
                                        <p:tgtEl>
                                          <p:spTgt spid="106499">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6499">
                                            <p:txEl>
                                              <p:pRg st="6" end="6"/>
                                            </p:txEl>
                                          </p:spTgt>
                                        </p:tgtEl>
                                        <p:attrNameLst>
                                          <p:attrName>style.visibility</p:attrName>
                                        </p:attrNameLst>
                                      </p:cBhvr>
                                      <p:to>
                                        <p:strVal val="visible"/>
                                      </p:to>
                                    </p:set>
                                    <p:animEffect transition="in" filter="blinds(horizontal)">
                                      <p:cBhvr>
                                        <p:cTn id="27" dur="500"/>
                                        <p:tgtEl>
                                          <p:spTgt spid="10649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6499">
                                            <p:txEl>
                                              <p:pRg st="7" end="7"/>
                                            </p:txEl>
                                          </p:spTgt>
                                        </p:tgtEl>
                                        <p:attrNameLst>
                                          <p:attrName>style.visibility</p:attrName>
                                        </p:attrNameLst>
                                      </p:cBhvr>
                                      <p:to>
                                        <p:strVal val="visible"/>
                                      </p:to>
                                    </p:set>
                                    <p:animEffect transition="in" filter="blinds(horizontal)">
                                      <p:cBhvr>
                                        <p:cTn id="32" dur="500"/>
                                        <p:tgtEl>
                                          <p:spTgt spid="106499">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6499">
                                            <p:txEl>
                                              <p:pRg st="8" end="8"/>
                                            </p:txEl>
                                          </p:spTgt>
                                        </p:tgtEl>
                                        <p:attrNameLst>
                                          <p:attrName>style.visibility</p:attrName>
                                        </p:attrNameLst>
                                      </p:cBhvr>
                                      <p:to>
                                        <p:strVal val="visible"/>
                                      </p:to>
                                    </p:set>
                                    <p:animEffect transition="in" filter="blinds(horizontal)">
                                      <p:cBhvr>
                                        <p:cTn id="35" dur="500"/>
                                        <p:tgtEl>
                                          <p:spTgt spid="106499">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06499">
                                            <p:txEl>
                                              <p:pRg st="9" end="9"/>
                                            </p:txEl>
                                          </p:spTgt>
                                        </p:tgtEl>
                                        <p:attrNameLst>
                                          <p:attrName>style.visibility</p:attrName>
                                        </p:attrNameLst>
                                      </p:cBhvr>
                                      <p:to>
                                        <p:strVal val="visible"/>
                                      </p:to>
                                    </p:set>
                                    <p:animEffect transition="in" filter="blinds(horizontal)">
                                      <p:cBhvr>
                                        <p:cTn id="40" dur="500"/>
                                        <p:tgtEl>
                                          <p:spTgt spid="106499">
                                            <p:txEl>
                                              <p:pRg st="9" end="9"/>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06499">
                                            <p:txEl>
                                              <p:pRg st="10" end="10"/>
                                            </p:txEl>
                                          </p:spTgt>
                                        </p:tgtEl>
                                        <p:attrNameLst>
                                          <p:attrName>style.visibility</p:attrName>
                                        </p:attrNameLst>
                                      </p:cBhvr>
                                      <p:to>
                                        <p:strVal val="visible"/>
                                      </p:to>
                                    </p:set>
                                    <p:animEffect transition="in" filter="blinds(horizontal)">
                                      <p:cBhvr>
                                        <p:cTn id="43" dur="500"/>
                                        <p:tgtEl>
                                          <p:spTgt spid="1064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body" idx="1"/>
          </p:nvPr>
        </p:nvSpPr>
        <p:spPr>
          <a:xfrm>
            <a:off x="395288" y="271463"/>
            <a:ext cx="8229600" cy="4525962"/>
          </a:xfrm>
        </p:spPr>
        <p:txBody>
          <a:bodyPr/>
          <a:lstStyle/>
          <a:p>
            <a:pPr eaLnBrk="1" hangingPunct="1">
              <a:buFontTx/>
              <a:buNone/>
              <a:defRPr/>
            </a:pPr>
            <a:r>
              <a:rPr lang="zh-CN" altLang="en-US">
                <a:latin typeface="黑体" pitchFamily="49" charset="-122"/>
                <a:ea typeface="黑体" pitchFamily="49" charset="-122"/>
              </a:rPr>
              <a:t>7)</a:t>
            </a:r>
            <a:r>
              <a:rPr lang="zh-CN" altLang="en-US">
                <a:solidFill>
                  <a:srgbClr val="FF00FF"/>
                </a:solidFill>
                <a:latin typeface="黑体" pitchFamily="49" charset="-122"/>
                <a:ea typeface="黑体" pitchFamily="49" charset="-122"/>
              </a:rPr>
              <a:t>二进制译码器（</a:t>
            </a:r>
            <a:r>
              <a:rPr lang="en-US" altLang="zh-CN">
                <a:solidFill>
                  <a:srgbClr val="FF00FF"/>
                </a:solidFill>
                <a:effectLst>
                  <a:outerShdw blurRad="38100" dist="38100" dir="2700000" algn="tl">
                    <a:srgbClr val="C0C0C0"/>
                  </a:outerShdw>
                </a:effectLst>
                <a:latin typeface="黑体" pitchFamily="49" charset="-122"/>
                <a:ea typeface="黑体" pitchFamily="49" charset="-122"/>
              </a:rPr>
              <a:t>n</a:t>
            </a:r>
            <a:r>
              <a:rPr lang="zh-CN" altLang="en-US">
                <a:solidFill>
                  <a:srgbClr val="FF00FF"/>
                </a:solidFill>
                <a:effectLst>
                  <a:outerShdw blurRad="38100" dist="38100" dir="2700000" algn="tl">
                    <a:srgbClr val="C0C0C0"/>
                  </a:outerShdw>
                </a:effectLst>
                <a:latin typeface="黑体" pitchFamily="49" charset="-122"/>
                <a:ea typeface="黑体" pitchFamily="49" charset="-122"/>
              </a:rPr>
              <a:t>线输入－2</a:t>
            </a:r>
            <a:r>
              <a:rPr lang="en-US" altLang="zh-CN" baseline="30000">
                <a:solidFill>
                  <a:srgbClr val="FF00FF"/>
                </a:solidFill>
                <a:effectLst>
                  <a:outerShdw blurRad="38100" dist="38100" dir="2700000" algn="tl">
                    <a:srgbClr val="C0C0C0"/>
                  </a:outerShdw>
                </a:effectLst>
                <a:latin typeface="黑体" pitchFamily="49" charset="-122"/>
                <a:ea typeface="黑体" pitchFamily="49" charset="-122"/>
              </a:rPr>
              <a:t>n</a:t>
            </a:r>
            <a:r>
              <a:rPr lang="zh-CN" altLang="en-US">
                <a:solidFill>
                  <a:srgbClr val="FF00FF"/>
                </a:solidFill>
                <a:effectLst>
                  <a:outerShdw blurRad="38100" dist="38100" dir="2700000" algn="tl">
                    <a:srgbClr val="C0C0C0"/>
                  </a:outerShdw>
                </a:effectLst>
                <a:latin typeface="黑体" pitchFamily="49" charset="-122"/>
                <a:ea typeface="黑体" pitchFamily="49" charset="-122"/>
              </a:rPr>
              <a:t>线输出</a:t>
            </a:r>
            <a:r>
              <a:rPr lang="zh-CN" altLang="en-US">
                <a:solidFill>
                  <a:srgbClr val="FF00FF"/>
                </a:solidFill>
                <a:latin typeface="黑体" pitchFamily="49" charset="-122"/>
                <a:ea typeface="黑体" pitchFamily="49" charset="-122"/>
              </a:rPr>
              <a:t>）</a:t>
            </a:r>
          </a:p>
          <a:p>
            <a:pPr lvl="1" eaLnBrk="1" hangingPunct="1">
              <a:defRPr/>
            </a:pPr>
            <a:r>
              <a:rPr lang="zh-CN" altLang="en-US">
                <a:latin typeface="黑体" pitchFamily="49" charset="-122"/>
                <a:ea typeface="黑体" pitchFamily="49" charset="-122"/>
              </a:rPr>
              <a:t>级联问题</a:t>
            </a:r>
          </a:p>
          <a:p>
            <a:pPr lvl="1" eaLnBrk="1" hangingPunct="1">
              <a:defRPr/>
            </a:pPr>
            <a:r>
              <a:rPr lang="zh-CN" altLang="en-US">
                <a:latin typeface="黑体" pitchFamily="49" charset="-122"/>
                <a:ea typeface="黑体" pitchFamily="49" charset="-122"/>
              </a:rPr>
              <a:t>集成译码器74</a:t>
            </a:r>
            <a:r>
              <a:rPr lang="en-US" altLang="zh-CN">
                <a:latin typeface="黑体" pitchFamily="49" charset="-122"/>
                <a:ea typeface="黑体" pitchFamily="49" charset="-122"/>
              </a:rPr>
              <a:t>LS138</a:t>
            </a:r>
            <a:r>
              <a:rPr lang="zh-CN" altLang="en-US">
                <a:latin typeface="黑体" pitchFamily="49" charset="-122"/>
                <a:ea typeface="黑体" pitchFamily="49" charset="-122"/>
              </a:rPr>
              <a:t>的应用：将输入看成3个逻辑变量，则其输出为：</a:t>
            </a:r>
          </a:p>
        </p:txBody>
      </p:sp>
      <p:grpSp>
        <p:nvGrpSpPr>
          <p:cNvPr id="107535" name="Group 15"/>
          <p:cNvGrpSpPr>
            <a:grpSpLocks/>
          </p:cNvGrpSpPr>
          <p:nvPr/>
        </p:nvGrpSpPr>
        <p:grpSpPr bwMode="auto">
          <a:xfrm>
            <a:off x="1403350" y="2492375"/>
            <a:ext cx="6445250" cy="1065213"/>
            <a:chOff x="884" y="1579"/>
            <a:chExt cx="4060" cy="671"/>
          </a:xfrm>
        </p:grpSpPr>
        <p:graphicFrame>
          <p:nvGraphicFramePr>
            <p:cNvPr id="25605" name="Object 5"/>
            <p:cNvGraphicFramePr>
              <a:graphicFrameLocks noChangeAspect="1"/>
            </p:cNvGraphicFramePr>
            <p:nvPr/>
          </p:nvGraphicFramePr>
          <p:xfrm>
            <a:off x="892" y="1579"/>
            <a:ext cx="743" cy="315"/>
          </p:xfrm>
          <a:graphic>
            <a:graphicData uri="http://schemas.openxmlformats.org/presentationml/2006/ole">
              <mc:AlternateContent xmlns:mc="http://schemas.openxmlformats.org/markup-compatibility/2006">
                <mc:Choice xmlns:v="urn:schemas-microsoft-com:vml" Requires="v">
                  <p:oleObj spid="_x0000_s25789" name="公式" r:id="rId4" imgW="438281" imgH="162172" progId="Equation.3">
                    <p:embed/>
                  </p:oleObj>
                </mc:Choice>
                <mc:Fallback>
                  <p:oleObj name="公式" r:id="rId4" imgW="438281" imgH="162172"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 y="1579"/>
                          <a:ext cx="743"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6"/>
            <p:cNvGraphicFramePr>
              <a:graphicFrameLocks noChangeAspect="1"/>
            </p:cNvGraphicFramePr>
            <p:nvPr/>
          </p:nvGraphicFramePr>
          <p:xfrm>
            <a:off x="1992" y="1579"/>
            <a:ext cx="699" cy="295"/>
          </p:xfrm>
          <a:graphic>
            <a:graphicData uri="http://schemas.openxmlformats.org/presentationml/2006/ole">
              <mc:AlternateContent xmlns:mc="http://schemas.openxmlformats.org/markup-compatibility/2006">
                <mc:Choice xmlns:v="urn:schemas-microsoft-com:vml" Requires="v">
                  <p:oleObj spid="_x0000_s25790" name="公式" r:id="rId6" imgW="409273" imgH="142808" progId="Equation.3">
                    <p:embed/>
                  </p:oleObj>
                </mc:Choice>
                <mc:Fallback>
                  <p:oleObj name="公式" r:id="rId6" imgW="409273" imgH="142808"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2" y="1579"/>
                          <a:ext cx="699"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7"/>
            <p:cNvGraphicFramePr>
              <a:graphicFrameLocks noChangeAspect="1"/>
            </p:cNvGraphicFramePr>
            <p:nvPr/>
          </p:nvGraphicFramePr>
          <p:xfrm>
            <a:off x="3083" y="1579"/>
            <a:ext cx="761" cy="299"/>
          </p:xfrm>
          <a:graphic>
            <a:graphicData uri="http://schemas.openxmlformats.org/presentationml/2006/ole">
              <mc:AlternateContent xmlns:mc="http://schemas.openxmlformats.org/markup-compatibility/2006">
                <mc:Choice xmlns:v="urn:schemas-microsoft-com:vml" Requires="v">
                  <p:oleObj spid="_x0000_s25791" name="公式" r:id="rId8" imgW="447741" imgH="142808" progId="Equation.3">
                    <p:embed/>
                  </p:oleObj>
                </mc:Choice>
                <mc:Fallback>
                  <p:oleObj name="公式" r:id="rId8" imgW="447741" imgH="142808"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3" y="1579"/>
                          <a:ext cx="761"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8"/>
            <p:cNvGraphicFramePr>
              <a:graphicFrameLocks noChangeAspect="1"/>
            </p:cNvGraphicFramePr>
            <p:nvPr/>
          </p:nvGraphicFramePr>
          <p:xfrm>
            <a:off x="4182" y="1579"/>
            <a:ext cx="717" cy="303"/>
          </p:xfrm>
          <a:graphic>
            <a:graphicData uri="http://schemas.openxmlformats.org/presentationml/2006/ole">
              <mc:AlternateContent xmlns:mc="http://schemas.openxmlformats.org/markup-compatibility/2006">
                <mc:Choice xmlns:v="urn:schemas-microsoft-com:vml" Requires="v">
                  <p:oleObj spid="_x0000_s25792" name="公式" r:id="rId10" imgW="438281" imgH="162172" progId="Equation.3">
                    <p:embed/>
                  </p:oleObj>
                </mc:Choice>
                <mc:Fallback>
                  <p:oleObj name="公式" r:id="rId10" imgW="438281" imgH="162172"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82" y="1579"/>
                          <a:ext cx="717"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 name="Object 9"/>
            <p:cNvGraphicFramePr>
              <a:graphicFrameLocks noChangeAspect="1"/>
            </p:cNvGraphicFramePr>
            <p:nvPr/>
          </p:nvGraphicFramePr>
          <p:xfrm>
            <a:off x="884" y="1933"/>
            <a:ext cx="806" cy="317"/>
          </p:xfrm>
          <a:graphic>
            <a:graphicData uri="http://schemas.openxmlformats.org/presentationml/2006/ole">
              <mc:AlternateContent xmlns:mc="http://schemas.openxmlformats.org/markup-compatibility/2006">
                <mc:Choice xmlns:v="urn:schemas-microsoft-com:vml" Requires="v">
                  <p:oleObj spid="_x0000_s25793" name="公式" r:id="rId12" imgW="447741" imgH="142808" progId="Equation.3">
                    <p:embed/>
                  </p:oleObj>
                </mc:Choice>
                <mc:Fallback>
                  <p:oleObj name="公式" r:id="rId12" imgW="447741" imgH="142808"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84" y="1933"/>
                          <a:ext cx="806"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0" name="Object 10"/>
            <p:cNvGraphicFramePr>
              <a:graphicFrameLocks noChangeAspect="1"/>
            </p:cNvGraphicFramePr>
            <p:nvPr/>
          </p:nvGraphicFramePr>
          <p:xfrm>
            <a:off x="1992" y="1933"/>
            <a:ext cx="743" cy="314"/>
          </p:xfrm>
          <a:graphic>
            <a:graphicData uri="http://schemas.openxmlformats.org/presentationml/2006/ole">
              <mc:AlternateContent xmlns:mc="http://schemas.openxmlformats.org/markup-compatibility/2006">
                <mc:Choice xmlns:v="urn:schemas-microsoft-com:vml" Requires="v">
                  <p:oleObj spid="_x0000_s25794" name="公式" r:id="rId14" imgW="438281" imgH="162172" progId="Equation.3">
                    <p:embed/>
                  </p:oleObj>
                </mc:Choice>
                <mc:Fallback>
                  <p:oleObj name="公式" r:id="rId14" imgW="438281" imgH="162172"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92" y="1933"/>
                          <a:ext cx="743"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1" name="Object 11"/>
            <p:cNvGraphicFramePr>
              <a:graphicFrameLocks noChangeAspect="1"/>
            </p:cNvGraphicFramePr>
            <p:nvPr/>
          </p:nvGraphicFramePr>
          <p:xfrm>
            <a:off x="3093" y="1933"/>
            <a:ext cx="742" cy="314"/>
          </p:xfrm>
          <a:graphic>
            <a:graphicData uri="http://schemas.openxmlformats.org/presentationml/2006/ole">
              <mc:AlternateContent xmlns:mc="http://schemas.openxmlformats.org/markup-compatibility/2006">
                <mc:Choice xmlns:v="urn:schemas-microsoft-com:vml" Requires="v">
                  <p:oleObj spid="_x0000_s25795" name="公式" r:id="rId16" imgW="438281" imgH="162172" progId="Equation.3">
                    <p:embed/>
                  </p:oleObj>
                </mc:Choice>
                <mc:Fallback>
                  <p:oleObj name="公式" r:id="rId16" imgW="438281" imgH="162172" progId="Equation.3">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93" y="1933"/>
                          <a:ext cx="742"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2" name="Object 12"/>
            <p:cNvGraphicFramePr>
              <a:graphicFrameLocks noChangeAspect="1"/>
            </p:cNvGraphicFramePr>
            <p:nvPr/>
          </p:nvGraphicFramePr>
          <p:xfrm>
            <a:off x="4183" y="1933"/>
            <a:ext cx="761" cy="314"/>
          </p:xfrm>
          <a:graphic>
            <a:graphicData uri="http://schemas.openxmlformats.org/presentationml/2006/ole">
              <mc:AlternateContent xmlns:mc="http://schemas.openxmlformats.org/markup-compatibility/2006">
                <mc:Choice xmlns:v="urn:schemas-microsoft-com:vml" Requires="v">
                  <p:oleObj spid="_x0000_s25796" name="公式" r:id="rId18" imgW="447741" imgH="162172" progId="Equation.3">
                    <p:embed/>
                  </p:oleObj>
                </mc:Choice>
                <mc:Fallback>
                  <p:oleObj name="公式" r:id="rId18" imgW="447741" imgH="162172" progId="Equation.3">
                    <p:embed/>
                    <p:pic>
                      <p:nvPicPr>
                        <p:cNvPr id="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83" y="1933"/>
                          <a:ext cx="761"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7536" name="Rectangle 16"/>
          <p:cNvSpPr>
            <a:spLocks noChangeArrowheads="1"/>
          </p:cNvSpPr>
          <p:nvPr/>
        </p:nvSpPr>
        <p:spPr bwMode="auto">
          <a:xfrm>
            <a:off x="395288" y="3716338"/>
            <a:ext cx="8596312" cy="29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b="0">
                <a:latin typeface="黑体" panose="02010609060101010101" pitchFamily="49" charset="-122"/>
                <a:ea typeface="黑体" panose="02010609060101010101" pitchFamily="49" charset="-122"/>
              </a:rPr>
              <a:t>8)数据选择器</a:t>
            </a:r>
          </a:p>
          <a:p>
            <a:pPr lvl="1" eaLnBrk="1" hangingPunct="1"/>
            <a:r>
              <a:rPr lang="zh-CN" altLang="en-US" b="0">
                <a:latin typeface="黑体" panose="02010609060101010101" pitchFamily="49" charset="-122"/>
                <a:ea typeface="黑体" panose="02010609060101010101" pitchFamily="49" charset="-122"/>
              </a:rPr>
              <a:t>级联问题</a:t>
            </a:r>
          </a:p>
          <a:p>
            <a:pPr lvl="1" eaLnBrk="1" hangingPunct="1"/>
            <a:r>
              <a:rPr lang="zh-CN" altLang="en-US" b="0">
                <a:solidFill>
                  <a:srgbClr val="FF00FF"/>
                </a:solidFill>
                <a:latin typeface="黑体" panose="02010609060101010101" pitchFamily="49" charset="-122"/>
                <a:ea typeface="黑体" panose="02010609060101010101" pitchFamily="49" charset="-122"/>
              </a:rPr>
              <a:t>4选1数据选择器和8选1数据选择器的应用</a:t>
            </a:r>
          </a:p>
          <a:p>
            <a:pPr lvl="2" eaLnBrk="1" hangingPunct="1"/>
            <a:r>
              <a:rPr lang="zh-CN" altLang="en-US" b="0">
                <a:latin typeface="黑体" panose="02010609060101010101" pitchFamily="49" charset="-122"/>
                <a:ea typeface="黑体" panose="02010609060101010101" pitchFamily="49" charset="-122"/>
              </a:rPr>
              <a:t>真值表分组法</a:t>
            </a:r>
          </a:p>
          <a:p>
            <a:pPr lvl="2" eaLnBrk="1" hangingPunct="1"/>
            <a:r>
              <a:rPr lang="zh-CN" altLang="en-US" b="0">
                <a:latin typeface="黑体" panose="02010609060101010101" pitchFamily="49" charset="-122"/>
                <a:ea typeface="黑体" panose="02010609060101010101" pitchFamily="49" charset="-122"/>
              </a:rPr>
              <a:t>卡诺图法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box(in)">
                                      <p:cBhvr>
                                        <p:cTn id="7" dur="500"/>
                                        <p:tgtEl>
                                          <p:spTgt spid="10752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7523">
                                            <p:txEl>
                                              <p:pRg st="1" end="1"/>
                                            </p:txEl>
                                          </p:spTgt>
                                        </p:tgtEl>
                                        <p:attrNameLst>
                                          <p:attrName>style.visibility</p:attrName>
                                        </p:attrNameLst>
                                      </p:cBhvr>
                                      <p:to>
                                        <p:strVal val="visible"/>
                                      </p:to>
                                    </p:set>
                                    <p:animEffect transition="in" filter="box(in)">
                                      <p:cBhvr>
                                        <p:cTn id="10" dur="500"/>
                                        <p:tgtEl>
                                          <p:spTgt spid="107523">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07523">
                                            <p:txEl>
                                              <p:pRg st="2" end="2"/>
                                            </p:txEl>
                                          </p:spTgt>
                                        </p:tgtEl>
                                        <p:attrNameLst>
                                          <p:attrName>style.visibility</p:attrName>
                                        </p:attrNameLst>
                                      </p:cBhvr>
                                      <p:to>
                                        <p:strVal val="visible"/>
                                      </p:to>
                                    </p:set>
                                    <p:animEffect transition="in" filter="box(in)">
                                      <p:cBhvr>
                                        <p:cTn id="13" dur="500"/>
                                        <p:tgtEl>
                                          <p:spTgt spid="107523">
                                            <p:txEl>
                                              <p:pRg st="2" end="2"/>
                                            </p:txEl>
                                          </p:spTgt>
                                        </p:tgtEl>
                                      </p:cBhvr>
                                    </p:animEffect>
                                  </p:childTnLst>
                                </p:cTn>
                              </p:par>
                            </p:childTnLst>
                          </p:cTn>
                        </p:par>
                        <p:par>
                          <p:cTn id="14" fill="hold" nodeType="afterGroup">
                            <p:stCondLst>
                              <p:cond delay="500"/>
                            </p:stCondLst>
                            <p:childTnLst>
                              <p:par>
                                <p:cTn id="15" presetID="9" presetClass="entr" presetSubtype="0" fill="hold" nodeType="afterEffect">
                                  <p:stCondLst>
                                    <p:cond delay="0"/>
                                  </p:stCondLst>
                                  <p:childTnLst>
                                    <p:set>
                                      <p:cBhvr>
                                        <p:cTn id="16" dur="1" fill="hold">
                                          <p:stCondLst>
                                            <p:cond delay="0"/>
                                          </p:stCondLst>
                                        </p:cTn>
                                        <p:tgtEl>
                                          <p:spTgt spid="107535"/>
                                        </p:tgtEl>
                                        <p:attrNameLst>
                                          <p:attrName>style.visibility</p:attrName>
                                        </p:attrNameLst>
                                      </p:cBhvr>
                                      <p:to>
                                        <p:strVal val="visible"/>
                                      </p:to>
                                    </p:set>
                                    <p:animEffect transition="in" filter="dissolve">
                                      <p:cBhvr>
                                        <p:cTn id="17" dur="500"/>
                                        <p:tgtEl>
                                          <p:spTgt spid="1075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7536">
                                            <p:txEl>
                                              <p:pRg st="0" end="0"/>
                                            </p:txEl>
                                          </p:spTgt>
                                        </p:tgtEl>
                                        <p:attrNameLst>
                                          <p:attrName>style.visibility</p:attrName>
                                        </p:attrNameLst>
                                      </p:cBhvr>
                                      <p:to>
                                        <p:strVal val="visible"/>
                                      </p:to>
                                    </p:set>
                                    <p:animEffect transition="in" filter="blinds(horizontal)">
                                      <p:cBhvr>
                                        <p:cTn id="22" dur="500"/>
                                        <p:tgtEl>
                                          <p:spTgt spid="107536">
                                            <p:txEl>
                                              <p:pRg st="0" end="0"/>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7536">
                                            <p:txEl>
                                              <p:pRg st="1" end="1"/>
                                            </p:txEl>
                                          </p:spTgt>
                                        </p:tgtEl>
                                        <p:attrNameLst>
                                          <p:attrName>style.visibility</p:attrName>
                                        </p:attrNameLst>
                                      </p:cBhvr>
                                      <p:to>
                                        <p:strVal val="visible"/>
                                      </p:to>
                                    </p:set>
                                    <p:animEffect transition="in" filter="blinds(horizontal)">
                                      <p:cBhvr>
                                        <p:cTn id="25" dur="500"/>
                                        <p:tgtEl>
                                          <p:spTgt spid="107536">
                                            <p:txEl>
                                              <p:pRg st="1" end="1"/>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7536">
                                            <p:txEl>
                                              <p:pRg st="2" end="2"/>
                                            </p:txEl>
                                          </p:spTgt>
                                        </p:tgtEl>
                                        <p:attrNameLst>
                                          <p:attrName>style.visibility</p:attrName>
                                        </p:attrNameLst>
                                      </p:cBhvr>
                                      <p:to>
                                        <p:strVal val="visible"/>
                                      </p:to>
                                    </p:set>
                                    <p:animEffect transition="in" filter="blinds(horizontal)">
                                      <p:cBhvr>
                                        <p:cTn id="28" dur="500"/>
                                        <p:tgtEl>
                                          <p:spTgt spid="107536">
                                            <p:txEl>
                                              <p:pRg st="2" end="2"/>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07536">
                                            <p:txEl>
                                              <p:pRg st="3" end="3"/>
                                            </p:txEl>
                                          </p:spTgt>
                                        </p:tgtEl>
                                        <p:attrNameLst>
                                          <p:attrName>style.visibility</p:attrName>
                                        </p:attrNameLst>
                                      </p:cBhvr>
                                      <p:to>
                                        <p:strVal val="visible"/>
                                      </p:to>
                                    </p:set>
                                    <p:animEffect transition="in" filter="blinds(horizontal)">
                                      <p:cBhvr>
                                        <p:cTn id="31" dur="500"/>
                                        <p:tgtEl>
                                          <p:spTgt spid="107536">
                                            <p:txEl>
                                              <p:pRg st="3" end="3"/>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07536">
                                            <p:txEl>
                                              <p:pRg st="4" end="4"/>
                                            </p:txEl>
                                          </p:spTgt>
                                        </p:tgtEl>
                                        <p:attrNameLst>
                                          <p:attrName>style.visibility</p:attrName>
                                        </p:attrNameLst>
                                      </p:cBhvr>
                                      <p:to>
                                        <p:strVal val="visible"/>
                                      </p:to>
                                    </p:set>
                                    <p:animEffect transition="in" filter="blinds(horizontal)">
                                      <p:cBhvr>
                                        <p:cTn id="34" dur="500"/>
                                        <p:tgtEl>
                                          <p:spTgt spid="1075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P spid="10753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a:xfrm>
            <a:off x="323850" y="260350"/>
            <a:ext cx="8424863" cy="4648200"/>
          </a:xfrm>
        </p:spPr>
        <p:txBody>
          <a:bodyPr/>
          <a:lstStyle/>
          <a:p>
            <a:pPr eaLnBrk="1" hangingPunct="1">
              <a:buFontTx/>
              <a:buNone/>
            </a:pPr>
            <a:r>
              <a:rPr lang="zh-CN" altLang="en-US">
                <a:latin typeface="黑体" panose="02010609060101010101" pitchFamily="49" charset="-122"/>
                <a:ea typeface="黑体" panose="02010609060101010101" pitchFamily="49" charset="-122"/>
              </a:rPr>
              <a:t>9)组合逻辑电路的竞争和险象问题</a:t>
            </a:r>
          </a:p>
          <a:p>
            <a:pPr lvl="1" eaLnBrk="1" hangingPunct="1"/>
            <a:r>
              <a:rPr lang="zh-CN" altLang="en-US">
                <a:latin typeface="黑体" panose="02010609060101010101" pitchFamily="49" charset="-122"/>
                <a:ea typeface="黑体" panose="02010609060101010101" pitchFamily="49" charset="-122"/>
              </a:rPr>
              <a:t>基本概念（有竞争无险象、有竞争有险象、静态险象和动态险象、0型险象和1型险象）</a:t>
            </a:r>
          </a:p>
          <a:p>
            <a:pPr lvl="1" eaLnBrk="1" hangingPunct="1"/>
            <a:r>
              <a:rPr lang="zh-CN" altLang="en-US">
                <a:latin typeface="黑体" panose="02010609060101010101" pitchFamily="49" charset="-122"/>
                <a:ea typeface="黑体" panose="02010609060101010101" pitchFamily="49" charset="-122"/>
              </a:rPr>
              <a:t>险象的判定和消除</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blinds(horizontal)">
                                      <p:cBhvr>
                                        <p:cTn id="7" dur="500"/>
                                        <p:tgtEl>
                                          <p:spTgt spid="1085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8547">
                                            <p:txEl>
                                              <p:pRg st="1" end="1"/>
                                            </p:txEl>
                                          </p:spTgt>
                                        </p:tgtEl>
                                        <p:attrNameLst>
                                          <p:attrName>style.visibility</p:attrName>
                                        </p:attrNameLst>
                                      </p:cBhvr>
                                      <p:to>
                                        <p:strVal val="visible"/>
                                      </p:to>
                                    </p:set>
                                    <p:animEffect transition="in" filter="blinds(horizontal)">
                                      <p:cBhvr>
                                        <p:cTn id="10" dur="500"/>
                                        <p:tgtEl>
                                          <p:spTgt spid="10854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8547">
                                            <p:txEl>
                                              <p:pRg st="2" end="2"/>
                                            </p:txEl>
                                          </p:spTgt>
                                        </p:tgtEl>
                                        <p:attrNameLst>
                                          <p:attrName>style.visibility</p:attrName>
                                        </p:attrNameLst>
                                      </p:cBhvr>
                                      <p:to>
                                        <p:strVal val="visible"/>
                                      </p:to>
                                    </p:set>
                                    <p:animEffect transition="in" filter="blinds(horizontal)">
                                      <p:cBhvr>
                                        <p:cTn id="13" dur="500"/>
                                        <p:tgtEl>
                                          <p:spTgt spid="1085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525185"/>
            <a:ext cx="91440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lang="zh-CN" altLang="en-US" sz="2800" b="0" dirty="0">
                <a:latin typeface="Times New Roman" panose="02020603050405020304" pitchFamily="18" charset="0"/>
                <a:cs typeface="Times New Roman" panose="02020603050405020304" pitchFamily="18" charset="0"/>
              </a:rPr>
              <a:t>一、</a:t>
            </a:r>
            <a:r>
              <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某企业有两台自控设备，其中有一台的坏了，检查发现是设备上的一个数字逻辑模块坏了，这个模块有四个输入变量，一个输出变量。通过对其中那个好的模块测试，得到了如下的波形，请你根据该波形，设计一个替代模块。要求：</a:t>
            </a:r>
            <a:r>
              <a:rPr kumimoji="0" lang="en-US"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kumimoji="0" lang="zh-CN"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、列出逻辑真值表；</a:t>
            </a:r>
            <a:r>
              <a:rPr kumimoji="0" lang="en-US"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r>
              <a:rPr kumimoji="0" lang="zh-CN"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、用卡诺图对逻辑函数进行化简；</a:t>
            </a:r>
            <a:r>
              <a:rPr kumimoji="0" lang="en-US"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r>
              <a:rPr kumimoji="0" lang="zh-CN"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、写出最简逻辑表达式；</a:t>
            </a:r>
            <a:r>
              <a:rPr kumimoji="0" lang="en-US"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r>
              <a:rPr kumimoji="0" lang="zh-CN"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、用</a:t>
            </a:r>
            <a:r>
              <a:rPr kumimoji="0" lang="en-US"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Verilog HDL</a:t>
            </a:r>
            <a:r>
              <a:rPr kumimoji="0" lang="zh-CN"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语言实现该电路模块。</a:t>
            </a:r>
            <a:endParaRPr kumimoji="0" lang="zh-CN" altLang="en-US" sz="2800" b="0" i="0" u="none" strike="noStrike" cap="none" normalizeH="0" baseline="0" dirty="0">
              <a:ln>
                <a:noFill/>
              </a:ln>
              <a:solidFill>
                <a:schemeClr val="tx1"/>
              </a:solidFill>
              <a:effectLst/>
            </a:endParaRPr>
          </a:p>
        </p:txBody>
      </p:sp>
      <p:pic>
        <p:nvPicPr>
          <p:cNvPr id="7168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717032"/>
            <a:ext cx="6624736" cy="306761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23842" y="21690"/>
            <a:ext cx="1627369" cy="523220"/>
          </a:xfrm>
          <a:prstGeom prst="rect">
            <a:avLst/>
          </a:prstGeom>
          <a:noFill/>
        </p:spPr>
        <p:txBody>
          <a:bodyPr wrap="none" rtlCol="0">
            <a:spAutoFit/>
          </a:bodyPr>
          <a:lstStyle/>
          <a:p>
            <a:r>
              <a:rPr lang="zh-CN" altLang="en-US" sz="2800" dirty="0"/>
              <a:t>应用题：</a:t>
            </a:r>
          </a:p>
        </p:txBody>
      </p:sp>
    </p:spTree>
    <p:extLst>
      <p:ext uri="{BB962C8B-B14F-4D97-AF65-F5344CB8AC3E}">
        <p14:creationId xmlns:p14="http://schemas.microsoft.com/office/powerpoint/2010/main" val="246009022"/>
      </p:ext>
    </p:extLst>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981284448"/>
              </p:ext>
            </p:extLst>
          </p:nvPr>
        </p:nvGraphicFramePr>
        <p:xfrm>
          <a:off x="179513" y="1052736"/>
          <a:ext cx="2952325" cy="5181600"/>
        </p:xfrm>
        <a:graphic>
          <a:graphicData uri="http://schemas.openxmlformats.org/drawingml/2006/table">
            <a:tbl>
              <a:tblPr firstRow="1" firstCol="1" bandRow="1">
                <a:tableStyleId>{2D5ABB26-0587-4C30-8999-92F81FD0307C}</a:tableStyleId>
              </a:tblPr>
              <a:tblGrid>
                <a:gridCol w="590465">
                  <a:extLst>
                    <a:ext uri="{9D8B030D-6E8A-4147-A177-3AD203B41FA5}">
                      <a16:colId xmlns:a16="http://schemas.microsoft.com/office/drawing/2014/main" val="3075468923"/>
                    </a:ext>
                  </a:extLst>
                </a:gridCol>
                <a:gridCol w="590465">
                  <a:extLst>
                    <a:ext uri="{9D8B030D-6E8A-4147-A177-3AD203B41FA5}">
                      <a16:colId xmlns:a16="http://schemas.microsoft.com/office/drawing/2014/main" val="1008052991"/>
                    </a:ext>
                  </a:extLst>
                </a:gridCol>
                <a:gridCol w="590465">
                  <a:extLst>
                    <a:ext uri="{9D8B030D-6E8A-4147-A177-3AD203B41FA5}">
                      <a16:colId xmlns:a16="http://schemas.microsoft.com/office/drawing/2014/main" val="298884825"/>
                    </a:ext>
                  </a:extLst>
                </a:gridCol>
                <a:gridCol w="590465">
                  <a:extLst>
                    <a:ext uri="{9D8B030D-6E8A-4147-A177-3AD203B41FA5}">
                      <a16:colId xmlns:a16="http://schemas.microsoft.com/office/drawing/2014/main" val="3583340955"/>
                    </a:ext>
                  </a:extLst>
                </a:gridCol>
                <a:gridCol w="590465">
                  <a:extLst>
                    <a:ext uri="{9D8B030D-6E8A-4147-A177-3AD203B41FA5}">
                      <a16:colId xmlns:a16="http://schemas.microsoft.com/office/drawing/2014/main" val="4096724709"/>
                    </a:ext>
                  </a:extLst>
                </a:gridCol>
              </a:tblGrid>
              <a:tr h="0">
                <a:tc>
                  <a:txBody>
                    <a:bodyPr/>
                    <a:lstStyle/>
                    <a:p>
                      <a:pPr algn="ctr">
                        <a:spcAft>
                          <a:spcPts val="0"/>
                        </a:spcAft>
                      </a:pPr>
                      <a:r>
                        <a:rPr lang="en-US" sz="2000" kern="100">
                          <a:effectLst/>
                        </a:rPr>
                        <a:t>A</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B</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C</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D</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F</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101279"/>
                  </a:ext>
                </a:extLst>
              </a:tr>
              <a:tr h="0">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00690"/>
                  </a:ext>
                </a:extLst>
              </a:tr>
              <a:tr h="0">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4958971"/>
                  </a:ext>
                </a:extLst>
              </a:tr>
              <a:tr h="0">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1435157"/>
                  </a:ext>
                </a:extLst>
              </a:tr>
              <a:tr h="0">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218089"/>
                  </a:ext>
                </a:extLst>
              </a:tr>
              <a:tr h="0">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3284510"/>
                  </a:ext>
                </a:extLst>
              </a:tr>
              <a:tr h="0">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9959618"/>
                  </a:ext>
                </a:extLst>
              </a:tr>
              <a:tr h="0">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5297252"/>
                  </a:ext>
                </a:extLst>
              </a:tr>
              <a:tr h="0">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573504"/>
                  </a:ext>
                </a:extLst>
              </a:tr>
              <a:tr h="0">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37322"/>
                  </a:ext>
                </a:extLst>
              </a:tr>
              <a:tr h="0">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4417434"/>
                  </a:ext>
                </a:extLst>
              </a:tr>
              <a:tr h="0">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9644019"/>
                  </a:ext>
                </a:extLst>
              </a:tr>
              <a:tr h="0">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8729213"/>
                  </a:ext>
                </a:extLst>
              </a:tr>
              <a:tr h="0">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6745071"/>
                  </a:ext>
                </a:extLst>
              </a:tr>
              <a:tr h="0">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9525681"/>
                  </a:ext>
                </a:extLst>
              </a:tr>
              <a:tr h="0">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459128"/>
                  </a:ext>
                </a:extLst>
              </a:tr>
              <a:tr h="0">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2080167"/>
                  </a:ext>
                </a:extLst>
              </a:tr>
            </a:tbl>
          </a:graphicData>
        </a:graphic>
      </p:graphicFrame>
      <p:sp>
        <p:nvSpPr>
          <p:cNvPr id="3" name="Rectangle 1"/>
          <p:cNvSpPr>
            <a:spLocks noChangeArrowheads="1"/>
          </p:cNvSpPr>
          <p:nvPr/>
        </p:nvSpPr>
        <p:spPr bwMode="auto">
          <a:xfrm>
            <a:off x="-21811" y="155630"/>
            <a:ext cx="39549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kumimoji="0" lang="zh-CN"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电路的逻辑真值表</a:t>
            </a:r>
            <a:r>
              <a:rPr kumimoji="0" lang="zh-CN"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zh-CN" altLang="en-US" sz="2800" b="0" i="0" u="none" strike="noStrike" cap="none" normalizeH="0" baseline="0" dirty="0">
              <a:ln>
                <a:noFill/>
              </a:ln>
              <a:solidFill>
                <a:schemeClr val="tx1"/>
              </a:solidFill>
              <a:effectLst/>
            </a:endParaRPr>
          </a:p>
        </p:txBody>
      </p:sp>
      <p:sp>
        <p:nvSpPr>
          <p:cNvPr id="5" name="矩形 4"/>
          <p:cNvSpPr/>
          <p:nvPr/>
        </p:nvSpPr>
        <p:spPr>
          <a:xfrm>
            <a:off x="3851920" y="155630"/>
            <a:ext cx="1800493" cy="523220"/>
          </a:xfrm>
          <a:prstGeom prst="rect">
            <a:avLst/>
          </a:prstGeom>
        </p:spPr>
        <p:txBody>
          <a:bodyPr wrap="none">
            <a:spAutoFit/>
          </a:bodyPr>
          <a:lstStyle/>
          <a:p>
            <a:r>
              <a:rPr lang="en-US" altLang="zh-CN" sz="2800" b="0" dirty="0">
                <a:latin typeface="Times New Roman" panose="02020603050405020304" pitchFamily="18" charset="0"/>
                <a:cs typeface="Times New Roman" panose="02020603050405020304" pitchFamily="18" charset="0"/>
              </a:rPr>
              <a:t>2</a:t>
            </a:r>
            <a:r>
              <a:rPr lang="zh-CN" altLang="en-US" sz="2800" b="0" dirty="0">
                <a:latin typeface="Times New Roman" panose="02020603050405020304" pitchFamily="18" charset="0"/>
                <a:cs typeface="Times New Roman" panose="02020603050405020304" pitchFamily="18" charset="0"/>
              </a:rPr>
              <a:t>、</a:t>
            </a:r>
            <a:r>
              <a:rPr lang="zh-CN" altLang="zh-CN" sz="2800" b="0" dirty="0">
                <a:latin typeface="Times New Roman" panose="02020603050405020304" pitchFamily="18" charset="0"/>
                <a:cs typeface="Times New Roman" panose="02020603050405020304" pitchFamily="18" charset="0"/>
              </a:rPr>
              <a:t>卡诺图</a:t>
            </a:r>
            <a:endParaRPr lang="zh-CN" altLang="en-US" sz="2800" b="0" dirty="0">
              <a:latin typeface="Times New Roman" panose="02020603050405020304" pitchFamily="18" charset="0"/>
              <a:cs typeface="Times New Roman" panose="02020603050405020304" pitchFamily="18" charset="0"/>
            </a:endParaRPr>
          </a:p>
        </p:txBody>
      </p:sp>
      <p:pic>
        <p:nvPicPr>
          <p:cNvPr id="7475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2480" y="120689"/>
            <a:ext cx="2886075"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3779912" y="2272943"/>
            <a:ext cx="29247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zh-CN" sz="2800" b="0" dirty="0">
                <a:latin typeface="Times New Roman" panose="02020603050405020304" pitchFamily="18" charset="0"/>
                <a:cs typeface="Times New Roman" panose="02020603050405020304" pitchFamily="18" charset="0"/>
              </a:rPr>
              <a:t>3</a:t>
            </a:r>
            <a:r>
              <a:rPr lang="zh-CN" altLang="en-US" sz="2800" b="0" dirty="0">
                <a:latin typeface="Times New Roman" panose="02020603050405020304" pitchFamily="18" charset="0"/>
                <a:cs typeface="Times New Roman" panose="02020603050405020304" pitchFamily="18" charset="0"/>
              </a:rPr>
              <a:t>、</a:t>
            </a:r>
            <a:r>
              <a:rPr lang="zh-CN" altLang="zh-CN" sz="2800" b="0" dirty="0">
                <a:latin typeface="Times New Roman" panose="02020603050405020304" pitchFamily="18" charset="0"/>
                <a:cs typeface="Times New Roman" panose="02020603050405020304" pitchFamily="18" charset="0"/>
              </a:rPr>
              <a:t>最简表达式</a:t>
            </a:r>
            <a:endParaRPr lang="en-US" altLang="zh-CN" sz="2800" b="0" dirty="0">
              <a:latin typeface="Times New Roman" panose="02020603050405020304" pitchFamily="18" charset="0"/>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529423607"/>
              </p:ext>
            </p:extLst>
          </p:nvPr>
        </p:nvGraphicFramePr>
        <p:xfrm>
          <a:off x="3851920" y="2996952"/>
          <a:ext cx="4402344" cy="574131"/>
        </p:xfrm>
        <a:graphic>
          <a:graphicData uri="http://schemas.openxmlformats.org/presentationml/2006/ole">
            <mc:AlternateContent xmlns:mc="http://schemas.openxmlformats.org/markup-compatibility/2006">
              <mc:Choice xmlns:v="urn:schemas-microsoft-com:vml" Requires="v">
                <p:oleObj spid="_x0000_s74765" name="公式" r:id="rId4" imgW="1841500" imgH="215900" progId="Equation.3">
                  <p:embed/>
                </p:oleObj>
              </mc:Choice>
              <mc:Fallback>
                <p:oleObj name="公式" r:id="rId4" imgW="1841500" imgH="2159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920" y="2996952"/>
                        <a:ext cx="4402344" cy="574131"/>
                      </a:xfrm>
                      <a:prstGeom prst="rect">
                        <a:avLst/>
                      </a:prstGeom>
                      <a:noFill/>
                    </p:spPr>
                  </p:pic>
                </p:oleObj>
              </mc:Fallback>
            </mc:AlternateContent>
          </a:graphicData>
        </a:graphic>
      </p:graphicFrame>
      <p:sp>
        <p:nvSpPr>
          <p:cNvPr id="11" name="Rectangle 4"/>
          <p:cNvSpPr>
            <a:spLocks noChangeArrowheads="1"/>
          </p:cNvSpPr>
          <p:nvPr/>
        </p:nvSpPr>
        <p:spPr bwMode="auto">
          <a:xfrm>
            <a:off x="3779912" y="3771872"/>
            <a:ext cx="41044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l" eaLnBrk="0" hangingPunct="0"/>
            <a:r>
              <a:rPr lang="en-US" altLang="zh-CN" sz="2800" b="0" dirty="0">
                <a:latin typeface="Times New Roman" panose="02020603050405020304" pitchFamily="18" charset="0"/>
                <a:cs typeface="Times New Roman" panose="02020603050405020304" pitchFamily="18" charset="0"/>
              </a:rPr>
              <a:t>4</a:t>
            </a:r>
            <a:r>
              <a:rPr lang="zh-CN" altLang="en-US" sz="2800" b="0" dirty="0">
                <a:latin typeface="Times New Roman" panose="02020603050405020304" pitchFamily="18" charset="0"/>
                <a:cs typeface="Times New Roman" panose="02020603050405020304" pitchFamily="18" charset="0"/>
              </a:rPr>
              <a:t>、</a:t>
            </a:r>
            <a:r>
              <a:rPr lang="en-US" altLang="zh-CN" sz="2800" b="0" dirty="0">
                <a:latin typeface="Times New Roman" panose="02020603050405020304" pitchFamily="18" charset="0"/>
                <a:cs typeface="Times New Roman" panose="02020603050405020304" pitchFamily="18" charset="0"/>
              </a:rPr>
              <a:t>Verilog HDL</a:t>
            </a:r>
            <a:r>
              <a:rPr lang="zh-CN" altLang="zh-CN" sz="2800" b="0" dirty="0">
                <a:latin typeface="Times New Roman" panose="02020603050405020304" pitchFamily="18" charset="0"/>
                <a:cs typeface="Times New Roman" panose="02020603050405020304" pitchFamily="18" charset="0"/>
              </a:rPr>
              <a:t>实现</a:t>
            </a:r>
            <a:endParaRPr lang="en-US" altLang="zh-CN" sz="2800" b="0" dirty="0">
              <a:latin typeface="Times New Roman" panose="02020603050405020304" pitchFamily="18" charset="0"/>
              <a:cs typeface="Times New Roman" panose="02020603050405020304" pitchFamily="18" charset="0"/>
            </a:endParaRPr>
          </a:p>
        </p:txBody>
      </p:sp>
      <p:sp>
        <p:nvSpPr>
          <p:cNvPr id="9" name="矩形 8"/>
          <p:cNvSpPr/>
          <p:nvPr/>
        </p:nvSpPr>
        <p:spPr>
          <a:xfrm>
            <a:off x="2627784" y="4390256"/>
            <a:ext cx="6552728" cy="2369880"/>
          </a:xfrm>
          <a:prstGeom prst="rect">
            <a:avLst/>
          </a:prstGeom>
        </p:spPr>
        <p:txBody>
          <a:bodyPr wrap="square">
            <a:spAutoFit/>
          </a:bodyPr>
          <a:lstStyle/>
          <a:p>
            <a:pPr marL="944245" algn="l">
              <a:spcAft>
                <a:spcPts val="0"/>
              </a:spcAft>
            </a:pPr>
            <a:r>
              <a:rPr lang="en-US" altLang="zh-CN" sz="2400" kern="100" dirty="0">
                <a:latin typeface="Times New Roman" panose="02020603050405020304" pitchFamily="18" charset="0"/>
              </a:rPr>
              <a:t>module </a:t>
            </a:r>
            <a:r>
              <a:rPr lang="en-US" altLang="zh-CN" sz="2400" kern="100" dirty="0" err="1">
                <a:latin typeface="Times New Roman" panose="02020603050405020304" pitchFamily="18" charset="0"/>
              </a:rPr>
              <a:t>simu</a:t>
            </a:r>
            <a:r>
              <a:rPr lang="en-US" altLang="zh-CN" sz="2400" kern="100" dirty="0">
                <a:latin typeface="Times New Roman" panose="02020603050405020304" pitchFamily="18" charset="0"/>
              </a:rPr>
              <a:t>(F,A,B,C,D);</a:t>
            </a:r>
            <a:endParaRPr lang="zh-CN" altLang="zh-CN" kern="100" dirty="0">
              <a:latin typeface="Times New Roman" panose="02020603050405020304" pitchFamily="18" charset="0"/>
            </a:endParaRPr>
          </a:p>
          <a:p>
            <a:pPr marL="1401445" lvl="1" algn="l">
              <a:spcAft>
                <a:spcPts val="0"/>
              </a:spcAft>
            </a:pPr>
            <a:r>
              <a:rPr lang="en-US" altLang="zh-CN" sz="2400" kern="100" dirty="0">
                <a:latin typeface="Times New Roman" panose="02020603050405020304" pitchFamily="18" charset="0"/>
              </a:rPr>
              <a:t>input A,B,C,D;</a:t>
            </a:r>
            <a:endParaRPr lang="zh-CN" altLang="zh-CN" kern="100" dirty="0">
              <a:latin typeface="Times New Roman" panose="02020603050405020304" pitchFamily="18" charset="0"/>
            </a:endParaRPr>
          </a:p>
          <a:p>
            <a:pPr marL="1401445" lvl="1" algn="l">
              <a:spcAft>
                <a:spcPts val="0"/>
              </a:spcAft>
            </a:pPr>
            <a:r>
              <a:rPr lang="en-US" altLang="zh-CN" sz="2400" kern="100" dirty="0">
                <a:latin typeface="Times New Roman" panose="02020603050405020304" pitchFamily="18" charset="0"/>
              </a:rPr>
              <a:t>output F;</a:t>
            </a:r>
            <a:endParaRPr lang="zh-CN" altLang="zh-CN" kern="100" dirty="0">
              <a:latin typeface="Times New Roman" panose="02020603050405020304" pitchFamily="18" charset="0"/>
            </a:endParaRPr>
          </a:p>
          <a:p>
            <a:pPr marL="1401445" lvl="1" algn="l">
              <a:spcAft>
                <a:spcPts val="0"/>
              </a:spcAft>
            </a:pPr>
            <a:r>
              <a:rPr lang="en-US" altLang="zh-CN" sz="2400" kern="100" dirty="0">
                <a:latin typeface="Times New Roman" panose="02020603050405020304" pitchFamily="18" charset="0"/>
              </a:rPr>
              <a:t>assign F=~B &amp; ~D | ~A &amp; ~B &amp; C | A &amp; ~B &amp; ~C | A &amp; C &amp; ~D;</a:t>
            </a:r>
            <a:endParaRPr lang="zh-CN" altLang="zh-CN" kern="100" dirty="0">
              <a:latin typeface="Times New Roman" panose="02020603050405020304" pitchFamily="18" charset="0"/>
            </a:endParaRPr>
          </a:p>
          <a:p>
            <a:pPr marL="944245" algn="l">
              <a:spcAft>
                <a:spcPts val="0"/>
              </a:spcAft>
            </a:pPr>
            <a:r>
              <a:rPr lang="en-US" altLang="zh-CN" sz="2400" kern="100" dirty="0" err="1">
                <a:latin typeface="Times New Roman" panose="02020603050405020304" pitchFamily="18" charset="0"/>
              </a:rPr>
              <a:t>endmodule</a:t>
            </a:r>
            <a:endParaRPr lang="zh-CN" altLang="zh-CN" kern="100" dirty="0">
              <a:latin typeface="Times New Roman" panose="02020603050405020304" pitchFamily="18" charset="0"/>
            </a:endParaRPr>
          </a:p>
        </p:txBody>
      </p:sp>
    </p:spTree>
    <p:extLst>
      <p:ext uri="{BB962C8B-B14F-4D97-AF65-F5344CB8AC3E}">
        <p14:creationId xmlns:p14="http://schemas.microsoft.com/office/powerpoint/2010/main" val="710081719"/>
      </p:ext>
    </p:extLst>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544910"/>
            <a:ext cx="9144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0" dirty="0">
                <a:latin typeface="Times New Roman" panose="02020603050405020304" pitchFamily="18" charset="0"/>
                <a:cs typeface="Times New Roman" panose="02020603050405020304" pitchFamily="18" charset="0"/>
              </a:rPr>
              <a:t>二、</a:t>
            </a:r>
            <a:r>
              <a:rPr lang="zh-CN" altLang="zh-CN" sz="2800" b="0" dirty="0">
                <a:latin typeface="Times New Roman" panose="02020603050405020304" pitchFamily="18" charset="0"/>
                <a:cs typeface="Times New Roman" panose="02020603050405020304" pitchFamily="18" charset="0"/>
              </a:rPr>
              <a:t>一个企业有</a:t>
            </a:r>
            <a:r>
              <a:rPr lang="en-US" altLang="zh-CN" sz="2800" b="0" dirty="0">
                <a:latin typeface="Times New Roman" panose="02020603050405020304" pitchFamily="18" charset="0"/>
                <a:cs typeface="Times New Roman" panose="02020603050405020304" pitchFamily="18" charset="0"/>
              </a:rPr>
              <a:t>4</a:t>
            </a:r>
            <a:r>
              <a:rPr lang="zh-CN" altLang="zh-CN" sz="2800" b="0" dirty="0">
                <a:latin typeface="Times New Roman" panose="02020603050405020304" pitchFamily="18" charset="0"/>
                <a:cs typeface="Times New Roman" panose="02020603050405020304" pitchFamily="18" charset="0"/>
              </a:rPr>
              <a:t>个股东，所持股份相同，公司规章决定每一个投资计划只有</a:t>
            </a:r>
            <a:r>
              <a:rPr lang="en-US" altLang="zh-CN" sz="2800" b="0" dirty="0">
                <a:latin typeface="Times New Roman" panose="02020603050405020304" pitchFamily="18" charset="0"/>
                <a:cs typeface="Times New Roman" panose="02020603050405020304" pitchFamily="18" charset="0"/>
              </a:rPr>
              <a:t>3</a:t>
            </a:r>
            <a:r>
              <a:rPr lang="zh-CN" altLang="zh-CN" sz="2800" b="0" dirty="0">
                <a:latin typeface="Times New Roman" panose="02020603050405020304" pitchFamily="18" charset="0"/>
                <a:cs typeface="Times New Roman" panose="02020603050405020304" pitchFamily="18" charset="0"/>
              </a:rPr>
              <a:t>人或</a:t>
            </a:r>
            <a:r>
              <a:rPr lang="en-US" altLang="zh-CN" sz="2800" b="0" dirty="0">
                <a:latin typeface="Times New Roman" panose="02020603050405020304" pitchFamily="18" charset="0"/>
                <a:cs typeface="Times New Roman" panose="02020603050405020304" pitchFamily="18" charset="0"/>
              </a:rPr>
              <a:t>3</a:t>
            </a:r>
            <a:r>
              <a:rPr lang="zh-CN" altLang="zh-CN" sz="2800" b="0" dirty="0">
                <a:latin typeface="Times New Roman" panose="02020603050405020304" pitchFamily="18" charset="0"/>
                <a:cs typeface="Times New Roman" panose="02020603050405020304" pitchFamily="18" charset="0"/>
              </a:rPr>
              <a:t>人以上同意时，才能获得通过，请你用所学知识帮这家公司设计一个投资表决系统。要求：</a:t>
            </a:r>
            <a:r>
              <a:rPr lang="en-US" altLang="zh-CN" sz="2800" b="0" dirty="0">
                <a:latin typeface="Times New Roman" panose="02020603050405020304" pitchFamily="18" charset="0"/>
                <a:cs typeface="Times New Roman" panose="02020603050405020304" pitchFamily="18" charset="0"/>
              </a:rPr>
              <a:t>1</a:t>
            </a:r>
            <a:r>
              <a:rPr lang="zh-CN" altLang="zh-CN" sz="2800" b="0" dirty="0">
                <a:latin typeface="Times New Roman" panose="02020603050405020304" pitchFamily="18" charset="0"/>
                <a:cs typeface="Times New Roman" panose="02020603050405020304" pitchFamily="18" charset="0"/>
              </a:rPr>
              <a:t>、列出逻辑真值表；</a:t>
            </a:r>
            <a:r>
              <a:rPr lang="en-US" altLang="zh-CN" sz="2800" b="0" dirty="0">
                <a:latin typeface="Times New Roman" panose="02020603050405020304" pitchFamily="18" charset="0"/>
                <a:cs typeface="Times New Roman" panose="02020603050405020304" pitchFamily="18" charset="0"/>
              </a:rPr>
              <a:t>2</a:t>
            </a:r>
            <a:r>
              <a:rPr lang="zh-CN" altLang="zh-CN" sz="2800" b="0" dirty="0">
                <a:latin typeface="Times New Roman" panose="02020603050405020304" pitchFamily="18" charset="0"/>
                <a:cs typeface="Times New Roman" panose="02020603050405020304" pitchFamily="18" charset="0"/>
              </a:rPr>
              <a:t>、用卡诺图对逻辑函数进行化简；</a:t>
            </a:r>
            <a:r>
              <a:rPr lang="en-US" altLang="zh-CN" sz="2800" b="0" dirty="0">
                <a:latin typeface="Times New Roman" panose="02020603050405020304" pitchFamily="18" charset="0"/>
                <a:cs typeface="Times New Roman" panose="02020603050405020304" pitchFamily="18" charset="0"/>
              </a:rPr>
              <a:t>3</a:t>
            </a:r>
            <a:r>
              <a:rPr lang="zh-CN" altLang="zh-CN" sz="2800" b="0" dirty="0">
                <a:latin typeface="Times New Roman" panose="02020603050405020304" pitchFamily="18" charset="0"/>
                <a:cs typeface="Times New Roman" panose="02020603050405020304" pitchFamily="18" charset="0"/>
              </a:rPr>
              <a:t>、写出最简逻辑表达式；</a:t>
            </a:r>
            <a:r>
              <a:rPr lang="en-US" altLang="zh-CN" sz="2800" b="0" dirty="0">
                <a:latin typeface="Times New Roman" panose="02020603050405020304" pitchFamily="18" charset="0"/>
                <a:cs typeface="Times New Roman" panose="02020603050405020304" pitchFamily="18" charset="0"/>
              </a:rPr>
              <a:t>4</a:t>
            </a:r>
            <a:r>
              <a:rPr lang="zh-CN" altLang="zh-CN" sz="2800" b="0" dirty="0">
                <a:latin typeface="Times New Roman" panose="02020603050405020304" pitchFamily="18" charset="0"/>
                <a:cs typeface="Times New Roman" panose="02020603050405020304" pitchFamily="18" charset="0"/>
              </a:rPr>
              <a:t>、用</a:t>
            </a:r>
            <a:r>
              <a:rPr lang="en-US" altLang="zh-CN" sz="2800" b="0" dirty="0">
                <a:latin typeface="Times New Roman" panose="02020603050405020304" pitchFamily="18" charset="0"/>
                <a:cs typeface="Times New Roman" panose="02020603050405020304" pitchFamily="18" charset="0"/>
              </a:rPr>
              <a:t>Verilog HDL</a:t>
            </a:r>
            <a:r>
              <a:rPr lang="zh-CN" altLang="zh-CN" sz="2800" b="0" dirty="0">
                <a:latin typeface="Times New Roman" panose="02020603050405020304" pitchFamily="18" charset="0"/>
                <a:cs typeface="Times New Roman" panose="02020603050405020304" pitchFamily="18" charset="0"/>
              </a:rPr>
              <a:t>语言实现该电路模块。</a:t>
            </a:r>
          </a:p>
        </p:txBody>
      </p:sp>
      <p:sp>
        <p:nvSpPr>
          <p:cNvPr id="3" name="文本框 2"/>
          <p:cNvSpPr txBox="1"/>
          <p:nvPr/>
        </p:nvSpPr>
        <p:spPr>
          <a:xfrm>
            <a:off x="23842" y="21690"/>
            <a:ext cx="1627369" cy="523220"/>
          </a:xfrm>
          <a:prstGeom prst="rect">
            <a:avLst/>
          </a:prstGeom>
          <a:noFill/>
        </p:spPr>
        <p:txBody>
          <a:bodyPr wrap="none" rtlCol="0">
            <a:spAutoFit/>
          </a:bodyPr>
          <a:lstStyle/>
          <a:p>
            <a:r>
              <a:rPr lang="zh-CN" altLang="en-US" sz="2800" dirty="0"/>
              <a:t>应用题：</a:t>
            </a:r>
          </a:p>
        </p:txBody>
      </p:sp>
    </p:spTree>
    <p:extLst>
      <p:ext uri="{BB962C8B-B14F-4D97-AF65-F5344CB8AC3E}">
        <p14:creationId xmlns:p14="http://schemas.microsoft.com/office/powerpoint/2010/main" val="2410751276"/>
      </p:ext>
    </p:extLst>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20062050"/>
              </p:ext>
            </p:extLst>
          </p:nvPr>
        </p:nvGraphicFramePr>
        <p:xfrm>
          <a:off x="179513" y="1052736"/>
          <a:ext cx="2952325" cy="5181600"/>
        </p:xfrm>
        <a:graphic>
          <a:graphicData uri="http://schemas.openxmlformats.org/drawingml/2006/table">
            <a:tbl>
              <a:tblPr firstRow="1" firstCol="1" bandRow="1">
                <a:tableStyleId>{2D5ABB26-0587-4C30-8999-92F81FD0307C}</a:tableStyleId>
              </a:tblPr>
              <a:tblGrid>
                <a:gridCol w="590465">
                  <a:extLst>
                    <a:ext uri="{9D8B030D-6E8A-4147-A177-3AD203B41FA5}">
                      <a16:colId xmlns:a16="http://schemas.microsoft.com/office/drawing/2014/main" val="3075468923"/>
                    </a:ext>
                  </a:extLst>
                </a:gridCol>
                <a:gridCol w="590465">
                  <a:extLst>
                    <a:ext uri="{9D8B030D-6E8A-4147-A177-3AD203B41FA5}">
                      <a16:colId xmlns:a16="http://schemas.microsoft.com/office/drawing/2014/main" val="1008052991"/>
                    </a:ext>
                  </a:extLst>
                </a:gridCol>
                <a:gridCol w="590465">
                  <a:extLst>
                    <a:ext uri="{9D8B030D-6E8A-4147-A177-3AD203B41FA5}">
                      <a16:colId xmlns:a16="http://schemas.microsoft.com/office/drawing/2014/main" val="298884825"/>
                    </a:ext>
                  </a:extLst>
                </a:gridCol>
                <a:gridCol w="590465">
                  <a:extLst>
                    <a:ext uri="{9D8B030D-6E8A-4147-A177-3AD203B41FA5}">
                      <a16:colId xmlns:a16="http://schemas.microsoft.com/office/drawing/2014/main" val="3583340955"/>
                    </a:ext>
                  </a:extLst>
                </a:gridCol>
                <a:gridCol w="590465">
                  <a:extLst>
                    <a:ext uri="{9D8B030D-6E8A-4147-A177-3AD203B41FA5}">
                      <a16:colId xmlns:a16="http://schemas.microsoft.com/office/drawing/2014/main" val="4096724709"/>
                    </a:ext>
                  </a:extLst>
                </a:gridCol>
              </a:tblGrid>
              <a:tr h="0">
                <a:tc>
                  <a:txBody>
                    <a:bodyPr/>
                    <a:lstStyle/>
                    <a:p>
                      <a:pPr algn="ctr">
                        <a:spcAft>
                          <a:spcPts val="0"/>
                        </a:spcAft>
                      </a:pPr>
                      <a:r>
                        <a:rPr lang="en-US" sz="2000" kern="100" dirty="0">
                          <a:effectLst/>
                        </a:rPr>
                        <a:t>A</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B</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C</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D</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F</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101279"/>
                  </a:ext>
                </a:extLst>
              </a:tr>
              <a:tr h="0">
                <a:tc>
                  <a:txBody>
                    <a:bodyPr/>
                    <a:lstStyle/>
                    <a:p>
                      <a:pPr algn="ctr">
                        <a:spcAft>
                          <a:spcPts val="0"/>
                        </a:spcAft>
                      </a:pPr>
                      <a:r>
                        <a:rPr lang="en-US" sz="2000" kern="100" dirty="0">
                          <a:solidFill>
                            <a:schemeClr val="tx1"/>
                          </a:solidFill>
                          <a:effectLst/>
                          <a:latin typeface="+mn-lt"/>
                          <a:ea typeface="+mn-ea"/>
                          <a:cs typeface="+mn-cs"/>
                        </a:rPr>
                        <a:t>0</a:t>
                      </a:r>
                      <a:endParaRPr lang="zh-CN" sz="20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00690"/>
                  </a:ext>
                </a:extLst>
              </a:tr>
              <a:tr h="0">
                <a:tc>
                  <a:txBody>
                    <a:bodyPr/>
                    <a:lstStyle/>
                    <a:p>
                      <a:pPr algn="ctr">
                        <a:spcAft>
                          <a:spcPts val="0"/>
                        </a:spcAft>
                      </a:pPr>
                      <a:r>
                        <a:rPr lang="en-US" sz="2000" kern="100" dirty="0">
                          <a:solidFill>
                            <a:schemeClr val="tx1"/>
                          </a:solidFill>
                          <a:effectLst/>
                          <a:latin typeface="+mn-lt"/>
                          <a:ea typeface="+mn-ea"/>
                          <a:cs typeface="+mn-cs"/>
                        </a:rPr>
                        <a:t>0</a:t>
                      </a:r>
                      <a:endParaRPr lang="zh-CN" sz="20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4958971"/>
                  </a:ext>
                </a:extLst>
              </a:tr>
              <a:tr h="0">
                <a:tc>
                  <a:txBody>
                    <a:bodyPr/>
                    <a:lstStyle/>
                    <a:p>
                      <a:pPr algn="ctr">
                        <a:spcAft>
                          <a:spcPts val="0"/>
                        </a:spcAft>
                      </a:pPr>
                      <a:r>
                        <a:rPr lang="en-US" sz="2000" kern="100" dirty="0">
                          <a:solidFill>
                            <a:schemeClr val="tx1"/>
                          </a:solidFill>
                          <a:effectLst/>
                          <a:latin typeface="+mn-lt"/>
                          <a:ea typeface="+mn-ea"/>
                          <a:cs typeface="+mn-cs"/>
                        </a:rPr>
                        <a:t>0</a:t>
                      </a:r>
                      <a:endParaRPr lang="zh-CN" sz="20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1435157"/>
                  </a:ext>
                </a:extLst>
              </a:tr>
              <a:tr h="0">
                <a:tc>
                  <a:txBody>
                    <a:bodyPr/>
                    <a:lstStyle/>
                    <a:p>
                      <a:pPr algn="ctr">
                        <a:spcAft>
                          <a:spcPts val="0"/>
                        </a:spcAft>
                      </a:pPr>
                      <a:r>
                        <a:rPr lang="en-US" sz="2000" kern="100" dirty="0">
                          <a:solidFill>
                            <a:schemeClr val="tx1"/>
                          </a:solidFill>
                          <a:effectLst/>
                          <a:latin typeface="+mn-lt"/>
                          <a:ea typeface="+mn-ea"/>
                          <a:cs typeface="+mn-cs"/>
                        </a:rPr>
                        <a:t>0</a:t>
                      </a:r>
                      <a:endParaRPr lang="zh-CN" sz="20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solidFill>
                          <a:effectLst/>
                          <a:latin typeface="+mn-lt"/>
                          <a:ea typeface="+mn-ea"/>
                          <a:cs typeface="+mn-cs"/>
                        </a:rPr>
                        <a:t>0</a:t>
                      </a:r>
                      <a:endParaRPr lang="zh-CN" sz="20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218089"/>
                  </a:ext>
                </a:extLst>
              </a:tr>
              <a:tr h="0">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solidFill>
                          <a:effectLst/>
                          <a:latin typeface="+mn-lt"/>
                          <a:ea typeface="+mn-ea"/>
                          <a:cs typeface="+mn-cs"/>
                        </a:rPr>
                        <a:t>1</a:t>
                      </a:r>
                      <a:endParaRPr lang="zh-CN" sz="20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3284510"/>
                  </a:ext>
                </a:extLst>
              </a:tr>
              <a:tr h="0">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solidFill>
                          <a:effectLst/>
                          <a:latin typeface="+mn-lt"/>
                          <a:ea typeface="+mn-ea"/>
                          <a:cs typeface="+mn-cs"/>
                        </a:rPr>
                        <a:t>1</a:t>
                      </a:r>
                      <a:endParaRPr lang="zh-CN" sz="20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9959618"/>
                  </a:ext>
                </a:extLst>
              </a:tr>
              <a:tr h="0">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solidFill>
                          <a:effectLst/>
                          <a:latin typeface="+mn-lt"/>
                          <a:ea typeface="+mn-ea"/>
                          <a:cs typeface="+mn-cs"/>
                        </a:rPr>
                        <a:t>1</a:t>
                      </a:r>
                      <a:endParaRPr lang="zh-CN" sz="20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5297252"/>
                  </a:ext>
                </a:extLst>
              </a:tr>
              <a:tr h="0">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solidFill>
                          <a:effectLst/>
                          <a:latin typeface="+mn-lt"/>
                          <a:ea typeface="+mn-ea"/>
                          <a:cs typeface="+mn-cs"/>
                        </a:rPr>
                        <a:t>1</a:t>
                      </a:r>
                      <a:endParaRPr lang="zh-CN" sz="20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573504"/>
                  </a:ext>
                </a:extLst>
              </a:tr>
              <a:tr h="0">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solidFill>
                          <a:effectLst/>
                          <a:latin typeface="+mn-lt"/>
                          <a:ea typeface="+mn-ea"/>
                          <a:cs typeface="+mn-cs"/>
                        </a:rPr>
                        <a:t>0</a:t>
                      </a:r>
                      <a:endParaRPr lang="zh-CN" sz="20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37322"/>
                  </a:ext>
                </a:extLst>
              </a:tr>
              <a:tr h="0">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solidFill>
                          <a:effectLst/>
                          <a:latin typeface="+mn-lt"/>
                          <a:ea typeface="+mn-ea"/>
                          <a:cs typeface="+mn-cs"/>
                        </a:rPr>
                        <a:t>0</a:t>
                      </a:r>
                      <a:endParaRPr lang="zh-CN" sz="20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solidFill>
                          <a:effectLst/>
                          <a:latin typeface="+mn-lt"/>
                          <a:ea typeface="+mn-ea"/>
                          <a:cs typeface="+mn-cs"/>
                        </a:rPr>
                        <a:t>1</a:t>
                      </a:r>
                      <a:endParaRPr lang="zh-CN" sz="20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4417434"/>
                  </a:ext>
                </a:extLst>
              </a:tr>
              <a:tr h="0">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solidFill>
                          <a:effectLst/>
                          <a:latin typeface="+mn-lt"/>
                          <a:ea typeface="+mn-ea"/>
                          <a:cs typeface="+mn-cs"/>
                        </a:rPr>
                        <a:t>0</a:t>
                      </a:r>
                      <a:endParaRPr lang="zh-CN" sz="20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9644019"/>
                  </a:ext>
                </a:extLst>
              </a:tr>
              <a:tr h="0">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solidFill>
                          <a:effectLst/>
                          <a:latin typeface="+mn-lt"/>
                          <a:ea typeface="+mn-ea"/>
                          <a:cs typeface="+mn-cs"/>
                        </a:rPr>
                        <a:t>1</a:t>
                      </a:r>
                      <a:endParaRPr lang="zh-CN" sz="20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8729213"/>
                  </a:ext>
                </a:extLst>
              </a:tr>
              <a:tr h="0">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solidFill>
                          <a:effectLst/>
                          <a:latin typeface="+mn-lt"/>
                          <a:ea typeface="+mn-ea"/>
                          <a:cs typeface="+mn-cs"/>
                        </a:rPr>
                        <a:t>0</a:t>
                      </a:r>
                      <a:endParaRPr lang="zh-CN" sz="20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6745071"/>
                  </a:ext>
                </a:extLst>
              </a:tr>
              <a:tr h="0">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solidFill>
                          <a:effectLst/>
                          <a:latin typeface="+mn-lt"/>
                          <a:ea typeface="+mn-ea"/>
                          <a:cs typeface="+mn-cs"/>
                        </a:rPr>
                        <a:t>1</a:t>
                      </a:r>
                      <a:endParaRPr lang="zh-CN" sz="20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9525681"/>
                  </a:ext>
                </a:extLst>
              </a:tr>
              <a:tr h="0">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0</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solidFill>
                          <a:effectLst/>
                          <a:latin typeface="+mn-lt"/>
                          <a:ea typeface="+mn-ea"/>
                          <a:cs typeface="+mn-cs"/>
                        </a:rPr>
                        <a:t>1</a:t>
                      </a:r>
                      <a:endParaRPr lang="zh-CN" sz="20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459128"/>
                  </a:ext>
                </a:extLst>
              </a:tr>
              <a:tr h="0">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solidFill>
                          <a:effectLst/>
                          <a:latin typeface="+mn-lt"/>
                          <a:ea typeface="+mn-ea"/>
                          <a:cs typeface="+mn-cs"/>
                        </a:rPr>
                        <a:t>1</a:t>
                      </a:r>
                      <a:endParaRPr lang="zh-CN" sz="2000" kern="1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solidFill>
                          <a:effectLst/>
                          <a:latin typeface="+mn-lt"/>
                          <a:ea typeface="+mn-ea"/>
                          <a:cs typeface="+mn-cs"/>
                        </a:rPr>
                        <a:t>1</a:t>
                      </a:r>
                      <a:endParaRPr lang="zh-CN" sz="20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2080167"/>
                  </a:ext>
                </a:extLst>
              </a:tr>
            </a:tbl>
          </a:graphicData>
        </a:graphic>
      </p:graphicFrame>
      <p:sp>
        <p:nvSpPr>
          <p:cNvPr id="3" name="Rectangle 1"/>
          <p:cNvSpPr>
            <a:spLocks noChangeArrowheads="1"/>
          </p:cNvSpPr>
          <p:nvPr/>
        </p:nvSpPr>
        <p:spPr bwMode="auto">
          <a:xfrm>
            <a:off x="-21811" y="155630"/>
            <a:ext cx="39549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kumimoji="0" lang="zh-CN"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电路的逻辑真值表</a:t>
            </a:r>
            <a:r>
              <a:rPr kumimoji="0" lang="zh-CN"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zh-CN" altLang="en-US" sz="2800" b="0" i="0" u="none" strike="noStrike" cap="none" normalizeH="0" baseline="0" dirty="0">
              <a:ln>
                <a:noFill/>
              </a:ln>
              <a:solidFill>
                <a:schemeClr val="tx1"/>
              </a:solidFill>
              <a:effectLst/>
            </a:endParaRPr>
          </a:p>
        </p:txBody>
      </p:sp>
      <p:sp>
        <p:nvSpPr>
          <p:cNvPr id="4" name="矩形 3"/>
          <p:cNvSpPr/>
          <p:nvPr/>
        </p:nvSpPr>
        <p:spPr>
          <a:xfrm>
            <a:off x="3851920" y="155630"/>
            <a:ext cx="1800493" cy="523220"/>
          </a:xfrm>
          <a:prstGeom prst="rect">
            <a:avLst/>
          </a:prstGeom>
        </p:spPr>
        <p:txBody>
          <a:bodyPr wrap="none">
            <a:spAutoFit/>
          </a:bodyPr>
          <a:lstStyle/>
          <a:p>
            <a:r>
              <a:rPr lang="en-US" altLang="zh-CN" sz="2800" b="0" dirty="0">
                <a:latin typeface="Times New Roman" panose="02020603050405020304" pitchFamily="18" charset="0"/>
                <a:cs typeface="Times New Roman" panose="02020603050405020304" pitchFamily="18" charset="0"/>
              </a:rPr>
              <a:t>2</a:t>
            </a:r>
            <a:r>
              <a:rPr lang="zh-CN" altLang="en-US" sz="2800" b="0" dirty="0">
                <a:latin typeface="Times New Roman" panose="02020603050405020304" pitchFamily="18" charset="0"/>
                <a:cs typeface="Times New Roman" panose="02020603050405020304" pitchFamily="18" charset="0"/>
              </a:rPr>
              <a:t>、</a:t>
            </a:r>
            <a:r>
              <a:rPr lang="zh-CN" altLang="zh-CN" sz="2800" b="0" dirty="0">
                <a:latin typeface="Times New Roman" panose="02020603050405020304" pitchFamily="18" charset="0"/>
                <a:cs typeface="Times New Roman" panose="02020603050405020304" pitchFamily="18" charset="0"/>
              </a:rPr>
              <a:t>卡诺图</a:t>
            </a:r>
            <a:endParaRPr lang="zh-CN" altLang="en-US" sz="2800" b="0" dirty="0">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auto">
          <a:xfrm>
            <a:off x="3779912" y="2272943"/>
            <a:ext cx="29247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zh-CN" sz="2800" b="0" dirty="0">
                <a:latin typeface="Times New Roman" panose="02020603050405020304" pitchFamily="18" charset="0"/>
                <a:cs typeface="Times New Roman" panose="02020603050405020304" pitchFamily="18" charset="0"/>
              </a:rPr>
              <a:t>3</a:t>
            </a:r>
            <a:r>
              <a:rPr lang="zh-CN" altLang="en-US" sz="2800" b="0" dirty="0">
                <a:latin typeface="Times New Roman" panose="02020603050405020304" pitchFamily="18" charset="0"/>
                <a:cs typeface="Times New Roman" panose="02020603050405020304" pitchFamily="18" charset="0"/>
              </a:rPr>
              <a:t>、</a:t>
            </a:r>
            <a:r>
              <a:rPr lang="zh-CN" altLang="zh-CN" sz="2800" b="0" dirty="0">
                <a:latin typeface="Times New Roman" panose="02020603050405020304" pitchFamily="18" charset="0"/>
                <a:cs typeface="Times New Roman" panose="02020603050405020304" pitchFamily="18" charset="0"/>
              </a:rPr>
              <a:t>最简表达式</a:t>
            </a:r>
            <a:endParaRPr lang="en-US" altLang="zh-CN" sz="2800" b="0"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3738414" y="3545666"/>
            <a:ext cx="41044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l" eaLnBrk="0" hangingPunct="0"/>
            <a:r>
              <a:rPr lang="en-US" altLang="zh-CN" sz="2800" b="0" dirty="0">
                <a:latin typeface="Times New Roman" panose="02020603050405020304" pitchFamily="18" charset="0"/>
                <a:cs typeface="Times New Roman" panose="02020603050405020304" pitchFamily="18" charset="0"/>
              </a:rPr>
              <a:t>4</a:t>
            </a:r>
            <a:r>
              <a:rPr lang="zh-CN" altLang="en-US" sz="2800" b="0" dirty="0">
                <a:latin typeface="Times New Roman" panose="02020603050405020304" pitchFamily="18" charset="0"/>
                <a:cs typeface="Times New Roman" panose="02020603050405020304" pitchFamily="18" charset="0"/>
              </a:rPr>
              <a:t>、</a:t>
            </a:r>
            <a:r>
              <a:rPr lang="en-US" altLang="zh-CN" sz="2800" b="0" dirty="0">
                <a:latin typeface="Times New Roman" panose="02020603050405020304" pitchFamily="18" charset="0"/>
                <a:cs typeface="Times New Roman" panose="02020603050405020304" pitchFamily="18" charset="0"/>
              </a:rPr>
              <a:t>Verilog HDL</a:t>
            </a:r>
            <a:r>
              <a:rPr lang="zh-CN" altLang="zh-CN" sz="2800" b="0" dirty="0">
                <a:latin typeface="Times New Roman" panose="02020603050405020304" pitchFamily="18" charset="0"/>
                <a:cs typeface="Times New Roman" panose="02020603050405020304" pitchFamily="18" charset="0"/>
              </a:rPr>
              <a:t>实现</a:t>
            </a:r>
            <a:endParaRPr lang="en-US" altLang="zh-CN" sz="2800" b="0" dirty="0">
              <a:latin typeface="Times New Roman" panose="02020603050405020304" pitchFamily="18" charset="0"/>
              <a:cs typeface="Times New Roman" panose="02020603050405020304" pitchFamily="18" charset="0"/>
            </a:endParaRPr>
          </a:p>
        </p:txBody>
      </p:sp>
      <p:pic>
        <p:nvPicPr>
          <p:cNvPr id="7270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0642" y="67477"/>
            <a:ext cx="233362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8673" y="2867411"/>
            <a:ext cx="4624994" cy="39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2466166" y="4276455"/>
            <a:ext cx="6677834" cy="2308324"/>
          </a:xfrm>
          <a:prstGeom prst="rect">
            <a:avLst/>
          </a:prstGeom>
        </p:spPr>
        <p:txBody>
          <a:bodyPr wrap="square">
            <a:spAutoFit/>
          </a:bodyPr>
          <a:lstStyle/>
          <a:p>
            <a:pPr marL="944245" algn="l">
              <a:spcAft>
                <a:spcPts val="0"/>
              </a:spcAft>
            </a:pPr>
            <a:r>
              <a:rPr lang="en-US" altLang="zh-CN" sz="2400" kern="100" dirty="0">
                <a:latin typeface="Times New Roman" panose="02020603050405020304" pitchFamily="18" charset="0"/>
              </a:rPr>
              <a:t>module </a:t>
            </a:r>
            <a:r>
              <a:rPr lang="en-US" altLang="zh-CN" sz="2400" kern="100" dirty="0" err="1">
                <a:latin typeface="Times New Roman" panose="02020603050405020304" pitchFamily="18" charset="0"/>
              </a:rPr>
              <a:t>simu</a:t>
            </a:r>
            <a:r>
              <a:rPr lang="en-US" altLang="zh-CN" sz="2400" kern="100" dirty="0">
                <a:latin typeface="Times New Roman" panose="02020603050405020304" pitchFamily="18" charset="0"/>
              </a:rPr>
              <a:t>(F,A,B,C,D);</a:t>
            </a:r>
            <a:endParaRPr lang="zh-CN" altLang="zh-CN" sz="2400" kern="100" dirty="0">
              <a:latin typeface="Times New Roman" panose="02020603050405020304" pitchFamily="18" charset="0"/>
            </a:endParaRPr>
          </a:p>
          <a:p>
            <a:pPr marL="1401445" lvl="1" algn="l">
              <a:spcAft>
                <a:spcPts val="0"/>
              </a:spcAft>
            </a:pPr>
            <a:r>
              <a:rPr lang="en-US" altLang="zh-CN" sz="2400" kern="100" dirty="0">
                <a:latin typeface="Times New Roman" panose="02020603050405020304" pitchFamily="18" charset="0"/>
              </a:rPr>
              <a:t>input A,B,C,D;</a:t>
            </a:r>
            <a:endParaRPr lang="zh-CN" altLang="zh-CN" sz="2400" kern="100" dirty="0">
              <a:latin typeface="Times New Roman" panose="02020603050405020304" pitchFamily="18" charset="0"/>
            </a:endParaRPr>
          </a:p>
          <a:p>
            <a:pPr marL="1401445" lvl="1" algn="l">
              <a:spcAft>
                <a:spcPts val="0"/>
              </a:spcAft>
            </a:pPr>
            <a:r>
              <a:rPr lang="en-US" altLang="zh-CN" sz="2400" kern="100" dirty="0">
                <a:latin typeface="Times New Roman" panose="02020603050405020304" pitchFamily="18" charset="0"/>
              </a:rPr>
              <a:t>output F;</a:t>
            </a:r>
            <a:endParaRPr lang="zh-CN" altLang="zh-CN" sz="2400" kern="100" dirty="0">
              <a:latin typeface="Times New Roman" panose="02020603050405020304" pitchFamily="18" charset="0"/>
            </a:endParaRPr>
          </a:p>
          <a:p>
            <a:pPr marL="1401445" lvl="1" algn="l">
              <a:spcAft>
                <a:spcPts val="0"/>
              </a:spcAft>
            </a:pPr>
            <a:r>
              <a:rPr lang="en-US" altLang="zh-CN" sz="2400" kern="100" dirty="0">
                <a:latin typeface="Times New Roman" panose="02020603050405020304" pitchFamily="18" charset="0"/>
              </a:rPr>
              <a:t>assign F=A &amp; B &amp; C | A &amp; B &amp; D | A &amp; C &amp; D | B &amp; C &amp; D;</a:t>
            </a:r>
            <a:endParaRPr lang="zh-CN" altLang="zh-CN" sz="2400" kern="100" dirty="0">
              <a:latin typeface="Times New Roman" panose="02020603050405020304" pitchFamily="18" charset="0"/>
            </a:endParaRPr>
          </a:p>
          <a:p>
            <a:pPr marL="944245" algn="l">
              <a:spcAft>
                <a:spcPts val="0"/>
              </a:spcAft>
            </a:pPr>
            <a:r>
              <a:rPr lang="en-US" altLang="zh-CN" sz="2400" kern="100" dirty="0" err="1">
                <a:latin typeface="Times New Roman" panose="02020603050405020304" pitchFamily="18" charset="0"/>
              </a:rPr>
              <a:t>endmodule</a:t>
            </a:r>
            <a:endParaRPr lang="zh-CN" altLang="zh-CN" sz="2400" kern="100" dirty="0">
              <a:latin typeface="Times New Roman" panose="02020603050405020304" pitchFamily="18" charset="0"/>
            </a:endParaRPr>
          </a:p>
        </p:txBody>
      </p:sp>
    </p:spTree>
    <p:extLst>
      <p:ext uri="{BB962C8B-B14F-4D97-AF65-F5344CB8AC3E}">
        <p14:creationId xmlns:p14="http://schemas.microsoft.com/office/powerpoint/2010/main" val="4024462281"/>
      </p:ext>
    </p:ext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250825" y="298450"/>
            <a:ext cx="8713788" cy="622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06388"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914400" indent="-45720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371600" indent="-4572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828800" indent="-4572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286000" indent="-4572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FontTx/>
              <a:buNone/>
            </a:pPr>
            <a:r>
              <a:rPr kumimoji="1" lang="en-US" altLang="zh-CN" sz="2400"/>
              <a:t>6</a:t>
            </a:r>
            <a:r>
              <a:rPr kumimoji="1" lang="zh-CN" altLang="en-US" sz="2400"/>
              <a:t>．十进制数</a:t>
            </a:r>
            <a:r>
              <a:rPr kumimoji="1" lang="en-US" altLang="zh-CN" sz="2400"/>
              <a:t>68</a:t>
            </a:r>
            <a:r>
              <a:rPr kumimoji="1" lang="zh-CN" altLang="en-US" sz="2400"/>
              <a:t>的</a:t>
            </a:r>
            <a:r>
              <a:rPr kumimoji="1" lang="en-US" altLang="zh-CN" sz="2400"/>
              <a:t>8421</a:t>
            </a:r>
            <a:r>
              <a:rPr kumimoji="1" lang="zh-CN" altLang="en-US" sz="2400"/>
              <a:t>码为（    </a:t>
            </a:r>
            <a:r>
              <a:rPr kumimoji="1" lang="en-US" altLang="zh-CN" sz="2400">
                <a:solidFill>
                  <a:srgbClr val="FF0000"/>
                </a:solidFill>
              </a:rPr>
              <a:t>A</a:t>
            </a:r>
            <a:r>
              <a:rPr kumimoji="1" lang="zh-CN" altLang="en-US" sz="2400"/>
              <a:t>    ）。</a:t>
            </a:r>
            <a:endParaRPr kumimoji="1" lang="zh-CN" altLang="en-US" sz="2400" b="0"/>
          </a:p>
          <a:p>
            <a:pPr eaLnBrk="1" hangingPunct="1">
              <a:lnSpc>
                <a:spcPct val="140000"/>
              </a:lnSpc>
              <a:spcBef>
                <a:spcPct val="0"/>
              </a:spcBef>
              <a:buFontTx/>
              <a:buNone/>
            </a:pPr>
            <a:r>
              <a:rPr kumimoji="1" lang="en-US" altLang="zh-CN" sz="2400"/>
              <a:t>A. 01101000    B. 10000110    C. 10011011   D. 1000100</a:t>
            </a:r>
          </a:p>
          <a:p>
            <a:pPr eaLnBrk="1" hangingPunct="1">
              <a:lnSpc>
                <a:spcPct val="140000"/>
              </a:lnSpc>
              <a:spcBef>
                <a:spcPct val="0"/>
              </a:spcBef>
              <a:buFontTx/>
              <a:buNone/>
            </a:pPr>
            <a:r>
              <a:rPr kumimoji="1" lang="en-US" altLang="zh-CN" sz="2400"/>
              <a:t>7</a:t>
            </a:r>
            <a:r>
              <a:rPr kumimoji="1" lang="zh-CN" altLang="en-US" sz="2400"/>
              <a:t>．二进制小数</a:t>
            </a:r>
            <a:r>
              <a:rPr kumimoji="1" lang="en-US" altLang="zh-CN" sz="2400"/>
              <a:t>-0.0110</a:t>
            </a:r>
            <a:r>
              <a:rPr kumimoji="1" lang="zh-CN" altLang="en-US" sz="2400"/>
              <a:t>的补码表示为（ </a:t>
            </a:r>
            <a:r>
              <a:rPr kumimoji="1" lang="en-US" altLang="zh-CN" sz="2400">
                <a:solidFill>
                  <a:srgbClr val="FF0000"/>
                </a:solidFill>
              </a:rPr>
              <a:t>D</a:t>
            </a:r>
            <a:r>
              <a:rPr kumimoji="1" lang="en-US" altLang="zh-CN" sz="2400"/>
              <a:t>          </a:t>
            </a:r>
            <a:r>
              <a:rPr kumimoji="1" lang="zh-CN" altLang="en-US" sz="2400"/>
              <a:t>）。</a:t>
            </a:r>
            <a:endParaRPr kumimoji="1" lang="zh-CN" altLang="en-US" sz="2400" b="0"/>
          </a:p>
          <a:p>
            <a:pPr eaLnBrk="1" hangingPunct="1">
              <a:lnSpc>
                <a:spcPct val="140000"/>
              </a:lnSpc>
              <a:spcBef>
                <a:spcPct val="0"/>
              </a:spcBef>
              <a:buFontTx/>
              <a:buNone/>
            </a:pPr>
            <a:r>
              <a:rPr kumimoji="1" lang="en-US" altLang="zh-CN" sz="2400"/>
              <a:t>A</a:t>
            </a:r>
            <a:r>
              <a:rPr kumimoji="1" lang="zh-CN" altLang="en-US" sz="2400"/>
              <a:t>．</a:t>
            </a:r>
            <a:r>
              <a:rPr kumimoji="1" lang="en-US" altLang="zh-CN" sz="2400"/>
              <a:t>0.1010    B</a:t>
            </a:r>
            <a:r>
              <a:rPr kumimoji="1" lang="zh-CN" altLang="en-US" sz="2400"/>
              <a:t>．</a:t>
            </a:r>
            <a:r>
              <a:rPr kumimoji="1" lang="en-US" altLang="zh-CN" sz="2400"/>
              <a:t>1.1001   C</a:t>
            </a:r>
            <a:r>
              <a:rPr kumimoji="1" lang="zh-CN" altLang="en-US" sz="2400"/>
              <a:t>．</a:t>
            </a:r>
            <a:r>
              <a:rPr kumimoji="1" lang="en-US" altLang="zh-CN" sz="2400"/>
              <a:t>1.0110    D</a:t>
            </a:r>
            <a:r>
              <a:rPr kumimoji="1" lang="zh-CN" altLang="en-US" sz="2400"/>
              <a:t>．</a:t>
            </a:r>
            <a:r>
              <a:rPr kumimoji="1" lang="en-US" altLang="zh-CN" sz="2400"/>
              <a:t>1.1010</a:t>
            </a:r>
            <a:endParaRPr kumimoji="1" lang="en-US" altLang="zh-CN" sz="2400" b="0"/>
          </a:p>
          <a:p>
            <a:pPr eaLnBrk="1" hangingPunct="1">
              <a:lnSpc>
                <a:spcPct val="140000"/>
              </a:lnSpc>
              <a:spcBef>
                <a:spcPct val="0"/>
              </a:spcBef>
              <a:buFontTx/>
              <a:buNone/>
            </a:pPr>
            <a:r>
              <a:rPr kumimoji="1" lang="en-US" altLang="zh-CN" sz="2400"/>
              <a:t>8</a:t>
            </a:r>
            <a:r>
              <a:rPr kumimoji="1" lang="zh-CN" altLang="en-US" sz="2400"/>
              <a:t>、表示任意两位无符号十进制数需要</a:t>
            </a:r>
            <a:r>
              <a:rPr kumimoji="1" lang="en-US" altLang="zh-CN" sz="2400"/>
              <a:t>(</a:t>
            </a:r>
            <a:r>
              <a:rPr kumimoji="1" lang="en-US" altLang="zh-CN" sz="2400">
                <a:solidFill>
                  <a:srgbClr val="FF0000"/>
                </a:solidFill>
              </a:rPr>
              <a:t>B</a:t>
            </a:r>
            <a:r>
              <a:rPr kumimoji="1" lang="en-US" altLang="zh-CN" sz="2400"/>
              <a:t>   )</a:t>
            </a:r>
            <a:r>
              <a:rPr kumimoji="1" lang="zh-CN" altLang="en-US" sz="2400"/>
              <a:t>位二进制数。</a:t>
            </a:r>
            <a:endParaRPr kumimoji="1" lang="zh-CN" altLang="en-US" sz="2400" b="0"/>
          </a:p>
          <a:p>
            <a:pPr eaLnBrk="1" hangingPunct="1">
              <a:lnSpc>
                <a:spcPct val="140000"/>
              </a:lnSpc>
              <a:spcBef>
                <a:spcPct val="0"/>
              </a:spcBef>
              <a:buFontTx/>
              <a:buNone/>
            </a:pPr>
            <a:r>
              <a:rPr kumimoji="1" lang="en-US" altLang="zh-CN" sz="2400"/>
              <a:t>A. 6              B. 7           C. 8            D. 9</a:t>
            </a:r>
            <a:endParaRPr kumimoji="1" lang="en-US" altLang="zh-CN" sz="2400" b="0"/>
          </a:p>
          <a:p>
            <a:pPr eaLnBrk="1" hangingPunct="1">
              <a:lnSpc>
                <a:spcPct val="140000"/>
              </a:lnSpc>
              <a:spcBef>
                <a:spcPct val="0"/>
              </a:spcBef>
              <a:buFontTx/>
              <a:buNone/>
            </a:pPr>
            <a:r>
              <a:rPr kumimoji="1" lang="en-US" altLang="zh-CN" sz="2400"/>
              <a:t>9</a:t>
            </a:r>
            <a:r>
              <a:rPr kumimoji="1" lang="zh-CN" altLang="en-US" sz="2400"/>
              <a:t>、与余</a:t>
            </a:r>
            <a:r>
              <a:rPr kumimoji="1" lang="en-US" altLang="zh-CN" sz="2400"/>
              <a:t>3</a:t>
            </a:r>
            <a:r>
              <a:rPr kumimoji="1" lang="zh-CN" altLang="en-US" sz="2400"/>
              <a:t>码（</a:t>
            </a:r>
            <a:r>
              <a:rPr kumimoji="1" lang="en-US" altLang="zh-CN" sz="2400"/>
              <a:t>10001000</a:t>
            </a:r>
            <a:r>
              <a:rPr kumimoji="1" lang="zh-CN" altLang="en-US" sz="2400"/>
              <a:t>）等值的十进制数是</a:t>
            </a:r>
            <a:r>
              <a:rPr kumimoji="1" lang="en-US" altLang="zh-CN" sz="2400"/>
              <a:t>(</a:t>
            </a:r>
            <a:r>
              <a:rPr kumimoji="1" lang="en-US" altLang="zh-CN" sz="2400">
                <a:solidFill>
                  <a:srgbClr val="FF0000"/>
                </a:solidFill>
              </a:rPr>
              <a:t>A</a:t>
            </a:r>
            <a:r>
              <a:rPr kumimoji="1" lang="en-US" altLang="zh-CN" sz="2400"/>
              <a:t>    )</a:t>
            </a:r>
            <a:r>
              <a:rPr kumimoji="1" lang="zh-CN" altLang="en-US" sz="2400"/>
              <a:t>。</a:t>
            </a:r>
            <a:endParaRPr kumimoji="1" lang="zh-CN" altLang="en-US" sz="2400" b="0"/>
          </a:p>
          <a:p>
            <a:pPr eaLnBrk="1" hangingPunct="1">
              <a:lnSpc>
                <a:spcPct val="140000"/>
              </a:lnSpc>
              <a:spcBef>
                <a:spcPct val="0"/>
              </a:spcBef>
              <a:buFontTx/>
              <a:buNone/>
            </a:pPr>
            <a:r>
              <a:rPr kumimoji="1" lang="en-US" altLang="zh-CN" sz="2400"/>
              <a:t>A. 55            B. 66         C. 77          D. 88</a:t>
            </a:r>
            <a:endParaRPr kumimoji="1" lang="en-US" altLang="zh-CN" sz="2400" b="0"/>
          </a:p>
          <a:p>
            <a:pPr eaLnBrk="1" hangingPunct="1">
              <a:lnSpc>
                <a:spcPct val="140000"/>
              </a:lnSpc>
              <a:spcBef>
                <a:spcPct val="0"/>
              </a:spcBef>
              <a:buFontTx/>
              <a:buNone/>
            </a:pPr>
            <a:r>
              <a:rPr kumimoji="1" lang="en-US" altLang="zh-CN" sz="2400"/>
              <a:t>10</a:t>
            </a:r>
            <a:r>
              <a:rPr kumimoji="1" lang="zh-CN" altLang="en-US" sz="2400"/>
              <a:t>、与</a:t>
            </a:r>
            <a:r>
              <a:rPr kumimoji="1" lang="en-US" altLang="zh-CN" sz="2400"/>
              <a:t>8421BCD</a:t>
            </a:r>
            <a:r>
              <a:rPr kumimoji="1" lang="zh-CN" altLang="en-US" sz="2400"/>
              <a:t>码（</a:t>
            </a:r>
            <a:r>
              <a:rPr kumimoji="1" lang="en-US" altLang="zh-CN" sz="2400"/>
              <a:t>01101000</a:t>
            </a:r>
            <a:r>
              <a:rPr kumimoji="1" lang="zh-CN" altLang="en-US" sz="2400"/>
              <a:t>）等值的二进制数是</a:t>
            </a:r>
            <a:r>
              <a:rPr kumimoji="1" lang="en-US" altLang="zh-CN" sz="2400"/>
              <a:t>(</a:t>
            </a:r>
            <a:r>
              <a:rPr kumimoji="1" lang="en-US" altLang="zh-CN" sz="2400">
                <a:solidFill>
                  <a:srgbClr val="FF0000"/>
                </a:solidFill>
              </a:rPr>
              <a:t>D</a:t>
            </a:r>
            <a:r>
              <a:rPr kumimoji="1" lang="en-US" altLang="zh-CN" sz="2400"/>
              <a:t>  )</a:t>
            </a:r>
            <a:r>
              <a:rPr kumimoji="1" lang="zh-CN" altLang="en-US" sz="2400"/>
              <a:t>。</a:t>
            </a:r>
            <a:endParaRPr kumimoji="1" lang="zh-CN" altLang="en-US" sz="2400" b="0"/>
          </a:p>
          <a:p>
            <a:pPr eaLnBrk="1" hangingPunct="1">
              <a:lnSpc>
                <a:spcPct val="140000"/>
              </a:lnSpc>
              <a:spcBef>
                <a:spcPct val="0"/>
              </a:spcBef>
              <a:buFontTx/>
              <a:buNone/>
            </a:pPr>
            <a:r>
              <a:rPr kumimoji="1" lang="en-US" altLang="zh-CN" sz="2400"/>
              <a:t>A. 01101000    B. 10010111    C. 10011000    D. 01000100</a:t>
            </a:r>
          </a:p>
          <a:p>
            <a:pPr eaLnBrk="1" hangingPunct="1">
              <a:lnSpc>
                <a:spcPct val="140000"/>
              </a:lnSpc>
              <a:spcBef>
                <a:spcPct val="0"/>
              </a:spcBef>
              <a:buFontTx/>
              <a:buNone/>
            </a:pPr>
            <a:r>
              <a:rPr kumimoji="1" lang="en-US" altLang="zh-CN" sz="2400">
                <a:solidFill>
                  <a:srgbClr val="0000FF"/>
                </a:solidFill>
              </a:rPr>
              <a:t>11</a:t>
            </a:r>
            <a:r>
              <a:rPr kumimoji="1" lang="zh-CN" altLang="en-US" sz="2400"/>
              <a:t>、与二进制数（</a:t>
            </a:r>
            <a:r>
              <a:rPr kumimoji="1" lang="en-US" altLang="zh-CN" sz="2400"/>
              <a:t>10001000</a:t>
            </a:r>
            <a:r>
              <a:rPr kumimoji="1" lang="zh-CN" altLang="en-US" sz="2400"/>
              <a:t>）对应的格雷码是</a:t>
            </a:r>
            <a:r>
              <a:rPr kumimoji="1" lang="en-US" altLang="zh-CN" sz="2400"/>
              <a:t>(</a:t>
            </a:r>
            <a:r>
              <a:rPr kumimoji="1" lang="en-US" altLang="zh-CN" sz="2400">
                <a:solidFill>
                  <a:srgbClr val="FF0000"/>
                </a:solidFill>
              </a:rPr>
              <a:t>D</a:t>
            </a:r>
            <a:r>
              <a:rPr kumimoji="1" lang="en-US" altLang="zh-CN" sz="2400"/>
              <a:t>    )</a:t>
            </a:r>
            <a:r>
              <a:rPr kumimoji="1" lang="zh-CN" altLang="en-US" sz="2400"/>
              <a:t>。</a:t>
            </a:r>
            <a:endParaRPr kumimoji="1" lang="zh-CN" altLang="en-US" sz="2400" b="0"/>
          </a:p>
          <a:p>
            <a:pPr eaLnBrk="1" hangingPunct="1">
              <a:lnSpc>
                <a:spcPct val="140000"/>
              </a:lnSpc>
              <a:spcBef>
                <a:spcPct val="0"/>
              </a:spcBef>
              <a:buFontTx/>
              <a:buNone/>
            </a:pPr>
            <a:r>
              <a:rPr kumimoji="1" lang="en-US" altLang="zh-CN" sz="2400"/>
              <a:t>A. 01011000    B. 10000101    C. 11101110    D. 11001100</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7698">
                                            <p:txEl>
                                              <p:pRg st="0" end="0"/>
                                            </p:txEl>
                                          </p:spTgt>
                                        </p:tgtEl>
                                        <p:attrNameLst>
                                          <p:attrName>style.visibility</p:attrName>
                                        </p:attrNameLst>
                                      </p:cBhvr>
                                      <p:to>
                                        <p:strVal val="visible"/>
                                      </p:to>
                                    </p:set>
                                    <p:animEffect transition="in" filter="wipe(down)">
                                      <p:cBhvr>
                                        <p:cTn id="7" dur="500"/>
                                        <p:tgtEl>
                                          <p:spTgt spid="1576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7698">
                                            <p:txEl>
                                              <p:pRg st="1" end="1"/>
                                            </p:txEl>
                                          </p:spTgt>
                                        </p:tgtEl>
                                        <p:attrNameLst>
                                          <p:attrName>style.visibility</p:attrName>
                                        </p:attrNameLst>
                                      </p:cBhvr>
                                      <p:to>
                                        <p:strVal val="visible"/>
                                      </p:to>
                                    </p:set>
                                    <p:animEffect transition="in" filter="wipe(down)">
                                      <p:cBhvr>
                                        <p:cTn id="12" dur="500"/>
                                        <p:tgtEl>
                                          <p:spTgt spid="1576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7698">
                                            <p:txEl>
                                              <p:pRg st="2" end="2"/>
                                            </p:txEl>
                                          </p:spTgt>
                                        </p:tgtEl>
                                        <p:attrNameLst>
                                          <p:attrName>style.visibility</p:attrName>
                                        </p:attrNameLst>
                                      </p:cBhvr>
                                      <p:to>
                                        <p:strVal val="visible"/>
                                      </p:to>
                                    </p:set>
                                    <p:animEffect transition="in" filter="wipe(down)">
                                      <p:cBhvr>
                                        <p:cTn id="17" dur="500"/>
                                        <p:tgtEl>
                                          <p:spTgt spid="1576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7698">
                                            <p:txEl>
                                              <p:pRg st="3" end="3"/>
                                            </p:txEl>
                                          </p:spTgt>
                                        </p:tgtEl>
                                        <p:attrNameLst>
                                          <p:attrName>style.visibility</p:attrName>
                                        </p:attrNameLst>
                                      </p:cBhvr>
                                      <p:to>
                                        <p:strVal val="visible"/>
                                      </p:to>
                                    </p:set>
                                    <p:animEffect transition="in" filter="wipe(down)">
                                      <p:cBhvr>
                                        <p:cTn id="22" dur="500"/>
                                        <p:tgtEl>
                                          <p:spTgt spid="15769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7698">
                                            <p:txEl>
                                              <p:pRg st="4" end="4"/>
                                            </p:txEl>
                                          </p:spTgt>
                                        </p:tgtEl>
                                        <p:attrNameLst>
                                          <p:attrName>style.visibility</p:attrName>
                                        </p:attrNameLst>
                                      </p:cBhvr>
                                      <p:to>
                                        <p:strVal val="visible"/>
                                      </p:to>
                                    </p:set>
                                    <p:animEffect transition="in" filter="wipe(down)">
                                      <p:cBhvr>
                                        <p:cTn id="27" dur="500"/>
                                        <p:tgtEl>
                                          <p:spTgt spid="15769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7698">
                                            <p:txEl>
                                              <p:pRg st="5" end="5"/>
                                            </p:txEl>
                                          </p:spTgt>
                                        </p:tgtEl>
                                        <p:attrNameLst>
                                          <p:attrName>style.visibility</p:attrName>
                                        </p:attrNameLst>
                                      </p:cBhvr>
                                      <p:to>
                                        <p:strVal val="visible"/>
                                      </p:to>
                                    </p:set>
                                    <p:animEffect transition="in" filter="wipe(down)">
                                      <p:cBhvr>
                                        <p:cTn id="32" dur="500"/>
                                        <p:tgtEl>
                                          <p:spTgt spid="15769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7698">
                                            <p:txEl>
                                              <p:pRg st="6" end="6"/>
                                            </p:txEl>
                                          </p:spTgt>
                                        </p:tgtEl>
                                        <p:attrNameLst>
                                          <p:attrName>style.visibility</p:attrName>
                                        </p:attrNameLst>
                                      </p:cBhvr>
                                      <p:to>
                                        <p:strVal val="visible"/>
                                      </p:to>
                                    </p:set>
                                    <p:animEffect transition="in" filter="wipe(down)">
                                      <p:cBhvr>
                                        <p:cTn id="37" dur="500"/>
                                        <p:tgtEl>
                                          <p:spTgt spid="15769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7698">
                                            <p:txEl>
                                              <p:pRg st="7" end="7"/>
                                            </p:txEl>
                                          </p:spTgt>
                                        </p:tgtEl>
                                        <p:attrNameLst>
                                          <p:attrName>style.visibility</p:attrName>
                                        </p:attrNameLst>
                                      </p:cBhvr>
                                      <p:to>
                                        <p:strVal val="visible"/>
                                      </p:to>
                                    </p:set>
                                    <p:animEffect transition="in" filter="wipe(down)">
                                      <p:cBhvr>
                                        <p:cTn id="42" dur="500"/>
                                        <p:tgtEl>
                                          <p:spTgt spid="15769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7698">
                                            <p:txEl>
                                              <p:pRg st="8" end="8"/>
                                            </p:txEl>
                                          </p:spTgt>
                                        </p:tgtEl>
                                        <p:attrNameLst>
                                          <p:attrName>style.visibility</p:attrName>
                                        </p:attrNameLst>
                                      </p:cBhvr>
                                      <p:to>
                                        <p:strVal val="visible"/>
                                      </p:to>
                                    </p:set>
                                    <p:animEffect transition="in" filter="wipe(down)">
                                      <p:cBhvr>
                                        <p:cTn id="47" dur="500"/>
                                        <p:tgtEl>
                                          <p:spTgt spid="157698">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7698">
                                            <p:txEl>
                                              <p:pRg st="9" end="9"/>
                                            </p:txEl>
                                          </p:spTgt>
                                        </p:tgtEl>
                                        <p:attrNameLst>
                                          <p:attrName>style.visibility</p:attrName>
                                        </p:attrNameLst>
                                      </p:cBhvr>
                                      <p:to>
                                        <p:strVal val="visible"/>
                                      </p:to>
                                    </p:set>
                                    <p:animEffect transition="in" filter="wipe(down)">
                                      <p:cBhvr>
                                        <p:cTn id="52" dur="500"/>
                                        <p:tgtEl>
                                          <p:spTgt spid="157698">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57698">
                                            <p:txEl>
                                              <p:pRg st="10" end="10"/>
                                            </p:txEl>
                                          </p:spTgt>
                                        </p:tgtEl>
                                        <p:attrNameLst>
                                          <p:attrName>style.visibility</p:attrName>
                                        </p:attrNameLst>
                                      </p:cBhvr>
                                      <p:to>
                                        <p:strVal val="visible"/>
                                      </p:to>
                                    </p:set>
                                    <p:animEffect transition="in" filter="wipe(down)">
                                      <p:cBhvr>
                                        <p:cTn id="57" dur="500"/>
                                        <p:tgtEl>
                                          <p:spTgt spid="157698">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57698">
                                            <p:txEl>
                                              <p:pRg st="11" end="11"/>
                                            </p:txEl>
                                          </p:spTgt>
                                        </p:tgtEl>
                                        <p:attrNameLst>
                                          <p:attrName>style.visibility</p:attrName>
                                        </p:attrNameLst>
                                      </p:cBhvr>
                                      <p:to>
                                        <p:strVal val="visible"/>
                                      </p:to>
                                    </p:set>
                                    <p:animEffect transition="in" filter="wipe(down)">
                                      <p:cBhvr>
                                        <p:cTn id="62" dur="500"/>
                                        <p:tgtEl>
                                          <p:spTgt spid="15769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424" name="Group 8"/>
          <p:cNvGrpSpPr>
            <a:grpSpLocks/>
          </p:cNvGrpSpPr>
          <p:nvPr/>
        </p:nvGrpSpPr>
        <p:grpSpPr bwMode="auto">
          <a:xfrm>
            <a:off x="323850" y="188913"/>
            <a:ext cx="8640763" cy="1443037"/>
            <a:chOff x="204" y="851"/>
            <a:chExt cx="5443" cy="909"/>
          </a:xfrm>
        </p:grpSpPr>
        <p:sp>
          <p:nvSpPr>
            <p:cNvPr id="27668" name="Rectangle 5"/>
            <p:cNvSpPr>
              <a:spLocks noChangeArrowheads="1"/>
            </p:cNvSpPr>
            <p:nvPr/>
          </p:nvSpPr>
          <p:spPr bwMode="auto">
            <a:xfrm>
              <a:off x="204" y="851"/>
              <a:ext cx="5443" cy="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a:solidFill>
                    <a:srgbClr val="000000"/>
                  </a:solidFill>
                  <a:latin typeface="Times New Roman" panose="02020603050405020304" pitchFamily="18" charset="0"/>
                </a:rPr>
                <a:t>1</a:t>
              </a:r>
              <a:r>
                <a:rPr kumimoji="1" lang="zh-CN" altLang="en-US" sz="2400">
                  <a:solidFill>
                    <a:srgbClr val="000000"/>
                  </a:solidFill>
                  <a:latin typeface="Times New Roman" panose="02020603050405020304" pitchFamily="18" charset="0"/>
                </a:rPr>
                <a:t>、逻辑函数                             ，当变量的取值为（   </a:t>
              </a:r>
              <a:r>
                <a:rPr kumimoji="1" lang="en-US" altLang="zh-CN" sz="2400">
                  <a:solidFill>
                    <a:srgbClr val="FF0000"/>
                  </a:solidFill>
                  <a:latin typeface="Times New Roman" panose="02020603050405020304" pitchFamily="18" charset="0"/>
                </a:rPr>
                <a:t>B</a:t>
              </a:r>
              <a:r>
                <a:rPr kumimoji="1" lang="zh-CN" altLang="en-US" sz="2400">
                  <a:solidFill>
                    <a:srgbClr val="000000"/>
                  </a:solidFill>
                  <a:latin typeface="Times New Roman" panose="02020603050405020304" pitchFamily="18" charset="0"/>
                </a:rPr>
                <a:t>  ）时，不会出现冒险现象。</a:t>
              </a:r>
              <a:endParaRPr kumimoji="1" lang="zh-CN" altLang="en-US" sz="2400" b="0">
                <a:latin typeface="Times New Roman" panose="02020603050405020304" pitchFamily="18" charset="0"/>
              </a:endParaRPr>
            </a:p>
            <a:p>
              <a:pPr eaLnBrk="1" hangingPunct="1">
                <a:lnSpc>
                  <a:spcPct val="120000"/>
                </a:lnSpc>
                <a:spcBef>
                  <a:spcPct val="10000"/>
                </a:spcBef>
                <a:buFontTx/>
                <a:buNone/>
              </a:pPr>
              <a:r>
                <a:rPr kumimoji="1" lang="en-US" altLang="zh-CN" sz="2400">
                  <a:solidFill>
                    <a:srgbClr val="000000"/>
                  </a:solidFill>
                  <a:latin typeface="Times New Roman" panose="02020603050405020304" pitchFamily="18" charset="0"/>
                </a:rPr>
                <a:t>A.  B=C=1          B.  A=0  C=1        C.  A=1  C=0       D.  A=B=0</a:t>
              </a:r>
              <a:endParaRPr kumimoji="1" lang="zh-CN" altLang="en-US" sz="2400" b="0">
                <a:latin typeface="Times New Roman" panose="02020603050405020304" pitchFamily="18" charset="0"/>
              </a:endParaRPr>
            </a:p>
          </p:txBody>
        </p:sp>
        <p:graphicFrame>
          <p:nvGraphicFramePr>
            <p:cNvPr id="27669" name="Object 4"/>
            <p:cNvGraphicFramePr>
              <a:graphicFrameLocks noChangeAspect="1"/>
            </p:cNvGraphicFramePr>
            <p:nvPr/>
          </p:nvGraphicFramePr>
          <p:xfrm>
            <a:off x="1338" y="935"/>
            <a:ext cx="1361" cy="208"/>
          </p:xfrm>
          <a:graphic>
            <a:graphicData uri="http://schemas.openxmlformats.org/presentationml/2006/ole">
              <mc:AlternateContent xmlns:mc="http://schemas.openxmlformats.org/markup-compatibility/2006">
                <mc:Choice xmlns:v="urn:schemas-microsoft-com:vml" Requires="v">
                  <p:oleObj spid="_x0000_s27855" name="公式" r:id="rId4" imgW="1282700" imgH="203200" progId="Equation.3">
                    <p:embed/>
                  </p:oleObj>
                </mc:Choice>
                <mc:Fallback>
                  <p:oleObj name="公式" r:id="rId4" imgW="1282700" imgH="203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8" y="935"/>
                          <a:ext cx="136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8425" name="Rectangle 9"/>
          <p:cNvSpPr>
            <a:spLocks noChangeArrowheads="1"/>
          </p:cNvSpPr>
          <p:nvPr/>
        </p:nvSpPr>
        <p:spPr bwMode="auto">
          <a:xfrm>
            <a:off x="323850" y="1700213"/>
            <a:ext cx="8497888"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2</a:t>
            </a:r>
            <a:r>
              <a:rPr kumimoji="1" lang="zh-CN" altLang="en-US" sz="2400">
                <a:latin typeface="Times New Roman" panose="02020603050405020304" pitchFamily="18" charset="0"/>
              </a:rPr>
              <a:t>、八路数据选择器的地址输入端有（ </a:t>
            </a:r>
            <a:r>
              <a:rPr kumimoji="1" lang="en-US" altLang="zh-CN" sz="2400">
                <a:solidFill>
                  <a:srgbClr val="FF0000"/>
                </a:solidFill>
                <a:latin typeface="Times New Roman" panose="02020603050405020304" pitchFamily="18" charset="0"/>
              </a:rPr>
              <a:t>C</a:t>
            </a:r>
            <a:r>
              <a:rPr kumimoji="1" lang="zh-CN" altLang="en-US" sz="2400">
                <a:latin typeface="Times New Roman" panose="02020603050405020304" pitchFamily="18" charset="0"/>
              </a:rPr>
              <a:t>    ）个。</a:t>
            </a:r>
            <a:endParaRPr kumimoji="1" lang="zh-CN" altLang="en-US" sz="2400" b="0">
              <a:latin typeface="Times New Roman" panose="02020603050405020304" pitchFamily="18" charset="0"/>
            </a:endParaRPr>
          </a:p>
          <a:p>
            <a:pPr eaLnBrk="1" hangingPunct="1">
              <a:lnSpc>
                <a:spcPct val="120000"/>
              </a:lnSpc>
              <a:spcBef>
                <a:spcPct val="0"/>
              </a:spcBef>
              <a:buFontTx/>
              <a:buNone/>
            </a:pPr>
            <a:r>
              <a:rPr kumimoji="1" lang="en-US" altLang="zh-CN" sz="2400">
                <a:latin typeface="Times New Roman" panose="02020603050405020304" pitchFamily="18" charset="0"/>
              </a:rPr>
              <a:t>A. 8                     B. 2                       C. 3                      D. 4</a:t>
            </a:r>
          </a:p>
        </p:txBody>
      </p:sp>
      <p:grpSp>
        <p:nvGrpSpPr>
          <p:cNvPr id="188437" name="Group 21"/>
          <p:cNvGrpSpPr>
            <a:grpSpLocks/>
          </p:cNvGrpSpPr>
          <p:nvPr/>
        </p:nvGrpSpPr>
        <p:grpSpPr bwMode="auto">
          <a:xfrm>
            <a:off x="323850" y="2605088"/>
            <a:ext cx="8693150" cy="968375"/>
            <a:chOff x="216" y="1641"/>
            <a:chExt cx="5476" cy="610"/>
          </a:xfrm>
        </p:grpSpPr>
        <p:graphicFrame>
          <p:nvGraphicFramePr>
            <p:cNvPr id="27666" name="Object 11"/>
            <p:cNvGraphicFramePr>
              <a:graphicFrameLocks noChangeAspect="1"/>
            </p:cNvGraphicFramePr>
            <p:nvPr/>
          </p:nvGraphicFramePr>
          <p:xfrm>
            <a:off x="975" y="1673"/>
            <a:ext cx="1376" cy="241"/>
          </p:xfrm>
          <a:graphic>
            <a:graphicData uri="http://schemas.openxmlformats.org/presentationml/2006/ole">
              <mc:AlternateContent xmlns:mc="http://schemas.openxmlformats.org/markup-compatibility/2006">
                <mc:Choice xmlns:v="urn:schemas-microsoft-com:vml" Requires="v">
                  <p:oleObj spid="_x0000_s27856" name="公式" r:id="rId6" imgW="1282700" imgH="228600" progId="Equation.3">
                    <p:embed/>
                  </p:oleObj>
                </mc:Choice>
                <mc:Fallback>
                  <p:oleObj name="公式" r:id="rId6" imgW="1282700" imgH="2286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5" y="1673"/>
                          <a:ext cx="1376"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7" name="Rectangle 12"/>
            <p:cNvSpPr>
              <a:spLocks noChangeArrowheads="1"/>
            </p:cNvSpPr>
            <p:nvPr/>
          </p:nvSpPr>
          <p:spPr bwMode="auto">
            <a:xfrm>
              <a:off x="216" y="1641"/>
              <a:ext cx="5476"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a:solidFill>
                    <a:srgbClr val="0000FF"/>
                  </a:solidFill>
                  <a:latin typeface="Times New Roman" panose="02020603050405020304" pitchFamily="18" charset="0"/>
                </a:rPr>
                <a:t>3</a:t>
              </a:r>
              <a:r>
                <a:rPr kumimoji="1" lang="zh-CN" altLang="en-US" sz="2400">
                  <a:solidFill>
                    <a:srgbClr val="000000"/>
                  </a:solidFill>
                  <a:latin typeface="Times New Roman" panose="02020603050405020304" pitchFamily="18" charset="0"/>
                </a:rPr>
                <a:t>、</a:t>
              </a:r>
              <a:r>
                <a:rPr kumimoji="1" lang="zh-CN" altLang="en-US" sz="2400">
                  <a:latin typeface="Times New Roman" panose="02020603050405020304" pitchFamily="18" charset="0"/>
                  <a:cs typeface="Times New Roman" panose="02020603050405020304" pitchFamily="18" charset="0"/>
                </a:rPr>
                <a:t>函数                             </a:t>
              </a:r>
              <a:r>
                <a:rPr kumimoji="1" lang="zh-CN" altLang="en-US" sz="2400">
                  <a:latin typeface="Times New Roman" panose="02020603050405020304" pitchFamily="18" charset="0"/>
                </a:rPr>
                <a:t>可能会产生险象，可以通过增加冗余项（                 ）</a:t>
              </a:r>
              <a:r>
                <a:rPr kumimoji="1" lang="zh-CN" altLang="en-US" sz="2400">
                  <a:solidFill>
                    <a:srgbClr val="000000"/>
                  </a:solidFill>
                  <a:latin typeface="Times New Roman" panose="02020603050405020304" pitchFamily="18" charset="0"/>
                </a:rPr>
                <a:t>的方法消除</a:t>
              </a:r>
              <a:r>
                <a:rPr kumimoji="1" lang="zh-CN" altLang="en-US" sz="2400">
                  <a:latin typeface="Times New Roman" panose="02020603050405020304" pitchFamily="18" charset="0"/>
                </a:rPr>
                <a:t>。</a:t>
              </a:r>
              <a:endParaRPr kumimoji="1" lang="zh-CN" altLang="en-US" sz="2400" b="0">
                <a:latin typeface="Times New Roman" panose="02020603050405020304" pitchFamily="18" charset="0"/>
              </a:endParaRPr>
            </a:p>
          </p:txBody>
        </p:sp>
      </p:grpSp>
      <p:grpSp>
        <p:nvGrpSpPr>
          <p:cNvPr id="188438" name="Group 22"/>
          <p:cNvGrpSpPr>
            <a:grpSpLocks/>
          </p:cNvGrpSpPr>
          <p:nvPr/>
        </p:nvGrpSpPr>
        <p:grpSpPr bwMode="auto">
          <a:xfrm>
            <a:off x="342900" y="3563938"/>
            <a:ext cx="8693150" cy="968375"/>
            <a:chOff x="113" y="2750"/>
            <a:chExt cx="5476" cy="610"/>
          </a:xfrm>
        </p:grpSpPr>
        <p:graphicFrame>
          <p:nvGraphicFramePr>
            <p:cNvPr id="27664" name="Object 23"/>
            <p:cNvGraphicFramePr>
              <a:graphicFrameLocks noChangeAspect="1"/>
            </p:cNvGraphicFramePr>
            <p:nvPr/>
          </p:nvGraphicFramePr>
          <p:xfrm>
            <a:off x="872" y="2819"/>
            <a:ext cx="962" cy="215"/>
          </p:xfrm>
          <a:graphic>
            <a:graphicData uri="http://schemas.openxmlformats.org/presentationml/2006/ole">
              <mc:AlternateContent xmlns:mc="http://schemas.openxmlformats.org/markup-compatibility/2006">
                <mc:Choice xmlns:v="urn:schemas-microsoft-com:vml" Requires="v">
                  <p:oleObj spid="_x0000_s27857" name="公式" r:id="rId8" imgW="901309" imgH="203112" progId="Equation.3">
                    <p:embed/>
                  </p:oleObj>
                </mc:Choice>
                <mc:Fallback>
                  <p:oleObj name="公式" r:id="rId8" imgW="901309" imgH="203112" progId="Equation.3">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2" y="2819"/>
                          <a:ext cx="96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5" name="Rectangle 24"/>
            <p:cNvSpPr>
              <a:spLocks noChangeArrowheads="1"/>
            </p:cNvSpPr>
            <p:nvPr/>
          </p:nvSpPr>
          <p:spPr bwMode="auto">
            <a:xfrm>
              <a:off x="113" y="2750"/>
              <a:ext cx="5476"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a:solidFill>
                    <a:srgbClr val="000000"/>
                  </a:solidFill>
                  <a:latin typeface="Times New Roman" panose="02020603050405020304" pitchFamily="18" charset="0"/>
                </a:rPr>
                <a:t>4</a:t>
              </a:r>
              <a:r>
                <a:rPr kumimoji="1" lang="zh-CN" altLang="en-US" sz="2400">
                  <a:solidFill>
                    <a:srgbClr val="000000"/>
                  </a:solidFill>
                  <a:latin typeface="Times New Roman" panose="02020603050405020304" pitchFamily="18" charset="0"/>
                </a:rPr>
                <a:t>、</a:t>
              </a:r>
              <a:r>
                <a:rPr kumimoji="1" lang="zh-CN" altLang="en-US" sz="2400">
                  <a:latin typeface="Times New Roman" panose="02020603050405020304" pitchFamily="18" charset="0"/>
                  <a:cs typeface="Times New Roman" panose="02020603050405020304" pitchFamily="18" charset="0"/>
                </a:rPr>
                <a:t>函数                      </a:t>
              </a:r>
              <a:r>
                <a:rPr kumimoji="1" lang="zh-CN" altLang="en-US" sz="2400">
                  <a:latin typeface="Times New Roman" panose="02020603050405020304" pitchFamily="18" charset="0"/>
                </a:rPr>
                <a:t>可能会产生险象，可以通过增加冗余项（                 ）</a:t>
              </a:r>
              <a:r>
                <a:rPr kumimoji="1" lang="zh-CN" altLang="en-US" sz="2400">
                  <a:solidFill>
                    <a:srgbClr val="000000"/>
                  </a:solidFill>
                  <a:latin typeface="Times New Roman" panose="02020603050405020304" pitchFamily="18" charset="0"/>
                </a:rPr>
                <a:t>的方法消除</a:t>
              </a:r>
              <a:r>
                <a:rPr kumimoji="1" lang="zh-CN" altLang="en-US" sz="2400">
                  <a:latin typeface="Times New Roman" panose="02020603050405020304" pitchFamily="18" charset="0"/>
                </a:rPr>
                <a:t>。</a:t>
              </a:r>
              <a:endParaRPr kumimoji="1" lang="zh-CN" altLang="en-US" sz="2400" b="0">
                <a:latin typeface="Times New Roman" panose="02020603050405020304" pitchFamily="18" charset="0"/>
              </a:endParaRPr>
            </a:p>
          </p:txBody>
        </p:sp>
      </p:grpSp>
      <p:sp>
        <p:nvSpPr>
          <p:cNvPr id="27654" name="Rectangle 2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pSp>
        <p:nvGrpSpPr>
          <p:cNvPr id="188443" name="Group 27"/>
          <p:cNvGrpSpPr>
            <a:grpSpLocks/>
          </p:cNvGrpSpPr>
          <p:nvPr/>
        </p:nvGrpSpPr>
        <p:grpSpPr bwMode="auto">
          <a:xfrm>
            <a:off x="342900" y="4476750"/>
            <a:ext cx="8693150" cy="968375"/>
            <a:chOff x="158" y="3294"/>
            <a:chExt cx="5476" cy="610"/>
          </a:xfrm>
        </p:grpSpPr>
        <p:sp>
          <p:nvSpPr>
            <p:cNvPr id="27662" name="Rectangle 28"/>
            <p:cNvSpPr>
              <a:spLocks noChangeArrowheads="1"/>
            </p:cNvSpPr>
            <p:nvPr/>
          </p:nvSpPr>
          <p:spPr bwMode="auto">
            <a:xfrm>
              <a:off x="158" y="3294"/>
              <a:ext cx="5476"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a:solidFill>
                    <a:srgbClr val="000000"/>
                  </a:solidFill>
                  <a:latin typeface="Times New Roman" panose="02020603050405020304" pitchFamily="18" charset="0"/>
                </a:rPr>
                <a:t>5</a:t>
              </a:r>
              <a:r>
                <a:rPr kumimoji="1" lang="zh-CN" altLang="en-US" sz="2400">
                  <a:solidFill>
                    <a:srgbClr val="000000"/>
                  </a:solidFill>
                  <a:latin typeface="Times New Roman" panose="02020603050405020304" pitchFamily="18" charset="0"/>
                </a:rPr>
                <a:t>、</a:t>
              </a:r>
              <a:r>
                <a:rPr kumimoji="1" lang="zh-CN" altLang="en-US" sz="2400">
                  <a:latin typeface="Times New Roman" panose="02020603050405020304" pitchFamily="18" charset="0"/>
                  <a:cs typeface="Times New Roman" panose="02020603050405020304" pitchFamily="18" charset="0"/>
                </a:rPr>
                <a:t>函数                      </a:t>
              </a:r>
              <a:r>
                <a:rPr kumimoji="1" lang="zh-CN" altLang="en-US" sz="2400">
                  <a:latin typeface="Times New Roman" panose="02020603050405020304" pitchFamily="18" charset="0"/>
                </a:rPr>
                <a:t>可能会产生险象，可以通过增加冗余项（                 ）</a:t>
              </a:r>
              <a:r>
                <a:rPr kumimoji="1" lang="zh-CN" altLang="en-US" sz="2400">
                  <a:solidFill>
                    <a:srgbClr val="000000"/>
                  </a:solidFill>
                  <a:latin typeface="Times New Roman" panose="02020603050405020304" pitchFamily="18" charset="0"/>
                </a:rPr>
                <a:t>的方法消除</a:t>
              </a:r>
              <a:r>
                <a:rPr kumimoji="1" lang="zh-CN" altLang="en-US" sz="2400">
                  <a:latin typeface="Times New Roman" panose="02020603050405020304" pitchFamily="18" charset="0"/>
                </a:rPr>
                <a:t>。</a:t>
              </a:r>
              <a:endParaRPr kumimoji="1" lang="zh-CN" altLang="en-US" sz="2400" b="0">
                <a:latin typeface="Times New Roman" panose="02020603050405020304" pitchFamily="18" charset="0"/>
              </a:endParaRPr>
            </a:p>
          </p:txBody>
        </p:sp>
        <p:graphicFrame>
          <p:nvGraphicFramePr>
            <p:cNvPr id="27663" name="Object 29"/>
            <p:cNvGraphicFramePr>
              <a:graphicFrameLocks noChangeAspect="1"/>
            </p:cNvGraphicFramePr>
            <p:nvPr/>
          </p:nvGraphicFramePr>
          <p:xfrm>
            <a:off x="923" y="3339"/>
            <a:ext cx="998" cy="232"/>
          </p:xfrm>
          <a:graphic>
            <a:graphicData uri="http://schemas.openxmlformats.org/presentationml/2006/ole">
              <mc:AlternateContent xmlns:mc="http://schemas.openxmlformats.org/markup-compatibility/2006">
                <mc:Choice xmlns:v="urn:schemas-microsoft-com:vml" Requires="v">
                  <p:oleObj spid="_x0000_s27858" name="公式" r:id="rId10" imgW="939392" imgH="215806" progId="Equation.3">
                    <p:embed/>
                  </p:oleObj>
                </mc:Choice>
                <mc:Fallback>
                  <p:oleObj name="公式" r:id="rId10" imgW="939392" imgH="215806" progId="Equation.3">
                    <p:embed/>
                    <p:pic>
                      <p:nvPicPr>
                        <p:cNvPr id="0"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3" y="3339"/>
                          <a:ext cx="99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88449" name="Group 33"/>
          <p:cNvGrpSpPr>
            <a:grpSpLocks/>
          </p:cNvGrpSpPr>
          <p:nvPr/>
        </p:nvGrpSpPr>
        <p:grpSpPr bwMode="auto">
          <a:xfrm>
            <a:off x="357188" y="5443538"/>
            <a:ext cx="6632575" cy="461962"/>
            <a:chOff x="521" y="1813"/>
            <a:chExt cx="4178" cy="291"/>
          </a:xfrm>
        </p:grpSpPr>
        <p:sp>
          <p:nvSpPr>
            <p:cNvPr id="27660" name="Rectangle 34"/>
            <p:cNvSpPr>
              <a:spLocks noChangeArrowheads="1"/>
            </p:cNvSpPr>
            <p:nvPr/>
          </p:nvSpPr>
          <p:spPr bwMode="auto">
            <a:xfrm>
              <a:off x="521" y="1813"/>
              <a:ext cx="41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solidFill>
                    <a:srgbClr val="000000"/>
                  </a:solidFill>
                  <a:latin typeface="Times New Roman" panose="02020603050405020304" pitchFamily="18" charset="0"/>
                </a:rPr>
                <a:t>6</a:t>
              </a:r>
              <a:r>
                <a:rPr kumimoji="1" lang="zh-CN" altLang="en-US" sz="2400" dirty="0">
                  <a:solidFill>
                    <a:srgbClr val="000000"/>
                  </a:solidFill>
                </a:rPr>
                <a:t>、函数                  不会产生险象。（ </a:t>
              </a:r>
              <a:r>
                <a:rPr kumimoji="1" lang="en-US" altLang="zh-CN" sz="2400" dirty="0">
                  <a:solidFill>
                    <a:srgbClr val="000000"/>
                  </a:solidFill>
                </a:rPr>
                <a:t>     </a:t>
              </a:r>
              <a:r>
                <a:rPr kumimoji="1" lang="el-GR" altLang="zh-CN" sz="2400" dirty="0">
                  <a:solidFill>
                    <a:srgbClr val="FF0000"/>
                  </a:solidFill>
                </a:rPr>
                <a:t>ᵡ</a:t>
              </a:r>
              <a:r>
                <a:rPr kumimoji="1" lang="en-US" altLang="zh-CN" sz="2400" dirty="0">
                  <a:solidFill>
                    <a:srgbClr val="000000"/>
                  </a:solidFill>
                </a:rPr>
                <a:t>     </a:t>
              </a:r>
              <a:r>
                <a:rPr kumimoji="1" lang="zh-CN" altLang="en-US" sz="2400" dirty="0">
                  <a:solidFill>
                    <a:srgbClr val="000000"/>
                  </a:solidFill>
                </a:rPr>
                <a:t>）</a:t>
              </a:r>
            </a:p>
          </p:txBody>
        </p:sp>
        <p:graphicFrame>
          <p:nvGraphicFramePr>
            <p:cNvPr id="27661" name="Object 35"/>
            <p:cNvGraphicFramePr>
              <a:graphicFrameLocks noChangeAspect="1"/>
            </p:cNvGraphicFramePr>
            <p:nvPr/>
          </p:nvGraphicFramePr>
          <p:xfrm>
            <a:off x="1286" y="1836"/>
            <a:ext cx="908" cy="228"/>
          </p:xfrm>
          <a:graphic>
            <a:graphicData uri="http://schemas.openxmlformats.org/presentationml/2006/ole">
              <mc:AlternateContent xmlns:mc="http://schemas.openxmlformats.org/markup-compatibility/2006">
                <mc:Choice xmlns:v="urn:schemas-microsoft-com:vml" Requires="v">
                  <p:oleObj spid="_x0000_s27859" name="公式" r:id="rId12" imgW="875920" imgH="215806" progId="Equation.3">
                    <p:embed/>
                  </p:oleObj>
                </mc:Choice>
                <mc:Fallback>
                  <p:oleObj name="公式" r:id="rId12" imgW="875920" imgH="215806" progId="Equation.3">
                    <p:embed/>
                    <p:pic>
                      <p:nvPicPr>
                        <p:cNvPr id="0" name="Object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86" y="1836"/>
                          <a:ext cx="90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7657" name="对象 1"/>
          <p:cNvGraphicFramePr>
            <a:graphicFrameLocks noChangeAspect="1"/>
          </p:cNvGraphicFramePr>
          <p:nvPr/>
        </p:nvGraphicFramePr>
        <p:xfrm>
          <a:off x="1042988" y="3108325"/>
          <a:ext cx="865187" cy="422275"/>
        </p:xfrm>
        <a:graphic>
          <a:graphicData uri="http://schemas.openxmlformats.org/presentationml/2006/ole">
            <mc:AlternateContent xmlns:mc="http://schemas.openxmlformats.org/markup-compatibility/2006">
              <mc:Choice xmlns:v="urn:schemas-microsoft-com:vml" Requires="v">
                <p:oleObj spid="_x0000_s27860" name="公式" r:id="rId14" imgW="495085" imgH="241195" progId="Equation.3">
                  <p:embed/>
                </p:oleObj>
              </mc:Choice>
              <mc:Fallback>
                <p:oleObj name="公式" r:id="rId14" imgW="495085" imgH="241195" progId="Equation.3">
                  <p:embed/>
                  <p:pic>
                    <p:nvPicPr>
                      <p:cNvPr id="0" name="对象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2988" y="3108325"/>
                        <a:ext cx="865187" cy="4222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8" name="对象 19"/>
          <p:cNvGraphicFramePr>
            <a:graphicFrameLocks noChangeAspect="1"/>
          </p:cNvGraphicFramePr>
          <p:nvPr/>
        </p:nvGraphicFramePr>
        <p:xfrm>
          <a:off x="1225550" y="4133850"/>
          <a:ext cx="354013" cy="376238"/>
        </p:xfrm>
        <a:graphic>
          <a:graphicData uri="http://schemas.openxmlformats.org/presentationml/2006/ole">
            <mc:AlternateContent xmlns:mc="http://schemas.openxmlformats.org/markup-compatibility/2006">
              <mc:Choice xmlns:v="urn:schemas-microsoft-com:vml" Requires="v">
                <p:oleObj spid="_x0000_s27861" name="公式" r:id="rId16" imgW="203024" imgH="215713" progId="Equation.3">
                  <p:embed/>
                </p:oleObj>
              </mc:Choice>
              <mc:Fallback>
                <p:oleObj name="公式" r:id="rId16" imgW="203024" imgH="215713" progId="Equation.3">
                  <p:embed/>
                  <p:pic>
                    <p:nvPicPr>
                      <p:cNvPr id="0" name="对象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25550" y="4133850"/>
                        <a:ext cx="354013" cy="37623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9" name="对象 20"/>
          <p:cNvGraphicFramePr>
            <a:graphicFrameLocks noChangeAspect="1"/>
          </p:cNvGraphicFramePr>
          <p:nvPr/>
        </p:nvGraphicFramePr>
        <p:xfrm>
          <a:off x="1187450" y="5027613"/>
          <a:ext cx="354013" cy="376237"/>
        </p:xfrm>
        <a:graphic>
          <a:graphicData uri="http://schemas.openxmlformats.org/presentationml/2006/ole">
            <mc:AlternateContent xmlns:mc="http://schemas.openxmlformats.org/markup-compatibility/2006">
              <mc:Choice xmlns:v="urn:schemas-microsoft-com:vml" Requires="v">
                <p:oleObj spid="_x0000_s27862" name="公式" r:id="rId18" imgW="203024" imgH="215713" progId="Equation.3">
                  <p:embed/>
                </p:oleObj>
              </mc:Choice>
              <mc:Fallback>
                <p:oleObj name="公式" r:id="rId18" imgW="203024" imgH="215713" progId="Equation.3">
                  <p:embed/>
                  <p:pic>
                    <p:nvPicPr>
                      <p:cNvPr id="0" name="对象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87450" y="5027613"/>
                        <a:ext cx="354013" cy="37623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34"/>
          <p:cNvSpPr>
            <a:spLocks noChangeArrowheads="1"/>
          </p:cNvSpPr>
          <p:nvPr/>
        </p:nvSpPr>
        <p:spPr bwMode="auto">
          <a:xfrm>
            <a:off x="338786" y="5940851"/>
            <a:ext cx="87471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solidFill>
                  <a:srgbClr val="000000"/>
                </a:solidFill>
                <a:latin typeface="Times New Roman" panose="02020603050405020304" pitchFamily="18" charset="0"/>
              </a:rPr>
              <a:t>7</a:t>
            </a:r>
            <a:r>
              <a:rPr kumimoji="1" lang="zh-CN" altLang="en-US" sz="2400" dirty="0">
                <a:solidFill>
                  <a:srgbClr val="000000"/>
                </a:solidFill>
              </a:rPr>
              <a:t>、</a:t>
            </a:r>
            <a:r>
              <a:rPr lang="zh-CN" altLang="zh-CN" sz="2400" dirty="0"/>
              <a:t>对于同一个逻辑门电路，如果在正逻辑定义下实现的与逻辑运算，则在负逻辑定义下，实现的逻辑功能是与非逻辑（</a:t>
            </a:r>
            <a:r>
              <a:rPr lang="en-US" altLang="zh-CN" sz="2400" dirty="0"/>
              <a:t>  </a:t>
            </a:r>
            <a:r>
              <a:rPr kumimoji="1" lang="el-GR" altLang="zh-CN" sz="2400" dirty="0">
                <a:solidFill>
                  <a:srgbClr val="FF0000"/>
                </a:solidFill>
              </a:rPr>
              <a:t>ᵡ</a:t>
            </a:r>
            <a:r>
              <a:rPr lang="en-US" altLang="zh-CN" sz="2400" dirty="0"/>
              <a:t>    </a:t>
            </a:r>
            <a:r>
              <a:rPr lang="zh-CN" altLang="zh-CN" sz="2400" dirty="0"/>
              <a:t>）</a:t>
            </a:r>
            <a:endParaRPr kumimoji="1" lang="zh-CN" altLang="en-US" sz="2400" dirty="0">
              <a:solidFill>
                <a:srgbClr val="00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8424"/>
                                        </p:tgtEl>
                                        <p:attrNameLst>
                                          <p:attrName>style.visibility</p:attrName>
                                        </p:attrNameLst>
                                      </p:cBhvr>
                                      <p:to>
                                        <p:strVal val="visible"/>
                                      </p:to>
                                    </p:set>
                                    <p:animEffect transition="in" filter="box(in)">
                                      <p:cBhvr>
                                        <p:cTn id="7" dur="500"/>
                                        <p:tgtEl>
                                          <p:spTgt spid="1884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8425"/>
                                        </p:tgtEl>
                                        <p:attrNameLst>
                                          <p:attrName>style.visibility</p:attrName>
                                        </p:attrNameLst>
                                      </p:cBhvr>
                                      <p:to>
                                        <p:strVal val="visible"/>
                                      </p:to>
                                    </p:set>
                                    <p:animEffect transition="in" filter="box(in)">
                                      <p:cBhvr>
                                        <p:cTn id="12" dur="500"/>
                                        <p:tgtEl>
                                          <p:spTgt spid="1884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88437"/>
                                        </p:tgtEl>
                                        <p:attrNameLst>
                                          <p:attrName>style.visibility</p:attrName>
                                        </p:attrNameLst>
                                      </p:cBhvr>
                                      <p:to>
                                        <p:strVal val="visible"/>
                                      </p:to>
                                    </p:set>
                                    <p:animEffect transition="in" filter="box(in)">
                                      <p:cBhvr>
                                        <p:cTn id="17" dur="500"/>
                                        <p:tgtEl>
                                          <p:spTgt spid="1884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88438"/>
                                        </p:tgtEl>
                                        <p:attrNameLst>
                                          <p:attrName>style.visibility</p:attrName>
                                        </p:attrNameLst>
                                      </p:cBhvr>
                                      <p:to>
                                        <p:strVal val="visible"/>
                                      </p:to>
                                    </p:set>
                                    <p:animEffect transition="in" filter="box(in)">
                                      <p:cBhvr>
                                        <p:cTn id="22" dur="500"/>
                                        <p:tgtEl>
                                          <p:spTgt spid="1884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88443"/>
                                        </p:tgtEl>
                                        <p:attrNameLst>
                                          <p:attrName>style.visibility</p:attrName>
                                        </p:attrNameLst>
                                      </p:cBhvr>
                                      <p:to>
                                        <p:strVal val="visible"/>
                                      </p:to>
                                    </p:set>
                                    <p:animEffect transition="in" filter="box(in)">
                                      <p:cBhvr>
                                        <p:cTn id="27" dur="500"/>
                                        <p:tgtEl>
                                          <p:spTgt spid="1884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88449"/>
                                        </p:tgtEl>
                                        <p:attrNameLst>
                                          <p:attrName>style.visibility</p:attrName>
                                        </p:attrNameLst>
                                      </p:cBhvr>
                                      <p:to>
                                        <p:strVal val="visible"/>
                                      </p:to>
                                    </p:set>
                                    <p:animEffect transition="in" filter="box(in)">
                                      <p:cBhvr>
                                        <p:cTn id="32" dur="500"/>
                                        <p:tgtEl>
                                          <p:spTgt spid="188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7883" name="Group 11"/>
          <p:cNvGrpSpPr>
            <a:grpSpLocks/>
          </p:cNvGrpSpPr>
          <p:nvPr/>
        </p:nvGrpSpPr>
        <p:grpSpPr bwMode="auto">
          <a:xfrm>
            <a:off x="2700338" y="660400"/>
            <a:ext cx="3311525" cy="3240088"/>
            <a:chOff x="2018" y="709"/>
            <a:chExt cx="2086" cy="2041"/>
          </a:xfrm>
        </p:grpSpPr>
        <p:pic>
          <p:nvPicPr>
            <p:cNvPr id="2867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 y="709"/>
              <a:ext cx="1904" cy="2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80" name="Object 5"/>
            <p:cNvGraphicFramePr>
              <a:graphicFrameLocks noChangeAspect="1"/>
            </p:cNvGraphicFramePr>
            <p:nvPr/>
          </p:nvGraphicFramePr>
          <p:xfrm>
            <a:off x="2018" y="845"/>
            <a:ext cx="184" cy="227"/>
          </p:xfrm>
          <a:graphic>
            <a:graphicData uri="http://schemas.openxmlformats.org/presentationml/2006/ole">
              <mc:AlternateContent xmlns:mc="http://schemas.openxmlformats.org/markup-compatibility/2006">
                <mc:Choice xmlns:v="urn:schemas-microsoft-com:vml" Requires="v">
                  <p:oleObj spid="_x0000_s28816" name="公式" r:id="rId5" imgW="164957" imgH="203024" progId="Equation.3">
                    <p:embed/>
                  </p:oleObj>
                </mc:Choice>
                <mc:Fallback>
                  <p:oleObj name="公式" r:id="rId5" imgW="164957" imgH="20302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8" y="845"/>
                          <a:ext cx="18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1" name="Object 7"/>
            <p:cNvGraphicFramePr>
              <a:graphicFrameLocks noChangeAspect="1"/>
            </p:cNvGraphicFramePr>
            <p:nvPr/>
          </p:nvGraphicFramePr>
          <p:xfrm>
            <a:off x="2025" y="1902"/>
            <a:ext cx="170" cy="199"/>
          </p:xfrm>
          <a:graphic>
            <a:graphicData uri="http://schemas.openxmlformats.org/presentationml/2006/ole">
              <mc:AlternateContent xmlns:mc="http://schemas.openxmlformats.org/markup-compatibility/2006">
                <mc:Choice xmlns:v="urn:schemas-microsoft-com:vml" Requires="v">
                  <p:oleObj spid="_x0000_s28817" name="公式" r:id="rId7" imgW="152202" imgH="177569" progId="Equation.3">
                    <p:embed/>
                  </p:oleObj>
                </mc:Choice>
                <mc:Fallback>
                  <p:oleObj name="公式" r:id="rId7" imgW="152202" imgH="17756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5" y="1902"/>
                          <a:ext cx="170"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2" name="Object 8"/>
            <p:cNvGraphicFramePr>
              <a:graphicFrameLocks noChangeAspect="1"/>
            </p:cNvGraphicFramePr>
            <p:nvPr/>
          </p:nvGraphicFramePr>
          <p:xfrm>
            <a:off x="2042" y="1223"/>
            <a:ext cx="141" cy="199"/>
          </p:xfrm>
          <a:graphic>
            <a:graphicData uri="http://schemas.openxmlformats.org/presentationml/2006/ole">
              <mc:AlternateContent xmlns:mc="http://schemas.openxmlformats.org/markup-compatibility/2006">
                <mc:Choice xmlns:v="urn:schemas-microsoft-com:vml" Requires="v">
                  <p:oleObj spid="_x0000_s28818" name="公式" r:id="rId9" imgW="126725" imgH="177415" progId="Equation.3">
                    <p:embed/>
                  </p:oleObj>
                </mc:Choice>
                <mc:Fallback>
                  <p:oleObj name="公式" r:id="rId9" imgW="126725" imgH="177415"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42" y="1223"/>
                          <a:ext cx="141"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3" name="Object 9"/>
            <p:cNvGraphicFramePr>
              <a:graphicFrameLocks noChangeAspect="1"/>
            </p:cNvGraphicFramePr>
            <p:nvPr/>
          </p:nvGraphicFramePr>
          <p:xfrm>
            <a:off x="2042" y="1553"/>
            <a:ext cx="141" cy="199"/>
          </p:xfrm>
          <a:graphic>
            <a:graphicData uri="http://schemas.openxmlformats.org/presentationml/2006/ole">
              <mc:AlternateContent xmlns:mc="http://schemas.openxmlformats.org/markup-compatibility/2006">
                <mc:Choice xmlns:v="urn:schemas-microsoft-com:vml" Requires="v">
                  <p:oleObj spid="_x0000_s28819" name="公式" r:id="rId11" imgW="126725" imgH="177415" progId="Equation.3">
                    <p:embed/>
                  </p:oleObj>
                </mc:Choice>
                <mc:Fallback>
                  <p:oleObj name="公式" r:id="rId11" imgW="126725" imgH="177415"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42" y="1553"/>
                          <a:ext cx="141"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07882" name="Rectangle 10"/>
          <p:cNvSpPr>
            <a:spLocks noChangeArrowheads="1"/>
          </p:cNvSpPr>
          <p:nvPr/>
        </p:nvSpPr>
        <p:spPr bwMode="auto">
          <a:xfrm>
            <a:off x="296863" y="153988"/>
            <a:ext cx="845978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solidFill>
                  <a:srgbClr val="0000FF"/>
                </a:solidFill>
                <a:latin typeface="Times New Roman" panose="02020603050405020304" pitchFamily="18" charset="0"/>
              </a:rPr>
              <a:t>1</a:t>
            </a:r>
            <a:r>
              <a:rPr kumimoji="1" lang="zh-CN" altLang="en-US" sz="2400">
                <a:latin typeface="Times New Roman" panose="02020603050405020304" pitchFamily="18" charset="0"/>
              </a:rPr>
              <a:t>、试分析由四选一数据选择器实现的组合逻辑电路的功能。 </a:t>
            </a:r>
          </a:p>
        </p:txBody>
      </p:sp>
      <p:graphicFrame>
        <p:nvGraphicFramePr>
          <p:cNvPr id="207884" name="Object 12"/>
          <p:cNvGraphicFramePr>
            <a:graphicFrameLocks noChangeAspect="1"/>
          </p:cNvGraphicFramePr>
          <p:nvPr/>
        </p:nvGraphicFramePr>
        <p:xfrm>
          <a:off x="539750" y="3971925"/>
          <a:ext cx="5472113" cy="530225"/>
        </p:xfrm>
        <a:graphic>
          <a:graphicData uri="http://schemas.openxmlformats.org/presentationml/2006/ole">
            <mc:AlternateContent xmlns:mc="http://schemas.openxmlformats.org/markup-compatibility/2006">
              <mc:Choice xmlns:v="urn:schemas-microsoft-com:vml" Requires="v">
                <p:oleObj spid="_x0000_s28820" name="公式" r:id="rId13" imgW="2654300" imgH="254000" progId="Equation.3">
                  <p:embed/>
                </p:oleObj>
              </mc:Choice>
              <mc:Fallback>
                <p:oleObj name="公式" r:id="rId13" imgW="2654300" imgH="25400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750" y="3971925"/>
                        <a:ext cx="547211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7886" name="Object 14"/>
          <p:cNvGraphicFramePr>
            <a:graphicFrameLocks noChangeAspect="1"/>
          </p:cNvGraphicFramePr>
          <p:nvPr/>
        </p:nvGraphicFramePr>
        <p:xfrm>
          <a:off x="860425" y="4560888"/>
          <a:ext cx="3902075" cy="954087"/>
        </p:xfrm>
        <a:graphic>
          <a:graphicData uri="http://schemas.openxmlformats.org/presentationml/2006/ole">
            <mc:AlternateContent xmlns:mc="http://schemas.openxmlformats.org/markup-compatibility/2006">
              <mc:Choice xmlns:v="urn:schemas-microsoft-com:vml" Requires="v">
                <p:oleObj spid="_x0000_s28821" name="公式" r:id="rId15" imgW="1892300" imgH="457200" progId="Equation.3">
                  <p:embed/>
                </p:oleObj>
              </mc:Choice>
              <mc:Fallback>
                <p:oleObj name="公式" r:id="rId15" imgW="1892300" imgH="4572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0425" y="4560888"/>
                        <a:ext cx="39020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7887" name="Rectangle 15"/>
          <p:cNvSpPr>
            <a:spLocks noChangeArrowheads="1"/>
          </p:cNvSpPr>
          <p:nvPr/>
        </p:nvSpPr>
        <p:spPr bwMode="auto">
          <a:xfrm>
            <a:off x="323850" y="5556250"/>
            <a:ext cx="8640763"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zh-CN" altLang="en-US" sz="2400">
                <a:latin typeface="Times New Roman" panose="02020603050405020304" pitchFamily="18" charset="0"/>
              </a:rPr>
              <a:t>该电路实现的是</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B</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C</a:t>
            </a:r>
            <a:r>
              <a:rPr kumimoji="1" lang="zh-CN" altLang="en-US" sz="2400">
                <a:latin typeface="Times New Roman" panose="02020603050405020304" pitchFamily="18" charset="0"/>
              </a:rPr>
              <a:t>三变量的一致性判别电路。当</a:t>
            </a:r>
            <a:r>
              <a:rPr kumimoji="1" lang="en-US" altLang="zh-CN" sz="2400">
                <a:latin typeface="Times New Roman" panose="02020603050405020304" pitchFamily="18" charset="0"/>
              </a:rPr>
              <a:t>A=B=C</a:t>
            </a:r>
            <a:r>
              <a:rPr kumimoji="1" lang="zh-CN" altLang="en-US" sz="2400">
                <a:latin typeface="Times New Roman" panose="02020603050405020304" pitchFamily="18" charset="0"/>
              </a:rPr>
              <a:t>时，</a:t>
            </a:r>
            <a:r>
              <a:rPr kumimoji="1" lang="en-US" altLang="zh-CN" sz="2400">
                <a:latin typeface="Times New Roman" panose="02020603050405020304" pitchFamily="18" charset="0"/>
              </a:rPr>
              <a:t>F=1</a:t>
            </a:r>
            <a:r>
              <a:rPr kumimoji="1" lang="zh-CN" altLang="en-US" sz="2400">
                <a:latin typeface="Times New Roman" panose="02020603050405020304" pitchFamily="18" charset="0"/>
              </a:rPr>
              <a:t>，否则</a:t>
            </a:r>
            <a:r>
              <a:rPr kumimoji="1" lang="en-US" altLang="zh-CN" sz="2400">
                <a:latin typeface="Times New Roman" panose="02020603050405020304" pitchFamily="18" charset="0"/>
              </a:rPr>
              <a:t>F=0</a:t>
            </a:r>
            <a:r>
              <a:rPr kumimoji="1" lang="zh-CN" altLang="en-US" sz="2400">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7882"/>
                                        </p:tgtEl>
                                        <p:attrNameLst>
                                          <p:attrName>style.visibility</p:attrName>
                                        </p:attrNameLst>
                                      </p:cBhvr>
                                      <p:to>
                                        <p:strVal val="visible"/>
                                      </p:to>
                                    </p:set>
                                    <p:animEffect transition="in" filter="blinds(horizontal)">
                                      <p:cBhvr>
                                        <p:cTn id="7" dur="500"/>
                                        <p:tgtEl>
                                          <p:spTgt spid="207882"/>
                                        </p:tgtEl>
                                      </p:cBhvr>
                                    </p:animEffect>
                                  </p:childTnLst>
                                </p:cTn>
                              </p:par>
                              <p:par>
                                <p:cTn id="8" presetID="3" presetClass="entr" presetSubtype="10" fill="hold" nodeType="withEffect">
                                  <p:stCondLst>
                                    <p:cond delay="0"/>
                                  </p:stCondLst>
                                  <p:childTnLst>
                                    <p:set>
                                      <p:cBhvr>
                                        <p:cTn id="9" dur="1" fill="hold">
                                          <p:stCondLst>
                                            <p:cond delay="0"/>
                                          </p:stCondLst>
                                        </p:cTn>
                                        <p:tgtEl>
                                          <p:spTgt spid="207883"/>
                                        </p:tgtEl>
                                        <p:attrNameLst>
                                          <p:attrName>style.visibility</p:attrName>
                                        </p:attrNameLst>
                                      </p:cBhvr>
                                      <p:to>
                                        <p:strVal val="visible"/>
                                      </p:to>
                                    </p:set>
                                    <p:animEffect transition="in" filter="blinds(horizontal)">
                                      <p:cBhvr>
                                        <p:cTn id="10" dur="500"/>
                                        <p:tgtEl>
                                          <p:spTgt spid="20788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07884"/>
                                        </p:tgtEl>
                                        <p:attrNameLst>
                                          <p:attrName>style.visibility</p:attrName>
                                        </p:attrNameLst>
                                      </p:cBhvr>
                                      <p:to>
                                        <p:strVal val="visible"/>
                                      </p:to>
                                    </p:set>
                                    <p:animEffect transition="in" filter="blinds(horizontal)">
                                      <p:cBhvr>
                                        <p:cTn id="15" dur="500"/>
                                        <p:tgtEl>
                                          <p:spTgt spid="20788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07886"/>
                                        </p:tgtEl>
                                        <p:attrNameLst>
                                          <p:attrName>style.visibility</p:attrName>
                                        </p:attrNameLst>
                                      </p:cBhvr>
                                      <p:to>
                                        <p:strVal val="visible"/>
                                      </p:to>
                                    </p:set>
                                    <p:animEffect transition="in" filter="blinds(horizontal)">
                                      <p:cBhvr>
                                        <p:cTn id="20" dur="500"/>
                                        <p:tgtEl>
                                          <p:spTgt spid="20788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07887"/>
                                        </p:tgtEl>
                                        <p:attrNameLst>
                                          <p:attrName>style.visibility</p:attrName>
                                        </p:attrNameLst>
                                      </p:cBhvr>
                                      <p:to>
                                        <p:strVal val="visible"/>
                                      </p:to>
                                    </p:set>
                                    <p:animEffect transition="in" filter="box(in)">
                                      <p:cBhvr>
                                        <p:cTn id="25" dur="500"/>
                                        <p:tgtEl>
                                          <p:spTgt spid="207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82" grpId="0"/>
      <p:bldP spid="20788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82" name="Rectangle 10"/>
          <p:cNvSpPr>
            <a:spLocks noChangeArrowheads="1"/>
          </p:cNvSpPr>
          <p:nvPr/>
        </p:nvSpPr>
        <p:spPr bwMode="auto">
          <a:xfrm>
            <a:off x="143153" y="376034"/>
            <a:ext cx="8847137"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kumimoji="1" lang="en-US" altLang="zh-CN" sz="2400" dirty="0">
                <a:solidFill>
                  <a:srgbClr val="0000FF"/>
                </a:solidFill>
                <a:latin typeface="Times New Roman" panose="02020603050405020304" pitchFamily="18" charset="0"/>
              </a:rPr>
              <a:t>2</a:t>
            </a:r>
            <a:r>
              <a:rPr kumimoji="1" lang="zh-CN" altLang="en-US" sz="2400" dirty="0">
                <a:latin typeface="Times New Roman" panose="02020603050405020304" pitchFamily="18" charset="0"/>
              </a:rPr>
              <a:t>、</a:t>
            </a:r>
            <a:r>
              <a:rPr lang="zh-CN" altLang="zh-CN" sz="2400" dirty="0"/>
              <a:t>组合逻辑电路分析题，如下图所示，</a:t>
            </a:r>
            <a:r>
              <a:rPr lang="en-US" altLang="zh-CN" sz="2400" dirty="0"/>
              <a:t>74LS151</a:t>
            </a:r>
            <a:r>
              <a:rPr lang="zh-CN" altLang="zh-CN" sz="2400" dirty="0"/>
              <a:t>是一个</a:t>
            </a:r>
            <a:r>
              <a:rPr lang="en-US" altLang="zh-CN" sz="2400" dirty="0"/>
              <a:t>8</a:t>
            </a:r>
            <a:r>
              <a:rPr lang="zh-CN" altLang="zh-CN" sz="2400" dirty="0"/>
              <a:t>选</a:t>
            </a:r>
            <a:r>
              <a:rPr lang="en-US" altLang="zh-CN" sz="2400" dirty="0"/>
              <a:t>1</a:t>
            </a:r>
            <a:r>
              <a:rPr lang="zh-CN" altLang="zh-CN" sz="2400" dirty="0"/>
              <a:t>的数据选择器，</a:t>
            </a:r>
            <a:r>
              <a:rPr lang="en-US" altLang="zh-CN" sz="2400" dirty="0"/>
              <a:t>A</a:t>
            </a:r>
            <a:r>
              <a:rPr lang="zh-CN" altLang="zh-CN" sz="2400" dirty="0"/>
              <a:t>、</a:t>
            </a:r>
            <a:r>
              <a:rPr lang="en-US" altLang="zh-CN" sz="2400" dirty="0"/>
              <a:t>B</a:t>
            </a:r>
            <a:r>
              <a:rPr lang="zh-CN" altLang="zh-CN" sz="2400" dirty="0"/>
              <a:t>、</a:t>
            </a:r>
            <a:r>
              <a:rPr lang="en-US" altLang="zh-CN" sz="2400" dirty="0"/>
              <a:t>C</a:t>
            </a:r>
            <a:r>
              <a:rPr lang="zh-CN" altLang="zh-CN" sz="2400" dirty="0"/>
              <a:t>是输入，</a:t>
            </a:r>
            <a:r>
              <a:rPr lang="en-US" altLang="zh-CN" sz="2400" dirty="0"/>
              <a:t>F</a:t>
            </a:r>
            <a:r>
              <a:rPr lang="zh-CN" altLang="zh-CN" sz="2400" dirty="0"/>
              <a:t>为输出函数，试分析该电路功能。</a:t>
            </a:r>
          </a:p>
          <a:p>
            <a:pPr>
              <a:buNone/>
            </a:pPr>
            <a:r>
              <a:rPr lang="en-US" altLang="zh-CN" sz="2400" dirty="0"/>
              <a:t>a</a:t>
            </a:r>
            <a:r>
              <a:rPr lang="zh-CN" altLang="zh-CN" sz="2400" dirty="0"/>
              <a:t>、列出函数</a:t>
            </a:r>
            <a:r>
              <a:rPr lang="en-US" altLang="zh-CN" sz="2400" dirty="0"/>
              <a:t>F</a:t>
            </a:r>
            <a:r>
              <a:rPr lang="zh-CN" altLang="zh-CN" sz="2400" dirty="0"/>
              <a:t>的真值表。</a:t>
            </a:r>
          </a:p>
          <a:p>
            <a:pPr>
              <a:buNone/>
            </a:pPr>
            <a:r>
              <a:rPr lang="en-US" altLang="zh-CN" sz="2400" dirty="0"/>
              <a:t>b</a:t>
            </a:r>
            <a:r>
              <a:rPr lang="zh-CN" altLang="zh-CN" sz="2400" dirty="0"/>
              <a:t>、写出函数</a:t>
            </a:r>
            <a:r>
              <a:rPr lang="en-US" altLang="zh-CN" sz="2400" dirty="0"/>
              <a:t>F</a:t>
            </a:r>
            <a:r>
              <a:rPr lang="zh-CN" altLang="zh-CN" sz="2400" dirty="0"/>
              <a:t>的逻辑表达式。</a:t>
            </a:r>
          </a:p>
          <a:p>
            <a:pPr>
              <a:buNone/>
            </a:pPr>
            <a:r>
              <a:rPr lang="en-US" altLang="zh-CN" sz="2400" dirty="0"/>
              <a:t>c</a:t>
            </a:r>
            <a:r>
              <a:rPr lang="zh-CN" altLang="zh-CN" sz="2400" dirty="0"/>
              <a:t>、判断出函数</a:t>
            </a:r>
            <a:r>
              <a:rPr lang="en-US" altLang="zh-CN" sz="2400" dirty="0"/>
              <a:t>F</a:t>
            </a:r>
            <a:r>
              <a:rPr lang="zh-CN" altLang="zh-CN" sz="2400" dirty="0"/>
              <a:t>的逻辑功能。</a:t>
            </a:r>
            <a:r>
              <a:rPr kumimoji="1" lang="zh-CN" altLang="en-US" sz="2400" dirty="0">
                <a:latin typeface="Times New Roman" panose="02020603050405020304" pitchFamily="18" charset="0"/>
              </a:rPr>
              <a:t> </a:t>
            </a:r>
          </a:p>
        </p:txBody>
      </p:sp>
      <p:pic>
        <p:nvPicPr>
          <p:cNvPr id="12" name="图片 11"/>
          <p:cNvPicPr/>
          <p:nvPr/>
        </p:nvPicPr>
        <p:blipFill>
          <a:blip r:embed="rId4"/>
          <a:stretch>
            <a:fillRect/>
          </a:stretch>
        </p:blipFill>
        <p:spPr>
          <a:xfrm>
            <a:off x="5148064" y="987781"/>
            <a:ext cx="1501775" cy="2223770"/>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887116418"/>
              </p:ext>
            </p:extLst>
          </p:nvPr>
        </p:nvGraphicFramePr>
        <p:xfrm>
          <a:off x="143153" y="3429000"/>
          <a:ext cx="1036320" cy="2194560"/>
        </p:xfrm>
        <a:graphic>
          <a:graphicData uri="http://schemas.openxmlformats.org/drawingml/2006/table">
            <a:tbl>
              <a:tblPr firstRow="1" bandRow="1">
                <a:tableStyleId>{5C22544A-7EE6-4342-B048-85BDC9FD1C3A}</a:tableStyleId>
              </a:tblPr>
              <a:tblGrid>
                <a:gridCol w="259080">
                  <a:extLst>
                    <a:ext uri="{9D8B030D-6E8A-4147-A177-3AD203B41FA5}">
                      <a16:colId xmlns:a16="http://schemas.microsoft.com/office/drawing/2014/main" val="20000"/>
                    </a:ext>
                  </a:extLst>
                </a:gridCol>
                <a:gridCol w="259080">
                  <a:extLst>
                    <a:ext uri="{9D8B030D-6E8A-4147-A177-3AD203B41FA5}">
                      <a16:colId xmlns:a16="http://schemas.microsoft.com/office/drawing/2014/main" val="20001"/>
                    </a:ext>
                  </a:extLst>
                </a:gridCol>
                <a:gridCol w="259080">
                  <a:extLst>
                    <a:ext uri="{9D8B030D-6E8A-4147-A177-3AD203B41FA5}">
                      <a16:colId xmlns:a16="http://schemas.microsoft.com/office/drawing/2014/main" val="20002"/>
                    </a:ext>
                  </a:extLst>
                </a:gridCol>
                <a:gridCol w="259080">
                  <a:extLst>
                    <a:ext uri="{9D8B030D-6E8A-4147-A177-3AD203B41FA5}">
                      <a16:colId xmlns:a16="http://schemas.microsoft.com/office/drawing/2014/main" val="20003"/>
                    </a:ext>
                  </a:extLst>
                </a:gridCol>
              </a:tblGrid>
              <a:tr h="161290">
                <a:tc>
                  <a:txBody>
                    <a:bodyPr/>
                    <a:lstStyle/>
                    <a:p>
                      <a:pPr fontAlgn="base">
                        <a:lnSpc>
                          <a:spcPts val="1200"/>
                        </a:lnSpc>
                        <a:spcAft>
                          <a:spcPts val="0"/>
                        </a:spcAft>
                      </a:pPr>
                      <a:r>
                        <a:rPr lang="en-US" sz="1000">
                          <a:effectLst/>
                        </a:rPr>
                        <a:t>A</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B</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C</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F</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extLst>
                  <a:ext uri="{0D108BD9-81ED-4DB2-BD59-A6C34878D82A}">
                    <a16:rowId xmlns:a16="http://schemas.microsoft.com/office/drawing/2014/main" val="10000"/>
                  </a:ext>
                </a:extLst>
              </a:tr>
              <a:tr h="161290">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extLst>
                  <a:ext uri="{0D108BD9-81ED-4DB2-BD59-A6C34878D82A}">
                    <a16:rowId xmlns:a16="http://schemas.microsoft.com/office/drawing/2014/main" val="10001"/>
                  </a:ext>
                </a:extLst>
              </a:tr>
              <a:tr h="161290">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extLst>
                  <a:ext uri="{0D108BD9-81ED-4DB2-BD59-A6C34878D82A}">
                    <a16:rowId xmlns:a16="http://schemas.microsoft.com/office/drawing/2014/main" val="10002"/>
                  </a:ext>
                </a:extLst>
              </a:tr>
              <a:tr h="161290">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extLst>
                  <a:ext uri="{0D108BD9-81ED-4DB2-BD59-A6C34878D82A}">
                    <a16:rowId xmlns:a16="http://schemas.microsoft.com/office/drawing/2014/main" val="10003"/>
                  </a:ext>
                </a:extLst>
              </a:tr>
              <a:tr h="161290">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extLst>
                  <a:ext uri="{0D108BD9-81ED-4DB2-BD59-A6C34878D82A}">
                    <a16:rowId xmlns:a16="http://schemas.microsoft.com/office/drawing/2014/main" val="10004"/>
                  </a:ext>
                </a:extLst>
              </a:tr>
              <a:tr h="161290">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extLst>
                  <a:ext uri="{0D108BD9-81ED-4DB2-BD59-A6C34878D82A}">
                    <a16:rowId xmlns:a16="http://schemas.microsoft.com/office/drawing/2014/main" val="10005"/>
                  </a:ext>
                </a:extLst>
              </a:tr>
              <a:tr h="161290">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extLst>
                  <a:ext uri="{0D108BD9-81ED-4DB2-BD59-A6C34878D82A}">
                    <a16:rowId xmlns:a16="http://schemas.microsoft.com/office/drawing/2014/main" val="10006"/>
                  </a:ext>
                </a:extLst>
              </a:tr>
              <a:tr h="161290">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extLst>
                  <a:ext uri="{0D108BD9-81ED-4DB2-BD59-A6C34878D82A}">
                    <a16:rowId xmlns:a16="http://schemas.microsoft.com/office/drawing/2014/main" val="10007"/>
                  </a:ext>
                </a:extLst>
              </a:tr>
              <a:tr h="0">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dirty="0">
                          <a:effectLst/>
                        </a:rPr>
                        <a:t>1</a:t>
                      </a:r>
                      <a:endParaRPr lang="zh-CN" sz="1000" dirty="0">
                        <a:effectLst/>
                        <a:latin typeface="Times New Roman" panose="02020603050405020304" pitchFamily="18" charset="0"/>
                        <a:ea typeface="宋体" panose="02010600030101010101" pitchFamily="2" charset="-122"/>
                        <a:cs typeface="宋体" panose="02010600030101010101" pitchFamily="2" charset="-122"/>
                      </a:endParaRPr>
                    </a:p>
                  </a:txBody>
                  <a:tcPr/>
                </a:tc>
                <a:extLst>
                  <a:ext uri="{0D108BD9-81ED-4DB2-BD59-A6C34878D82A}">
                    <a16:rowId xmlns:a16="http://schemas.microsoft.com/office/drawing/2014/main" val="10008"/>
                  </a:ext>
                </a:extLst>
              </a:tr>
            </a:tbl>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542295787"/>
              </p:ext>
            </p:extLst>
          </p:nvPr>
        </p:nvGraphicFramePr>
        <p:xfrm>
          <a:off x="1925359" y="3839230"/>
          <a:ext cx="1895475" cy="219075"/>
        </p:xfrm>
        <a:graphic>
          <a:graphicData uri="http://schemas.openxmlformats.org/presentationml/2006/ole">
            <mc:AlternateContent xmlns:mc="http://schemas.openxmlformats.org/markup-compatibility/2006">
              <mc:Choice xmlns:v="urn:schemas-microsoft-com:vml" Requires="v">
                <p:oleObj spid="_x0000_s70674" name="公式" r:id="rId5" imgW="1892300" imgH="215900" progId="Equation.3">
                  <p:embed/>
                </p:oleObj>
              </mc:Choice>
              <mc:Fallback>
                <p:oleObj name="公式" r:id="rId5" imgW="1892300" imgH="2159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5359" y="3839230"/>
                        <a:ext cx="1895475"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1835696" y="3513094"/>
            <a:ext cx="2842445" cy="369332"/>
          </a:xfrm>
          <a:prstGeom prst="rect">
            <a:avLst/>
          </a:prstGeom>
        </p:spPr>
        <p:txBody>
          <a:bodyPr wrap="none">
            <a:spAutoFit/>
          </a:bodyPr>
          <a:lstStyle/>
          <a:p>
            <a:pPr lvl="0" algn="l" eaLnBrk="0" hangingPunct="0"/>
            <a:r>
              <a:rPr lang="en-US" altLang="zh-CN" b="0" dirty="0">
                <a:cs typeface="宋体" panose="02010600030101010101" pitchFamily="2" charset="-122"/>
              </a:rPr>
              <a:t>b</a:t>
            </a:r>
            <a:r>
              <a:rPr lang="zh-CN" altLang="en-US" b="0" dirty="0">
                <a:cs typeface="宋体" panose="02010600030101010101" pitchFamily="2" charset="-122"/>
              </a:rPr>
              <a:t>、函数</a:t>
            </a:r>
            <a:r>
              <a:rPr lang="en-US" altLang="zh-CN" b="0" dirty="0">
                <a:cs typeface="宋体" panose="02010600030101010101" pitchFamily="2" charset="-122"/>
              </a:rPr>
              <a:t>F</a:t>
            </a:r>
            <a:r>
              <a:rPr lang="zh-CN" altLang="en-US" b="0" dirty="0">
                <a:cs typeface="宋体" panose="02010600030101010101" pitchFamily="2" charset="-122"/>
              </a:rPr>
              <a:t>的逻辑表达式：</a:t>
            </a:r>
          </a:p>
        </p:txBody>
      </p:sp>
      <p:sp>
        <p:nvSpPr>
          <p:cNvPr id="7" name="矩形 6"/>
          <p:cNvSpPr/>
          <p:nvPr/>
        </p:nvSpPr>
        <p:spPr>
          <a:xfrm>
            <a:off x="16334" y="3078782"/>
            <a:ext cx="2326278" cy="369332"/>
          </a:xfrm>
          <a:prstGeom prst="rect">
            <a:avLst/>
          </a:prstGeom>
        </p:spPr>
        <p:txBody>
          <a:bodyPr wrap="none">
            <a:spAutoFit/>
          </a:bodyPr>
          <a:lstStyle/>
          <a:p>
            <a:pPr lvl="0" algn="l" eaLnBrk="0" hangingPunct="0"/>
            <a:r>
              <a:rPr lang="en-US" altLang="zh-CN" b="0" dirty="0">
                <a:cs typeface="宋体" panose="02010600030101010101" pitchFamily="2" charset="-122"/>
              </a:rPr>
              <a:t>a</a:t>
            </a:r>
            <a:r>
              <a:rPr lang="zh-CN" altLang="en-US" b="0" dirty="0">
                <a:cs typeface="宋体" panose="02010600030101010101" pitchFamily="2" charset="-122"/>
              </a:rPr>
              <a:t>、</a:t>
            </a:r>
            <a:r>
              <a:rPr lang="zh-CN" altLang="zh-CN" b="0" dirty="0">
                <a:cs typeface="宋体" panose="02010600030101010101" pitchFamily="2" charset="-122"/>
              </a:rPr>
              <a:t>函数</a:t>
            </a:r>
            <a:r>
              <a:rPr lang="en-US" altLang="zh-CN" b="0" dirty="0">
                <a:cs typeface="宋体" panose="02010600030101010101" pitchFamily="2" charset="-122"/>
              </a:rPr>
              <a:t>F</a:t>
            </a:r>
            <a:r>
              <a:rPr lang="zh-CN" altLang="en-US" b="0" dirty="0">
                <a:cs typeface="宋体" panose="02010600030101010101" pitchFamily="2" charset="-122"/>
              </a:rPr>
              <a:t>的真值表：</a:t>
            </a:r>
          </a:p>
        </p:txBody>
      </p:sp>
      <p:sp>
        <p:nvSpPr>
          <p:cNvPr id="8" name="矩形 7"/>
          <p:cNvSpPr/>
          <p:nvPr/>
        </p:nvSpPr>
        <p:spPr>
          <a:xfrm>
            <a:off x="1825033" y="4176793"/>
            <a:ext cx="2569934" cy="523220"/>
          </a:xfrm>
          <a:prstGeom prst="rect">
            <a:avLst/>
          </a:prstGeom>
        </p:spPr>
        <p:txBody>
          <a:bodyPr wrap="none">
            <a:spAutoFit/>
          </a:bodyPr>
          <a:lstStyle/>
          <a:p>
            <a:pPr lvl="0" algn="l" eaLnBrk="0" hangingPunct="0"/>
            <a:r>
              <a:rPr lang="en-US" altLang="zh-CN" b="0" dirty="0">
                <a:cs typeface="宋体" panose="02010600030101010101" pitchFamily="2" charset="-122"/>
              </a:rPr>
              <a:t>c</a:t>
            </a:r>
            <a:r>
              <a:rPr lang="zh-CN" altLang="en-US" b="0" dirty="0">
                <a:cs typeface="宋体" panose="02010600030101010101" pitchFamily="2" charset="-122"/>
              </a:rPr>
              <a:t>、</a:t>
            </a:r>
            <a:r>
              <a:rPr lang="zh-CN" altLang="zh-CN" b="0" dirty="0">
                <a:cs typeface="宋体" panose="02010600030101010101" pitchFamily="2" charset="-122"/>
              </a:rPr>
              <a:t>函数</a:t>
            </a:r>
            <a:r>
              <a:rPr lang="en-US" altLang="zh-CN" b="0" dirty="0">
                <a:cs typeface="宋体" panose="02010600030101010101" pitchFamily="2" charset="-122"/>
              </a:rPr>
              <a:t>F</a:t>
            </a:r>
            <a:r>
              <a:rPr lang="zh-CN" altLang="en-US" b="0" dirty="0">
                <a:cs typeface="宋体" panose="02010600030101010101" pitchFamily="2" charset="-122"/>
              </a:rPr>
              <a:t>的逻辑功能：</a:t>
            </a:r>
            <a:endParaRPr lang="zh-CN" altLang="en-US" sz="2800" b="0" dirty="0"/>
          </a:p>
        </p:txBody>
      </p:sp>
      <p:sp>
        <p:nvSpPr>
          <p:cNvPr id="9" name="矩形 8"/>
          <p:cNvSpPr/>
          <p:nvPr/>
        </p:nvSpPr>
        <p:spPr>
          <a:xfrm>
            <a:off x="1814891" y="4710872"/>
            <a:ext cx="4572000" cy="923330"/>
          </a:xfrm>
          <a:prstGeom prst="rect">
            <a:avLst/>
          </a:prstGeom>
        </p:spPr>
        <p:txBody>
          <a:bodyPr>
            <a:spAutoFit/>
          </a:bodyPr>
          <a:lstStyle/>
          <a:p>
            <a:r>
              <a:rPr lang="zh-CN" altLang="zh-CN" kern="100" dirty="0">
                <a:latin typeface="Calibri" panose="020F0502020204030204" pitchFamily="34" charset="0"/>
                <a:cs typeface="Times New Roman" panose="02020603050405020304" pitchFamily="18" charset="0"/>
              </a:rPr>
              <a:t>当</a:t>
            </a:r>
            <a:r>
              <a:rPr lang="en-US" altLang="zh-CN" kern="100" dirty="0">
                <a:latin typeface="Calibri" panose="020F0502020204030204" pitchFamily="34" charset="0"/>
                <a:cs typeface="Times New Roman" panose="02020603050405020304" pitchFamily="18" charset="0"/>
              </a:rPr>
              <a:t>A</a:t>
            </a:r>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B</a:t>
            </a:r>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C</a:t>
            </a:r>
            <a:r>
              <a:rPr lang="zh-CN" altLang="zh-CN" kern="100" dirty="0">
                <a:latin typeface="Calibri" panose="020F0502020204030204" pitchFamily="34" charset="0"/>
                <a:cs typeface="Times New Roman" panose="02020603050405020304" pitchFamily="18" charset="0"/>
              </a:rPr>
              <a:t>输入中有</a:t>
            </a:r>
            <a:r>
              <a:rPr lang="en-US" altLang="zh-CN" kern="100" dirty="0">
                <a:latin typeface="Calibri" panose="020F0502020204030204" pitchFamily="34" charset="0"/>
                <a:cs typeface="Times New Roman" panose="02020603050405020304" pitchFamily="18" charset="0"/>
              </a:rPr>
              <a:t>2</a:t>
            </a:r>
            <a:r>
              <a:rPr lang="zh-CN" altLang="zh-CN" kern="100" dirty="0">
                <a:latin typeface="Calibri" panose="020F0502020204030204" pitchFamily="34" charset="0"/>
                <a:cs typeface="Times New Roman" panose="02020603050405020304" pitchFamily="18" charset="0"/>
              </a:rPr>
              <a:t>个及以上为</a:t>
            </a:r>
            <a:r>
              <a:rPr lang="en-US" altLang="zh-CN" kern="100" dirty="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时，该电路输出，假设</a:t>
            </a:r>
            <a:r>
              <a:rPr lang="en-US" altLang="zh-CN" kern="100" dirty="0">
                <a:latin typeface="Calibri" panose="020F0502020204030204" pitchFamily="34" charset="0"/>
                <a:cs typeface="Times New Roman" panose="02020603050405020304" pitchFamily="18" charset="0"/>
              </a:rPr>
              <a:t>A</a:t>
            </a:r>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B</a:t>
            </a:r>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C</a:t>
            </a:r>
            <a:r>
              <a:rPr lang="zh-CN" altLang="zh-CN" kern="100" dirty="0">
                <a:latin typeface="Calibri" panose="020F0502020204030204" pitchFamily="34" charset="0"/>
                <a:cs typeface="Times New Roman" panose="02020603050405020304" pitchFamily="18" charset="0"/>
              </a:rPr>
              <a:t>为投票人时，该电路为少数服从多数的逻辑判断电路。</a:t>
            </a:r>
            <a:endParaRPr lang="zh-CN" altLang="en-US" dirty="0"/>
          </a:p>
        </p:txBody>
      </p:sp>
    </p:spTree>
    <p:extLst>
      <p:ext uri="{BB962C8B-B14F-4D97-AF65-F5344CB8AC3E}">
        <p14:creationId xmlns:p14="http://schemas.microsoft.com/office/powerpoint/2010/main" val="216768509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7882"/>
                                        </p:tgtEl>
                                        <p:attrNameLst>
                                          <p:attrName>style.visibility</p:attrName>
                                        </p:attrNameLst>
                                      </p:cBhvr>
                                      <p:to>
                                        <p:strVal val="visible"/>
                                      </p:to>
                                    </p:set>
                                    <p:animEffect transition="in" filter="blinds(horizontal)">
                                      <p:cBhvr>
                                        <p:cTn id="7" dur="500"/>
                                        <p:tgtEl>
                                          <p:spTgt spid="207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8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Text Box 4"/>
          <p:cNvSpPr txBox="1">
            <a:spLocks noChangeArrowheads="1"/>
          </p:cNvSpPr>
          <p:nvPr/>
        </p:nvSpPr>
        <p:spPr bwMode="auto">
          <a:xfrm>
            <a:off x="296863" y="234950"/>
            <a:ext cx="8451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latin typeface="Times New Roman" panose="02020603050405020304" pitchFamily="18" charset="0"/>
              </a:rPr>
              <a:t>3</a:t>
            </a:r>
            <a:r>
              <a:rPr kumimoji="1" lang="zh-CN" altLang="en-US" sz="2400" dirty="0">
                <a:latin typeface="Times New Roman" panose="02020603050405020304" pitchFamily="18" charset="0"/>
              </a:rPr>
              <a:t>、分析右图所示的组合逻辑电路，说出电路的逻辑功能。</a:t>
            </a:r>
          </a:p>
        </p:txBody>
      </p:sp>
      <p:graphicFrame>
        <p:nvGraphicFramePr>
          <p:cNvPr id="208901" name="Object 5"/>
          <p:cNvGraphicFramePr>
            <a:graphicFrameLocks noChangeAspect="1"/>
          </p:cNvGraphicFramePr>
          <p:nvPr/>
        </p:nvGraphicFramePr>
        <p:xfrm>
          <a:off x="2051050" y="788988"/>
          <a:ext cx="5113338" cy="2927350"/>
        </p:xfrm>
        <a:graphic>
          <a:graphicData uri="http://schemas.openxmlformats.org/presentationml/2006/ole">
            <mc:AlternateContent xmlns:mc="http://schemas.openxmlformats.org/markup-compatibility/2006">
              <mc:Choice xmlns:v="urn:schemas-microsoft-com:vml" Requires="v">
                <p:oleObj spid="_x0000_s29750" name="Visio" r:id="rId4" imgW="3998391" imgH="2193210" progId="Visio.Drawing.6">
                  <p:embed/>
                </p:oleObj>
              </mc:Choice>
              <mc:Fallback>
                <p:oleObj name="Visio" r:id="rId4" imgW="3998391" imgH="2193210" progId="Visio.Drawing.6">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788988"/>
                        <a:ext cx="5113338"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8902" name="Text Box 6"/>
          <p:cNvSpPr txBox="1">
            <a:spLocks noChangeArrowheads="1"/>
          </p:cNvSpPr>
          <p:nvPr/>
        </p:nvSpPr>
        <p:spPr bwMode="auto">
          <a:xfrm>
            <a:off x="107950" y="4149725"/>
            <a:ext cx="6005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由电路图写出输入与输出之间的逻辑关系：</a:t>
            </a:r>
          </a:p>
        </p:txBody>
      </p:sp>
      <p:graphicFrame>
        <p:nvGraphicFramePr>
          <p:cNvPr id="208903" name="Object 7"/>
          <p:cNvGraphicFramePr>
            <a:graphicFrameLocks noChangeAspect="1"/>
          </p:cNvGraphicFramePr>
          <p:nvPr/>
        </p:nvGraphicFramePr>
        <p:xfrm>
          <a:off x="828675" y="4678363"/>
          <a:ext cx="6740525" cy="635000"/>
        </p:xfrm>
        <a:graphic>
          <a:graphicData uri="http://schemas.openxmlformats.org/presentationml/2006/ole">
            <mc:AlternateContent xmlns:mc="http://schemas.openxmlformats.org/markup-compatibility/2006">
              <mc:Choice xmlns:v="urn:schemas-microsoft-com:vml" Requires="v">
                <p:oleObj spid="_x0000_s29751" name="公式" r:id="rId6" imgW="2844800" imgH="279400" progId="Equation.3">
                  <p:embed/>
                </p:oleObj>
              </mc:Choice>
              <mc:Fallback>
                <p:oleObj name="公式" r:id="rId6" imgW="2844800" imgH="2794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675" y="4678363"/>
                        <a:ext cx="6740525"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8904" name="Text Box 8"/>
          <p:cNvSpPr txBox="1">
            <a:spLocks noChangeArrowheads="1"/>
          </p:cNvSpPr>
          <p:nvPr/>
        </p:nvSpPr>
        <p:spPr bwMode="auto">
          <a:xfrm>
            <a:off x="166688" y="5465763"/>
            <a:ext cx="924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由输入与输出之间的逻辑关系可知：当</a:t>
            </a:r>
            <a:r>
              <a:rPr kumimoji="1" lang="en-US" altLang="zh-CN" sz="2400">
                <a:latin typeface="Times New Roman" panose="02020603050405020304" pitchFamily="18" charset="0"/>
              </a:rPr>
              <a:t>A=B=C</a:t>
            </a:r>
            <a:r>
              <a:rPr kumimoji="1" lang="zh-CN" altLang="en-US" sz="2400">
                <a:latin typeface="Times New Roman" panose="02020603050405020304" pitchFamily="18" charset="0"/>
              </a:rPr>
              <a:t>时，</a:t>
            </a:r>
            <a:r>
              <a:rPr kumimoji="1" lang="en-US" altLang="zh-CN" sz="2400">
                <a:latin typeface="Times New Roman" panose="02020603050405020304" pitchFamily="18" charset="0"/>
              </a:rPr>
              <a:t>F=1</a:t>
            </a:r>
            <a:r>
              <a:rPr kumimoji="1" lang="zh-CN" altLang="en-US" sz="2400">
                <a:latin typeface="Times New Roman" panose="02020603050405020304" pitchFamily="18" charset="0"/>
              </a:rPr>
              <a:t>，否则</a:t>
            </a:r>
            <a:r>
              <a:rPr kumimoji="1" lang="en-US" altLang="zh-CN" sz="2400">
                <a:latin typeface="Times New Roman" panose="02020603050405020304" pitchFamily="18" charset="0"/>
              </a:rPr>
              <a:t>F=0</a:t>
            </a:r>
            <a:r>
              <a:rPr kumimoji="1" lang="zh-CN" altLang="en-US" sz="2400">
                <a:latin typeface="Times New Roman" panose="02020603050405020304" pitchFamily="18" charset="0"/>
              </a:rPr>
              <a:t>。</a:t>
            </a:r>
          </a:p>
        </p:txBody>
      </p:sp>
      <p:sp>
        <p:nvSpPr>
          <p:cNvPr id="208905" name="Text Box 9"/>
          <p:cNvSpPr txBox="1">
            <a:spLocks noChangeArrowheads="1"/>
          </p:cNvSpPr>
          <p:nvPr/>
        </p:nvSpPr>
        <p:spPr bwMode="auto">
          <a:xfrm>
            <a:off x="174625" y="5975350"/>
            <a:ext cx="4167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电路描述：一致性判别电路。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08900"/>
                                        </p:tgtEl>
                                        <p:attrNameLst>
                                          <p:attrName>style.visibility</p:attrName>
                                        </p:attrNameLst>
                                      </p:cBhvr>
                                      <p:to>
                                        <p:strVal val="visible"/>
                                      </p:to>
                                    </p:set>
                                    <p:animEffect transition="in" filter="strips(downLeft)">
                                      <p:cBhvr>
                                        <p:cTn id="7" dur="500"/>
                                        <p:tgtEl>
                                          <p:spTgt spid="208900"/>
                                        </p:tgtEl>
                                      </p:cBhvr>
                                    </p:animEffect>
                                  </p:childTnLst>
                                </p:cTn>
                              </p:par>
                              <p:par>
                                <p:cTn id="8" presetID="18" presetClass="entr" presetSubtype="12" fill="hold" nodeType="withEffect">
                                  <p:stCondLst>
                                    <p:cond delay="0"/>
                                  </p:stCondLst>
                                  <p:childTnLst>
                                    <p:set>
                                      <p:cBhvr>
                                        <p:cTn id="9" dur="1" fill="hold">
                                          <p:stCondLst>
                                            <p:cond delay="0"/>
                                          </p:stCondLst>
                                        </p:cTn>
                                        <p:tgtEl>
                                          <p:spTgt spid="208901"/>
                                        </p:tgtEl>
                                        <p:attrNameLst>
                                          <p:attrName>style.visibility</p:attrName>
                                        </p:attrNameLst>
                                      </p:cBhvr>
                                      <p:to>
                                        <p:strVal val="visible"/>
                                      </p:to>
                                    </p:set>
                                    <p:animEffect transition="in" filter="strips(downLeft)">
                                      <p:cBhvr>
                                        <p:cTn id="10" dur="500"/>
                                        <p:tgtEl>
                                          <p:spTgt spid="20890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8902"/>
                                        </p:tgtEl>
                                        <p:attrNameLst>
                                          <p:attrName>style.visibility</p:attrName>
                                        </p:attrNameLst>
                                      </p:cBhvr>
                                      <p:to>
                                        <p:strVal val="visible"/>
                                      </p:to>
                                    </p:set>
                                    <p:animEffect transition="in" filter="blinds(horizontal)">
                                      <p:cBhvr>
                                        <p:cTn id="15" dur="500"/>
                                        <p:tgtEl>
                                          <p:spTgt spid="20890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08903"/>
                                        </p:tgtEl>
                                        <p:attrNameLst>
                                          <p:attrName>style.visibility</p:attrName>
                                        </p:attrNameLst>
                                      </p:cBhvr>
                                      <p:to>
                                        <p:strVal val="visible"/>
                                      </p:to>
                                    </p:set>
                                    <p:animEffect transition="in" filter="wipe(left)">
                                      <p:cBhvr>
                                        <p:cTn id="20" dur="500"/>
                                        <p:tgtEl>
                                          <p:spTgt spid="20890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08904"/>
                                        </p:tgtEl>
                                        <p:attrNameLst>
                                          <p:attrName>style.visibility</p:attrName>
                                        </p:attrNameLst>
                                      </p:cBhvr>
                                      <p:to>
                                        <p:strVal val="visible"/>
                                      </p:to>
                                    </p:set>
                                    <p:animEffect transition="in" filter="wipe(left)">
                                      <p:cBhvr>
                                        <p:cTn id="25" dur="500"/>
                                        <p:tgtEl>
                                          <p:spTgt spid="20890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8905"/>
                                        </p:tgtEl>
                                        <p:attrNameLst>
                                          <p:attrName>style.visibility</p:attrName>
                                        </p:attrNameLst>
                                      </p:cBhvr>
                                      <p:to>
                                        <p:strVal val="visible"/>
                                      </p:to>
                                    </p:set>
                                    <p:animEffect transition="in" filter="wipe(left)">
                                      <p:cBhvr>
                                        <p:cTn id="30" dur="500"/>
                                        <p:tgtEl>
                                          <p:spTgt spid="208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p:bldP spid="208902" grpId="0"/>
      <p:bldP spid="208904" grpId="0"/>
      <p:bldP spid="20890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Text Box 4"/>
          <p:cNvSpPr txBox="1">
            <a:spLocks noChangeArrowheads="1"/>
          </p:cNvSpPr>
          <p:nvPr/>
        </p:nvSpPr>
        <p:spPr bwMode="auto">
          <a:xfrm>
            <a:off x="296863" y="234950"/>
            <a:ext cx="8451850"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kumimoji="1" lang="en-US" altLang="zh-CN" sz="2400" dirty="0">
                <a:latin typeface="Times New Roman" panose="02020603050405020304" pitchFamily="18" charset="0"/>
              </a:rPr>
              <a:t>4</a:t>
            </a:r>
            <a:r>
              <a:rPr kumimoji="1" lang="zh-CN" altLang="en-US" sz="2400" dirty="0">
                <a:latin typeface="Times New Roman" panose="02020603050405020304" pitchFamily="18" charset="0"/>
              </a:rPr>
              <a:t>、</a:t>
            </a:r>
            <a:r>
              <a:rPr lang="zh-CN" altLang="zh-CN" sz="2400" dirty="0"/>
              <a:t>组合逻辑电路分析题，如下图所示，</a:t>
            </a:r>
            <a:r>
              <a:rPr lang="en-US" altLang="zh-CN" sz="2400" dirty="0"/>
              <a:t>74LS138</a:t>
            </a:r>
            <a:r>
              <a:rPr lang="zh-CN" altLang="zh-CN" sz="2400" dirty="0"/>
              <a:t>是一个</a:t>
            </a:r>
            <a:r>
              <a:rPr lang="en-US" altLang="zh-CN" sz="2400" dirty="0"/>
              <a:t>3-8</a:t>
            </a:r>
            <a:r>
              <a:rPr lang="zh-CN" altLang="zh-CN" sz="2400" dirty="0"/>
              <a:t>线译码器，</a:t>
            </a:r>
            <a:r>
              <a:rPr lang="en-US" altLang="zh-CN" sz="2400" dirty="0"/>
              <a:t>ABC</a:t>
            </a:r>
            <a:r>
              <a:rPr lang="zh-CN" altLang="zh-CN" sz="2400" dirty="0"/>
              <a:t>输入是一个</a:t>
            </a:r>
            <a:r>
              <a:rPr lang="en-US" altLang="zh-CN" sz="2400" dirty="0"/>
              <a:t>7</a:t>
            </a:r>
            <a:r>
              <a:rPr lang="zh-CN" altLang="zh-CN" sz="2400" dirty="0"/>
              <a:t>以内的二进制数，</a:t>
            </a:r>
            <a:r>
              <a:rPr lang="en-US" altLang="zh-CN" sz="2400" dirty="0"/>
              <a:t>F</a:t>
            </a:r>
            <a:r>
              <a:rPr lang="zh-CN" altLang="zh-CN" sz="2400" dirty="0"/>
              <a:t>为输出函数，试分析该电路的功能。。</a:t>
            </a:r>
          </a:p>
          <a:p>
            <a:pPr>
              <a:buNone/>
            </a:pPr>
            <a:r>
              <a:rPr lang="en-US" altLang="zh-CN" sz="2400" dirty="0"/>
              <a:t>a</a:t>
            </a:r>
            <a:r>
              <a:rPr lang="zh-CN" altLang="zh-CN" sz="2400" dirty="0"/>
              <a:t>、列出函数</a:t>
            </a:r>
            <a:r>
              <a:rPr lang="en-US" altLang="zh-CN" sz="2400" dirty="0"/>
              <a:t>F</a:t>
            </a:r>
            <a:r>
              <a:rPr lang="zh-CN" altLang="zh-CN" sz="2400" dirty="0"/>
              <a:t>的真值表。</a:t>
            </a:r>
          </a:p>
          <a:p>
            <a:pPr>
              <a:buNone/>
            </a:pPr>
            <a:r>
              <a:rPr lang="en-US" altLang="zh-CN" sz="2400" dirty="0"/>
              <a:t>b</a:t>
            </a:r>
            <a:r>
              <a:rPr lang="zh-CN" altLang="zh-CN" sz="2400" dirty="0"/>
              <a:t>、写出函数</a:t>
            </a:r>
            <a:r>
              <a:rPr lang="en-US" altLang="zh-CN" sz="2400" dirty="0"/>
              <a:t>F</a:t>
            </a:r>
            <a:r>
              <a:rPr lang="zh-CN" altLang="zh-CN" sz="2400" dirty="0"/>
              <a:t>的逻辑表达式。</a:t>
            </a:r>
          </a:p>
          <a:p>
            <a:pPr>
              <a:buNone/>
            </a:pPr>
            <a:r>
              <a:rPr lang="en-US" altLang="zh-CN" sz="2400" dirty="0"/>
              <a:t>c</a:t>
            </a:r>
            <a:r>
              <a:rPr lang="zh-CN" altLang="zh-CN" sz="2400" dirty="0"/>
              <a:t>、判断出函数</a:t>
            </a:r>
            <a:r>
              <a:rPr lang="en-US" altLang="zh-CN" sz="2400" dirty="0"/>
              <a:t>F</a:t>
            </a:r>
            <a:r>
              <a:rPr lang="zh-CN" altLang="zh-CN" sz="2400" dirty="0"/>
              <a:t>的逻辑功能。</a:t>
            </a:r>
          </a:p>
        </p:txBody>
      </p:sp>
      <p:pic>
        <p:nvPicPr>
          <p:cNvPr id="8" name="图片 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4048" y="1291817"/>
            <a:ext cx="2070100" cy="1448435"/>
          </a:xfrm>
          <a:prstGeom prst="rect">
            <a:avLst/>
          </a:prstGeom>
          <a:noFill/>
          <a:ln>
            <a:noFill/>
          </a:ln>
        </p:spPr>
      </p:pic>
      <p:graphicFrame>
        <p:nvGraphicFramePr>
          <p:cNvPr id="2" name="表格 1"/>
          <p:cNvGraphicFramePr>
            <a:graphicFrameLocks noGrp="1"/>
          </p:cNvGraphicFramePr>
          <p:nvPr>
            <p:extLst>
              <p:ext uri="{D42A27DB-BD31-4B8C-83A1-F6EECF244321}">
                <p14:modId xmlns:p14="http://schemas.microsoft.com/office/powerpoint/2010/main" val="970932185"/>
              </p:ext>
            </p:extLst>
          </p:nvPr>
        </p:nvGraphicFramePr>
        <p:xfrm>
          <a:off x="539552" y="3363822"/>
          <a:ext cx="1036320" cy="2194560"/>
        </p:xfrm>
        <a:graphic>
          <a:graphicData uri="http://schemas.openxmlformats.org/drawingml/2006/table">
            <a:tbl>
              <a:tblPr firstRow="1" bandRow="1">
                <a:tableStyleId>{5C22544A-7EE6-4342-B048-85BDC9FD1C3A}</a:tableStyleId>
              </a:tblPr>
              <a:tblGrid>
                <a:gridCol w="259080">
                  <a:extLst>
                    <a:ext uri="{9D8B030D-6E8A-4147-A177-3AD203B41FA5}">
                      <a16:colId xmlns:a16="http://schemas.microsoft.com/office/drawing/2014/main" val="20000"/>
                    </a:ext>
                  </a:extLst>
                </a:gridCol>
                <a:gridCol w="259080">
                  <a:extLst>
                    <a:ext uri="{9D8B030D-6E8A-4147-A177-3AD203B41FA5}">
                      <a16:colId xmlns:a16="http://schemas.microsoft.com/office/drawing/2014/main" val="20001"/>
                    </a:ext>
                  </a:extLst>
                </a:gridCol>
                <a:gridCol w="259080">
                  <a:extLst>
                    <a:ext uri="{9D8B030D-6E8A-4147-A177-3AD203B41FA5}">
                      <a16:colId xmlns:a16="http://schemas.microsoft.com/office/drawing/2014/main" val="20002"/>
                    </a:ext>
                  </a:extLst>
                </a:gridCol>
                <a:gridCol w="259080">
                  <a:extLst>
                    <a:ext uri="{9D8B030D-6E8A-4147-A177-3AD203B41FA5}">
                      <a16:colId xmlns:a16="http://schemas.microsoft.com/office/drawing/2014/main" val="20003"/>
                    </a:ext>
                  </a:extLst>
                </a:gridCol>
              </a:tblGrid>
              <a:tr h="161290">
                <a:tc>
                  <a:txBody>
                    <a:bodyPr/>
                    <a:lstStyle/>
                    <a:p>
                      <a:pPr fontAlgn="base">
                        <a:lnSpc>
                          <a:spcPts val="1200"/>
                        </a:lnSpc>
                        <a:spcAft>
                          <a:spcPts val="0"/>
                        </a:spcAft>
                      </a:pPr>
                      <a:r>
                        <a:rPr lang="en-US" sz="1000" dirty="0">
                          <a:effectLst/>
                        </a:rPr>
                        <a:t>A</a:t>
                      </a:r>
                      <a:endParaRPr lang="zh-CN" sz="1000" dirty="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B</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C</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F</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extLst>
                  <a:ext uri="{0D108BD9-81ED-4DB2-BD59-A6C34878D82A}">
                    <a16:rowId xmlns:a16="http://schemas.microsoft.com/office/drawing/2014/main" val="10000"/>
                  </a:ext>
                </a:extLst>
              </a:tr>
              <a:tr h="161290">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extLst>
                  <a:ext uri="{0D108BD9-81ED-4DB2-BD59-A6C34878D82A}">
                    <a16:rowId xmlns:a16="http://schemas.microsoft.com/office/drawing/2014/main" val="10001"/>
                  </a:ext>
                </a:extLst>
              </a:tr>
              <a:tr h="161290">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extLst>
                  <a:ext uri="{0D108BD9-81ED-4DB2-BD59-A6C34878D82A}">
                    <a16:rowId xmlns:a16="http://schemas.microsoft.com/office/drawing/2014/main" val="10002"/>
                  </a:ext>
                </a:extLst>
              </a:tr>
              <a:tr h="161290">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extLst>
                  <a:ext uri="{0D108BD9-81ED-4DB2-BD59-A6C34878D82A}">
                    <a16:rowId xmlns:a16="http://schemas.microsoft.com/office/drawing/2014/main" val="10003"/>
                  </a:ext>
                </a:extLst>
              </a:tr>
              <a:tr h="161290">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extLst>
                  <a:ext uri="{0D108BD9-81ED-4DB2-BD59-A6C34878D82A}">
                    <a16:rowId xmlns:a16="http://schemas.microsoft.com/office/drawing/2014/main" val="10004"/>
                  </a:ext>
                </a:extLst>
              </a:tr>
              <a:tr h="161290">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extLst>
                  <a:ext uri="{0D108BD9-81ED-4DB2-BD59-A6C34878D82A}">
                    <a16:rowId xmlns:a16="http://schemas.microsoft.com/office/drawing/2014/main" val="10005"/>
                  </a:ext>
                </a:extLst>
              </a:tr>
              <a:tr h="161290">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dirty="0">
                          <a:effectLst/>
                        </a:rPr>
                        <a:t>1</a:t>
                      </a:r>
                      <a:endParaRPr lang="zh-CN" sz="1000" dirty="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extLst>
                  <a:ext uri="{0D108BD9-81ED-4DB2-BD59-A6C34878D82A}">
                    <a16:rowId xmlns:a16="http://schemas.microsoft.com/office/drawing/2014/main" val="10006"/>
                  </a:ext>
                </a:extLst>
              </a:tr>
              <a:tr h="161290">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0</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extLst>
                  <a:ext uri="{0D108BD9-81ED-4DB2-BD59-A6C34878D82A}">
                    <a16:rowId xmlns:a16="http://schemas.microsoft.com/office/drawing/2014/main" val="10007"/>
                  </a:ext>
                </a:extLst>
              </a:tr>
              <a:tr h="0">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a:effectLst/>
                        </a:rPr>
                        <a:t>1</a:t>
                      </a:r>
                      <a:endParaRPr lang="zh-CN" sz="1000">
                        <a:effectLst/>
                        <a:latin typeface="Times New Roman" panose="02020603050405020304" pitchFamily="18" charset="0"/>
                        <a:ea typeface="宋体" panose="02010600030101010101" pitchFamily="2" charset="-122"/>
                        <a:cs typeface="宋体" panose="02010600030101010101" pitchFamily="2" charset="-122"/>
                      </a:endParaRPr>
                    </a:p>
                  </a:txBody>
                  <a:tcPr/>
                </a:tc>
                <a:tc>
                  <a:txBody>
                    <a:bodyPr/>
                    <a:lstStyle/>
                    <a:p>
                      <a:pPr fontAlgn="base">
                        <a:lnSpc>
                          <a:spcPts val="1200"/>
                        </a:lnSpc>
                        <a:spcAft>
                          <a:spcPts val="0"/>
                        </a:spcAft>
                      </a:pPr>
                      <a:r>
                        <a:rPr lang="en-US" sz="1000" dirty="0">
                          <a:effectLst/>
                        </a:rPr>
                        <a:t>0</a:t>
                      </a:r>
                      <a:endParaRPr lang="zh-CN" sz="1000" dirty="0">
                        <a:effectLst/>
                        <a:latin typeface="Times New Roman" panose="02020603050405020304" pitchFamily="18" charset="0"/>
                        <a:ea typeface="宋体" panose="02010600030101010101" pitchFamily="2" charset="-122"/>
                        <a:cs typeface="宋体" panose="02010600030101010101" pitchFamily="2" charset="-122"/>
                      </a:endParaRPr>
                    </a:p>
                  </a:txBody>
                  <a:tcPr/>
                </a:tc>
                <a:extLst>
                  <a:ext uri="{0D108BD9-81ED-4DB2-BD59-A6C34878D82A}">
                    <a16:rowId xmlns:a16="http://schemas.microsoft.com/office/drawing/2014/main" val="10008"/>
                  </a:ext>
                </a:extLst>
              </a:tr>
            </a:tbl>
          </a:graphicData>
        </a:graphic>
      </p:graphicFrame>
      <p:sp>
        <p:nvSpPr>
          <p:cNvPr id="3" name="Rectangle 1"/>
          <p:cNvSpPr>
            <a:spLocks noChangeArrowheads="1"/>
          </p:cNvSpPr>
          <p:nvPr/>
        </p:nvSpPr>
        <p:spPr bwMode="auto">
          <a:xfrm>
            <a:off x="432048" y="3066448"/>
            <a:ext cx="20517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zh-CN" sz="1200" b="0" dirty="0">
                <a:cs typeface="宋体" panose="02010600030101010101" pitchFamily="2" charset="-122"/>
              </a:rPr>
              <a:t>a</a:t>
            </a:r>
            <a:r>
              <a:rPr lang="zh-CN" altLang="en-US" sz="1200" b="0" dirty="0">
                <a:cs typeface="宋体" panose="02010600030101010101" pitchFamily="2" charset="-122"/>
              </a:rPr>
              <a:t>、</a:t>
            </a:r>
            <a:r>
              <a:rPr kumimoji="0" lang="zh-CN"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函数</a:t>
            </a: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F</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的真值表：</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2339752" y="3204947"/>
            <a:ext cx="302433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914400"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l" defTabSz="914400" rtl="0" eaLnBrk="0" fontAlgn="base" latinLnBrk="0" hangingPunct="0">
              <a:lnSpc>
                <a:spcPct val="100000"/>
              </a:lnSpc>
              <a:spcBef>
                <a:spcPct val="0"/>
              </a:spcBef>
              <a:spcAft>
                <a:spcPct val="0"/>
              </a:spcAft>
              <a:buClrTx/>
              <a:buSzTx/>
              <a:tabLst/>
            </a:pPr>
            <a:r>
              <a:rPr lang="en-US" altLang="zh-CN" sz="1200" b="0" dirty="0">
                <a:cs typeface="宋体" panose="02010600030101010101" pitchFamily="2" charset="-122"/>
              </a:rPr>
              <a:t>b</a:t>
            </a:r>
            <a:r>
              <a:rPr lang="zh-CN" altLang="en-US" sz="1200" b="0" dirty="0">
                <a:cs typeface="宋体" panose="02010600030101010101" pitchFamily="2" charset="-122"/>
              </a:rPr>
              <a:t>、</a:t>
            </a:r>
            <a:r>
              <a:rPr kumimoji="0" lang="zh-CN"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函数</a:t>
            </a: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F</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的逻辑表达式：</a:t>
            </a:r>
          </a:p>
        </p:txBody>
      </p:sp>
      <p:graphicFrame>
        <p:nvGraphicFramePr>
          <p:cNvPr id="5" name="对象 4"/>
          <p:cNvGraphicFramePr>
            <a:graphicFrameLocks noChangeAspect="1"/>
          </p:cNvGraphicFramePr>
          <p:nvPr>
            <p:extLst>
              <p:ext uri="{D42A27DB-BD31-4B8C-83A1-F6EECF244321}">
                <p14:modId xmlns:p14="http://schemas.microsoft.com/office/powerpoint/2010/main" val="876030171"/>
              </p:ext>
            </p:extLst>
          </p:nvPr>
        </p:nvGraphicFramePr>
        <p:xfrm>
          <a:off x="2503838" y="3498056"/>
          <a:ext cx="1466850" cy="219075"/>
        </p:xfrm>
        <a:graphic>
          <a:graphicData uri="http://schemas.openxmlformats.org/presentationml/2006/ole">
            <mc:AlternateContent xmlns:mc="http://schemas.openxmlformats.org/markup-compatibility/2006">
              <mc:Choice xmlns:v="urn:schemas-microsoft-com:vml" Requires="v">
                <p:oleObj spid="_x0000_s69650" name="公式" r:id="rId5" imgW="1459866" imgH="215806" progId="Equation.3">
                  <p:embed/>
                </p:oleObj>
              </mc:Choice>
              <mc:Fallback>
                <p:oleObj name="公式" r:id="rId5" imgW="1459866" imgH="215806"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3838" y="3498056"/>
                        <a:ext cx="146685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1607362" y="4005064"/>
            <a:ext cx="4572000" cy="1200329"/>
          </a:xfrm>
          <a:prstGeom prst="rect">
            <a:avLst/>
          </a:prstGeom>
        </p:spPr>
        <p:txBody>
          <a:bodyPr>
            <a:spAutoFit/>
          </a:bodyPr>
          <a:lstStyle/>
          <a:p>
            <a:pPr lvl="0">
              <a:spcAft>
                <a:spcPts val="0"/>
              </a:spcAft>
            </a:pPr>
            <a:r>
              <a:rPr lang="en-US" altLang="zh-CN" dirty="0">
                <a:latin typeface="宋体" panose="02010600030101010101" pitchFamily="2" charset="-122"/>
                <a:cs typeface="宋体" panose="02010600030101010101" pitchFamily="2" charset="-122"/>
              </a:rPr>
              <a:t>c</a:t>
            </a:r>
            <a:r>
              <a:rPr lang="zh-CN" altLang="en-US" dirty="0">
                <a:latin typeface="宋体" panose="02010600030101010101" pitchFamily="2" charset="-122"/>
                <a:cs typeface="宋体" panose="02010600030101010101" pitchFamily="2" charset="-122"/>
              </a:rPr>
              <a:t>、</a:t>
            </a:r>
            <a:r>
              <a:rPr lang="zh-CN" altLang="zh-CN" dirty="0">
                <a:latin typeface="宋体" panose="02010600030101010101" pitchFamily="2" charset="-122"/>
                <a:cs typeface="宋体" panose="02010600030101010101" pitchFamily="2" charset="-122"/>
              </a:rPr>
              <a:t>函数</a:t>
            </a:r>
            <a:r>
              <a:rPr lang="en-US" altLang="zh-CN" dirty="0">
                <a:latin typeface="宋体" panose="02010600030101010101" pitchFamily="2" charset="-122"/>
                <a:cs typeface="宋体" panose="02010600030101010101" pitchFamily="2" charset="-122"/>
              </a:rPr>
              <a:t>F</a:t>
            </a:r>
            <a:r>
              <a:rPr lang="zh-CN" altLang="zh-CN" dirty="0">
                <a:latin typeface="宋体" panose="02010600030101010101" pitchFamily="2" charset="-122"/>
                <a:cs typeface="宋体" panose="02010600030101010101" pitchFamily="2" charset="-122"/>
              </a:rPr>
              <a:t>的逻辑功能：</a:t>
            </a:r>
          </a:p>
          <a:p>
            <a:pPr marL="914400">
              <a:spcAft>
                <a:spcPts val="0"/>
              </a:spcAft>
            </a:pPr>
            <a:r>
              <a:rPr lang="zh-CN" altLang="zh-CN" dirty="0">
                <a:latin typeface="宋体" panose="02010600030101010101" pitchFamily="2" charset="-122"/>
                <a:cs typeface="宋体" panose="02010600030101010101" pitchFamily="2" charset="-122"/>
              </a:rPr>
              <a:t>当</a:t>
            </a:r>
            <a:r>
              <a:rPr lang="en-US" altLang="zh-CN" dirty="0">
                <a:latin typeface="宋体" panose="02010600030101010101" pitchFamily="2" charset="-122"/>
                <a:cs typeface="宋体" panose="02010600030101010101" pitchFamily="2" charset="-122"/>
              </a:rPr>
              <a:t>ABC</a:t>
            </a:r>
            <a:r>
              <a:rPr lang="zh-CN" altLang="zh-CN" dirty="0">
                <a:latin typeface="宋体" panose="02010600030101010101" pitchFamily="2" charset="-122"/>
                <a:cs typeface="宋体" panose="02010600030101010101" pitchFamily="2" charset="-122"/>
              </a:rPr>
              <a:t>输入为数字式，逻辑值为</a:t>
            </a:r>
            <a:r>
              <a:rPr lang="en-US" altLang="zh-CN" dirty="0">
                <a:latin typeface="宋体" panose="02010600030101010101" pitchFamily="2" charset="-122"/>
                <a:cs typeface="宋体" panose="02010600030101010101" pitchFamily="2" charset="-122"/>
              </a:rPr>
              <a:t>1</a:t>
            </a:r>
            <a:r>
              <a:rPr lang="zh-CN" altLang="zh-CN" dirty="0">
                <a:latin typeface="宋体" panose="02010600030101010101" pitchFamily="2" charset="-122"/>
                <a:cs typeface="宋体" panose="02010600030101010101" pitchFamily="2" charset="-122"/>
              </a:rPr>
              <a:t>时，所有数字都能被</a:t>
            </a:r>
            <a:r>
              <a:rPr lang="en-US" altLang="zh-CN" dirty="0">
                <a:latin typeface="宋体" panose="02010600030101010101" pitchFamily="2" charset="-122"/>
                <a:cs typeface="宋体" panose="02010600030101010101" pitchFamily="2" charset="-122"/>
              </a:rPr>
              <a:t>3</a:t>
            </a:r>
            <a:r>
              <a:rPr lang="zh-CN" altLang="zh-CN" dirty="0">
                <a:latin typeface="宋体" panose="02010600030101010101" pitchFamily="2" charset="-122"/>
                <a:cs typeface="宋体" panose="02010600030101010101" pitchFamily="2" charset="-122"/>
              </a:rPr>
              <a:t>整除，因此该电路为能被</a:t>
            </a:r>
            <a:r>
              <a:rPr lang="en-US" altLang="zh-CN" dirty="0">
                <a:latin typeface="宋体" panose="02010600030101010101" pitchFamily="2" charset="-122"/>
                <a:cs typeface="宋体" panose="02010600030101010101" pitchFamily="2" charset="-122"/>
              </a:rPr>
              <a:t>3</a:t>
            </a:r>
            <a:r>
              <a:rPr lang="zh-CN" altLang="zh-CN" dirty="0">
                <a:latin typeface="宋体" panose="02010600030101010101" pitchFamily="2" charset="-122"/>
                <a:cs typeface="宋体" panose="02010600030101010101" pitchFamily="2" charset="-122"/>
              </a:rPr>
              <a:t>整除的逻辑判断电路。</a:t>
            </a:r>
          </a:p>
        </p:txBody>
      </p:sp>
    </p:spTree>
    <p:extLst>
      <p:ext uri="{BB962C8B-B14F-4D97-AF65-F5344CB8AC3E}">
        <p14:creationId xmlns:p14="http://schemas.microsoft.com/office/powerpoint/2010/main" val="127747076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08900"/>
                                        </p:tgtEl>
                                        <p:attrNameLst>
                                          <p:attrName>style.visibility</p:attrName>
                                        </p:attrNameLst>
                                      </p:cBhvr>
                                      <p:to>
                                        <p:strVal val="visible"/>
                                      </p:to>
                                    </p:set>
                                    <p:animEffect transition="in" filter="strips(downLeft)">
                                      <p:cBhvr>
                                        <p:cTn id="7" dur="500"/>
                                        <p:tgtEl>
                                          <p:spTgt spid="208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ChangeArrowheads="1"/>
          </p:cNvSpPr>
          <p:nvPr/>
        </p:nvSpPr>
        <p:spPr bwMode="auto">
          <a:xfrm>
            <a:off x="250825" y="120927"/>
            <a:ext cx="8642350"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en-US" altLang="zh-CN" sz="2400" dirty="0">
                <a:latin typeface="Times New Roman" panose="02020603050405020304" pitchFamily="18" charset="0"/>
              </a:rPr>
              <a:t>5</a:t>
            </a:r>
            <a:r>
              <a:rPr kumimoji="1" lang="zh-CN" altLang="en-US" sz="2400" dirty="0">
                <a:latin typeface="Times New Roman" panose="02020603050405020304" pitchFamily="18" charset="0"/>
              </a:rPr>
              <a:t>、一把密码锁有三个按键，分别为</a:t>
            </a:r>
            <a:r>
              <a:rPr kumimoji="1" lang="en-US" altLang="zh-CN" sz="2400" dirty="0">
                <a:latin typeface="Times New Roman" panose="02020603050405020304" pitchFamily="18" charset="0"/>
              </a:rPr>
              <a:t>A</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B</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C</a:t>
            </a:r>
            <a:r>
              <a:rPr kumimoji="1" lang="zh-CN" altLang="en-US" sz="2400" dirty="0">
                <a:latin typeface="Times New Roman" panose="02020603050405020304" pitchFamily="18" charset="0"/>
              </a:rPr>
              <a:t>。当三个键都不按下时，锁（设开锁信号为</a:t>
            </a:r>
            <a:r>
              <a:rPr kumimoji="1" lang="en-US" altLang="zh-CN" sz="2400" dirty="0">
                <a:latin typeface="Times New Roman" panose="02020603050405020304" pitchFamily="18" charset="0"/>
              </a:rPr>
              <a:t>K</a:t>
            </a:r>
            <a:r>
              <a:rPr kumimoji="1" lang="zh-CN" altLang="en-US" sz="2400" dirty="0">
                <a:latin typeface="Times New Roman" panose="02020603050405020304" pitchFamily="18" charset="0"/>
              </a:rPr>
              <a:t>）不打开，也不报警（设报警信号为</a:t>
            </a:r>
            <a:r>
              <a:rPr kumimoji="1" lang="en-US" altLang="zh-CN" sz="2400" dirty="0">
                <a:latin typeface="Times New Roman" panose="02020603050405020304" pitchFamily="18" charset="0"/>
              </a:rPr>
              <a:t>J</a:t>
            </a:r>
            <a:r>
              <a:rPr kumimoji="1" lang="zh-CN" altLang="en-US" sz="2400" dirty="0">
                <a:latin typeface="Times New Roman" panose="02020603050405020304" pitchFamily="18" charset="0"/>
              </a:rPr>
              <a:t>）；当只有一个按键按下时，锁不打开，发出报警信号；当有两个按键同时按下时，锁打开，不报警；当有三个按键同时按下时，锁不打开，发出报警信号。请用双</a:t>
            </a:r>
            <a:r>
              <a:rPr kumimoji="1" lang="en-US" altLang="zh-CN" sz="2400" dirty="0">
                <a:latin typeface="Times New Roman" panose="02020603050405020304" pitchFamily="18" charset="0"/>
              </a:rPr>
              <a:t>4</a:t>
            </a:r>
            <a:r>
              <a:rPr kumimoji="1" lang="zh-CN" altLang="en-US" sz="2400" dirty="0">
                <a:latin typeface="Times New Roman" panose="02020603050405020304" pitchFamily="18" charset="0"/>
              </a:rPr>
              <a:t>选</a:t>
            </a:r>
            <a:r>
              <a:rPr kumimoji="1" lang="en-US" altLang="zh-CN" sz="2400" dirty="0">
                <a:latin typeface="Times New Roman" panose="02020603050405020304" pitchFamily="18" charset="0"/>
              </a:rPr>
              <a:t>1</a:t>
            </a:r>
            <a:r>
              <a:rPr kumimoji="1" lang="zh-CN" altLang="en-US" sz="2400" dirty="0">
                <a:latin typeface="Times New Roman" panose="02020603050405020304" pitchFamily="18" charset="0"/>
              </a:rPr>
              <a:t>数据选择器（两个</a:t>
            </a:r>
            <a:r>
              <a:rPr kumimoji="1" lang="en-US" altLang="zh-CN" sz="2400" dirty="0">
                <a:latin typeface="Times New Roman" panose="02020603050405020304" pitchFamily="18" charset="0"/>
              </a:rPr>
              <a:t>4</a:t>
            </a:r>
            <a:r>
              <a:rPr kumimoji="1" lang="zh-CN" altLang="en-US" sz="2400" dirty="0">
                <a:latin typeface="Times New Roman" panose="02020603050405020304" pitchFamily="18" charset="0"/>
              </a:rPr>
              <a:t>选</a:t>
            </a:r>
            <a:r>
              <a:rPr kumimoji="1" lang="en-US" altLang="zh-CN" sz="2400" dirty="0">
                <a:latin typeface="Times New Roman" panose="02020603050405020304" pitchFamily="18" charset="0"/>
              </a:rPr>
              <a:t>1</a:t>
            </a:r>
            <a:r>
              <a:rPr kumimoji="1" lang="zh-CN" altLang="en-US" sz="2400" dirty="0">
                <a:latin typeface="Times New Roman" panose="02020603050405020304" pitchFamily="18" charset="0"/>
              </a:rPr>
              <a:t>数据选择器）实现。</a:t>
            </a:r>
          </a:p>
        </p:txBody>
      </p:sp>
      <p:sp>
        <p:nvSpPr>
          <p:cNvPr id="209923" name="Rectangle 3"/>
          <p:cNvSpPr>
            <a:spLocks noChangeArrowheads="1"/>
          </p:cNvSpPr>
          <p:nvPr/>
        </p:nvSpPr>
        <p:spPr bwMode="auto">
          <a:xfrm>
            <a:off x="252413" y="2708275"/>
            <a:ext cx="8783637"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zh-CN" altLang="en-US" sz="2400">
                <a:latin typeface="Times New Roman" panose="02020603050405020304" pitchFamily="18" charset="0"/>
              </a:rPr>
              <a:t>解：设按键按下为“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，不按为“</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，开锁信号</a:t>
            </a:r>
            <a:r>
              <a:rPr kumimoji="1" lang="en-US" altLang="zh-CN" sz="2400">
                <a:latin typeface="Times New Roman" panose="02020603050405020304" pitchFamily="18" charset="0"/>
              </a:rPr>
              <a:t>K=1</a:t>
            </a:r>
            <a:r>
              <a:rPr kumimoji="1" lang="zh-CN" altLang="en-US" sz="2400">
                <a:latin typeface="Times New Roman" panose="02020603050405020304" pitchFamily="18" charset="0"/>
              </a:rPr>
              <a:t>（锁打开），</a:t>
            </a:r>
            <a:r>
              <a:rPr kumimoji="1" lang="en-US" altLang="zh-CN" sz="2400">
                <a:latin typeface="Times New Roman" panose="02020603050405020304" pitchFamily="18" charset="0"/>
              </a:rPr>
              <a:t>K=0</a:t>
            </a:r>
            <a:r>
              <a:rPr kumimoji="1" lang="zh-CN" altLang="en-US" sz="2400">
                <a:latin typeface="Times New Roman" panose="02020603050405020304" pitchFamily="18" charset="0"/>
              </a:rPr>
              <a:t>（不开锁），报警信号</a:t>
            </a:r>
            <a:r>
              <a:rPr kumimoji="1" lang="en-US" altLang="zh-CN" sz="2400">
                <a:latin typeface="Times New Roman" panose="02020603050405020304" pitchFamily="18" charset="0"/>
              </a:rPr>
              <a:t>J=1</a:t>
            </a:r>
            <a:r>
              <a:rPr kumimoji="1" lang="zh-CN" altLang="en-US" sz="2400">
                <a:latin typeface="Times New Roman" panose="02020603050405020304" pitchFamily="18" charset="0"/>
              </a:rPr>
              <a:t>（报警），</a:t>
            </a:r>
            <a:r>
              <a:rPr kumimoji="1" lang="en-US" altLang="zh-CN" sz="2400">
                <a:latin typeface="Times New Roman" panose="02020603050405020304" pitchFamily="18" charset="0"/>
              </a:rPr>
              <a:t>J=0</a:t>
            </a:r>
            <a:r>
              <a:rPr kumimoji="1" lang="zh-CN" altLang="en-US" sz="2400">
                <a:latin typeface="Times New Roman" panose="02020603050405020304" pitchFamily="18" charset="0"/>
              </a:rPr>
              <a:t>（不报警）。则可得如下真值表： </a:t>
            </a:r>
          </a:p>
        </p:txBody>
      </p:sp>
      <p:pic>
        <p:nvPicPr>
          <p:cNvPr id="2099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663" y="3552825"/>
            <a:ext cx="34671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22"/>
                                        </p:tgtEl>
                                        <p:attrNameLst>
                                          <p:attrName>style.visibility</p:attrName>
                                        </p:attrNameLst>
                                      </p:cBhvr>
                                      <p:to>
                                        <p:strVal val="visible"/>
                                      </p:to>
                                    </p:set>
                                    <p:animEffect transition="in" filter="blinds(horizontal)">
                                      <p:cBhvr>
                                        <p:cTn id="7" dur="500"/>
                                        <p:tgtEl>
                                          <p:spTgt spid="209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9923"/>
                                        </p:tgtEl>
                                        <p:attrNameLst>
                                          <p:attrName>style.visibility</p:attrName>
                                        </p:attrNameLst>
                                      </p:cBhvr>
                                      <p:to>
                                        <p:strVal val="visible"/>
                                      </p:to>
                                    </p:set>
                                    <p:animEffect transition="in" filter="blinds(horizontal)">
                                      <p:cBhvr>
                                        <p:cTn id="12" dur="500"/>
                                        <p:tgtEl>
                                          <p:spTgt spid="2099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9924"/>
                                        </p:tgtEl>
                                        <p:attrNameLst>
                                          <p:attrName>style.visibility</p:attrName>
                                        </p:attrNameLst>
                                      </p:cBhvr>
                                      <p:to>
                                        <p:strVal val="visible"/>
                                      </p:to>
                                    </p:set>
                                    <p:animEffect transition="in" filter="blinds(horizontal)">
                                      <p:cBhvr>
                                        <p:cTn id="17" dur="500"/>
                                        <p:tgtEl>
                                          <p:spTgt spid="209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p:bldP spid="2099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5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950" y="1685925"/>
            <a:ext cx="7151688"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2518"/>
                                        </p:tgtEl>
                                        <p:attrNameLst>
                                          <p:attrName>style.visibility</p:attrName>
                                        </p:attrNameLst>
                                      </p:cBhvr>
                                      <p:to>
                                        <p:strVal val="visible"/>
                                      </p:to>
                                    </p:set>
                                    <p:animEffect transition="in" filter="blinds(horizontal)">
                                      <p:cBhvr>
                                        <p:cTn id="7" dur="500"/>
                                        <p:tgtEl>
                                          <p:spTgt spid="192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622" name="Group 14"/>
          <p:cNvGrpSpPr>
            <a:grpSpLocks/>
          </p:cNvGrpSpPr>
          <p:nvPr/>
        </p:nvGrpSpPr>
        <p:grpSpPr bwMode="auto">
          <a:xfrm>
            <a:off x="250825" y="77788"/>
            <a:ext cx="8713788" cy="1406525"/>
            <a:chOff x="158" y="49"/>
            <a:chExt cx="5489" cy="886"/>
          </a:xfrm>
        </p:grpSpPr>
        <p:graphicFrame>
          <p:nvGraphicFramePr>
            <p:cNvPr id="32781" name="Object 7"/>
            <p:cNvGraphicFramePr>
              <a:graphicFrameLocks noChangeAspect="1"/>
            </p:cNvGraphicFramePr>
            <p:nvPr/>
          </p:nvGraphicFramePr>
          <p:xfrm>
            <a:off x="703" y="119"/>
            <a:ext cx="692" cy="221"/>
          </p:xfrm>
          <a:graphic>
            <a:graphicData uri="http://schemas.openxmlformats.org/presentationml/2006/ole">
              <mc:AlternateContent xmlns:mc="http://schemas.openxmlformats.org/markup-compatibility/2006">
                <mc:Choice xmlns:v="urn:schemas-microsoft-com:vml" Requires="v">
                  <p:oleObj spid="_x0000_s33108" name="公式" r:id="rId4" imgW="685502" imgH="215806" progId="Equation.3">
                    <p:embed/>
                  </p:oleObj>
                </mc:Choice>
                <mc:Fallback>
                  <p:oleObj name="公式" r:id="rId4" imgW="685502" imgH="215806"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 y="119"/>
                          <a:ext cx="6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82" name="Object 6"/>
            <p:cNvGraphicFramePr>
              <a:graphicFrameLocks noChangeAspect="1"/>
            </p:cNvGraphicFramePr>
            <p:nvPr/>
          </p:nvGraphicFramePr>
          <p:xfrm>
            <a:off x="1643" y="103"/>
            <a:ext cx="647" cy="265"/>
          </p:xfrm>
          <a:graphic>
            <a:graphicData uri="http://schemas.openxmlformats.org/presentationml/2006/ole">
              <mc:AlternateContent xmlns:mc="http://schemas.openxmlformats.org/markup-compatibility/2006">
                <mc:Choice xmlns:v="urn:schemas-microsoft-com:vml" Requires="v">
                  <p:oleObj spid="_x0000_s33109" name="公式" r:id="rId6" imgW="532937" imgH="215713" progId="Equation.3">
                    <p:embed/>
                  </p:oleObj>
                </mc:Choice>
                <mc:Fallback>
                  <p:oleObj name="公式" r:id="rId6" imgW="532937" imgH="215713"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3" y="103"/>
                          <a:ext cx="64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83" name="Object 5"/>
            <p:cNvGraphicFramePr>
              <a:graphicFrameLocks noChangeAspect="1"/>
            </p:cNvGraphicFramePr>
            <p:nvPr/>
          </p:nvGraphicFramePr>
          <p:xfrm>
            <a:off x="3690" y="409"/>
            <a:ext cx="511" cy="193"/>
          </p:xfrm>
          <a:graphic>
            <a:graphicData uri="http://schemas.openxmlformats.org/presentationml/2006/ole">
              <mc:AlternateContent xmlns:mc="http://schemas.openxmlformats.org/markup-compatibility/2006">
                <mc:Choice xmlns:v="urn:schemas-microsoft-com:vml" Requires="v">
                  <p:oleObj spid="_x0000_s33110" name="公式" r:id="rId8" imgW="431613" imgH="165028" progId="Equation.3">
                    <p:embed/>
                  </p:oleObj>
                </mc:Choice>
                <mc:Fallback>
                  <p:oleObj name="公式" r:id="rId8" imgW="431613" imgH="165028"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0" y="409"/>
                          <a:ext cx="51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84" name="Object 4"/>
            <p:cNvGraphicFramePr>
              <a:graphicFrameLocks noChangeAspect="1"/>
            </p:cNvGraphicFramePr>
            <p:nvPr/>
          </p:nvGraphicFramePr>
          <p:xfrm>
            <a:off x="419" y="691"/>
            <a:ext cx="511" cy="193"/>
          </p:xfrm>
          <a:graphic>
            <a:graphicData uri="http://schemas.openxmlformats.org/presentationml/2006/ole">
              <mc:AlternateContent xmlns:mc="http://schemas.openxmlformats.org/markup-compatibility/2006">
                <mc:Choice xmlns:v="urn:schemas-microsoft-com:vml" Requires="v">
                  <p:oleObj spid="_x0000_s33111" name="公式" r:id="rId10" imgW="431613" imgH="165028" progId="Equation.3">
                    <p:embed/>
                  </p:oleObj>
                </mc:Choice>
                <mc:Fallback>
                  <p:oleObj name="公式" r:id="rId10" imgW="431613" imgH="165028"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 y="691"/>
                          <a:ext cx="51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5" name="Rectangle 13"/>
            <p:cNvSpPr>
              <a:spLocks noChangeArrowheads="1"/>
            </p:cNvSpPr>
            <p:nvPr/>
          </p:nvSpPr>
          <p:spPr bwMode="auto">
            <a:xfrm>
              <a:off x="158" y="49"/>
              <a:ext cx="5489" cy="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dirty="0">
                  <a:solidFill>
                    <a:srgbClr val="000000"/>
                  </a:solidFill>
                  <a:latin typeface="Times New Roman" panose="02020603050405020304" pitchFamily="18" charset="0"/>
                </a:rPr>
                <a:t>6</a:t>
              </a:r>
              <a:r>
                <a:rPr kumimoji="1" lang="zh-CN" altLang="en-US" sz="2400" dirty="0">
                  <a:solidFill>
                    <a:srgbClr val="000000"/>
                  </a:solidFill>
                  <a:latin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设               和               是</a:t>
              </a:r>
              <a:r>
                <a:rPr kumimoji="1" lang="zh-CN" altLang="en-US" sz="2400" dirty="0">
                  <a:latin typeface="Times New Roman" panose="02020603050405020304" pitchFamily="18" charset="0"/>
                </a:rPr>
                <a:t>两个二进制正整数，试用四选一的数据选择器和必要的逻辑门设计一个判断          的逻辑电路。</a:t>
              </a:r>
            </a:p>
            <a:p>
              <a:pPr eaLnBrk="1" hangingPunct="1">
                <a:lnSpc>
                  <a:spcPct val="120000"/>
                </a:lnSpc>
                <a:spcBef>
                  <a:spcPct val="0"/>
                </a:spcBef>
                <a:buFontTx/>
                <a:buNone/>
              </a:pPr>
              <a:r>
                <a:rPr kumimoji="1" lang="zh-CN" altLang="en-US" sz="2400" dirty="0">
                  <a:latin typeface="Times New Roman" panose="02020603050405020304" pitchFamily="18" charset="0"/>
                </a:rPr>
                <a:t>当           时，输出</a:t>
              </a:r>
              <a:r>
                <a:rPr kumimoji="1" lang="en-US" altLang="zh-CN" sz="2400" dirty="0">
                  <a:latin typeface="Times New Roman" panose="02020603050405020304" pitchFamily="18" charset="0"/>
                </a:rPr>
                <a:t>F=1</a:t>
              </a:r>
              <a:r>
                <a:rPr kumimoji="1" lang="zh-CN" altLang="en-US" sz="2400" dirty="0">
                  <a:latin typeface="Times New Roman" panose="02020603050405020304" pitchFamily="18" charset="0"/>
                </a:rPr>
                <a:t>，否则</a:t>
              </a:r>
              <a:r>
                <a:rPr kumimoji="1" lang="en-US" altLang="zh-CN" sz="2400" dirty="0">
                  <a:latin typeface="Times New Roman" panose="02020603050405020304" pitchFamily="18" charset="0"/>
                </a:rPr>
                <a:t>F=0</a:t>
              </a:r>
              <a:r>
                <a:rPr kumimoji="1" lang="zh-CN" altLang="en-US" sz="2400" dirty="0">
                  <a:latin typeface="Times New Roman" panose="02020603050405020304" pitchFamily="18" charset="0"/>
                </a:rPr>
                <a:t>。</a:t>
              </a:r>
            </a:p>
          </p:txBody>
        </p:sp>
      </p:grpSp>
      <p:graphicFrame>
        <p:nvGraphicFramePr>
          <p:cNvPr id="196623" name="Object 15"/>
          <p:cNvGraphicFramePr>
            <a:graphicFrameLocks noChangeAspect="1"/>
          </p:cNvGraphicFramePr>
          <p:nvPr/>
        </p:nvGraphicFramePr>
        <p:xfrm>
          <a:off x="971550" y="1628775"/>
          <a:ext cx="3455988" cy="431800"/>
        </p:xfrm>
        <a:graphic>
          <a:graphicData uri="http://schemas.openxmlformats.org/presentationml/2006/ole">
            <mc:AlternateContent xmlns:mc="http://schemas.openxmlformats.org/markup-compatibility/2006">
              <mc:Choice xmlns:v="urn:schemas-microsoft-com:vml" Requires="v">
                <p:oleObj spid="_x0000_s33112" name="公式" r:id="rId11" imgW="1638300" imgH="241300" progId="Equation.3">
                  <p:embed/>
                </p:oleObj>
              </mc:Choice>
              <mc:Fallback>
                <p:oleObj name="公式" r:id="rId11" imgW="1638300" imgH="2413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1628775"/>
                        <a:ext cx="34559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24" name="Object 16"/>
          <p:cNvGraphicFramePr>
            <a:graphicFrameLocks noChangeAspect="1"/>
          </p:cNvGraphicFramePr>
          <p:nvPr/>
        </p:nvGraphicFramePr>
        <p:xfrm>
          <a:off x="1287463" y="2133600"/>
          <a:ext cx="3527425" cy="441325"/>
        </p:xfrm>
        <a:graphic>
          <a:graphicData uri="http://schemas.openxmlformats.org/presentationml/2006/ole">
            <mc:AlternateContent xmlns:mc="http://schemas.openxmlformats.org/markup-compatibility/2006">
              <mc:Choice xmlns:v="urn:schemas-microsoft-com:vml" Requires="v">
                <p:oleObj spid="_x0000_s33113" name="公式" r:id="rId13" imgW="1930400" imgH="241300" progId="Equation.3">
                  <p:embed/>
                </p:oleObj>
              </mc:Choice>
              <mc:Fallback>
                <p:oleObj name="公式" r:id="rId13" imgW="1930400" imgH="2413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87463" y="2133600"/>
                        <a:ext cx="3527425"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6625" name="Object 17"/>
          <p:cNvGraphicFramePr>
            <a:graphicFrameLocks noChangeAspect="1"/>
          </p:cNvGraphicFramePr>
          <p:nvPr/>
        </p:nvGraphicFramePr>
        <p:xfrm>
          <a:off x="1296988" y="2636838"/>
          <a:ext cx="4570412" cy="438150"/>
        </p:xfrm>
        <a:graphic>
          <a:graphicData uri="http://schemas.openxmlformats.org/presentationml/2006/ole">
            <mc:AlternateContent xmlns:mc="http://schemas.openxmlformats.org/markup-compatibility/2006">
              <mc:Choice xmlns:v="urn:schemas-microsoft-com:vml" Requires="v">
                <p:oleObj spid="_x0000_s33114" name="公式" r:id="rId15" imgW="2514600" imgH="241300" progId="Equation.3">
                  <p:embed/>
                </p:oleObj>
              </mc:Choice>
              <mc:Fallback>
                <p:oleObj name="公式" r:id="rId15" imgW="2514600" imgH="24130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96988" y="2636838"/>
                        <a:ext cx="4570412"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6626" name="Object 18"/>
          <p:cNvGraphicFramePr>
            <a:graphicFrameLocks noChangeAspect="1"/>
          </p:cNvGraphicFramePr>
          <p:nvPr/>
        </p:nvGraphicFramePr>
        <p:xfrm>
          <a:off x="1296988" y="3184525"/>
          <a:ext cx="5030787" cy="446088"/>
        </p:xfrm>
        <a:graphic>
          <a:graphicData uri="http://schemas.openxmlformats.org/presentationml/2006/ole">
            <mc:AlternateContent xmlns:mc="http://schemas.openxmlformats.org/markup-compatibility/2006">
              <mc:Choice xmlns:v="urn:schemas-microsoft-com:vml" Requires="v">
                <p:oleObj spid="_x0000_s33115" name="公式" r:id="rId17" imgW="2717800" imgH="241300" progId="Equation.3">
                  <p:embed/>
                </p:oleObj>
              </mc:Choice>
              <mc:Fallback>
                <p:oleObj name="公式" r:id="rId17" imgW="2717800" imgH="24130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96988" y="3184525"/>
                        <a:ext cx="5030787"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6627" name="Object 19"/>
          <p:cNvGraphicFramePr>
            <a:graphicFrameLocks noChangeAspect="1"/>
          </p:cNvGraphicFramePr>
          <p:nvPr/>
        </p:nvGraphicFramePr>
        <p:xfrm>
          <a:off x="1304925" y="3716338"/>
          <a:ext cx="5543550" cy="430212"/>
        </p:xfrm>
        <a:graphic>
          <a:graphicData uri="http://schemas.openxmlformats.org/presentationml/2006/ole">
            <mc:AlternateContent xmlns:mc="http://schemas.openxmlformats.org/markup-compatibility/2006">
              <mc:Choice xmlns:v="urn:schemas-microsoft-com:vml" Requires="v">
                <p:oleObj spid="_x0000_s33116" name="公式" r:id="rId19" imgW="3111500" imgH="241300" progId="Equation.3">
                  <p:embed/>
                </p:oleObj>
              </mc:Choice>
              <mc:Fallback>
                <p:oleObj name="公式" r:id="rId19" imgW="3111500" imgH="241300"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04925" y="3716338"/>
                        <a:ext cx="5543550"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6628" name="Object 20"/>
          <p:cNvGraphicFramePr>
            <a:graphicFrameLocks noChangeAspect="1"/>
          </p:cNvGraphicFramePr>
          <p:nvPr/>
        </p:nvGraphicFramePr>
        <p:xfrm>
          <a:off x="1311275" y="4232275"/>
          <a:ext cx="5329238" cy="430213"/>
        </p:xfrm>
        <a:graphic>
          <a:graphicData uri="http://schemas.openxmlformats.org/presentationml/2006/ole">
            <mc:AlternateContent xmlns:mc="http://schemas.openxmlformats.org/markup-compatibility/2006">
              <mc:Choice xmlns:v="urn:schemas-microsoft-com:vml" Requires="v">
                <p:oleObj spid="_x0000_s33117" name="公式" r:id="rId21" imgW="2984500" imgH="241300" progId="Equation.3">
                  <p:embed/>
                </p:oleObj>
              </mc:Choice>
              <mc:Fallback>
                <p:oleObj name="公式" r:id="rId21" imgW="2984500" imgH="241300" progId="Equation.3">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11275" y="4232275"/>
                        <a:ext cx="5329238"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6629" name="Object 21"/>
          <p:cNvGraphicFramePr>
            <a:graphicFrameLocks noChangeAspect="1"/>
          </p:cNvGraphicFramePr>
          <p:nvPr/>
        </p:nvGraphicFramePr>
        <p:xfrm>
          <a:off x="6227763" y="4962525"/>
          <a:ext cx="1727200" cy="501650"/>
        </p:xfrm>
        <a:graphic>
          <a:graphicData uri="http://schemas.openxmlformats.org/presentationml/2006/ole">
            <mc:AlternateContent xmlns:mc="http://schemas.openxmlformats.org/markup-compatibility/2006">
              <mc:Choice xmlns:v="urn:schemas-microsoft-com:vml" Requires="v">
                <p:oleObj spid="_x0000_s33118" name="公式" r:id="rId23" imgW="875920" imgH="253890" progId="Equation.3">
                  <p:embed/>
                </p:oleObj>
              </mc:Choice>
              <mc:Fallback>
                <p:oleObj name="公式" r:id="rId23" imgW="875920" imgH="253890" progId="Equation.3">
                  <p:embed/>
                  <p:pic>
                    <p:nvPicPr>
                      <p:cNvPr id="0"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227763" y="4962525"/>
                        <a:ext cx="17272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6630" name="Object 22"/>
          <p:cNvGraphicFramePr>
            <a:graphicFrameLocks noChangeAspect="1"/>
          </p:cNvGraphicFramePr>
          <p:nvPr/>
        </p:nvGraphicFramePr>
        <p:xfrm>
          <a:off x="1116013" y="5013325"/>
          <a:ext cx="935037" cy="479425"/>
        </p:xfrm>
        <a:graphic>
          <a:graphicData uri="http://schemas.openxmlformats.org/presentationml/2006/ole">
            <mc:AlternateContent xmlns:mc="http://schemas.openxmlformats.org/markup-compatibility/2006">
              <mc:Choice xmlns:v="urn:schemas-microsoft-com:vml" Requires="v">
                <p:oleObj spid="_x0000_s33119" name="公式" r:id="rId25" imgW="444307" imgH="228501" progId="Equation.3">
                  <p:embed/>
                </p:oleObj>
              </mc:Choice>
              <mc:Fallback>
                <p:oleObj name="公式" r:id="rId25" imgW="444307" imgH="228501" progId="Equation.3">
                  <p:embed/>
                  <p:pic>
                    <p:nvPicPr>
                      <p:cNvPr id="0"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16013" y="5013325"/>
                        <a:ext cx="9350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6631" name="Object 23"/>
          <p:cNvGraphicFramePr>
            <a:graphicFrameLocks noChangeAspect="1"/>
          </p:cNvGraphicFramePr>
          <p:nvPr/>
        </p:nvGraphicFramePr>
        <p:xfrm>
          <a:off x="2700338" y="4968875"/>
          <a:ext cx="1201737" cy="476250"/>
        </p:xfrm>
        <a:graphic>
          <a:graphicData uri="http://schemas.openxmlformats.org/presentationml/2006/ole">
            <mc:AlternateContent xmlns:mc="http://schemas.openxmlformats.org/markup-compatibility/2006">
              <mc:Choice xmlns:v="urn:schemas-microsoft-com:vml" Requires="v">
                <p:oleObj spid="_x0000_s33120" name="公式" r:id="rId27" imgW="609336" imgH="241195" progId="Equation.3">
                  <p:embed/>
                </p:oleObj>
              </mc:Choice>
              <mc:Fallback>
                <p:oleObj name="公式" r:id="rId27" imgW="609336" imgH="241195" progId="Equation.3">
                  <p:embed/>
                  <p:pic>
                    <p:nvPicPr>
                      <p:cNvPr id="0" name="Object 2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700338" y="4968875"/>
                        <a:ext cx="120173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6632" name="Object 24"/>
          <p:cNvGraphicFramePr>
            <a:graphicFrameLocks noChangeAspect="1"/>
          </p:cNvGraphicFramePr>
          <p:nvPr/>
        </p:nvGraphicFramePr>
        <p:xfrm>
          <a:off x="4572000" y="4968875"/>
          <a:ext cx="1001713" cy="476250"/>
        </p:xfrm>
        <a:graphic>
          <a:graphicData uri="http://schemas.openxmlformats.org/presentationml/2006/ole">
            <mc:AlternateContent xmlns:mc="http://schemas.openxmlformats.org/markup-compatibility/2006">
              <mc:Choice xmlns:v="urn:schemas-microsoft-com:vml" Requires="v">
                <p:oleObj spid="_x0000_s33121" name="公式" r:id="rId29" imgW="508000" imgH="241300" progId="Equation.3">
                  <p:embed/>
                </p:oleObj>
              </mc:Choice>
              <mc:Fallback>
                <p:oleObj name="公式" r:id="rId29" imgW="508000" imgH="241300" progId="Equation.3">
                  <p:embed/>
                  <p:pic>
                    <p:nvPicPr>
                      <p:cNvPr id="0" name="Object 2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572000" y="4968875"/>
                        <a:ext cx="100171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196622"/>
                                        </p:tgtEl>
                                        <p:attrNameLst>
                                          <p:attrName>style.visibility</p:attrName>
                                        </p:attrNameLst>
                                      </p:cBhvr>
                                      <p:to>
                                        <p:strVal val="visible"/>
                                      </p:to>
                                    </p:set>
                                    <p:animEffect transition="in" filter="strips(downLeft)">
                                      <p:cBhvr>
                                        <p:cTn id="7" dur="500"/>
                                        <p:tgtEl>
                                          <p:spTgt spid="1966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196623"/>
                                        </p:tgtEl>
                                        <p:attrNameLst>
                                          <p:attrName>style.visibility</p:attrName>
                                        </p:attrNameLst>
                                      </p:cBhvr>
                                      <p:to>
                                        <p:strVal val="visible"/>
                                      </p:to>
                                    </p:set>
                                    <p:animEffect transition="in" filter="strips(downLeft)">
                                      <p:cBhvr>
                                        <p:cTn id="12" dur="500"/>
                                        <p:tgtEl>
                                          <p:spTgt spid="1966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196624"/>
                                        </p:tgtEl>
                                        <p:attrNameLst>
                                          <p:attrName>style.visibility</p:attrName>
                                        </p:attrNameLst>
                                      </p:cBhvr>
                                      <p:to>
                                        <p:strVal val="visible"/>
                                      </p:to>
                                    </p:set>
                                    <p:animEffect transition="in" filter="strips(downLeft)">
                                      <p:cBhvr>
                                        <p:cTn id="17" dur="500"/>
                                        <p:tgtEl>
                                          <p:spTgt spid="1966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196625"/>
                                        </p:tgtEl>
                                        <p:attrNameLst>
                                          <p:attrName>style.visibility</p:attrName>
                                        </p:attrNameLst>
                                      </p:cBhvr>
                                      <p:to>
                                        <p:strVal val="visible"/>
                                      </p:to>
                                    </p:set>
                                    <p:animEffect transition="in" filter="strips(downLeft)">
                                      <p:cBhvr>
                                        <p:cTn id="22" dur="500"/>
                                        <p:tgtEl>
                                          <p:spTgt spid="1966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nodeType="clickEffect">
                                  <p:stCondLst>
                                    <p:cond delay="0"/>
                                  </p:stCondLst>
                                  <p:childTnLst>
                                    <p:set>
                                      <p:cBhvr>
                                        <p:cTn id="26" dur="1" fill="hold">
                                          <p:stCondLst>
                                            <p:cond delay="0"/>
                                          </p:stCondLst>
                                        </p:cTn>
                                        <p:tgtEl>
                                          <p:spTgt spid="196626"/>
                                        </p:tgtEl>
                                        <p:attrNameLst>
                                          <p:attrName>style.visibility</p:attrName>
                                        </p:attrNameLst>
                                      </p:cBhvr>
                                      <p:to>
                                        <p:strVal val="visible"/>
                                      </p:to>
                                    </p:set>
                                    <p:animEffect transition="in" filter="strips(downLeft)">
                                      <p:cBhvr>
                                        <p:cTn id="27" dur="500"/>
                                        <p:tgtEl>
                                          <p:spTgt spid="1966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nodeType="clickEffect">
                                  <p:stCondLst>
                                    <p:cond delay="0"/>
                                  </p:stCondLst>
                                  <p:childTnLst>
                                    <p:set>
                                      <p:cBhvr>
                                        <p:cTn id="31" dur="1" fill="hold">
                                          <p:stCondLst>
                                            <p:cond delay="0"/>
                                          </p:stCondLst>
                                        </p:cTn>
                                        <p:tgtEl>
                                          <p:spTgt spid="196627"/>
                                        </p:tgtEl>
                                        <p:attrNameLst>
                                          <p:attrName>style.visibility</p:attrName>
                                        </p:attrNameLst>
                                      </p:cBhvr>
                                      <p:to>
                                        <p:strVal val="visible"/>
                                      </p:to>
                                    </p:set>
                                    <p:animEffect transition="in" filter="strips(downLeft)">
                                      <p:cBhvr>
                                        <p:cTn id="32" dur="500"/>
                                        <p:tgtEl>
                                          <p:spTgt spid="1966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nodeType="clickEffect">
                                  <p:stCondLst>
                                    <p:cond delay="0"/>
                                  </p:stCondLst>
                                  <p:childTnLst>
                                    <p:set>
                                      <p:cBhvr>
                                        <p:cTn id="36" dur="1" fill="hold">
                                          <p:stCondLst>
                                            <p:cond delay="0"/>
                                          </p:stCondLst>
                                        </p:cTn>
                                        <p:tgtEl>
                                          <p:spTgt spid="196628"/>
                                        </p:tgtEl>
                                        <p:attrNameLst>
                                          <p:attrName>style.visibility</p:attrName>
                                        </p:attrNameLst>
                                      </p:cBhvr>
                                      <p:to>
                                        <p:strVal val="visible"/>
                                      </p:to>
                                    </p:set>
                                    <p:animEffect transition="in" filter="strips(downLeft)">
                                      <p:cBhvr>
                                        <p:cTn id="37" dur="500"/>
                                        <p:tgtEl>
                                          <p:spTgt spid="1966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nodeType="clickEffect">
                                  <p:stCondLst>
                                    <p:cond delay="0"/>
                                  </p:stCondLst>
                                  <p:childTnLst>
                                    <p:set>
                                      <p:cBhvr>
                                        <p:cTn id="41" dur="1" fill="hold">
                                          <p:stCondLst>
                                            <p:cond delay="0"/>
                                          </p:stCondLst>
                                        </p:cTn>
                                        <p:tgtEl>
                                          <p:spTgt spid="196629"/>
                                        </p:tgtEl>
                                        <p:attrNameLst>
                                          <p:attrName>style.visibility</p:attrName>
                                        </p:attrNameLst>
                                      </p:cBhvr>
                                      <p:to>
                                        <p:strVal val="visible"/>
                                      </p:to>
                                    </p:set>
                                    <p:animEffect transition="in" filter="strips(downLeft)">
                                      <p:cBhvr>
                                        <p:cTn id="42" dur="500"/>
                                        <p:tgtEl>
                                          <p:spTgt spid="196629"/>
                                        </p:tgtEl>
                                      </p:cBhvr>
                                    </p:animEffect>
                                  </p:childTnLst>
                                </p:cTn>
                              </p:par>
                              <p:par>
                                <p:cTn id="43" presetID="18" presetClass="entr" presetSubtype="12" fill="hold" nodeType="withEffect">
                                  <p:stCondLst>
                                    <p:cond delay="0"/>
                                  </p:stCondLst>
                                  <p:childTnLst>
                                    <p:set>
                                      <p:cBhvr>
                                        <p:cTn id="44" dur="1" fill="hold">
                                          <p:stCondLst>
                                            <p:cond delay="0"/>
                                          </p:stCondLst>
                                        </p:cTn>
                                        <p:tgtEl>
                                          <p:spTgt spid="196630"/>
                                        </p:tgtEl>
                                        <p:attrNameLst>
                                          <p:attrName>style.visibility</p:attrName>
                                        </p:attrNameLst>
                                      </p:cBhvr>
                                      <p:to>
                                        <p:strVal val="visible"/>
                                      </p:to>
                                    </p:set>
                                    <p:animEffect transition="in" filter="strips(downLeft)">
                                      <p:cBhvr>
                                        <p:cTn id="45" dur="500"/>
                                        <p:tgtEl>
                                          <p:spTgt spid="196630"/>
                                        </p:tgtEl>
                                      </p:cBhvr>
                                    </p:animEffect>
                                  </p:childTnLst>
                                </p:cTn>
                              </p:par>
                              <p:par>
                                <p:cTn id="46" presetID="18" presetClass="entr" presetSubtype="12" fill="hold" nodeType="withEffect">
                                  <p:stCondLst>
                                    <p:cond delay="0"/>
                                  </p:stCondLst>
                                  <p:childTnLst>
                                    <p:set>
                                      <p:cBhvr>
                                        <p:cTn id="47" dur="1" fill="hold">
                                          <p:stCondLst>
                                            <p:cond delay="0"/>
                                          </p:stCondLst>
                                        </p:cTn>
                                        <p:tgtEl>
                                          <p:spTgt spid="196631"/>
                                        </p:tgtEl>
                                        <p:attrNameLst>
                                          <p:attrName>style.visibility</p:attrName>
                                        </p:attrNameLst>
                                      </p:cBhvr>
                                      <p:to>
                                        <p:strVal val="visible"/>
                                      </p:to>
                                    </p:set>
                                    <p:animEffect transition="in" filter="strips(downLeft)">
                                      <p:cBhvr>
                                        <p:cTn id="48" dur="500"/>
                                        <p:tgtEl>
                                          <p:spTgt spid="196631"/>
                                        </p:tgtEl>
                                      </p:cBhvr>
                                    </p:animEffect>
                                  </p:childTnLst>
                                </p:cTn>
                              </p:par>
                              <p:par>
                                <p:cTn id="49" presetID="18" presetClass="entr" presetSubtype="12" fill="hold" nodeType="withEffect">
                                  <p:stCondLst>
                                    <p:cond delay="0"/>
                                  </p:stCondLst>
                                  <p:childTnLst>
                                    <p:set>
                                      <p:cBhvr>
                                        <p:cTn id="50" dur="1" fill="hold">
                                          <p:stCondLst>
                                            <p:cond delay="0"/>
                                          </p:stCondLst>
                                        </p:cTn>
                                        <p:tgtEl>
                                          <p:spTgt spid="196632"/>
                                        </p:tgtEl>
                                        <p:attrNameLst>
                                          <p:attrName>style.visibility</p:attrName>
                                        </p:attrNameLst>
                                      </p:cBhvr>
                                      <p:to>
                                        <p:strVal val="visible"/>
                                      </p:to>
                                    </p:set>
                                    <p:animEffect transition="in" filter="strips(downLeft)">
                                      <p:cBhvr>
                                        <p:cTn id="51" dur="500"/>
                                        <p:tgtEl>
                                          <p:spTgt spid="19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8666" name="Group 10"/>
          <p:cNvGrpSpPr>
            <a:grpSpLocks/>
          </p:cNvGrpSpPr>
          <p:nvPr/>
        </p:nvGrpSpPr>
        <p:grpSpPr bwMode="auto">
          <a:xfrm>
            <a:off x="2411413" y="476250"/>
            <a:ext cx="3889375" cy="3552825"/>
            <a:chOff x="1519" y="300"/>
            <a:chExt cx="2450" cy="2238"/>
          </a:xfrm>
        </p:grpSpPr>
        <p:pic>
          <p:nvPicPr>
            <p:cNvPr id="337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 y="300"/>
              <a:ext cx="2450" cy="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Rectangle 8"/>
            <p:cNvSpPr>
              <a:spLocks noChangeArrowheads="1"/>
            </p:cNvSpPr>
            <p:nvPr/>
          </p:nvSpPr>
          <p:spPr bwMode="auto">
            <a:xfrm>
              <a:off x="2395" y="1117"/>
              <a:ext cx="213" cy="2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Y</a:t>
              </a:r>
              <a:r>
                <a:rPr lang="en-US" altLang="zh-CN" sz="1000"/>
                <a:t>2</a:t>
              </a:r>
            </a:p>
          </p:txBody>
        </p:sp>
        <p:sp>
          <p:nvSpPr>
            <p:cNvPr id="33797" name="Line 9"/>
            <p:cNvSpPr>
              <a:spLocks noChangeShapeType="1"/>
            </p:cNvSpPr>
            <p:nvPr/>
          </p:nvSpPr>
          <p:spPr bwMode="auto">
            <a:xfrm>
              <a:off x="2420" y="1162"/>
              <a:ext cx="13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8666"/>
                                        </p:tgtEl>
                                        <p:attrNameLst>
                                          <p:attrName>style.visibility</p:attrName>
                                        </p:attrNameLst>
                                      </p:cBhvr>
                                      <p:to>
                                        <p:strVal val="visible"/>
                                      </p:to>
                                    </p:set>
                                    <p:animEffect transition="in" filter="dissolve">
                                      <p:cBhvr>
                                        <p:cTn id="7" dur="500"/>
                                        <p:tgtEl>
                                          <p:spTgt spid="198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Rectangle 4"/>
          <p:cNvSpPr>
            <a:spLocks noChangeArrowheads="1"/>
          </p:cNvSpPr>
          <p:nvPr/>
        </p:nvSpPr>
        <p:spPr bwMode="auto">
          <a:xfrm>
            <a:off x="250825" y="115888"/>
            <a:ext cx="8785225"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dirty="0">
                <a:latin typeface="Times New Roman" panose="02020603050405020304" pitchFamily="18" charset="0"/>
              </a:rPr>
              <a:t>7</a:t>
            </a:r>
            <a:r>
              <a:rPr kumimoji="1" lang="zh-CN" altLang="en-US" sz="2400" dirty="0">
                <a:latin typeface="Times New Roman" panose="02020603050405020304" pitchFamily="18" charset="0"/>
              </a:rPr>
              <a:t>、试用</a:t>
            </a:r>
            <a:r>
              <a:rPr kumimoji="1" lang="en-US" altLang="zh-CN" sz="2400" dirty="0">
                <a:latin typeface="Times New Roman" panose="02020603050405020304" pitchFamily="18" charset="0"/>
              </a:rPr>
              <a:t>3</a:t>
            </a:r>
            <a:r>
              <a:rPr kumimoji="1" lang="zh-CN" altLang="en-US" sz="2400" dirty="0">
                <a:latin typeface="Times New Roman" panose="02020603050405020304" pitchFamily="18" charset="0"/>
              </a:rPr>
              <a:t>线</a:t>
            </a:r>
            <a:r>
              <a:rPr kumimoji="1" lang="en-US" altLang="zh-CN" sz="2400" dirty="0">
                <a:latin typeface="Times New Roman" panose="02020603050405020304" pitchFamily="18" charset="0"/>
              </a:rPr>
              <a:t>—8</a:t>
            </a:r>
            <a:r>
              <a:rPr kumimoji="1" lang="zh-CN" altLang="en-US" sz="2400" dirty="0">
                <a:latin typeface="Times New Roman" panose="02020603050405020304" pitchFamily="18" charset="0"/>
              </a:rPr>
              <a:t>线译码器</a:t>
            </a:r>
            <a:r>
              <a:rPr kumimoji="1" lang="en-US" altLang="zh-CN" sz="2400" dirty="0">
                <a:latin typeface="Times New Roman" panose="02020603050405020304" pitchFamily="18" charset="0"/>
              </a:rPr>
              <a:t>74LS138</a:t>
            </a:r>
            <a:r>
              <a:rPr kumimoji="1" lang="zh-CN" altLang="en-US" sz="2400" dirty="0">
                <a:latin typeface="Times New Roman" panose="02020603050405020304" pitchFamily="18" charset="0"/>
              </a:rPr>
              <a:t>（输出低电平有效）和与非门设计一个三位二进制数的检测电路，如果三位二进制数中“</a:t>
            </a:r>
            <a:r>
              <a:rPr kumimoji="1" lang="en-US" altLang="zh-CN" sz="2400" dirty="0">
                <a:latin typeface="Times New Roman" panose="02020603050405020304" pitchFamily="18" charset="0"/>
              </a:rPr>
              <a:t>1”</a:t>
            </a:r>
            <a:r>
              <a:rPr kumimoji="1" lang="zh-CN" altLang="en-US" sz="2400" dirty="0">
                <a:latin typeface="Times New Roman" panose="02020603050405020304" pitchFamily="18" charset="0"/>
              </a:rPr>
              <a:t>的个数为偶数，则输出</a:t>
            </a:r>
            <a:r>
              <a:rPr kumimoji="1" lang="en-US" altLang="zh-CN" sz="2400" dirty="0">
                <a:latin typeface="Times New Roman" panose="02020603050405020304" pitchFamily="18" charset="0"/>
              </a:rPr>
              <a:t>F</a:t>
            </a:r>
            <a:r>
              <a:rPr kumimoji="1" lang="zh-CN" altLang="en-US" sz="2400" dirty="0">
                <a:latin typeface="Times New Roman" panose="02020603050405020304" pitchFamily="18" charset="0"/>
              </a:rPr>
              <a:t>为</a:t>
            </a:r>
            <a:r>
              <a:rPr kumimoji="1" lang="en-US" altLang="zh-CN" sz="2400" dirty="0">
                <a:latin typeface="Times New Roman" panose="02020603050405020304" pitchFamily="18" charset="0"/>
              </a:rPr>
              <a:t>1</a:t>
            </a:r>
            <a:r>
              <a:rPr kumimoji="1" lang="zh-CN" altLang="en-US" sz="2400" dirty="0">
                <a:latin typeface="Times New Roman" panose="02020603050405020304" pitchFamily="18" charset="0"/>
              </a:rPr>
              <a:t>，否则输出为</a:t>
            </a:r>
            <a:r>
              <a:rPr kumimoji="1" lang="en-US" altLang="zh-CN" sz="2400" dirty="0">
                <a:latin typeface="Times New Roman" panose="02020603050405020304" pitchFamily="18" charset="0"/>
              </a:rPr>
              <a:t>0</a:t>
            </a:r>
            <a:r>
              <a:rPr kumimoji="1" lang="zh-CN" altLang="en-US" sz="2400" dirty="0">
                <a:latin typeface="Times New Roman" panose="02020603050405020304" pitchFamily="18" charset="0"/>
              </a:rPr>
              <a:t>。 </a:t>
            </a:r>
            <a:endParaRPr kumimoji="1" lang="en-US" altLang="zh-CN" sz="2400" dirty="0">
              <a:latin typeface="Times New Roman" panose="02020603050405020304" pitchFamily="18" charset="0"/>
            </a:endParaRPr>
          </a:p>
        </p:txBody>
      </p:sp>
      <p:sp>
        <p:nvSpPr>
          <p:cNvPr id="34819" name="Rectangle 6"/>
          <p:cNvSpPr>
            <a:spLocks noChangeArrowheads="1"/>
          </p:cNvSpPr>
          <p:nvPr/>
        </p:nvSpPr>
        <p:spPr bwMode="auto">
          <a:xfrm>
            <a:off x="0"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00709" name="Object 5"/>
          <p:cNvGraphicFramePr>
            <a:graphicFrameLocks noChangeAspect="1"/>
          </p:cNvGraphicFramePr>
          <p:nvPr/>
        </p:nvGraphicFramePr>
        <p:xfrm>
          <a:off x="3059113" y="1557338"/>
          <a:ext cx="2724150" cy="3457575"/>
        </p:xfrm>
        <a:graphic>
          <a:graphicData uri="http://schemas.openxmlformats.org/presentationml/2006/ole">
            <mc:AlternateContent xmlns:mc="http://schemas.openxmlformats.org/markup-compatibility/2006">
              <mc:Choice xmlns:v="urn:schemas-microsoft-com:vml" Requires="v">
                <p:oleObj spid="_x0000_s34869" name="Visio" r:id="rId4" imgW="1770221" imgH="2246424" progId="Visio.Drawing.11">
                  <p:embed/>
                </p:oleObj>
              </mc:Choice>
              <mc:Fallback>
                <p:oleObj name="Visio" r:id="rId4" imgW="1770221" imgH="2246424"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1557338"/>
                        <a:ext cx="27241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1" name="Rectangle 8"/>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00711" name="Object 7"/>
          <p:cNvGraphicFramePr>
            <a:graphicFrameLocks noChangeAspect="1"/>
          </p:cNvGraphicFramePr>
          <p:nvPr/>
        </p:nvGraphicFramePr>
        <p:xfrm>
          <a:off x="827088" y="5084763"/>
          <a:ext cx="4824412" cy="514350"/>
        </p:xfrm>
        <a:graphic>
          <a:graphicData uri="http://schemas.openxmlformats.org/presentationml/2006/ole">
            <mc:AlternateContent xmlns:mc="http://schemas.openxmlformats.org/markup-compatibility/2006">
              <mc:Choice xmlns:v="urn:schemas-microsoft-com:vml" Requires="v">
                <p:oleObj spid="_x0000_s34870" name="公式" r:id="rId6" imgW="2590800" imgH="279400" progId="Equation.3">
                  <p:embed/>
                </p:oleObj>
              </mc:Choice>
              <mc:Fallback>
                <p:oleObj name="公式" r:id="rId6" imgW="2590800" imgH="2794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5084763"/>
                        <a:ext cx="4824412"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00708"/>
                                        </p:tgtEl>
                                        <p:attrNameLst>
                                          <p:attrName>style.visibility</p:attrName>
                                        </p:attrNameLst>
                                      </p:cBhvr>
                                      <p:to>
                                        <p:strVal val="visible"/>
                                      </p:to>
                                    </p:set>
                                    <p:animEffect transition="in" filter="wheel(4)">
                                      <p:cBhvr>
                                        <p:cTn id="7" dur="500"/>
                                        <p:tgtEl>
                                          <p:spTgt spid="2007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200709"/>
                                        </p:tgtEl>
                                        <p:attrNameLst>
                                          <p:attrName>style.visibility</p:attrName>
                                        </p:attrNameLst>
                                      </p:cBhvr>
                                      <p:to>
                                        <p:strVal val="visible"/>
                                      </p:to>
                                    </p:set>
                                    <p:animEffect transition="in" filter="wheel(4)">
                                      <p:cBhvr>
                                        <p:cTn id="12" dur="500"/>
                                        <p:tgtEl>
                                          <p:spTgt spid="2007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4" fill="hold" nodeType="clickEffect">
                                  <p:stCondLst>
                                    <p:cond delay="0"/>
                                  </p:stCondLst>
                                  <p:childTnLst>
                                    <p:set>
                                      <p:cBhvr>
                                        <p:cTn id="16" dur="1" fill="hold">
                                          <p:stCondLst>
                                            <p:cond delay="0"/>
                                          </p:stCondLst>
                                        </p:cTn>
                                        <p:tgtEl>
                                          <p:spTgt spid="200711"/>
                                        </p:tgtEl>
                                        <p:attrNameLst>
                                          <p:attrName>style.visibility</p:attrName>
                                        </p:attrNameLst>
                                      </p:cBhvr>
                                      <p:to>
                                        <p:strVal val="visible"/>
                                      </p:to>
                                    </p:set>
                                    <p:animEffect transition="in" filter="wheel(4)">
                                      <p:cBhvr>
                                        <p:cTn id="17" dur="500"/>
                                        <p:tgtEl>
                                          <p:spTgt spid="200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ChangeArrowheads="1"/>
          </p:cNvSpPr>
          <p:nvPr/>
        </p:nvSpPr>
        <p:spPr bwMode="auto">
          <a:xfrm>
            <a:off x="287338" y="160463"/>
            <a:ext cx="8748712"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914400" indent="-45720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371600" indent="-4572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828800" indent="-4572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286000" indent="-4572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FontTx/>
              <a:buNone/>
            </a:pPr>
            <a:r>
              <a:rPr kumimoji="1" lang="zh-CN" altLang="en-US" sz="2400" dirty="0"/>
              <a:t>二、填空题：</a:t>
            </a:r>
          </a:p>
          <a:p>
            <a:pPr eaLnBrk="1" hangingPunct="1">
              <a:lnSpc>
                <a:spcPct val="140000"/>
              </a:lnSpc>
              <a:spcBef>
                <a:spcPct val="0"/>
              </a:spcBef>
              <a:buFontTx/>
              <a:buNone/>
            </a:pPr>
            <a:r>
              <a:rPr kumimoji="1" lang="en-US" altLang="zh-CN" sz="2400" dirty="0"/>
              <a:t>1</a:t>
            </a:r>
            <a:r>
              <a:rPr kumimoji="1" lang="zh-CN" altLang="en-US" sz="2400" dirty="0"/>
              <a:t>、十进制数</a:t>
            </a:r>
            <a:r>
              <a:rPr kumimoji="1" lang="en-US" altLang="zh-CN" sz="2400" dirty="0"/>
              <a:t>(53.69) </a:t>
            </a:r>
            <a:r>
              <a:rPr kumimoji="1" lang="zh-CN" altLang="en-US" sz="2400" dirty="0"/>
              <a:t>的余</a:t>
            </a:r>
            <a:r>
              <a:rPr kumimoji="1" lang="en-US" altLang="zh-CN" sz="2400" dirty="0"/>
              <a:t>3</a:t>
            </a:r>
            <a:r>
              <a:rPr kumimoji="1" lang="zh-CN" altLang="en-US" sz="2400" dirty="0"/>
              <a:t>码表示为（</a:t>
            </a:r>
            <a:r>
              <a:rPr kumimoji="1" lang="en-US" altLang="zh-CN" sz="2400" dirty="0">
                <a:solidFill>
                  <a:srgbClr val="FF0000"/>
                </a:solidFill>
              </a:rPr>
              <a:t>10000110.10011100</a:t>
            </a:r>
            <a:r>
              <a:rPr kumimoji="1" lang="zh-CN" altLang="en-US" sz="2400" dirty="0"/>
              <a:t> ）。</a:t>
            </a:r>
            <a:endParaRPr kumimoji="1" lang="zh-CN" altLang="en-US" sz="2400" b="0" dirty="0"/>
          </a:p>
          <a:p>
            <a:pPr eaLnBrk="1" hangingPunct="1">
              <a:lnSpc>
                <a:spcPct val="140000"/>
              </a:lnSpc>
              <a:spcBef>
                <a:spcPct val="0"/>
              </a:spcBef>
              <a:buFontTx/>
              <a:buNone/>
            </a:pPr>
            <a:r>
              <a:rPr kumimoji="1" lang="en-US" altLang="zh-CN" sz="2400" dirty="0"/>
              <a:t>2</a:t>
            </a:r>
            <a:r>
              <a:rPr kumimoji="1" lang="zh-CN" altLang="en-US" sz="2400" dirty="0"/>
              <a:t>、二进制码（</a:t>
            </a:r>
            <a:r>
              <a:rPr kumimoji="1" lang="en-US" altLang="zh-CN" sz="2400" dirty="0"/>
              <a:t>1110101</a:t>
            </a:r>
            <a:r>
              <a:rPr kumimoji="1" lang="zh-CN" altLang="en-US" sz="2400" dirty="0"/>
              <a:t>）对应的格雷码是（ </a:t>
            </a:r>
            <a:r>
              <a:rPr kumimoji="1" lang="en-US" altLang="zh-CN" sz="2400" dirty="0">
                <a:solidFill>
                  <a:srgbClr val="FF0000"/>
                </a:solidFill>
              </a:rPr>
              <a:t>1001111</a:t>
            </a:r>
            <a:r>
              <a:rPr kumimoji="1" lang="en-US" altLang="zh-CN" sz="2400" dirty="0"/>
              <a:t>     </a:t>
            </a:r>
            <a:r>
              <a:rPr kumimoji="1" lang="zh-CN" altLang="en-US" sz="2400" dirty="0"/>
              <a:t>）。</a:t>
            </a:r>
          </a:p>
          <a:p>
            <a:pPr eaLnBrk="1" hangingPunct="1">
              <a:lnSpc>
                <a:spcPct val="140000"/>
              </a:lnSpc>
              <a:spcBef>
                <a:spcPct val="0"/>
              </a:spcBef>
              <a:buFontTx/>
              <a:buNone/>
            </a:pPr>
            <a:r>
              <a:rPr kumimoji="1" lang="en-US" altLang="zh-CN" sz="2400" dirty="0"/>
              <a:t>3</a:t>
            </a:r>
            <a:r>
              <a:rPr kumimoji="1" lang="zh-CN" altLang="en-US" sz="2400" dirty="0"/>
              <a:t>、十六进制数</a:t>
            </a:r>
            <a:r>
              <a:rPr kumimoji="1" lang="en-US" altLang="zh-CN" sz="2400" dirty="0"/>
              <a:t>(3A.B) </a:t>
            </a:r>
            <a:r>
              <a:rPr kumimoji="1" lang="zh-CN" altLang="en-US" sz="2400" dirty="0"/>
              <a:t>对应的八进制数是（  </a:t>
            </a:r>
            <a:r>
              <a:rPr kumimoji="1" lang="en-US" altLang="zh-CN" sz="2400" dirty="0"/>
              <a:t>  </a:t>
            </a:r>
            <a:r>
              <a:rPr kumimoji="1" lang="en-US" altLang="zh-CN" sz="2400" dirty="0">
                <a:solidFill>
                  <a:srgbClr val="FF0000"/>
                </a:solidFill>
              </a:rPr>
              <a:t> (72.54)</a:t>
            </a:r>
            <a:r>
              <a:rPr kumimoji="1" lang="en-US" altLang="zh-CN" sz="2400" baseline="-25000" dirty="0">
                <a:solidFill>
                  <a:srgbClr val="FF0000"/>
                </a:solidFill>
              </a:rPr>
              <a:t>o</a:t>
            </a:r>
            <a:r>
              <a:rPr kumimoji="1" lang="en-US" altLang="zh-CN" sz="2400" dirty="0">
                <a:solidFill>
                  <a:srgbClr val="FF0000"/>
                </a:solidFill>
              </a:rPr>
              <a:t>        </a:t>
            </a:r>
            <a:r>
              <a:rPr kumimoji="1" lang="zh-CN" altLang="en-US" sz="2400" dirty="0"/>
              <a:t>）</a:t>
            </a:r>
            <a:r>
              <a:rPr kumimoji="1" lang="en-US" altLang="zh-CN" sz="2400" b="0" dirty="0"/>
              <a:t> </a:t>
            </a:r>
            <a:r>
              <a:rPr kumimoji="1" lang="zh-CN" altLang="en-US" sz="2400" dirty="0"/>
              <a:t>。</a:t>
            </a:r>
          </a:p>
          <a:p>
            <a:pPr eaLnBrk="1" hangingPunct="1">
              <a:lnSpc>
                <a:spcPct val="140000"/>
              </a:lnSpc>
              <a:spcBef>
                <a:spcPct val="0"/>
              </a:spcBef>
              <a:buFontTx/>
              <a:buNone/>
            </a:pPr>
            <a:r>
              <a:rPr kumimoji="1" lang="en-US" altLang="zh-CN" sz="2400" dirty="0"/>
              <a:t>4</a:t>
            </a:r>
            <a:r>
              <a:rPr kumimoji="1" lang="zh-CN" altLang="en-US" sz="2400" dirty="0"/>
              <a:t>、欲对</a:t>
            </a:r>
            <a:r>
              <a:rPr kumimoji="1" lang="en-US" altLang="zh-CN" sz="2400" dirty="0"/>
              <a:t>100</a:t>
            </a:r>
            <a:r>
              <a:rPr kumimoji="1" lang="zh-CN" altLang="en-US" sz="2400" dirty="0"/>
              <a:t>个对象进行二进制编码，则至少需要（  </a:t>
            </a:r>
            <a:r>
              <a:rPr kumimoji="1" lang="en-US" altLang="zh-CN" sz="2400" dirty="0">
                <a:solidFill>
                  <a:srgbClr val="FF0000"/>
                </a:solidFill>
              </a:rPr>
              <a:t>7</a:t>
            </a:r>
            <a:r>
              <a:rPr kumimoji="1" lang="zh-CN" altLang="en-US" sz="2400" dirty="0"/>
              <a:t>）位二进制数。</a:t>
            </a:r>
          </a:p>
          <a:p>
            <a:pPr eaLnBrk="1" hangingPunct="1">
              <a:lnSpc>
                <a:spcPct val="140000"/>
              </a:lnSpc>
              <a:spcBef>
                <a:spcPct val="0"/>
              </a:spcBef>
              <a:buFontTx/>
              <a:buNone/>
            </a:pPr>
            <a:r>
              <a:rPr kumimoji="1" lang="en-US" altLang="zh-CN" sz="2400" dirty="0"/>
              <a:t>5</a:t>
            </a:r>
            <a:r>
              <a:rPr kumimoji="1" lang="zh-CN" altLang="en-US" sz="2400" dirty="0"/>
              <a:t>、十进制</a:t>
            </a:r>
            <a:r>
              <a:rPr kumimoji="1" lang="en-US" altLang="zh-CN" sz="2400" dirty="0"/>
              <a:t>(0.7875) </a:t>
            </a:r>
            <a:r>
              <a:rPr kumimoji="1" lang="zh-CN" altLang="en-US" sz="2400" dirty="0"/>
              <a:t>转换成八进制数是（     </a:t>
            </a:r>
            <a:r>
              <a:rPr kumimoji="1" lang="en-US" altLang="zh-CN" sz="2400" dirty="0">
                <a:solidFill>
                  <a:srgbClr val="FF0000"/>
                </a:solidFill>
              </a:rPr>
              <a:t>0.623</a:t>
            </a:r>
            <a:r>
              <a:rPr kumimoji="1" lang="zh-CN" altLang="en-US" sz="2400" dirty="0"/>
              <a:t>          ），十六进制数</a:t>
            </a:r>
            <a:r>
              <a:rPr kumimoji="1" lang="en-US" altLang="zh-CN" sz="2400" dirty="0"/>
              <a:t>(1C4) </a:t>
            </a:r>
            <a:r>
              <a:rPr kumimoji="1" lang="zh-CN" altLang="en-US" sz="2400" dirty="0"/>
              <a:t>转换成十进制数是（</a:t>
            </a:r>
            <a:r>
              <a:rPr kumimoji="1" lang="en-US" altLang="zh-CN" sz="2400" dirty="0"/>
              <a:t>       </a:t>
            </a:r>
            <a:r>
              <a:rPr kumimoji="1" lang="en-US" altLang="zh-CN" sz="2400" dirty="0">
                <a:solidFill>
                  <a:srgbClr val="FF0000"/>
                </a:solidFill>
              </a:rPr>
              <a:t>452</a:t>
            </a:r>
            <a:r>
              <a:rPr kumimoji="1" lang="en-US" altLang="zh-CN" sz="2400" dirty="0"/>
              <a:t>        </a:t>
            </a:r>
            <a:r>
              <a:rPr kumimoji="1" lang="zh-CN" altLang="en-US" sz="2400" dirty="0"/>
              <a:t>）。</a:t>
            </a:r>
          </a:p>
        </p:txBody>
      </p:sp>
      <p:sp>
        <p:nvSpPr>
          <p:cNvPr id="2" name="文本框 1"/>
          <p:cNvSpPr txBox="1"/>
          <p:nvPr/>
        </p:nvSpPr>
        <p:spPr>
          <a:xfrm>
            <a:off x="179512" y="4653136"/>
            <a:ext cx="8166018" cy="461665"/>
          </a:xfrm>
          <a:prstGeom prst="rect">
            <a:avLst/>
          </a:prstGeom>
          <a:noFill/>
        </p:spPr>
        <p:txBody>
          <a:bodyPr wrap="none" rtlCol="0">
            <a:spAutoFit/>
          </a:bodyPr>
          <a:lstStyle/>
          <a:p>
            <a:r>
              <a:rPr lang="zh-CN" altLang="en-US" sz="2400" dirty="0">
                <a:solidFill>
                  <a:srgbClr val="FF0000"/>
                </a:solidFill>
              </a:rPr>
              <a:t>异或运算的还原性：如果</a:t>
            </a:r>
            <a:r>
              <a:rPr lang="en-US" altLang="zh-CN" sz="2400" dirty="0">
                <a:solidFill>
                  <a:srgbClr val="FF0000"/>
                </a:solidFill>
              </a:rPr>
              <a:t>C=A</a:t>
            </a:r>
            <a:r>
              <a:rPr lang="en-US" altLang="zh-CN" sz="2400" dirty="0">
                <a:solidFill>
                  <a:srgbClr val="FF0000"/>
                </a:solidFill>
                <a:sym typeface="Symbol" panose="05050102010706020507" pitchFamily="18" charset="2"/>
              </a:rPr>
              <a:t>B</a:t>
            </a:r>
            <a:r>
              <a:rPr lang="zh-CN" altLang="en-US" sz="2400" dirty="0">
                <a:solidFill>
                  <a:srgbClr val="FF0000"/>
                </a:solidFill>
                <a:sym typeface="Symbol" panose="05050102010706020507" pitchFamily="18" charset="2"/>
              </a:rPr>
              <a:t>，则有</a:t>
            </a:r>
            <a:r>
              <a:rPr lang="en-US" altLang="zh-CN" sz="2400" dirty="0">
                <a:solidFill>
                  <a:srgbClr val="FF0000"/>
                </a:solidFill>
              </a:rPr>
              <a:t>A=B</a:t>
            </a:r>
            <a:r>
              <a:rPr lang="en-US" altLang="zh-CN" sz="2400" dirty="0">
                <a:solidFill>
                  <a:srgbClr val="FF0000"/>
                </a:solidFill>
                <a:sym typeface="Symbol" panose="05050102010706020507" pitchFamily="18" charset="2"/>
              </a:rPr>
              <a:t>C</a:t>
            </a:r>
            <a:r>
              <a:rPr lang="zh-CN" altLang="en-US" sz="2400" dirty="0">
                <a:solidFill>
                  <a:srgbClr val="FF0000"/>
                </a:solidFill>
                <a:sym typeface="Symbol" panose="05050102010706020507" pitchFamily="18" charset="2"/>
              </a:rPr>
              <a:t>，</a:t>
            </a:r>
            <a:r>
              <a:rPr lang="en-US" altLang="zh-CN" sz="2400" dirty="0">
                <a:solidFill>
                  <a:srgbClr val="FF0000"/>
                </a:solidFill>
              </a:rPr>
              <a:t> B=A</a:t>
            </a:r>
            <a:r>
              <a:rPr lang="en-US" altLang="zh-CN" sz="2400" dirty="0">
                <a:solidFill>
                  <a:srgbClr val="FF0000"/>
                </a:solidFill>
                <a:sym typeface="Symbol" panose="05050102010706020507" pitchFamily="18" charset="2"/>
              </a:rPr>
              <a:t>C</a:t>
            </a:r>
            <a:endParaRPr lang="zh-CN" altLang="en-US" sz="2400" dirty="0">
              <a:solidFill>
                <a:srgbClr val="FF0000"/>
              </a:solidFill>
            </a:endParaRPr>
          </a:p>
        </p:txBody>
      </p:sp>
      <p:sp>
        <p:nvSpPr>
          <p:cNvPr id="3" name="矩形 2"/>
          <p:cNvSpPr/>
          <p:nvPr/>
        </p:nvSpPr>
        <p:spPr>
          <a:xfrm>
            <a:off x="-35095" y="5362288"/>
            <a:ext cx="8317110" cy="461665"/>
          </a:xfrm>
          <a:prstGeom prst="rect">
            <a:avLst/>
          </a:prstGeom>
        </p:spPr>
        <p:txBody>
          <a:bodyPr wrap="square">
            <a:spAutoFit/>
          </a:bodyPr>
          <a:lstStyle/>
          <a:p>
            <a:r>
              <a:rPr kumimoji="1" lang="zh-CN" altLang="en-US" sz="2400" dirty="0"/>
              <a:t>格雷码（</a:t>
            </a:r>
            <a:r>
              <a:rPr kumimoji="1" lang="en-US" altLang="zh-CN" sz="2400" dirty="0"/>
              <a:t>1110101</a:t>
            </a:r>
            <a:r>
              <a:rPr kumimoji="1" lang="zh-CN" altLang="en-US" sz="2400" dirty="0"/>
              <a:t>）对应二进制码的是（ </a:t>
            </a:r>
            <a:r>
              <a:rPr kumimoji="1" lang="en-US" altLang="zh-CN" sz="2400" dirty="0">
                <a:solidFill>
                  <a:srgbClr val="FF0000"/>
                </a:solidFill>
              </a:rPr>
              <a:t>1011001</a:t>
            </a:r>
            <a:r>
              <a:rPr kumimoji="1" lang="en-US" altLang="zh-CN" sz="2400" dirty="0"/>
              <a:t>     </a:t>
            </a:r>
            <a:r>
              <a:rPr kumimoji="1" lang="zh-CN" altLang="en-US" sz="2400" dirty="0"/>
              <a:t>）</a:t>
            </a:r>
            <a:endParaRPr lang="zh-CN" altLang="en-US" sz="24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04">
                                            <p:txEl>
                                              <p:pRg st="0" end="0"/>
                                            </p:txEl>
                                          </p:spTgt>
                                        </p:tgtEl>
                                        <p:attrNameLst>
                                          <p:attrName>style.visibility</p:attrName>
                                        </p:attrNameLst>
                                      </p:cBhvr>
                                      <p:to>
                                        <p:strVal val="visible"/>
                                      </p:to>
                                    </p:set>
                                    <p:animEffect transition="in" filter="box(in)">
                                      <p:cBhvr>
                                        <p:cTn id="7" dur="500"/>
                                        <p:tgtEl>
                                          <p:spTgt spid="1536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3604">
                                            <p:txEl>
                                              <p:pRg st="1" end="1"/>
                                            </p:txEl>
                                          </p:spTgt>
                                        </p:tgtEl>
                                        <p:attrNameLst>
                                          <p:attrName>style.visibility</p:attrName>
                                        </p:attrNameLst>
                                      </p:cBhvr>
                                      <p:to>
                                        <p:strVal val="visible"/>
                                      </p:to>
                                    </p:set>
                                    <p:animEffect transition="in" filter="box(in)">
                                      <p:cBhvr>
                                        <p:cTn id="12" dur="500"/>
                                        <p:tgtEl>
                                          <p:spTgt spid="15360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3604">
                                            <p:txEl>
                                              <p:pRg st="2" end="2"/>
                                            </p:txEl>
                                          </p:spTgt>
                                        </p:tgtEl>
                                        <p:attrNameLst>
                                          <p:attrName>style.visibility</p:attrName>
                                        </p:attrNameLst>
                                      </p:cBhvr>
                                      <p:to>
                                        <p:strVal val="visible"/>
                                      </p:to>
                                    </p:set>
                                    <p:animEffect transition="in" filter="box(in)">
                                      <p:cBhvr>
                                        <p:cTn id="17" dur="500"/>
                                        <p:tgtEl>
                                          <p:spTgt spid="15360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3604">
                                            <p:txEl>
                                              <p:pRg st="3" end="3"/>
                                            </p:txEl>
                                          </p:spTgt>
                                        </p:tgtEl>
                                        <p:attrNameLst>
                                          <p:attrName>style.visibility</p:attrName>
                                        </p:attrNameLst>
                                      </p:cBhvr>
                                      <p:to>
                                        <p:strVal val="visible"/>
                                      </p:to>
                                    </p:set>
                                    <p:animEffect transition="in" filter="box(in)">
                                      <p:cBhvr>
                                        <p:cTn id="22" dur="500"/>
                                        <p:tgtEl>
                                          <p:spTgt spid="15360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3604">
                                            <p:txEl>
                                              <p:pRg st="4" end="4"/>
                                            </p:txEl>
                                          </p:spTgt>
                                        </p:tgtEl>
                                        <p:attrNameLst>
                                          <p:attrName>style.visibility</p:attrName>
                                        </p:attrNameLst>
                                      </p:cBhvr>
                                      <p:to>
                                        <p:strVal val="visible"/>
                                      </p:to>
                                    </p:set>
                                    <p:animEffect transition="in" filter="box(in)">
                                      <p:cBhvr>
                                        <p:cTn id="27" dur="500"/>
                                        <p:tgtEl>
                                          <p:spTgt spid="15360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53604">
                                            <p:txEl>
                                              <p:pRg st="5" end="5"/>
                                            </p:txEl>
                                          </p:spTgt>
                                        </p:tgtEl>
                                        <p:attrNameLst>
                                          <p:attrName>style.visibility</p:attrName>
                                        </p:attrNameLst>
                                      </p:cBhvr>
                                      <p:to>
                                        <p:strVal val="visible"/>
                                      </p:to>
                                    </p:set>
                                    <p:animEffect transition="in" filter="box(in)">
                                      <p:cBhvr>
                                        <p:cTn id="32" dur="500"/>
                                        <p:tgtEl>
                                          <p:spTgt spid="15360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ChangeArrowheads="1"/>
          </p:cNvSpPr>
          <p:nvPr/>
        </p:nvSpPr>
        <p:spPr bwMode="auto">
          <a:xfrm>
            <a:off x="0"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11972" name="Object 4"/>
          <p:cNvGraphicFramePr>
            <a:graphicFrameLocks noChangeAspect="1"/>
          </p:cNvGraphicFramePr>
          <p:nvPr/>
        </p:nvGraphicFramePr>
        <p:xfrm>
          <a:off x="1835150" y="836613"/>
          <a:ext cx="5688013" cy="3716337"/>
        </p:xfrm>
        <a:graphic>
          <a:graphicData uri="http://schemas.openxmlformats.org/presentationml/2006/ole">
            <mc:AlternateContent xmlns:mc="http://schemas.openxmlformats.org/markup-compatibility/2006">
              <mc:Choice xmlns:v="urn:schemas-microsoft-com:vml" Requires="v">
                <p:oleObj spid="_x0000_s35866" name="Visio" r:id="rId4" imgW="3406747" imgH="2232228" progId="Visio.Drawing.11">
                  <p:embed/>
                </p:oleObj>
              </mc:Choice>
              <mc:Fallback>
                <p:oleObj name="Visio" r:id="rId4" imgW="3406747" imgH="2232228"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836613"/>
                        <a:ext cx="5688013" cy="371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211972"/>
                                        </p:tgtEl>
                                        <p:attrNameLst>
                                          <p:attrName>style.visibility</p:attrName>
                                        </p:attrNameLst>
                                      </p:cBhvr>
                                      <p:to>
                                        <p:strVal val="visible"/>
                                      </p:to>
                                    </p:set>
                                    <p:animEffect transition="in" filter="wheel(4)">
                                      <p:cBhvr>
                                        <p:cTn id="7" dur="500"/>
                                        <p:tgtEl>
                                          <p:spTgt spid="211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6" name="Rectangle 4"/>
          <p:cNvSpPr>
            <a:spLocks noChangeArrowheads="1"/>
          </p:cNvSpPr>
          <p:nvPr/>
        </p:nvSpPr>
        <p:spPr bwMode="auto">
          <a:xfrm>
            <a:off x="215900" y="115888"/>
            <a:ext cx="8893175"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dirty="0">
                <a:latin typeface="Times New Roman" panose="02020603050405020304" pitchFamily="18" charset="0"/>
              </a:rPr>
              <a:t>8</a:t>
            </a:r>
            <a:r>
              <a:rPr kumimoji="1" lang="zh-CN" altLang="en-US" sz="2400" dirty="0">
                <a:latin typeface="Times New Roman" panose="02020603050405020304" pitchFamily="18" charset="0"/>
              </a:rPr>
              <a:t>、试用</a:t>
            </a:r>
            <a:r>
              <a:rPr kumimoji="1" lang="en-US" altLang="zh-CN" sz="2400" dirty="0">
                <a:latin typeface="Times New Roman" panose="02020603050405020304" pitchFamily="18" charset="0"/>
              </a:rPr>
              <a:t>4</a:t>
            </a:r>
            <a:r>
              <a:rPr kumimoji="1" lang="zh-CN" altLang="en-US" sz="2400" dirty="0">
                <a:latin typeface="Times New Roman" panose="02020603050405020304" pitchFamily="18" charset="0"/>
              </a:rPr>
              <a:t>选</a:t>
            </a:r>
            <a:r>
              <a:rPr kumimoji="1" lang="en-US" altLang="zh-CN" sz="2400" dirty="0">
                <a:latin typeface="Times New Roman" panose="02020603050405020304" pitchFamily="18" charset="0"/>
              </a:rPr>
              <a:t>1</a:t>
            </a:r>
            <a:r>
              <a:rPr kumimoji="1" lang="zh-CN" altLang="en-US" sz="2400" dirty="0">
                <a:latin typeface="Times New Roman" panose="02020603050405020304" pitchFamily="18" charset="0"/>
              </a:rPr>
              <a:t>数据选择器设计一个一位十进制数的四舍五入电路。假设用</a:t>
            </a:r>
            <a:r>
              <a:rPr kumimoji="1" lang="en-US" altLang="zh-CN" sz="2400" dirty="0">
                <a:latin typeface="Times New Roman" panose="02020603050405020304" pitchFamily="18" charset="0"/>
              </a:rPr>
              <a:t>8421BCD</a:t>
            </a:r>
            <a:r>
              <a:rPr kumimoji="1" lang="zh-CN" altLang="en-US" sz="2400" dirty="0">
                <a:latin typeface="Times New Roman" panose="02020603050405020304" pitchFamily="18" charset="0"/>
              </a:rPr>
              <a:t>码表示一位十进制数</a:t>
            </a:r>
            <a:r>
              <a:rPr kumimoji="1" lang="en-US" altLang="zh-CN" sz="2400" dirty="0">
                <a:latin typeface="Times New Roman" panose="02020603050405020304" pitchFamily="18" charset="0"/>
              </a:rPr>
              <a:t>x</a:t>
            </a:r>
            <a:r>
              <a:rPr kumimoji="1" lang="zh-CN" altLang="en-US" sz="2400" dirty="0">
                <a:latin typeface="Times New Roman" panose="02020603050405020304" pitchFamily="18" charset="0"/>
              </a:rPr>
              <a:t>，即当</a:t>
            </a:r>
            <a:r>
              <a:rPr kumimoji="1" lang="en-US" altLang="zh-CN" sz="2400" dirty="0">
                <a:latin typeface="Times New Roman" panose="02020603050405020304" pitchFamily="18" charset="0"/>
              </a:rPr>
              <a:t>x≥5</a:t>
            </a:r>
            <a:r>
              <a:rPr kumimoji="1" lang="zh-CN" altLang="en-US" sz="2400" dirty="0">
                <a:latin typeface="Times New Roman" panose="02020603050405020304" pitchFamily="18" charset="0"/>
              </a:rPr>
              <a:t>时，输出</a:t>
            </a:r>
            <a:r>
              <a:rPr kumimoji="1" lang="en-US" altLang="zh-CN" sz="2400" dirty="0">
                <a:latin typeface="Times New Roman" panose="02020603050405020304" pitchFamily="18" charset="0"/>
              </a:rPr>
              <a:t>F=1</a:t>
            </a:r>
            <a:r>
              <a:rPr kumimoji="1" lang="zh-CN" altLang="en-US" sz="2400" dirty="0">
                <a:latin typeface="Times New Roman" panose="02020603050405020304" pitchFamily="18" charset="0"/>
              </a:rPr>
              <a:t>，当</a:t>
            </a:r>
            <a:r>
              <a:rPr kumimoji="1" lang="en-US" altLang="zh-CN" sz="2400" dirty="0">
                <a:latin typeface="Times New Roman" panose="02020603050405020304" pitchFamily="18" charset="0"/>
              </a:rPr>
              <a:t>x&lt;5</a:t>
            </a:r>
            <a:r>
              <a:rPr kumimoji="1" lang="zh-CN" altLang="en-US" sz="2400" dirty="0">
                <a:latin typeface="Times New Roman" panose="02020603050405020304" pitchFamily="18" charset="0"/>
              </a:rPr>
              <a:t>时，输出</a:t>
            </a:r>
            <a:r>
              <a:rPr kumimoji="1" lang="en-US" altLang="zh-CN" sz="2400" dirty="0">
                <a:latin typeface="Times New Roman" panose="02020603050405020304" pitchFamily="18" charset="0"/>
              </a:rPr>
              <a:t>F=0</a:t>
            </a:r>
            <a:r>
              <a:rPr kumimoji="1" lang="zh-CN" altLang="en-US" sz="2400" dirty="0">
                <a:latin typeface="Times New Roman" panose="02020603050405020304" pitchFamily="18" charset="0"/>
              </a:rPr>
              <a:t>。 </a:t>
            </a:r>
          </a:p>
        </p:txBody>
      </p:sp>
      <p:grpSp>
        <p:nvGrpSpPr>
          <p:cNvPr id="213016" name="Group 24"/>
          <p:cNvGrpSpPr>
            <a:grpSpLocks/>
          </p:cNvGrpSpPr>
          <p:nvPr/>
        </p:nvGrpSpPr>
        <p:grpSpPr bwMode="auto">
          <a:xfrm>
            <a:off x="395288" y="1557338"/>
            <a:ext cx="2808287" cy="5184775"/>
            <a:chOff x="113" y="119"/>
            <a:chExt cx="1769" cy="3266"/>
          </a:xfrm>
        </p:grpSpPr>
        <p:sp>
          <p:nvSpPr>
            <p:cNvPr id="36910" name="Text Box 5"/>
            <p:cNvSpPr txBox="1">
              <a:spLocks noChangeArrowheads="1"/>
            </p:cNvSpPr>
            <p:nvPr/>
          </p:nvSpPr>
          <p:spPr bwMode="auto">
            <a:xfrm>
              <a:off x="235" y="119"/>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0">
                  <a:latin typeface="黑体" panose="02010609060101010101" pitchFamily="49" charset="-122"/>
                  <a:ea typeface="黑体" panose="02010609060101010101" pitchFamily="49" charset="-122"/>
                </a:rPr>
                <a:t>A  B  C  D    F</a:t>
              </a:r>
            </a:p>
          </p:txBody>
        </p:sp>
        <p:sp>
          <p:nvSpPr>
            <p:cNvPr id="36911" name="Text Box 6"/>
            <p:cNvSpPr txBox="1">
              <a:spLocks noChangeArrowheads="1"/>
            </p:cNvSpPr>
            <p:nvPr/>
          </p:nvSpPr>
          <p:spPr bwMode="auto">
            <a:xfrm>
              <a:off x="233" y="375"/>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0">
                  <a:latin typeface="黑体" panose="02010609060101010101" pitchFamily="49" charset="-122"/>
                  <a:ea typeface="黑体" panose="02010609060101010101" pitchFamily="49" charset="-122"/>
                </a:rPr>
                <a:t>0  0  0  0    0</a:t>
              </a:r>
            </a:p>
          </p:txBody>
        </p:sp>
        <p:sp>
          <p:nvSpPr>
            <p:cNvPr id="36912" name="Text Box 7"/>
            <p:cNvSpPr txBox="1">
              <a:spLocks noChangeArrowheads="1"/>
            </p:cNvSpPr>
            <p:nvPr/>
          </p:nvSpPr>
          <p:spPr bwMode="auto">
            <a:xfrm>
              <a:off x="233" y="557"/>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0">
                  <a:latin typeface="黑体" panose="02010609060101010101" pitchFamily="49" charset="-122"/>
                  <a:ea typeface="黑体" panose="02010609060101010101" pitchFamily="49" charset="-122"/>
                </a:rPr>
                <a:t>0  0  0  1    0</a:t>
              </a:r>
            </a:p>
          </p:txBody>
        </p:sp>
        <p:sp>
          <p:nvSpPr>
            <p:cNvPr id="36913" name="Text Box 8"/>
            <p:cNvSpPr txBox="1">
              <a:spLocks noChangeArrowheads="1"/>
            </p:cNvSpPr>
            <p:nvPr/>
          </p:nvSpPr>
          <p:spPr bwMode="auto">
            <a:xfrm>
              <a:off x="233" y="738"/>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0">
                  <a:latin typeface="黑体" panose="02010609060101010101" pitchFamily="49" charset="-122"/>
                  <a:ea typeface="黑体" panose="02010609060101010101" pitchFamily="49" charset="-122"/>
                </a:rPr>
                <a:t>0  0  1  0    0</a:t>
              </a:r>
            </a:p>
          </p:txBody>
        </p:sp>
        <p:sp>
          <p:nvSpPr>
            <p:cNvPr id="36914" name="Text Box 9"/>
            <p:cNvSpPr txBox="1">
              <a:spLocks noChangeArrowheads="1"/>
            </p:cNvSpPr>
            <p:nvPr/>
          </p:nvSpPr>
          <p:spPr bwMode="auto">
            <a:xfrm>
              <a:off x="233" y="920"/>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0">
                  <a:latin typeface="黑体" panose="02010609060101010101" pitchFamily="49" charset="-122"/>
                  <a:ea typeface="黑体" panose="02010609060101010101" pitchFamily="49" charset="-122"/>
                </a:rPr>
                <a:t>0  0  1  1    0</a:t>
              </a:r>
            </a:p>
          </p:txBody>
        </p:sp>
        <p:sp>
          <p:nvSpPr>
            <p:cNvPr id="36915" name="Text Box 10"/>
            <p:cNvSpPr txBox="1">
              <a:spLocks noChangeArrowheads="1"/>
            </p:cNvSpPr>
            <p:nvPr/>
          </p:nvSpPr>
          <p:spPr bwMode="auto">
            <a:xfrm>
              <a:off x="233" y="1101"/>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0">
                  <a:latin typeface="黑体" panose="02010609060101010101" pitchFamily="49" charset="-122"/>
                  <a:ea typeface="黑体" panose="02010609060101010101" pitchFamily="49" charset="-122"/>
                </a:rPr>
                <a:t>0  1  0  0    0</a:t>
              </a:r>
            </a:p>
          </p:txBody>
        </p:sp>
        <p:sp>
          <p:nvSpPr>
            <p:cNvPr id="36916" name="Text Box 11"/>
            <p:cNvSpPr txBox="1">
              <a:spLocks noChangeArrowheads="1"/>
            </p:cNvSpPr>
            <p:nvPr/>
          </p:nvSpPr>
          <p:spPr bwMode="auto">
            <a:xfrm>
              <a:off x="233" y="1282"/>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0">
                  <a:latin typeface="黑体" panose="02010609060101010101" pitchFamily="49" charset="-122"/>
                  <a:ea typeface="黑体" panose="02010609060101010101" pitchFamily="49" charset="-122"/>
                </a:rPr>
                <a:t>0  1  0  1    1</a:t>
              </a:r>
            </a:p>
          </p:txBody>
        </p:sp>
        <p:sp>
          <p:nvSpPr>
            <p:cNvPr id="36917" name="Text Box 12"/>
            <p:cNvSpPr txBox="1">
              <a:spLocks noChangeArrowheads="1"/>
            </p:cNvSpPr>
            <p:nvPr/>
          </p:nvSpPr>
          <p:spPr bwMode="auto">
            <a:xfrm>
              <a:off x="233" y="1464"/>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0">
                  <a:latin typeface="黑体" panose="02010609060101010101" pitchFamily="49" charset="-122"/>
                  <a:ea typeface="黑体" panose="02010609060101010101" pitchFamily="49" charset="-122"/>
                </a:rPr>
                <a:t>0  1  1  0    1</a:t>
              </a:r>
            </a:p>
          </p:txBody>
        </p:sp>
        <p:sp>
          <p:nvSpPr>
            <p:cNvPr id="36918" name="Text Box 13"/>
            <p:cNvSpPr txBox="1">
              <a:spLocks noChangeArrowheads="1"/>
            </p:cNvSpPr>
            <p:nvPr/>
          </p:nvSpPr>
          <p:spPr bwMode="auto">
            <a:xfrm>
              <a:off x="233" y="1645"/>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0">
                  <a:latin typeface="黑体" panose="02010609060101010101" pitchFamily="49" charset="-122"/>
                  <a:ea typeface="黑体" panose="02010609060101010101" pitchFamily="49" charset="-122"/>
                </a:rPr>
                <a:t>0  1  1  1    1</a:t>
              </a:r>
            </a:p>
          </p:txBody>
        </p:sp>
        <p:sp>
          <p:nvSpPr>
            <p:cNvPr id="36919" name="Text Box 14"/>
            <p:cNvSpPr txBox="1">
              <a:spLocks noChangeArrowheads="1"/>
            </p:cNvSpPr>
            <p:nvPr/>
          </p:nvSpPr>
          <p:spPr bwMode="auto">
            <a:xfrm>
              <a:off x="233" y="1827"/>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0">
                  <a:latin typeface="黑体" panose="02010609060101010101" pitchFamily="49" charset="-122"/>
                  <a:ea typeface="黑体" panose="02010609060101010101" pitchFamily="49" charset="-122"/>
                </a:rPr>
                <a:t>1  0  0  0    1</a:t>
              </a:r>
            </a:p>
          </p:txBody>
        </p:sp>
        <p:sp>
          <p:nvSpPr>
            <p:cNvPr id="36920" name="Text Box 15"/>
            <p:cNvSpPr txBox="1">
              <a:spLocks noChangeArrowheads="1"/>
            </p:cNvSpPr>
            <p:nvPr/>
          </p:nvSpPr>
          <p:spPr bwMode="auto">
            <a:xfrm>
              <a:off x="233" y="2008"/>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0">
                  <a:latin typeface="黑体" panose="02010609060101010101" pitchFamily="49" charset="-122"/>
                  <a:ea typeface="黑体" panose="02010609060101010101" pitchFamily="49" charset="-122"/>
                </a:rPr>
                <a:t>1  0  0  1    1</a:t>
              </a:r>
            </a:p>
          </p:txBody>
        </p:sp>
        <p:sp>
          <p:nvSpPr>
            <p:cNvPr id="36921" name="Text Box 16"/>
            <p:cNvSpPr txBox="1">
              <a:spLocks noChangeArrowheads="1"/>
            </p:cNvSpPr>
            <p:nvPr/>
          </p:nvSpPr>
          <p:spPr bwMode="auto">
            <a:xfrm>
              <a:off x="233" y="2190"/>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0">
                  <a:latin typeface="黑体" panose="02010609060101010101" pitchFamily="49" charset="-122"/>
                  <a:ea typeface="黑体" panose="02010609060101010101" pitchFamily="49" charset="-122"/>
                </a:rPr>
                <a:t>1  0  1  0    d</a:t>
              </a:r>
            </a:p>
          </p:txBody>
        </p:sp>
        <p:sp>
          <p:nvSpPr>
            <p:cNvPr id="36922" name="Text Box 17"/>
            <p:cNvSpPr txBox="1">
              <a:spLocks noChangeArrowheads="1"/>
            </p:cNvSpPr>
            <p:nvPr/>
          </p:nvSpPr>
          <p:spPr bwMode="auto">
            <a:xfrm>
              <a:off x="233" y="2553"/>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0">
                  <a:latin typeface="黑体" panose="02010609060101010101" pitchFamily="49" charset="-122"/>
                  <a:ea typeface="黑体" panose="02010609060101010101" pitchFamily="49" charset="-122"/>
                </a:rPr>
                <a:t>1  1  0  0    d</a:t>
              </a:r>
            </a:p>
          </p:txBody>
        </p:sp>
        <p:sp>
          <p:nvSpPr>
            <p:cNvPr id="36923" name="Text Box 18"/>
            <p:cNvSpPr txBox="1">
              <a:spLocks noChangeArrowheads="1"/>
            </p:cNvSpPr>
            <p:nvPr/>
          </p:nvSpPr>
          <p:spPr bwMode="auto">
            <a:xfrm>
              <a:off x="233" y="2734"/>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0">
                  <a:latin typeface="黑体" panose="02010609060101010101" pitchFamily="49" charset="-122"/>
                  <a:ea typeface="黑体" panose="02010609060101010101" pitchFamily="49" charset="-122"/>
                </a:rPr>
                <a:t>1  1  0  1    d</a:t>
              </a:r>
            </a:p>
          </p:txBody>
        </p:sp>
        <p:sp>
          <p:nvSpPr>
            <p:cNvPr id="36924" name="Text Box 19"/>
            <p:cNvSpPr txBox="1">
              <a:spLocks noChangeArrowheads="1"/>
            </p:cNvSpPr>
            <p:nvPr/>
          </p:nvSpPr>
          <p:spPr bwMode="auto">
            <a:xfrm>
              <a:off x="233" y="2916"/>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0">
                  <a:latin typeface="黑体" panose="02010609060101010101" pitchFamily="49" charset="-122"/>
                  <a:ea typeface="黑体" panose="02010609060101010101" pitchFamily="49" charset="-122"/>
                </a:rPr>
                <a:t>1  1  1  0    d</a:t>
              </a:r>
            </a:p>
          </p:txBody>
        </p:sp>
        <p:sp>
          <p:nvSpPr>
            <p:cNvPr id="36925" name="Text Box 20"/>
            <p:cNvSpPr txBox="1">
              <a:spLocks noChangeArrowheads="1"/>
            </p:cNvSpPr>
            <p:nvPr/>
          </p:nvSpPr>
          <p:spPr bwMode="auto">
            <a:xfrm>
              <a:off x="233" y="3097"/>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0">
                  <a:latin typeface="黑体" panose="02010609060101010101" pitchFamily="49" charset="-122"/>
                  <a:ea typeface="黑体" panose="02010609060101010101" pitchFamily="49" charset="-122"/>
                </a:rPr>
                <a:t>1  1  1  1    d</a:t>
              </a:r>
            </a:p>
          </p:txBody>
        </p:sp>
        <p:sp>
          <p:nvSpPr>
            <p:cNvPr id="36926" name="Text Box 21"/>
            <p:cNvSpPr txBox="1">
              <a:spLocks noChangeArrowheads="1"/>
            </p:cNvSpPr>
            <p:nvPr/>
          </p:nvSpPr>
          <p:spPr bwMode="auto">
            <a:xfrm>
              <a:off x="233" y="2371"/>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0">
                  <a:latin typeface="黑体" panose="02010609060101010101" pitchFamily="49" charset="-122"/>
                  <a:ea typeface="黑体" panose="02010609060101010101" pitchFamily="49" charset="-122"/>
                </a:rPr>
                <a:t>1  0  1  1    d</a:t>
              </a:r>
            </a:p>
          </p:txBody>
        </p:sp>
        <p:sp>
          <p:nvSpPr>
            <p:cNvPr id="36927" name="Line 22"/>
            <p:cNvSpPr>
              <a:spLocks noChangeShapeType="1"/>
            </p:cNvSpPr>
            <p:nvPr/>
          </p:nvSpPr>
          <p:spPr bwMode="auto">
            <a:xfrm>
              <a:off x="113" y="391"/>
              <a:ext cx="1769"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28" name="Line 23"/>
            <p:cNvSpPr>
              <a:spLocks noChangeShapeType="1"/>
            </p:cNvSpPr>
            <p:nvPr/>
          </p:nvSpPr>
          <p:spPr bwMode="auto">
            <a:xfrm>
              <a:off x="1429" y="119"/>
              <a:ext cx="1" cy="326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3017" name="Group 25"/>
          <p:cNvGrpSpPr>
            <a:grpSpLocks/>
          </p:cNvGrpSpPr>
          <p:nvPr/>
        </p:nvGrpSpPr>
        <p:grpSpPr bwMode="auto">
          <a:xfrm>
            <a:off x="4140200" y="1460500"/>
            <a:ext cx="4103688" cy="3413125"/>
            <a:chOff x="1296" y="186"/>
            <a:chExt cx="2784" cy="2502"/>
          </a:xfrm>
        </p:grpSpPr>
        <p:sp>
          <p:nvSpPr>
            <p:cNvPr id="36875" name="Rectangle 26"/>
            <p:cNvSpPr>
              <a:spLocks noChangeArrowheads="1"/>
            </p:cNvSpPr>
            <p:nvPr/>
          </p:nvSpPr>
          <p:spPr bwMode="auto">
            <a:xfrm>
              <a:off x="1920" y="912"/>
              <a:ext cx="2160" cy="177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6876" name="Line 27"/>
            <p:cNvSpPr>
              <a:spLocks noChangeShapeType="1"/>
            </p:cNvSpPr>
            <p:nvPr/>
          </p:nvSpPr>
          <p:spPr bwMode="auto">
            <a:xfrm flipV="1">
              <a:off x="1920" y="1344"/>
              <a:ext cx="21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7" name="Line 28"/>
            <p:cNvSpPr>
              <a:spLocks noChangeShapeType="1"/>
            </p:cNvSpPr>
            <p:nvPr/>
          </p:nvSpPr>
          <p:spPr bwMode="auto">
            <a:xfrm>
              <a:off x="1920" y="2256"/>
              <a:ext cx="21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8" name="Line 29"/>
            <p:cNvSpPr>
              <a:spLocks noChangeShapeType="1"/>
            </p:cNvSpPr>
            <p:nvPr/>
          </p:nvSpPr>
          <p:spPr bwMode="auto">
            <a:xfrm>
              <a:off x="1920" y="1776"/>
              <a:ext cx="21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9" name="Line 30"/>
            <p:cNvSpPr>
              <a:spLocks noChangeShapeType="1"/>
            </p:cNvSpPr>
            <p:nvPr/>
          </p:nvSpPr>
          <p:spPr bwMode="auto">
            <a:xfrm>
              <a:off x="2448" y="912"/>
              <a:ext cx="0" cy="17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80" name="Line 31"/>
            <p:cNvSpPr>
              <a:spLocks noChangeShapeType="1"/>
            </p:cNvSpPr>
            <p:nvPr/>
          </p:nvSpPr>
          <p:spPr bwMode="auto">
            <a:xfrm>
              <a:off x="3504" y="912"/>
              <a:ext cx="0" cy="17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81" name="Line 32"/>
            <p:cNvSpPr>
              <a:spLocks noChangeShapeType="1"/>
            </p:cNvSpPr>
            <p:nvPr/>
          </p:nvSpPr>
          <p:spPr bwMode="auto">
            <a:xfrm>
              <a:off x="2976" y="912"/>
              <a:ext cx="0" cy="17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82" name="Line 33"/>
            <p:cNvSpPr>
              <a:spLocks noChangeShapeType="1"/>
            </p:cNvSpPr>
            <p:nvPr/>
          </p:nvSpPr>
          <p:spPr bwMode="auto">
            <a:xfrm flipH="1" flipV="1">
              <a:off x="1536" y="528"/>
              <a:ext cx="384"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26" name="Rectangle 34"/>
            <p:cNvSpPr>
              <a:spLocks noChangeArrowheads="1"/>
            </p:cNvSpPr>
            <p:nvPr/>
          </p:nvSpPr>
          <p:spPr bwMode="auto">
            <a:xfrm>
              <a:off x="1296" y="186"/>
              <a:ext cx="26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F</a:t>
              </a:r>
            </a:p>
          </p:txBody>
        </p:sp>
        <p:sp>
          <p:nvSpPr>
            <p:cNvPr id="213027" name="Rectangle 35"/>
            <p:cNvSpPr>
              <a:spLocks noChangeArrowheads="1"/>
            </p:cNvSpPr>
            <p:nvPr/>
          </p:nvSpPr>
          <p:spPr bwMode="auto">
            <a:xfrm>
              <a:off x="1296" y="618"/>
              <a:ext cx="401"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AB</a:t>
              </a:r>
            </a:p>
          </p:txBody>
        </p:sp>
        <p:sp>
          <p:nvSpPr>
            <p:cNvPr id="213028" name="Rectangle 36"/>
            <p:cNvSpPr>
              <a:spLocks noChangeArrowheads="1"/>
            </p:cNvSpPr>
            <p:nvPr/>
          </p:nvSpPr>
          <p:spPr bwMode="auto">
            <a:xfrm>
              <a:off x="1632" y="384"/>
              <a:ext cx="576"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CD</a:t>
              </a:r>
            </a:p>
          </p:txBody>
        </p:sp>
        <p:sp>
          <p:nvSpPr>
            <p:cNvPr id="213029" name="Rectangle 37"/>
            <p:cNvSpPr>
              <a:spLocks noChangeArrowheads="1"/>
            </p:cNvSpPr>
            <p:nvPr/>
          </p:nvSpPr>
          <p:spPr bwMode="auto">
            <a:xfrm>
              <a:off x="1967" y="570"/>
              <a:ext cx="401"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00</a:t>
              </a:r>
            </a:p>
          </p:txBody>
        </p:sp>
        <p:sp>
          <p:nvSpPr>
            <p:cNvPr id="213030" name="Rectangle 38"/>
            <p:cNvSpPr>
              <a:spLocks noChangeArrowheads="1"/>
            </p:cNvSpPr>
            <p:nvPr/>
          </p:nvSpPr>
          <p:spPr bwMode="auto">
            <a:xfrm>
              <a:off x="1537" y="906"/>
              <a:ext cx="401"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00</a:t>
              </a:r>
            </a:p>
          </p:txBody>
        </p:sp>
        <p:sp>
          <p:nvSpPr>
            <p:cNvPr id="213031" name="Rectangle 39"/>
            <p:cNvSpPr>
              <a:spLocks noChangeArrowheads="1"/>
            </p:cNvSpPr>
            <p:nvPr/>
          </p:nvSpPr>
          <p:spPr bwMode="auto">
            <a:xfrm>
              <a:off x="2497" y="570"/>
              <a:ext cx="401"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01</a:t>
              </a:r>
            </a:p>
          </p:txBody>
        </p:sp>
        <p:sp>
          <p:nvSpPr>
            <p:cNvPr id="213032" name="Rectangle 40"/>
            <p:cNvSpPr>
              <a:spLocks noChangeArrowheads="1"/>
            </p:cNvSpPr>
            <p:nvPr/>
          </p:nvSpPr>
          <p:spPr bwMode="auto">
            <a:xfrm>
              <a:off x="1537" y="1338"/>
              <a:ext cx="401"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01</a:t>
              </a:r>
            </a:p>
          </p:txBody>
        </p:sp>
        <p:sp>
          <p:nvSpPr>
            <p:cNvPr id="213033" name="Rectangle 41"/>
            <p:cNvSpPr>
              <a:spLocks noChangeArrowheads="1"/>
            </p:cNvSpPr>
            <p:nvPr/>
          </p:nvSpPr>
          <p:spPr bwMode="auto">
            <a:xfrm>
              <a:off x="3023" y="570"/>
              <a:ext cx="401"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11</a:t>
              </a:r>
            </a:p>
          </p:txBody>
        </p:sp>
        <p:sp>
          <p:nvSpPr>
            <p:cNvPr id="213034" name="Rectangle 42"/>
            <p:cNvSpPr>
              <a:spLocks noChangeArrowheads="1"/>
            </p:cNvSpPr>
            <p:nvPr/>
          </p:nvSpPr>
          <p:spPr bwMode="auto">
            <a:xfrm>
              <a:off x="1537" y="1769"/>
              <a:ext cx="401"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11</a:t>
              </a:r>
            </a:p>
          </p:txBody>
        </p:sp>
        <p:sp>
          <p:nvSpPr>
            <p:cNvPr id="213035" name="Rectangle 43"/>
            <p:cNvSpPr>
              <a:spLocks noChangeArrowheads="1"/>
            </p:cNvSpPr>
            <p:nvPr/>
          </p:nvSpPr>
          <p:spPr bwMode="auto">
            <a:xfrm>
              <a:off x="1537" y="2250"/>
              <a:ext cx="401"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10</a:t>
              </a:r>
            </a:p>
          </p:txBody>
        </p:sp>
        <p:sp>
          <p:nvSpPr>
            <p:cNvPr id="213036" name="Rectangle 44"/>
            <p:cNvSpPr>
              <a:spLocks noChangeArrowheads="1"/>
            </p:cNvSpPr>
            <p:nvPr/>
          </p:nvSpPr>
          <p:spPr bwMode="auto">
            <a:xfrm>
              <a:off x="3600" y="570"/>
              <a:ext cx="404"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10</a:t>
              </a:r>
            </a:p>
          </p:txBody>
        </p:sp>
        <p:sp>
          <p:nvSpPr>
            <p:cNvPr id="213037" name="Rectangle 45"/>
            <p:cNvSpPr>
              <a:spLocks noChangeArrowheads="1"/>
            </p:cNvSpPr>
            <p:nvPr/>
          </p:nvSpPr>
          <p:spPr bwMode="auto">
            <a:xfrm>
              <a:off x="2017" y="1818"/>
              <a:ext cx="266"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d</a:t>
              </a:r>
            </a:p>
          </p:txBody>
        </p:sp>
        <p:sp>
          <p:nvSpPr>
            <p:cNvPr id="213038" name="Rectangle 46"/>
            <p:cNvSpPr>
              <a:spLocks noChangeArrowheads="1"/>
            </p:cNvSpPr>
            <p:nvPr/>
          </p:nvSpPr>
          <p:spPr bwMode="auto">
            <a:xfrm>
              <a:off x="2544" y="1818"/>
              <a:ext cx="263"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d</a:t>
              </a:r>
            </a:p>
          </p:txBody>
        </p:sp>
        <p:sp>
          <p:nvSpPr>
            <p:cNvPr id="213039" name="Rectangle 47"/>
            <p:cNvSpPr>
              <a:spLocks noChangeArrowheads="1"/>
            </p:cNvSpPr>
            <p:nvPr/>
          </p:nvSpPr>
          <p:spPr bwMode="auto">
            <a:xfrm>
              <a:off x="3072" y="1818"/>
              <a:ext cx="263"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d</a:t>
              </a:r>
            </a:p>
          </p:txBody>
        </p:sp>
        <p:sp>
          <p:nvSpPr>
            <p:cNvPr id="213040" name="Rectangle 48"/>
            <p:cNvSpPr>
              <a:spLocks noChangeArrowheads="1"/>
            </p:cNvSpPr>
            <p:nvPr/>
          </p:nvSpPr>
          <p:spPr bwMode="auto">
            <a:xfrm>
              <a:off x="3648" y="1818"/>
              <a:ext cx="263"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d</a:t>
              </a:r>
            </a:p>
          </p:txBody>
        </p:sp>
        <p:sp>
          <p:nvSpPr>
            <p:cNvPr id="213041" name="Rectangle 49"/>
            <p:cNvSpPr>
              <a:spLocks noChangeArrowheads="1"/>
            </p:cNvSpPr>
            <p:nvPr/>
          </p:nvSpPr>
          <p:spPr bwMode="auto">
            <a:xfrm>
              <a:off x="3648" y="2250"/>
              <a:ext cx="263"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d</a:t>
              </a:r>
            </a:p>
          </p:txBody>
        </p:sp>
        <p:sp>
          <p:nvSpPr>
            <p:cNvPr id="213042" name="Rectangle 50"/>
            <p:cNvSpPr>
              <a:spLocks noChangeArrowheads="1"/>
            </p:cNvSpPr>
            <p:nvPr/>
          </p:nvSpPr>
          <p:spPr bwMode="auto">
            <a:xfrm>
              <a:off x="3072" y="2250"/>
              <a:ext cx="263"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d</a:t>
              </a:r>
            </a:p>
          </p:txBody>
        </p:sp>
        <p:sp>
          <p:nvSpPr>
            <p:cNvPr id="213043" name="Rectangle 51"/>
            <p:cNvSpPr>
              <a:spLocks noChangeArrowheads="1"/>
            </p:cNvSpPr>
            <p:nvPr/>
          </p:nvSpPr>
          <p:spPr bwMode="auto">
            <a:xfrm>
              <a:off x="2064" y="906"/>
              <a:ext cx="26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0</a:t>
              </a:r>
            </a:p>
          </p:txBody>
        </p:sp>
        <p:sp>
          <p:nvSpPr>
            <p:cNvPr id="213044" name="Rectangle 52"/>
            <p:cNvSpPr>
              <a:spLocks noChangeArrowheads="1"/>
            </p:cNvSpPr>
            <p:nvPr/>
          </p:nvSpPr>
          <p:spPr bwMode="auto">
            <a:xfrm>
              <a:off x="2544" y="906"/>
              <a:ext cx="26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0</a:t>
              </a:r>
            </a:p>
          </p:txBody>
        </p:sp>
        <p:sp>
          <p:nvSpPr>
            <p:cNvPr id="213045" name="Rectangle 53"/>
            <p:cNvSpPr>
              <a:spLocks noChangeArrowheads="1"/>
            </p:cNvSpPr>
            <p:nvPr/>
          </p:nvSpPr>
          <p:spPr bwMode="auto">
            <a:xfrm>
              <a:off x="3120" y="1338"/>
              <a:ext cx="26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1</a:t>
              </a:r>
            </a:p>
          </p:txBody>
        </p:sp>
        <p:sp>
          <p:nvSpPr>
            <p:cNvPr id="213046" name="Rectangle 54"/>
            <p:cNvSpPr>
              <a:spLocks noChangeArrowheads="1"/>
            </p:cNvSpPr>
            <p:nvPr/>
          </p:nvSpPr>
          <p:spPr bwMode="auto">
            <a:xfrm>
              <a:off x="2017" y="2250"/>
              <a:ext cx="266"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1</a:t>
              </a:r>
            </a:p>
          </p:txBody>
        </p:sp>
        <p:sp>
          <p:nvSpPr>
            <p:cNvPr id="213047" name="Rectangle 55"/>
            <p:cNvSpPr>
              <a:spLocks noChangeArrowheads="1"/>
            </p:cNvSpPr>
            <p:nvPr/>
          </p:nvSpPr>
          <p:spPr bwMode="auto">
            <a:xfrm>
              <a:off x="2544" y="2250"/>
              <a:ext cx="26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1</a:t>
              </a:r>
            </a:p>
          </p:txBody>
        </p:sp>
        <p:sp>
          <p:nvSpPr>
            <p:cNvPr id="213048" name="Rectangle 56"/>
            <p:cNvSpPr>
              <a:spLocks noChangeArrowheads="1"/>
            </p:cNvSpPr>
            <p:nvPr/>
          </p:nvSpPr>
          <p:spPr bwMode="auto">
            <a:xfrm>
              <a:off x="3696" y="906"/>
              <a:ext cx="266"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0</a:t>
              </a:r>
            </a:p>
          </p:txBody>
        </p:sp>
        <p:sp>
          <p:nvSpPr>
            <p:cNvPr id="213049" name="Rectangle 57"/>
            <p:cNvSpPr>
              <a:spLocks noChangeArrowheads="1"/>
            </p:cNvSpPr>
            <p:nvPr/>
          </p:nvSpPr>
          <p:spPr bwMode="auto">
            <a:xfrm>
              <a:off x="2017" y="1338"/>
              <a:ext cx="266"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0</a:t>
              </a:r>
            </a:p>
          </p:txBody>
        </p:sp>
        <p:sp>
          <p:nvSpPr>
            <p:cNvPr id="213050" name="Rectangle 58"/>
            <p:cNvSpPr>
              <a:spLocks noChangeArrowheads="1"/>
            </p:cNvSpPr>
            <p:nvPr/>
          </p:nvSpPr>
          <p:spPr bwMode="auto">
            <a:xfrm>
              <a:off x="2544" y="1338"/>
              <a:ext cx="26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1</a:t>
              </a:r>
            </a:p>
          </p:txBody>
        </p:sp>
        <p:sp>
          <p:nvSpPr>
            <p:cNvPr id="213051" name="Rectangle 59"/>
            <p:cNvSpPr>
              <a:spLocks noChangeArrowheads="1"/>
            </p:cNvSpPr>
            <p:nvPr/>
          </p:nvSpPr>
          <p:spPr bwMode="auto">
            <a:xfrm>
              <a:off x="3648" y="1338"/>
              <a:ext cx="26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1</a:t>
              </a:r>
            </a:p>
          </p:txBody>
        </p:sp>
        <p:sp>
          <p:nvSpPr>
            <p:cNvPr id="213052" name="Rectangle 60"/>
            <p:cNvSpPr>
              <a:spLocks noChangeArrowheads="1"/>
            </p:cNvSpPr>
            <p:nvPr/>
          </p:nvSpPr>
          <p:spPr bwMode="auto">
            <a:xfrm>
              <a:off x="3072" y="906"/>
              <a:ext cx="26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en-US" altLang="zh-CN" sz="3200" b="0">
                  <a:effectLst>
                    <a:outerShdw blurRad="38100" dist="38100" dir="2700000" algn="tl">
                      <a:srgbClr val="C0C0C0"/>
                    </a:outerShdw>
                  </a:effectLst>
                  <a:latin typeface="黑体" pitchFamily="49" charset="-122"/>
                  <a:ea typeface="黑体" pitchFamily="49" charset="-122"/>
                </a:rPr>
                <a:t>0</a:t>
              </a:r>
            </a:p>
          </p:txBody>
        </p:sp>
      </p:grpSp>
      <p:sp>
        <p:nvSpPr>
          <p:cNvPr id="36869" name="Rectangle 6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13053" name="Object 61"/>
          <p:cNvGraphicFramePr>
            <a:graphicFrameLocks noChangeAspect="1"/>
          </p:cNvGraphicFramePr>
          <p:nvPr/>
        </p:nvGraphicFramePr>
        <p:xfrm>
          <a:off x="4179888" y="5276850"/>
          <a:ext cx="1079500" cy="528638"/>
        </p:xfrm>
        <a:graphic>
          <a:graphicData uri="http://schemas.openxmlformats.org/presentationml/2006/ole">
            <mc:AlternateContent xmlns:mc="http://schemas.openxmlformats.org/markup-compatibility/2006">
              <mc:Choice xmlns:v="urn:schemas-microsoft-com:vml" Requires="v">
                <p:oleObj spid="_x0000_s37021" name="公式" r:id="rId4" imgW="469900" imgH="228600" progId="Equation.3">
                  <p:embed/>
                </p:oleObj>
              </mc:Choice>
              <mc:Fallback>
                <p:oleObj name="公式" r:id="rId4" imgW="469900" imgH="228600" progId="Equation.3">
                  <p:embed/>
                  <p:pic>
                    <p:nvPicPr>
                      <p:cNvPr id="0" name="Object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888" y="5276850"/>
                        <a:ext cx="10795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Rectangle 6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13055" name="Object 63"/>
          <p:cNvGraphicFramePr>
            <a:graphicFrameLocks noChangeAspect="1"/>
          </p:cNvGraphicFramePr>
          <p:nvPr/>
        </p:nvGraphicFramePr>
        <p:xfrm>
          <a:off x="6196013" y="5276850"/>
          <a:ext cx="1657350" cy="482600"/>
        </p:xfrm>
        <a:graphic>
          <a:graphicData uri="http://schemas.openxmlformats.org/presentationml/2006/ole">
            <mc:AlternateContent xmlns:mc="http://schemas.openxmlformats.org/markup-compatibility/2006">
              <mc:Choice xmlns:v="urn:schemas-microsoft-com:vml" Requires="v">
                <p:oleObj spid="_x0000_s37022" name="公式" r:id="rId6" imgW="748975" imgH="215806" progId="Equation.3">
                  <p:embed/>
                </p:oleObj>
              </mc:Choice>
              <mc:Fallback>
                <p:oleObj name="公式" r:id="rId6" imgW="748975" imgH="215806" progId="Equation.3">
                  <p:embed/>
                  <p:pic>
                    <p:nvPicPr>
                      <p:cNvPr id="0" name="Object 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96013" y="5276850"/>
                        <a:ext cx="16573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3057" name="Object 65"/>
          <p:cNvGraphicFramePr>
            <a:graphicFrameLocks noChangeAspect="1"/>
          </p:cNvGraphicFramePr>
          <p:nvPr/>
        </p:nvGraphicFramePr>
        <p:xfrm>
          <a:off x="4284663" y="5924550"/>
          <a:ext cx="963612" cy="500063"/>
        </p:xfrm>
        <a:graphic>
          <a:graphicData uri="http://schemas.openxmlformats.org/presentationml/2006/ole">
            <mc:AlternateContent xmlns:mc="http://schemas.openxmlformats.org/markup-compatibility/2006">
              <mc:Choice xmlns:v="urn:schemas-microsoft-com:vml" Requires="v">
                <p:oleObj spid="_x0000_s37023" name="公式" r:id="rId8" imgW="418918" imgH="215806" progId="Equation.3">
                  <p:embed/>
                </p:oleObj>
              </mc:Choice>
              <mc:Fallback>
                <p:oleObj name="公式" r:id="rId8" imgW="418918" imgH="215806" progId="Equation.3">
                  <p:embed/>
                  <p:pic>
                    <p:nvPicPr>
                      <p:cNvPr id="0" name="Object 6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4663" y="5924550"/>
                        <a:ext cx="96361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3058" name="Object 66"/>
          <p:cNvGraphicFramePr>
            <a:graphicFrameLocks noChangeAspect="1"/>
          </p:cNvGraphicFramePr>
          <p:nvPr/>
        </p:nvGraphicFramePr>
        <p:xfrm>
          <a:off x="6227763" y="5924550"/>
          <a:ext cx="1049337" cy="528638"/>
        </p:xfrm>
        <a:graphic>
          <a:graphicData uri="http://schemas.openxmlformats.org/presentationml/2006/ole">
            <mc:AlternateContent xmlns:mc="http://schemas.openxmlformats.org/markup-compatibility/2006">
              <mc:Choice xmlns:v="urn:schemas-microsoft-com:vml" Requires="v">
                <p:oleObj spid="_x0000_s37024" name="公式" r:id="rId10" imgW="457200" imgH="228600" progId="Equation.3">
                  <p:embed/>
                </p:oleObj>
              </mc:Choice>
              <mc:Fallback>
                <p:oleObj name="公式" r:id="rId10" imgW="457200" imgH="228600" progId="Equation.3">
                  <p:embed/>
                  <p:pic>
                    <p:nvPicPr>
                      <p:cNvPr id="0" name="Object 6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27763" y="5924550"/>
                        <a:ext cx="1049337"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12996"/>
                                        </p:tgtEl>
                                        <p:attrNameLst>
                                          <p:attrName>style.visibility</p:attrName>
                                        </p:attrNameLst>
                                      </p:cBhvr>
                                      <p:to>
                                        <p:strVal val="visible"/>
                                      </p:to>
                                    </p:set>
                                    <p:animEffect transition="in" filter="strips(downLeft)">
                                      <p:cBhvr>
                                        <p:cTn id="7" dur="500"/>
                                        <p:tgtEl>
                                          <p:spTgt spid="212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13016"/>
                                        </p:tgtEl>
                                        <p:attrNameLst>
                                          <p:attrName>style.visibility</p:attrName>
                                        </p:attrNameLst>
                                      </p:cBhvr>
                                      <p:to>
                                        <p:strVal val="visible"/>
                                      </p:to>
                                    </p:set>
                                    <p:animEffect transition="in" filter="strips(downLeft)">
                                      <p:cBhvr>
                                        <p:cTn id="12" dur="500"/>
                                        <p:tgtEl>
                                          <p:spTgt spid="2130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4" fill="hold" nodeType="clickEffect">
                                  <p:stCondLst>
                                    <p:cond delay="0"/>
                                  </p:stCondLst>
                                  <p:childTnLst>
                                    <p:set>
                                      <p:cBhvr>
                                        <p:cTn id="16" dur="1" fill="hold">
                                          <p:stCondLst>
                                            <p:cond delay="0"/>
                                          </p:stCondLst>
                                        </p:cTn>
                                        <p:tgtEl>
                                          <p:spTgt spid="213017"/>
                                        </p:tgtEl>
                                        <p:attrNameLst>
                                          <p:attrName>style.visibility</p:attrName>
                                        </p:attrNameLst>
                                      </p:cBhvr>
                                      <p:to>
                                        <p:strVal val="visible"/>
                                      </p:to>
                                    </p:set>
                                    <p:animEffect transition="in" filter="wheel(4)">
                                      <p:cBhvr>
                                        <p:cTn id="17" dur="500"/>
                                        <p:tgtEl>
                                          <p:spTgt spid="2130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13053"/>
                                        </p:tgtEl>
                                        <p:attrNameLst>
                                          <p:attrName>style.visibility</p:attrName>
                                        </p:attrNameLst>
                                      </p:cBhvr>
                                      <p:to>
                                        <p:strVal val="visible"/>
                                      </p:to>
                                    </p:set>
                                    <p:animEffect transition="in" filter="wipe(left)">
                                      <p:cBhvr>
                                        <p:cTn id="22" dur="500"/>
                                        <p:tgtEl>
                                          <p:spTgt spid="213053"/>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13055"/>
                                        </p:tgtEl>
                                        <p:attrNameLst>
                                          <p:attrName>style.visibility</p:attrName>
                                        </p:attrNameLst>
                                      </p:cBhvr>
                                      <p:to>
                                        <p:strVal val="visible"/>
                                      </p:to>
                                    </p:set>
                                    <p:animEffect transition="in" filter="wipe(left)">
                                      <p:cBhvr>
                                        <p:cTn id="26" dur="500"/>
                                        <p:tgtEl>
                                          <p:spTgt spid="213055"/>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213057"/>
                                        </p:tgtEl>
                                        <p:attrNameLst>
                                          <p:attrName>style.visibility</p:attrName>
                                        </p:attrNameLst>
                                      </p:cBhvr>
                                      <p:to>
                                        <p:strVal val="visible"/>
                                      </p:to>
                                    </p:set>
                                    <p:animEffect transition="in" filter="wipe(left)">
                                      <p:cBhvr>
                                        <p:cTn id="30" dur="500"/>
                                        <p:tgtEl>
                                          <p:spTgt spid="213057"/>
                                        </p:tgtEl>
                                      </p:cBhvr>
                                    </p:animEffect>
                                  </p:childTnLst>
                                </p:cTn>
                              </p:par>
                            </p:childTnLst>
                          </p:cTn>
                        </p:par>
                        <p:par>
                          <p:cTn id="31" fill="hold" nodeType="afterGroup">
                            <p:stCondLst>
                              <p:cond delay="1500"/>
                            </p:stCondLst>
                            <p:childTnLst>
                              <p:par>
                                <p:cTn id="32" presetID="22" presetClass="entr" presetSubtype="8" fill="hold" nodeType="afterEffect">
                                  <p:stCondLst>
                                    <p:cond delay="0"/>
                                  </p:stCondLst>
                                  <p:childTnLst>
                                    <p:set>
                                      <p:cBhvr>
                                        <p:cTn id="33" dur="1" fill="hold">
                                          <p:stCondLst>
                                            <p:cond delay="0"/>
                                          </p:stCondLst>
                                        </p:cTn>
                                        <p:tgtEl>
                                          <p:spTgt spid="213058"/>
                                        </p:tgtEl>
                                        <p:attrNameLst>
                                          <p:attrName>style.visibility</p:attrName>
                                        </p:attrNameLst>
                                      </p:cBhvr>
                                      <p:to>
                                        <p:strVal val="visible"/>
                                      </p:to>
                                    </p:set>
                                    <p:animEffect transition="in" filter="wipe(left)">
                                      <p:cBhvr>
                                        <p:cTn id="34" dur="500"/>
                                        <p:tgtEl>
                                          <p:spTgt spid="213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4020" name="Object 4"/>
          <p:cNvGraphicFramePr>
            <a:graphicFrameLocks noChangeAspect="1"/>
          </p:cNvGraphicFramePr>
          <p:nvPr/>
        </p:nvGraphicFramePr>
        <p:xfrm>
          <a:off x="2124075" y="836613"/>
          <a:ext cx="4895850" cy="3971925"/>
        </p:xfrm>
        <a:graphic>
          <a:graphicData uri="http://schemas.openxmlformats.org/presentationml/2006/ole">
            <mc:AlternateContent xmlns:mc="http://schemas.openxmlformats.org/markup-compatibility/2006">
              <mc:Choice xmlns:v="urn:schemas-microsoft-com:vml" Requires="v">
                <p:oleObj spid="_x0000_s37913" name="Visio" r:id="rId4" imgW="2255790" imgH="1830151" progId="Visio.Drawing.11">
                  <p:embed/>
                </p:oleObj>
              </mc:Choice>
              <mc:Fallback>
                <p:oleObj name="Visio" r:id="rId4" imgW="2255790" imgH="1830151"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836613"/>
                        <a:ext cx="4895850"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4020"/>
                                        </p:tgtEl>
                                        <p:attrNameLst>
                                          <p:attrName>style.visibility</p:attrName>
                                        </p:attrNameLst>
                                      </p:cBhvr>
                                      <p:to>
                                        <p:strVal val="visible"/>
                                      </p:to>
                                    </p:set>
                                    <p:animEffect transition="in" filter="dissolve">
                                      <p:cBhvr>
                                        <p:cTn id="7" dur="500"/>
                                        <p:tgtEl>
                                          <p:spTgt spid="214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4" name="Rectangle 4"/>
          <p:cNvSpPr>
            <a:spLocks noChangeArrowheads="1"/>
          </p:cNvSpPr>
          <p:nvPr/>
        </p:nvSpPr>
        <p:spPr bwMode="auto">
          <a:xfrm>
            <a:off x="250825" y="144463"/>
            <a:ext cx="864235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dirty="0">
                <a:latin typeface="Times New Roman" panose="02020603050405020304" pitchFamily="18" charset="0"/>
              </a:rPr>
              <a:t>9</a:t>
            </a:r>
            <a:r>
              <a:rPr kumimoji="1" lang="zh-CN" altLang="en-US" sz="2400" dirty="0">
                <a:latin typeface="Times New Roman" panose="02020603050405020304" pitchFamily="18" charset="0"/>
              </a:rPr>
              <a:t>、用红、黄、绿三个指示灯表示三台设备的工作情况：绿灯亮表示全部正常；红灯亮表示有一台不正常；红、黄灯全亮表示三台都不正常。列出控制电路真值表，并用</a:t>
            </a:r>
            <a:r>
              <a:rPr kumimoji="1" lang="en-US" altLang="zh-CN" sz="2400" dirty="0">
                <a:latin typeface="Times New Roman" panose="02020603050405020304" pitchFamily="18" charset="0"/>
              </a:rPr>
              <a:t>3</a:t>
            </a:r>
            <a:r>
              <a:rPr kumimoji="1" lang="zh-CN" altLang="en-US" sz="2400" dirty="0">
                <a:latin typeface="Times New Roman" panose="02020603050405020304" pitchFamily="18" charset="0"/>
              </a:rPr>
              <a:t>线</a:t>
            </a:r>
            <a:r>
              <a:rPr kumimoji="1" lang="en-US" altLang="zh-CN" sz="2400" dirty="0">
                <a:latin typeface="Times New Roman" panose="02020603050405020304" pitchFamily="18" charset="0"/>
              </a:rPr>
              <a:t>—8</a:t>
            </a:r>
            <a:r>
              <a:rPr kumimoji="1" lang="zh-CN" altLang="en-US" sz="2400" dirty="0">
                <a:latin typeface="Times New Roman" panose="02020603050405020304" pitchFamily="18" charset="0"/>
              </a:rPr>
              <a:t>线译码器</a:t>
            </a:r>
            <a:r>
              <a:rPr kumimoji="1" lang="en-US" altLang="zh-CN" sz="2400" dirty="0">
                <a:latin typeface="Times New Roman" panose="02020603050405020304" pitchFamily="18" charset="0"/>
              </a:rPr>
              <a:t>74LS138</a:t>
            </a:r>
            <a:r>
              <a:rPr kumimoji="1" lang="zh-CN" altLang="en-US" sz="2400" dirty="0">
                <a:latin typeface="Times New Roman" panose="02020603050405020304" pitchFamily="18" charset="0"/>
              </a:rPr>
              <a:t>（输出低电平有效）和与非门实现该电路。</a:t>
            </a:r>
            <a:r>
              <a:rPr kumimoji="1" lang="en-US" altLang="zh-CN" sz="2400" dirty="0">
                <a:latin typeface="Times New Roman" panose="02020603050405020304" pitchFamily="18" charset="0"/>
              </a:rPr>
              <a:t> </a:t>
            </a:r>
          </a:p>
        </p:txBody>
      </p:sp>
      <p:graphicFrame>
        <p:nvGraphicFramePr>
          <p:cNvPr id="215698" name="Object 658"/>
          <p:cNvGraphicFramePr>
            <a:graphicFrameLocks noChangeAspect="1"/>
          </p:cNvGraphicFramePr>
          <p:nvPr/>
        </p:nvGraphicFramePr>
        <p:xfrm>
          <a:off x="611188" y="4303713"/>
          <a:ext cx="1135062" cy="420687"/>
        </p:xfrm>
        <a:graphic>
          <a:graphicData uri="http://schemas.openxmlformats.org/presentationml/2006/ole">
            <mc:AlternateContent xmlns:mc="http://schemas.openxmlformats.org/markup-compatibility/2006">
              <mc:Choice xmlns:v="urn:schemas-microsoft-com:vml" Requires="v">
                <p:oleObj spid="_x0000_s39045" name="公式" r:id="rId4" imgW="609600" imgH="228600" progId="Equation.3">
                  <p:embed/>
                </p:oleObj>
              </mc:Choice>
              <mc:Fallback>
                <p:oleObj name="公式" r:id="rId4" imgW="609600" imgH="228600" progId="Equation.3">
                  <p:embed/>
                  <p:pic>
                    <p:nvPicPr>
                      <p:cNvPr id="0" name="Object 6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4303713"/>
                        <a:ext cx="1135062"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699" name="Object 659"/>
          <p:cNvGraphicFramePr>
            <a:graphicFrameLocks noChangeAspect="1"/>
          </p:cNvGraphicFramePr>
          <p:nvPr/>
        </p:nvGraphicFramePr>
        <p:xfrm>
          <a:off x="611188" y="4724400"/>
          <a:ext cx="2814637" cy="935038"/>
        </p:xfrm>
        <a:graphic>
          <a:graphicData uri="http://schemas.openxmlformats.org/presentationml/2006/ole">
            <mc:AlternateContent xmlns:mc="http://schemas.openxmlformats.org/markup-compatibility/2006">
              <mc:Choice xmlns:v="urn:schemas-microsoft-com:vml" Requires="v">
                <p:oleObj spid="_x0000_s39046" name="公式" r:id="rId6" imgW="1511300" imgH="508000" progId="Equation.3">
                  <p:embed/>
                </p:oleObj>
              </mc:Choice>
              <mc:Fallback>
                <p:oleObj name="公式" r:id="rId6" imgW="1511300" imgH="508000" progId="Equation.3">
                  <p:embed/>
                  <p:pic>
                    <p:nvPicPr>
                      <p:cNvPr id="0" name="Object 6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4724400"/>
                        <a:ext cx="2814637"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700" name="Object 660"/>
          <p:cNvGraphicFramePr>
            <a:graphicFrameLocks noChangeAspect="1"/>
          </p:cNvGraphicFramePr>
          <p:nvPr/>
        </p:nvGraphicFramePr>
        <p:xfrm>
          <a:off x="611188" y="5661025"/>
          <a:ext cx="2814637" cy="935038"/>
        </p:xfrm>
        <a:graphic>
          <a:graphicData uri="http://schemas.openxmlformats.org/presentationml/2006/ole">
            <mc:AlternateContent xmlns:mc="http://schemas.openxmlformats.org/markup-compatibility/2006">
              <mc:Choice xmlns:v="urn:schemas-microsoft-com:vml" Requires="v">
                <p:oleObj spid="_x0000_s39047" name="公式" r:id="rId8" imgW="1511300" imgH="508000" progId="Equation.3">
                  <p:embed/>
                </p:oleObj>
              </mc:Choice>
              <mc:Fallback>
                <p:oleObj name="公式" r:id="rId8" imgW="1511300" imgH="508000" progId="Equation.3">
                  <p:embed/>
                  <p:pic>
                    <p:nvPicPr>
                      <p:cNvPr id="0" name="Object 6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188" y="5661025"/>
                        <a:ext cx="2814637"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701" name="Rectangle 661"/>
          <p:cNvSpPr>
            <a:spLocks noChangeArrowheads="1"/>
          </p:cNvSpPr>
          <p:nvPr/>
        </p:nvSpPr>
        <p:spPr bwMode="auto">
          <a:xfrm>
            <a:off x="322263" y="2060575"/>
            <a:ext cx="4537075"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zh-CN" altLang="en-US" sz="2400">
                <a:latin typeface="Times New Roman" panose="02020603050405020304" pitchFamily="18" charset="0"/>
              </a:rPr>
              <a:t>解：设三台设备为</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B</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C</a:t>
            </a:r>
            <a:r>
              <a:rPr kumimoji="1" lang="zh-CN" altLang="en-US" sz="2400">
                <a:latin typeface="Times New Roman" panose="02020603050405020304" pitchFamily="18" charset="0"/>
              </a:rPr>
              <a:t>，三个指示灯为</a:t>
            </a:r>
            <a:r>
              <a:rPr kumimoji="1" lang="en-US" altLang="zh-CN" sz="2400">
                <a:latin typeface="Times New Roman" panose="02020603050405020304" pitchFamily="18" charset="0"/>
              </a:rPr>
              <a:t>F</a:t>
            </a:r>
            <a:r>
              <a:rPr kumimoji="1" lang="zh-CN" altLang="en-US" sz="2400">
                <a:latin typeface="Times New Roman" panose="02020603050405020304" pitchFamily="18" charset="0"/>
              </a:rPr>
              <a:t>绿、</a:t>
            </a:r>
            <a:r>
              <a:rPr kumimoji="1" lang="en-US" altLang="zh-CN" sz="2400">
                <a:latin typeface="Times New Roman" panose="02020603050405020304" pitchFamily="18" charset="0"/>
              </a:rPr>
              <a:t>F</a:t>
            </a:r>
            <a:r>
              <a:rPr kumimoji="1" lang="zh-CN" altLang="en-US" sz="2400">
                <a:latin typeface="Times New Roman" panose="02020603050405020304" pitchFamily="18" charset="0"/>
              </a:rPr>
              <a:t>红、</a:t>
            </a:r>
            <a:r>
              <a:rPr kumimoji="1" lang="en-US" altLang="zh-CN" sz="2400">
                <a:latin typeface="Times New Roman" panose="02020603050405020304" pitchFamily="18" charset="0"/>
              </a:rPr>
              <a:t>F</a:t>
            </a:r>
            <a:r>
              <a:rPr kumimoji="1" lang="zh-CN" altLang="en-US" sz="2400">
                <a:latin typeface="Times New Roman" panose="02020603050405020304" pitchFamily="18" charset="0"/>
              </a:rPr>
              <a:t>黄。设备工作正常为“</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，不正常为“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；指示灯亮为“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，不亮为“</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。则可得如下真值表： </a:t>
            </a:r>
          </a:p>
        </p:txBody>
      </p:sp>
      <p:graphicFrame>
        <p:nvGraphicFramePr>
          <p:cNvPr id="215789" name="Group 749"/>
          <p:cNvGraphicFramePr>
            <a:graphicFrameLocks noGrp="1"/>
          </p:cNvGraphicFramePr>
          <p:nvPr/>
        </p:nvGraphicFramePr>
        <p:xfrm>
          <a:off x="5076825" y="2352675"/>
          <a:ext cx="3889375" cy="4114800"/>
        </p:xfrm>
        <a:graphic>
          <a:graphicData uri="http://schemas.openxmlformats.org/drawingml/2006/table">
            <a:tbl>
              <a:tblPr/>
              <a:tblGrid>
                <a:gridCol w="504825">
                  <a:extLst>
                    <a:ext uri="{9D8B030D-6E8A-4147-A177-3AD203B41FA5}">
                      <a16:colId xmlns:a16="http://schemas.microsoft.com/office/drawing/2014/main" val="20000"/>
                    </a:ext>
                  </a:extLst>
                </a:gridCol>
                <a:gridCol w="503238">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792162">
                  <a:extLst>
                    <a:ext uri="{9D8B030D-6E8A-4147-A177-3AD203B41FA5}">
                      <a16:colId xmlns:a16="http://schemas.microsoft.com/office/drawing/2014/main" val="20003"/>
                    </a:ext>
                  </a:extLst>
                </a:gridCol>
                <a:gridCol w="792163">
                  <a:extLst>
                    <a:ext uri="{9D8B030D-6E8A-4147-A177-3AD203B41FA5}">
                      <a16:colId xmlns:a16="http://schemas.microsoft.com/office/drawing/2014/main" val="20004"/>
                    </a:ext>
                  </a:extLst>
                </a:gridCol>
                <a:gridCol w="792162">
                  <a:extLst>
                    <a:ext uri="{9D8B030D-6E8A-4147-A177-3AD203B41FA5}">
                      <a16:colId xmlns:a16="http://schemas.microsoft.com/office/drawing/2014/main" val="20005"/>
                    </a:ext>
                  </a:extLst>
                </a:gridCol>
              </a:tblGrid>
              <a:tr h="431800">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A</a:t>
                      </a:r>
                    </a:p>
                  </a:txBody>
                  <a:tcPr horzOverflow="overflow">
                    <a:lnL cap="flat">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B</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C</a:t>
                      </a:r>
                    </a:p>
                  </a:txBody>
                  <a:tcPr horzOverflow="overflow">
                    <a:lnL>
                      <a:noFill/>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F</a:t>
                      </a:r>
                      <a:r>
                        <a:rPr kumimoji="0" lang="zh-CN" altLang="en-US" sz="2400" b="0" i="0" u="none" strike="noStrike" cap="none" normalizeH="0" baseline="0">
                          <a:ln>
                            <a:noFill/>
                          </a:ln>
                          <a:solidFill>
                            <a:schemeClr val="tx1"/>
                          </a:solidFill>
                          <a:effectLst/>
                          <a:latin typeface="Arial" charset="0"/>
                          <a:ea typeface="宋体" pitchFamily="2" charset="-122"/>
                        </a:rPr>
                        <a:t>绿</a:t>
                      </a:r>
                    </a:p>
                  </a:txBody>
                  <a:tcPr horzOverflow="overflow">
                    <a:lnL w="12700" cap="flat" cmpd="sng" algn="ctr">
                      <a:solidFill>
                        <a:schemeClr val="tx1"/>
                      </a:solidFill>
                      <a:prstDash val="solid"/>
                      <a:miter lim="800000"/>
                      <a:headEnd type="none" w="med" len="med"/>
                      <a:tailEnd type="none" w="med" len="med"/>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F</a:t>
                      </a:r>
                      <a:r>
                        <a:rPr kumimoji="0" lang="zh-CN" altLang="en-US" sz="2400" b="0" i="0" u="none" strike="noStrike" cap="none" normalizeH="0" baseline="0">
                          <a:ln>
                            <a:noFill/>
                          </a:ln>
                          <a:solidFill>
                            <a:schemeClr val="tx1"/>
                          </a:solidFill>
                          <a:effectLst/>
                          <a:latin typeface="Arial" charset="0"/>
                          <a:ea typeface="宋体" pitchFamily="2" charset="-122"/>
                        </a:rPr>
                        <a:t>红</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F</a:t>
                      </a:r>
                      <a:r>
                        <a:rPr kumimoji="0" lang="zh-CN" altLang="en-US" sz="2400" b="0" i="0" u="none" strike="noStrike" cap="none" normalizeH="0" baseline="0">
                          <a:ln>
                            <a:noFill/>
                          </a:ln>
                          <a:solidFill>
                            <a:schemeClr val="tx1"/>
                          </a:solidFill>
                          <a:effectLst/>
                          <a:latin typeface="Arial" charset="0"/>
                          <a:ea typeface="宋体" pitchFamily="2" charset="-122"/>
                        </a:rPr>
                        <a:t>黄</a:t>
                      </a:r>
                    </a:p>
                  </a:txBody>
                  <a:tcPr horzOverflow="overflow">
                    <a:lnL>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cap="flat">
                      <a:noFill/>
                    </a:lnL>
                    <a:lnR>
                      <a:noFill/>
                    </a:lnR>
                    <a:lnT w="12700"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a:noFill/>
                    </a:lnR>
                    <a:lnT w="12700"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a:noFill/>
                    </a:lnR>
                    <a:lnT w="12700"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cap="flat">
                      <a:noFill/>
                    </a:lnR>
                    <a:lnT w="12700" cap="flat" cmpd="sng" algn="ctr">
                      <a:solidFill>
                        <a:schemeClr val="tx1"/>
                      </a:solidFill>
                      <a:prstDash val="solid"/>
                      <a:miter lim="800000"/>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31800">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31800">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33388">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31800">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31800">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31800">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31800">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cap="flat">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Effect transition="in" filter="wheel(4)">
                                      <p:cBhvr>
                                        <p:cTn id="7" dur="500"/>
                                        <p:tgtEl>
                                          <p:spTgt spid="2150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5701"/>
                                        </p:tgtEl>
                                        <p:attrNameLst>
                                          <p:attrName>style.visibility</p:attrName>
                                        </p:attrNameLst>
                                      </p:cBhvr>
                                      <p:to>
                                        <p:strVal val="visible"/>
                                      </p:to>
                                    </p:set>
                                    <p:animEffect transition="in" filter="wipe(down)">
                                      <p:cBhvr>
                                        <p:cTn id="12" dur="500"/>
                                        <p:tgtEl>
                                          <p:spTgt spid="2157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215789"/>
                                        </p:tgtEl>
                                        <p:attrNameLst>
                                          <p:attrName>style.visibility</p:attrName>
                                        </p:attrNameLst>
                                      </p:cBhvr>
                                      <p:to>
                                        <p:strVal val="visible"/>
                                      </p:to>
                                    </p:set>
                                    <p:animEffect transition="in" filter="strips(downLeft)">
                                      <p:cBhvr>
                                        <p:cTn id="17" dur="500"/>
                                        <p:tgtEl>
                                          <p:spTgt spid="2157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4" fill="hold" nodeType="clickEffect">
                                  <p:stCondLst>
                                    <p:cond delay="0"/>
                                  </p:stCondLst>
                                  <p:childTnLst>
                                    <p:set>
                                      <p:cBhvr>
                                        <p:cTn id="21" dur="1" fill="hold">
                                          <p:stCondLst>
                                            <p:cond delay="0"/>
                                          </p:stCondLst>
                                        </p:cTn>
                                        <p:tgtEl>
                                          <p:spTgt spid="215698"/>
                                        </p:tgtEl>
                                        <p:attrNameLst>
                                          <p:attrName>style.visibility</p:attrName>
                                        </p:attrNameLst>
                                      </p:cBhvr>
                                      <p:to>
                                        <p:strVal val="visible"/>
                                      </p:to>
                                    </p:set>
                                    <p:animEffect transition="in" filter="wheel(4)">
                                      <p:cBhvr>
                                        <p:cTn id="22" dur="500"/>
                                        <p:tgtEl>
                                          <p:spTgt spid="2156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1" presetClass="entr" presetSubtype="4" fill="hold" nodeType="clickEffect">
                                  <p:stCondLst>
                                    <p:cond delay="0"/>
                                  </p:stCondLst>
                                  <p:childTnLst>
                                    <p:set>
                                      <p:cBhvr>
                                        <p:cTn id="26" dur="1" fill="hold">
                                          <p:stCondLst>
                                            <p:cond delay="0"/>
                                          </p:stCondLst>
                                        </p:cTn>
                                        <p:tgtEl>
                                          <p:spTgt spid="215699"/>
                                        </p:tgtEl>
                                        <p:attrNameLst>
                                          <p:attrName>style.visibility</p:attrName>
                                        </p:attrNameLst>
                                      </p:cBhvr>
                                      <p:to>
                                        <p:strVal val="visible"/>
                                      </p:to>
                                    </p:set>
                                    <p:animEffect transition="in" filter="wheel(4)">
                                      <p:cBhvr>
                                        <p:cTn id="27" dur="500"/>
                                        <p:tgtEl>
                                          <p:spTgt spid="2156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1" presetClass="entr" presetSubtype="4" fill="hold" nodeType="clickEffect">
                                  <p:stCondLst>
                                    <p:cond delay="0"/>
                                  </p:stCondLst>
                                  <p:childTnLst>
                                    <p:set>
                                      <p:cBhvr>
                                        <p:cTn id="31" dur="1" fill="hold">
                                          <p:stCondLst>
                                            <p:cond delay="0"/>
                                          </p:stCondLst>
                                        </p:cTn>
                                        <p:tgtEl>
                                          <p:spTgt spid="215700"/>
                                        </p:tgtEl>
                                        <p:attrNameLst>
                                          <p:attrName>style.visibility</p:attrName>
                                        </p:attrNameLst>
                                      </p:cBhvr>
                                      <p:to>
                                        <p:strVal val="visible"/>
                                      </p:to>
                                    </p:set>
                                    <p:animEffect transition="in" filter="wheel(4)">
                                      <p:cBhvr>
                                        <p:cTn id="32" dur="500"/>
                                        <p:tgtEl>
                                          <p:spTgt spid="215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p:bldP spid="21570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Rectangle 4"/>
          <p:cNvSpPr>
            <a:spLocks noChangeArrowheads="1"/>
          </p:cNvSpPr>
          <p:nvPr/>
        </p:nvSpPr>
        <p:spPr bwMode="auto">
          <a:xfrm>
            <a:off x="250825" y="138113"/>
            <a:ext cx="87503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dirty="0">
                <a:solidFill>
                  <a:srgbClr val="0000FF"/>
                </a:solidFill>
                <a:latin typeface="Times New Roman" panose="02020603050405020304" pitchFamily="18" charset="0"/>
              </a:rPr>
              <a:t>10</a:t>
            </a:r>
            <a:r>
              <a:rPr kumimoji="1" lang="zh-CN" altLang="en-US" sz="2400" dirty="0">
                <a:latin typeface="Times New Roman" panose="02020603050405020304" pitchFamily="18" charset="0"/>
              </a:rPr>
              <a:t>、某工厂有三个车间，每个车间各需</a:t>
            </a:r>
            <a:r>
              <a:rPr kumimoji="1" lang="en-US" altLang="zh-CN" sz="2400" dirty="0">
                <a:latin typeface="Times New Roman" panose="02020603050405020304" pitchFamily="18" charset="0"/>
              </a:rPr>
              <a:t>1kw</a:t>
            </a:r>
            <a:r>
              <a:rPr kumimoji="1" lang="zh-CN" altLang="en-US" sz="2400" dirty="0">
                <a:latin typeface="Times New Roman" panose="02020603050405020304" pitchFamily="18" charset="0"/>
              </a:rPr>
              <a:t>电力。这三个车间由两台发电机组供电，一台是</a:t>
            </a:r>
            <a:r>
              <a:rPr kumimoji="1" lang="en-US" altLang="zh-CN" sz="2400" dirty="0">
                <a:latin typeface="Times New Roman" panose="02020603050405020304" pitchFamily="18" charset="0"/>
              </a:rPr>
              <a:t>1kw</a:t>
            </a:r>
            <a:r>
              <a:rPr kumimoji="1" lang="zh-CN" altLang="en-US" sz="2400" dirty="0">
                <a:latin typeface="Times New Roman" panose="02020603050405020304" pitchFamily="18" charset="0"/>
              </a:rPr>
              <a:t>，另一台是</a:t>
            </a:r>
            <a:r>
              <a:rPr kumimoji="1" lang="en-US" altLang="zh-CN" sz="2400" dirty="0">
                <a:latin typeface="Times New Roman" panose="02020603050405020304" pitchFamily="18" charset="0"/>
              </a:rPr>
              <a:t>2kw</a:t>
            </a:r>
            <a:r>
              <a:rPr kumimoji="1" lang="zh-CN" altLang="en-US" sz="2400" dirty="0">
                <a:latin typeface="Times New Roman" panose="02020603050405020304" pitchFamily="18" charset="0"/>
              </a:rPr>
              <a:t>。三个车间经常不同时工作，有时只是一个车间工作，也可能有两个车间或三个车间工作。为了节省能源，又保证电力供应，请设计一个组合逻辑电路，能自动完成配电任务。</a:t>
            </a:r>
            <a:endParaRPr kumimoji="1" lang="en-US" altLang="zh-CN" sz="2400" dirty="0">
              <a:latin typeface="Times New Roman" panose="02020603050405020304" pitchFamily="18" charset="0"/>
            </a:endParaRPr>
          </a:p>
        </p:txBody>
      </p:sp>
      <p:sp>
        <p:nvSpPr>
          <p:cNvPr id="216069" name="Rectangle 5"/>
          <p:cNvSpPr>
            <a:spLocks noChangeArrowheads="1"/>
          </p:cNvSpPr>
          <p:nvPr/>
        </p:nvSpPr>
        <p:spPr bwMode="auto">
          <a:xfrm>
            <a:off x="250825" y="2478088"/>
            <a:ext cx="4537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zh-CN" altLang="en-US" sz="2400">
                <a:latin typeface="Times New Roman" panose="02020603050405020304" pitchFamily="18" charset="0"/>
              </a:rPr>
              <a:t>解：设三个车间为</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B</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C</a:t>
            </a:r>
            <a:r>
              <a:rPr kumimoji="1" lang="zh-CN" altLang="en-US" sz="2400">
                <a:latin typeface="Times New Roman" panose="02020603050405020304" pitchFamily="18" charset="0"/>
              </a:rPr>
              <a:t>，电力</a:t>
            </a:r>
            <a:r>
              <a:rPr kumimoji="1" lang="en-US" altLang="zh-CN" sz="2400">
                <a:latin typeface="Times New Roman" panose="02020603050405020304" pitchFamily="18" charset="0"/>
              </a:rPr>
              <a:t>1kw</a:t>
            </a:r>
            <a:r>
              <a:rPr kumimoji="1" lang="zh-CN" altLang="en-US" sz="2400">
                <a:latin typeface="Times New Roman" panose="02020603050405020304" pitchFamily="18" charset="0"/>
              </a:rPr>
              <a:t>的发电机为</a:t>
            </a:r>
            <a:r>
              <a:rPr kumimoji="1" lang="en-US" altLang="zh-CN" sz="2400">
                <a:latin typeface="Times New Roman" panose="02020603050405020304" pitchFamily="18" charset="0"/>
              </a:rPr>
              <a:t>X</a:t>
            </a:r>
            <a:r>
              <a:rPr kumimoji="1" lang="zh-CN" altLang="en-US" sz="2400">
                <a:latin typeface="Times New Roman" panose="02020603050405020304" pitchFamily="18" charset="0"/>
              </a:rPr>
              <a:t>，电力</a:t>
            </a:r>
            <a:r>
              <a:rPr kumimoji="1" lang="en-US" altLang="zh-CN" sz="2400">
                <a:latin typeface="Times New Roman" panose="02020603050405020304" pitchFamily="18" charset="0"/>
              </a:rPr>
              <a:t>2kw</a:t>
            </a:r>
            <a:r>
              <a:rPr kumimoji="1" lang="zh-CN" altLang="en-US" sz="2400">
                <a:latin typeface="Times New Roman" panose="02020603050405020304" pitchFamily="18" charset="0"/>
              </a:rPr>
              <a:t>的发电机为</a:t>
            </a:r>
            <a:r>
              <a:rPr kumimoji="1" lang="en-US" altLang="zh-CN" sz="2400">
                <a:latin typeface="Times New Roman" panose="02020603050405020304" pitchFamily="18" charset="0"/>
              </a:rPr>
              <a:t>Y</a:t>
            </a:r>
            <a:r>
              <a:rPr kumimoji="1" lang="zh-CN" altLang="en-US" sz="2400">
                <a:latin typeface="Times New Roman" panose="02020603050405020304" pitchFamily="18" charset="0"/>
              </a:rPr>
              <a:t>。车间工作为“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，不工作为“</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；发电机启动为“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，停止为“</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。则可得如下真值表： </a:t>
            </a:r>
          </a:p>
        </p:txBody>
      </p:sp>
      <p:graphicFrame>
        <p:nvGraphicFramePr>
          <p:cNvPr id="216395" name="Group 331"/>
          <p:cNvGraphicFramePr>
            <a:graphicFrameLocks noGrp="1"/>
          </p:cNvGraphicFramePr>
          <p:nvPr/>
        </p:nvGraphicFramePr>
        <p:xfrm>
          <a:off x="5292725" y="2492375"/>
          <a:ext cx="3382963" cy="4114800"/>
        </p:xfrm>
        <a:graphic>
          <a:graphicData uri="http://schemas.openxmlformats.org/drawingml/2006/table">
            <a:tbl>
              <a:tblPr/>
              <a:tblGrid>
                <a:gridCol w="676275">
                  <a:extLst>
                    <a:ext uri="{9D8B030D-6E8A-4147-A177-3AD203B41FA5}">
                      <a16:colId xmlns:a16="http://schemas.microsoft.com/office/drawing/2014/main" val="20000"/>
                    </a:ext>
                  </a:extLst>
                </a:gridCol>
                <a:gridCol w="677863">
                  <a:extLst>
                    <a:ext uri="{9D8B030D-6E8A-4147-A177-3AD203B41FA5}">
                      <a16:colId xmlns:a16="http://schemas.microsoft.com/office/drawing/2014/main" val="20001"/>
                    </a:ext>
                  </a:extLst>
                </a:gridCol>
                <a:gridCol w="674687">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6275">
                  <a:extLst>
                    <a:ext uri="{9D8B030D-6E8A-4147-A177-3AD203B41FA5}">
                      <a16:colId xmlns:a16="http://schemas.microsoft.com/office/drawing/2014/main" val="20004"/>
                    </a:ext>
                  </a:extLst>
                </a:gridCol>
              </a:tblGrid>
              <a:tr h="450850">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A</a:t>
                      </a:r>
                    </a:p>
                  </a:txBody>
                  <a:tcPr horzOverflow="overflow">
                    <a:lnL cap="flat">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B</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C</a:t>
                      </a:r>
                    </a:p>
                  </a:txBody>
                  <a:tcPr horzOverflow="overflow">
                    <a:lnL>
                      <a:noFill/>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X</a:t>
                      </a:r>
                    </a:p>
                  </a:txBody>
                  <a:tcPr horzOverflow="overflow">
                    <a:lnL w="12700" cap="flat" cmpd="sng" algn="ctr">
                      <a:solidFill>
                        <a:schemeClr val="tx1"/>
                      </a:solidFill>
                      <a:prstDash val="solid"/>
                      <a:miter lim="800000"/>
                      <a:headEnd type="none" w="med" len="med"/>
                      <a:tailEnd type="none" w="med" len="med"/>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Y</a:t>
                      </a:r>
                    </a:p>
                  </a:txBody>
                  <a:tcPr horzOverflow="overflow">
                    <a:lnL>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cap="flat">
                      <a:noFill/>
                    </a:lnL>
                    <a:lnR>
                      <a:noFill/>
                    </a:lnR>
                    <a:lnT w="12700"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a:noFill/>
                    </a:lnR>
                    <a:lnT w="12700"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cap="flat">
                      <a:noFill/>
                    </a:lnR>
                    <a:lnT w="12700" cap="flat" cmpd="sng" algn="ctr">
                      <a:solidFill>
                        <a:schemeClr val="tx1"/>
                      </a:solidFill>
                      <a:prstDash val="solid"/>
                      <a:miter lim="800000"/>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50850">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52438">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50850">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52438">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50850">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52438">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50850">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cap="flat">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Arial" charset="0"/>
                          <a:ea typeface="宋体" pitchFamily="2" charset="-122"/>
                        </a:defRPr>
                      </a:lvl1pPr>
                      <a:lvl2pPr algn="l">
                        <a:spcBef>
                          <a:spcPct val="20000"/>
                        </a:spcBef>
                        <a:defRPr sz="2400">
                          <a:solidFill>
                            <a:schemeClr val="tx1"/>
                          </a:solidFill>
                          <a:latin typeface="Arial" charset="0"/>
                          <a:ea typeface="宋体" pitchFamily="2" charset="-122"/>
                        </a:defRPr>
                      </a:lvl2pPr>
                      <a:lvl3pPr algn="l">
                        <a:spcBef>
                          <a:spcPct val="20000"/>
                        </a:spcBef>
                        <a:defRPr sz="2000">
                          <a:solidFill>
                            <a:schemeClr val="tx1"/>
                          </a:solidFill>
                          <a:latin typeface="Arial" charset="0"/>
                          <a:ea typeface="宋体" pitchFamily="2" charset="-122"/>
                        </a:defRPr>
                      </a:lvl3pPr>
                      <a:lvl4pPr algn="l">
                        <a:spcBef>
                          <a:spcPct val="20000"/>
                        </a:spcBef>
                        <a:defRPr>
                          <a:solidFill>
                            <a:schemeClr val="tx1"/>
                          </a:solidFill>
                          <a:latin typeface="Arial" charset="0"/>
                          <a:ea typeface="宋体" pitchFamily="2" charset="-122"/>
                        </a:defRPr>
                      </a:lvl4pPr>
                      <a:lvl5pPr algn="l">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1</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16396" name="Object 332"/>
          <p:cNvGraphicFramePr>
            <a:graphicFrameLocks noChangeAspect="1"/>
          </p:cNvGraphicFramePr>
          <p:nvPr/>
        </p:nvGraphicFramePr>
        <p:xfrm>
          <a:off x="395288" y="5168900"/>
          <a:ext cx="4092575" cy="420688"/>
        </p:xfrm>
        <a:graphic>
          <a:graphicData uri="http://schemas.openxmlformats.org/presentationml/2006/ole">
            <mc:AlternateContent xmlns:mc="http://schemas.openxmlformats.org/markup-compatibility/2006">
              <mc:Choice xmlns:v="urn:schemas-microsoft-com:vml" Requires="v">
                <p:oleObj spid="_x0000_s40036" name="公式" r:id="rId4" imgW="2197100" imgH="228600" progId="Equation.3">
                  <p:embed/>
                </p:oleObj>
              </mc:Choice>
              <mc:Fallback>
                <p:oleObj name="公式" r:id="rId4" imgW="2197100" imgH="228600" progId="Equation.3">
                  <p:embed/>
                  <p:pic>
                    <p:nvPicPr>
                      <p:cNvPr id="0" name="Object 3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5168900"/>
                        <a:ext cx="409257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6397" name="Object 333"/>
          <p:cNvGraphicFramePr>
            <a:graphicFrameLocks noChangeAspect="1"/>
          </p:cNvGraphicFramePr>
          <p:nvPr/>
        </p:nvGraphicFramePr>
        <p:xfrm>
          <a:off x="468313" y="5672138"/>
          <a:ext cx="4518025" cy="420687"/>
        </p:xfrm>
        <a:graphic>
          <a:graphicData uri="http://schemas.openxmlformats.org/presentationml/2006/ole">
            <mc:AlternateContent xmlns:mc="http://schemas.openxmlformats.org/markup-compatibility/2006">
              <mc:Choice xmlns:v="urn:schemas-microsoft-com:vml" Requires="v">
                <p:oleObj spid="_x0000_s40037" name="公式" r:id="rId6" imgW="2425700" imgH="228600" progId="Equation.3">
                  <p:embed/>
                </p:oleObj>
              </mc:Choice>
              <mc:Fallback>
                <p:oleObj name="公式" r:id="rId6" imgW="2425700" imgH="228600" progId="Equation.3">
                  <p:embed/>
                  <p:pic>
                    <p:nvPicPr>
                      <p:cNvPr id="0" name="Object 3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5672138"/>
                        <a:ext cx="45180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16068"/>
                                        </p:tgtEl>
                                        <p:attrNameLst>
                                          <p:attrName>style.visibility</p:attrName>
                                        </p:attrNameLst>
                                      </p:cBhvr>
                                      <p:to>
                                        <p:strVal val="visible"/>
                                      </p:to>
                                    </p:set>
                                    <p:animEffect transition="in" filter="wheel(4)">
                                      <p:cBhvr>
                                        <p:cTn id="7" dur="500"/>
                                        <p:tgtEl>
                                          <p:spTgt spid="216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6069"/>
                                        </p:tgtEl>
                                        <p:attrNameLst>
                                          <p:attrName>style.visibility</p:attrName>
                                        </p:attrNameLst>
                                      </p:cBhvr>
                                      <p:to>
                                        <p:strVal val="visible"/>
                                      </p:to>
                                    </p:set>
                                    <p:animEffect transition="in" filter="wipe(down)">
                                      <p:cBhvr>
                                        <p:cTn id="12" dur="500"/>
                                        <p:tgtEl>
                                          <p:spTgt spid="2160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6395"/>
                                        </p:tgtEl>
                                        <p:attrNameLst>
                                          <p:attrName>style.visibility</p:attrName>
                                        </p:attrNameLst>
                                      </p:cBhvr>
                                      <p:to>
                                        <p:strVal val="visible"/>
                                      </p:to>
                                    </p:set>
                                    <p:animEffect transition="in" filter="dissolve">
                                      <p:cBhvr>
                                        <p:cTn id="17" dur="500"/>
                                        <p:tgtEl>
                                          <p:spTgt spid="2163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4" fill="hold" nodeType="clickEffect">
                                  <p:stCondLst>
                                    <p:cond delay="0"/>
                                  </p:stCondLst>
                                  <p:childTnLst>
                                    <p:set>
                                      <p:cBhvr>
                                        <p:cTn id="21" dur="1" fill="hold">
                                          <p:stCondLst>
                                            <p:cond delay="0"/>
                                          </p:stCondLst>
                                        </p:cTn>
                                        <p:tgtEl>
                                          <p:spTgt spid="216396"/>
                                        </p:tgtEl>
                                        <p:attrNameLst>
                                          <p:attrName>style.visibility</p:attrName>
                                        </p:attrNameLst>
                                      </p:cBhvr>
                                      <p:to>
                                        <p:strVal val="visible"/>
                                      </p:to>
                                    </p:set>
                                    <p:animEffect transition="in" filter="wheel(4)">
                                      <p:cBhvr>
                                        <p:cTn id="22" dur="500"/>
                                        <p:tgtEl>
                                          <p:spTgt spid="2163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1" presetClass="entr" presetSubtype="4" fill="hold" nodeType="clickEffect">
                                  <p:stCondLst>
                                    <p:cond delay="0"/>
                                  </p:stCondLst>
                                  <p:childTnLst>
                                    <p:set>
                                      <p:cBhvr>
                                        <p:cTn id="26" dur="1" fill="hold">
                                          <p:stCondLst>
                                            <p:cond delay="0"/>
                                          </p:stCondLst>
                                        </p:cTn>
                                        <p:tgtEl>
                                          <p:spTgt spid="216397"/>
                                        </p:tgtEl>
                                        <p:attrNameLst>
                                          <p:attrName>style.visibility</p:attrName>
                                        </p:attrNameLst>
                                      </p:cBhvr>
                                      <p:to>
                                        <p:strVal val="visible"/>
                                      </p:to>
                                    </p:set>
                                    <p:animEffect transition="in" filter="wheel(4)">
                                      <p:cBhvr>
                                        <p:cTn id="27" dur="500"/>
                                        <p:tgtEl>
                                          <p:spTgt spid="216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p:bldP spid="21606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484438" y="260350"/>
            <a:ext cx="4464050" cy="993775"/>
          </a:xfrm>
          <a:solidFill>
            <a:srgbClr val="FF99FF"/>
          </a:solidFill>
        </p:spPr>
        <p:txBody>
          <a:bodyPr/>
          <a:lstStyle/>
          <a:p>
            <a:pPr eaLnBrk="1" hangingPunct="1"/>
            <a:r>
              <a:rPr lang="zh-CN" altLang="en-US">
                <a:latin typeface="黑体" panose="02010609060101010101" pitchFamily="49" charset="-122"/>
                <a:ea typeface="黑体" panose="02010609060101010101" pitchFamily="49" charset="-122"/>
              </a:rPr>
              <a:t>第五章 触发器</a:t>
            </a:r>
          </a:p>
        </p:txBody>
      </p:sp>
      <p:sp>
        <p:nvSpPr>
          <p:cNvPr id="109571" name="Rectangle 3"/>
          <p:cNvSpPr>
            <a:spLocks noGrp="1" noChangeArrowheads="1"/>
          </p:cNvSpPr>
          <p:nvPr>
            <p:ph type="body" idx="1"/>
          </p:nvPr>
        </p:nvSpPr>
        <p:spPr/>
        <p:txBody>
          <a:bodyPr/>
          <a:lstStyle/>
          <a:p>
            <a:pPr eaLnBrk="1" hangingPunct="1">
              <a:buFontTx/>
              <a:buNone/>
            </a:pPr>
            <a:r>
              <a:rPr lang="zh-CN" altLang="en-US">
                <a:ea typeface="黑体" panose="02010609060101010101" pitchFamily="49" charset="-122"/>
              </a:rPr>
              <a:t>1)各种触发器的基本概念和演变过程</a:t>
            </a:r>
            <a:endParaRPr lang="en-US" altLang="zh-CN">
              <a:ea typeface="黑体" panose="02010609060101010101" pitchFamily="49" charset="-122"/>
            </a:endParaRPr>
          </a:p>
          <a:p>
            <a:pPr eaLnBrk="1" hangingPunct="1">
              <a:buFontTx/>
              <a:buNone/>
            </a:pPr>
            <a:r>
              <a:rPr lang="zh-CN" altLang="en-US">
                <a:ea typeface="黑体" panose="02010609060101010101" pitchFamily="49" charset="-122"/>
              </a:rPr>
              <a:t>2)各种触发器的符号及特征方程</a:t>
            </a:r>
          </a:p>
          <a:p>
            <a:pPr eaLnBrk="1" hangingPunct="1">
              <a:buFontTx/>
              <a:buNone/>
            </a:pPr>
            <a:r>
              <a:rPr lang="zh-CN" altLang="en-US">
                <a:ea typeface="黑体" panose="02010609060101010101" pitchFamily="49" charset="-122"/>
              </a:rPr>
              <a:t>3)</a:t>
            </a:r>
            <a:r>
              <a:rPr lang="en-US" altLang="zh-CN">
                <a:ea typeface="黑体" panose="02010609060101010101" pitchFamily="49" charset="-122"/>
              </a:rPr>
              <a:t>RS</a:t>
            </a:r>
            <a:r>
              <a:rPr lang="zh-CN" altLang="en-US">
                <a:ea typeface="黑体" panose="02010609060101010101" pitchFamily="49" charset="-122"/>
              </a:rPr>
              <a:t>系列触发器的约束条件</a:t>
            </a:r>
          </a:p>
          <a:p>
            <a:pPr eaLnBrk="1" hangingPunct="1">
              <a:buFontTx/>
              <a:buNone/>
            </a:pPr>
            <a:r>
              <a:rPr lang="zh-CN" altLang="en-US">
                <a:ea typeface="黑体" panose="02010609060101010101" pitchFamily="49" charset="-122"/>
              </a:rPr>
              <a:t>4)</a:t>
            </a:r>
            <a:r>
              <a:rPr lang="zh-CN" altLang="en-US">
                <a:solidFill>
                  <a:srgbClr val="FF00FF"/>
                </a:solidFill>
                <a:ea typeface="黑体" panose="02010609060101010101" pitchFamily="49" charset="-122"/>
              </a:rPr>
              <a:t>应用问题：给定一个由多个触发器组成的电路图和输入波形图，求</a:t>
            </a:r>
            <a:r>
              <a:rPr lang="en-US" altLang="zh-CN">
                <a:solidFill>
                  <a:srgbClr val="FF00FF"/>
                </a:solidFill>
                <a:ea typeface="黑体" panose="02010609060101010101" pitchFamily="49" charset="-122"/>
              </a:rPr>
              <a:t>Q</a:t>
            </a:r>
            <a:r>
              <a:rPr lang="zh-CN" altLang="en-US">
                <a:solidFill>
                  <a:srgbClr val="FF00FF"/>
                </a:solidFill>
                <a:ea typeface="黑体" panose="02010609060101010101" pitchFamily="49" charset="-122"/>
              </a:rPr>
              <a:t>端的输出波形。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checkerboard(across)">
                                      <p:cBhvr>
                                        <p:cTn id="7" dur="500"/>
                                        <p:tgtEl>
                                          <p:spTgt spid="109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9571">
                                            <p:txEl>
                                              <p:pRg st="1" end="1"/>
                                            </p:txEl>
                                          </p:spTgt>
                                        </p:tgtEl>
                                        <p:attrNameLst>
                                          <p:attrName>style.visibility</p:attrName>
                                        </p:attrNameLst>
                                      </p:cBhvr>
                                      <p:to>
                                        <p:strVal val="visible"/>
                                      </p:to>
                                    </p:set>
                                    <p:animEffect transition="in" filter="checkerboard(across)">
                                      <p:cBhvr>
                                        <p:cTn id="12" dur="500"/>
                                        <p:tgtEl>
                                          <p:spTgt spid="1095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9571">
                                            <p:txEl>
                                              <p:pRg st="2" end="2"/>
                                            </p:txEl>
                                          </p:spTgt>
                                        </p:tgtEl>
                                        <p:attrNameLst>
                                          <p:attrName>style.visibility</p:attrName>
                                        </p:attrNameLst>
                                      </p:cBhvr>
                                      <p:to>
                                        <p:strVal val="visible"/>
                                      </p:to>
                                    </p:set>
                                    <p:animEffect transition="in" filter="checkerboard(across)">
                                      <p:cBhvr>
                                        <p:cTn id="17" dur="500"/>
                                        <p:tgtEl>
                                          <p:spTgt spid="1095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9571">
                                            <p:txEl>
                                              <p:pRg st="3" end="3"/>
                                            </p:txEl>
                                          </p:spTgt>
                                        </p:tgtEl>
                                        <p:attrNameLst>
                                          <p:attrName>style.visibility</p:attrName>
                                        </p:attrNameLst>
                                      </p:cBhvr>
                                      <p:to>
                                        <p:strVal val="visible"/>
                                      </p:to>
                                    </p:set>
                                    <p:animEffect transition="in" filter="checkerboard(across)">
                                      <p:cBhvr>
                                        <p:cTn id="22" dur="500"/>
                                        <p:tgtEl>
                                          <p:spTgt spid="1095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ChangeArrowheads="1"/>
          </p:cNvSpPr>
          <p:nvPr/>
        </p:nvSpPr>
        <p:spPr bwMode="auto">
          <a:xfrm>
            <a:off x="214313" y="1066800"/>
            <a:ext cx="2317750" cy="519113"/>
          </a:xfrm>
          <a:prstGeom prst="rect">
            <a:avLst/>
          </a:prstGeom>
          <a:solidFill>
            <a:srgbClr val="B1C4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800" b="0">
                <a:effectLst>
                  <a:outerShdw blurRad="38100" dist="38100" dir="2700000" algn="tl">
                    <a:srgbClr val="FFFFFF"/>
                  </a:outerShdw>
                </a:effectLst>
                <a:latin typeface="黑体" pitchFamily="49" charset="-122"/>
                <a:ea typeface="黑体" pitchFamily="49" charset="-122"/>
              </a:rPr>
              <a:t>基本</a:t>
            </a:r>
            <a:r>
              <a:rPr kumimoji="1" lang="en-US" altLang="zh-CN" sz="2800" b="0">
                <a:effectLst>
                  <a:outerShdw blurRad="38100" dist="38100" dir="2700000" algn="tl">
                    <a:srgbClr val="FFFFFF"/>
                  </a:outerShdw>
                </a:effectLst>
                <a:latin typeface="黑体" pitchFamily="49" charset="-122"/>
                <a:ea typeface="黑体" pitchFamily="49" charset="-122"/>
              </a:rPr>
              <a:t>RS</a:t>
            </a:r>
            <a:r>
              <a:rPr kumimoji="1" lang="zh-CN" altLang="en-US" sz="2800" b="0">
                <a:effectLst>
                  <a:outerShdw blurRad="38100" dist="38100" dir="2700000" algn="tl">
                    <a:srgbClr val="FFFFFF"/>
                  </a:outerShdw>
                </a:effectLst>
                <a:latin typeface="黑体" pitchFamily="49" charset="-122"/>
                <a:ea typeface="黑体" pitchFamily="49" charset="-122"/>
              </a:rPr>
              <a:t>触发器</a:t>
            </a:r>
          </a:p>
        </p:txBody>
      </p:sp>
      <p:sp>
        <p:nvSpPr>
          <p:cNvPr id="303107" name="Rectangle 3"/>
          <p:cNvSpPr>
            <a:spLocks noChangeArrowheads="1"/>
          </p:cNvSpPr>
          <p:nvPr/>
        </p:nvSpPr>
        <p:spPr bwMode="auto">
          <a:xfrm>
            <a:off x="242888" y="2376488"/>
            <a:ext cx="2317750" cy="519112"/>
          </a:xfrm>
          <a:prstGeom prst="rect">
            <a:avLst/>
          </a:prstGeom>
          <a:solidFill>
            <a:srgbClr val="B1C4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800" b="0">
                <a:effectLst>
                  <a:outerShdw blurRad="38100" dist="38100" dir="2700000" algn="tl">
                    <a:srgbClr val="FFFFFF"/>
                  </a:outerShdw>
                </a:effectLst>
                <a:latin typeface="黑体" pitchFamily="49" charset="-122"/>
                <a:ea typeface="黑体" pitchFamily="49" charset="-122"/>
              </a:rPr>
              <a:t>钟控</a:t>
            </a:r>
            <a:r>
              <a:rPr kumimoji="1" lang="en-US" altLang="zh-CN" sz="2800" b="0">
                <a:effectLst>
                  <a:outerShdw blurRad="38100" dist="38100" dir="2700000" algn="tl">
                    <a:srgbClr val="FFFFFF"/>
                  </a:outerShdw>
                </a:effectLst>
                <a:latin typeface="黑体" pitchFamily="49" charset="-122"/>
                <a:ea typeface="黑体" pitchFamily="49" charset="-122"/>
              </a:rPr>
              <a:t>RS</a:t>
            </a:r>
            <a:r>
              <a:rPr kumimoji="1" lang="zh-CN" altLang="en-US" sz="2800" b="0">
                <a:effectLst>
                  <a:outerShdw blurRad="38100" dist="38100" dir="2700000" algn="tl">
                    <a:srgbClr val="FFFFFF"/>
                  </a:outerShdw>
                </a:effectLst>
                <a:latin typeface="黑体" pitchFamily="49" charset="-122"/>
                <a:ea typeface="黑体" pitchFamily="49" charset="-122"/>
              </a:rPr>
              <a:t>触发器</a:t>
            </a:r>
          </a:p>
        </p:txBody>
      </p:sp>
      <p:sp>
        <p:nvSpPr>
          <p:cNvPr id="303108" name="Rectangle 4"/>
          <p:cNvSpPr>
            <a:spLocks noChangeArrowheads="1"/>
          </p:cNvSpPr>
          <p:nvPr/>
        </p:nvSpPr>
        <p:spPr bwMode="auto">
          <a:xfrm>
            <a:off x="3771900" y="2400300"/>
            <a:ext cx="2317750" cy="519113"/>
          </a:xfrm>
          <a:prstGeom prst="rect">
            <a:avLst/>
          </a:prstGeom>
          <a:solidFill>
            <a:srgbClr val="B1C4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800" b="0">
                <a:effectLst>
                  <a:outerShdw blurRad="38100" dist="38100" dir="2700000" algn="tl">
                    <a:srgbClr val="FFFFFF"/>
                  </a:outerShdw>
                </a:effectLst>
                <a:latin typeface="黑体" pitchFamily="49" charset="-122"/>
                <a:ea typeface="黑体" pitchFamily="49" charset="-122"/>
              </a:rPr>
              <a:t>主从</a:t>
            </a:r>
            <a:r>
              <a:rPr kumimoji="1" lang="en-US" altLang="zh-CN" sz="2800" b="0">
                <a:effectLst>
                  <a:outerShdw blurRad="38100" dist="38100" dir="2700000" algn="tl">
                    <a:srgbClr val="FFFFFF"/>
                  </a:outerShdw>
                </a:effectLst>
                <a:latin typeface="黑体" pitchFamily="49" charset="-122"/>
                <a:ea typeface="黑体" pitchFamily="49" charset="-122"/>
              </a:rPr>
              <a:t>RS</a:t>
            </a:r>
            <a:r>
              <a:rPr kumimoji="1" lang="zh-CN" altLang="en-US" sz="2800" b="0">
                <a:effectLst>
                  <a:outerShdw blurRad="38100" dist="38100" dir="2700000" algn="tl">
                    <a:srgbClr val="FFFFFF"/>
                  </a:outerShdw>
                </a:effectLst>
                <a:latin typeface="黑体" pitchFamily="49" charset="-122"/>
                <a:ea typeface="黑体" pitchFamily="49" charset="-122"/>
              </a:rPr>
              <a:t>触发器</a:t>
            </a:r>
          </a:p>
        </p:txBody>
      </p:sp>
      <p:sp>
        <p:nvSpPr>
          <p:cNvPr id="303109" name="Rectangle 5"/>
          <p:cNvSpPr>
            <a:spLocks noChangeArrowheads="1"/>
          </p:cNvSpPr>
          <p:nvPr/>
        </p:nvSpPr>
        <p:spPr bwMode="auto">
          <a:xfrm>
            <a:off x="3340100" y="3660775"/>
            <a:ext cx="1524000" cy="519113"/>
          </a:xfrm>
          <a:prstGeom prst="rect">
            <a:avLst/>
          </a:prstGeom>
          <a:solidFill>
            <a:srgbClr val="B1C4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800" b="0">
                <a:effectLst>
                  <a:outerShdw blurRad="38100" dist="38100" dir="2700000" algn="tl">
                    <a:srgbClr val="FFFFFF"/>
                  </a:outerShdw>
                </a:effectLst>
                <a:latin typeface="黑体" pitchFamily="49" charset="-122"/>
                <a:ea typeface="黑体" pitchFamily="49" charset="-122"/>
              </a:rPr>
              <a:t>D</a:t>
            </a:r>
            <a:r>
              <a:rPr kumimoji="1" lang="zh-CN" altLang="en-US" sz="2800" b="0">
                <a:effectLst>
                  <a:outerShdw blurRad="38100" dist="38100" dir="2700000" algn="tl">
                    <a:srgbClr val="FFFFFF"/>
                  </a:outerShdw>
                </a:effectLst>
                <a:latin typeface="黑体" pitchFamily="49" charset="-122"/>
                <a:ea typeface="黑体" pitchFamily="49" charset="-122"/>
              </a:rPr>
              <a:t>触发器</a:t>
            </a:r>
          </a:p>
        </p:txBody>
      </p:sp>
      <p:sp>
        <p:nvSpPr>
          <p:cNvPr id="303110" name="Rectangle 6"/>
          <p:cNvSpPr>
            <a:spLocks noChangeArrowheads="1"/>
          </p:cNvSpPr>
          <p:nvPr/>
        </p:nvSpPr>
        <p:spPr bwMode="auto">
          <a:xfrm>
            <a:off x="5859463" y="3652838"/>
            <a:ext cx="2895600" cy="519112"/>
          </a:xfrm>
          <a:prstGeom prst="rect">
            <a:avLst/>
          </a:prstGeom>
          <a:solidFill>
            <a:srgbClr val="B1C4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800" b="0">
                <a:effectLst>
                  <a:outerShdw blurRad="38100" dist="38100" dir="2700000" algn="tl">
                    <a:srgbClr val="FFFFFF"/>
                  </a:outerShdw>
                </a:effectLst>
                <a:latin typeface="黑体" pitchFamily="49" charset="-122"/>
                <a:ea typeface="黑体" pitchFamily="49" charset="-122"/>
              </a:rPr>
              <a:t>维持阻塞</a:t>
            </a:r>
            <a:r>
              <a:rPr kumimoji="1" lang="en-US" altLang="zh-CN" sz="2800" b="0">
                <a:effectLst>
                  <a:outerShdw blurRad="38100" dist="38100" dir="2700000" algn="tl">
                    <a:srgbClr val="FFFFFF"/>
                  </a:outerShdw>
                </a:effectLst>
                <a:latin typeface="黑体" pitchFamily="49" charset="-122"/>
                <a:ea typeface="黑体" pitchFamily="49" charset="-122"/>
              </a:rPr>
              <a:t>D</a:t>
            </a:r>
            <a:r>
              <a:rPr kumimoji="1" lang="zh-CN" altLang="en-US" sz="2800" b="0">
                <a:effectLst>
                  <a:outerShdw blurRad="38100" dist="38100" dir="2700000" algn="tl">
                    <a:srgbClr val="FFFFFF"/>
                  </a:outerShdw>
                </a:effectLst>
                <a:latin typeface="黑体" pitchFamily="49" charset="-122"/>
                <a:ea typeface="黑体" pitchFamily="49" charset="-122"/>
              </a:rPr>
              <a:t>触发器</a:t>
            </a:r>
          </a:p>
        </p:txBody>
      </p:sp>
      <p:sp>
        <p:nvSpPr>
          <p:cNvPr id="303111" name="Rectangle 7"/>
          <p:cNvSpPr>
            <a:spLocks noChangeArrowheads="1"/>
          </p:cNvSpPr>
          <p:nvPr/>
        </p:nvSpPr>
        <p:spPr bwMode="auto">
          <a:xfrm>
            <a:off x="539750" y="4868863"/>
            <a:ext cx="1676400" cy="519112"/>
          </a:xfrm>
          <a:prstGeom prst="rect">
            <a:avLst/>
          </a:prstGeom>
          <a:solidFill>
            <a:srgbClr val="B1C4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kumimoji="1" lang="en-US" altLang="zh-CN" sz="2800" b="0">
                <a:effectLst>
                  <a:outerShdw blurRad="38100" dist="38100" dir="2700000" algn="tl">
                    <a:srgbClr val="FFFFFF"/>
                  </a:outerShdw>
                </a:effectLst>
                <a:latin typeface="黑体" pitchFamily="49" charset="-122"/>
                <a:ea typeface="黑体" pitchFamily="49" charset="-122"/>
              </a:rPr>
              <a:t>JK</a:t>
            </a:r>
            <a:r>
              <a:rPr kumimoji="1" lang="zh-CN" altLang="en-US" sz="2800" b="0">
                <a:effectLst>
                  <a:outerShdw blurRad="38100" dist="38100" dir="2700000" algn="tl">
                    <a:srgbClr val="FFFFFF"/>
                  </a:outerShdw>
                </a:effectLst>
                <a:latin typeface="黑体" pitchFamily="49" charset="-122"/>
                <a:ea typeface="黑体" pitchFamily="49" charset="-122"/>
              </a:rPr>
              <a:t>触发器</a:t>
            </a:r>
          </a:p>
        </p:txBody>
      </p:sp>
      <p:sp>
        <p:nvSpPr>
          <p:cNvPr id="303112" name="Rectangle 8"/>
          <p:cNvSpPr>
            <a:spLocks noChangeArrowheads="1"/>
          </p:cNvSpPr>
          <p:nvPr/>
        </p:nvSpPr>
        <p:spPr bwMode="auto">
          <a:xfrm>
            <a:off x="3132138" y="4868863"/>
            <a:ext cx="2317750" cy="519112"/>
          </a:xfrm>
          <a:prstGeom prst="rect">
            <a:avLst/>
          </a:prstGeom>
          <a:solidFill>
            <a:srgbClr val="B1C4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800" b="0">
                <a:effectLst>
                  <a:outerShdw blurRad="38100" dist="38100" dir="2700000" algn="tl">
                    <a:srgbClr val="FFFFFF"/>
                  </a:outerShdw>
                </a:effectLst>
                <a:latin typeface="黑体" pitchFamily="49" charset="-122"/>
                <a:ea typeface="黑体" pitchFamily="49" charset="-122"/>
              </a:rPr>
              <a:t>主从</a:t>
            </a:r>
            <a:r>
              <a:rPr kumimoji="1" lang="en-US" altLang="zh-CN" sz="2800" b="0">
                <a:effectLst>
                  <a:outerShdw blurRad="38100" dist="38100" dir="2700000" algn="tl">
                    <a:srgbClr val="FFFFFF"/>
                  </a:outerShdw>
                </a:effectLst>
                <a:latin typeface="黑体" pitchFamily="49" charset="-122"/>
                <a:ea typeface="黑体" pitchFamily="49" charset="-122"/>
              </a:rPr>
              <a:t>JK</a:t>
            </a:r>
            <a:r>
              <a:rPr kumimoji="1" lang="zh-CN" altLang="en-US" sz="2800" b="0">
                <a:effectLst>
                  <a:outerShdw blurRad="38100" dist="38100" dir="2700000" algn="tl">
                    <a:srgbClr val="FFFFFF"/>
                  </a:outerShdw>
                </a:effectLst>
                <a:latin typeface="黑体" pitchFamily="49" charset="-122"/>
                <a:ea typeface="黑体" pitchFamily="49" charset="-122"/>
              </a:rPr>
              <a:t>触发器</a:t>
            </a:r>
          </a:p>
        </p:txBody>
      </p:sp>
      <p:sp>
        <p:nvSpPr>
          <p:cNvPr id="303113" name="Rectangle 9"/>
          <p:cNvSpPr>
            <a:spLocks noChangeArrowheads="1"/>
          </p:cNvSpPr>
          <p:nvPr/>
        </p:nvSpPr>
        <p:spPr bwMode="auto">
          <a:xfrm>
            <a:off x="6659563" y="4876800"/>
            <a:ext cx="2317750" cy="519113"/>
          </a:xfrm>
          <a:prstGeom prst="rect">
            <a:avLst/>
          </a:prstGeom>
          <a:solidFill>
            <a:srgbClr val="B1C4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800" b="0">
                <a:effectLst>
                  <a:outerShdw blurRad="38100" dist="38100" dir="2700000" algn="tl">
                    <a:srgbClr val="FFFFFF"/>
                  </a:outerShdw>
                </a:effectLst>
                <a:latin typeface="黑体" pitchFamily="49" charset="-122"/>
                <a:ea typeface="黑体" pitchFamily="49" charset="-122"/>
              </a:rPr>
              <a:t>边沿</a:t>
            </a:r>
            <a:r>
              <a:rPr kumimoji="1" lang="en-US" altLang="zh-CN" sz="2800" b="0">
                <a:effectLst>
                  <a:outerShdw blurRad="38100" dist="38100" dir="2700000" algn="tl">
                    <a:srgbClr val="FFFFFF"/>
                  </a:outerShdw>
                </a:effectLst>
                <a:latin typeface="黑体" pitchFamily="49" charset="-122"/>
                <a:ea typeface="黑体" pitchFamily="49" charset="-122"/>
              </a:rPr>
              <a:t>JK</a:t>
            </a:r>
            <a:r>
              <a:rPr kumimoji="1" lang="zh-CN" altLang="en-US" sz="2800" b="0">
                <a:effectLst>
                  <a:outerShdw blurRad="38100" dist="38100" dir="2700000" algn="tl">
                    <a:srgbClr val="FFFFFF"/>
                  </a:outerShdw>
                </a:effectLst>
                <a:latin typeface="黑体" pitchFamily="49" charset="-122"/>
                <a:ea typeface="黑体" pitchFamily="49" charset="-122"/>
              </a:rPr>
              <a:t>触发器</a:t>
            </a:r>
          </a:p>
        </p:txBody>
      </p:sp>
      <p:sp>
        <p:nvSpPr>
          <p:cNvPr id="303114" name="Rectangle 10"/>
          <p:cNvSpPr>
            <a:spLocks noChangeArrowheads="1"/>
          </p:cNvSpPr>
          <p:nvPr/>
        </p:nvSpPr>
        <p:spPr bwMode="auto">
          <a:xfrm>
            <a:off x="228600" y="228600"/>
            <a:ext cx="3551238" cy="519113"/>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kumimoji="1" lang="zh-CN" altLang="en-US" sz="2800">
                <a:effectLst>
                  <a:outerShdw blurRad="38100" dist="38100" dir="2700000" algn="tl">
                    <a:srgbClr val="FFFFFF"/>
                  </a:outerShdw>
                </a:effectLst>
                <a:latin typeface="黑体" pitchFamily="49" charset="-122"/>
                <a:ea typeface="黑体" pitchFamily="49" charset="-122"/>
              </a:rPr>
              <a:t>各触发器之间的关系</a:t>
            </a:r>
          </a:p>
        </p:txBody>
      </p:sp>
      <p:grpSp>
        <p:nvGrpSpPr>
          <p:cNvPr id="303115" name="Group 11"/>
          <p:cNvGrpSpPr>
            <a:grpSpLocks/>
          </p:cNvGrpSpPr>
          <p:nvPr/>
        </p:nvGrpSpPr>
        <p:grpSpPr bwMode="auto">
          <a:xfrm>
            <a:off x="700088" y="1662113"/>
            <a:ext cx="692150" cy="762000"/>
            <a:chOff x="441" y="1440"/>
            <a:chExt cx="436" cy="480"/>
          </a:xfrm>
        </p:grpSpPr>
        <p:sp>
          <p:nvSpPr>
            <p:cNvPr id="42014" name="Line 12"/>
            <p:cNvSpPr>
              <a:spLocks noChangeShapeType="1"/>
            </p:cNvSpPr>
            <p:nvPr/>
          </p:nvSpPr>
          <p:spPr bwMode="auto">
            <a:xfrm>
              <a:off x="864" y="1440"/>
              <a:ext cx="0" cy="48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3117" name="Rectangle 13"/>
            <p:cNvSpPr>
              <a:spLocks noChangeArrowheads="1"/>
            </p:cNvSpPr>
            <p:nvPr/>
          </p:nvSpPr>
          <p:spPr bwMode="auto">
            <a:xfrm>
              <a:off x="441" y="1536"/>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zh-CN" altLang="en-US" sz="2000" b="0">
                  <a:solidFill>
                    <a:schemeClr val="accent2"/>
                  </a:solidFill>
                  <a:effectLst>
                    <a:outerShdw blurRad="38100" dist="38100" dir="2700000" algn="tl">
                      <a:srgbClr val="C0C0C0"/>
                    </a:outerShdw>
                  </a:effectLst>
                  <a:latin typeface="黑体" pitchFamily="49" charset="-122"/>
                  <a:ea typeface="黑体" pitchFamily="49" charset="-122"/>
                </a:rPr>
                <a:t>同步</a:t>
              </a:r>
            </a:p>
          </p:txBody>
        </p:sp>
      </p:grpSp>
      <p:grpSp>
        <p:nvGrpSpPr>
          <p:cNvPr id="303118" name="Group 14"/>
          <p:cNvGrpSpPr>
            <a:grpSpLocks/>
          </p:cNvGrpSpPr>
          <p:nvPr/>
        </p:nvGrpSpPr>
        <p:grpSpPr bwMode="auto">
          <a:xfrm>
            <a:off x="425450" y="2957513"/>
            <a:ext cx="946150" cy="1905000"/>
            <a:chOff x="268" y="2256"/>
            <a:chExt cx="596" cy="1200"/>
          </a:xfrm>
        </p:grpSpPr>
        <p:sp>
          <p:nvSpPr>
            <p:cNvPr id="42012" name="Line 15"/>
            <p:cNvSpPr>
              <a:spLocks noChangeShapeType="1"/>
            </p:cNvSpPr>
            <p:nvPr/>
          </p:nvSpPr>
          <p:spPr bwMode="auto">
            <a:xfrm>
              <a:off x="864" y="2256"/>
              <a:ext cx="0" cy="12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3120" name="Rectangle 16"/>
            <p:cNvSpPr>
              <a:spLocks noChangeArrowheads="1"/>
            </p:cNvSpPr>
            <p:nvPr/>
          </p:nvSpPr>
          <p:spPr bwMode="auto">
            <a:xfrm>
              <a:off x="268" y="2544"/>
              <a:ext cx="59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zh-CN" altLang="en-US" sz="2000" b="0">
                  <a:solidFill>
                    <a:schemeClr val="accent2"/>
                  </a:solidFill>
                  <a:effectLst>
                    <a:outerShdw blurRad="38100" dist="38100" dir="2700000" algn="tl">
                      <a:srgbClr val="C0C0C0"/>
                    </a:outerShdw>
                  </a:effectLst>
                  <a:latin typeface="黑体" pitchFamily="49" charset="-122"/>
                  <a:ea typeface="黑体" pitchFamily="49" charset="-122"/>
                </a:rPr>
                <a:t>去除约</a:t>
              </a:r>
            </a:p>
            <a:p>
              <a:pPr algn="l">
                <a:defRPr/>
              </a:pPr>
              <a:r>
                <a:rPr kumimoji="1" lang="zh-CN" altLang="en-US" sz="2000" b="0">
                  <a:solidFill>
                    <a:schemeClr val="accent2"/>
                  </a:solidFill>
                  <a:effectLst>
                    <a:outerShdw blurRad="38100" dist="38100" dir="2700000" algn="tl">
                      <a:srgbClr val="C0C0C0"/>
                    </a:outerShdw>
                  </a:effectLst>
                  <a:latin typeface="黑体" pitchFamily="49" charset="-122"/>
                  <a:ea typeface="黑体" pitchFamily="49" charset="-122"/>
                </a:rPr>
                <a:t>束条件</a:t>
              </a:r>
            </a:p>
          </p:txBody>
        </p:sp>
      </p:grpSp>
      <p:grpSp>
        <p:nvGrpSpPr>
          <p:cNvPr id="303121" name="Group 17"/>
          <p:cNvGrpSpPr>
            <a:grpSpLocks/>
          </p:cNvGrpSpPr>
          <p:nvPr/>
        </p:nvGrpSpPr>
        <p:grpSpPr bwMode="auto">
          <a:xfrm>
            <a:off x="1371600" y="2957513"/>
            <a:ext cx="1981200" cy="990600"/>
            <a:chOff x="864" y="2256"/>
            <a:chExt cx="1248" cy="624"/>
          </a:xfrm>
        </p:grpSpPr>
        <p:sp>
          <p:nvSpPr>
            <p:cNvPr id="42010" name="Line 18"/>
            <p:cNvSpPr>
              <a:spLocks noChangeShapeType="1"/>
            </p:cNvSpPr>
            <p:nvPr/>
          </p:nvSpPr>
          <p:spPr bwMode="auto">
            <a:xfrm>
              <a:off x="864" y="2256"/>
              <a:ext cx="1248" cy="624"/>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3123" name="Rectangle 19"/>
            <p:cNvSpPr>
              <a:spLocks noChangeArrowheads="1"/>
            </p:cNvSpPr>
            <p:nvPr/>
          </p:nvSpPr>
          <p:spPr bwMode="auto">
            <a:xfrm>
              <a:off x="1132" y="2352"/>
              <a:ext cx="59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zh-CN" altLang="en-US" sz="2000" b="0">
                  <a:solidFill>
                    <a:schemeClr val="accent2"/>
                  </a:solidFill>
                  <a:effectLst>
                    <a:outerShdw blurRad="38100" dist="38100" dir="2700000" algn="tl">
                      <a:srgbClr val="C0C0C0"/>
                    </a:outerShdw>
                  </a:effectLst>
                  <a:latin typeface="黑体" pitchFamily="49" charset="-122"/>
                  <a:ea typeface="黑体" pitchFamily="49" charset="-122"/>
                </a:rPr>
                <a:t>去除约</a:t>
              </a:r>
            </a:p>
            <a:p>
              <a:pPr algn="l">
                <a:defRPr/>
              </a:pPr>
              <a:r>
                <a:rPr kumimoji="1" lang="zh-CN" altLang="en-US" sz="2000" b="0">
                  <a:solidFill>
                    <a:schemeClr val="accent2"/>
                  </a:solidFill>
                  <a:effectLst>
                    <a:outerShdw blurRad="38100" dist="38100" dir="2700000" algn="tl">
                      <a:srgbClr val="C0C0C0"/>
                    </a:outerShdw>
                  </a:effectLst>
                  <a:latin typeface="黑体" pitchFamily="49" charset="-122"/>
                  <a:ea typeface="黑体" pitchFamily="49" charset="-122"/>
                </a:rPr>
                <a:t>束条件</a:t>
              </a:r>
            </a:p>
          </p:txBody>
        </p:sp>
      </p:grpSp>
      <p:grpSp>
        <p:nvGrpSpPr>
          <p:cNvPr id="303124" name="Group 20"/>
          <p:cNvGrpSpPr>
            <a:grpSpLocks/>
          </p:cNvGrpSpPr>
          <p:nvPr/>
        </p:nvGrpSpPr>
        <p:grpSpPr bwMode="auto">
          <a:xfrm>
            <a:off x="2528888" y="2271713"/>
            <a:ext cx="1295400" cy="457200"/>
            <a:chOff x="1593" y="1824"/>
            <a:chExt cx="816" cy="288"/>
          </a:xfrm>
        </p:grpSpPr>
        <p:sp>
          <p:nvSpPr>
            <p:cNvPr id="42008" name="Line 21"/>
            <p:cNvSpPr>
              <a:spLocks noChangeShapeType="1"/>
            </p:cNvSpPr>
            <p:nvPr/>
          </p:nvSpPr>
          <p:spPr bwMode="auto">
            <a:xfrm>
              <a:off x="1593" y="2112"/>
              <a:ext cx="816"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3126" name="Rectangle 22"/>
            <p:cNvSpPr>
              <a:spLocks noChangeArrowheads="1"/>
            </p:cNvSpPr>
            <p:nvPr/>
          </p:nvSpPr>
          <p:spPr bwMode="auto">
            <a:xfrm>
              <a:off x="1724" y="1824"/>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zh-CN" altLang="en-US" sz="2000" b="0">
                  <a:solidFill>
                    <a:schemeClr val="accent2"/>
                  </a:solidFill>
                  <a:effectLst>
                    <a:outerShdw blurRad="38100" dist="38100" dir="2700000" algn="tl">
                      <a:srgbClr val="C0C0C0"/>
                    </a:outerShdw>
                  </a:effectLst>
                  <a:latin typeface="黑体" pitchFamily="49" charset="-122"/>
                  <a:ea typeface="黑体" pitchFamily="49" charset="-122"/>
                </a:rPr>
                <a:t>空翻</a:t>
              </a:r>
            </a:p>
          </p:txBody>
        </p:sp>
      </p:grpSp>
      <p:grpSp>
        <p:nvGrpSpPr>
          <p:cNvPr id="303127" name="Group 23"/>
          <p:cNvGrpSpPr>
            <a:grpSpLocks/>
          </p:cNvGrpSpPr>
          <p:nvPr/>
        </p:nvGrpSpPr>
        <p:grpSpPr bwMode="auto">
          <a:xfrm>
            <a:off x="2209800" y="4710113"/>
            <a:ext cx="914400" cy="457200"/>
            <a:chOff x="1392" y="3360"/>
            <a:chExt cx="576" cy="288"/>
          </a:xfrm>
        </p:grpSpPr>
        <p:sp>
          <p:nvSpPr>
            <p:cNvPr id="42006" name="Line 24"/>
            <p:cNvSpPr>
              <a:spLocks noChangeShapeType="1"/>
            </p:cNvSpPr>
            <p:nvPr/>
          </p:nvSpPr>
          <p:spPr bwMode="auto">
            <a:xfrm>
              <a:off x="1392" y="3648"/>
              <a:ext cx="576"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3129" name="Rectangle 25"/>
            <p:cNvSpPr>
              <a:spLocks noChangeArrowheads="1"/>
            </p:cNvSpPr>
            <p:nvPr/>
          </p:nvSpPr>
          <p:spPr bwMode="auto">
            <a:xfrm>
              <a:off x="1418" y="3360"/>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zh-CN" altLang="en-US" sz="2000" b="0">
                  <a:solidFill>
                    <a:schemeClr val="accent2"/>
                  </a:solidFill>
                  <a:effectLst>
                    <a:outerShdw blurRad="38100" dist="38100" dir="2700000" algn="tl">
                      <a:srgbClr val="C0C0C0"/>
                    </a:outerShdw>
                  </a:effectLst>
                  <a:latin typeface="黑体" pitchFamily="49" charset="-122"/>
                  <a:ea typeface="黑体" pitchFamily="49" charset="-122"/>
                </a:rPr>
                <a:t>空翻</a:t>
              </a:r>
            </a:p>
          </p:txBody>
        </p:sp>
      </p:grpSp>
      <p:grpSp>
        <p:nvGrpSpPr>
          <p:cNvPr id="303130" name="Group 26"/>
          <p:cNvGrpSpPr>
            <a:grpSpLocks/>
          </p:cNvGrpSpPr>
          <p:nvPr/>
        </p:nvGrpSpPr>
        <p:grpSpPr bwMode="auto">
          <a:xfrm>
            <a:off x="4876800" y="3490913"/>
            <a:ext cx="990600" cy="457200"/>
            <a:chOff x="3072" y="2592"/>
            <a:chExt cx="624" cy="288"/>
          </a:xfrm>
        </p:grpSpPr>
        <p:sp>
          <p:nvSpPr>
            <p:cNvPr id="42004" name="Line 27"/>
            <p:cNvSpPr>
              <a:spLocks noChangeShapeType="1"/>
            </p:cNvSpPr>
            <p:nvPr/>
          </p:nvSpPr>
          <p:spPr bwMode="auto">
            <a:xfrm>
              <a:off x="3072" y="2880"/>
              <a:ext cx="624"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3132" name="Rectangle 28"/>
            <p:cNvSpPr>
              <a:spLocks noChangeArrowheads="1"/>
            </p:cNvSpPr>
            <p:nvPr/>
          </p:nvSpPr>
          <p:spPr bwMode="auto">
            <a:xfrm>
              <a:off x="3146" y="259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zh-CN" altLang="en-US" sz="2000" b="0">
                  <a:solidFill>
                    <a:schemeClr val="accent2"/>
                  </a:solidFill>
                  <a:effectLst>
                    <a:outerShdw blurRad="38100" dist="38100" dir="2700000" algn="tl">
                      <a:srgbClr val="C0C0C0"/>
                    </a:outerShdw>
                  </a:effectLst>
                  <a:latin typeface="黑体" pitchFamily="49" charset="-122"/>
                  <a:ea typeface="黑体" pitchFamily="49" charset="-122"/>
                </a:rPr>
                <a:t>空翻</a:t>
              </a:r>
            </a:p>
          </p:txBody>
        </p:sp>
      </p:grpSp>
      <p:grpSp>
        <p:nvGrpSpPr>
          <p:cNvPr id="303133" name="Group 29"/>
          <p:cNvGrpSpPr>
            <a:grpSpLocks/>
          </p:cNvGrpSpPr>
          <p:nvPr/>
        </p:nvGrpSpPr>
        <p:grpSpPr bwMode="auto">
          <a:xfrm>
            <a:off x="5438775" y="4724400"/>
            <a:ext cx="1219200" cy="823913"/>
            <a:chOff x="3426" y="3369"/>
            <a:chExt cx="768" cy="519"/>
          </a:xfrm>
        </p:grpSpPr>
        <p:sp>
          <p:nvSpPr>
            <p:cNvPr id="42002" name="Line 30"/>
            <p:cNvSpPr>
              <a:spLocks noChangeShapeType="1"/>
            </p:cNvSpPr>
            <p:nvPr/>
          </p:nvSpPr>
          <p:spPr bwMode="auto">
            <a:xfrm>
              <a:off x="3426" y="3648"/>
              <a:ext cx="768"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3135" name="Rectangle 31"/>
            <p:cNvSpPr>
              <a:spLocks noChangeArrowheads="1"/>
            </p:cNvSpPr>
            <p:nvPr/>
          </p:nvSpPr>
          <p:spPr bwMode="auto">
            <a:xfrm>
              <a:off x="3456" y="3369"/>
              <a:ext cx="596"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kumimoji="1" lang="zh-CN" altLang="en-US" sz="2000" b="0">
                  <a:solidFill>
                    <a:schemeClr val="accent2"/>
                  </a:solidFill>
                  <a:effectLst>
                    <a:outerShdw blurRad="38100" dist="38100" dir="2700000" algn="tl">
                      <a:srgbClr val="C0C0C0"/>
                    </a:outerShdw>
                  </a:effectLst>
                  <a:latin typeface="黑体" pitchFamily="49" charset="-122"/>
                  <a:ea typeface="黑体" pitchFamily="49" charset="-122"/>
                </a:rPr>
                <a:t>一次变</a:t>
              </a:r>
            </a:p>
            <a:p>
              <a:pPr algn="l">
                <a:defRPr/>
              </a:pPr>
              <a:endParaRPr kumimoji="1" lang="zh-CN" altLang="en-US" sz="800" b="0">
                <a:solidFill>
                  <a:schemeClr val="accent2"/>
                </a:solidFill>
                <a:effectLst>
                  <a:outerShdw blurRad="38100" dist="38100" dir="2700000" algn="tl">
                    <a:srgbClr val="C0C0C0"/>
                  </a:outerShdw>
                </a:effectLst>
                <a:latin typeface="黑体" pitchFamily="49" charset="-122"/>
                <a:ea typeface="黑体" pitchFamily="49" charset="-122"/>
              </a:endParaRPr>
            </a:p>
            <a:p>
              <a:pPr algn="l">
                <a:defRPr/>
              </a:pPr>
              <a:r>
                <a:rPr kumimoji="1" lang="zh-CN" altLang="en-US" sz="2000" b="0">
                  <a:solidFill>
                    <a:schemeClr val="accent2"/>
                  </a:solidFill>
                  <a:effectLst>
                    <a:outerShdw blurRad="38100" dist="38100" dir="2700000" algn="tl">
                      <a:srgbClr val="C0C0C0"/>
                    </a:outerShdw>
                  </a:effectLst>
                  <a:latin typeface="黑体" pitchFamily="49" charset="-122"/>
                  <a:ea typeface="黑体" pitchFamily="49" charset="-122"/>
                </a:rPr>
                <a:t>化问题</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3114"/>
                                        </p:tgtEl>
                                        <p:attrNameLst>
                                          <p:attrName>style.visibility</p:attrName>
                                        </p:attrNameLst>
                                      </p:cBhvr>
                                      <p:to>
                                        <p:strVal val="visible"/>
                                      </p:to>
                                    </p:set>
                                    <p:anim calcmode="lin" valueType="num">
                                      <p:cBhvr additive="base">
                                        <p:cTn id="7" dur="500" fill="hold"/>
                                        <p:tgtEl>
                                          <p:spTgt spid="303114"/>
                                        </p:tgtEl>
                                        <p:attrNameLst>
                                          <p:attrName>ppt_x</p:attrName>
                                        </p:attrNameLst>
                                      </p:cBhvr>
                                      <p:tavLst>
                                        <p:tav tm="0">
                                          <p:val>
                                            <p:strVal val="0-#ppt_w/2"/>
                                          </p:val>
                                        </p:tav>
                                        <p:tav tm="100000">
                                          <p:val>
                                            <p:strVal val="#ppt_x"/>
                                          </p:val>
                                        </p:tav>
                                      </p:tavLst>
                                    </p:anim>
                                    <p:anim calcmode="lin" valueType="num">
                                      <p:cBhvr additive="base">
                                        <p:cTn id="8" dur="500" fill="hold"/>
                                        <p:tgtEl>
                                          <p:spTgt spid="3031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03106"/>
                                        </p:tgtEl>
                                        <p:attrNameLst>
                                          <p:attrName>style.visibility</p:attrName>
                                        </p:attrNameLst>
                                      </p:cBhvr>
                                      <p:to>
                                        <p:strVal val="visible"/>
                                      </p:to>
                                    </p:set>
                                    <p:animEffect transition="in" filter="dissolve">
                                      <p:cBhvr>
                                        <p:cTn id="13" dur="500"/>
                                        <p:tgtEl>
                                          <p:spTgt spid="30310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303115"/>
                                        </p:tgtEl>
                                        <p:attrNameLst>
                                          <p:attrName>style.visibility</p:attrName>
                                        </p:attrNameLst>
                                      </p:cBhvr>
                                      <p:to>
                                        <p:strVal val="visible"/>
                                      </p:to>
                                    </p:set>
                                    <p:animEffect transition="in" filter="wipe(up)">
                                      <p:cBhvr>
                                        <p:cTn id="18" dur="500"/>
                                        <p:tgtEl>
                                          <p:spTgt spid="30311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03107"/>
                                        </p:tgtEl>
                                        <p:attrNameLst>
                                          <p:attrName>style.visibility</p:attrName>
                                        </p:attrNameLst>
                                      </p:cBhvr>
                                      <p:to>
                                        <p:strVal val="visible"/>
                                      </p:to>
                                    </p:set>
                                    <p:animEffect transition="in" filter="dissolve">
                                      <p:cBhvr>
                                        <p:cTn id="23" dur="500"/>
                                        <p:tgtEl>
                                          <p:spTgt spid="30310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03124"/>
                                        </p:tgtEl>
                                        <p:attrNameLst>
                                          <p:attrName>style.visibility</p:attrName>
                                        </p:attrNameLst>
                                      </p:cBhvr>
                                      <p:to>
                                        <p:strVal val="visible"/>
                                      </p:to>
                                    </p:set>
                                    <p:animEffect transition="in" filter="wipe(left)">
                                      <p:cBhvr>
                                        <p:cTn id="28" dur="500"/>
                                        <p:tgtEl>
                                          <p:spTgt spid="30312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03108"/>
                                        </p:tgtEl>
                                        <p:attrNameLst>
                                          <p:attrName>style.visibility</p:attrName>
                                        </p:attrNameLst>
                                      </p:cBhvr>
                                      <p:to>
                                        <p:strVal val="visible"/>
                                      </p:to>
                                    </p:set>
                                    <p:animEffect transition="in" filter="dissolve">
                                      <p:cBhvr>
                                        <p:cTn id="33" dur="500"/>
                                        <p:tgtEl>
                                          <p:spTgt spid="30310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03121"/>
                                        </p:tgtEl>
                                        <p:attrNameLst>
                                          <p:attrName>style.visibility</p:attrName>
                                        </p:attrNameLst>
                                      </p:cBhvr>
                                      <p:to>
                                        <p:strVal val="visible"/>
                                      </p:to>
                                    </p:set>
                                    <p:animEffect transition="in" filter="wipe(left)">
                                      <p:cBhvr>
                                        <p:cTn id="38" dur="500"/>
                                        <p:tgtEl>
                                          <p:spTgt spid="3031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03109"/>
                                        </p:tgtEl>
                                        <p:attrNameLst>
                                          <p:attrName>style.visibility</p:attrName>
                                        </p:attrNameLst>
                                      </p:cBhvr>
                                      <p:to>
                                        <p:strVal val="visible"/>
                                      </p:to>
                                    </p:set>
                                    <p:animEffect transition="in" filter="dissolve">
                                      <p:cBhvr>
                                        <p:cTn id="43" dur="500"/>
                                        <p:tgtEl>
                                          <p:spTgt spid="30310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03130"/>
                                        </p:tgtEl>
                                        <p:attrNameLst>
                                          <p:attrName>style.visibility</p:attrName>
                                        </p:attrNameLst>
                                      </p:cBhvr>
                                      <p:to>
                                        <p:strVal val="visible"/>
                                      </p:to>
                                    </p:set>
                                    <p:animEffect transition="in" filter="wipe(left)">
                                      <p:cBhvr>
                                        <p:cTn id="48" dur="500"/>
                                        <p:tgtEl>
                                          <p:spTgt spid="30313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03110"/>
                                        </p:tgtEl>
                                        <p:attrNameLst>
                                          <p:attrName>style.visibility</p:attrName>
                                        </p:attrNameLst>
                                      </p:cBhvr>
                                      <p:to>
                                        <p:strVal val="visible"/>
                                      </p:to>
                                    </p:set>
                                    <p:animEffect transition="in" filter="dissolve">
                                      <p:cBhvr>
                                        <p:cTn id="53" dur="500"/>
                                        <p:tgtEl>
                                          <p:spTgt spid="30311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nodeType="clickEffect">
                                  <p:stCondLst>
                                    <p:cond delay="0"/>
                                  </p:stCondLst>
                                  <p:childTnLst>
                                    <p:set>
                                      <p:cBhvr>
                                        <p:cTn id="57" dur="1" fill="hold">
                                          <p:stCondLst>
                                            <p:cond delay="0"/>
                                          </p:stCondLst>
                                        </p:cTn>
                                        <p:tgtEl>
                                          <p:spTgt spid="303118"/>
                                        </p:tgtEl>
                                        <p:attrNameLst>
                                          <p:attrName>style.visibility</p:attrName>
                                        </p:attrNameLst>
                                      </p:cBhvr>
                                      <p:to>
                                        <p:strVal val="visible"/>
                                      </p:to>
                                    </p:set>
                                    <p:animEffect transition="in" filter="wipe(up)">
                                      <p:cBhvr>
                                        <p:cTn id="58" dur="500"/>
                                        <p:tgtEl>
                                          <p:spTgt spid="30311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03111"/>
                                        </p:tgtEl>
                                        <p:attrNameLst>
                                          <p:attrName>style.visibility</p:attrName>
                                        </p:attrNameLst>
                                      </p:cBhvr>
                                      <p:to>
                                        <p:strVal val="visible"/>
                                      </p:to>
                                    </p:set>
                                    <p:animEffect transition="in" filter="dissolve">
                                      <p:cBhvr>
                                        <p:cTn id="63" dur="500"/>
                                        <p:tgtEl>
                                          <p:spTgt spid="30311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303127"/>
                                        </p:tgtEl>
                                        <p:attrNameLst>
                                          <p:attrName>style.visibility</p:attrName>
                                        </p:attrNameLst>
                                      </p:cBhvr>
                                      <p:to>
                                        <p:strVal val="visible"/>
                                      </p:to>
                                    </p:set>
                                    <p:animEffect transition="in" filter="wipe(left)">
                                      <p:cBhvr>
                                        <p:cTn id="68" dur="500"/>
                                        <p:tgtEl>
                                          <p:spTgt spid="30312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303112"/>
                                        </p:tgtEl>
                                        <p:attrNameLst>
                                          <p:attrName>style.visibility</p:attrName>
                                        </p:attrNameLst>
                                      </p:cBhvr>
                                      <p:to>
                                        <p:strVal val="visible"/>
                                      </p:to>
                                    </p:set>
                                    <p:animEffect transition="in" filter="dissolve">
                                      <p:cBhvr>
                                        <p:cTn id="73" dur="500"/>
                                        <p:tgtEl>
                                          <p:spTgt spid="30311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303133"/>
                                        </p:tgtEl>
                                        <p:attrNameLst>
                                          <p:attrName>style.visibility</p:attrName>
                                        </p:attrNameLst>
                                      </p:cBhvr>
                                      <p:to>
                                        <p:strVal val="visible"/>
                                      </p:to>
                                    </p:set>
                                    <p:animEffect transition="in" filter="wipe(left)">
                                      <p:cBhvr>
                                        <p:cTn id="78" dur="500"/>
                                        <p:tgtEl>
                                          <p:spTgt spid="30313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303113"/>
                                        </p:tgtEl>
                                        <p:attrNameLst>
                                          <p:attrName>style.visibility</p:attrName>
                                        </p:attrNameLst>
                                      </p:cBhvr>
                                      <p:to>
                                        <p:strVal val="visible"/>
                                      </p:to>
                                    </p:set>
                                    <p:animEffect transition="in" filter="dissolve">
                                      <p:cBhvr>
                                        <p:cTn id="83" dur="500"/>
                                        <p:tgtEl>
                                          <p:spTgt spid="303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6" grpId="0" animBg="1" autoUpdateAnimBg="0"/>
      <p:bldP spid="303107" grpId="0" animBg="1" autoUpdateAnimBg="0"/>
      <p:bldP spid="303108" grpId="0" animBg="1" autoUpdateAnimBg="0"/>
      <p:bldP spid="303109" grpId="0" animBg="1" autoUpdateAnimBg="0"/>
      <p:bldP spid="303110" grpId="0" animBg="1" autoUpdateAnimBg="0"/>
      <p:bldP spid="303111" grpId="0" animBg="1" autoUpdateAnimBg="0"/>
      <p:bldP spid="303112" grpId="0" animBg="1" autoUpdateAnimBg="0"/>
      <p:bldP spid="303113" grpId="0" animBg="1" autoUpdateAnimBg="0"/>
      <p:bldP spid="303114"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144" name="Group 8"/>
          <p:cNvGrpSpPr>
            <a:grpSpLocks/>
          </p:cNvGrpSpPr>
          <p:nvPr/>
        </p:nvGrpSpPr>
        <p:grpSpPr bwMode="auto">
          <a:xfrm>
            <a:off x="0" y="104775"/>
            <a:ext cx="9144000" cy="2790825"/>
            <a:chOff x="0" y="99"/>
            <a:chExt cx="5760" cy="1758"/>
          </a:xfrm>
        </p:grpSpPr>
        <p:sp>
          <p:nvSpPr>
            <p:cNvPr id="43019" name="Rectangle 4"/>
            <p:cNvSpPr>
              <a:spLocks noChangeArrowheads="1"/>
            </p:cNvSpPr>
            <p:nvPr/>
          </p:nvSpPr>
          <p:spPr bwMode="auto">
            <a:xfrm>
              <a:off x="158" y="99"/>
              <a:ext cx="5541"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a:latin typeface="Times New Roman" panose="02020603050405020304" pitchFamily="18" charset="0"/>
                </a:rPr>
                <a:t>1</a:t>
              </a:r>
              <a:r>
                <a:rPr kumimoji="1" lang="zh-CN" altLang="en-US" sz="2400">
                  <a:latin typeface="Times New Roman" panose="02020603050405020304" pitchFamily="18" charset="0"/>
                </a:rPr>
                <a:t>、如果要将</a:t>
              </a:r>
              <a:r>
                <a:rPr kumimoji="1" lang="en-US" altLang="zh-CN" sz="2400">
                  <a:latin typeface="Times New Roman" panose="02020603050405020304" pitchFamily="18" charset="0"/>
                </a:rPr>
                <a:t>D</a:t>
              </a:r>
              <a:r>
                <a:rPr kumimoji="1" lang="zh-CN" altLang="en-US" sz="2400">
                  <a:latin typeface="Times New Roman" panose="02020603050405020304" pitchFamily="18" charset="0"/>
                </a:rPr>
                <a:t>触发器转换为</a:t>
              </a:r>
              <a:r>
                <a:rPr kumimoji="1" lang="en-US" altLang="zh-CN" sz="2400">
                  <a:latin typeface="Times New Roman" panose="02020603050405020304" pitchFamily="18" charset="0"/>
                </a:rPr>
                <a:t>T</a:t>
              </a:r>
              <a:r>
                <a:rPr kumimoji="1" lang="zh-CN" altLang="en-US" sz="2400">
                  <a:latin typeface="Times New Roman" panose="02020603050405020304" pitchFamily="18" charset="0"/>
                </a:rPr>
                <a:t>触发器，那么下图所示的电路的虚框内应填</a:t>
              </a:r>
              <a:r>
                <a:rPr kumimoji="1" lang="en-US" altLang="zh-CN" sz="2400">
                  <a:latin typeface="Times New Roman" panose="02020603050405020304" pitchFamily="18" charset="0"/>
                </a:rPr>
                <a:t>(</a:t>
              </a:r>
              <a:r>
                <a:rPr kumimoji="1" lang="en-US" altLang="zh-CN" sz="2400">
                  <a:solidFill>
                    <a:srgbClr val="FF0000"/>
                  </a:solidFill>
                  <a:latin typeface="Times New Roman" panose="02020603050405020304" pitchFamily="18" charset="0"/>
                </a:rPr>
                <a:t>C</a:t>
              </a:r>
              <a:r>
                <a:rPr kumimoji="1" lang="en-US" altLang="zh-CN" sz="2400">
                  <a:latin typeface="Times New Roman" panose="02020603050405020304" pitchFamily="18" charset="0"/>
                </a:rPr>
                <a:t>       )</a:t>
              </a:r>
              <a:r>
                <a:rPr kumimoji="1" lang="zh-CN" altLang="en-US" sz="2400">
                  <a:latin typeface="Times New Roman" panose="02020603050405020304" pitchFamily="18" charset="0"/>
                </a:rPr>
                <a:t>。</a:t>
              </a:r>
            </a:p>
          </p:txBody>
        </p:sp>
        <p:sp>
          <p:nvSpPr>
            <p:cNvPr id="43020" name="Rectangle 6"/>
            <p:cNvSpPr>
              <a:spLocks noChangeArrowheads="1"/>
            </p:cNvSpPr>
            <p:nvPr/>
          </p:nvSpPr>
          <p:spPr bwMode="auto">
            <a:xfrm>
              <a:off x="0" y="1857"/>
              <a:ext cx="57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43021" name="Object 5"/>
            <p:cNvGraphicFramePr>
              <a:graphicFrameLocks noChangeAspect="1"/>
            </p:cNvGraphicFramePr>
            <p:nvPr/>
          </p:nvGraphicFramePr>
          <p:xfrm>
            <a:off x="3515" y="482"/>
            <a:ext cx="2245" cy="1085"/>
          </p:xfrm>
          <a:graphic>
            <a:graphicData uri="http://schemas.openxmlformats.org/presentationml/2006/ole">
              <mc:AlternateContent xmlns:mc="http://schemas.openxmlformats.org/markup-compatibility/2006">
                <mc:Choice xmlns:v="urn:schemas-microsoft-com:vml" Requires="v">
                  <p:oleObj spid="_x0000_s43089" name="Visio" r:id="rId4" imgW="1828800" imgH="889711" progId="Visio.Drawing.11">
                    <p:embed/>
                  </p:oleObj>
                </mc:Choice>
                <mc:Fallback>
                  <p:oleObj name="Visio" r:id="rId4" imgW="1828800" imgH="889711"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5" y="482"/>
                          <a:ext cx="2245"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22" name="Rectangle 7"/>
            <p:cNvSpPr>
              <a:spLocks noChangeArrowheads="1"/>
            </p:cNvSpPr>
            <p:nvPr/>
          </p:nvSpPr>
          <p:spPr bwMode="auto">
            <a:xfrm>
              <a:off x="249" y="754"/>
              <a:ext cx="2771"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457200" indent="-457200"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914400" indent="-45720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371600" indent="-4572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828800" indent="-4572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286000" indent="-4572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a:t>A. </a:t>
              </a:r>
              <a:r>
                <a:rPr kumimoji="1" lang="zh-CN" altLang="en-US" sz="2400"/>
                <a:t>或非门          </a:t>
              </a:r>
              <a:r>
                <a:rPr kumimoji="1" lang="en-US" altLang="zh-CN" sz="2400"/>
                <a:t>B. </a:t>
              </a:r>
              <a:r>
                <a:rPr kumimoji="1" lang="zh-CN" altLang="en-US" sz="2400"/>
                <a:t>与非门         </a:t>
              </a:r>
            </a:p>
            <a:p>
              <a:pPr eaLnBrk="1" hangingPunct="1">
                <a:lnSpc>
                  <a:spcPct val="120000"/>
                </a:lnSpc>
                <a:spcBef>
                  <a:spcPct val="0"/>
                </a:spcBef>
                <a:buFontTx/>
                <a:buNone/>
              </a:pPr>
              <a:r>
                <a:rPr kumimoji="1" lang="en-US" altLang="zh-CN" sz="2400"/>
                <a:t>C. </a:t>
              </a:r>
              <a:r>
                <a:rPr kumimoji="1" lang="zh-CN" altLang="en-US" sz="2400"/>
                <a:t>异或门        </a:t>
              </a:r>
              <a:r>
                <a:rPr kumimoji="1" lang="en-US" altLang="zh-CN" sz="2400"/>
                <a:t>  D. </a:t>
              </a:r>
              <a:r>
                <a:rPr kumimoji="1" lang="zh-CN" altLang="en-US" sz="2400"/>
                <a:t>同或门</a:t>
              </a:r>
            </a:p>
          </p:txBody>
        </p:sp>
      </p:grpSp>
      <p:sp>
        <p:nvSpPr>
          <p:cNvPr id="219145" name="Rectangle 9"/>
          <p:cNvSpPr>
            <a:spLocks noChangeArrowheads="1"/>
          </p:cNvSpPr>
          <p:nvPr/>
        </p:nvSpPr>
        <p:spPr bwMode="auto">
          <a:xfrm>
            <a:off x="250825" y="2330450"/>
            <a:ext cx="8713788"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1800">
                <a:latin typeface="Times New Roman" panose="02020603050405020304" pitchFamily="18" charset="0"/>
              </a:rPr>
              <a:t>2</a:t>
            </a:r>
            <a:r>
              <a:rPr kumimoji="1" lang="zh-CN" altLang="en-US" sz="1800">
                <a:latin typeface="Times New Roman" panose="02020603050405020304" pitchFamily="18" charset="0"/>
              </a:rPr>
              <a:t>、用与非门构成的基本</a:t>
            </a:r>
            <a:r>
              <a:rPr kumimoji="1" lang="en-US" altLang="zh-CN" sz="1800">
                <a:latin typeface="Times New Roman" panose="02020603050405020304" pitchFamily="18" charset="0"/>
              </a:rPr>
              <a:t>RS</a:t>
            </a:r>
            <a:r>
              <a:rPr kumimoji="1" lang="zh-CN" altLang="en-US" sz="1800">
                <a:latin typeface="Times New Roman" panose="02020603050405020304" pitchFamily="18" charset="0"/>
              </a:rPr>
              <a:t>触发器的特征方程是（                                     ），其约束条件是（                                   ）。 </a:t>
            </a:r>
          </a:p>
        </p:txBody>
      </p:sp>
      <p:sp>
        <p:nvSpPr>
          <p:cNvPr id="219146" name="Rectangle 10"/>
          <p:cNvSpPr>
            <a:spLocks noChangeArrowheads="1"/>
          </p:cNvSpPr>
          <p:nvPr/>
        </p:nvSpPr>
        <p:spPr bwMode="auto">
          <a:xfrm>
            <a:off x="257175" y="3232150"/>
            <a:ext cx="91662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3</a:t>
            </a:r>
            <a:r>
              <a:rPr kumimoji="1" lang="zh-CN" altLang="en-US" sz="2400">
                <a:latin typeface="Times New Roman" panose="02020603050405020304" pitchFamily="18" charset="0"/>
              </a:rPr>
              <a:t>、主从</a:t>
            </a:r>
            <a:r>
              <a:rPr kumimoji="1" lang="en-US" altLang="zh-CN" sz="2400">
                <a:latin typeface="Times New Roman" panose="02020603050405020304" pitchFamily="18" charset="0"/>
              </a:rPr>
              <a:t>RS</a:t>
            </a:r>
            <a:r>
              <a:rPr kumimoji="1" lang="zh-CN" altLang="en-US" sz="2400">
                <a:latin typeface="Times New Roman" panose="02020603050405020304" pitchFamily="18" charset="0"/>
              </a:rPr>
              <a:t>触发器可以消除钟控</a:t>
            </a:r>
            <a:r>
              <a:rPr kumimoji="1" lang="en-US" altLang="zh-CN" sz="2400">
                <a:latin typeface="Times New Roman" panose="02020603050405020304" pitchFamily="18" charset="0"/>
              </a:rPr>
              <a:t>RS</a:t>
            </a:r>
            <a:r>
              <a:rPr kumimoji="1" lang="zh-CN" altLang="en-US" sz="2400">
                <a:latin typeface="Times New Roman" panose="02020603050405020304" pitchFamily="18" charset="0"/>
              </a:rPr>
              <a:t>触发器的（     </a:t>
            </a:r>
            <a:r>
              <a:rPr kumimoji="1" lang="zh-CN" altLang="en-US" sz="2400">
                <a:solidFill>
                  <a:srgbClr val="FF0000"/>
                </a:solidFill>
                <a:latin typeface="Times New Roman" panose="02020603050405020304" pitchFamily="18" charset="0"/>
              </a:rPr>
              <a:t>空翻 </a:t>
            </a:r>
            <a:r>
              <a:rPr kumimoji="1" lang="zh-CN" altLang="en-US" sz="2400">
                <a:latin typeface="Times New Roman" panose="02020603050405020304" pitchFamily="18" charset="0"/>
              </a:rPr>
              <a:t>      ）现象。</a:t>
            </a:r>
          </a:p>
        </p:txBody>
      </p:sp>
      <p:sp>
        <p:nvSpPr>
          <p:cNvPr id="219147" name="Rectangle 11"/>
          <p:cNvSpPr>
            <a:spLocks noChangeArrowheads="1"/>
          </p:cNvSpPr>
          <p:nvPr/>
        </p:nvSpPr>
        <p:spPr bwMode="auto">
          <a:xfrm>
            <a:off x="238125" y="3749675"/>
            <a:ext cx="6985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4</a:t>
            </a:r>
            <a:r>
              <a:rPr kumimoji="1" lang="zh-CN" altLang="en-US" sz="2400">
                <a:latin typeface="Times New Roman" panose="02020603050405020304" pitchFamily="18" charset="0"/>
              </a:rPr>
              <a:t>、用</a:t>
            </a:r>
            <a:r>
              <a:rPr kumimoji="1" lang="en-US" altLang="zh-CN" sz="2400">
                <a:latin typeface="Times New Roman" panose="02020603050405020304" pitchFamily="18" charset="0"/>
              </a:rPr>
              <a:t>4</a:t>
            </a:r>
            <a:r>
              <a:rPr kumimoji="1" lang="zh-CN" altLang="en-US" sz="2400">
                <a:latin typeface="Times New Roman" panose="02020603050405020304" pitchFamily="18" charset="0"/>
              </a:rPr>
              <a:t>个触发器可以存储（     </a:t>
            </a:r>
            <a:r>
              <a:rPr kumimoji="1" lang="en-US" altLang="zh-CN" sz="2400">
                <a:solidFill>
                  <a:srgbClr val="FF0000"/>
                </a:solidFill>
                <a:latin typeface="Times New Roman" panose="02020603050405020304" pitchFamily="18" charset="0"/>
              </a:rPr>
              <a:t>4</a:t>
            </a:r>
            <a:r>
              <a:rPr kumimoji="1" lang="zh-CN" altLang="en-US" sz="2400">
                <a:solidFill>
                  <a:srgbClr val="FF0000"/>
                </a:solidFill>
                <a:latin typeface="Times New Roman" panose="02020603050405020304" pitchFamily="18" charset="0"/>
              </a:rPr>
              <a:t> </a:t>
            </a:r>
            <a:r>
              <a:rPr kumimoji="1" lang="zh-CN" altLang="en-US" sz="2400">
                <a:latin typeface="Times New Roman" panose="02020603050405020304" pitchFamily="18" charset="0"/>
              </a:rPr>
              <a:t>    ）位二进制数。</a:t>
            </a:r>
          </a:p>
        </p:txBody>
      </p:sp>
      <p:sp>
        <p:nvSpPr>
          <p:cNvPr id="219148" name="Rectangle 12"/>
          <p:cNvSpPr>
            <a:spLocks noChangeArrowheads="1"/>
          </p:cNvSpPr>
          <p:nvPr/>
        </p:nvSpPr>
        <p:spPr bwMode="auto">
          <a:xfrm>
            <a:off x="252413" y="4203700"/>
            <a:ext cx="8640762"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a:latin typeface="Times New Roman" panose="02020603050405020304" pitchFamily="18" charset="0"/>
              </a:rPr>
              <a:t>5</a:t>
            </a:r>
            <a:r>
              <a:rPr kumimoji="1" lang="zh-CN" altLang="en-US" sz="2400">
                <a:latin typeface="Times New Roman" panose="02020603050405020304" pitchFamily="18" charset="0"/>
              </a:rPr>
              <a:t>、在一个时钟周期内，触发器状态发生了两次或两次以上的翻转的现象称为（</a:t>
            </a:r>
            <a:r>
              <a:rPr kumimoji="1" lang="zh-CN" altLang="en-US" sz="2400">
                <a:solidFill>
                  <a:srgbClr val="FF0000"/>
                </a:solidFill>
                <a:latin typeface="Times New Roman" panose="02020603050405020304" pitchFamily="18" charset="0"/>
              </a:rPr>
              <a:t>空翻</a:t>
            </a:r>
            <a:r>
              <a:rPr kumimoji="1" lang="zh-CN" altLang="en-US" sz="2400">
                <a:latin typeface="Times New Roman" panose="02020603050405020304" pitchFamily="18" charset="0"/>
              </a:rPr>
              <a:t>）。</a:t>
            </a:r>
          </a:p>
        </p:txBody>
      </p:sp>
      <p:sp>
        <p:nvSpPr>
          <p:cNvPr id="219149" name="Rectangle 13"/>
          <p:cNvSpPr>
            <a:spLocks noChangeArrowheads="1"/>
          </p:cNvSpPr>
          <p:nvPr/>
        </p:nvSpPr>
        <p:spPr bwMode="auto">
          <a:xfrm>
            <a:off x="209550" y="5181600"/>
            <a:ext cx="7929563"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solidFill>
                  <a:srgbClr val="0000FF"/>
                </a:solidFill>
                <a:latin typeface="Times New Roman" panose="02020603050405020304" pitchFamily="18" charset="0"/>
              </a:rPr>
              <a:t>6</a:t>
            </a:r>
            <a:r>
              <a:rPr kumimoji="1" lang="zh-CN" altLang="en-US" sz="2400">
                <a:latin typeface="Times New Roman" panose="02020603050405020304" pitchFamily="18" charset="0"/>
              </a:rPr>
              <a:t>、边沿型</a:t>
            </a:r>
            <a:r>
              <a:rPr kumimoji="1" lang="en-US" altLang="zh-CN" sz="2400">
                <a:latin typeface="Times New Roman" panose="02020603050405020304" pitchFamily="18" charset="0"/>
              </a:rPr>
              <a:t>JK</a:t>
            </a:r>
            <a:r>
              <a:rPr kumimoji="1" lang="zh-CN" altLang="en-US" sz="2400">
                <a:latin typeface="Times New Roman" panose="02020603050405020304" pitchFamily="18" charset="0"/>
              </a:rPr>
              <a:t>触发器解决了主从式</a:t>
            </a:r>
            <a:r>
              <a:rPr kumimoji="1" lang="en-US" altLang="zh-CN" sz="2400">
                <a:latin typeface="Times New Roman" panose="02020603050405020304" pitchFamily="18" charset="0"/>
              </a:rPr>
              <a:t>JK</a:t>
            </a:r>
            <a:r>
              <a:rPr kumimoji="1" lang="zh-CN" altLang="en-US" sz="2400">
                <a:latin typeface="Times New Roman" panose="02020603050405020304" pitchFamily="18" charset="0"/>
              </a:rPr>
              <a:t>触发器的空翻问题。</a:t>
            </a:r>
            <a:endParaRPr kumimoji="1" lang="en-US" altLang="zh-CN" sz="2400">
              <a:latin typeface="Times New Roman" panose="02020603050405020304" pitchFamily="18" charset="0"/>
            </a:endParaRPr>
          </a:p>
          <a:p>
            <a:pPr eaLnBrk="1" hangingPunct="1">
              <a:spcBef>
                <a:spcPct val="0"/>
              </a:spcBef>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  </a:t>
            </a:r>
            <a:r>
              <a:rPr kumimoji="1" lang="en-US" altLang="zh-CN" sz="2400">
                <a:solidFill>
                  <a:srgbClr val="FF0000"/>
                </a:solidFill>
                <a:latin typeface="Times New Roman" panose="02020603050405020304" pitchFamily="18" charset="0"/>
              </a:rPr>
              <a:t>X</a:t>
            </a:r>
            <a:r>
              <a:rPr kumimoji="1" lang="en-US" altLang="zh-CN" sz="2400">
                <a:latin typeface="Times New Roman" panose="02020603050405020304" pitchFamily="18" charset="0"/>
              </a:rPr>
              <a:t>   </a:t>
            </a:r>
            <a:r>
              <a:rPr kumimoji="1" lang="zh-CN" altLang="en-US" sz="2400">
                <a:solidFill>
                  <a:srgbClr val="FF0000"/>
                </a:solidFill>
                <a:latin typeface="Times New Roman" panose="02020603050405020304" pitchFamily="18" charset="0"/>
              </a:rPr>
              <a:t>不是，是解决了一次变化问题</a:t>
            </a:r>
            <a:r>
              <a:rPr kumimoji="1" lang="zh-CN" altLang="en-US" sz="2400">
                <a:latin typeface="Times New Roman" panose="02020603050405020304" pitchFamily="18" charset="0"/>
              </a:rPr>
              <a:t>）</a:t>
            </a:r>
          </a:p>
        </p:txBody>
      </p:sp>
      <p:sp>
        <p:nvSpPr>
          <p:cNvPr id="219150" name="Rectangle 14"/>
          <p:cNvSpPr>
            <a:spLocks noChangeArrowheads="1"/>
          </p:cNvSpPr>
          <p:nvPr/>
        </p:nvSpPr>
        <p:spPr bwMode="auto">
          <a:xfrm>
            <a:off x="238125" y="6369050"/>
            <a:ext cx="7386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7</a:t>
            </a:r>
            <a:r>
              <a:rPr kumimoji="1" lang="zh-CN" altLang="en-US" sz="2400">
                <a:latin typeface="Times New Roman" panose="02020603050405020304" pitchFamily="18" charset="0"/>
              </a:rPr>
              <a:t>、所有</a:t>
            </a:r>
            <a:r>
              <a:rPr kumimoji="1" lang="en-US" altLang="zh-CN" sz="2400">
                <a:latin typeface="Times New Roman" panose="02020603050405020304" pitchFamily="18" charset="0"/>
              </a:rPr>
              <a:t>RS</a:t>
            </a:r>
            <a:r>
              <a:rPr kumimoji="1" lang="zh-CN" altLang="en-US" sz="2400">
                <a:latin typeface="Times New Roman" panose="02020603050405020304" pitchFamily="18" charset="0"/>
              </a:rPr>
              <a:t>系列的触发器都存在约束条件。（ </a:t>
            </a:r>
            <a:r>
              <a:rPr kumimoji="1" lang="en-US" altLang="zh-CN" sz="2400">
                <a:solidFill>
                  <a:srgbClr val="FF0000"/>
                </a:solidFill>
                <a:latin typeface="Times New Roman" panose="02020603050405020304" pitchFamily="18" charset="0"/>
              </a:rPr>
              <a:t>√</a:t>
            </a:r>
            <a:r>
              <a:rPr kumimoji="1" lang="zh-CN" altLang="en-US" sz="2400">
                <a:latin typeface="Times New Roman" panose="02020603050405020304" pitchFamily="18" charset="0"/>
              </a:rPr>
              <a:t>     ） </a:t>
            </a:r>
          </a:p>
        </p:txBody>
      </p:sp>
      <p:graphicFrame>
        <p:nvGraphicFramePr>
          <p:cNvPr id="43017" name="Object 31"/>
          <p:cNvGraphicFramePr>
            <a:graphicFrameLocks noChangeAspect="1"/>
          </p:cNvGraphicFramePr>
          <p:nvPr/>
        </p:nvGraphicFramePr>
        <p:xfrm>
          <a:off x="5580063" y="2355850"/>
          <a:ext cx="1808162" cy="409575"/>
        </p:xfrm>
        <a:graphic>
          <a:graphicData uri="http://schemas.openxmlformats.org/presentationml/2006/ole">
            <mc:AlternateContent xmlns:mc="http://schemas.openxmlformats.org/markup-compatibility/2006">
              <mc:Choice xmlns:v="urn:schemas-microsoft-com:vml" Requires="v">
                <p:oleObj spid="_x0000_s43090" name="Equation" r:id="rId6" imgW="857014" imgH="104685" progId="Equation.3">
                  <p:embed/>
                </p:oleObj>
              </mc:Choice>
              <mc:Fallback>
                <p:oleObj name="Equation" r:id="rId6" imgW="857014" imgH="104685" progId="Equation.3">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0063" y="2355850"/>
                        <a:ext cx="1808162" cy="4095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8" name="Object 32"/>
          <p:cNvGraphicFramePr>
            <a:graphicFrameLocks noChangeAspect="1"/>
          </p:cNvGraphicFramePr>
          <p:nvPr/>
        </p:nvGraphicFramePr>
        <p:xfrm>
          <a:off x="1403350" y="2671763"/>
          <a:ext cx="1330325" cy="447675"/>
        </p:xfrm>
        <a:graphic>
          <a:graphicData uri="http://schemas.openxmlformats.org/presentationml/2006/ole">
            <mc:AlternateContent xmlns:mc="http://schemas.openxmlformats.org/markup-compatibility/2006">
              <mc:Choice xmlns:v="urn:schemas-microsoft-com:vml" Requires="v">
                <p:oleObj spid="_x0000_s43091" name="Equation" r:id="rId8" imgW="466659" imgH="85927" progId="Equation.3">
                  <p:embed/>
                </p:oleObj>
              </mc:Choice>
              <mc:Fallback>
                <p:oleObj name="Equation" r:id="rId8" imgW="466659" imgH="85927" progId="Equation.3">
                  <p:embed/>
                  <p:pic>
                    <p:nvPicPr>
                      <p:cNvPr id="0"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350" y="2671763"/>
                        <a:ext cx="1330325" cy="4476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9144"/>
                                        </p:tgtEl>
                                        <p:attrNameLst>
                                          <p:attrName>style.visibility</p:attrName>
                                        </p:attrNameLst>
                                      </p:cBhvr>
                                      <p:to>
                                        <p:strVal val="visible"/>
                                      </p:to>
                                    </p:set>
                                    <p:animEffect transition="in" filter="blinds(horizontal)">
                                      <p:cBhvr>
                                        <p:cTn id="7" dur="500"/>
                                        <p:tgtEl>
                                          <p:spTgt spid="2191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9145"/>
                                        </p:tgtEl>
                                        <p:attrNameLst>
                                          <p:attrName>style.visibility</p:attrName>
                                        </p:attrNameLst>
                                      </p:cBhvr>
                                      <p:to>
                                        <p:strVal val="visible"/>
                                      </p:to>
                                    </p:set>
                                    <p:animEffect transition="in" filter="blinds(horizontal)">
                                      <p:cBhvr>
                                        <p:cTn id="12" dur="500"/>
                                        <p:tgtEl>
                                          <p:spTgt spid="2191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9146"/>
                                        </p:tgtEl>
                                        <p:attrNameLst>
                                          <p:attrName>style.visibility</p:attrName>
                                        </p:attrNameLst>
                                      </p:cBhvr>
                                      <p:to>
                                        <p:strVal val="visible"/>
                                      </p:to>
                                    </p:set>
                                    <p:animEffect transition="in" filter="blinds(horizontal)">
                                      <p:cBhvr>
                                        <p:cTn id="17" dur="500"/>
                                        <p:tgtEl>
                                          <p:spTgt spid="2191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9147"/>
                                        </p:tgtEl>
                                        <p:attrNameLst>
                                          <p:attrName>style.visibility</p:attrName>
                                        </p:attrNameLst>
                                      </p:cBhvr>
                                      <p:to>
                                        <p:strVal val="visible"/>
                                      </p:to>
                                    </p:set>
                                    <p:animEffect transition="in" filter="blinds(horizontal)">
                                      <p:cBhvr>
                                        <p:cTn id="22" dur="500"/>
                                        <p:tgtEl>
                                          <p:spTgt spid="2191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9148"/>
                                        </p:tgtEl>
                                        <p:attrNameLst>
                                          <p:attrName>style.visibility</p:attrName>
                                        </p:attrNameLst>
                                      </p:cBhvr>
                                      <p:to>
                                        <p:strVal val="visible"/>
                                      </p:to>
                                    </p:set>
                                    <p:animEffect transition="in" filter="blinds(horizontal)">
                                      <p:cBhvr>
                                        <p:cTn id="27" dur="500"/>
                                        <p:tgtEl>
                                          <p:spTgt spid="2191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9149"/>
                                        </p:tgtEl>
                                        <p:attrNameLst>
                                          <p:attrName>style.visibility</p:attrName>
                                        </p:attrNameLst>
                                      </p:cBhvr>
                                      <p:to>
                                        <p:strVal val="visible"/>
                                      </p:to>
                                    </p:set>
                                    <p:animEffect transition="in" filter="blinds(horizontal)">
                                      <p:cBhvr>
                                        <p:cTn id="32" dur="500"/>
                                        <p:tgtEl>
                                          <p:spTgt spid="2191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9150"/>
                                        </p:tgtEl>
                                        <p:attrNameLst>
                                          <p:attrName>style.visibility</p:attrName>
                                        </p:attrNameLst>
                                      </p:cBhvr>
                                      <p:to>
                                        <p:strVal val="visible"/>
                                      </p:to>
                                    </p:set>
                                    <p:animEffect transition="in" filter="blinds(horizontal)">
                                      <p:cBhvr>
                                        <p:cTn id="37" dur="500"/>
                                        <p:tgtEl>
                                          <p:spTgt spid="219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5" grpId="0"/>
      <p:bldP spid="219146" grpId="0"/>
      <p:bldP spid="219147" grpId="0"/>
      <p:bldP spid="219148" grpId="0"/>
      <p:bldP spid="219149" grpId="0"/>
      <p:bldP spid="21915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28600" y="332656"/>
            <a:ext cx="9790559" cy="923330"/>
          </a:xfrm>
          <a:prstGeom prst="rect">
            <a:avLst/>
          </a:prstGeom>
        </p:spPr>
        <p:txBody>
          <a:bodyPr wrap="square">
            <a:spAutoFit/>
          </a:bodyPr>
          <a:lstStyle/>
          <a:p>
            <a:pPr marL="914400" algn="l">
              <a:spcAft>
                <a:spcPts val="0"/>
              </a:spcAft>
            </a:pPr>
            <a:r>
              <a:rPr lang="en-US" altLang="zh-CN" dirty="0">
                <a:cs typeface="Times New Roman" panose="02020603050405020304" pitchFamily="18" charset="0"/>
              </a:rPr>
              <a:t>8</a:t>
            </a:r>
            <a:r>
              <a:rPr lang="zh-CN" altLang="zh-CN" dirty="0">
                <a:cs typeface="Times New Roman" panose="02020603050405020304" pitchFamily="18" charset="0"/>
              </a:rPr>
              <a:t>、已知</a:t>
            </a:r>
            <a:r>
              <a:rPr lang="en-US" altLang="zh-CN" dirty="0">
                <a:cs typeface="Times New Roman" panose="02020603050405020304" pitchFamily="18" charset="0"/>
              </a:rPr>
              <a:t>R</a:t>
            </a:r>
            <a:r>
              <a:rPr lang="zh-CN" altLang="zh-CN" dirty="0">
                <a:cs typeface="Times New Roman" panose="02020603050405020304" pitchFamily="18" charset="0"/>
              </a:rPr>
              <a:t>、</a:t>
            </a:r>
            <a:r>
              <a:rPr lang="en-US" altLang="zh-CN" dirty="0">
                <a:cs typeface="Times New Roman" panose="02020603050405020304" pitchFamily="18" charset="0"/>
              </a:rPr>
              <a:t>S</a:t>
            </a:r>
            <a:r>
              <a:rPr lang="zh-CN" altLang="zh-CN" dirty="0">
                <a:cs typeface="Times New Roman" panose="02020603050405020304" pitchFamily="18" charset="0"/>
              </a:rPr>
              <a:t>触发器是由或非门构成的</a:t>
            </a:r>
            <a:r>
              <a:rPr lang="en-US" altLang="zh-CN" dirty="0">
                <a:cs typeface="Times New Roman" panose="02020603050405020304" pitchFamily="18" charset="0"/>
              </a:rPr>
              <a:t>RS</a:t>
            </a:r>
            <a:r>
              <a:rPr lang="zh-CN" altLang="zh-CN" dirty="0">
                <a:cs typeface="Times New Roman" panose="02020603050405020304" pitchFamily="18" charset="0"/>
              </a:rPr>
              <a:t>触发器的输入端，则该</a:t>
            </a:r>
            <a:r>
              <a:rPr lang="en-US" altLang="zh-CN" dirty="0">
                <a:cs typeface="Times New Roman" panose="02020603050405020304" pitchFamily="18" charset="0"/>
              </a:rPr>
              <a:t>RS</a:t>
            </a:r>
            <a:r>
              <a:rPr lang="zh-CN" altLang="zh-CN" dirty="0">
                <a:cs typeface="Times New Roman" panose="02020603050405020304" pitchFamily="18" charset="0"/>
              </a:rPr>
              <a:t>触发器的约束条件为（</a:t>
            </a:r>
            <a:r>
              <a:rPr lang="en-US" altLang="zh-CN" dirty="0">
                <a:cs typeface="Times New Roman" panose="02020603050405020304" pitchFamily="18" charset="0"/>
              </a:rPr>
              <a:t>   </a:t>
            </a:r>
            <a:r>
              <a:rPr lang="en-US" altLang="zh-CN" dirty="0">
                <a:solidFill>
                  <a:srgbClr val="FF0000"/>
                </a:solidFill>
                <a:cs typeface="Times New Roman" panose="02020603050405020304" pitchFamily="18" charset="0"/>
              </a:rPr>
              <a:t>A</a:t>
            </a:r>
            <a:r>
              <a:rPr lang="en-US" altLang="zh-CN" dirty="0">
                <a:cs typeface="Times New Roman" panose="02020603050405020304" pitchFamily="18" charset="0"/>
              </a:rPr>
              <a:t>   </a:t>
            </a:r>
            <a:r>
              <a:rPr lang="zh-CN" altLang="zh-CN" dirty="0">
                <a:cs typeface="Times New Roman" panose="02020603050405020304" pitchFamily="18" charset="0"/>
              </a:rPr>
              <a:t>）</a:t>
            </a:r>
            <a:endParaRPr lang="zh-CN" altLang="zh-CN" dirty="0">
              <a:latin typeface="宋体" panose="02010600030101010101" pitchFamily="2" charset="-122"/>
              <a:cs typeface="宋体" panose="02010600030101010101" pitchFamily="2" charset="-122"/>
            </a:endParaRPr>
          </a:p>
          <a:p>
            <a:pPr marL="914400" algn="l">
              <a:spcAft>
                <a:spcPts val="0"/>
              </a:spcAft>
            </a:pPr>
            <a:r>
              <a:rPr lang="en-US" altLang="zh-CN" dirty="0">
                <a:cs typeface="Times New Roman" panose="02020603050405020304" pitchFamily="18" charset="0"/>
              </a:rPr>
              <a:t>A</a:t>
            </a:r>
            <a:r>
              <a:rPr lang="zh-CN" altLang="zh-CN" dirty="0">
                <a:cs typeface="Times New Roman" panose="02020603050405020304" pitchFamily="18" charset="0"/>
              </a:rPr>
              <a:t>、</a:t>
            </a:r>
            <a:r>
              <a:rPr lang="en-US" altLang="zh-CN" dirty="0">
                <a:cs typeface="Times New Roman" panose="02020603050405020304" pitchFamily="18" charset="0"/>
              </a:rPr>
              <a:t>RS=0	B</a:t>
            </a:r>
            <a:r>
              <a:rPr lang="zh-CN" altLang="zh-CN" dirty="0">
                <a:cs typeface="Times New Roman" panose="02020603050405020304" pitchFamily="18" charset="0"/>
              </a:rPr>
              <a:t>、</a:t>
            </a:r>
            <a:r>
              <a:rPr lang="en-US" altLang="zh-CN" dirty="0">
                <a:cs typeface="Times New Roman" panose="02020603050405020304" pitchFamily="18" charset="0"/>
              </a:rPr>
              <a:t>R+S=0		C</a:t>
            </a:r>
            <a:r>
              <a:rPr lang="zh-CN" altLang="zh-CN" dirty="0">
                <a:cs typeface="Times New Roman" panose="02020603050405020304" pitchFamily="18" charset="0"/>
              </a:rPr>
              <a:t>、</a:t>
            </a:r>
            <a:r>
              <a:rPr lang="en-US" altLang="zh-CN" dirty="0">
                <a:cs typeface="Times New Roman" panose="02020603050405020304" pitchFamily="18" charset="0"/>
              </a:rPr>
              <a:t>RS=1		D</a:t>
            </a:r>
            <a:r>
              <a:rPr lang="zh-CN" altLang="zh-CN" dirty="0">
                <a:cs typeface="Times New Roman" panose="02020603050405020304" pitchFamily="18" charset="0"/>
              </a:rPr>
              <a:t>、</a:t>
            </a:r>
            <a:r>
              <a:rPr lang="en-US" altLang="zh-CN" dirty="0">
                <a:cs typeface="Times New Roman" panose="02020603050405020304" pitchFamily="18" charset="0"/>
              </a:rPr>
              <a:t>R+S=1</a:t>
            </a:r>
            <a:endParaRPr lang="zh-CN" altLang="zh-CN" dirty="0">
              <a:latin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326935691"/>
      </p:ext>
    </p:extLst>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6" name="Rectangle 4"/>
          <p:cNvSpPr>
            <a:spLocks noChangeArrowheads="1"/>
          </p:cNvSpPr>
          <p:nvPr/>
        </p:nvSpPr>
        <p:spPr bwMode="auto">
          <a:xfrm>
            <a:off x="215900" y="188913"/>
            <a:ext cx="89281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a:solidFill>
                  <a:srgbClr val="0000FF"/>
                </a:solidFill>
                <a:latin typeface="Times New Roman" panose="02020603050405020304" pitchFamily="18" charset="0"/>
              </a:rPr>
              <a:t>1</a:t>
            </a:r>
            <a:r>
              <a:rPr kumimoji="1" lang="zh-CN" altLang="en-US" sz="2400">
                <a:latin typeface="Times New Roman" panose="02020603050405020304" pitchFamily="18" charset="0"/>
              </a:rPr>
              <a:t>、由两个</a:t>
            </a:r>
            <a:r>
              <a:rPr kumimoji="1" lang="en-US" altLang="zh-CN" sz="2400">
                <a:latin typeface="Times New Roman" panose="02020603050405020304" pitchFamily="18" charset="0"/>
              </a:rPr>
              <a:t>JK</a:t>
            </a:r>
            <a:r>
              <a:rPr kumimoji="1" lang="zh-CN" altLang="en-US" sz="2400">
                <a:latin typeface="Times New Roman" panose="02020603050405020304" pitchFamily="18" charset="0"/>
              </a:rPr>
              <a:t>触发器构成的电路如下所示，试根据</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和</a:t>
            </a:r>
            <a:r>
              <a:rPr kumimoji="1" lang="en-US" altLang="zh-CN" sz="2400">
                <a:latin typeface="Times New Roman" panose="02020603050405020304" pitchFamily="18" charset="0"/>
              </a:rPr>
              <a:t>CP</a:t>
            </a:r>
            <a:r>
              <a:rPr kumimoji="1" lang="zh-CN" altLang="en-US" sz="2400">
                <a:latin typeface="Times New Roman" panose="02020603050405020304" pitchFamily="18" charset="0"/>
              </a:rPr>
              <a:t>画出</a:t>
            </a:r>
            <a:r>
              <a:rPr kumimoji="1" lang="en-US" altLang="zh-CN" sz="2400">
                <a:latin typeface="Times New Roman" panose="02020603050405020304" pitchFamily="18" charset="0"/>
              </a:rPr>
              <a:t>Q1</a:t>
            </a:r>
            <a:r>
              <a:rPr kumimoji="1" lang="zh-CN" altLang="en-US" sz="2400">
                <a:latin typeface="Times New Roman" panose="02020603050405020304" pitchFamily="18" charset="0"/>
              </a:rPr>
              <a:t>和</a:t>
            </a:r>
            <a:r>
              <a:rPr kumimoji="1" lang="en-US" altLang="zh-CN" sz="2400">
                <a:latin typeface="Times New Roman" panose="02020603050405020304" pitchFamily="18" charset="0"/>
              </a:rPr>
              <a:t>Q2</a:t>
            </a:r>
            <a:r>
              <a:rPr kumimoji="1" lang="zh-CN" altLang="en-US" sz="2400">
                <a:latin typeface="Times New Roman" panose="02020603050405020304" pitchFamily="18" charset="0"/>
              </a:rPr>
              <a:t>的波形。设触发器</a:t>
            </a:r>
            <a:r>
              <a:rPr kumimoji="1" lang="en-US" altLang="zh-CN" sz="2400">
                <a:latin typeface="Times New Roman" panose="02020603050405020304" pitchFamily="18" charset="0"/>
              </a:rPr>
              <a:t>Q</a:t>
            </a:r>
            <a:r>
              <a:rPr kumimoji="1" lang="zh-CN" altLang="en-US" sz="2400">
                <a:latin typeface="Times New Roman" panose="02020603050405020304" pitchFamily="18" charset="0"/>
              </a:rPr>
              <a:t>端起始状态均为</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 </a:t>
            </a:r>
          </a:p>
        </p:txBody>
      </p:sp>
      <p:graphicFrame>
        <p:nvGraphicFramePr>
          <p:cNvPr id="233477" name="Object 5"/>
          <p:cNvGraphicFramePr>
            <a:graphicFrameLocks noChangeAspect="1"/>
          </p:cNvGraphicFramePr>
          <p:nvPr/>
        </p:nvGraphicFramePr>
        <p:xfrm>
          <a:off x="1835150" y="1341438"/>
          <a:ext cx="5400675" cy="1908175"/>
        </p:xfrm>
        <a:graphic>
          <a:graphicData uri="http://schemas.openxmlformats.org/presentationml/2006/ole">
            <mc:AlternateContent xmlns:mc="http://schemas.openxmlformats.org/markup-compatibility/2006">
              <mc:Choice xmlns:v="urn:schemas-microsoft-com:vml" Requires="v">
                <p:oleObj spid="_x0000_s44081" name="Visio" r:id="rId4" imgW="3673316" imgH="1297876" progId="Visio.Drawing.11">
                  <p:embed/>
                </p:oleObj>
              </mc:Choice>
              <mc:Fallback>
                <p:oleObj name="Visio" r:id="rId4" imgW="3673316" imgH="1297876"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1341438"/>
                        <a:ext cx="5400675"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3478" name="Object 6"/>
          <p:cNvGraphicFramePr>
            <a:graphicFrameLocks noChangeAspect="1"/>
          </p:cNvGraphicFramePr>
          <p:nvPr/>
        </p:nvGraphicFramePr>
        <p:xfrm>
          <a:off x="684213" y="3716338"/>
          <a:ext cx="7950200" cy="2508250"/>
        </p:xfrm>
        <a:graphic>
          <a:graphicData uri="http://schemas.openxmlformats.org/presentationml/2006/ole">
            <mc:AlternateContent xmlns:mc="http://schemas.openxmlformats.org/markup-compatibility/2006">
              <mc:Choice xmlns:v="urn:schemas-microsoft-com:vml" Requires="v">
                <p:oleObj spid="_x0000_s44082" name="Visio" r:id="rId6" imgW="6473095" imgH="2232279" progId="Visio.Drawing.11">
                  <p:embed/>
                </p:oleObj>
              </mc:Choice>
              <mc:Fallback>
                <p:oleObj name="Visio" r:id="rId6" imgW="6473095" imgH="2232279"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3716338"/>
                        <a:ext cx="7950200"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33477"/>
                                        </p:tgtEl>
                                        <p:attrNameLst>
                                          <p:attrName>style.visibility</p:attrName>
                                        </p:attrNameLst>
                                      </p:cBhvr>
                                      <p:to>
                                        <p:strVal val="visible"/>
                                      </p:to>
                                    </p:set>
                                    <p:animEffect transition="in" filter="box(in)">
                                      <p:cBhvr>
                                        <p:cTn id="7" dur="500"/>
                                        <p:tgtEl>
                                          <p:spTgt spid="23347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33476"/>
                                        </p:tgtEl>
                                        <p:attrNameLst>
                                          <p:attrName>style.visibility</p:attrName>
                                        </p:attrNameLst>
                                      </p:cBhvr>
                                      <p:to>
                                        <p:strVal val="visible"/>
                                      </p:to>
                                    </p:set>
                                    <p:animEffect transition="in" filter="box(in)">
                                      <p:cBhvr>
                                        <p:cTn id="10" dur="500"/>
                                        <p:tgtEl>
                                          <p:spTgt spid="23347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33478"/>
                                        </p:tgtEl>
                                        <p:attrNameLst>
                                          <p:attrName>style.visibility</p:attrName>
                                        </p:attrNameLst>
                                      </p:cBhvr>
                                      <p:to>
                                        <p:strVal val="visible"/>
                                      </p:to>
                                    </p:set>
                                    <p:animEffect transition="in" filter="box(in)">
                                      <p:cBhvr>
                                        <p:cTn id="15" dur="500"/>
                                        <p:tgtEl>
                                          <p:spTgt spid="233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Rectangle 4"/>
          <p:cNvSpPr>
            <a:spLocks noChangeArrowheads="1"/>
          </p:cNvSpPr>
          <p:nvPr/>
        </p:nvSpPr>
        <p:spPr bwMode="auto">
          <a:xfrm>
            <a:off x="0" y="125413"/>
            <a:ext cx="8893175" cy="319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FontTx/>
              <a:buNone/>
            </a:pPr>
            <a:r>
              <a:rPr kumimoji="1" lang="zh-CN" altLang="en-US" sz="2400"/>
              <a:t>三、判断题：</a:t>
            </a:r>
          </a:p>
          <a:p>
            <a:pPr eaLnBrk="1" hangingPunct="1">
              <a:lnSpc>
                <a:spcPct val="140000"/>
              </a:lnSpc>
              <a:spcBef>
                <a:spcPct val="0"/>
              </a:spcBef>
              <a:buFontTx/>
              <a:buNone/>
            </a:pPr>
            <a:r>
              <a:rPr kumimoji="1" lang="en-US" altLang="zh-CN" sz="2400"/>
              <a:t>1</a:t>
            </a:r>
            <a:r>
              <a:rPr kumimoji="1" lang="zh-CN" altLang="en-US" sz="2400"/>
              <a:t>、格雷码的特点是任意二个相邻码组间只有一位变化。（   </a:t>
            </a:r>
            <a:r>
              <a:rPr kumimoji="1" lang="zh-CN" altLang="en-US" sz="2400">
                <a:solidFill>
                  <a:srgbClr val="FF0000"/>
                </a:solidFill>
              </a:rPr>
              <a:t>√</a:t>
            </a:r>
            <a:r>
              <a:rPr kumimoji="1" lang="zh-CN" altLang="en-US" sz="2400"/>
              <a:t>  ）</a:t>
            </a:r>
          </a:p>
          <a:p>
            <a:pPr eaLnBrk="1" hangingPunct="1">
              <a:lnSpc>
                <a:spcPct val="140000"/>
              </a:lnSpc>
              <a:spcBef>
                <a:spcPct val="0"/>
              </a:spcBef>
              <a:buFontTx/>
              <a:buNone/>
            </a:pPr>
            <a:r>
              <a:rPr kumimoji="1" lang="en-US" altLang="zh-CN" sz="2400">
                <a:solidFill>
                  <a:srgbClr val="0000FF"/>
                </a:solidFill>
              </a:rPr>
              <a:t>2</a:t>
            </a:r>
            <a:r>
              <a:rPr kumimoji="1" lang="zh-CN" altLang="en-US" sz="2400"/>
              <a:t>、在奇偶校验码中，奇校验的含义是数据本身含有奇数个</a:t>
            </a:r>
            <a:r>
              <a:rPr kumimoji="1" lang="en-US" altLang="zh-CN" sz="2400"/>
              <a:t>1</a:t>
            </a:r>
            <a:r>
              <a:rPr kumimoji="1" lang="zh-CN" altLang="en-US" sz="2400"/>
              <a:t>，则校验位为</a:t>
            </a:r>
            <a:r>
              <a:rPr kumimoji="1" lang="en-US" altLang="zh-CN" sz="2400"/>
              <a:t>1</a:t>
            </a:r>
            <a:r>
              <a:rPr kumimoji="1" lang="zh-CN" altLang="en-US" sz="2400"/>
              <a:t>，否则校验位为</a:t>
            </a:r>
            <a:r>
              <a:rPr kumimoji="1" lang="en-US" altLang="zh-CN" sz="2400"/>
              <a:t>0</a:t>
            </a:r>
            <a:r>
              <a:rPr kumimoji="1" lang="zh-CN" altLang="en-US" sz="2400"/>
              <a:t>。（ </a:t>
            </a:r>
            <a:r>
              <a:rPr kumimoji="1" lang="el-GR" altLang="zh-CN" sz="2400">
                <a:solidFill>
                  <a:srgbClr val="FF0000"/>
                </a:solidFill>
              </a:rPr>
              <a:t>ᵡ</a:t>
            </a:r>
            <a:r>
              <a:rPr kumimoji="1" lang="en-US" altLang="zh-CN" sz="2400"/>
              <a:t>    </a:t>
            </a:r>
            <a:r>
              <a:rPr kumimoji="1" lang="zh-CN" altLang="en-US" sz="2400"/>
              <a:t>）</a:t>
            </a:r>
          </a:p>
          <a:p>
            <a:pPr eaLnBrk="1" hangingPunct="1">
              <a:lnSpc>
                <a:spcPct val="140000"/>
              </a:lnSpc>
              <a:spcBef>
                <a:spcPct val="0"/>
              </a:spcBef>
              <a:buFontTx/>
              <a:buNone/>
            </a:pPr>
            <a:r>
              <a:rPr kumimoji="1" lang="en-US" altLang="zh-CN" sz="2400">
                <a:solidFill>
                  <a:srgbClr val="0000FF"/>
                </a:solidFill>
              </a:rPr>
              <a:t>3</a:t>
            </a:r>
            <a:r>
              <a:rPr kumimoji="1" lang="zh-CN" altLang="en-US" sz="2400"/>
              <a:t>、</a:t>
            </a:r>
            <a:r>
              <a:rPr kumimoji="1" lang="en-US" altLang="zh-CN" sz="2400"/>
              <a:t>8421BCD</a:t>
            </a:r>
            <a:r>
              <a:rPr kumimoji="1" lang="zh-CN" altLang="en-US" sz="2400"/>
              <a:t>码具有奇偶特性。（ </a:t>
            </a:r>
            <a:r>
              <a:rPr kumimoji="1" lang="zh-CN" altLang="en-US" sz="2400">
                <a:solidFill>
                  <a:srgbClr val="FF0000"/>
                </a:solidFill>
              </a:rPr>
              <a:t>√</a:t>
            </a:r>
            <a:r>
              <a:rPr kumimoji="1" lang="zh-CN" altLang="en-US" sz="2400"/>
              <a:t>    ）</a:t>
            </a:r>
          </a:p>
          <a:p>
            <a:pPr eaLnBrk="1" hangingPunct="1">
              <a:lnSpc>
                <a:spcPct val="140000"/>
              </a:lnSpc>
              <a:spcBef>
                <a:spcPct val="0"/>
              </a:spcBef>
              <a:buFontTx/>
              <a:buNone/>
            </a:pPr>
            <a:endParaRPr kumimoji="1" lang="en-US" altLang="zh-CN" sz="24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9748">
                                            <p:txEl>
                                              <p:pRg st="0" end="0"/>
                                            </p:txEl>
                                          </p:spTgt>
                                        </p:tgtEl>
                                        <p:attrNameLst>
                                          <p:attrName>style.visibility</p:attrName>
                                        </p:attrNameLst>
                                      </p:cBhvr>
                                      <p:to>
                                        <p:strVal val="visible"/>
                                      </p:to>
                                    </p:set>
                                    <p:animEffect transition="in" filter="checkerboard(across)">
                                      <p:cBhvr>
                                        <p:cTn id="7" dur="500"/>
                                        <p:tgtEl>
                                          <p:spTgt spid="1597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9748">
                                            <p:txEl>
                                              <p:pRg st="1" end="1"/>
                                            </p:txEl>
                                          </p:spTgt>
                                        </p:tgtEl>
                                        <p:attrNameLst>
                                          <p:attrName>style.visibility</p:attrName>
                                        </p:attrNameLst>
                                      </p:cBhvr>
                                      <p:to>
                                        <p:strVal val="visible"/>
                                      </p:to>
                                    </p:set>
                                    <p:animEffect transition="in" filter="checkerboard(across)">
                                      <p:cBhvr>
                                        <p:cTn id="12" dur="500"/>
                                        <p:tgtEl>
                                          <p:spTgt spid="1597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59748">
                                            <p:txEl>
                                              <p:pRg st="2" end="2"/>
                                            </p:txEl>
                                          </p:spTgt>
                                        </p:tgtEl>
                                        <p:attrNameLst>
                                          <p:attrName>style.visibility</p:attrName>
                                        </p:attrNameLst>
                                      </p:cBhvr>
                                      <p:to>
                                        <p:strVal val="visible"/>
                                      </p:to>
                                    </p:set>
                                    <p:animEffect transition="in" filter="checkerboard(across)">
                                      <p:cBhvr>
                                        <p:cTn id="17" dur="500"/>
                                        <p:tgtEl>
                                          <p:spTgt spid="15974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59748">
                                            <p:txEl>
                                              <p:pRg st="3" end="3"/>
                                            </p:txEl>
                                          </p:spTgt>
                                        </p:tgtEl>
                                        <p:attrNameLst>
                                          <p:attrName>style.visibility</p:attrName>
                                        </p:attrNameLst>
                                      </p:cBhvr>
                                      <p:to>
                                        <p:strVal val="visible"/>
                                      </p:to>
                                    </p:set>
                                    <p:animEffect transition="in" filter="checkerboard(across)">
                                      <p:cBhvr>
                                        <p:cTn id="22" dur="500"/>
                                        <p:tgtEl>
                                          <p:spTgt spid="1597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Rectangle 4"/>
          <p:cNvSpPr>
            <a:spLocks noChangeArrowheads="1"/>
          </p:cNvSpPr>
          <p:nvPr/>
        </p:nvSpPr>
        <p:spPr bwMode="auto">
          <a:xfrm>
            <a:off x="250825" y="157163"/>
            <a:ext cx="871378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a:latin typeface="Times New Roman" panose="02020603050405020304" pitchFamily="18" charset="0"/>
              </a:rPr>
              <a:t>2</a:t>
            </a:r>
            <a:r>
              <a:rPr kumimoji="1" lang="zh-CN" altLang="en-US" sz="2400">
                <a:latin typeface="Times New Roman" panose="02020603050405020304" pitchFamily="18" charset="0"/>
              </a:rPr>
              <a:t>、由两个</a:t>
            </a:r>
            <a:r>
              <a:rPr kumimoji="1" lang="en-US" altLang="zh-CN" sz="2400">
                <a:latin typeface="Times New Roman" panose="02020603050405020304" pitchFamily="18" charset="0"/>
              </a:rPr>
              <a:t>JK</a:t>
            </a:r>
            <a:r>
              <a:rPr kumimoji="1" lang="zh-CN" altLang="en-US" sz="2400">
                <a:latin typeface="Times New Roman" panose="02020603050405020304" pitchFamily="18" charset="0"/>
              </a:rPr>
              <a:t>触发器构成的电路如下图所示，设触发器</a:t>
            </a:r>
            <a:r>
              <a:rPr kumimoji="1" lang="en-US" altLang="zh-CN" sz="2400">
                <a:latin typeface="Times New Roman" panose="02020603050405020304" pitchFamily="18" charset="0"/>
              </a:rPr>
              <a:t>Q</a:t>
            </a:r>
            <a:r>
              <a:rPr kumimoji="1" lang="zh-CN" altLang="en-US" sz="2400">
                <a:latin typeface="Times New Roman" panose="02020603050405020304" pitchFamily="18" charset="0"/>
              </a:rPr>
              <a:t>端初始状态均为</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，试根据</a:t>
            </a:r>
            <a:r>
              <a:rPr kumimoji="1" lang="en-US" altLang="zh-CN" sz="2400">
                <a:latin typeface="Times New Roman" panose="02020603050405020304" pitchFamily="18" charset="0"/>
              </a:rPr>
              <a:t>CP</a:t>
            </a:r>
            <a:r>
              <a:rPr kumimoji="1" lang="zh-CN" altLang="en-US" sz="2400">
                <a:latin typeface="Times New Roman" panose="02020603050405020304" pitchFamily="18" charset="0"/>
              </a:rPr>
              <a:t>画出</a:t>
            </a:r>
            <a:r>
              <a:rPr kumimoji="1" lang="en-US" altLang="zh-CN" sz="2400">
                <a:latin typeface="Times New Roman" panose="02020603050405020304" pitchFamily="18" charset="0"/>
              </a:rPr>
              <a:t>Q1</a:t>
            </a:r>
            <a:r>
              <a:rPr kumimoji="1" lang="zh-CN" altLang="en-US" sz="2400">
                <a:latin typeface="Times New Roman" panose="02020603050405020304" pitchFamily="18" charset="0"/>
              </a:rPr>
              <a:t>和</a:t>
            </a:r>
            <a:r>
              <a:rPr kumimoji="1" lang="en-US" altLang="zh-CN" sz="2400">
                <a:latin typeface="Times New Roman" panose="02020603050405020304" pitchFamily="18" charset="0"/>
              </a:rPr>
              <a:t>Q2</a:t>
            </a:r>
            <a:r>
              <a:rPr kumimoji="1" lang="zh-CN" altLang="en-US" sz="2400">
                <a:latin typeface="Times New Roman" panose="02020603050405020304" pitchFamily="18" charset="0"/>
              </a:rPr>
              <a:t>的波形。 </a:t>
            </a:r>
          </a:p>
        </p:txBody>
      </p:sp>
      <p:pic>
        <p:nvPicPr>
          <p:cNvPr id="2355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190625"/>
            <a:ext cx="4608512"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26" name="Object 6"/>
          <p:cNvGraphicFramePr>
            <a:graphicFrameLocks noChangeAspect="1"/>
          </p:cNvGraphicFramePr>
          <p:nvPr/>
        </p:nvGraphicFramePr>
        <p:xfrm>
          <a:off x="792163" y="3429000"/>
          <a:ext cx="3311525" cy="479425"/>
        </p:xfrm>
        <a:graphic>
          <a:graphicData uri="http://schemas.openxmlformats.org/presentationml/2006/ole">
            <mc:AlternateContent xmlns:mc="http://schemas.openxmlformats.org/markup-compatibility/2006">
              <mc:Choice xmlns:v="urn:schemas-microsoft-com:vml" Requires="v">
                <p:oleObj spid="_x0000_s45107" name="公式" r:id="rId5" imgW="1752600" imgH="254000" progId="Equation.3">
                  <p:embed/>
                </p:oleObj>
              </mc:Choice>
              <mc:Fallback>
                <p:oleObj name="公式" r:id="rId5" imgW="1752600" imgH="254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163" y="3429000"/>
                        <a:ext cx="331152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27" name="Object 7"/>
          <p:cNvGraphicFramePr>
            <a:graphicFrameLocks noChangeAspect="1"/>
          </p:cNvGraphicFramePr>
          <p:nvPr/>
        </p:nvGraphicFramePr>
        <p:xfrm>
          <a:off x="4860925" y="3429000"/>
          <a:ext cx="3384550" cy="479425"/>
        </p:xfrm>
        <a:graphic>
          <a:graphicData uri="http://schemas.openxmlformats.org/presentationml/2006/ole">
            <mc:AlternateContent xmlns:mc="http://schemas.openxmlformats.org/markup-compatibility/2006">
              <mc:Choice xmlns:v="urn:schemas-microsoft-com:vml" Requires="v">
                <p:oleObj spid="_x0000_s45108" name="公式" r:id="rId7" imgW="1790700" imgH="254000" progId="Equation.3">
                  <p:embed/>
                </p:oleObj>
              </mc:Choice>
              <mc:Fallback>
                <p:oleObj name="公式" r:id="rId7" imgW="1790700" imgH="2540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0925" y="3429000"/>
                        <a:ext cx="338455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5528"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1413" y="4221163"/>
            <a:ext cx="42497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35525"/>
                                        </p:tgtEl>
                                        <p:attrNameLst>
                                          <p:attrName>style.visibility</p:attrName>
                                        </p:attrNameLst>
                                      </p:cBhvr>
                                      <p:to>
                                        <p:strVal val="visible"/>
                                      </p:to>
                                    </p:set>
                                    <p:animEffect transition="in" filter="checkerboard(across)">
                                      <p:cBhvr>
                                        <p:cTn id="7" dur="500"/>
                                        <p:tgtEl>
                                          <p:spTgt spid="23552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5524"/>
                                        </p:tgtEl>
                                        <p:attrNameLst>
                                          <p:attrName>style.visibility</p:attrName>
                                        </p:attrNameLst>
                                      </p:cBhvr>
                                      <p:to>
                                        <p:strVal val="visible"/>
                                      </p:to>
                                    </p:set>
                                    <p:animEffect transition="in" filter="checkerboard(across)">
                                      <p:cBhvr>
                                        <p:cTn id="10" dur="500"/>
                                        <p:tgtEl>
                                          <p:spTgt spid="2355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235526"/>
                                        </p:tgtEl>
                                        <p:attrNameLst>
                                          <p:attrName>style.visibility</p:attrName>
                                        </p:attrNameLst>
                                      </p:cBhvr>
                                      <p:to>
                                        <p:strVal val="visible"/>
                                      </p:to>
                                    </p:set>
                                    <p:anim calcmode="lin" valueType="num">
                                      <p:cBhvr additive="base">
                                        <p:cTn id="15" dur="500" fill="hold"/>
                                        <p:tgtEl>
                                          <p:spTgt spid="235526"/>
                                        </p:tgtEl>
                                        <p:attrNameLst>
                                          <p:attrName>ppt_x</p:attrName>
                                        </p:attrNameLst>
                                      </p:cBhvr>
                                      <p:tavLst>
                                        <p:tav tm="0">
                                          <p:val>
                                            <p:strVal val="#ppt_x"/>
                                          </p:val>
                                        </p:tav>
                                        <p:tav tm="100000">
                                          <p:val>
                                            <p:strVal val="#ppt_x"/>
                                          </p:val>
                                        </p:tav>
                                      </p:tavLst>
                                    </p:anim>
                                    <p:anim calcmode="lin" valueType="num">
                                      <p:cBhvr additive="base">
                                        <p:cTn id="16" dur="500" fill="hold"/>
                                        <p:tgtEl>
                                          <p:spTgt spid="2355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5527"/>
                                        </p:tgtEl>
                                        <p:attrNameLst>
                                          <p:attrName>style.visibility</p:attrName>
                                        </p:attrNameLst>
                                      </p:cBhvr>
                                      <p:to>
                                        <p:strVal val="visible"/>
                                      </p:to>
                                    </p:set>
                                    <p:anim calcmode="lin" valueType="num">
                                      <p:cBhvr additive="base">
                                        <p:cTn id="19" dur="500" fill="hold"/>
                                        <p:tgtEl>
                                          <p:spTgt spid="235527"/>
                                        </p:tgtEl>
                                        <p:attrNameLst>
                                          <p:attrName>ppt_x</p:attrName>
                                        </p:attrNameLst>
                                      </p:cBhvr>
                                      <p:tavLst>
                                        <p:tav tm="0">
                                          <p:val>
                                            <p:strVal val="#ppt_x"/>
                                          </p:val>
                                        </p:tav>
                                        <p:tav tm="100000">
                                          <p:val>
                                            <p:strVal val="#ppt_x"/>
                                          </p:val>
                                        </p:tav>
                                      </p:tavLst>
                                    </p:anim>
                                    <p:anim calcmode="lin" valueType="num">
                                      <p:cBhvr additive="base">
                                        <p:cTn id="20" dur="500" fill="hold"/>
                                        <p:tgtEl>
                                          <p:spTgt spid="23552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35528"/>
                                        </p:tgtEl>
                                        <p:attrNameLst>
                                          <p:attrName>style.visibility</p:attrName>
                                        </p:attrNameLst>
                                      </p:cBhvr>
                                      <p:to>
                                        <p:strVal val="visible"/>
                                      </p:to>
                                    </p:set>
                                    <p:anim calcmode="lin" valueType="num">
                                      <p:cBhvr additive="base">
                                        <p:cTn id="25" dur="500" fill="hold"/>
                                        <p:tgtEl>
                                          <p:spTgt spid="235528"/>
                                        </p:tgtEl>
                                        <p:attrNameLst>
                                          <p:attrName>ppt_x</p:attrName>
                                        </p:attrNameLst>
                                      </p:cBhvr>
                                      <p:tavLst>
                                        <p:tav tm="0">
                                          <p:val>
                                            <p:strVal val="#ppt_x"/>
                                          </p:val>
                                        </p:tav>
                                        <p:tav tm="100000">
                                          <p:val>
                                            <p:strVal val="#ppt_x"/>
                                          </p:val>
                                        </p:tav>
                                      </p:tavLst>
                                    </p:anim>
                                    <p:anim calcmode="lin" valueType="num">
                                      <p:cBhvr additive="base">
                                        <p:cTn id="26" dur="500" fill="hold"/>
                                        <p:tgtEl>
                                          <p:spTgt spid="2355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75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412875"/>
            <a:ext cx="3167062"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573" name="Rectangle 5"/>
          <p:cNvSpPr>
            <a:spLocks noChangeArrowheads="1"/>
          </p:cNvSpPr>
          <p:nvPr/>
        </p:nvSpPr>
        <p:spPr bwMode="auto">
          <a:xfrm>
            <a:off x="250825" y="150813"/>
            <a:ext cx="8785225"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dirty="0">
                <a:latin typeface="Times New Roman" panose="02020603050405020304" pitchFamily="18" charset="0"/>
              </a:rPr>
              <a:t>3</a:t>
            </a:r>
            <a:r>
              <a:rPr kumimoji="1" lang="zh-CN" altLang="en-US" sz="2400" dirty="0">
                <a:latin typeface="Times New Roman" panose="02020603050405020304" pitchFamily="18" charset="0"/>
              </a:rPr>
              <a:t>、由逻辑门和</a:t>
            </a:r>
            <a:r>
              <a:rPr kumimoji="1" lang="en-US" altLang="zh-CN" sz="2400" dirty="0">
                <a:latin typeface="Times New Roman" panose="02020603050405020304" pitchFamily="18" charset="0"/>
              </a:rPr>
              <a:t>D</a:t>
            </a:r>
            <a:r>
              <a:rPr kumimoji="1" lang="zh-CN" altLang="en-US" sz="2400" dirty="0">
                <a:latin typeface="Times New Roman" panose="02020603050405020304" pitchFamily="18" charset="0"/>
              </a:rPr>
              <a:t>触发器构成的电路如下所示，写出触发器的次态方程，并根据</a:t>
            </a:r>
            <a:r>
              <a:rPr kumimoji="1" lang="en-US" altLang="zh-CN" sz="2400" dirty="0">
                <a:latin typeface="Times New Roman" panose="02020603050405020304" pitchFamily="18" charset="0"/>
              </a:rPr>
              <a:t>A</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B</a:t>
            </a:r>
            <a:r>
              <a:rPr kumimoji="1" lang="zh-CN" altLang="en-US" sz="2400" dirty="0">
                <a:latin typeface="Times New Roman" panose="02020603050405020304" pitchFamily="18" charset="0"/>
              </a:rPr>
              <a:t>和</a:t>
            </a:r>
            <a:r>
              <a:rPr kumimoji="1" lang="en-US" altLang="zh-CN" sz="2400" dirty="0">
                <a:latin typeface="Times New Roman" panose="02020603050405020304" pitchFamily="18" charset="0"/>
              </a:rPr>
              <a:t>CP</a:t>
            </a:r>
            <a:r>
              <a:rPr kumimoji="1" lang="zh-CN" altLang="en-US" sz="2400" dirty="0">
                <a:latin typeface="Times New Roman" panose="02020603050405020304" pitchFamily="18" charset="0"/>
              </a:rPr>
              <a:t>画出</a:t>
            </a:r>
            <a:r>
              <a:rPr kumimoji="1" lang="en-US" altLang="zh-CN" sz="2400" dirty="0">
                <a:latin typeface="Times New Roman" panose="02020603050405020304" pitchFamily="18" charset="0"/>
              </a:rPr>
              <a:t>Q</a:t>
            </a:r>
            <a:r>
              <a:rPr kumimoji="1" lang="zh-CN" altLang="en-US" sz="2400" dirty="0">
                <a:latin typeface="Times New Roman" panose="02020603050405020304" pitchFamily="18" charset="0"/>
              </a:rPr>
              <a:t>端的波形。设触发器</a:t>
            </a:r>
            <a:r>
              <a:rPr kumimoji="1" lang="en-US" altLang="zh-CN" sz="2400" dirty="0">
                <a:latin typeface="Times New Roman" panose="02020603050405020304" pitchFamily="18" charset="0"/>
              </a:rPr>
              <a:t>Q</a:t>
            </a:r>
            <a:r>
              <a:rPr kumimoji="1" lang="zh-CN" altLang="en-US" sz="2400" dirty="0">
                <a:latin typeface="Times New Roman" panose="02020603050405020304" pitchFamily="18" charset="0"/>
              </a:rPr>
              <a:t>端起始状态为</a:t>
            </a:r>
            <a:r>
              <a:rPr kumimoji="1" lang="en-US" altLang="zh-CN" sz="2400" dirty="0">
                <a:latin typeface="Times New Roman" panose="02020603050405020304" pitchFamily="18" charset="0"/>
              </a:rPr>
              <a:t>0</a:t>
            </a:r>
            <a:r>
              <a:rPr kumimoji="1" lang="zh-CN" altLang="en-US" sz="2400" dirty="0">
                <a:latin typeface="Times New Roman" panose="02020603050405020304" pitchFamily="18" charset="0"/>
              </a:rPr>
              <a:t>。 </a:t>
            </a:r>
          </a:p>
        </p:txBody>
      </p:sp>
      <p:pic>
        <p:nvPicPr>
          <p:cNvPr id="2375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3716338"/>
            <a:ext cx="4824412"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8"/>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37575" name="Object 7"/>
          <p:cNvGraphicFramePr>
            <a:graphicFrameLocks noChangeAspect="1"/>
          </p:cNvGraphicFramePr>
          <p:nvPr/>
        </p:nvGraphicFramePr>
        <p:xfrm>
          <a:off x="755650" y="3573463"/>
          <a:ext cx="2087563" cy="466725"/>
        </p:xfrm>
        <a:graphic>
          <a:graphicData uri="http://schemas.openxmlformats.org/presentationml/2006/ole">
            <mc:AlternateContent xmlns:mc="http://schemas.openxmlformats.org/markup-compatibility/2006">
              <mc:Choice xmlns:v="urn:schemas-microsoft-com:vml" Requires="v">
                <p:oleObj spid="_x0000_s46110" name="公式" r:id="rId6" imgW="1155700" imgH="254000" progId="Equation.3">
                  <p:embed/>
                </p:oleObj>
              </mc:Choice>
              <mc:Fallback>
                <p:oleObj name="公式" r:id="rId6" imgW="1155700" imgH="2540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3573463"/>
                        <a:ext cx="208756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7572"/>
                                        </p:tgtEl>
                                        <p:attrNameLst>
                                          <p:attrName>style.visibility</p:attrName>
                                        </p:attrNameLst>
                                      </p:cBhvr>
                                      <p:to>
                                        <p:strVal val="visible"/>
                                      </p:to>
                                    </p:set>
                                    <p:animEffect transition="in" filter="dissolve">
                                      <p:cBhvr>
                                        <p:cTn id="7" dur="500"/>
                                        <p:tgtEl>
                                          <p:spTgt spid="23757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7573"/>
                                        </p:tgtEl>
                                        <p:attrNameLst>
                                          <p:attrName>style.visibility</p:attrName>
                                        </p:attrNameLst>
                                      </p:cBhvr>
                                      <p:to>
                                        <p:strVal val="visible"/>
                                      </p:to>
                                    </p:set>
                                    <p:animEffect transition="in" filter="dissolve">
                                      <p:cBhvr>
                                        <p:cTn id="10" dur="500"/>
                                        <p:tgtEl>
                                          <p:spTgt spid="2375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37575"/>
                                        </p:tgtEl>
                                        <p:attrNameLst>
                                          <p:attrName>style.visibility</p:attrName>
                                        </p:attrNameLst>
                                      </p:cBhvr>
                                      <p:to>
                                        <p:strVal val="visible"/>
                                      </p:to>
                                    </p:set>
                                    <p:animEffect transition="in" filter="dissolve">
                                      <p:cBhvr>
                                        <p:cTn id="15" dur="500"/>
                                        <p:tgtEl>
                                          <p:spTgt spid="23757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37574"/>
                                        </p:tgtEl>
                                        <p:attrNameLst>
                                          <p:attrName>style.visibility</p:attrName>
                                        </p:attrNameLst>
                                      </p:cBhvr>
                                      <p:to>
                                        <p:strVal val="visible"/>
                                      </p:to>
                                    </p:set>
                                    <p:animEffect transition="in" filter="dissolve">
                                      <p:cBhvr>
                                        <p:cTn id="20" dur="500"/>
                                        <p:tgtEl>
                                          <p:spTgt spid="237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16632"/>
            <a:ext cx="7084258" cy="6537682"/>
          </a:xfrm>
          <a:prstGeom prst="rect">
            <a:avLst/>
          </a:prstGeom>
        </p:spPr>
      </p:pic>
    </p:spTree>
    <p:extLst>
      <p:ext uri="{BB962C8B-B14F-4D97-AF65-F5344CB8AC3E}">
        <p14:creationId xmlns:p14="http://schemas.microsoft.com/office/powerpoint/2010/main" val="759345694"/>
      </p:ext>
    </p:extLst>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042988" y="274638"/>
            <a:ext cx="7129462" cy="1143000"/>
          </a:xfrm>
          <a:solidFill>
            <a:srgbClr val="FF99FF"/>
          </a:solidFill>
        </p:spPr>
        <p:txBody>
          <a:bodyPr/>
          <a:lstStyle/>
          <a:p>
            <a:pPr eaLnBrk="1" hangingPunct="1"/>
            <a:r>
              <a:rPr lang="zh-CN" altLang="en-US">
                <a:latin typeface="黑体" panose="02010609060101010101" pitchFamily="49" charset="-122"/>
                <a:ea typeface="黑体" panose="02010609060101010101" pitchFamily="49" charset="-122"/>
              </a:rPr>
              <a:t>第六章 同步时序逻辑电路</a:t>
            </a:r>
          </a:p>
        </p:txBody>
      </p:sp>
      <p:sp>
        <p:nvSpPr>
          <p:cNvPr id="110595" name="Rectangle 3"/>
          <p:cNvSpPr>
            <a:spLocks noGrp="1" noChangeArrowheads="1"/>
          </p:cNvSpPr>
          <p:nvPr>
            <p:ph type="body" idx="1"/>
          </p:nvPr>
        </p:nvSpPr>
        <p:spPr/>
        <p:txBody>
          <a:bodyPr/>
          <a:lstStyle/>
          <a:p>
            <a:pPr eaLnBrk="1" hangingPunct="1">
              <a:buFontTx/>
              <a:buNone/>
            </a:pPr>
            <a:r>
              <a:rPr lang="zh-CN" altLang="en-US">
                <a:latin typeface="黑体" panose="02010609060101010101" pitchFamily="49" charset="-122"/>
                <a:ea typeface="黑体" panose="02010609060101010101" pitchFamily="49" charset="-122"/>
              </a:rPr>
              <a:t>1)时序电路的基本概念和分类原则</a:t>
            </a:r>
          </a:p>
          <a:p>
            <a:pPr eaLnBrk="1" hangingPunct="1">
              <a:buFontTx/>
              <a:buNone/>
            </a:pPr>
            <a:r>
              <a:rPr lang="zh-CN" altLang="en-US">
                <a:latin typeface="黑体" panose="02010609060101010101" pitchFamily="49" charset="-122"/>
                <a:ea typeface="黑体" panose="02010609060101010101" pitchFamily="49" charset="-122"/>
              </a:rPr>
              <a:t>2)</a:t>
            </a:r>
            <a:r>
              <a:rPr lang="zh-CN" altLang="en-US">
                <a:solidFill>
                  <a:srgbClr val="FF00FF"/>
                </a:solidFill>
                <a:latin typeface="黑体" panose="02010609060101010101" pitchFamily="49" charset="-122"/>
                <a:ea typeface="黑体" panose="02010609060101010101" pitchFamily="49" charset="-122"/>
              </a:rPr>
              <a:t>同步时序逻辑电路的分析过程</a:t>
            </a:r>
          </a:p>
          <a:p>
            <a:pPr lvl="1" eaLnBrk="1" hangingPunct="1"/>
            <a:r>
              <a:rPr lang="zh-CN" altLang="en-US">
                <a:latin typeface="黑体" panose="02010609060101010101" pitchFamily="49" charset="-122"/>
                <a:ea typeface="黑体" panose="02010609060101010101" pitchFamily="49" charset="-122"/>
              </a:rPr>
              <a:t>列出输出方程、激励方程和状态方程</a:t>
            </a:r>
          </a:p>
          <a:p>
            <a:pPr lvl="1" eaLnBrk="1" hangingPunct="1"/>
            <a:r>
              <a:rPr lang="zh-CN" altLang="en-US">
                <a:latin typeface="黑体" panose="02010609060101010101" pitchFamily="49" charset="-122"/>
                <a:ea typeface="黑体" panose="02010609060101010101" pitchFamily="49" charset="-122"/>
              </a:rPr>
              <a:t>写出状态转换真值表</a:t>
            </a:r>
          </a:p>
          <a:p>
            <a:pPr lvl="1" eaLnBrk="1" hangingPunct="1"/>
            <a:r>
              <a:rPr lang="zh-CN" altLang="en-US">
                <a:latin typeface="黑体" panose="02010609060101010101" pitchFamily="49" charset="-122"/>
                <a:ea typeface="黑体" panose="02010609060101010101" pitchFamily="49" charset="-122"/>
              </a:rPr>
              <a:t>画出状态图和工作波形图</a:t>
            </a:r>
          </a:p>
          <a:p>
            <a:pPr lvl="1" eaLnBrk="1" hangingPunct="1"/>
            <a:r>
              <a:rPr lang="zh-CN" altLang="en-US">
                <a:latin typeface="黑体" panose="02010609060101010101" pitchFamily="49" charset="-122"/>
                <a:ea typeface="黑体" panose="02010609060101010101" pitchFamily="49" charset="-122"/>
              </a:rPr>
              <a:t>用文字描述电路的功能</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box(in)">
                                      <p:cBhvr>
                                        <p:cTn id="7" dur="500"/>
                                        <p:tgtEl>
                                          <p:spTgt spid="110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0595">
                                            <p:txEl>
                                              <p:pRg st="1" end="1"/>
                                            </p:txEl>
                                          </p:spTgt>
                                        </p:tgtEl>
                                        <p:attrNameLst>
                                          <p:attrName>style.visibility</p:attrName>
                                        </p:attrNameLst>
                                      </p:cBhvr>
                                      <p:to>
                                        <p:strVal val="visible"/>
                                      </p:to>
                                    </p:set>
                                    <p:animEffect transition="in" filter="box(in)">
                                      <p:cBhvr>
                                        <p:cTn id="12" dur="500"/>
                                        <p:tgtEl>
                                          <p:spTgt spid="110595">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10595">
                                            <p:txEl>
                                              <p:pRg st="2" end="2"/>
                                            </p:txEl>
                                          </p:spTgt>
                                        </p:tgtEl>
                                        <p:attrNameLst>
                                          <p:attrName>style.visibility</p:attrName>
                                        </p:attrNameLst>
                                      </p:cBhvr>
                                      <p:to>
                                        <p:strVal val="visible"/>
                                      </p:to>
                                    </p:set>
                                    <p:animEffect transition="in" filter="box(in)">
                                      <p:cBhvr>
                                        <p:cTn id="15" dur="500"/>
                                        <p:tgtEl>
                                          <p:spTgt spid="110595">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10595">
                                            <p:txEl>
                                              <p:pRg st="3" end="3"/>
                                            </p:txEl>
                                          </p:spTgt>
                                        </p:tgtEl>
                                        <p:attrNameLst>
                                          <p:attrName>style.visibility</p:attrName>
                                        </p:attrNameLst>
                                      </p:cBhvr>
                                      <p:to>
                                        <p:strVal val="visible"/>
                                      </p:to>
                                    </p:set>
                                    <p:animEffect transition="in" filter="box(in)">
                                      <p:cBhvr>
                                        <p:cTn id="18" dur="500"/>
                                        <p:tgtEl>
                                          <p:spTgt spid="110595">
                                            <p:txEl>
                                              <p:pRg st="3" end="3"/>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10595">
                                            <p:txEl>
                                              <p:pRg st="4" end="4"/>
                                            </p:txEl>
                                          </p:spTgt>
                                        </p:tgtEl>
                                        <p:attrNameLst>
                                          <p:attrName>style.visibility</p:attrName>
                                        </p:attrNameLst>
                                      </p:cBhvr>
                                      <p:to>
                                        <p:strVal val="visible"/>
                                      </p:to>
                                    </p:set>
                                    <p:animEffect transition="in" filter="box(in)">
                                      <p:cBhvr>
                                        <p:cTn id="21" dur="500"/>
                                        <p:tgtEl>
                                          <p:spTgt spid="110595">
                                            <p:txEl>
                                              <p:pRg st="4" end="4"/>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10595">
                                            <p:txEl>
                                              <p:pRg st="5" end="5"/>
                                            </p:txEl>
                                          </p:spTgt>
                                        </p:tgtEl>
                                        <p:attrNameLst>
                                          <p:attrName>style.visibility</p:attrName>
                                        </p:attrNameLst>
                                      </p:cBhvr>
                                      <p:to>
                                        <p:strVal val="visible"/>
                                      </p:to>
                                    </p:set>
                                    <p:animEffect transition="in" filter="box(in)">
                                      <p:cBhvr>
                                        <p:cTn id="24" dur="500"/>
                                        <p:tgtEl>
                                          <p:spTgt spid="1105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a:xfrm>
            <a:off x="615950" y="260350"/>
            <a:ext cx="7772400" cy="5616575"/>
          </a:xfrm>
        </p:spPr>
        <p:txBody>
          <a:bodyPr/>
          <a:lstStyle/>
          <a:p>
            <a:pPr eaLnBrk="1" hangingPunct="1">
              <a:buFontTx/>
              <a:buNone/>
            </a:pPr>
            <a:r>
              <a:rPr lang="zh-CN" altLang="en-US">
                <a:latin typeface="黑体" panose="02010609060101010101" pitchFamily="49" charset="-122"/>
                <a:ea typeface="黑体" panose="02010609060101010101" pitchFamily="49" charset="-122"/>
              </a:rPr>
              <a:t>3)</a:t>
            </a:r>
            <a:r>
              <a:rPr lang="zh-CN" altLang="en-US">
                <a:solidFill>
                  <a:srgbClr val="FF00FF"/>
                </a:solidFill>
                <a:latin typeface="黑体" panose="02010609060101010101" pitchFamily="49" charset="-122"/>
                <a:ea typeface="黑体" panose="02010609060101010101" pitchFamily="49" charset="-122"/>
              </a:rPr>
              <a:t>同步时序逻辑电路的设计过程</a:t>
            </a:r>
          </a:p>
          <a:p>
            <a:pPr lvl="1" eaLnBrk="1" hangingPunct="1"/>
            <a:r>
              <a:rPr lang="zh-CN" altLang="en-US">
                <a:latin typeface="黑体" panose="02010609060101010101" pitchFamily="49" charset="-122"/>
                <a:ea typeface="黑体" panose="02010609060101010101" pitchFamily="49" charset="-122"/>
              </a:rPr>
              <a:t>根据题设要求，画出状态图</a:t>
            </a:r>
          </a:p>
          <a:p>
            <a:pPr lvl="1" eaLnBrk="1" hangingPunct="1"/>
            <a:r>
              <a:rPr lang="zh-CN" altLang="en-US">
                <a:latin typeface="黑体" panose="02010609060101010101" pitchFamily="49" charset="-122"/>
                <a:ea typeface="黑体" panose="02010609060101010101" pitchFamily="49" charset="-122"/>
              </a:rPr>
              <a:t>状态图化简（完全确定和不完全确定）</a:t>
            </a:r>
          </a:p>
          <a:p>
            <a:pPr lvl="1" eaLnBrk="1" hangingPunct="1"/>
            <a:r>
              <a:rPr lang="zh-CN" altLang="en-US">
                <a:latin typeface="黑体" panose="02010609060101010101" pitchFamily="49" charset="-122"/>
                <a:ea typeface="黑体" panose="02010609060101010101" pitchFamily="49" charset="-122"/>
              </a:rPr>
              <a:t>状态编码</a:t>
            </a:r>
          </a:p>
          <a:p>
            <a:pPr lvl="1" eaLnBrk="1" hangingPunct="1"/>
            <a:r>
              <a:rPr lang="zh-CN" altLang="en-US">
                <a:latin typeface="黑体" panose="02010609060101010101" pitchFamily="49" charset="-122"/>
                <a:ea typeface="黑体" panose="02010609060101010101" pitchFamily="49" charset="-122"/>
              </a:rPr>
              <a:t>确定触发器的个数和类型</a:t>
            </a:r>
          </a:p>
          <a:p>
            <a:pPr lvl="1" eaLnBrk="1" hangingPunct="1"/>
            <a:r>
              <a:rPr lang="zh-CN" altLang="en-US">
                <a:latin typeface="黑体" panose="02010609060101010101" pitchFamily="49" charset="-122"/>
                <a:ea typeface="黑体" panose="02010609060101010101" pitchFamily="49" charset="-122"/>
              </a:rPr>
              <a:t>得到状态转换真值表</a:t>
            </a:r>
          </a:p>
          <a:p>
            <a:pPr lvl="1" eaLnBrk="1" hangingPunct="1"/>
            <a:r>
              <a:rPr lang="zh-CN" altLang="en-US">
                <a:latin typeface="黑体" panose="02010609060101010101" pitchFamily="49" charset="-122"/>
                <a:ea typeface="黑体" panose="02010609060101010101" pitchFamily="49" charset="-122"/>
              </a:rPr>
              <a:t>求出输出方程、状态方程和激励方程</a:t>
            </a:r>
          </a:p>
          <a:p>
            <a:pPr lvl="1" eaLnBrk="1" hangingPunct="1"/>
            <a:r>
              <a:rPr lang="zh-CN" altLang="en-US">
                <a:latin typeface="黑体" panose="02010609060101010101" pitchFamily="49" charset="-122"/>
                <a:ea typeface="黑体" panose="02010609060101010101" pitchFamily="49" charset="-122"/>
              </a:rPr>
              <a:t>对于不完全确定的状态图，检查其自启动</a:t>
            </a:r>
          </a:p>
          <a:p>
            <a:pPr lvl="1" eaLnBrk="1" hangingPunct="1"/>
            <a:r>
              <a:rPr lang="zh-CN" altLang="en-US">
                <a:latin typeface="黑体" panose="02010609060101010101" pitchFamily="49" charset="-122"/>
                <a:ea typeface="黑体" panose="02010609060101010101" pitchFamily="49" charset="-122"/>
              </a:rPr>
              <a:t>画出电路图</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dissolve">
                                      <p:cBhvr>
                                        <p:cTn id="7" dur="500"/>
                                        <p:tgtEl>
                                          <p:spTgt spid="111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1619">
                                            <p:txEl>
                                              <p:pRg st="1" end="1"/>
                                            </p:txEl>
                                          </p:spTgt>
                                        </p:tgtEl>
                                        <p:attrNameLst>
                                          <p:attrName>style.visibility</p:attrName>
                                        </p:attrNameLst>
                                      </p:cBhvr>
                                      <p:to>
                                        <p:strVal val="visible"/>
                                      </p:to>
                                    </p:set>
                                    <p:animEffect transition="in" filter="dissolve">
                                      <p:cBhvr>
                                        <p:cTn id="12" dur="500"/>
                                        <p:tgtEl>
                                          <p:spTgt spid="111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1619">
                                            <p:txEl>
                                              <p:pRg st="2" end="2"/>
                                            </p:txEl>
                                          </p:spTgt>
                                        </p:tgtEl>
                                        <p:attrNameLst>
                                          <p:attrName>style.visibility</p:attrName>
                                        </p:attrNameLst>
                                      </p:cBhvr>
                                      <p:to>
                                        <p:strVal val="visible"/>
                                      </p:to>
                                    </p:set>
                                    <p:animEffect transition="in" filter="dissolve">
                                      <p:cBhvr>
                                        <p:cTn id="17" dur="500"/>
                                        <p:tgtEl>
                                          <p:spTgt spid="111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1619">
                                            <p:txEl>
                                              <p:pRg st="3" end="3"/>
                                            </p:txEl>
                                          </p:spTgt>
                                        </p:tgtEl>
                                        <p:attrNameLst>
                                          <p:attrName>style.visibility</p:attrName>
                                        </p:attrNameLst>
                                      </p:cBhvr>
                                      <p:to>
                                        <p:strVal val="visible"/>
                                      </p:to>
                                    </p:set>
                                    <p:animEffect transition="in" filter="dissolve">
                                      <p:cBhvr>
                                        <p:cTn id="22" dur="500"/>
                                        <p:tgtEl>
                                          <p:spTgt spid="1116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1619">
                                            <p:txEl>
                                              <p:pRg st="4" end="4"/>
                                            </p:txEl>
                                          </p:spTgt>
                                        </p:tgtEl>
                                        <p:attrNameLst>
                                          <p:attrName>style.visibility</p:attrName>
                                        </p:attrNameLst>
                                      </p:cBhvr>
                                      <p:to>
                                        <p:strVal val="visible"/>
                                      </p:to>
                                    </p:set>
                                    <p:animEffect transition="in" filter="dissolve">
                                      <p:cBhvr>
                                        <p:cTn id="27" dur="500"/>
                                        <p:tgtEl>
                                          <p:spTgt spid="1116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1619">
                                            <p:txEl>
                                              <p:pRg st="5" end="5"/>
                                            </p:txEl>
                                          </p:spTgt>
                                        </p:tgtEl>
                                        <p:attrNameLst>
                                          <p:attrName>style.visibility</p:attrName>
                                        </p:attrNameLst>
                                      </p:cBhvr>
                                      <p:to>
                                        <p:strVal val="visible"/>
                                      </p:to>
                                    </p:set>
                                    <p:animEffect transition="in" filter="dissolve">
                                      <p:cBhvr>
                                        <p:cTn id="32" dur="500"/>
                                        <p:tgtEl>
                                          <p:spTgt spid="1116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1619">
                                            <p:txEl>
                                              <p:pRg st="6" end="6"/>
                                            </p:txEl>
                                          </p:spTgt>
                                        </p:tgtEl>
                                        <p:attrNameLst>
                                          <p:attrName>style.visibility</p:attrName>
                                        </p:attrNameLst>
                                      </p:cBhvr>
                                      <p:to>
                                        <p:strVal val="visible"/>
                                      </p:to>
                                    </p:set>
                                    <p:animEffect transition="in" filter="dissolve">
                                      <p:cBhvr>
                                        <p:cTn id="37" dur="500"/>
                                        <p:tgtEl>
                                          <p:spTgt spid="11161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1619">
                                            <p:txEl>
                                              <p:pRg st="7" end="7"/>
                                            </p:txEl>
                                          </p:spTgt>
                                        </p:tgtEl>
                                        <p:attrNameLst>
                                          <p:attrName>style.visibility</p:attrName>
                                        </p:attrNameLst>
                                      </p:cBhvr>
                                      <p:to>
                                        <p:strVal val="visible"/>
                                      </p:to>
                                    </p:set>
                                    <p:animEffect transition="in" filter="dissolve">
                                      <p:cBhvr>
                                        <p:cTn id="42" dur="500"/>
                                        <p:tgtEl>
                                          <p:spTgt spid="11161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11619">
                                            <p:txEl>
                                              <p:pRg st="8" end="8"/>
                                            </p:txEl>
                                          </p:spTgt>
                                        </p:tgtEl>
                                        <p:attrNameLst>
                                          <p:attrName>style.visibility</p:attrName>
                                        </p:attrNameLst>
                                      </p:cBhvr>
                                      <p:to>
                                        <p:strVal val="visible"/>
                                      </p:to>
                                    </p:set>
                                    <p:animEffect transition="in" filter="dissolve">
                                      <p:cBhvr>
                                        <p:cTn id="47" dur="500"/>
                                        <p:tgtEl>
                                          <p:spTgt spid="1116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bldLvl="2"/>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type="body" idx="1"/>
          </p:nvPr>
        </p:nvSpPr>
        <p:spPr>
          <a:xfrm>
            <a:off x="663575" y="404813"/>
            <a:ext cx="8229600" cy="4525962"/>
          </a:xfrm>
        </p:spPr>
        <p:txBody>
          <a:bodyPr/>
          <a:lstStyle/>
          <a:p>
            <a:pPr eaLnBrk="1" hangingPunct="1">
              <a:buFontTx/>
              <a:buNone/>
            </a:pPr>
            <a:r>
              <a:rPr lang="zh-CN" altLang="en-US">
                <a:ea typeface="黑体" panose="02010609060101010101" pitchFamily="49" charset="-122"/>
              </a:rPr>
              <a:t>4)设计电路的类型</a:t>
            </a:r>
          </a:p>
          <a:p>
            <a:pPr lvl="1" eaLnBrk="1" hangingPunct="1"/>
            <a:r>
              <a:rPr lang="zh-CN" altLang="en-US">
                <a:solidFill>
                  <a:srgbClr val="FF00FF"/>
                </a:solidFill>
                <a:ea typeface="黑体" panose="02010609060101010101" pitchFamily="49" charset="-122"/>
              </a:rPr>
              <a:t>序列检测器</a:t>
            </a:r>
          </a:p>
          <a:p>
            <a:pPr lvl="1" eaLnBrk="1" hangingPunct="1"/>
            <a:r>
              <a:rPr lang="zh-CN" altLang="en-US">
                <a:solidFill>
                  <a:srgbClr val="FF00FF"/>
                </a:solidFill>
                <a:ea typeface="黑体" panose="02010609060101010101" pitchFamily="49" charset="-122"/>
              </a:rPr>
              <a:t>代码检测器</a:t>
            </a:r>
          </a:p>
          <a:p>
            <a:pPr lvl="1" eaLnBrk="1" hangingPunct="1"/>
            <a:r>
              <a:rPr lang="zh-CN" altLang="en-US">
                <a:solidFill>
                  <a:srgbClr val="FF00FF"/>
                </a:solidFill>
                <a:ea typeface="黑体" panose="02010609060101010101" pitchFamily="49" charset="-122"/>
              </a:rPr>
              <a:t>计数器</a:t>
            </a:r>
          </a:p>
          <a:p>
            <a:pPr lvl="1" eaLnBrk="1" hangingPunct="1"/>
            <a:r>
              <a:rPr lang="zh-CN" altLang="en-US">
                <a:ea typeface="黑体" panose="02010609060101010101" pitchFamily="49" charset="-122"/>
              </a:rPr>
              <a:t>移位寄存器</a:t>
            </a:r>
          </a:p>
          <a:p>
            <a:pPr eaLnBrk="1" hangingPunct="1">
              <a:buFontTx/>
              <a:buNone/>
            </a:pPr>
            <a:endParaRPr lang="zh-CN" altLang="en-US">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box(in)">
                                      <p:cBhvr>
                                        <p:cTn id="7" dur="500"/>
                                        <p:tgtEl>
                                          <p:spTgt spid="113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box(in)">
                                      <p:cBhvr>
                                        <p:cTn id="12" dur="500"/>
                                        <p:tgtEl>
                                          <p:spTgt spid="1136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3667">
                                            <p:txEl>
                                              <p:pRg st="2" end="2"/>
                                            </p:txEl>
                                          </p:spTgt>
                                        </p:tgtEl>
                                        <p:attrNameLst>
                                          <p:attrName>style.visibility</p:attrName>
                                        </p:attrNameLst>
                                      </p:cBhvr>
                                      <p:to>
                                        <p:strVal val="visible"/>
                                      </p:to>
                                    </p:set>
                                    <p:animEffect transition="in" filter="box(in)">
                                      <p:cBhvr>
                                        <p:cTn id="17" dur="500"/>
                                        <p:tgtEl>
                                          <p:spTgt spid="1136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3667">
                                            <p:txEl>
                                              <p:pRg st="3" end="3"/>
                                            </p:txEl>
                                          </p:spTgt>
                                        </p:tgtEl>
                                        <p:attrNameLst>
                                          <p:attrName>style.visibility</p:attrName>
                                        </p:attrNameLst>
                                      </p:cBhvr>
                                      <p:to>
                                        <p:strVal val="visible"/>
                                      </p:to>
                                    </p:set>
                                    <p:animEffect transition="in" filter="box(in)">
                                      <p:cBhvr>
                                        <p:cTn id="22" dur="500"/>
                                        <p:tgtEl>
                                          <p:spTgt spid="1136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3667">
                                            <p:txEl>
                                              <p:pRg st="4" end="4"/>
                                            </p:txEl>
                                          </p:spTgt>
                                        </p:tgtEl>
                                        <p:attrNameLst>
                                          <p:attrName>style.visibility</p:attrName>
                                        </p:attrNameLst>
                                      </p:cBhvr>
                                      <p:to>
                                        <p:strVal val="visible"/>
                                      </p:to>
                                    </p:set>
                                    <p:animEffect transition="in" filter="box(in)">
                                      <p:cBhvr>
                                        <p:cTn id="27" dur="500"/>
                                        <p:tgtEl>
                                          <p:spTgt spid="1136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bldLvl="2"/>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0" name="Rectangle 4"/>
          <p:cNvSpPr>
            <a:spLocks noChangeArrowheads="1"/>
          </p:cNvSpPr>
          <p:nvPr/>
        </p:nvSpPr>
        <p:spPr bwMode="auto">
          <a:xfrm>
            <a:off x="296863" y="44624"/>
            <a:ext cx="8642350"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000" dirty="0">
                <a:latin typeface="Times New Roman" panose="02020603050405020304" pitchFamily="18" charset="0"/>
              </a:rPr>
              <a:t>1</a:t>
            </a:r>
            <a:r>
              <a:rPr kumimoji="1" lang="zh-CN" altLang="en-US" sz="2000" dirty="0">
                <a:latin typeface="Times New Roman" panose="02020603050405020304" pitchFamily="18" charset="0"/>
              </a:rPr>
              <a:t>、当描述同步时序逻辑电路时，有</a:t>
            </a:r>
            <a:r>
              <a:rPr kumimoji="1" lang="en-US" altLang="zh-CN" sz="2000" dirty="0">
                <a:latin typeface="Times New Roman" panose="02020603050405020304" pitchFamily="18" charset="0"/>
              </a:rPr>
              <a:t>6</a:t>
            </a:r>
            <a:r>
              <a:rPr kumimoji="1" lang="zh-CN" altLang="en-US" sz="2000" dirty="0">
                <a:latin typeface="Times New Roman" panose="02020603050405020304" pitchFamily="18" charset="0"/>
              </a:rPr>
              <a:t>个状态的最简状态图需要（ </a:t>
            </a:r>
            <a:r>
              <a:rPr kumimoji="1" lang="en-US" altLang="zh-CN" sz="2000" dirty="0">
                <a:solidFill>
                  <a:srgbClr val="FF0000"/>
                </a:solidFill>
                <a:latin typeface="Times New Roman" panose="02020603050405020304" pitchFamily="18" charset="0"/>
              </a:rPr>
              <a:t>C</a:t>
            </a:r>
            <a:r>
              <a:rPr kumimoji="1" lang="zh-CN" altLang="en-US" sz="2000" dirty="0">
                <a:latin typeface="Times New Roman" panose="02020603050405020304" pitchFamily="18" charset="0"/>
              </a:rPr>
              <a:t>     ）个触发器。</a:t>
            </a:r>
          </a:p>
          <a:p>
            <a:pPr eaLnBrk="1" hangingPunct="1">
              <a:lnSpc>
                <a:spcPct val="120000"/>
              </a:lnSpc>
              <a:spcBef>
                <a:spcPct val="0"/>
              </a:spcBef>
              <a:buFontTx/>
              <a:buNone/>
            </a:pPr>
            <a:r>
              <a:rPr kumimoji="1" lang="en-US" altLang="zh-CN" sz="2000" dirty="0">
                <a:latin typeface="Times New Roman" panose="02020603050405020304" pitchFamily="18" charset="0"/>
              </a:rPr>
              <a:t>A.  1                      B.  2                   C.  3                    D.  4</a:t>
            </a:r>
          </a:p>
        </p:txBody>
      </p:sp>
      <p:sp>
        <p:nvSpPr>
          <p:cNvPr id="239621" name="Rectangle 5"/>
          <p:cNvSpPr>
            <a:spLocks noChangeArrowheads="1"/>
          </p:cNvSpPr>
          <p:nvPr/>
        </p:nvSpPr>
        <p:spPr bwMode="auto">
          <a:xfrm>
            <a:off x="295275" y="1268760"/>
            <a:ext cx="8496300" cy="79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000" dirty="0">
                <a:latin typeface="Times New Roman" panose="02020603050405020304" pitchFamily="18" charset="0"/>
              </a:rPr>
              <a:t>2</a:t>
            </a:r>
            <a:r>
              <a:rPr kumimoji="1" lang="zh-CN" altLang="en-US" sz="2000" dirty="0">
                <a:latin typeface="Times New Roman" panose="02020603050405020304" pitchFamily="18" charset="0"/>
              </a:rPr>
              <a:t>、十进制同步加法计数器</a:t>
            </a:r>
            <a:r>
              <a:rPr kumimoji="1" lang="en-US" altLang="zh-CN" sz="2000" dirty="0">
                <a:latin typeface="Times New Roman" panose="02020603050405020304" pitchFamily="18" charset="0"/>
              </a:rPr>
              <a:t>74LS160</a:t>
            </a:r>
            <a:r>
              <a:rPr kumimoji="1" lang="zh-CN" altLang="en-US" sz="2000" dirty="0">
                <a:latin typeface="Times New Roman" panose="02020603050405020304" pitchFamily="18" charset="0"/>
              </a:rPr>
              <a:t>中包含</a:t>
            </a:r>
            <a:r>
              <a:rPr kumimoji="1" lang="zh-CN" altLang="en-US" sz="2000" dirty="0"/>
              <a:t>（ </a:t>
            </a:r>
            <a:r>
              <a:rPr kumimoji="1" lang="en-US" altLang="zh-CN" sz="2000" dirty="0">
                <a:solidFill>
                  <a:srgbClr val="FF0000"/>
                </a:solidFill>
                <a:latin typeface="Times New Roman" panose="02020603050405020304" pitchFamily="18" charset="0"/>
              </a:rPr>
              <a:t>C</a:t>
            </a:r>
            <a:r>
              <a:rPr kumimoji="1" lang="zh-CN" altLang="en-US" sz="2000" dirty="0"/>
              <a:t>    ）</a:t>
            </a:r>
            <a:r>
              <a:rPr kumimoji="1" lang="zh-CN" altLang="en-US" sz="2000" dirty="0">
                <a:latin typeface="Times New Roman" panose="02020603050405020304" pitchFamily="18" charset="0"/>
              </a:rPr>
              <a:t>个触发器。</a:t>
            </a:r>
          </a:p>
          <a:p>
            <a:pPr eaLnBrk="1" hangingPunct="1">
              <a:lnSpc>
                <a:spcPct val="120000"/>
              </a:lnSpc>
              <a:spcBef>
                <a:spcPct val="0"/>
              </a:spcBef>
              <a:buFontTx/>
              <a:buNone/>
            </a:pPr>
            <a:r>
              <a:rPr kumimoji="1" lang="en-US" altLang="zh-CN" sz="2000" dirty="0">
                <a:latin typeface="Times New Roman" panose="02020603050405020304" pitchFamily="18" charset="0"/>
              </a:rPr>
              <a:t>A. 1                       B. 2                    C. 4                    D. 8</a:t>
            </a:r>
          </a:p>
        </p:txBody>
      </p:sp>
      <p:grpSp>
        <p:nvGrpSpPr>
          <p:cNvPr id="239624" name="Group 8"/>
          <p:cNvGrpSpPr>
            <a:grpSpLocks/>
          </p:cNvGrpSpPr>
          <p:nvPr/>
        </p:nvGrpSpPr>
        <p:grpSpPr bwMode="auto">
          <a:xfrm>
            <a:off x="295275" y="2132856"/>
            <a:ext cx="8640763" cy="798513"/>
            <a:chOff x="212" y="1759"/>
            <a:chExt cx="5443" cy="503"/>
          </a:xfrm>
        </p:grpSpPr>
        <p:sp>
          <p:nvSpPr>
            <p:cNvPr id="50184" name="Rectangle 6"/>
            <p:cNvSpPr>
              <a:spLocks noChangeArrowheads="1"/>
            </p:cNvSpPr>
            <p:nvPr/>
          </p:nvSpPr>
          <p:spPr bwMode="auto">
            <a:xfrm>
              <a:off x="212" y="1759"/>
              <a:ext cx="5443" cy="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000" dirty="0">
                  <a:solidFill>
                    <a:srgbClr val="0000FF"/>
                  </a:solidFill>
                  <a:latin typeface="Times New Roman" panose="02020603050405020304" pitchFamily="18" charset="0"/>
                </a:rPr>
                <a:t>3</a:t>
              </a:r>
              <a:r>
                <a:rPr kumimoji="1" lang="zh-CN" altLang="en-US" sz="2000" dirty="0">
                  <a:latin typeface="Times New Roman" panose="02020603050405020304" pitchFamily="18" charset="0"/>
                </a:rPr>
                <a:t>、</a:t>
              </a:r>
              <a:r>
                <a:rPr kumimoji="1" lang="en-US" altLang="zh-CN" sz="2000" dirty="0">
                  <a:latin typeface="Times New Roman" panose="02020603050405020304" pitchFamily="18" charset="0"/>
                </a:rPr>
                <a:t>n</a:t>
              </a:r>
              <a:r>
                <a:rPr kumimoji="1" lang="zh-CN" altLang="en-US" sz="2000" dirty="0">
                  <a:latin typeface="Times New Roman" panose="02020603050405020304" pitchFamily="18" charset="0"/>
                </a:rPr>
                <a:t>级触发器构成的环形计数器，其有效循环的状态数为（ </a:t>
              </a:r>
              <a:r>
                <a:rPr kumimoji="1" lang="en-US" altLang="zh-CN" sz="2000" dirty="0">
                  <a:solidFill>
                    <a:srgbClr val="FF0000"/>
                  </a:solidFill>
                  <a:latin typeface="Times New Roman" panose="02020603050405020304" pitchFamily="18" charset="0"/>
                </a:rPr>
                <a:t>B</a:t>
              </a:r>
              <a:r>
                <a:rPr kumimoji="1" lang="zh-CN" altLang="en-US" sz="2000" dirty="0">
                  <a:latin typeface="Times New Roman" panose="02020603050405020304" pitchFamily="18" charset="0"/>
                </a:rPr>
                <a:t>  ）个。</a:t>
              </a:r>
            </a:p>
            <a:p>
              <a:pPr eaLnBrk="1" hangingPunct="1">
                <a:lnSpc>
                  <a:spcPct val="120000"/>
                </a:lnSpc>
                <a:spcBef>
                  <a:spcPct val="0"/>
                </a:spcBef>
                <a:buFontTx/>
                <a:buNone/>
              </a:pPr>
              <a:r>
                <a:rPr kumimoji="1" lang="en-US" altLang="zh-CN" sz="2000" dirty="0">
                  <a:latin typeface="Times New Roman" panose="02020603050405020304" pitchFamily="18" charset="0"/>
                </a:rPr>
                <a:t>A. 2n                     B. n                   C. 2n                  D.     - 1</a:t>
              </a:r>
            </a:p>
          </p:txBody>
        </p:sp>
        <p:graphicFrame>
          <p:nvGraphicFramePr>
            <p:cNvPr id="50185" name="Object 7"/>
            <p:cNvGraphicFramePr>
              <a:graphicFrameLocks noChangeAspect="1"/>
            </p:cNvGraphicFramePr>
            <p:nvPr>
              <p:extLst>
                <p:ext uri="{D42A27DB-BD31-4B8C-83A1-F6EECF244321}">
                  <p14:modId xmlns:p14="http://schemas.microsoft.com/office/powerpoint/2010/main" val="182316680"/>
                </p:ext>
              </p:extLst>
            </p:nvPr>
          </p:nvGraphicFramePr>
          <p:xfrm>
            <a:off x="3753" y="1976"/>
            <a:ext cx="254" cy="272"/>
          </p:xfrm>
          <a:graphic>
            <a:graphicData uri="http://schemas.openxmlformats.org/presentationml/2006/ole">
              <mc:AlternateContent xmlns:mc="http://schemas.openxmlformats.org/markup-compatibility/2006">
                <mc:Choice xmlns:v="urn:schemas-microsoft-com:vml" Requires="v">
                  <p:oleObj spid="_x0000_s50260" name="公式" r:id="rId4" imgW="177646" imgH="190335" progId="Equation.3">
                    <p:embed/>
                  </p:oleObj>
                </mc:Choice>
                <mc:Fallback>
                  <p:oleObj name="公式" r:id="rId4" imgW="177646" imgH="190335"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3" y="1976"/>
                          <a:ext cx="25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9625" name="Rectangle 9"/>
          <p:cNvSpPr>
            <a:spLocks noChangeArrowheads="1"/>
          </p:cNvSpPr>
          <p:nvPr/>
        </p:nvSpPr>
        <p:spPr bwMode="auto">
          <a:xfrm>
            <a:off x="295275" y="2996952"/>
            <a:ext cx="7224713" cy="79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000" dirty="0">
                <a:latin typeface="Times New Roman" panose="02020603050405020304" pitchFamily="18" charset="0"/>
              </a:rPr>
              <a:t>4</a:t>
            </a:r>
            <a:r>
              <a:rPr kumimoji="1" lang="zh-CN" altLang="en-US" sz="2000" dirty="0">
                <a:latin typeface="Times New Roman" panose="02020603050405020304" pitchFamily="18" charset="0"/>
              </a:rPr>
              <a:t>、下列属于时序逻辑电路的是（ </a:t>
            </a:r>
            <a:r>
              <a:rPr kumimoji="1" lang="en-US" altLang="zh-CN" sz="2000" dirty="0">
                <a:solidFill>
                  <a:srgbClr val="FF0000"/>
                </a:solidFill>
                <a:latin typeface="Times New Roman" panose="02020603050405020304" pitchFamily="18" charset="0"/>
              </a:rPr>
              <a:t>A</a:t>
            </a:r>
            <a:r>
              <a:rPr kumimoji="1" lang="zh-CN" altLang="en-US" sz="2000" dirty="0">
                <a:latin typeface="Times New Roman" panose="02020603050405020304" pitchFamily="18" charset="0"/>
              </a:rPr>
              <a:t>    ）。</a:t>
            </a:r>
          </a:p>
          <a:p>
            <a:pPr eaLnBrk="1" hangingPunct="1">
              <a:lnSpc>
                <a:spcPct val="120000"/>
              </a:lnSpc>
              <a:spcBef>
                <a:spcPct val="0"/>
              </a:spcBef>
              <a:buFontTx/>
              <a:buNone/>
            </a:pPr>
            <a:r>
              <a:rPr kumimoji="1" lang="en-US" altLang="zh-CN" sz="2000" dirty="0">
                <a:latin typeface="Times New Roman" panose="02020603050405020304" pitchFamily="18" charset="0"/>
              </a:rPr>
              <a:t>A. </a:t>
            </a:r>
            <a:r>
              <a:rPr kumimoji="1" lang="zh-CN" altLang="en-US" sz="2000" dirty="0">
                <a:latin typeface="Times New Roman" panose="02020603050405020304" pitchFamily="18" charset="0"/>
              </a:rPr>
              <a:t>计数器      </a:t>
            </a:r>
            <a:r>
              <a:rPr kumimoji="1" lang="en-US" altLang="zh-CN" sz="2000" dirty="0">
                <a:latin typeface="Times New Roman" panose="02020603050405020304" pitchFamily="18" charset="0"/>
              </a:rPr>
              <a:t>B. 3</a:t>
            </a:r>
            <a:r>
              <a:rPr kumimoji="1" lang="zh-CN" altLang="en-US" sz="2000" dirty="0">
                <a:latin typeface="Times New Roman" panose="02020603050405020304" pitchFamily="18" charset="0"/>
              </a:rPr>
              <a:t>线</a:t>
            </a:r>
            <a:r>
              <a:rPr kumimoji="1" lang="en-US" altLang="zh-CN" sz="2000" dirty="0">
                <a:latin typeface="Times New Roman" panose="02020603050405020304" pitchFamily="18" charset="0"/>
              </a:rPr>
              <a:t>—8</a:t>
            </a:r>
            <a:r>
              <a:rPr kumimoji="1" lang="zh-CN" altLang="en-US" sz="2000" dirty="0">
                <a:latin typeface="Times New Roman" panose="02020603050405020304" pitchFamily="18" charset="0"/>
              </a:rPr>
              <a:t>线译码器      </a:t>
            </a:r>
            <a:r>
              <a:rPr kumimoji="1" lang="en-US" altLang="zh-CN" sz="2000" dirty="0">
                <a:latin typeface="Times New Roman" panose="02020603050405020304" pitchFamily="18" charset="0"/>
              </a:rPr>
              <a:t>C. </a:t>
            </a:r>
            <a:r>
              <a:rPr kumimoji="1" lang="zh-CN" altLang="en-US" sz="2000" dirty="0">
                <a:latin typeface="Times New Roman" panose="02020603050405020304" pitchFamily="18" charset="0"/>
              </a:rPr>
              <a:t>全加器      </a:t>
            </a:r>
            <a:r>
              <a:rPr kumimoji="1" lang="en-US" altLang="zh-CN" sz="2000" dirty="0">
                <a:latin typeface="Times New Roman" panose="02020603050405020304" pitchFamily="18" charset="0"/>
              </a:rPr>
              <a:t>D. </a:t>
            </a:r>
            <a:r>
              <a:rPr kumimoji="1" lang="zh-CN" altLang="en-US" sz="2000" dirty="0">
                <a:latin typeface="Times New Roman" panose="02020603050405020304" pitchFamily="18" charset="0"/>
              </a:rPr>
              <a:t>数据选择器</a:t>
            </a:r>
          </a:p>
        </p:txBody>
      </p:sp>
      <p:sp>
        <p:nvSpPr>
          <p:cNvPr id="239627" name="Rectangle 11"/>
          <p:cNvSpPr>
            <a:spLocks noChangeArrowheads="1"/>
          </p:cNvSpPr>
          <p:nvPr/>
        </p:nvSpPr>
        <p:spPr bwMode="auto">
          <a:xfrm>
            <a:off x="-180528" y="5163851"/>
            <a:ext cx="7596336"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dirty="0">
                <a:latin typeface="Times New Roman" panose="02020603050405020304" pitchFamily="18" charset="0"/>
              </a:rPr>
              <a:t>6</a:t>
            </a:r>
            <a:r>
              <a:rPr kumimoji="1" lang="zh-CN" altLang="en-US" sz="2000" dirty="0">
                <a:latin typeface="Times New Roman" panose="02020603050405020304" pitchFamily="18" charset="0"/>
              </a:rPr>
              <a:t>、由</a:t>
            </a:r>
            <a:r>
              <a:rPr kumimoji="1" lang="en-US" altLang="zh-CN" sz="2000" dirty="0">
                <a:latin typeface="Times New Roman" panose="02020603050405020304" pitchFamily="18" charset="0"/>
              </a:rPr>
              <a:t>n</a:t>
            </a:r>
            <a:r>
              <a:rPr kumimoji="1" lang="zh-CN" altLang="en-US" sz="2000" dirty="0">
                <a:latin typeface="Times New Roman" panose="02020603050405020304" pitchFamily="18" charset="0"/>
              </a:rPr>
              <a:t>个触发器组成的扭环计数器可以记（ </a:t>
            </a:r>
            <a:r>
              <a:rPr kumimoji="1" lang="en-US" altLang="zh-CN" sz="2000" dirty="0">
                <a:solidFill>
                  <a:srgbClr val="FF0000"/>
                </a:solidFill>
                <a:latin typeface="Times New Roman" panose="02020603050405020304" pitchFamily="18" charset="0"/>
              </a:rPr>
              <a:t>C</a:t>
            </a:r>
            <a:r>
              <a:rPr kumimoji="1" lang="en-US" altLang="zh-CN" sz="2000" dirty="0">
                <a:latin typeface="Times New Roman" panose="02020603050405020304" pitchFamily="18" charset="0"/>
              </a:rPr>
              <a:t>     </a:t>
            </a:r>
            <a:r>
              <a:rPr kumimoji="1" lang="zh-CN" altLang="en-US" sz="2000" dirty="0">
                <a:latin typeface="Times New Roman" panose="02020603050405020304" pitchFamily="18" charset="0"/>
              </a:rPr>
              <a:t>）个数。</a:t>
            </a:r>
            <a:endParaRPr kumimoji="1" lang="en-US" altLang="zh-CN" sz="2000" dirty="0">
              <a:latin typeface="Times New Roman" panose="02020603050405020304" pitchFamily="18" charset="0"/>
            </a:endParaRPr>
          </a:p>
          <a:p>
            <a:pPr algn="ctr" eaLnBrk="1" hangingPunct="1">
              <a:spcBef>
                <a:spcPct val="0"/>
              </a:spcBef>
              <a:buFontTx/>
              <a:buNone/>
            </a:pPr>
            <a:r>
              <a:rPr kumimoji="1" lang="en-US" altLang="zh-CN" sz="2000" dirty="0">
                <a:latin typeface="Times New Roman" panose="02020603050405020304" pitchFamily="18" charset="0"/>
              </a:rPr>
              <a:t>A. 2n                     B. n                   C. 2n                  D.     - 1</a:t>
            </a:r>
          </a:p>
        </p:txBody>
      </p:sp>
      <p:sp>
        <p:nvSpPr>
          <p:cNvPr id="239628" name="Rectangle 12"/>
          <p:cNvSpPr>
            <a:spLocks noChangeArrowheads="1"/>
          </p:cNvSpPr>
          <p:nvPr/>
        </p:nvSpPr>
        <p:spPr bwMode="auto">
          <a:xfrm>
            <a:off x="290513" y="3933056"/>
            <a:ext cx="8820150"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000" dirty="0">
                <a:latin typeface="Times New Roman" panose="02020603050405020304" pitchFamily="18" charset="0"/>
              </a:rPr>
              <a:t>5</a:t>
            </a:r>
            <a:r>
              <a:rPr kumimoji="1" lang="zh-CN" altLang="en-US" sz="2000" dirty="0">
                <a:latin typeface="Times New Roman" panose="02020603050405020304" pitchFamily="18" charset="0"/>
              </a:rPr>
              <a:t>、当描述同步时序电路的最简状态表中含有（</a:t>
            </a:r>
            <a:r>
              <a:rPr kumimoji="1" lang="en-US" altLang="zh-CN" sz="2000" dirty="0">
                <a:latin typeface="Times New Roman" panose="02020603050405020304" pitchFamily="18" charset="0"/>
              </a:rPr>
              <a:t> </a:t>
            </a:r>
            <a:r>
              <a:rPr kumimoji="1" lang="en-US" altLang="zh-CN" sz="2000" dirty="0">
                <a:solidFill>
                  <a:srgbClr val="FF0000"/>
                </a:solidFill>
                <a:latin typeface="Times New Roman" panose="02020603050405020304" pitchFamily="18" charset="0"/>
              </a:rPr>
              <a:t>B</a:t>
            </a:r>
            <a:r>
              <a:rPr kumimoji="1" lang="en-US" altLang="zh-CN" sz="2000" dirty="0">
                <a:latin typeface="Times New Roman" panose="02020603050405020304" pitchFamily="18" charset="0"/>
              </a:rPr>
              <a:t>  </a:t>
            </a:r>
            <a:r>
              <a:rPr kumimoji="1" lang="zh-CN" altLang="en-US" sz="2000" dirty="0">
                <a:latin typeface="Times New Roman" panose="02020603050405020304" pitchFamily="18" charset="0"/>
              </a:rPr>
              <a:t>）个状态时，必须有两个触发器。</a:t>
            </a:r>
          </a:p>
          <a:p>
            <a:pPr eaLnBrk="1" hangingPunct="1">
              <a:lnSpc>
                <a:spcPct val="120000"/>
              </a:lnSpc>
              <a:spcBef>
                <a:spcPct val="0"/>
              </a:spcBef>
              <a:buFontTx/>
              <a:buNone/>
            </a:pPr>
            <a:r>
              <a:rPr kumimoji="1" lang="en-US" altLang="zh-CN" sz="2000" dirty="0">
                <a:latin typeface="Times New Roman" panose="02020603050405020304" pitchFamily="18" charset="0"/>
              </a:rPr>
              <a:t>A.</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6                       B.</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4                    C.</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2                     D. 5</a:t>
            </a:r>
            <a:endParaRPr kumimoji="1" lang="zh-CN" altLang="en-US" sz="2000" dirty="0">
              <a:latin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756393538"/>
              </p:ext>
            </p:extLst>
          </p:nvPr>
        </p:nvGraphicFramePr>
        <p:xfrm>
          <a:off x="866987" y="6267013"/>
          <a:ext cx="924364" cy="363684"/>
        </p:xfrm>
        <a:graphic>
          <a:graphicData uri="http://schemas.openxmlformats.org/presentationml/2006/ole">
            <mc:AlternateContent xmlns:mc="http://schemas.openxmlformats.org/markup-compatibility/2006">
              <mc:Choice xmlns:v="urn:schemas-microsoft-com:vml" Requires="v">
                <p:oleObj spid="_x0000_s50261" name="公式" r:id="rId6" imgW="583947" imgH="228501" progId="Equation.3">
                  <p:embed/>
                </p:oleObj>
              </mc:Choice>
              <mc:Fallback>
                <p:oleObj name="公式" r:id="rId6" imgW="583947" imgH="228501" progId="Equation.3">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6987" y="6267013"/>
                        <a:ext cx="924364" cy="363684"/>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567076129"/>
              </p:ext>
            </p:extLst>
          </p:nvPr>
        </p:nvGraphicFramePr>
        <p:xfrm>
          <a:off x="2451714" y="6260262"/>
          <a:ext cx="1015286" cy="409145"/>
        </p:xfrm>
        <a:graphic>
          <a:graphicData uri="http://schemas.openxmlformats.org/presentationml/2006/ole">
            <mc:AlternateContent xmlns:mc="http://schemas.openxmlformats.org/markup-compatibility/2006">
              <mc:Choice xmlns:v="urn:schemas-microsoft-com:vml" Requires="v">
                <p:oleObj spid="_x0000_s50262" name="公式" r:id="rId8" imgW="634725" imgH="253890" progId="Equation.3">
                  <p:embed/>
                </p:oleObj>
              </mc:Choice>
              <mc:Fallback>
                <p:oleObj name="公式" r:id="rId8" imgW="634725" imgH="253890" progId="Equation.3">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51714" y="6260262"/>
                        <a:ext cx="1015286" cy="409145"/>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761062206"/>
              </p:ext>
            </p:extLst>
          </p:nvPr>
        </p:nvGraphicFramePr>
        <p:xfrm>
          <a:off x="-671512" y="7137400"/>
          <a:ext cx="123825" cy="219075"/>
        </p:xfrm>
        <a:graphic>
          <a:graphicData uri="http://schemas.openxmlformats.org/presentationml/2006/ole">
            <mc:AlternateContent xmlns:mc="http://schemas.openxmlformats.org/markup-compatibility/2006">
              <mc:Choice xmlns:v="urn:schemas-microsoft-com:vml" Requires="v">
                <p:oleObj spid="_x0000_s50263" name="公式" r:id="rId10" imgW="126780" imgH="215526" progId="Equation.3">
                  <p:embed/>
                </p:oleObj>
              </mc:Choice>
              <mc:Fallback>
                <p:oleObj name="公式" r:id="rId10" imgW="126780" imgH="215526" progId="Equation.3">
                  <p:embed/>
                  <p:pic>
                    <p:nvPicPr>
                      <p:cNvPr id="0"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1512" y="7137400"/>
                        <a:ext cx="123825"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0365262"/>
              </p:ext>
            </p:extLst>
          </p:nvPr>
        </p:nvGraphicFramePr>
        <p:xfrm>
          <a:off x="3982309" y="6278517"/>
          <a:ext cx="984979" cy="409145"/>
        </p:xfrm>
        <a:graphic>
          <a:graphicData uri="http://schemas.openxmlformats.org/presentationml/2006/ole">
            <mc:AlternateContent xmlns:mc="http://schemas.openxmlformats.org/markup-compatibility/2006">
              <mc:Choice xmlns:v="urn:schemas-microsoft-com:vml" Requires="v">
                <p:oleObj spid="_x0000_s50264" name="公式" r:id="rId12" imgW="622030" imgH="253890" progId="Equation.3">
                  <p:embed/>
                </p:oleObj>
              </mc:Choice>
              <mc:Fallback>
                <p:oleObj name="公式" r:id="rId12" imgW="622030" imgH="253890" progId="Equation.3">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82309" y="6278517"/>
                        <a:ext cx="984979" cy="409145"/>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76662625"/>
              </p:ext>
            </p:extLst>
          </p:nvPr>
        </p:nvGraphicFramePr>
        <p:xfrm>
          <a:off x="5488861" y="6214500"/>
          <a:ext cx="969825" cy="409145"/>
        </p:xfrm>
        <a:graphic>
          <a:graphicData uri="http://schemas.openxmlformats.org/presentationml/2006/ole">
            <mc:AlternateContent xmlns:mc="http://schemas.openxmlformats.org/markup-compatibility/2006">
              <mc:Choice xmlns:v="urn:schemas-microsoft-com:vml" Requires="v">
                <p:oleObj spid="_x0000_s50265" name="公式" r:id="rId14" imgW="609336" imgH="253890" progId="Equation.3">
                  <p:embed/>
                </p:oleObj>
              </mc:Choice>
              <mc:Fallback>
                <p:oleObj name="公式" r:id="rId14" imgW="609336" imgH="253890" progId="Equation.3">
                  <p:embed/>
                  <p:pic>
                    <p:nvPicPr>
                      <p:cNvPr id="0"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88861" y="6214500"/>
                        <a:ext cx="969825" cy="409145"/>
                      </a:xfrm>
                      <a:prstGeom prst="rect">
                        <a:avLst/>
                      </a:prstGeom>
                      <a:noFill/>
                    </p:spPr>
                  </p:pic>
                </p:oleObj>
              </mc:Fallback>
            </mc:AlternateContent>
          </a:graphicData>
        </a:graphic>
      </p:graphicFrame>
      <p:sp>
        <p:nvSpPr>
          <p:cNvPr id="7" name="Rectangle 31"/>
          <p:cNvSpPr>
            <a:spLocks noChangeArrowheads="1"/>
          </p:cNvSpPr>
          <p:nvPr/>
        </p:nvSpPr>
        <p:spPr bwMode="auto">
          <a:xfrm>
            <a:off x="206624" y="5949280"/>
            <a:ext cx="89879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indent="0"/>
            <a:r>
              <a:rPr kumimoji="1" lang="en-US" altLang="zh-CN" sz="2000" dirty="0">
                <a:latin typeface="Times New Roman" panose="02020603050405020304" pitchFamily="18" charset="0"/>
              </a:rPr>
              <a:t>7</a:t>
            </a:r>
            <a:r>
              <a:rPr kumimoji="1" lang="zh-CN" altLang="en-US" sz="2000" dirty="0">
                <a:latin typeface="Times New Roman" panose="02020603050405020304" pitchFamily="18" charset="0"/>
              </a:rPr>
              <a:t>、</a:t>
            </a:r>
            <a:r>
              <a:rPr kumimoji="1" lang="zh-CN" altLang="zh-CN" sz="2000" dirty="0">
                <a:latin typeface="Times New Roman" panose="02020603050405020304" pitchFamily="18" charset="0"/>
              </a:rPr>
              <a:t>十进制加法计数器的进位输出逻辑是（</a:t>
            </a:r>
            <a:r>
              <a:rPr kumimoji="1" lang="zh-CN" altLang="en-US" sz="2000" dirty="0">
                <a:latin typeface="Times New Roman" panose="02020603050405020304" pitchFamily="18" charset="0"/>
              </a:rPr>
              <a:t> </a:t>
            </a:r>
            <a:r>
              <a:rPr kumimoji="1" lang="en-US" altLang="zh-CN" sz="2000" dirty="0">
                <a:solidFill>
                  <a:srgbClr val="FF0000"/>
                </a:solidFill>
                <a:latin typeface="Times New Roman" panose="02020603050405020304" pitchFamily="18" charset="0"/>
              </a:rPr>
              <a:t>D</a:t>
            </a:r>
            <a:r>
              <a:rPr kumimoji="1" lang="zh-CN" altLang="en-US" sz="2000" dirty="0">
                <a:latin typeface="Times New Roman" panose="02020603050405020304" pitchFamily="18" charset="0"/>
              </a:rPr>
              <a:t>  ）</a:t>
            </a:r>
          </a:p>
          <a:p>
            <a:pPr lvl="0"/>
            <a:r>
              <a:rPr kumimoji="1" lang="en-US" altLang="zh-CN" sz="2000" dirty="0">
                <a:latin typeface="Times New Roman" panose="02020603050405020304" pitchFamily="18" charset="0"/>
              </a:rPr>
              <a:t>A. 		 B.                    C.                   D.     </a:t>
            </a:r>
          </a:p>
        </p:txBody>
      </p:sp>
      <p:sp>
        <p:nvSpPr>
          <p:cNvPr id="9" name="Rectangle 33"/>
          <p:cNvSpPr>
            <a:spLocks noChangeArrowheads="1"/>
          </p:cNvSpPr>
          <p:nvPr/>
        </p:nvSpPr>
        <p:spPr bwMode="auto">
          <a:xfrm>
            <a:off x="395288" y="713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Object 7"/>
          <p:cNvGraphicFramePr>
            <a:graphicFrameLocks noChangeAspect="1"/>
          </p:cNvGraphicFramePr>
          <p:nvPr>
            <p:extLst>
              <p:ext uri="{D42A27DB-BD31-4B8C-83A1-F6EECF244321}">
                <p14:modId xmlns:p14="http://schemas.microsoft.com/office/powerpoint/2010/main" val="3656118024"/>
              </p:ext>
            </p:extLst>
          </p:nvPr>
        </p:nvGraphicFramePr>
        <p:xfrm>
          <a:off x="6094931" y="5440076"/>
          <a:ext cx="403225" cy="431800"/>
        </p:xfrm>
        <a:graphic>
          <a:graphicData uri="http://schemas.openxmlformats.org/presentationml/2006/ole">
            <mc:AlternateContent xmlns:mc="http://schemas.openxmlformats.org/markup-compatibility/2006">
              <mc:Choice xmlns:v="urn:schemas-microsoft-com:vml" Requires="v">
                <p:oleObj spid="_x0000_s50266" name="公式" r:id="rId4" imgW="177646" imgH="190335" progId="Equation.3">
                  <p:embed/>
                </p:oleObj>
              </mc:Choice>
              <mc:Fallback>
                <p:oleObj name="公式" r:id="rId4" imgW="177646" imgH="190335" progId="Equation.3">
                  <p:embed/>
                  <p:pic>
                    <p:nvPicPr>
                      <p:cNvPr id="5018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4931" y="5440076"/>
                        <a:ext cx="4032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9620"/>
                                        </p:tgtEl>
                                        <p:attrNameLst>
                                          <p:attrName>style.visibility</p:attrName>
                                        </p:attrNameLst>
                                      </p:cBhvr>
                                      <p:to>
                                        <p:strVal val="visible"/>
                                      </p:to>
                                    </p:set>
                                    <p:animEffect transition="in" filter="checkerboard(across)">
                                      <p:cBhvr>
                                        <p:cTn id="7" dur="500"/>
                                        <p:tgtEl>
                                          <p:spTgt spid="2396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39621"/>
                                        </p:tgtEl>
                                        <p:attrNameLst>
                                          <p:attrName>style.visibility</p:attrName>
                                        </p:attrNameLst>
                                      </p:cBhvr>
                                      <p:to>
                                        <p:strVal val="visible"/>
                                      </p:to>
                                    </p:set>
                                    <p:animEffect transition="in" filter="checkerboard(across)">
                                      <p:cBhvr>
                                        <p:cTn id="12" dur="500"/>
                                        <p:tgtEl>
                                          <p:spTgt spid="2396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39624"/>
                                        </p:tgtEl>
                                        <p:attrNameLst>
                                          <p:attrName>style.visibility</p:attrName>
                                        </p:attrNameLst>
                                      </p:cBhvr>
                                      <p:to>
                                        <p:strVal val="visible"/>
                                      </p:to>
                                    </p:set>
                                    <p:animEffect transition="in" filter="checkerboard(across)">
                                      <p:cBhvr>
                                        <p:cTn id="17" dur="500"/>
                                        <p:tgtEl>
                                          <p:spTgt spid="2396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39625"/>
                                        </p:tgtEl>
                                        <p:attrNameLst>
                                          <p:attrName>style.visibility</p:attrName>
                                        </p:attrNameLst>
                                      </p:cBhvr>
                                      <p:to>
                                        <p:strVal val="visible"/>
                                      </p:to>
                                    </p:set>
                                    <p:animEffect transition="in" filter="checkerboard(across)">
                                      <p:cBhvr>
                                        <p:cTn id="22" dur="500"/>
                                        <p:tgtEl>
                                          <p:spTgt spid="2396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39628"/>
                                        </p:tgtEl>
                                        <p:attrNameLst>
                                          <p:attrName>style.visibility</p:attrName>
                                        </p:attrNameLst>
                                      </p:cBhvr>
                                      <p:to>
                                        <p:strVal val="visible"/>
                                      </p:to>
                                    </p:set>
                                    <p:animEffect transition="in" filter="checkerboard(across)">
                                      <p:cBhvr>
                                        <p:cTn id="27" dur="500"/>
                                        <p:tgtEl>
                                          <p:spTgt spid="2396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39627"/>
                                        </p:tgtEl>
                                        <p:attrNameLst>
                                          <p:attrName>style.visibility</p:attrName>
                                        </p:attrNameLst>
                                      </p:cBhvr>
                                      <p:to>
                                        <p:strVal val="visible"/>
                                      </p:to>
                                    </p:set>
                                    <p:animEffect transition="in" filter="checkerboard(across)">
                                      <p:cBhvr>
                                        <p:cTn id="32" dur="500"/>
                                        <p:tgtEl>
                                          <p:spTgt spid="239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0" grpId="0"/>
      <p:bldP spid="239621" grpId="0"/>
      <p:bldP spid="239625" grpId="0"/>
      <p:bldP spid="239627" grpId="0"/>
      <p:bldP spid="23962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Rectangle 4"/>
          <p:cNvSpPr>
            <a:spLocks noChangeArrowheads="1"/>
          </p:cNvSpPr>
          <p:nvPr/>
        </p:nvSpPr>
        <p:spPr bwMode="auto">
          <a:xfrm>
            <a:off x="179512" y="404664"/>
            <a:ext cx="8713787" cy="629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dirty="0">
                <a:latin typeface="Times New Roman" panose="02020603050405020304" pitchFamily="18" charset="0"/>
              </a:rPr>
              <a:t>1</a:t>
            </a:r>
            <a:r>
              <a:rPr kumimoji="1" lang="zh-CN" altLang="en-US" sz="2400" dirty="0">
                <a:latin typeface="Times New Roman" panose="02020603050405020304" pitchFamily="18" charset="0"/>
              </a:rPr>
              <a:t>、若（</a:t>
            </a:r>
            <a:r>
              <a:rPr kumimoji="1" lang="en-US" altLang="zh-CN" sz="2400" dirty="0">
                <a:latin typeface="Times New Roman" panose="02020603050405020304" pitchFamily="18" charset="0"/>
              </a:rPr>
              <a:t>A</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B</a:t>
            </a:r>
            <a:r>
              <a:rPr kumimoji="1" lang="zh-CN" altLang="en-US" sz="2400" dirty="0">
                <a:latin typeface="Times New Roman" panose="02020603050405020304" pitchFamily="18" charset="0"/>
              </a:rPr>
              <a:t>）是相容状态对，（</a:t>
            </a:r>
            <a:r>
              <a:rPr kumimoji="1" lang="en-US" altLang="zh-CN" sz="2400" dirty="0">
                <a:latin typeface="Times New Roman" panose="02020603050405020304" pitchFamily="18" charset="0"/>
              </a:rPr>
              <a:t>B</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C</a:t>
            </a:r>
            <a:r>
              <a:rPr kumimoji="1" lang="zh-CN" altLang="en-US" sz="2400" dirty="0">
                <a:latin typeface="Times New Roman" panose="02020603050405020304" pitchFamily="18" charset="0"/>
              </a:rPr>
              <a:t>）是相容状态对，则（</a:t>
            </a:r>
            <a:r>
              <a:rPr kumimoji="1" lang="en-US" altLang="zh-CN" sz="2400" dirty="0">
                <a:latin typeface="Times New Roman" panose="02020603050405020304" pitchFamily="18" charset="0"/>
              </a:rPr>
              <a:t>A</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C</a:t>
            </a:r>
            <a:r>
              <a:rPr kumimoji="1" lang="zh-CN" altLang="en-US" sz="2400" dirty="0">
                <a:latin typeface="Times New Roman" panose="02020603050405020304" pitchFamily="18" charset="0"/>
              </a:rPr>
              <a:t>）一定构成相容状态对。（     </a:t>
            </a:r>
            <a:r>
              <a:rPr kumimoji="1" lang="el-GR" altLang="zh-CN" sz="2400" dirty="0">
                <a:solidFill>
                  <a:srgbClr val="FF0000"/>
                </a:solidFill>
                <a:latin typeface="Times New Roman" panose="02020603050405020304" pitchFamily="18" charset="0"/>
              </a:rPr>
              <a:t>ᵡ</a:t>
            </a:r>
            <a:r>
              <a:rPr kumimoji="1" lang="zh-CN" altLang="en-US" sz="2400" dirty="0">
                <a:solidFill>
                  <a:srgbClr val="FF0000"/>
                </a:solidFill>
                <a:latin typeface="Times New Roman" panose="02020603050405020304" pitchFamily="18" charset="0"/>
              </a:rPr>
              <a:t> </a:t>
            </a: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a:t>
            </a:r>
          </a:p>
          <a:p>
            <a:pPr eaLnBrk="1" hangingPunct="1">
              <a:lnSpc>
                <a:spcPct val="120000"/>
              </a:lnSpc>
              <a:spcBef>
                <a:spcPct val="0"/>
              </a:spcBef>
              <a:buFontTx/>
              <a:buNone/>
            </a:pPr>
            <a:r>
              <a:rPr kumimoji="1" lang="en-US" altLang="zh-CN" sz="2400" dirty="0">
                <a:latin typeface="Times New Roman" panose="02020603050405020304" pitchFamily="18" charset="0"/>
              </a:rPr>
              <a:t>2</a:t>
            </a:r>
            <a:r>
              <a:rPr kumimoji="1" lang="zh-CN" altLang="en-US" sz="2400" dirty="0">
                <a:latin typeface="Times New Roman" panose="02020603050405020304" pitchFamily="18" charset="0"/>
              </a:rPr>
              <a:t>、若（</a:t>
            </a:r>
            <a:r>
              <a:rPr kumimoji="1" lang="en-US" altLang="zh-CN" sz="2400" dirty="0">
                <a:latin typeface="Times New Roman" panose="02020603050405020304" pitchFamily="18" charset="0"/>
              </a:rPr>
              <a:t>A</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B</a:t>
            </a:r>
            <a:r>
              <a:rPr kumimoji="1" lang="zh-CN" altLang="en-US" sz="2400" dirty="0">
                <a:latin typeface="Times New Roman" panose="02020603050405020304" pitchFamily="18" charset="0"/>
              </a:rPr>
              <a:t>）为等效状态对，（</a:t>
            </a:r>
            <a:r>
              <a:rPr kumimoji="1" lang="en-US" altLang="zh-CN" sz="2400" dirty="0">
                <a:latin typeface="Times New Roman" panose="02020603050405020304" pitchFamily="18" charset="0"/>
              </a:rPr>
              <a:t>B</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C</a:t>
            </a:r>
            <a:r>
              <a:rPr kumimoji="1" lang="zh-CN" altLang="en-US" sz="2400" dirty="0">
                <a:latin typeface="Times New Roman" panose="02020603050405020304" pitchFamily="18" charset="0"/>
              </a:rPr>
              <a:t>）也为等效状态对，则（</a:t>
            </a:r>
            <a:r>
              <a:rPr kumimoji="1" lang="en-US" altLang="zh-CN" sz="2400" dirty="0">
                <a:latin typeface="Times New Roman" panose="02020603050405020304" pitchFamily="18" charset="0"/>
              </a:rPr>
              <a:t>A</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B</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C</a:t>
            </a:r>
            <a:r>
              <a:rPr kumimoji="1" lang="zh-CN" altLang="en-US" sz="2400" dirty="0">
                <a:latin typeface="Times New Roman" panose="02020603050405020304" pitchFamily="18" charset="0"/>
              </a:rPr>
              <a:t>）构成一个等效类。（     </a:t>
            </a:r>
            <a:r>
              <a:rPr kumimoji="1" lang="zh-CN" altLang="en-US" sz="2400" dirty="0">
                <a:solidFill>
                  <a:srgbClr val="FF0000"/>
                </a:solidFill>
                <a:latin typeface="Times New Roman" panose="02020603050405020304" pitchFamily="18" charset="0"/>
              </a:rPr>
              <a:t>√</a:t>
            </a:r>
            <a:r>
              <a:rPr kumimoji="1" lang="zh-CN" altLang="en-US" sz="2400" dirty="0">
                <a:latin typeface="Times New Roman" panose="02020603050405020304" pitchFamily="18" charset="0"/>
              </a:rPr>
              <a:t>     ）</a:t>
            </a:r>
          </a:p>
          <a:p>
            <a:pPr eaLnBrk="1" hangingPunct="1">
              <a:lnSpc>
                <a:spcPct val="120000"/>
              </a:lnSpc>
              <a:spcBef>
                <a:spcPct val="0"/>
              </a:spcBef>
              <a:buFontTx/>
              <a:buNone/>
            </a:pPr>
            <a:r>
              <a:rPr kumimoji="1" lang="en-US" altLang="zh-CN" sz="2400" dirty="0">
                <a:latin typeface="Times New Roman" panose="02020603050405020304" pitchFamily="18" charset="0"/>
              </a:rPr>
              <a:t>3</a:t>
            </a:r>
            <a:r>
              <a:rPr kumimoji="1" lang="zh-CN" altLang="en-US" sz="2400" dirty="0">
                <a:latin typeface="Times New Roman" panose="02020603050405020304" pitchFamily="18" charset="0"/>
              </a:rPr>
              <a:t>、如果（</a:t>
            </a:r>
            <a:r>
              <a:rPr kumimoji="1" lang="en-US" altLang="zh-CN" sz="2400" dirty="0">
                <a:latin typeface="Times New Roman" panose="02020603050405020304" pitchFamily="18" charset="0"/>
              </a:rPr>
              <a:t>A</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B</a:t>
            </a:r>
            <a:r>
              <a:rPr kumimoji="1" lang="zh-CN" altLang="en-US" sz="2400" dirty="0">
                <a:latin typeface="Times New Roman" panose="02020603050405020304" pitchFamily="18" charset="0"/>
              </a:rPr>
              <a:t>）等效，（</a:t>
            </a:r>
            <a:r>
              <a:rPr kumimoji="1" lang="en-US" altLang="zh-CN" sz="2400" dirty="0">
                <a:latin typeface="Times New Roman" panose="02020603050405020304" pitchFamily="18" charset="0"/>
              </a:rPr>
              <a:t>B</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C</a:t>
            </a:r>
            <a:r>
              <a:rPr kumimoji="1" lang="zh-CN" altLang="en-US" sz="2400" dirty="0">
                <a:latin typeface="Times New Roman" panose="02020603050405020304" pitchFamily="18" charset="0"/>
              </a:rPr>
              <a:t>）等效，那么（</a:t>
            </a:r>
            <a:r>
              <a:rPr kumimoji="1" lang="en-US" altLang="zh-CN" sz="2400" dirty="0">
                <a:latin typeface="Times New Roman" panose="02020603050405020304" pitchFamily="18" charset="0"/>
              </a:rPr>
              <a:t>A</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C</a:t>
            </a:r>
            <a:r>
              <a:rPr kumimoji="1" lang="zh-CN" altLang="en-US" sz="2400" dirty="0">
                <a:latin typeface="Times New Roman" panose="02020603050405020304" pitchFamily="18" charset="0"/>
              </a:rPr>
              <a:t>）一定等效。（ </a:t>
            </a:r>
            <a:r>
              <a:rPr kumimoji="1" lang="zh-CN" altLang="en-US" sz="2400" dirty="0">
                <a:solidFill>
                  <a:srgbClr val="FF0000"/>
                </a:solidFill>
                <a:latin typeface="Times New Roman" panose="02020603050405020304" pitchFamily="18" charset="0"/>
              </a:rPr>
              <a:t>√</a:t>
            </a:r>
            <a:r>
              <a:rPr kumimoji="1" lang="zh-CN" altLang="en-US" sz="2400" dirty="0">
                <a:latin typeface="Times New Roman" panose="02020603050405020304" pitchFamily="18" charset="0"/>
              </a:rPr>
              <a:t>      ）</a:t>
            </a:r>
          </a:p>
          <a:p>
            <a:pPr eaLnBrk="1" hangingPunct="1">
              <a:lnSpc>
                <a:spcPct val="120000"/>
              </a:lnSpc>
              <a:spcBef>
                <a:spcPct val="0"/>
              </a:spcBef>
              <a:buFontTx/>
              <a:buNone/>
            </a:pPr>
            <a:r>
              <a:rPr kumimoji="1" lang="en-US" altLang="zh-CN" sz="2400" dirty="0">
                <a:latin typeface="Times New Roman" panose="02020603050405020304" pitchFamily="18" charset="0"/>
              </a:rPr>
              <a:t>4</a:t>
            </a:r>
            <a:r>
              <a:rPr kumimoji="1" lang="zh-CN" altLang="en-US" sz="2400" dirty="0">
                <a:latin typeface="Times New Roman" panose="02020603050405020304" pitchFamily="18" charset="0"/>
              </a:rPr>
              <a:t>、译码器是时序逻辑电路。（      </a:t>
            </a:r>
            <a:r>
              <a:rPr kumimoji="1" lang="el-GR" altLang="zh-CN" sz="2400" dirty="0">
                <a:solidFill>
                  <a:srgbClr val="FF0000"/>
                </a:solidFill>
                <a:latin typeface="Times New Roman" panose="02020603050405020304" pitchFamily="18" charset="0"/>
              </a:rPr>
              <a:t>ᵡ</a:t>
            </a:r>
            <a:r>
              <a:rPr kumimoji="1" lang="zh-CN" altLang="en-US" sz="2400" dirty="0">
                <a:solidFill>
                  <a:srgbClr val="FF0000"/>
                </a:solidFill>
                <a:latin typeface="Times New Roman" panose="02020603050405020304" pitchFamily="18" charset="0"/>
              </a:rPr>
              <a:t> </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a:t>
            </a:r>
          </a:p>
          <a:p>
            <a:pPr eaLnBrk="1" hangingPunct="1">
              <a:lnSpc>
                <a:spcPct val="120000"/>
              </a:lnSpc>
              <a:spcBef>
                <a:spcPct val="0"/>
              </a:spcBef>
              <a:buFontTx/>
              <a:buNone/>
            </a:pPr>
            <a:r>
              <a:rPr kumimoji="1" lang="en-US" altLang="zh-CN" sz="2400" dirty="0">
                <a:latin typeface="Times New Roman" panose="02020603050405020304" pitchFamily="18" charset="0"/>
              </a:rPr>
              <a:t>5</a:t>
            </a:r>
            <a:r>
              <a:rPr kumimoji="1" lang="zh-CN" altLang="en-US" sz="2400" dirty="0">
                <a:latin typeface="Times New Roman" panose="02020603050405020304" pitchFamily="18" charset="0"/>
              </a:rPr>
              <a:t>、环行计数器如果不作自启动修改，则总有无效循环存在。（ </a:t>
            </a:r>
            <a:r>
              <a:rPr kumimoji="1" lang="zh-CN" altLang="en-US" sz="2400" dirty="0">
                <a:solidFill>
                  <a:srgbClr val="FF0000"/>
                </a:solidFill>
                <a:latin typeface="Times New Roman" panose="02020603050405020304" pitchFamily="18" charset="0"/>
              </a:rPr>
              <a:t>√</a:t>
            </a:r>
            <a:r>
              <a:rPr kumimoji="1" lang="zh-CN" altLang="en-US" sz="2400" dirty="0">
                <a:latin typeface="Times New Roman" panose="02020603050405020304" pitchFamily="18" charset="0"/>
              </a:rPr>
              <a:t>     ）</a:t>
            </a:r>
          </a:p>
          <a:p>
            <a:pPr eaLnBrk="1" hangingPunct="1">
              <a:lnSpc>
                <a:spcPct val="120000"/>
              </a:lnSpc>
              <a:spcBef>
                <a:spcPct val="0"/>
              </a:spcBef>
              <a:buFontTx/>
              <a:buNone/>
            </a:pPr>
            <a:r>
              <a:rPr kumimoji="1" lang="en-US" altLang="zh-CN" sz="2400" dirty="0">
                <a:latin typeface="Times New Roman" panose="02020603050405020304" pitchFamily="18" charset="0"/>
              </a:rPr>
              <a:t>6</a:t>
            </a:r>
            <a:r>
              <a:rPr kumimoji="1" lang="zh-CN" altLang="en-US" sz="2400" dirty="0">
                <a:latin typeface="Times New Roman" panose="02020603050405020304" pitchFamily="18" charset="0"/>
              </a:rPr>
              <a:t>、由</a:t>
            </a:r>
            <a:r>
              <a:rPr kumimoji="1" lang="en-US" altLang="zh-CN" sz="2400" dirty="0">
                <a:latin typeface="Times New Roman" panose="02020603050405020304" pitchFamily="18" charset="0"/>
              </a:rPr>
              <a:t>n</a:t>
            </a:r>
            <a:r>
              <a:rPr kumimoji="1" lang="zh-CN" altLang="en-US" sz="2400" dirty="0">
                <a:latin typeface="Times New Roman" panose="02020603050405020304" pitchFamily="18" charset="0"/>
              </a:rPr>
              <a:t>个触发器构成的环形计数器可以记</a:t>
            </a:r>
            <a:r>
              <a:rPr kumimoji="1" lang="en-US" altLang="zh-CN" sz="2400" dirty="0">
                <a:latin typeface="Times New Roman" panose="02020603050405020304" pitchFamily="18" charset="0"/>
              </a:rPr>
              <a:t>2n</a:t>
            </a:r>
            <a:r>
              <a:rPr kumimoji="1" lang="zh-CN" altLang="en-US" sz="2400" dirty="0">
                <a:latin typeface="Times New Roman" panose="02020603050405020304" pitchFamily="18" charset="0"/>
              </a:rPr>
              <a:t>个数。（ </a:t>
            </a:r>
            <a:r>
              <a:rPr kumimoji="1" lang="el-GR" altLang="zh-CN" sz="2400" dirty="0">
                <a:solidFill>
                  <a:srgbClr val="FF0000"/>
                </a:solidFill>
                <a:latin typeface="Times New Roman" panose="02020603050405020304" pitchFamily="18" charset="0"/>
              </a:rPr>
              <a:t>ᵡ</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lnSpc>
                <a:spcPct val="120000"/>
              </a:lnSpc>
              <a:spcBef>
                <a:spcPct val="0"/>
              </a:spcBef>
              <a:buFontTx/>
              <a:buNone/>
            </a:pPr>
            <a:r>
              <a:rPr kumimoji="1" lang="en-US" altLang="zh-CN" sz="2400" dirty="0">
                <a:latin typeface="Times New Roman" panose="02020603050405020304" pitchFamily="18" charset="0"/>
              </a:rPr>
              <a:t>7</a:t>
            </a:r>
            <a:r>
              <a:rPr kumimoji="1" lang="zh-CN" altLang="en-US" sz="2400" dirty="0">
                <a:latin typeface="Times New Roman" panose="02020603050405020304" pitchFamily="18" charset="0"/>
              </a:rPr>
              <a:t>、</a:t>
            </a:r>
            <a:r>
              <a:rPr lang="zh-CN" altLang="zh-CN" sz="2400" dirty="0"/>
              <a:t>在同步时序逻辑电路设计时，若化简后的逻辑状态有</a:t>
            </a:r>
            <a:r>
              <a:rPr lang="en-US" altLang="zh-CN" sz="2400" dirty="0"/>
              <a:t>8</a:t>
            </a:r>
            <a:r>
              <a:rPr lang="zh-CN" altLang="zh-CN" sz="2400" dirty="0"/>
              <a:t>个，则至少需要用</a:t>
            </a:r>
            <a:r>
              <a:rPr lang="en-US" altLang="zh-CN" sz="2400" dirty="0"/>
              <a:t>4</a:t>
            </a:r>
            <a:r>
              <a:rPr lang="zh-CN" altLang="zh-CN" sz="2400" dirty="0"/>
              <a:t>个触发器（</a:t>
            </a:r>
            <a:r>
              <a:rPr lang="en-US" altLang="zh-CN" sz="2400" dirty="0"/>
              <a:t> </a:t>
            </a:r>
            <a:r>
              <a:rPr kumimoji="1" lang="el-GR" altLang="zh-CN" sz="2400" dirty="0">
                <a:solidFill>
                  <a:srgbClr val="FF0000"/>
                </a:solidFill>
                <a:latin typeface="Times New Roman" panose="02020603050405020304" pitchFamily="18" charset="0"/>
              </a:rPr>
              <a:t>ᵡ</a:t>
            </a:r>
            <a:r>
              <a:rPr lang="en-US" altLang="zh-CN" sz="2400" dirty="0"/>
              <a:t>  </a:t>
            </a:r>
            <a:r>
              <a:rPr lang="zh-CN" altLang="zh-CN" sz="2400" dirty="0"/>
              <a:t>）。</a:t>
            </a:r>
            <a:endParaRPr lang="en-US" altLang="zh-CN" sz="2400" dirty="0"/>
          </a:p>
          <a:p>
            <a:pPr eaLnBrk="1" hangingPunct="1">
              <a:lnSpc>
                <a:spcPct val="120000"/>
              </a:lnSpc>
              <a:spcBef>
                <a:spcPct val="0"/>
              </a:spcBef>
              <a:buFontTx/>
              <a:buNone/>
            </a:pPr>
            <a:r>
              <a:rPr lang="en-US" altLang="zh-CN" sz="2400" dirty="0"/>
              <a:t>8</a:t>
            </a:r>
            <a:r>
              <a:rPr lang="zh-CN" altLang="en-US" sz="2400" dirty="0"/>
              <a:t>、</a:t>
            </a:r>
            <a:r>
              <a:rPr lang="en-US" altLang="zh-CN" sz="2400" dirty="0"/>
              <a:t>74LS161</a:t>
            </a:r>
            <a:r>
              <a:rPr lang="zh-CN" altLang="zh-CN" sz="2400" dirty="0"/>
              <a:t>是一个</a:t>
            </a:r>
            <a:r>
              <a:rPr lang="en-US" altLang="zh-CN" sz="2400" dirty="0"/>
              <a:t>16</a:t>
            </a:r>
            <a:r>
              <a:rPr lang="zh-CN" altLang="zh-CN" sz="2400" dirty="0"/>
              <a:t>进制计数器，我们可以采用</a:t>
            </a:r>
            <a:r>
              <a:rPr lang="en-US" altLang="zh-CN" sz="2400" u="sng" dirty="0"/>
              <a:t>  </a:t>
            </a:r>
            <a:r>
              <a:rPr lang="zh-CN" altLang="en-US" sz="2400" u="sng" dirty="0"/>
              <a:t>同步置数 </a:t>
            </a:r>
            <a:r>
              <a:rPr lang="en-US" altLang="zh-CN" sz="2400" u="sng" dirty="0"/>
              <a:t>       </a:t>
            </a:r>
            <a:r>
              <a:rPr lang="zh-CN" altLang="zh-CN" sz="2400" dirty="0"/>
              <a:t>和</a:t>
            </a:r>
            <a:r>
              <a:rPr lang="en-US" altLang="zh-CN" sz="2400" u="sng" dirty="0"/>
              <a:t> </a:t>
            </a:r>
            <a:r>
              <a:rPr lang="zh-CN" altLang="en-US" sz="2400" u="sng" dirty="0"/>
              <a:t>异步清零</a:t>
            </a:r>
            <a:r>
              <a:rPr lang="en-US" altLang="zh-CN" sz="2400" u="sng" dirty="0"/>
              <a:t>   </a:t>
            </a:r>
            <a:r>
              <a:rPr lang="zh-CN" altLang="zh-CN" sz="2400" dirty="0"/>
              <a:t>方法使他变成一个</a:t>
            </a:r>
            <a:r>
              <a:rPr lang="en-US" altLang="zh-CN" sz="2400" dirty="0"/>
              <a:t>12</a:t>
            </a:r>
            <a:r>
              <a:rPr lang="zh-CN" altLang="zh-CN" sz="2400" dirty="0"/>
              <a:t>进制计数器。</a:t>
            </a:r>
            <a:endParaRPr kumimoji="1" lang="zh-CN" altLang="en-US" sz="2400"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1668">
                                            <p:txEl>
                                              <p:pRg st="0" end="0"/>
                                            </p:txEl>
                                          </p:spTgt>
                                        </p:tgtEl>
                                        <p:attrNameLst>
                                          <p:attrName>style.visibility</p:attrName>
                                        </p:attrNameLst>
                                      </p:cBhvr>
                                      <p:to>
                                        <p:strVal val="visible"/>
                                      </p:to>
                                    </p:set>
                                    <p:animEffect transition="in" filter="wipe(down)">
                                      <p:cBhvr>
                                        <p:cTn id="7" dur="500"/>
                                        <p:tgtEl>
                                          <p:spTgt spid="2416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1668">
                                            <p:txEl>
                                              <p:pRg st="1" end="1"/>
                                            </p:txEl>
                                          </p:spTgt>
                                        </p:tgtEl>
                                        <p:attrNameLst>
                                          <p:attrName>style.visibility</p:attrName>
                                        </p:attrNameLst>
                                      </p:cBhvr>
                                      <p:to>
                                        <p:strVal val="visible"/>
                                      </p:to>
                                    </p:set>
                                    <p:animEffect transition="in" filter="wipe(down)">
                                      <p:cBhvr>
                                        <p:cTn id="12" dur="500"/>
                                        <p:tgtEl>
                                          <p:spTgt spid="2416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41668">
                                            <p:txEl>
                                              <p:pRg st="2" end="2"/>
                                            </p:txEl>
                                          </p:spTgt>
                                        </p:tgtEl>
                                        <p:attrNameLst>
                                          <p:attrName>style.visibility</p:attrName>
                                        </p:attrNameLst>
                                      </p:cBhvr>
                                      <p:to>
                                        <p:strVal val="visible"/>
                                      </p:to>
                                    </p:set>
                                    <p:animEffect transition="in" filter="wipe(down)">
                                      <p:cBhvr>
                                        <p:cTn id="17" dur="500"/>
                                        <p:tgtEl>
                                          <p:spTgt spid="24166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41668">
                                            <p:txEl>
                                              <p:pRg st="3" end="3"/>
                                            </p:txEl>
                                          </p:spTgt>
                                        </p:tgtEl>
                                        <p:attrNameLst>
                                          <p:attrName>style.visibility</p:attrName>
                                        </p:attrNameLst>
                                      </p:cBhvr>
                                      <p:to>
                                        <p:strVal val="visible"/>
                                      </p:to>
                                    </p:set>
                                    <p:animEffect transition="in" filter="wipe(down)">
                                      <p:cBhvr>
                                        <p:cTn id="22" dur="500"/>
                                        <p:tgtEl>
                                          <p:spTgt spid="24166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41668">
                                            <p:txEl>
                                              <p:pRg st="4" end="4"/>
                                            </p:txEl>
                                          </p:spTgt>
                                        </p:tgtEl>
                                        <p:attrNameLst>
                                          <p:attrName>style.visibility</p:attrName>
                                        </p:attrNameLst>
                                      </p:cBhvr>
                                      <p:to>
                                        <p:strVal val="visible"/>
                                      </p:to>
                                    </p:set>
                                    <p:animEffect transition="in" filter="wipe(down)">
                                      <p:cBhvr>
                                        <p:cTn id="27" dur="500"/>
                                        <p:tgtEl>
                                          <p:spTgt spid="24166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41668">
                                            <p:txEl>
                                              <p:pRg st="5" end="5"/>
                                            </p:txEl>
                                          </p:spTgt>
                                        </p:tgtEl>
                                        <p:attrNameLst>
                                          <p:attrName>style.visibility</p:attrName>
                                        </p:attrNameLst>
                                      </p:cBhvr>
                                      <p:to>
                                        <p:strVal val="visible"/>
                                      </p:to>
                                    </p:set>
                                    <p:animEffect transition="in" filter="wipe(down)">
                                      <p:cBhvr>
                                        <p:cTn id="32" dur="500"/>
                                        <p:tgtEl>
                                          <p:spTgt spid="2416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41668">
                                            <p:txEl>
                                              <p:pRg st="6" end="6"/>
                                            </p:txEl>
                                          </p:spTgt>
                                        </p:tgtEl>
                                        <p:attrNameLst>
                                          <p:attrName>style.visibility</p:attrName>
                                        </p:attrNameLst>
                                      </p:cBhvr>
                                      <p:to>
                                        <p:strVal val="visible"/>
                                      </p:to>
                                    </p:set>
                                    <p:animEffect transition="in" filter="wipe(down)">
                                      <p:cBhvr>
                                        <p:cTn id="37" dur="500"/>
                                        <p:tgtEl>
                                          <p:spTgt spid="24166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41668">
                                            <p:txEl>
                                              <p:pRg st="7" end="7"/>
                                            </p:txEl>
                                          </p:spTgt>
                                        </p:tgtEl>
                                        <p:attrNameLst>
                                          <p:attrName>style.visibility</p:attrName>
                                        </p:attrNameLst>
                                      </p:cBhvr>
                                      <p:to>
                                        <p:strVal val="visible"/>
                                      </p:to>
                                    </p:set>
                                    <p:animEffect transition="in" filter="wipe(down)">
                                      <p:cBhvr>
                                        <p:cTn id="42" dur="500"/>
                                        <p:tgtEl>
                                          <p:spTgt spid="24166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8"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Rectangle 4"/>
          <p:cNvSpPr>
            <a:spLocks noChangeArrowheads="1"/>
          </p:cNvSpPr>
          <p:nvPr/>
        </p:nvSpPr>
        <p:spPr bwMode="auto">
          <a:xfrm>
            <a:off x="250825" y="157163"/>
            <a:ext cx="871378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a:solidFill>
                  <a:srgbClr val="0000FF"/>
                </a:solidFill>
                <a:latin typeface="Times New Roman" panose="02020603050405020304" pitchFamily="18" charset="0"/>
              </a:rPr>
              <a:t>1</a:t>
            </a:r>
            <a:r>
              <a:rPr kumimoji="1" lang="zh-CN" altLang="en-US" sz="2400">
                <a:latin typeface="Times New Roman" panose="02020603050405020304" pitchFamily="18" charset="0"/>
              </a:rPr>
              <a:t>、分析下面的同步时序电路，要求写出方程组、状态转换表、状态转换图、用文字说明其逻辑功能。</a:t>
            </a:r>
            <a:r>
              <a:rPr kumimoji="1" lang="en-US" altLang="zh-CN" sz="2400">
                <a:latin typeface="Times New Roman" panose="02020603050405020304" pitchFamily="18" charset="0"/>
              </a:rPr>
              <a:t> </a:t>
            </a:r>
          </a:p>
        </p:txBody>
      </p:sp>
      <p:sp>
        <p:nvSpPr>
          <p:cNvPr id="52227" name="Rectangle 6"/>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43717" name="Object 5"/>
          <p:cNvGraphicFramePr>
            <a:graphicFrameLocks noChangeAspect="1"/>
          </p:cNvGraphicFramePr>
          <p:nvPr/>
        </p:nvGraphicFramePr>
        <p:xfrm>
          <a:off x="1187450" y="1125538"/>
          <a:ext cx="6697663" cy="2924175"/>
        </p:xfrm>
        <a:graphic>
          <a:graphicData uri="http://schemas.openxmlformats.org/presentationml/2006/ole">
            <mc:AlternateContent xmlns:mc="http://schemas.openxmlformats.org/markup-compatibility/2006">
              <mc:Choice xmlns:v="urn:schemas-microsoft-com:vml" Requires="v">
                <p:oleObj spid="_x0000_s52367" name="Visio" r:id="rId4" imgW="4718214" imgH="2060493" progId="Visio.Drawing.11">
                  <p:embed/>
                </p:oleObj>
              </mc:Choice>
              <mc:Fallback>
                <p:oleObj name="Visio" r:id="rId4" imgW="4718214" imgH="2060493"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1125538"/>
                        <a:ext cx="6697663"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3721" name="Object 9"/>
          <p:cNvGraphicFramePr>
            <a:graphicFrameLocks noChangeAspect="1"/>
          </p:cNvGraphicFramePr>
          <p:nvPr/>
        </p:nvGraphicFramePr>
        <p:xfrm>
          <a:off x="682625" y="4470400"/>
          <a:ext cx="1512888" cy="422275"/>
        </p:xfrm>
        <a:graphic>
          <a:graphicData uri="http://schemas.openxmlformats.org/presentationml/2006/ole">
            <mc:AlternateContent xmlns:mc="http://schemas.openxmlformats.org/markup-compatibility/2006">
              <mc:Choice xmlns:v="urn:schemas-microsoft-com:vml" Requires="v">
                <p:oleObj spid="_x0000_s52368" name="公式" r:id="rId6" imgW="774364" imgH="215806" progId="Equation.3">
                  <p:embed/>
                </p:oleObj>
              </mc:Choice>
              <mc:Fallback>
                <p:oleObj name="公式" r:id="rId6" imgW="774364" imgH="215806"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2625" y="4470400"/>
                        <a:ext cx="151288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3720" name="Object 8"/>
          <p:cNvGraphicFramePr>
            <a:graphicFrameLocks noChangeAspect="1"/>
          </p:cNvGraphicFramePr>
          <p:nvPr/>
        </p:nvGraphicFramePr>
        <p:xfrm>
          <a:off x="611188" y="5084763"/>
          <a:ext cx="3527425" cy="477837"/>
        </p:xfrm>
        <a:graphic>
          <a:graphicData uri="http://schemas.openxmlformats.org/presentationml/2006/ole">
            <mc:AlternateContent xmlns:mc="http://schemas.openxmlformats.org/markup-compatibility/2006">
              <mc:Choice xmlns:v="urn:schemas-microsoft-com:vml" Requires="v">
                <p:oleObj spid="_x0000_s52369" name="公式" r:id="rId8" imgW="1892300" imgH="254000" progId="Equation.3">
                  <p:embed/>
                </p:oleObj>
              </mc:Choice>
              <mc:Fallback>
                <p:oleObj name="公式" r:id="rId8" imgW="1892300" imgH="2540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188" y="5084763"/>
                        <a:ext cx="3527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3719" name="Object 7"/>
          <p:cNvGraphicFramePr>
            <a:graphicFrameLocks noChangeAspect="1"/>
          </p:cNvGraphicFramePr>
          <p:nvPr/>
        </p:nvGraphicFramePr>
        <p:xfrm>
          <a:off x="611188" y="5734050"/>
          <a:ext cx="4968875" cy="555625"/>
        </p:xfrm>
        <a:graphic>
          <a:graphicData uri="http://schemas.openxmlformats.org/presentationml/2006/ole">
            <mc:AlternateContent xmlns:mc="http://schemas.openxmlformats.org/markup-compatibility/2006">
              <mc:Choice xmlns:v="urn:schemas-microsoft-com:vml" Requires="v">
                <p:oleObj spid="_x0000_s52370" name="公式" r:id="rId10" imgW="2641600" imgH="292100" progId="Equation.3">
                  <p:embed/>
                </p:oleObj>
              </mc:Choice>
              <mc:Fallback>
                <p:oleObj name="公式" r:id="rId10" imgW="2641600" imgH="2921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188" y="5734050"/>
                        <a:ext cx="496887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2" name="Rectangle 10"/>
          <p:cNvSpPr>
            <a:spLocks noChangeArrowheads="1"/>
          </p:cNvSpPr>
          <p:nvPr/>
        </p:nvSpPr>
        <p:spPr bwMode="auto">
          <a:xfrm>
            <a:off x="0" y="279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43725" name="Object 13"/>
          <p:cNvGraphicFramePr>
            <a:graphicFrameLocks noChangeAspect="1"/>
          </p:cNvGraphicFramePr>
          <p:nvPr/>
        </p:nvGraphicFramePr>
        <p:xfrm>
          <a:off x="6299200" y="4403725"/>
          <a:ext cx="1512888" cy="461963"/>
        </p:xfrm>
        <a:graphic>
          <a:graphicData uri="http://schemas.openxmlformats.org/presentationml/2006/ole">
            <mc:AlternateContent xmlns:mc="http://schemas.openxmlformats.org/markup-compatibility/2006">
              <mc:Choice xmlns:v="urn:schemas-microsoft-com:vml" Requires="v">
                <p:oleObj spid="_x0000_s52371" name="公式" r:id="rId12" imgW="749300" imgH="228600" progId="Equation.3">
                  <p:embed/>
                </p:oleObj>
              </mc:Choice>
              <mc:Fallback>
                <p:oleObj name="公式" r:id="rId12" imgW="749300" imgH="2286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99200" y="4403725"/>
                        <a:ext cx="1512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3726" name="Object 14"/>
          <p:cNvGraphicFramePr>
            <a:graphicFrameLocks noChangeAspect="1"/>
          </p:cNvGraphicFramePr>
          <p:nvPr/>
        </p:nvGraphicFramePr>
        <p:xfrm>
          <a:off x="3132138" y="4418013"/>
          <a:ext cx="1879600" cy="450850"/>
        </p:xfrm>
        <a:graphic>
          <a:graphicData uri="http://schemas.openxmlformats.org/presentationml/2006/ole">
            <mc:AlternateContent xmlns:mc="http://schemas.openxmlformats.org/markup-compatibility/2006">
              <mc:Choice xmlns:v="urn:schemas-microsoft-com:vml" Requires="v">
                <p:oleObj spid="_x0000_s52372" name="公式" r:id="rId14" imgW="952087" imgH="228501" progId="Equation.3">
                  <p:embed/>
                </p:oleObj>
              </mc:Choice>
              <mc:Fallback>
                <p:oleObj name="公式" r:id="rId14" imgW="952087" imgH="228501"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2138" y="4418013"/>
                        <a:ext cx="187960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3716"/>
                                        </p:tgtEl>
                                        <p:attrNameLst>
                                          <p:attrName>style.visibility</p:attrName>
                                        </p:attrNameLst>
                                      </p:cBhvr>
                                      <p:to>
                                        <p:strVal val="visible"/>
                                      </p:to>
                                    </p:set>
                                    <p:animEffect transition="in" filter="blinds(horizontal)">
                                      <p:cBhvr>
                                        <p:cTn id="7" dur="500"/>
                                        <p:tgtEl>
                                          <p:spTgt spid="243716"/>
                                        </p:tgtEl>
                                      </p:cBhvr>
                                    </p:animEffect>
                                  </p:childTnLst>
                                </p:cTn>
                              </p:par>
                              <p:par>
                                <p:cTn id="8" presetID="3" presetClass="entr" presetSubtype="10" fill="hold" nodeType="withEffect">
                                  <p:stCondLst>
                                    <p:cond delay="0"/>
                                  </p:stCondLst>
                                  <p:childTnLst>
                                    <p:set>
                                      <p:cBhvr>
                                        <p:cTn id="9" dur="1" fill="hold">
                                          <p:stCondLst>
                                            <p:cond delay="0"/>
                                          </p:stCondLst>
                                        </p:cTn>
                                        <p:tgtEl>
                                          <p:spTgt spid="243717"/>
                                        </p:tgtEl>
                                        <p:attrNameLst>
                                          <p:attrName>style.visibility</p:attrName>
                                        </p:attrNameLst>
                                      </p:cBhvr>
                                      <p:to>
                                        <p:strVal val="visible"/>
                                      </p:to>
                                    </p:set>
                                    <p:animEffect transition="in" filter="blinds(horizontal)">
                                      <p:cBhvr>
                                        <p:cTn id="10" dur="500"/>
                                        <p:tgtEl>
                                          <p:spTgt spid="24371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43721"/>
                                        </p:tgtEl>
                                        <p:attrNameLst>
                                          <p:attrName>style.visibility</p:attrName>
                                        </p:attrNameLst>
                                      </p:cBhvr>
                                      <p:to>
                                        <p:strVal val="visible"/>
                                      </p:to>
                                    </p:set>
                                    <p:animEffect transition="in" filter="blinds(horizontal)">
                                      <p:cBhvr>
                                        <p:cTn id="15" dur="500"/>
                                        <p:tgtEl>
                                          <p:spTgt spid="243721"/>
                                        </p:tgtEl>
                                      </p:cBhvr>
                                    </p:animEffect>
                                  </p:childTnLst>
                                </p:cTn>
                              </p:par>
                              <p:par>
                                <p:cTn id="16" presetID="3" presetClass="entr" presetSubtype="10" fill="hold" nodeType="withEffect">
                                  <p:stCondLst>
                                    <p:cond delay="0"/>
                                  </p:stCondLst>
                                  <p:childTnLst>
                                    <p:set>
                                      <p:cBhvr>
                                        <p:cTn id="17" dur="1" fill="hold">
                                          <p:stCondLst>
                                            <p:cond delay="0"/>
                                          </p:stCondLst>
                                        </p:cTn>
                                        <p:tgtEl>
                                          <p:spTgt spid="243726"/>
                                        </p:tgtEl>
                                        <p:attrNameLst>
                                          <p:attrName>style.visibility</p:attrName>
                                        </p:attrNameLst>
                                      </p:cBhvr>
                                      <p:to>
                                        <p:strVal val="visible"/>
                                      </p:to>
                                    </p:set>
                                    <p:animEffect transition="in" filter="blinds(horizontal)">
                                      <p:cBhvr>
                                        <p:cTn id="18" dur="500"/>
                                        <p:tgtEl>
                                          <p:spTgt spid="243726"/>
                                        </p:tgtEl>
                                      </p:cBhvr>
                                    </p:animEffect>
                                  </p:childTnLst>
                                </p:cTn>
                              </p:par>
                              <p:par>
                                <p:cTn id="19" presetID="3" presetClass="entr" presetSubtype="10" fill="hold" nodeType="withEffect">
                                  <p:stCondLst>
                                    <p:cond delay="0"/>
                                  </p:stCondLst>
                                  <p:childTnLst>
                                    <p:set>
                                      <p:cBhvr>
                                        <p:cTn id="20" dur="1" fill="hold">
                                          <p:stCondLst>
                                            <p:cond delay="0"/>
                                          </p:stCondLst>
                                        </p:cTn>
                                        <p:tgtEl>
                                          <p:spTgt spid="243725"/>
                                        </p:tgtEl>
                                        <p:attrNameLst>
                                          <p:attrName>style.visibility</p:attrName>
                                        </p:attrNameLst>
                                      </p:cBhvr>
                                      <p:to>
                                        <p:strVal val="visible"/>
                                      </p:to>
                                    </p:set>
                                    <p:animEffect transition="in" filter="blinds(horizontal)">
                                      <p:cBhvr>
                                        <p:cTn id="21" dur="500"/>
                                        <p:tgtEl>
                                          <p:spTgt spid="24372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43720"/>
                                        </p:tgtEl>
                                        <p:attrNameLst>
                                          <p:attrName>style.visibility</p:attrName>
                                        </p:attrNameLst>
                                      </p:cBhvr>
                                      <p:to>
                                        <p:strVal val="visible"/>
                                      </p:to>
                                    </p:set>
                                    <p:animEffect transition="in" filter="blinds(horizontal)">
                                      <p:cBhvr>
                                        <p:cTn id="26" dur="500"/>
                                        <p:tgtEl>
                                          <p:spTgt spid="243720"/>
                                        </p:tgtEl>
                                      </p:cBhvr>
                                    </p:animEffect>
                                  </p:childTnLst>
                                </p:cTn>
                              </p:par>
                              <p:par>
                                <p:cTn id="27" presetID="3" presetClass="entr" presetSubtype="10" fill="hold" nodeType="withEffect">
                                  <p:stCondLst>
                                    <p:cond delay="0"/>
                                  </p:stCondLst>
                                  <p:childTnLst>
                                    <p:set>
                                      <p:cBhvr>
                                        <p:cTn id="28" dur="1" fill="hold">
                                          <p:stCondLst>
                                            <p:cond delay="0"/>
                                          </p:stCondLst>
                                        </p:cTn>
                                        <p:tgtEl>
                                          <p:spTgt spid="243719"/>
                                        </p:tgtEl>
                                        <p:attrNameLst>
                                          <p:attrName>style.visibility</p:attrName>
                                        </p:attrNameLst>
                                      </p:cBhvr>
                                      <p:to>
                                        <p:strVal val="visible"/>
                                      </p:to>
                                    </p:set>
                                    <p:animEffect transition="in" filter="blinds(horizontal)">
                                      <p:cBhvr>
                                        <p:cTn id="29" dur="500"/>
                                        <p:tgtEl>
                                          <p:spTgt spid="243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64" name="Object 4"/>
          <p:cNvGraphicFramePr>
            <a:graphicFrameLocks noChangeAspect="1"/>
          </p:cNvGraphicFramePr>
          <p:nvPr/>
        </p:nvGraphicFramePr>
        <p:xfrm>
          <a:off x="612775" y="219075"/>
          <a:ext cx="3527425" cy="477838"/>
        </p:xfrm>
        <a:graphic>
          <a:graphicData uri="http://schemas.openxmlformats.org/presentationml/2006/ole">
            <mc:AlternateContent xmlns:mc="http://schemas.openxmlformats.org/markup-compatibility/2006">
              <mc:Choice xmlns:v="urn:schemas-microsoft-com:vml" Requires="v">
                <p:oleObj spid="_x0000_s53368" name="公式" r:id="rId4" imgW="1892300" imgH="254000" progId="Equation.3">
                  <p:embed/>
                </p:oleObj>
              </mc:Choice>
              <mc:Fallback>
                <p:oleObj name="公式" r:id="rId4" imgW="1892300" imgH="254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75" y="219075"/>
                        <a:ext cx="35274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765" name="Object 5"/>
          <p:cNvGraphicFramePr>
            <a:graphicFrameLocks noChangeAspect="1"/>
          </p:cNvGraphicFramePr>
          <p:nvPr/>
        </p:nvGraphicFramePr>
        <p:xfrm>
          <a:off x="612775" y="868363"/>
          <a:ext cx="4968875" cy="555625"/>
        </p:xfrm>
        <a:graphic>
          <a:graphicData uri="http://schemas.openxmlformats.org/presentationml/2006/ole">
            <mc:AlternateContent xmlns:mc="http://schemas.openxmlformats.org/markup-compatibility/2006">
              <mc:Choice xmlns:v="urn:schemas-microsoft-com:vml" Requires="v">
                <p:oleObj spid="_x0000_s53369" name="公式" r:id="rId6" imgW="2641600" imgH="292100" progId="Equation.3">
                  <p:embed/>
                </p:oleObj>
              </mc:Choice>
              <mc:Fallback>
                <p:oleObj name="公式" r:id="rId6" imgW="2641600" imgH="2921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775" y="868363"/>
                        <a:ext cx="496887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766" name="Object 6"/>
          <p:cNvGraphicFramePr>
            <a:graphicFrameLocks noChangeAspect="1"/>
          </p:cNvGraphicFramePr>
          <p:nvPr/>
        </p:nvGraphicFramePr>
        <p:xfrm>
          <a:off x="6372225" y="968375"/>
          <a:ext cx="1512888" cy="461963"/>
        </p:xfrm>
        <a:graphic>
          <a:graphicData uri="http://schemas.openxmlformats.org/presentationml/2006/ole">
            <mc:AlternateContent xmlns:mc="http://schemas.openxmlformats.org/markup-compatibility/2006">
              <mc:Choice xmlns:v="urn:schemas-microsoft-com:vml" Requires="v">
                <p:oleObj spid="_x0000_s53370" name="公式" r:id="rId8" imgW="749300" imgH="228600" progId="Equation.3">
                  <p:embed/>
                </p:oleObj>
              </mc:Choice>
              <mc:Fallback>
                <p:oleObj name="公式" r:id="rId8" imgW="749300" imgH="2286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72225" y="968375"/>
                        <a:ext cx="1512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770" name="Rectangle 10"/>
          <p:cNvSpPr>
            <a:spLocks noChangeArrowheads="1"/>
          </p:cNvSpPr>
          <p:nvPr/>
        </p:nvSpPr>
        <p:spPr bwMode="auto">
          <a:xfrm>
            <a:off x="250825" y="5300663"/>
            <a:ext cx="8785225"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zh-CN" altLang="en-US" sz="2400">
                <a:latin typeface="Times New Roman" panose="02020603050405020304" pitchFamily="18" charset="0"/>
              </a:rPr>
              <a:t>电路功能：在</a:t>
            </a:r>
            <a:r>
              <a:rPr kumimoji="1" lang="en-US" altLang="zh-CN" sz="2400">
                <a:latin typeface="Times New Roman" panose="02020603050405020304" pitchFamily="18" charset="0"/>
              </a:rPr>
              <a:t>X=0</a:t>
            </a:r>
            <a:r>
              <a:rPr kumimoji="1" lang="zh-CN" altLang="en-US" sz="2400">
                <a:latin typeface="Times New Roman" panose="02020603050405020304" pitchFamily="18" charset="0"/>
              </a:rPr>
              <a:t>时，电路将状态保持不变；</a:t>
            </a:r>
            <a:r>
              <a:rPr kumimoji="1" lang="en-US" altLang="zh-CN" sz="2400">
                <a:latin typeface="Times New Roman" panose="02020603050405020304" pitchFamily="18" charset="0"/>
              </a:rPr>
              <a:t>X=1</a:t>
            </a:r>
            <a:r>
              <a:rPr kumimoji="1" lang="zh-CN" altLang="en-US" sz="2400">
                <a:latin typeface="Times New Roman" panose="02020603050405020304" pitchFamily="18" charset="0"/>
              </a:rPr>
              <a:t>时，电路是一个四进制减法计数器，并且当产生借位时，输出为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，其他情况输出均为</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 </a:t>
            </a:r>
          </a:p>
        </p:txBody>
      </p:sp>
      <p:sp>
        <p:nvSpPr>
          <p:cNvPr id="53254" name="Rectangle 12"/>
          <p:cNvSpPr>
            <a:spLocks noChangeArrowheads="1"/>
          </p:cNvSpPr>
          <p:nvPr/>
        </p:nvSpPr>
        <p:spPr bwMode="auto">
          <a:xfrm>
            <a:off x="0"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45771" name="Object 11"/>
          <p:cNvGraphicFramePr>
            <a:graphicFrameLocks noChangeAspect="1"/>
          </p:cNvGraphicFramePr>
          <p:nvPr/>
        </p:nvGraphicFramePr>
        <p:xfrm>
          <a:off x="468313" y="2133600"/>
          <a:ext cx="3529012" cy="2901950"/>
        </p:xfrm>
        <a:graphic>
          <a:graphicData uri="http://schemas.openxmlformats.org/presentationml/2006/ole">
            <mc:AlternateContent xmlns:mc="http://schemas.openxmlformats.org/markup-compatibility/2006">
              <mc:Choice xmlns:v="urn:schemas-microsoft-com:vml" Requires="v">
                <p:oleObj spid="_x0000_s53371" name="Visio" r:id="rId10" imgW="2196133" imgH="1810827" progId="Visio.Drawing.11">
                  <p:embed/>
                </p:oleObj>
              </mc:Choice>
              <mc:Fallback>
                <p:oleObj name="Visio" r:id="rId10" imgW="2196133" imgH="1810827" progId="Visio.Drawing.11">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8313" y="2133600"/>
                        <a:ext cx="3529012"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6" name="Rectangle 14"/>
          <p:cNvSpPr>
            <a:spLocks noChangeArrowheads="1"/>
          </p:cNvSpPr>
          <p:nvPr/>
        </p:nvSpPr>
        <p:spPr bwMode="auto">
          <a:xfrm>
            <a:off x="0" y="2143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45773" name="Object 13"/>
          <p:cNvGraphicFramePr>
            <a:graphicFrameLocks noChangeAspect="1"/>
          </p:cNvGraphicFramePr>
          <p:nvPr/>
        </p:nvGraphicFramePr>
        <p:xfrm>
          <a:off x="4997450" y="1628775"/>
          <a:ext cx="3319463" cy="3529013"/>
        </p:xfrm>
        <a:graphic>
          <a:graphicData uri="http://schemas.openxmlformats.org/presentationml/2006/ole">
            <mc:AlternateContent xmlns:mc="http://schemas.openxmlformats.org/markup-compatibility/2006">
              <mc:Choice xmlns:v="urn:schemas-microsoft-com:vml" Requires="v">
                <p:oleObj spid="_x0000_s53372" name="Visio" r:id="rId12" imgW="2418155" imgH="2574492" progId="Visio.Drawing.11">
                  <p:embed/>
                </p:oleObj>
              </mc:Choice>
              <mc:Fallback>
                <p:oleObj name="Visio" r:id="rId12" imgW="2418155" imgH="2574492" progId="Visio.Drawing.11">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97450" y="1628775"/>
                        <a:ext cx="3319463"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64"/>
                                        </p:tgtEl>
                                        <p:attrNameLst>
                                          <p:attrName>style.visibility</p:attrName>
                                        </p:attrNameLst>
                                      </p:cBhvr>
                                      <p:to>
                                        <p:strVal val="visible"/>
                                      </p:to>
                                    </p:set>
                                    <p:animEffect transition="in" filter="blinds(horizontal)">
                                      <p:cBhvr>
                                        <p:cTn id="7" dur="500"/>
                                        <p:tgtEl>
                                          <p:spTgt spid="245764"/>
                                        </p:tgtEl>
                                      </p:cBhvr>
                                    </p:animEffect>
                                  </p:childTnLst>
                                </p:cTn>
                              </p:par>
                              <p:par>
                                <p:cTn id="8" presetID="3" presetClass="entr" presetSubtype="10" fill="hold" nodeType="withEffect">
                                  <p:stCondLst>
                                    <p:cond delay="0"/>
                                  </p:stCondLst>
                                  <p:childTnLst>
                                    <p:set>
                                      <p:cBhvr>
                                        <p:cTn id="9" dur="1" fill="hold">
                                          <p:stCondLst>
                                            <p:cond delay="0"/>
                                          </p:stCondLst>
                                        </p:cTn>
                                        <p:tgtEl>
                                          <p:spTgt spid="245765"/>
                                        </p:tgtEl>
                                        <p:attrNameLst>
                                          <p:attrName>style.visibility</p:attrName>
                                        </p:attrNameLst>
                                      </p:cBhvr>
                                      <p:to>
                                        <p:strVal val="visible"/>
                                      </p:to>
                                    </p:set>
                                    <p:animEffect transition="in" filter="blinds(horizontal)">
                                      <p:cBhvr>
                                        <p:cTn id="10" dur="500"/>
                                        <p:tgtEl>
                                          <p:spTgt spid="245765"/>
                                        </p:tgtEl>
                                      </p:cBhvr>
                                    </p:animEffect>
                                  </p:childTnLst>
                                </p:cTn>
                              </p:par>
                              <p:par>
                                <p:cTn id="11" presetID="3" presetClass="entr" presetSubtype="10" fill="hold" nodeType="withEffect">
                                  <p:stCondLst>
                                    <p:cond delay="0"/>
                                  </p:stCondLst>
                                  <p:childTnLst>
                                    <p:set>
                                      <p:cBhvr>
                                        <p:cTn id="12" dur="1" fill="hold">
                                          <p:stCondLst>
                                            <p:cond delay="0"/>
                                          </p:stCondLst>
                                        </p:cTn>
                                        <p:tgtEl>
                                          <p:spTgt spid="245766"/>
                                        </p:tgtEl>
                                        <p:attrNameLst>
                                          <p:attrName>style.visibility</p:attrName>
                                        </p:attrNameLst>
                                      </p:cBhvr>
                                      <p:to>
                                        <p:strVal val="visible"/>
                                      </p:to>
                                    </p:set>
                                    <p:animEffect transition="in" filter="blinds(horizontal)">
                                      <p:cBhvr>
                                        <p:cTn id="13" dur="500"/>
                                        <p:tgtEl>
                                          <p:spTgt spid="2457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45771"/>
                                        </p:tgtEl>
                                        <p:attrNameLst>
                                          <p:attrName>style.visibility</p:attrName>
                                        </p:attrNameLst>
                                      </p:cBhvr>
                                      <p:to>
                                        <p:strVal val="visible"/>
                                      </p:to>
                                    </p:set>
                                    <p:animEffect transition="in" filter="blinds(horizontal)">
                                      <p:cBhvr>
                                        <p:cTn id="18" dur="500"/>
                                        <p:tgtEl>
                                          <p:spTgt spid="24577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45773"/>
                                        </p:tgtEl>
                                        <p:attrNameLst>
                                          <p:attrName>style.visibility</p:attrName>
                                        </p:attrNameLst>
                                      </p:cBhvr>
                                      <p:to>
                                        <p:strVal val="visible"/>
                                      </p:to>
                                    </p:set>
                                    <p:animEffect transition="in" filter="blinds(horizontal)">
                                      <p:cBhvr>
                                        <p:cTn id="23" dur="500"/>
                                        <p:tgtEl>
                                          <p:spTgt spid="24577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45770"/>
                                        </p:tgtEl>
                                        <p:attrNameLst>
                                          <p:attrName>style.visibility</p:attrName>
                                        </p:attrNameLst>
                                      </p:cBhvr>
                                      <p:to>
                                        <p:strVal val="visible"/>
                                      </p:to>
                                    </p:set>
                                    <p:animEffect transition="in" filter="blinds(horizontal)">
                                      <p:cBhvr>
                                        <p:cTn id="28" dur="500"/>
                                        <p:tgtEl>
                                          <p:spTgt spid="245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124075" y="274638"/>
            <a:ext cx="4968875" cy="922337"/>
          </a:xfrm>
          <a:solidFill>
            <a:srgbClr val="FF99FF"/>
          </a:solidFill>
        </p:spPr>
        <p:txBody>
          <a:bodyPr/>
          <a:lstStyle/>
          <a:p>
            <a:pPr eaLnBrk="1" hangingPunct="1"/>
            <a:r>
              <a:rPr lang="zh-CN" altLang="en-US">
                <a:latin typeface="黑体" panose="02010609060101010101" pitchFamily="49" charset="-122"/>
                <a:ea typeface="黑体" panose="02010609060101010101" pitchFamily="49" charset="-122"/>
              </a:rPr>
              <a:t>第二章 逻辑代数</a:t>
            </a:r>
          </a:p>
        </p:txBody>
      </p:sp>
      <p:sp>
        <p:nvSpPr>
          <p:cNvPr id="96259" name="Rectangle 3"/>
          <p:cNvSpPr>
            <a:spLocks noGrp="1" noChangeArrowheads="1"/>
          </p:cNvSpPr>
          <p:nvPr>
            <p:ph type="body" idx="1"/>
          </p:nvPr>
        </p:nvSpPr>
        <p:spPr>
          <a:xfrm>
            <a:off x="468313" y="1268413"/>
            <a:ext cx="8486775" cy="5437187"/>
          </a:xfrm>
        </p:spPr>
        <p:txBody>
          <a:bodyPr/>
          <a:lstStyle/>
          <a:p>
            <a:pPr marL="609600" indent="-609600" eaLnBrk="1" hangingPunct="1">
              <a:buFontTx/>
              <a:buNone/>
            </a:pPr>
            <a:r>
              <a:rPr lang="zh-CN" altLang="en-US">
                <a:latin typeface="黑体" panose="02010609060101010101" pitchFamily="49" charset="-122"/>
                <a:ea typeface="黑体" panose="02010609060101010101" pitchFamily="49" charset="-122"/>
              </a:rPr>
              <a:t>1)三种基本运算（与、或、非）和几种复合运算（与非、或非、与或非、同或、异或）</a:t>
            </a:r>
          </a:p>
          <a:p>
            <a:pPr marL="990600" lvl="1" indent="-533400" eaLnBrk="1" hangingPunct="1"/>
            <a:r>
              <a:rPr lang="zh-CN" altLang="en-US">
                <a:latin typeface="黑体" panose="02010609060101010101" pitchFamily="49" charset="-122"/>
                <a:ea typeface="黑体" panose="02010609060101010101" pitchFamily="49" charset="-122"/>
              </a:rPr>
              <a:t>符号表示</a:t>
            </a:r>
          </a:p>
          <a:p>
            <a:pPr marL="990600" lvl="1" indent="-533400" eaLnBrk="1" hangingPunct="1"/>
            <a:r>
              <a:rPr lang="zh-CN" altLang="en-US">
                <a:latin typeface="黑体" panose="02010609060101010101" pitchFamily="49" charset="-122"/>
                <a:ea typeface="黑体" panose="02010609060101010101" pitchFamily="49" charset="-122"/>
              </a:rPr>
              <a:t>真值表</a:t>
            </a:r>
          </a:p>
          <a:p>
            <a:pPr marL="990600" lvl="1" indent="-533400" eaLnBrk="1" hangingPunct="1"/>
            <a:r>
              <a:rPr lang="zh-CN" altLang="en-US">
                <a:latin typeface="黑体" panose="02010609060101010101" pitchFamily="49" charset="-122"/>
                <a:ea typeface="黑体" panose="02010609060101010101" pitchFamily="49" charset="-122"/>
              </a:rPr>
              <a:t>逻辑门的符号</a:t>
            </a:r>
          </a:p>
          <a:p>
            <a:pPr marL="609600" indent="-609600" eaLnBrk="1" hangingPunct="1">
              <a:buFontTx/>
              <a:buNone/>
            </a:pPr>
            <a:r>
              <a:rPr lang="zh-CN" altLang="en-US">
                <a:latin typeface="黑体" panose="02010609060101010101" pitchFamily="49" charset="-122"/>
                <a:ea typeface="黑体" panose="02010609060101010101" pitchFamily="49" charset="-122"/>
              </a:rPr>
              <a:t>2)证明两个逻辑表达式相等</a:t>
            </a:r>
          </a:p>
          <a:p>
            <a:pPr marL="990600" lvl="1" indent="-533400" eaLnBrk="1" hangingPunct="1"/>
            <a:r>
              <a:rPr lang="zh-CN" altLang="en-US">
                <a:latin typeface="黑体" panose="02010609060101010101" pitchFamily="49" charset="-122"/>
                <a:ea typeface="黑体" panose="02010609060101010101" pitchFamily="49" charset="-122"/>
              </a:rPr>
              <a:t>列表法（真值表）</a:t>
            </a:r>
          </a:p>
          <a:p>
            <a:pPr marL="990600" lvl="1" indent="-533400" eaLnBrk="1" hangingPunct="1"/>
            <a:r>
              <a:rPr lang="zh-CN" altLang="en-US">
                <a:latin typeface="黑体" panose="02010609060101010101" pitchFamily="49" charset="-122"/>
                <a:ea typeface="黑体" panose="02010609060101010101" pitchFamily="49" charset="-122"/>
              </a:rPr>
              <a:t>利用公理、定理和规则直接证明</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blinds(horizontal)">
                                      <p:cBhvr>
                                        <p:cTn id="7" dur="500"/>
                                        <p:tgtEl>
                                          <p:spTgt spid="9625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6259">
                                            <p:txEl>
                                              <p:pRg st="1" end="1"/>
                                            </p:txEl>
                                          </p:spTgt>
                                        </p:tgtEl>
                                        <p:attrNameLst>
                                          <p:attrName>style.visibility</p:attrName>
                                        </p:attrNameLst>
                                      </p:cBhvr>
                                      <p:to>
                                        <p:strVal val="visible"/>
                                      </p:to>
                                    </p:set>
                                    <p:animEffect transition="in" filter="blinds(horizontal)">
                                      <p:cBhvr>
                                        <p:cTn id="10" dur="500"/>
                                        <p:tgtEl>
                                          <p:spTgt spid="9625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6259">
                                            <p:txEl>
                                              <p:pRg st="2" end="2"/>
                                            </p:txEl>
                                          </p:spTgt>
                                        </p:tgtEl>
                                        <p:attrNameLst>
                                          <p:attrName>style.visibility</p:attrName>
                                        </p:attrNameLst>
                                      </p:cBhvr>
                                      <p:to>
                                        <p:strVal val="visible"/>
                                      </p:to>
                                    </p:set>
                                    <p:animEffect transition="in" filter="blinds(horizontal)">
                                      <p:cBhvr>
                                        <p:cTn id="13" dur="500"/>
                                        <p:tgtEl>
                                          <p:spTgt spid="9625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6259">
                                            <p:txEl>
                                              <p:pRg st="3" end="3"/>
                                            </p:txEl>
                                          </p:spTgt>
                                        </p:tgtEl>
                                        <p:attrNameLst>
                                          <p:attrName>style.visibility</p:attrName>
                                        </p:attrNameLst>
                                      </p:cBhvr>
                                      <p:to>
                                        <p:strVal val="visible"/>
                                      </p:to>
                                    </p:set>
                                    <p:animEffect transition="in" filter="blinds(horizontal)">
                                      <p:cBhvr>
                                        <p:cTn id="16" dur="500"/>
                                        <p:tgtEl>
                                          <p:spTgt spid="9625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6259">
                                            <p:txEl>
                                              <p:pRg st="4" end="4"/>
                                            </p:txEl>
                                          </p:spTgt>
                                        </p:tgtEl>
                                        <p:attrNameLst>
                                          <p:attrName>style.visibility</p:attrName>
                                        </p:attrNameLst>
                                      </p:cBhvr>
                                      <p:to>
                                        <p:strVal val="visible"/>
                                      </p:to>
                                    </p:set>
                                    <p:animEffect transition="in" filter="blinds(horizontal)">
                                      <p:cBhvr>
                                        <p:cTn id="21" dur="500"/>
                                        <p:tgtEl>
                                          <p:spTgt spid="96259">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6259">
                                            <p:txEl>
                                              <p:pRg st="5" end="5"/>
                                            </p:txEl>
                                          </p:spTgt>
                                        </p:tgtEl>
                                        <p:attrNameLst>
                                          <p:attrName>style.visibility</p:attrName>
                                        </p:attrNameLst>
                                      </p:cBhvr>
                                      <p:to>
                                        <p:strVal val="visible"/>
                                      </p:to>
                                    </p:set>
                                    <p:animEffect transition="in" filter="blinds(horizontal)">
                                      <p:cBhvr>
                                        <p:cTn id="24" dur="500"/>
                                        <p:tgtEl>
                                          <p:spTgt spid="96259">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6259">
                                            <p:txEl>
                                              <p:pRg st="6" end="6"/>
                                            </p:txEl>
                                          </p:spTgt>
                                        </p:tgtEl>
                                        <p:attrNameLst>
                                          <p:attrName>style.visibility</p:attrName>
                                        </p:attrNameLst>
                                      </p:cBhvr>
                                      <p:to>
                                        <p:strVal val="visible"/>
                                      </p:to>
                                    </p:set>
                                    <p:animEffect transition="in" filter="blinds(horizontal)">
                                      <p:cBhvr>
                                        <p:cTn id="27" dur="500"/>
                                        <p:tgtEl>
                                          <p:spTgt spid="962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2" name="Rectangle 4"/>
          <p:cNvSpPr>
            <a:spLocks noChangeArrowheads="1"/>
          </p:cNvSpPr>
          <p:nvPr/>
        </p:nvSpPr>
        <p:spPr bwMode="auto">
          <a:xfrm>
            <a:off x="322263" y="150813"/>
            <a:ext cx="8713787"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a:latin typeface="Times New Roman" panose="02020603050405020304" pitchFamily="18" charset="0"/>
              </a:rPr>
              <a:t>2</a:t>
            </a:r>
            <a:r>
              <a:rPr kumimoji="1" lang="zh-CN" altLang="en-US" sz="2400">
                <a:latin typeface="Times New Roman" panose="02020603050405020304" pitchFamily="18" charset="0"/>
              </a:rPr>
              <a:t>、分析下面的同步时序电路，要求写出输出方程、激励方程、状态方程，并画出状态转换表和状态图，用文字说明其逻辑功能。</a:t>
            </a:r>
          </a:p>
        </p:txBody>
      </p:sp>
      <p:pic>
        <p:nvPicPr>
          <p:cNvPr id="2478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773238"/>
            <a:ext cx="6624638" cy="219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47814" name="Object 6"/>
          <p:cNvGraphicFramePr>
            <a:graphicFrameLocks noChangeAspect="1"/>
          </p:cNvGraphicFramePr>
          <p:nvPr/>
        </p:nvGraphicFramePr>
        <p:xfrm>
          <a:off x="684213" y="4365625"/>
          <a:ext cx="985837" cy="468313"/>
        </p:xfrm>
        <a:graphic>
          <a:graphicData uri="http://schemas.openxmlformats.org/presentationml/2006/ole">
            <mc:AlternateContent xmlns:mc="http://schemas.openxmlformats.org/markup-compatibility/2006">
              <mc:Choice xmlns:v="urn:schemas-microsoft-com:vml" Requires="v">
                <p:oleObj spid="_x0000_s54485" name="公式" r:id="rId5" imgW="482391" imgH="228501" progId="Equation.3">
                  <p:embed/>
                </p:oleObj>
              </mc:Choice>
              <mc:Fallback>
                <p:oleObj name="公式" r:id="rId5" imgW="482391" imgH="22850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4365625"/>
                        <a:ext cx="98583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7816" name="Object 8"/>
          <p:cNvGraphicFramePr>
            <a:graphicFrameLocks noChangeAspect="1"/>
          </p:cNvGraphicFramePr>
          <p:nvPr/>
        </p:nvGraphicFramePr>
        <p:xfrm>
          <a:off x="2484438" y="4365625"/>
          <a:ext cx="863600" cy="458788"/>
        </p:xfrm>
        <a:graphic>
          <a:graphicData uri="http://schemas.openxmlformats.org/presentationml/2006/ole">
            <mc:AlternateContent xmlns:mc="http://schemas.openxmlformats.org/markup-compatibility/2006">
              <mc:Choice xmlns:v="urn:schemas-microsoft-com:vml" Requires="v">
                <p:oleObj spid="_x0000_s54486" name="公式" r:id="rId7" imgW="406048" imgH="215713" progId="Equation.3">
                  <p:embed/>
                </p:oleObj>
              </mc:Choice>
              <mc:Fallback>
                <p:oleObj name="公式" r:id="rId7" imgW="406048" imgH="215713"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4365625"/>
                        <a:ext cx="863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7817" name="Object 9"/>
          <p:cNvGraphicFramePr>
            <a:graphicFrameLocks noChangeAspect="1"/>
          </p:cNvGraphicFramePr>
          <p:nvPr/>
        </p:nvGraphicFramePr>
        <p:xfrm>
          <a:off x="4140200" y="4354513"/>
          <a:ext cx="1079500" cy="469900"/>
        </p:xfrm>
        <a:graphic>
          <a:graphicData uri="http://schemas.openxmlformats.org/presentationml/2006/ole">
            <mc:AlternateContent xmlns:mc="http://schemas.openxmlformats.org/markup-compatibility/2006">
              <mc:Choice xmlns:v="urn:schemas-microsoft-com:vml" Requires="v">
                <p:oleObj spid="_x0000_s54487" name="公式" r:id="rId9" imgW="494870" imgH="215713" progId="Equation.3">
                  <p:embed/>
                </p:oleObj>
              </mc:Choice>
              <mc:Fallback>
                <p:oleObj name="公式" r:id="rId9" imgW="494870" imgH="215713"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0200" y="4354513"/>
                        <a:ext cx="10795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7818" name="Object 10"/>
          <p:cNvGraphicFramePr>
            <a:graphicFrameLocks noChangeAspect="1"/>
          </p:cNvGraphicFramePr>
          <p:nvPr/>
        </p:nvGraphicFramePr>
        <p:xfrm>
          <a:off x="5867400" y="4362450"/>
          <a:ext cx="1041400" cy="442913"/>
        </p:xfrm>
        <a:graphic>
          <a:graphicData uri="http://schemas.openxmlformats.org/presentationml/2006/ole">
            <mc:AlternateContent xmlns:mc="http://schemas.openxmlformats.org/markup-compatibility/2006">
              <mc:Choice xmlns:v="urn:schemas-microsoft-com:vml" Requires="v">
                <p:oleObj spid="_x0000_s54488" name="公式" r:id="rId11" imgW="507780" imgH="215806" progId="Equation.3">
                  <p:embed/>
                </p:oleObj>
              </mc:Choice>
              <mc:Fallback>
                <p:oleObj name="公式" r:id="rId11" imgW="507780" imgH="215806"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4362450"/>
                        <a:ext cx="10414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7819" name="Object 11"/>
          <p:cNvGraphicFramePr>
            <a:graphicFrameLocks noChangeAspect="1"/>
          </p:cNvGraphicFramePr>
          <p:nvPr/>
        </p:nvGraphicFramePr>
        <p:xfrm>
          <a:off x="684213" y="5132388"/>
          <a:ext cx="1266825" cy="457200"/>
        </p:xfrm>
        <a:graphic>
          <a:graphicData uri="http://schemas.openxmlformats.org/presentationml/2006/ole">
            <mc:AlternateContent xmlns:mc="http://schemas.openxmlformats.org/markup-compatibility/2006">
              <mc:Choice xmlns:v="urn:schemas-microsoft-com:vml" Requires="v">
                <p:oleObj spid="_x0000_s54489" name="公式" r:id="rId13" imgW="634725" imgH="228501" progId="Equation.3">
                  <p:embed/>
                </p:oleObj>
              </mc:Choice>
              <mc:Fallback>
                <p:oleObj name="公式" r:id="rId13" imgW="634725" imgH="228501"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4213" y="5132388"/>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7820" name="Object 12"/>
          <p:cNvGraphicFramePr>
            <a:graphicFrameLocks noChangeAspect="1"/>
          </p:cNvGraphicFramePr>
          <p:nvPr/>
        </p:nvGraphicFramePr>
        <p:xfrm>
          <a:off x="2554288" y="5157788"/>
          <a:ext cx="865187" cy="471487"/>
        </p:xfrm>
        <a:graphic>
          <a:graphicData uri="http://schemas.openxmlformats.org/presentationml/2006/ole">
            <mc:AlternateContent xmlns:mc="http://schemas.openxmlformats.org/markup-compatibility/2006">
              <mc:Choice xmlns:v="urn:schemas-microsoft-com:vml" Requires="v">
                <p:oleObj spid="_x0000_s54490" name="公式" r:id="rId15" imgW="419100" imgH="228600" progId="Equation.3">
                  <p:embed/>
                </p:oleObj>
              </mc:Choice>
              <mc:Fallback>
                <p:oleObj name="公式" r:id="rId15" imgW="419100" imgH="22860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54288" y="5157788"/>
                        <a:ext cx="865187"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83" name="Rectangle 14"/>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47821" name="Object 13"/>
          <p:cNvGraphicFramePr>
            <a:graphicFrameLocks noChangeAspect="1"/>
          </p:cNvGraphicFramePr>
          <p:nvPr/>
        </p:nvGraphicFramePr>
        <p:xfrm>
          <a:off x="611188" y="5805488"/>
          <a:ext cx="1995487" cy="588962"/>
        </p:xfrm>
        <a:graphic>
          <a:graphicData uri="http://schemas.openxmlformats.org/presentationml/2006/ole">
            <mc:AlternateContent xmlns:mc="http://schemas.openxmlformats.org/markup-compatibility/2006">
              <mc:Choice xmlns:v="urn:schemas-microsoft-com:vml" Requires="v">
                <p:oleObj spid="_x0000_s54491" name="公式" r:id="rId17" imgW="901309" imgH="266584" progId="Equation.3">
                  <p:embed/>
                </p:oleObj>
              </mc:Choice>
              <mc:Fallback>
                <p:oleObj name="公式" r:id="rId17" imgW="901309" imgH="266584"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1188" y="5805488"/>
                        <a:ext cx="1995487"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7823" name="Object 15"/>
          <p:cNvGraphicFramePr>
            <a:graphicFrameLocks noChangeAspect="1"/>
          </p:cNvGraphicFramePr>
          <p:nvPr/>
        </p:nvGraphicFramePr>
        <p:xfrm>
          <a:off x="3467100" y="5889625"/>
          <a:ext cx="2159000" cy="504825"/>
        </p:xfrm>
        <a:graphic>
          <a:graphicData uri="http://schemas.openxmlformats.org/presentationml/2006/ole">
            <mc:AlternateContent xmlns:mc="http://schemas.openxmlformats.org/markup-compatibility/2006">
              <mc:Choice xmlns:v="urn:schemas-microsoft-com:vml" Requires="v">
                <p:oleObj spid="_x0000_s54492" name="公式" r:id="rId19" imgW="977900" imgH="228600" progId="Equation.3">
                  <p:embed/>
                </p:oleObj>
              </mc:Choice>
              <mc:Fallback>
                <p:oleObj name="公式" r:id="rId19" imgW="977900" imgH="228600" progId="Equation.3">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67100" y="5889625"/>
                        <a:ext cx="2159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7824" name="Object 16"/>
          <p:cNvGraphicFramePr>
            <a:graphicFrameLocks noChangeAspect="1"/>
          </p:cNvGraphicFramePr>
          <p:nvPr/>
        </p:nvGraphicFramePr>
        <p:xfrm>
          <a:off x="6372225" y="5838825"/>
          <a:ext cx="2232025" cy="600075"/>
        </p:xfrm>
        <a:graphic>
          <a:graphicData uri="http://schemas.openxmlformats.org/presentationml/2006/ole">
            <mc:AlternateContent xmlns:mc="http://schemas.openxmlformats.org/markup-compatibility/2006">
              <mc:Choice xmlns:v="urn:schemas-microsoft-com:vml" Requires="v">
                <p:oleObj spid="_x0000_s54493" name="公式" r:id="rId21" imgW="990170" imgH="266584" progId="Equation.3">
                  <p:embed/>
                </p:oleObj>
              </mc:Choice>
              <mc:Fallback>
                <p:oleObj name="公式" r:id="rId21" imgW="990170" imgH="266584" progId="Equation.3">
                  <p:embed/>
                  <p:pic>
                    <p:nvPicPr>
                      <p:cNvPr id="0" name="Object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372225" y="5838825"/>
                        <a:ext cx="22320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7812"/>
                                        </p:tgtEl>
                                        <p:attrNameLst>
                                          <p:attrName>style.visibility</p:attrName>
                                        </p:attrNameLst>
                                      </p:cBhvr>
                                      <p:to>
                                        <p:strVal val="visible"/>
                                      </p:to>
                                    </p:set>
                                    <p:animEffect transition="in" filter="box(in)">
                                      <p:cBhvr>
                                        <p:cTn id="7" dur="500"/>
                                        <p:tgtEl>
                                          <p:spTgt spid="247812"/>
                                        </p:tgtEl>
                                      </p:cBhvr>
                                    </p:animEffect>
                                  </p:childTnLst>
                                </p:cTn>
                              </p:par>
                              <p:par>
                                <p:cTn id="8" presetID="4" presetClass="entr" presetSubtype="16" fill="hold" nodeType="withEffect">
                                  <p:stCondLst>
                                    <p:cond delay="0"/>
                                  </p:stCondLst>
                                  <p:childTnLst>
                                    <p:set>
                                      <p:cBhvr>
                                        <p:cTn id="9" dur="1" fill="hold">
                                          <p:stCondLst>
                                            <p:cond delay="0"/>
                                          </p:stCondLst>
                                        </p:cTn>
                                        <p:tgtEl>
                                          <p:spTgt spid="247813"/>
                                        </p:tgtEl>
                                        <p:attrNameLst>
                                          <p:attrName>style.visibility</p:attrName>
                                        </p:attrNameLst>
                                      </p:cBhvr>
                                      <p:to>
                                        <p:strVal val="visible"/>
                                      </p:to>
                                    </p:set>
                                    <p:animEffect transition="in" filter="box(in)">
                                      <p:cBhvr>
                                        <p:cTn id="10" dur="500"/>
                                        <p:tgtEl>
                                          <p:spTgt spid="2478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47814"/>
                                        </p:tgtEl>
                                        <p:attrNameLst>
                                          <p:attrName>style.visibility</p:attrName>
                                        </p:attrNameLst>
                                      </p:cBhvr>
                                      <p:to>
                                        <p:strVal val="visible"/>
                                      </p:to>
                                    </p:set>
                                    <p:animEffect transition="in" filter="box(in)">
                                      <p:cBhvr>
                                        <p:cTn id="15" dur="500"/>
                                        <p:tgtEl>
                                          <p:spTgt spid="247814"/>
                                        </p:tgtEl>
                                      </p:cBhvr>
                                    </p:animEffect>
                                  </p:childTnLst>
                                </p:cTn>
                              </p:par>
                              <p:par>
                                <p:cTn id="16" presetID="4" presetClass="entr" presetSubtype="16" fill="hold" nodeType="withEffect">
                                  <p:stCondLst>
                                    <p:cond delay="0"/>
                                  </p:stCondLst>
                                  <p:childTnLst>
                                    <p:set>
                                      <p:cBhvr>
                                        <p:cTn id="17" dur="1" fill="hold">
                                          <p:stCondLst>
                                            <p:cond delay="0"/>
                                          </p:stCondLst>
                                        </p:cTn>
                                        <p:tgtEl>
                                          <p:spTgt spid="247816"/>
                                        </p:tgtEl>
                                        <p:attrNameLst>
                                          <p:attrName>style.visibility</p:attrName>
                                        </p:attrNameLst>
                                      </p:cBhvr>
                                      <p:to>
                                        <p:strVal val="visible"/>
                                      </p:to>
                                    </p:set>
                                    <p:animEffect transition="in" filter="box(in)">
                                      <p:cBhvr>
                                        <p:cTn id="18" dur="500"/>
                                        <p:tgtEl>
                                          <p:spTgt spid="247816"/>
                                        </p:tgtEl>
                                      </p:cBhvr>
                                    </p:animEffect>
                                  </p:childTnLst>
                                </p:cTn>
                              </p:par>
                              <p:par>
                                <p:cTn id="19" presetID="4" presetClass="entr" presetSubtype="16" fill="hold" nodeType="withEffect">
                                  <p:stCondLst>
                                    <p:cond delay="0"/>
                                  </p:stCondLst>
                                  <p:childTnLst>
                                    <p:set>
                                      <p:cBhvr>
                                        <p:cTn id="20" dur="1" fill="hold">
                                          <p:stCondLst>
                                            <p:cond delay="0"/>
                                          </p:stCondLst>
                                        </p:cTn>
                                        <p:tgtEl>
                                          <p:spTgt spid="247817"/>
                                        </p:tgtEl>
                                        <p:attrNameLst>
                                          <p:attrName>style.visibility</p:attrName>
                                        </p:attrNameLst>
                                      </p:cBhvr>
                                      <p:to>
                                        <p:strVal val="visible"/>
                                      </p:to>
                                    </p:set>
                                    <p:animEffect transition="in" filter="box(in)">
                                      <p:cBhvr>
                                        <p:cTn id="21" dur="500"/>
                                        <p:tgtEl>
                                          <p:spTgt spid="247817"/>
                                        </p:tgtEl>
                                      </p:cBhvr>
                                    </p:animEffect>
                                  </p:childTnLst>
                                </p:cTn>
                              </p:par>
                              <p:par>
                                <p:cTn id="22" presetID="4" presetClass="entr" presetSubtype="16" fill="hold" nodeType="withEffect">
                                  <p:stCondLst>
                                    <p:cond delay="0"/>
                                  </p:stCondLst>
                                  <p:childTnLst>
                                    <p:set>
                                      <p:cBhvr>
                                        <p:cTn id="23" dur="1" fill="hold">
                                          <p:stCondLst>
                                            <p:cond delay="0"/>
                                          </p:stCondLst>
                                        </p:cTn>
                                        <p:tgtEl>
                                          <p:spTgt spid="247818"/>
                                        </p:tgtEl>
                                        <p:attrNameLst>
                                          <p:attrName>style.visibility</p:attrName>
                                        </p:attrNameLst>
                                      </p:cBhvr>
                                      <p:to>
                                        <p:strVal val="visible"/>
                                      </p:to>
                                    </p:set>
                                    <p:animEffect transition="in" filter="box(in)">
                                      <p:cBhvr>
                                        <p:cTn id="24" dur="500"/>
                                        <p:tgtEl>
                                          <p:spTgt spid="247818"/>
                                        </p:tgtEl>
                                      </p:cBhvr>
                                    </p:animEffect>
                                  </p:childTnLst>
                                </p:cTn>
                              </p:par>
                              <p:par>
                                <p:cTn id="25" presetID="4" presetClass="entr" presetSubtype="16" fill="hold" nodeType="withEffect">
                                  <p:stCondLst>
                                    <p:cond delay="0"/>
                                  </p:stCondLst>
                                  <p:childTnLst>
                                    <p:set>
                                      <p:cBhvr>
                                        <p:cTn id="26" dur="1" fill="hold">
                                          <p:stCondLst>
                                            <p:cond delay="0"/>
                                          </p:stCondLst>
                                        </p:cTn>
                                        <p:tgtEl>
                                          <p:spTgt spid="247819"/>
                                        </p:tgtEl>
                                        <p:attrNameLst>
                                          <p:attrName>style.visibility</p:attrName>
                                        </p:attrNameLst>
                                      </p:cBhvr>
                                      <p:to>
                                        <p:strVal val="visible"/>
                                      </p:to>
                                    </p:set>
                                    <p:animEffect transition="in" filter="box(in)">
                                      <p:cBhvr>
                                        <p:cTn id="27" dur="500"/>
                                        <p:tgtEl>
                                          <p:spTgt spid="247819"/>
                                        </p:tgtEl>
                                      </p:cBhvr>
                                    </p:animEffect>
                                  </p:childTnLst>
                                </p:cTn>
                              </p:par>
                              <p:par>
                                <p:cTn id="28" presetID="4" presetClass="entr" presetSubtype="16" fill="hold" nodeType="withEffect">
                                  <p:stCondLst>
                                    <p:cond delay="0"/>
                                  </p:stCondLst>
                                  <p:childTnLst>
                                    <p:set>
                                      <p:cBhvr>
                                        <p:cTn id="29" dur="1" fill="hold">
                                          <p:stCondLst>
                                            <p:cond delay="0"/>
                                          </p:stCondLst>
                                        </p:cTn>
                                        <p:tgtEl>
                                          <p:spTgt spid="247820"/>
                                        </p:tgtEl>
                                        <p:attrNameLst>
                                          <p:attrName>style.visibility</p:attrName>
                                        </p:attrNameLst>
                                      </p:cBhvr>
                                      <p:to>
                                        <p:strVal val="visible"/>
                                      </p:to>
                                    </p:set>
                                    <p:animEffect transition="in" filter="box(in)">
                                      <p:cBhvr>
                                        <p:cTn id="30" dur="500"/>
                                        <p:tgtEl>
                                          <p:spTgt spid="24782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247824"/>
                                        </p:tgtEl>
                                        <p:attrNameLst>
                                          <p:attrName>style.visibility</p:attrName>
                                        </p:attrNameLst>
                                      </p:cBhvr>
                                      <p:to>
                                        <p:strVal val="visible"/>
                                      </p:to>
                                    </p:set>
                                    <p:animEffect transition="in" filter="box(in)">
                                      <p:cBhvr>
                                        <p:cTn id="35" dur="500"/>
                                        <p:tgtEl>
                                          <p:spTgt spid="247824"/>
                                        </p:tgtEl>
                                      </p:cBhvr>
                                    </p:animEffect>
                                  </p:childTnLst>
                                </p:cTn>
                              </p:par>
                              <p:par>
                                <p:cTn id="36" presetID="4" presetClass="entr" presetSubtype="16" fill="hold" nodeType="withEffect">
                                  <p:stCondLst>
                                    <p:cond delay="0"/>
                                  </p:stCondLst>
                                  <p:childTnLst>
                                    <p:set>
                                      <p:cBhvr>
                                        <p:cTn id="37" dur="1" fill="hold">
                                          <p:stCondLst>
                                            <p:cond delay="0"/>
                                          </p:stCondLst>
                                        </p:cTn>
                                        <p:tgtEl>
                                          <p:spTgt spid="247823"/>
                                        </p:tgtEl>
                                        <p:attrNameLst>
                                          <p:attrName>style.visibility</p:attrName>
                                        </p:attrNameLst>
                                      </p:cBhvr>
                                      <p:to>
                                        <p:strVal val="visible"/>
                                      </p:to>
                                    </p:set>
                                    <p:animEffect transition="in" filter="box(in)">
                                      <p:cBhvr>
                                        <p:cTn id="38" dur="500"/>
                                        <p:tgtEl>
                                          <p:spTgt spid="247823"/>
                                        </p:tgtEl>
                                      </p:cBhvr>
                                    </p:animEffect>
                                  </p:childTnLst>
                                </p:cTn>
                              </p:par>
                              <p:par>
                                <p:cTn id="39" presetID="4" presetClass="entr" presetSubtype="16" fill="hold" nodeType="withEffect">
                                  <p:stCondLst>
                                    <p:cond delay="0"/>
                                  </p:stCondLst>
                                  <p:childTnLst>
                                    <p:set>
                                      <p:cBhvr>
                                        <p:cTn id="40" dur="1" fill="hold">
                                          <p:stCondLst>
                                            <p:cond delay="0"/>
                                          </p:stCondLst>
                                        </p:cTn>
                                        <p:tgtEl>
                                          <p:spTgt spid="247821"/>
                                        </p:tgtEl>
                                        <p:attrNameLst>
                                          <p:attrName>style.visibility</p:attrName>
                                        </p:attrNameLst>
                                      </p:cBhvr>
                                      <p:to>
                                        <p:strVal val="visible"/>
                                      </p:to>
                                    </p:set>
                                    <p:animEffect transition="in" filter="box(in)">
                                      <p:cBhvr>
                                        <p:cTn id="41" dur="500"/>
                                        <p:tgtEl>
                                          <p:spTgt spid="247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98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344613"/>
            <a:ext cx="4032250" cy="32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9861" name="Object 5"/>
          <p:cNvGraphicFramePr>
            <a:graphicFrameLocks noChangeAspect="1"/>
          </p:cNvGraphicFramePr>
          <p:nvPr/>
        </p:nvGraphicFramePr>
        <p:xfrm>
          <a:off x="563563" y="260350"/>
          <a:ext cx="1995487" cy="588963"/>
        </p:xfrm>
        <a:graphic>
          <a:graphicData uri="http://schemas.openxmlformats.org/presentationml/2006/ole">
            <mc:AlternateContent xmlns:mc="http://schemas.openxmlformats.org/markup-compatibility/2006">
              <mc:Choice xmlns:v="urn:schemas-microsoft-com:vml" Requires="v">
                <p:oleObj spid="_x0000_s55370" name="公式" r:id="rId5" imgW="901309" imgH="266584" progId="Equation.3">
                  <p:embed/>
                </p:oleObj>
              </mc:Choice>
              <mc:Fallback>
                <p:oleObj name="公式" r:id="rId5" imgW="901309" imgH="26658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563" y="260350"/>
                        <a:ext cx="1995487"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9862" name="Object 6"/>
          <p:cNvGraphicFramePr>
            <a:graphicFrameLocks noChangeAspect="1"/>
          </p:cNvGraphicFramePr>
          <p:nvPr/>
        </p:nvGraphicFramePr>
        <p:xfrm>
          <a:off x="3419475" y="344488"/>
          <a:ext cx="2159000" cy="504825"/>
        </p:xfrm>
        <a:graphic>
          <a:graphicData uri="http://schemas.openxmlformats.org/presentationml/2006/ole">
            <mc:AlternateContent xmlns:mc="http://schemas.openxmlformats.org/markup-compatibility/2006">
              <mc:Choice xmlns:v="urn:schemas-microsoft-com:vml" Requires="v">
                <p:oleObj spid="_x0000_s55371" name="公式" r:id="rId7" imgW="977900" imgH="228600" progId="Equation.3">
                  <p:embed/>
                </p:oleObj>
              </mc:Choice>
              <mc:Fallback>
                <p:oleObj name="公式" r:id="rId7" imgW="9779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344488"/>
                        <a:ext cx="2159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9863" name="Object 7"/>
          <p:cNvGraphicFramePr>
            <a:graphicFrameLocks noChangeAspect="1"/>
          </p:cNvGraphicFramePr>
          <p:nvPr/>
        </p:nvGraphicFramePr>
        <p:xfrm>
          <a:off x="6324600" y="293688"/>
          <a:ext cx="2232025" cy="600075"/>
        </p:xfrm>
        <a:graphic>
          <a:graphicData uri="http://schemas.openxmlformats.org/presentationml/2006/ole">
            <mc:AlternateContent xmlns:mc="http://schemas.openxmlformats.org/markup-compatibility/2006">
              <mc:Choice xmlns:v="urn:schemas-microsoft-com:vml" Requires="v">
                <p:oleObj spid="_x0000_s55372" name="公式" r:id="rId9" imgW="990170" imgH="266584" progId="Equation.3">
                  <p:embed/>
                </p:oleObj>
              </mc:Choice>
              <mc:Fallback>
                <p:oleObj name="公式" r:id="rId9" imgW="990170" imgH="266584"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293688"/>
                        <a:ext cx="22320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49864"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48263" y="2287588"/>
            <a:ext cx="352742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865" name="Rectangle 9"/>
          <p:cNvSpPr>
            <a:spLocks noChangeArrowheads="1"/>
          </p:cNvSpPr>
          <p:nvPr/>
        </p:nvSpPr>
        <p:spPr bwMode="auto">
          <a:xfrm>
            <a:off x="358775" y="5019675"/>
            <a:ext cx="87852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zh-CN" altLang="en-US" sz="2400">
                <a:latin typeface="Times New Roman" panose="02020603050405020304" pitchFamily="18" charset="0"/>
              </a:rPr>
              <a:t>电路功能：一个可自启动的</a:t>
            </a:r>
            <a:r>
              <a:rPr kumimoji="1" lang="en-US" altLang="zh-CN" sz="2400">
                <a:latin typeface="Times New Roman" panose="02020603050405020304" pitchFamily="18" charset="0"/>
              </a:rPr>
              <a:t>5</a:t>
            </a:r>
            <a:r>
              <a:rPr kumimoji="1" lang="zh-CN" altLang="en-US" sz="2400">
                <a:latin typeface="Times New Roman" panose="02020603050405020304" pitchFamily="18" charset="0"/>
              </a:rPr>
              <a:t>进制的加法计数器。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9863"/>
                                        </p:tgtEl>
                                        <p:attrNameLst>
                                          <p:attrName>style.visibility</p:attrName>
                                        </p:attrNameLst>
                                      </p:cBhvr>
                                      <p:to>
                                        <p:strVal val="visible"/>
                                      </p:to>
                                    </p:set>
                                    <p:animEffect transition="in" filter="box(in)">
                                      <p:cBhvr>
                                        <p:cTn id="7" dur="500"/>
                                        <p:tgtEl>
                                          <p:spTgt spid="249863"/>
                                        </p:tgtEl>
                                      </p:cBhvr>
                                    </p:animEffect>
                                  </p:childTnLst>
                                </p:cTn>
                              </p:par>
                              <p:par>
                                <p:cTn id="8" presetID="4" presetClass="entr" presetSubtype="16" fill="hold" nodeType="withEffect">
                                  <p:stCondLst>
                                    <p:cond delay="0"/>
                                  </p:stCondLst>
                                  <p:childTnLst>
                                    <p:set>
                                      <p:cBhvr>
                                        <p:cTn id="9" dur="1" fill="hold">
                                          <p:stCondLst>
                                            <p:cond delay="0"/>
                                          </p:stCondLst>
                                        </p:cTn>
                                        <p:tgtEl>
                                          <p:spTgt spid="249862"/>
                                        </p:tgtEl>
                                        <p:attrNameLst>
                                          <p:attrName>style.visibility</p:attrName>
                                        </p:attrNameLst>
                                      </p:cBhvr>
                                      <p:to>
                                        <p:strVal val="visible"/>
                                      </p:to>
                                    </p:set>
                                    <p:animEffect transition="in" filter="box(in)">
                                      <p:cBhvr>
                                        <p:cTn id="10" dur="500"/>
                                        <p:tgtEl>
                                          <p:spTgt spid="249862"/>
                                        </p:tgtEl>
                                      </p:cBhvr>
                                    </p:animEffect>
                                  </p:childTnLst>
                                </p:cTn>
                              </p:par>
                              <p:par>
                                <p:cTn id="11" presetID="4" presetClass="entr" presetSubtype="16" fill="hold" nodeType="withEffect">
                                  <p:stCondLst>
                                    <p:cond delay="0"/>
                                  </p:stCondLst>
                                  <p:childTnLst>
                                    <p:set>
                                      <p:cBhvr>
                                        <p:cTn id="12" dur="1" fill="hold">
                                          <p:stCondLst>
                                            <p:cond delay="0"/>
                                          </p:stCondLst>
                                        </p:cTn>
                                        <p:tgtEl>
                                          <p:spTgt spid="249861"/>
                                        </p:tgtEl>
                                        <p:attrNameLst>
                                          <p:attrName>style.visibility</p:attrName>
                                        </p:attrNameLst>
                                      </p:cBhvr>
                                      <p:to>
                                        <p:strVal val="visible"/>
                                      </p:to>
                                    </p:set>
                                    <p:animEffect transition="in" filter="box(in)">
                                      <p:cBhvr>
                                        <p:cTn id="13" dur="500"/>
                                        <p:tgtEl>
                                          <p:spTgt spid="24986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249860"/>
                                        </p:tgtEl>
                                        <p:attrNameLst>
                                          <p:attrName>style.visibility</p:attrName>
                                        </p:attrNameLst>
                                      </p:cBhvr>
                                      <p:to>
                                        <p:strVal val="visible"/>
                                      </p:to>
                                    </p:set>
                                    <p:animEffect transition="in" filter="box(in)">
                                      <p:cBhvr>
                                        <p:cTn id="18" dur="500"/>
                                        <p:tgtEl>
                                          <p:spTgt spid="24986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49864"/>
                                        </p:tgtEl>
                                        <p:attrNameLst>
                                          <p:attrName>style.visibility</p:attrName>
                                        </p:attrNameLst>
                                      </p:cBhvr>
                                      <p:to>
                                        <p:strVal val="visible"/>
                                      </p:to>
                                    </p:set>
                                    <p:animEffect transition="in" filter="box(in)">
                                      <p:cBhvr>
                                        <p:cTn id="23" dur="500"/>
                                        <p:tgtEl>
                                          <p:spTgt spid="24986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49865"/>
                                        </p:tgtEl>
                                        <p:attrNameLst>
                                          <p:attrName>style.visibility</p:attrName>
                                        </p:attrNameLst>
                                      </p:cBhvr>
                                      <p:to>
                                        <p:strVal val="visible"/>
                                      </p:to>
                                    </p:set>
                                    <p:animEffect transition="in" filter="blinds(horizontal)">
                                      <p:cBhvr>
                                        <p:cTn id="28" dur="500"/>
                                        <p:tgtEl>
                                          <p:spTgt spid="249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1908" name="Group 4"/>
          <p:cNvGrpSpPr>
            <a:grpSpLocks noChangeAspect="1"/>
          </p:cNvGrpSpPr>
          <p:nvPr/>
        </p:nvGrpSpPr>
        <p:grpSpPr bwMode="auto">
          <a:xfrm>
            <a:off x="1547813" y="1428750"/>
            <a:ext cx="6192837" cy="3224213"/>
            <a:chOff x="2308" y="9314"/>
            <a:chExt cx="10491" cy="5508"/>
          </a:xfrm>
        </p:grpSpPr>
        <p:sp>
          <p:nvSpPr>
            <p:cNvPr id="56334" name="AutoShape 5"/>
            <p:cNvSpPr>
              <a:spLocks noChangeAspect="1" noChangeArrowheads="1"/>
            </p:cNvSpPr>
            <p:nvPr/>
          </p:nvSpPr>
          <p:spPr bwMode="auto">
            <a:xfrm>
              <a:off x="2308" y="9314"/>
              <a:ext cx="10491" cy="5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56335" name="Rectangle 6"/>
            <p:cNvSpPr>
              <a:spLocks noChangeArrowheads="1"/>
            </p:cNvSpPr>
            <p:nvPr/>
          </p:nvSpPr>
          <p:spPr bwMode="auto">
            <a:xfrm>
              <a:off x="7419" y="11166"/>
              <a:ext cx="1524" cy="267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56336" name="Line 7"/>
            <p:cNvSpPr>
              <a:spLocks noChangeShapeType="1"/>
            </p:cNvSpPr>
            <p:nvPr/>
          </p:nvSpPr>
          <p:spPr bwMode="auto">
            <a:xfrm>
              <a:off x="7419" y="12130"/>
              <a:ext cx="359" cy="26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7" name="Line 8"/>
            <p:cNvSpPr>
              <a:spLocks noChangeShapeType="1"/>
            </p:cNvSpPr>
            <p:nvPr/>
          </p:nvSpPr>
          <p:spPr bwMode="auto">
            <a:xfrm flipV="1">
              <a:off x="7419" y="12400"/>
              <a:ext cx="359" cy="26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1913" name="Rectangle 9"/>
            <p:cNvSpPr>
              <a:spLocks noChangeArrowheads="1"/>
            </p:cNvSpPr>
            <p:nvPr/>
          </p:nvSpPr>
          <p:spPr bwMode="auto">
            <a:xfrm>
              <a:off x="7418" y="11223"/>
              <a:ext cx="457" cy="68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000000"/>
                  </a:solidFill>
                  <a:miter lim="800000"/>
                  <a:headEnd/>
                  <a:tailEnd/>
                </a14:hiddenLine>
              </a:ext>
            </a:extLst>
          </p:spPr>
          <p:txBody>
            <a:bodyPr lIns="54261" tIns="27130" rIns="54261" bIns="27130"/>
            <a:lstStyle/>
            <a:p>
              <a:pPr algn="just">
                <a:defRPr/>
              </a:pPr>
              <a:r>
                <a:rPr lang="en-US" altLang="zh-CN" sz="1900" b="0">
                  <a:solidFill>
                    <a:srgbClr val="000000"/>
                  </a:solidFill>
                  <a:effectLst>
                    <a:outerShdw blurRad="38100" dist="38100" dir="2700000" algn="tl">
                      <a:srgbClr val="C0C0C0"/>
                    </a:outerShdw>
                  </a:effectLst>
                  <a:latin typeface="黑体" pitchFamily="49" charset="-122"/>
                  <a:ea typeface="黑体" pitchFamily="49" charset="-122"/>
                </a:rPr>
                <a:t>J</a:t>
              </a:r>
              <a:endParaRPr lang="en-US" altLang="zh-CN">
                <a:latin typeface="Arial" charset="0"/>
              </a:endParaRPr>
            </a:p>
          </p:txBody>
        </p:sp>
        <p:sp>
          <p:nvSpPr>
            <p:cNvPr id="251914" name="Rectangle 10"/>
            <p:cNvSpPr>
              <a:spLocks noChangeArrowheads="1"/>
            </p:cNvSpPr>
            <p:nvPr/>
          </p:nvSpPr>
          <p:spPr bwMode="auto">
            <a:xfrm>
              <a:off x="8316" y="11223"/>
              <a:ext cx="613" cy="68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000000"/>
                  </a:solidFill>
                  <a:miter lim="800000"/>
                  <a:headEnd/>
                  <a:tailEnd/>
                </a14:hiddenLine>
              </a:ext>
            </a:extLst>
          </p:spPr>
          <p:txBody>
            <a:bodyPr lIns="54261" tIns="27130" rIns="54261" bIns="27130"/>
            <a:lstStyle/>
            <a:p>
              <a:pPr algn="just">
                <a:defRPr/>
              </a:pPr>
              <a:r>
                <a:rPr lang="en-US" altLang="zh-CN" sz="1900" b="0">
                  <a:solidFill>
                    <a:srgbClr val="000000"/>
                  </a:solidFill>
                  <a:effectLst>
                    <a:outerShdw blurRad="38100" dist="38100" dir="2700000" algn="tl">
                      <a:srgbClr val="C0C0C0"/>
                    </a:outerShdw>
                  </a:effectLst>
                  <a:latin typeface="黑体" pitchFamily="49" charset="-122"/>
                  <a:ea typeface="黑体" pitchFamily="49" charset="-122"/>
                </a:rPr>
                <a:t>Q</a:t>
              </a:r>
              <a:r>
                <a:rPr lang="en-US" altLang="zh-CN" sz="1900" b="0" baseline="-25000">
                  <a:solidFill>
                    <a:srgbClr val="000000"/>
                  </a:solidFill>
                  <a:effectLst>
                    <a:outerShdw blurRad="38100" dist="38100" dir="2700000" algn="tl">
                      <a:srgbClr val="C0C0C0"/>
                    </a:outerShdw>
                  </a:effectLst>
                  <a:latin typeface="黑体" pitchFamily="49" charset="-122"/>
                  <a:ea typeface="黑体" pitchFamily="49" charset="-122"/>
                </a:rPr>
                <a:t>2</a:t>
              </a:r>
              <a:endParaRPr lang="en-US" altLang="zh-CN">
                <a:latin typeface="Arial" charset="0"/>
              </a:endParaRPr>
            </a:p>
          </p:txBody>
        </p:sp>
        <p:sp>
          <p:nvSpPr>
            <p:cNvPr id="251915" name="Rectangle 11"/>
            <p:cNvSpPr>
              <a:spLocks noChangeArrowheads="1"/>
            </p:cNvSpPr>
            <p:nvPr/>
          </p:nvSpPr>
          <p:spPr bwMode="auto">
            <a:xfrm>
              <a:off x="8316" y="12932"/>
              <a:ext cx="613" cy="68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000000"/>
                  </a:solidFill>
                  <a:miter lim="800000"/>
                  <a:headEnd/>
                  <a:tailEnd/>
                </a14:hiddenLine>
              </a:ext>
            </a:extLst>
          </p:spPr>
          <p:txBody>
            <a:bodyPr lIns="54261" tIns="27130" rIns="54261" bIns="27130"/>
            <a:lstStyle/>
            <a:p>
              <a:pPr algn="just">
                <a:defRPr/>
              </a:pPr>
              <a:r>
                <a:rPr lang="en-US" altLang="zh-CN" sz="1900" b="0">
                  <a:solidFill>
                    <a:srgbClr val="000000"/>
                  </a:solidFill>
                  <a:effectLst>
                    <a:outerShdw blurRad="38100" dist="38100" dir="2700000" algn="tl">
                      <a:srgbClr val="C0C0C0"/>
                    </a:outerShdw>
                  </a:effectLst>
                  <a:latin typeface="黑体" pitchFamily="49" charset="-122"/>
                  <a:ea typeface="黑体" pitchFamily="49" charset="-122"/>
                </a:rPr>
                <a:t>Q</a:t>
              </a:r>
              <a:r>
                <a:rPr lang="en-US" altLang="zh-CN" sz="1900" b="0" baseline="-25000">
                  <a:solidFill>
                    <a:srgbClr val="000000"/>
                  </a:solidFill>
                  <a:effectLst>
                    <a:outerShdw blurRad="38100" dist="38100" dir="2700000" algn="tl">
                      <a:srgbClr val="C0C0C0"/>
                    </a:outerShdw>
                  </a:effectLst>
                  <a:latin typeface="黑体" pitchFamily="49" charset="-122"/>
                  <a:ea typeface="黑体" pitchFamily="49" charset="-122"/>
                </a:rPr>
                <a:t>2</a:t>
              </a:r>
              <a:endParaRPr lang="en-US" altLang="zh-CN">
                <a:latin typeface="Arial" charset="0"/>
              </a:endParaRPr>
            </a:p>
          </p:txBody>
        </p:sp>
        <p:sp>
          <p:nvSpPr>
            <p:cNvPr id="56341" name="Oval 12"/>
            <p:cNvSpPr>
              <a:spLocks noChangeArrowheads="1"/>
            </p:cNvSpPr>
            <p:nvPr/>
          </p:nvSpPr>
          <p:spPr bwMode="auto">
            <a:xfrm>
              <a:off x="7240" y="12308"/>
              <a:ext cx="179" cy="178"/>
            </a:xfrm>
            <a:prstGeom prst="ellipse">
              <a:avLst/>
            </a:prstGeom>
            <a:noFill/>
            <a:ln w="19050">
              <a:solidFill>
                <a:srgbClr val="000000"/>
              </a:solidFill>
              <a:round/>
              <a:headEnd/>
              <a:tailEnd/>
            </a:ln>
            <a:extLst>
              <a:ext uri="{909E8E84-426E-40DD-AFC4-6F175D3DCCD1}">
                <a14:hiddenFill xmlns:a14="http://schemas.microsoft.com/office/drawing/2010/main">
                  <a:solidFill>
                    <a:srgbClr val="00CC99"/>
                  </a:solidFill>
                </a14:hiddenFill>
              </a:ext>
            </a:extLst>
          </p:spPr>
          <p:txBody>
            <a:bodyPr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251917" name="Rectangle 13"/>
            <p:cNvSpPr>
              <a:spLocks noChangeArrowheads="1"/>
            </p:cNvSpPr>
            <p:nvPr/>
          </p:nvSpPr>
          <p:spPr bwMode="auto">
            <a:xfrm>
              <a:off x="7418" y="13021"/>
              <a:ext cx="457" cy="68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000000"/>
                  </a:solidFill>
                  <a:miter lim="800000"/>
                  <a:headEnd/>
                  <a:tailEnd/>
                </a14:hiddenLine>
              </a:ext>
            </a:extLst>
          </p:spPr>
          <p:txBody>
            <a:bodyPr lIns="54261" tIns="27130" rIns="54261" bIns="27130"/>
            <a:lstStyle/>
            <a:p>
              <a:pPr algn="just">
                <a:defRPr/>
              </a:pPr>
              <a:r>
                <a:rPr lang="en-US" altLang="zh-CN" sz="1900" b="0">
                  <a:solidFill>
                    <a:srgbClr val="000000"/>
                  </a:solidFill>
                  <a:effectLst>
                    <a:outerShdw blurRad="38100" dist="38100" dir="2700000" algn="tl">
                      <a:srgbClr val="C0C0C0"/>
                    </a:outerShdw>
                  </a:effectLst>
                  <a:latin typeface="黑体" pitchFamily="49" charset="-122"/>
                  <a:ea typeface="黑体" pitchFamily="49" charset="-122"/>
                </a:rPr>
                <a:t>K</a:t>
              </a:r>
              <a:endParaRPr lang="en-US" altLang="zh-CN">
                <a:latin typeface="Arial" charset="0"/>
              </a:endParaRPr>
            </a:p>
          </p:txBody>
        </p:sp>
        <p:sp>
          <p:nvSpPr>
            <p:cNvPr id="56343" name="Line 14"/>
            <p:cNvSpPr>
              <a:spLocks noChangeShapeType="1"/>
            </p:cNvSpPr>
            <p:nvPr/>
          </p:nvSpPr>
          <p:spPr bwMode="auto">
            <a:xfrm>
              <a:off x="8405" y="13026"/>
              <a:ext cx="269"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4" name="Rectangle 15"/>
            <p:cNvSpPr>
              <a:spLocks noChangeArrowheads="1"/>
            </p:cNvSpPr>
            <p:nvPr/>
          </p:nvSpPr>
          <p:spPr bwMode="auto">
            <a:xfrm>
              <a:off x="3743" y="11076"/>
              <a:ext cx="1524" cy="267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56345" name="Line 16"/>
            <p:cNvSpPr>
              <a:spLocks noChangeShapeType="1"/>
            </p:cNvSpPr>
            <p:nvPr/>
          </p:nvSpPr>
          <p:spPr bwMode="auto">
            <a:xfrm>
              <a:off x="3743" y="12040"/>
              <a:ext cx="358" cy="26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6" name="Line 17"/>
            <p:cNvSpPr>
              <a:spLocks noChangeShapeType="1"/>
            </p:cNvSpPr>
            <p:nvPr/>
          </p:nvSpPr>
          <p:spPr bwMode="auto">
            <a:xfrm flipV="1">
              <a:off x="3743" y="12310"/>
              <a:ext cx="358" cy="26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1922" name="Rectangle 18"/>
            <p:cNvSpPr>
              <a:spLocks noChangeArrowheads="1"/>
            </p:cNvSpPr>
            <p:nvPr/>
          </p:nvSpPr>
          <p:spPr bwMode="auto">
            <a:xfrm>
              <a:off x="3744" y="11131"/>
              <a:ext cx="454" cy="68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000000"/>
                  </a:solidFill>
                  <a:miter lim="800000"/>
                  <a:headEnd/>
                  <a:tailEnd/>
                </a14:hiddenLine>
              </a:ext>
            </a:extLst>
          </p:spPr>
          <p:txBody>
            <a:bodyPr lIns="54261" tIns="27130" rIns="54261" bIns="27130"/>
            <a:lstStyle/>
            <a:p>
              <a:pPr algn="just">
                <a:defRPr/>
              </a:pPr>
              <a:r>
                <a:rPr lang="en-US" altLang="zh-CN" sz="1900" b="0">
                  <a:solidFill>
                    <a:srgbClr val="000000"/>
                  </a:solidFill>
                  <a:effectLst>
                    <a:outerShdw blurRad="38100" dist="38100" dir="2700000" algn="tl">
                      <a:srgbClr val="C0C0C0"/>
                    </a:outerShdw>
                  </a:effectLst>
                  <a:latin typeface="黑体" pitchFamily="49" charset="-122"/>
                  <a:ea typeface="黑体" pitchFamily="49" charset="-122"/>
                </a:rPr>
                <a:t>J</a:t>
              </a:r>
              <a:endParaRPr lang="en-US" altLang="zh-CN">
                <a:latin typeface="Arial" charset="0"/>
              </a:endParaRPr>
            </a:p>
          </p:txBody>
        </p:sp>
        <p:sp>
          <p:nvSpPr>
            <p:cNvPr id="251923" name="Rectangle 19"/>
            <p:cNvSpPr>
              <a:spLocks noChangeArrowheads="1"/>
            </p:cNvSpPr>
            <p:nvPr/>
          </p:nvSpPr>
          <p:spPr bwMode="auto">
            <a:xfrm>
              <a:off x="4640" y="11131"/>
              <a:ext cx="613" cy="68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000000"/>
                  </a:solidFill>
                  <a:miter lim="800000"/>
                  <a:headEnd/>
                  <a:tailEnd/>
                </a14:hiddenLine>
              </a:ext>
            </a:extLst>
          </p:spPr>
          <p:txBody>
            <a:bodyPr lIns="54261" tIns="27130" rIns="54261" bIns="27130"/>
            <a:lstStyle/>
            <a:p>
              <a:pPr algn="just">
                <a:defRPr/>
              </a:pPr>
              <a:r>
                <a:rPr lang="en-US" altLang="zh-CN" sz="1900" b="0">
                  <a:solidFill>
                    <a:srgbClr val="000000"/>
                  </a:solidFill>
                  <a:effectLst>
                    <a:outerShdw blurRad="38100" dist="38100" dir="2700000" algn="tl">
                      <a:srgbClr val="C0C0C0"/>
                    </a:outerShdw>
                  </a:effectLst>
                  <a:latin typeface="黑体" pitchFamily="49" charset="-122"/>
                  <a:ea typeface="黑体" pitchFamily="49" charset="-122"/>
                </a:rPr>
                <a:t>Q</a:t>
              </a:r>
              <a:r>
                <a:rPr lang="en-US" altLang="zh-CN" sz="1900" b="0" baseline="-25000">
                  <a:solidFill>
                    <a:srgbClr val="000000"/>
                  </a:solidFill>
                  <a:effectLst>
                    <a:outerShdw blurRad="38100" dist="38100" dir="2700000" algn="tl">
                      <a:srgbClr val="C0C0C0"/>
                    </a:outerShdw>
                  </a:effectLst>
                  <a:latin typeface="黑体" pitchFamily="49" charset="-122"/>
                  <a:ea typeface="黑体" pitchFamily="49" charset="-122"/>
                </a:rPr>
                <a:t>1</a:t>
              </a:r>
              <a:endParaRPr lang="en-US" altLang="zh-CN">
                <a:latin typeface="Arial" charset="0"/>
              </a:endParaRPr>
            </a:p>
          </p:txBody>
        </p:sp>
        <p:sp>
          <p:nvSpPr>
            <p:cNvPr id="251924" name="Rectangle 20"/>
            <p:cNvSpPr>
              <a:spLocks noChangeArrowheads="1"/>
            </p:cNvSpPr>
            <p:nvPr/>
          </p:nvSpPr>
          <p:spPr bwMode="auto">
            <a:xfrm>
              <a:off x="4640" y="12842"/>
              <a:ext cx="613" cy="68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000000"/>
                  </a:solidFill>
                  <a:miter lim="800000"/>
                  <a:headEnd/>
                  <a:tailEnd/>
                </a14:hiddenLine>
              </a:ext>
            </a:extLst>
          </p:spPr>
          <p:txBody>
            <a:bodyPr lIns="54261" tIns="27130" rIns="54261" bIns="27130"/>
            <a:lstStyle/>
            <a:p>
              <a:pPr algn="just">
                <a:defRPr/>
              </a:pPr>
              <a:r>
                <a:rPr lang="en-US" altLang="zh-CN" sz="1900" b="0">
                  <a:solidFill>
                    <a:srgbClr val="000000"/>
                  </a:solidFill>
                  <a:effectLst>
                    <a:outerShdw blurRad="38100" dist="38100" dir="2700000" algn="tl">
                      <a:srgbClr val="C0C0C0"/>
                    </a:outerShdw>
                  </a:effectLst>
                  <a:latin typeface="黑体" pitchFamily="49" charset="-122"/>
                  <a:ea typeface="黑体" pitchFamily="49" charset="-122"/>
                </a:rPr>
                <a:t>Q</a:t>
              </a:r>
              <a:r>
                <a:rPr lang="en-US" altLang="zh-CN" sz="1900" b="0" baseline="-25000">
                  <a:solidFill>
                    <a:srgbClr val="000000"/>
                  </a:solidFill>
                  <a:effectLst>
                    <a:outerShdw blurRad="38100" dist="38100" dir="2700000" algn="tl">
                      <a:srgbClr val="C0C0C0"/>
                    </a:outerShdw>
                  </a:effectLst>
                  <a:latin typeface="黑体" pitchFamily="49" charset="-122"/>
                  <a:ea typeface="黑体" pitchFamily="49" charset="-122"/>
                </a:rPr>
                <a:t>1</a:t>
              </a:r>
              <a:endParaRPr lang="en-US" altLang="zh-CN">
                <a:latin typeface="Arial" charset="0"/>
              </a:endParaRPr>
            </a:p>
          </p:txBody>
        </p:sp>
        <p:sp>
          <p:nvSpPr>
            <p:cNvPr id="56350" name="Oval 21"/>
            <p:cNvSpPr>
              <a:spLocks noChangeArrowheads="1"/>
            </p:cNvSpPr>
            <p:nvPr/>
          </p:nvSpPr>
          <p:spPr bwMode="auto">
            <a:xfrm>
              <a:off x="3563" y="12218"/>
              <a:ext cx="180" cy="178"/>
            </a:xfrm>
            <a:prstGeom prst="ellipse">
              <a:avLst/>
            </a:prstGeom>
            <a:noFill/>
            <a:ln w="19050">
              <a:solidFill>
                <a:srgbClr val="000000"/>
              </a:solidFill>
              <a:round/>
              <a:headEnd/>
              <a:tailEnd/>
            </a:ln>
            <a:extLst>
              <a:ext uri="{909E8E84-426E-40DD-AFC4-6F175D3DCCD1}">
                <a14:hiddenFill xmlns:a14="http://schemas.microsoft.com/office/drawing/2010/main">
                  <a:solidFill>
                    <a:srgbClr val="00CC99"/>
                  </a:solidFill>
                </a14:hiddenFill>
              </a:ext>
            </a:extLst>
          </p:spPr>
          <p:txBody>
            <a:bodyPr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251926" name="Rectangle 22"/>
            <p:cNvSpPr>
              <a:spLocks noChangeArrowheads="1"/>
            </p:cNvSpPr>
            <p:nvPr/>
          </p:nvSpPr>
          <p:spPr bwMode="auto">
            <a:xfrm>
              <a:off x="3744" y="12932"/>
              <a:ext cx="454" cy="68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000000"/>
                  </a:solidFill>
                  <a:miter lim="800000"/>
                  <a:headEnd/>
                  <a:tailEnd/>
                </a14:hiddenLine>
              </a:ext>
            </a:extLst>
          </p:spPr>
          <p:txBody>
            <a:bodyPr lIns="54261" tIns="27130" rIns="54261" bIns="27130"/>
            <a:lstStyle/>
            <a:p>
              <a:pPr algn="just">
                <a:defRPr/>
              </a:pPr>
              <a:r>
                <a:rPr lang="en-US" altLang="zh-CN" sz="1900" b="0">
                  <a:solidFill>
                    <a:srgbClr val="000000"/>
                  </a:solidFill>
                  <a:effectLst>
                    <a:outerShdw blurRad="38100" dist="38100" dir="2700000" algn="tl">
                      <a:srgbClr val="C0C0C0"/>
                    </a:outerShdw>
                  </a:effectLst>
                  <a:latin typeface="黑体" pitchFamily="49" charset="-122"/>
                  <a:ea typeface="黑体" pitchFamily="49" charset="-122"/>
                </a:rPr>
                <a:t>K</a:t>
              </a:r>
              <a:endParaRPr lang="en-US" altLang="zh-CN">
                <a:latin typeface="Arial" charset="0"/>
              </a:endParaRPr>
            </a:p>
          </p:txBody>
        </p:sp>
        <p:sp>
          <p:nvSpPr>
            <p:cNvPr id="56352" name="Line 23"/>
            <p:cNvSpPr>
              <a:spLocks noChangeShapeType="1"/>
            </p:cNvSpPr>
            <p:nvPr/>
          </p:nvSpPr>
          <p:spPr bwMode="auto">
            <a:xfrm>
              <a:off x="4729" y="12936"/>
              <a:ext cx="269"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3" name="Rectangle 24"/>
            <p:cNvSpPr>
              <a:spLocks noChangeArrowheads="1"/>
            </p:cNvSpPr>
            <p:nvPr/>
          </p:nvSpPr>
          <p:spPr bwMode="auto">
            <a:xfrm>
              <a:off x="7688" y="9837"/>
              <a:ext cx="448" cy="80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56354" name="Oval 25"/>
            <p:cNvSpPr>
              <a:spLocks noChangeArrowheads="1"/>
            </p:cNvSpPr>
            <p:nvPr/>
          </p:nvSpPr>
          <p:spPr bwMode="auto">
            <a:xfrm>
              <a:off x="8136" y="10193"/>
              <a:ext cx="180" cy="178"/>
            </a:xfrm>
            <a:prstGeom prst="ellipse">
              <a:avLst/>
            </a:prstGeom>
            <a:noFill/>
            <a:ln w="19050">
              <a:solidFill>
                <a:srgbClr val="000000"/>
              </a:solidFill>
              <a:round/>
              <a:headEnd/>
              <a:tailEnd/>
            </a:ln>
            <a:extLst>
              <a:ext uri="{909E8E84-426E-40DD-AFC4-6F175D3DCCD1}">
                <a14:hiddenFill xmlns:a14="http://schemas.microsoft.com/office/drawing/2010/main">
                  <a:solidFill>
                    <a:srgbClr val="00CC99"/>
                  </a:solidFill>
                </a14:hiddenFill>
              </a:ext>
            </a:extLst>
          </p:spPr>
          <p:txBody>
            <a:bodyPr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56355" name="Line 26"/>
            <p:cNvSpPr>
              <a:spLocks noChangeShapeType="1"/>
            </p:cNvSpPr>
            <p:nvPr/>
          </p:nvSpPr>
          <p:spPr bwMode="auto">
            <a:xfrm>
              <a:off x="8316" y="10283"/>
              <a:ext cx="4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1931" name="Rectangle 27"/>
            <p:cNvSpPr>
              <a:spLocks noChangeArrowheads="1"/>
            </p:cNvSpPr>
            <p:nvPr/>
          </p:nvSpPr>
          <p:spPr bwMode="auto">
            <a:xfrm>
              <a:off x="7689" y="9691"/>
              <a:ext cx="454" cy="68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000000"/>
                  </a:solidFill>
                  <a:miter lim="800000"/>
                  <a:headEnd/>
                  <a:tailEnd/>
                </a14:hiddenLine>
              </a:ext>
            </a:extLst>
          </p:spPr>
          <p:txBody>
            <a:bodyPr lIns="54261" tIns="27130" rIns="54261" bIns="27130"/>
            <a:lstStyle/>
            <a:p>
              <a:pPr algn="just">
                <a:defRPr/>
              </a:pPr>
              <a:r>
                <a:rPr lang="en-US" altLang="zh-CN" sz="1900" b="0">
                  <a:solidFill>
                    <a:srgbClr val="000000"/>
                  </a:solidFill>
                  <a:effectLst>
                    <a:outerShdw blurRad="38100" dist="38100" dir="2700000" algn="tl">
                      <a:srgbClr val="C0C0C0"/>
                    </a:outerShdw>
                  </a:effectLst>
                  <a:latin typeface="黑体" pitchFamily="49" charset="-122"/>
                  <a:ea typeface="黑体" pitchFamily="49" charset="-122"/>
                </a:rPr>
                <a:t>1</a:t>
              </a:r>
              <a:endParaRPr lang="en-US" altLang="zh-CN">
                <a:latin typeface="Arial" charset="0"/>
              </a:endParaRPr>
            </a:p>
          </p:txBody>
        </p:sp>
        <p:sp>
          <p:nvSpPr>
            <p:cNvPr id="56357" name="Line 28"/>
            <p:cNvSpPr>
              <a:spLocks noChangeShapeType="1"/>
            </p:cNvSpPr>
            <p:nvPr/>
          </p:nvSpPr>
          <p:spPr bwMode="auto">
            <a:xfrm>
              <a:off x="5471" y="13219"/>
              <a:ext cx="6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8" name="Line 29"/>
            <p:cNvSpPr>
              <a:spLocks noChangeShapeType="1"/>
            </p:cNvSpPr>
            <p:nvPr/>
          </p:nvSpPr>
          <p:spPr bwMode="auto">
            <a:xfrm>
              <a:off x="5536" y="13219"/>
              <a:ext cx="0" cy="12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9" name="Line 30"/>
            <p:cNvSpPr>
              <a:spLocks noChangeShapeType="1"/>
            </p:cNvSpPr>
            <p:nvPr/>
          </p:nvSpPr>
          <p:spPr bwMode="auto">
            <a:xfrm>
              <a:off x="5536" y="14466"/>
              <a:ext cx="439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0" name="Line 31"/>
            <p:cNvSpPr>
              <a:spLocks noChangeShapeType="1"/>
            </p:cNvSpPr>
            <p:nvPr/>
          </p:nvSpPr>
          <p:spPr bwMode="auto">
            <a:xfrm>
              <a:off x="5715" y="14022"/>
              <a:ext cx="394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1" name="Line 32"/>
            <p:cNvSpPr>
              <a:spLocks noChangeShapeType="1"/>
            </p:cNvSpPr>
            <p:nvPr/>
          </p:nvSpPr>
          <p:spPr bwMode="auto">
            <a:xfrm>
              <a:off x="9114" y="13309"/>
              <a:ext cx="27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2" name="Line 33"/>
            <p:cNvSpPr>
              <a:spLocks noChangeShapeType="1"/>
            </p:cNvSpPr>
            <p:nvPr/>
          </p:nvSpPr>
          <p:spPr bwMode="auto">
            <a:xfrm flipV="1">
              <a:off x="9392" y="10990"/>
              <a:ext cx="0" cy="2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3" name="Line 34"/>
            <p:cNvSpPr>
              <a:spLocks noChangeShapeType="1"/>
            </p:cNvSpPr>
            <p:nvPr/>
          </p:nvSpPr>
          <p:spPr bwMode="auto">
            <a:xfrm>
              <a:off x="9392" y="10990"/>
              <a:ext cx="80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4" name="Line 35"/>
            <p:cNvSpPr>
              <a:spLocks noChangeShapeType="1"/>
            </p:cNvSpPr>
            <p:nvPr/>
          </p:nvSpPr>
          <p:spPr bwMode="auto">
            <a:xfrm flipV="1">
              <a:off x="9661" y="11350"/>
              <a:ext cx="0" cy="26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5" name="Line 36"/>
            <p:cNvSpPr>
              <a:spLocks noChangeShapeType="1"/>
            </p:cNvSpPr>
            <p:nvPr/>
          </p:nvSpPr>
          <p:spPr bwMode="auto">
            <a:xfrm>
              <a:off x="9661" y="11350"/>
              <a:ext cx="5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6" name="Line 37"/>
            <p:cNvSpPr>
              <a:spLocks noChangeShapeType="1"/>
            </p:cNvSpPr>
            <p:nvPr/>
          </p:nvSpPr>
          <p:spPr bwMode="auto">
            <a:xfrm flipV="1">
              <a:off x="9930" y="11620"/>
              <a:ext cx="0" cy="284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7" name="Line 38"/>
            <p:cNvSpPr>
              <a:spLocks noChangeShapeType="1"/>
            </p:cNvSpPr>
            <p:nvPr/>
          </p:nvSpPr>
          <p:spPr bwMode="auto">
            <a:xfrm>
              <a:off x="8943" y="11618"/>
              <a:ext cx="26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8" name="Line 39"/>
            <p:cNvSpPr>
              <a:spLocks noChangeShapeType="1"/>
            </p:cNvSpPr>
            <p:nvPr/>
          </p:nvSpPr>
          <p:spPr bwMode="auto">
            <a:xfrm flipV="1">
              <a:off x="9212" y="10180"/>
              <a:ext cx="0" cy="14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9" name="Line 40"/>
            <p:cNvSpPr>
              <a:spLocks noChangeShapeType="1"/>
            </p:cNvSpPr>
            <p:nvPr/>
          </p:nvSpPr>
          <p:spPr bwMode="auto">
            <a:xfrm>
              <a:off x="9212" y="10180"/>
              <a:ext cx="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1945" name="Rectangle 41"/>
            <p:cNvSpPr>
              <a:spLocks noChangeArrowheads="1"/>
            </p:cNvSpPr>
            <p:nvPr/>
          </p:nvSpPr>
          <p:spPr bwMode="auto">
            <a:xfrm>
              <a:off x="12094" y="10033"/>
              <a:ext cx="705" cy="68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000000"/>
                  </a:solidFill>
                  <a:miter lim="800000"/>
                  <a:headEnd/>
                  <a:tailEnd/>
                </a14:hiddenLine>
              </a:ext>
            </a:extLst>
          </p:spPr>
          <p:txBody>
            <a:bodyPr lIns="54261" tIns="27130" rIns="54261" bIns="27130"/>
            <a:lstStyle/>
            <a:p>
              <a:pPr algn="just">
                <a:defRPr/>
              </a:pPr>
              <a:r>
                <a:rPr lang="en-US" altLang="zh-CN" sz="1900" b="0">
                  <a:solidFill>
                    <a:srgbClr val="000000"/>
                  </a:solidFill>
                  <a:effectLst>
                    <a:outerShdw blurRad="38100" dist="38100" dir="2700000" algn="tl">
                      <a:srgbClr val="C0C0C0"/>
                    </a:outerShdw>
                  </a:effectLst>
                  <a:latin typeface="黑体" pitchFamily="49" charset="-122"/>
                  <a:ea typeface="黑体" pitchFamily="49" charset="-122"/>
                </a:rPr>
                <a:t>Y</a:t>
              </a:r>
              <a:endParaRPr lang="en-US" altLang="zh-CN">
                <a:latin typeface="Arial" charset="0"/>
              </a:endParaRPr>
            </a:p>
          </p:txBody>
        </p:sp>
        <p:sp>
          <p:nvSpPr>
            <p:cNvPr id="56371" name="Rectangle 42"/>
            <p:cNvSpPr>
              <a:spLocks noChangeArrowheads="1"/>
            </p:cNvSpPr>
            <p:nvPr/>
          </p:nvSpPr>
          <p:spPr bwMode="auto">
            <a:xfrm>
              <a:off x="10199" y="9332"/>
              <a:ext cx="437" cy="106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56372" name="Oval 43"/>
            <p:cNvSpPr>
              <a:spLocks noChangeArrowheads="1"/>
            </p:cNvSpPr>
            <p:nvPr/>
          </p:nvSpPr>
          <p:spPr bwMode="auto">
            <a:xfrm>
              <a:off x="10647" y="9777"/>
              <a:ext cx="176" cy="177"/>
            </a:xfrm>
            <a:prstGeom prst="ellipse">
              <a:avLst/>
            </a:prstGeom>
            <a:noFill/>
            <a:ln w="19050">
              <a:solidFill>
                <a:srgbClr val="000000"/>
              </a:solidFill>
              <a:round/>
              <a:headEnd/>
              <a:tailEnd/>
            </a:ln>
            <a:extLst>
              <a:ext uri="{909E8E84-426E-40DD-AFC4-6F175D3DCCD1}">
                <a14:hiddenFill xmlns:a14="http://schemas.microsoft.com/office/drawing/2010/main">
                  <a:solidFill>
                    <a:srgbClr val="00CC99"/>
                  </a:solidFill>
                </a14:hiddenFill>
              </a:ext>
            </a:extLst>
          </p:spPr>
          <p:txBody>
            <a:bodyPr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251948" name="Rectangle 44"/>
            <p:cNvSpPr>
              <a:spLocks noChangeArrowheads="1"/>
            </p:cNvSpPr>
            <p:nvPr/>
          </p:nvSpPr>
          <p:spPr bwMode="auto">
            <a:xfrm>
              <a:off x="10185" y="9496"/>
              <a:ext cx="457" cy="68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000000"/>
                  </a:solidFill>
                  <a:miter lim="800000"/>
                  <a:headEnd/>
                  <a:tailEnd/>
                </a14:hiddenLine>
              </a:ext>
            </a:extLst>
          </p:spPr>
          <p:txBody>
            <a:bodyPr lIns="54261" tIns="27130" rIns="54261" bIns="27130"/>
            <a:lstStyle/>
            <a:p>
              <a:pPr algn="just">
                <a:defRPr/>
              </a:pPr>
              <a:r>
                <a:rPr lang="en-US" altLang="zh-CN" sz="1900" b="0">
                  <a:solidFill>
                    <a:srgbClr val="000000"/>
                  </a:solidFill>
                  <a:effectLst>
                    <a:outerShdw blurRad="38100" dist="38100" dir="2700000" algn="tl">
                      <a:srgbClr val="C0C0C0"/>
                    </a:outerShdw>
                  </a:effectLst>
                  <a:latin typeface="黑体" pitchFamily="49" charset="-122"/>
                  <a:ea typeface="黑体" pitchFamily="49" charset="-122"/>
                </a:rPr>
                <a:t>&amp;</a:t>
              </a:r>
              <a:endParaRPr lang="en-US" altLang="zh-CN">
                <a:latin typeface="Arial" charset="0"/>
              </a:endParaRPr>
            </a:p>
          </p:txBody>
        </p:sp>
        <p:sp>
          <p:nvSpPr>
            <p:cNvPr id="56374" name="Rectangle 45"/>
            <p:cNvSpPr>
              <a:spLocks noChangeArrowheads="1"/>
            </p:cNvSpPr>
            <p:nvPr/>
          </p:nvSpPr>
          <p:spPr bwMode="auto">
            <a:xfrm>
              <a:off x="10212" y="10810"/>
              <a:ext cx="437" cy="106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56375" name="Oval 46"/>
            <p:cNvSpPr>
              <a:spLocks noChangeArrowheads="1"/>
            </p:cNvSpPr>
            <p:nvPr/>
          </p:nvSpPr>
          <p:spPr bwMode="auto">
            <a:xfrm>
              <a:off x="10660" y="11254"/>
              <a:ext cx="176" cy="178"/>
            </a:xfrm>
            <a:prstGeom prst="ellipse">
              <a:avLst/>
            </a:prstGeom>
            <a:noFill/>
            <a:ln w="19050">
              <a:solidFill>
                <a:srgbClr val="000000"/>
              </a:solidFill>
              <a:round/>
              <a:headEnd/>
              <a:tailEnd/>
            </a:ln>
            <a:extLst>
              <a:ext uri="{909E8E84-426E-40DD-AFC4-6F175D3DCCD1}">
                <a14:hiddenFill xmlns:a14="http://schemas.microsoft.com/office/drawing/2010/main">
                  <a:solidFill>
                    <a:srgbClr val="00CC99"/>
                  </a:solidFill>
                </a14:hiddenFill>
              </a:ext>
            </a:extLst>
          </p:spPr>
          <p:txBody>
            <a:bodyPr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251951" name="Rectangle 47"/>
            <p:cNvSpPr>
              <a:spLocks noChangeArrowheads="1"/>
            </p:cNvSpPr>
            <p:nvPr/>
          </p:nvSpPr>
          <p:spPr bwMode="auto">
            <a:xfrm>
              <a:off x="10198" y="10952"/>
              <a:ext cx="454" cy="68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000000"/>
                  </a:solidFill>
                  <a:miter lim="800000"/>
                  <a:headEnd/>
                  <a:tailEnd/>
                </a14:hiddenLine>
              </a:ext>
            </a:extLst>
          </p:spPr>
          <p:txBody>
            <a:bodyPr lIns="54261" tIns="27130" rIns="54261" bIns="27130"/>
            <a:lstStyle/>
            <a:p>
              <a:pPr algn="just">
                <a:defRPr/>
              </a:pPr>
              <a:r>
                <a:rPr lang="en-US" altLang="zh-CN" sz="1900" b="0">
                  <a:solidFill>
                    <a:srgbClr val="000000"/>
                  </a:solidFill>
                  <a:effectLst>
                    <a:outerShdw blurRad="38100" dist="38100" dir="2700000" algn="tl">
                      <a:srgbClr val="C0C0C0"/>
                    </a:outerShdw>
                  </a:effectLst>
                  <a:latin typeface="黑体" pitchFamily="49" charset="-122"/>
                  <a:ea typeface="黑体" pitchFamily="49" charset="-122"/>
                </a:rPr>
                <a:t>&amp;</a:t>
              </a:r>
              <a:endParaRPr lang="en-US" altLang="zh-CN">
                <a:latin typeface="Arial" charset="0"/>
              </a:endParaRPr>
            </a:p>
          </p:txBody>
        </p:sp>
        <p:sp>
          <p:nvSpPr>
            <p:cNvPr id="56377" name="Rectangle 48"/>
            <p:cNvSpPr>
              <a:spLocks noChangeArrowheads="1"/>
            </p:cNvSpPr>
            <p:nvPr/>
          </p:nvSpPr>
          <p:spPr bwMode="auto">
            <a:xfrm>
              <a:off x="11467" y="10142"/>
              <a:ext cx="449" cy="1069"/>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56378" name="Oval 49"/>
            <p:cNvSpPr>
              <a:spLocks noChangeArrowheads="1"/>
            </p:cNvSpPr>
            <p:nvPr/>
          </p:nvSpPr>
          <p:spPr bwMode="auto">
            <a:xfrm>
              <a:off x="11916" y="10576"/>
              <a:ext cx="175" cy="177"/>
            </a:xfrm>
            <a:prstGeom prst="ellipse">
              <a:avLst/>
            </a:prstGeom>
            <a:noFill/>
            <a:ln w="19050">
              <a:solidFill>
                <a:srgbClr val="000000"/>
              </a:solidFill>
              <a:round/>
              <a:headEnd/>
              <a:tailEnd/>
            </a:ln>
            <a:extLst>
              <a:ext uri="{909E8E84-426E-40DD-AFC4-6F175D3DCCD1}">
                <a14:hiddenFill xmlns:a14="http://schemas.microsoft.com/office/drawing/2010/main">
                  <a:solidFill>
                    <a:srgbClr val="00CC99"/>
                  </a:solidFill>
                </a14:hiddenFill>
              </a:ext>
            </a:extLst>
          </p:spPr>
          <p:txBody>
            <a:bodyPr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251954" name="Rectangle 50"/>
            <p:cNvSpPr>
              <a:spLocks noChangeArrowheads="1"/>
            </p:cNvSpPr>
            <p:nvPr/>
          </p:nvSpPr>
          <p:spPr bwMode="auto">
            <a:xfrm>
              <a:off x="11468" y="10277"/>
              <a:ext cx="454" cy="68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000000"/>
                  </a:solidFill>
                  <a:miter lim="800000"/>
                  <a:headEnd/>
                  <a:tailEnd/>
                </a14:hiddenLine>
              </a:ext>
            </a:extLst>
          </p:spPr>
          <p:txBody>
            <a:bodyPr lIns="54261" tIns="27130" rIns="54261" bIns="27130"/>
            <a:lstStyle/>
            <a:p>
              <a:pPr algn="just">
                <a:defRPr/>
              </a:pPr>
              <a:r>
                <a:rPr lang="en-US" altLang="zh-CN" sz="1900" b="0">
                  <a:solidFill>
                    <a:srgbClr val="000000"/>
                  </a:solidFill>
                  <a:effectLst>
                    <a:outerShdw blurRad="38100" dist="38100" dir="2700000" algn="tl">
                      <a:srgbClr val="C0C0C0"/>
                    </a:outerShdw>
                  </a:effectLst>
                  <a:latin typeface="黑体" pitchFamily="49" charset="-122"/>
                  <a:ea typeface="黑体" pitchFamily="49" charset="-122"/>
                </a:rPr>
                <a:t>&amp;</a:t>
              </a:r>
              <a:endParaRPr lang="en-US" altLang="zh-CN">
                <a:latin typeface="Arial" charset="0"/>
              </a:endParaRPr>
            </a:p>
          </p:txBody>
        </p:sp>
        <p:sp>
          <p:nvSpPr>
            <p:cNvPr id="56380" name="Line 51"/>
            <p:cNvSpPr>
              <a:spLocks noChangeShapeType="1"/>
            </p:cNvSpPr>
            <p:nvPr/>
          </p:nvSpPr>
          <p:spPr bwMode="auto">
            <a:xfrm>
              <a:off x="10826" y="9867"/>
              <a:ext cx="269"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1" name="Line 52"/>
            <p:cNvSpPr>
              <a:spLocks noChangeShapeType="1"/>
            </p:cNvSpPr>
            <p:nvPr/>
          </p:nvSpPr>
          <p:spPr bwMode="auto">
            <a:xfrm>
              <a:off x="11095" y="9872"/>
              <a:ext cx="3" cy="6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2" name="Line 53"/>
            <p:cNvSpPr>
              <a:spLocks noChangeShapeType="1"/>
            </p:cNvSpPr>
            <p:nvPr/>
          </p:nvSpPr>
          <p:spPr bwMode="auto">
            <a:xfrm>
              <a:off x="11095" y="10502"/>
              <a:ext cx="354"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3" name="Line 54"/>
            <p:cNvSpPr>
              <a:spLocks noChangeShapeType="1"/>
            </p:cNvSpPr>
            <p:nvPr/>
          </p:nvSpPr>
          <p:spPr bwMode="auto">
            <a:xfrm>
              <a:off x="10840" y="11342"/>
              <a:ext cx="255"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4" name="Line 55"/>
            <p:cNvSpPr>
              <a:spLocks noChangeShapeType="1"/>
            </p:cNvSpPr>
            <p:nvPr/>
          </p:nvSpPr>
          <p:spPr bwMode="auto">
            <a:xfrm flipV="1">
              <a:off x="11109" y="10810"/>
              <a:ext cx="1" cy="5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5" name="Line 56"/>
            <p:cNvSpPr>
              <a:spLocks noChangeShapeType="1"/>
            </p:cNvSpPr>
            <p:nvPr/>
          </p:nvSpPr>
          <p:spPr bwMode="auto">
            <a:xfrm>
              <a:off x="11109" y="10810"/>
              <a:ext cx="345" cy="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6" name="Line 57"/>
            <p:cNvSpPr>
              <a:spLocks noChangeShapeType="1"/>
            </p:cNvSpPr>
            <p:nvPr/>
          </p:nvSpPr>
          <p:spPr bwMode="auto">
            <a:xfrm>
              <a:off x="12095" y="10663"/>
              <a:ext cx="43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7" name="Line 58"/>
            <p:cNvSpPr>
              <a:spLocks noChangeShapeType="1"/>
            </p:cNvSpPr>
            <p:nvPr/>
          </p:nvSpPr>
          <p:spPr bwMode="auto">
            <a:xfrm flipV="1">
              <a:off x="5446" y="9567"/>
              <a:ext cx="0" cy="20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8" name="Line 59"/>
            <p:cNvSpPr>
              <a:spLocks noChangeShapeType="1"/>
            </p:cNvSpPr>
            <p:nvPr/>
          </p:nvSpPr>
          <p:spPr bwMode="auto">
            <a:xfrm>
              <a:off x="5446" y="9567"/>
              <a:ext cx="475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89" name="Rectangle 60"/>
            <p:cNvSpPr>
              <a:spLocks noChangeArrowheads="1"/>
            </p:cNvSpPr>
            <p:nvPr/>
          </p:nvSpPr>
          <p:spPr bwMode="auto">
            <a:xfrm>
              <a:off x="6164" y="10843"/>
              <a:ext cx="538" cy="11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251965" name="Rectangle 61"/>
            <p:cNvSpPr>
              <a:spLocks noChangeArrowheads="1"/>
            </p:cNvSpPr>
            <p:nvPr/>
          </p:nvSpPr>
          <p:spPr bwMode="auto">
            <a:xfrm>
              <a:off x="6073" y="11012"/>
              <a:ext cx="697" cy="68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000000"/>
                  </a:solidFill>
                  <a:miter lim="800000"/>
                  <a:headEnd/>
                  <a:tailEnd/>
                </a14:hiddenLine>
              </a:ext>
            </a:extLst>
          </p:spPr>
          <p:txBody>
            <a:bodyPr lIns="54261" tIns="27130" rIns="54261" bIns="27130"/>
            <a:lstStyle/>
            <a:p>
              <a:pPr algn="just">
                <a:defRPr/>
              </a:pPr>
              <a:r>
                <a:rPr lang="en-US" altLang="zh-CN" sz="1900" b="0">
                  <a:solidFill>
                    <a:srgbClr val="000000"/>
                  </a:solidFill>
                  <a:effectLst>
                    <a:outerShdw blurRad="38100" dist="38100" dir="2700000" algn="tl">
                      <a:srgbClr val="C0C0C0"/>
                    </a:outerShdw>
                  </a:effectLst>
                  <a:latin typeface="黑体" pitchFamily="49" charset="-122"/>
                  <a:ea typeface="黑体" pitchFamily="49" charset="-122"/>
                </a:rPr>
                <a:t>=1</a:t>
              </a:r>
              <a:endParaRPr lang="en-US" altLang="zh-CN">
                <a:latin typeface="Arial" charset="0"/>
              </a:endParaRPr>
            </a:p>
          </p:txBody>
        </p:sp>
        <p:sp>
          <p:nvSpPr>
            <p:cNvPr id="56391" name="Line 62"/>
            <p:cNvSpPr>
              <a:spLocks noChangeShapeType="1"/>
            </p:cNvSpPr>
            <p:nvPr/>
          </p:nvSpPr>
          <p:spPr bwMode="auto">
            <a:xfrm>
              <a:off x="6702" y="11470"/>
              <a:ext cx="71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92" name="Line 63"/>
            <p:cNvSpPr>
              <a:spLocks noChangeShapeType="1"/>
            </p:cNvSpPr>
            <p:nvPr/>
          </p:nvSpPr>
          <p:spPr bwMode="auto">
            <a:xfrm>
              <a:off x="5267" y="11562"/>
              <a:ext cx="89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93" name="Line 64"/>
            <p:cNvSpPr>
              <a:spLocks noChangeShapeType="1"/>
            </p:cNvSpPr>
            <p:nvPr/>
          </p:nvSpPr>
          <p:spPr bwMode="auto">
            <a:xfrm>
              <a:off x="3384" y="10159"/>
              <a:ext cx="4304"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94" name="Line 65"/>
            <p:cNvSpPr>
              <a:spLocks noChangeShapeType="1"/>
            </p:cNvSpPr>
            <p:nvPr/>
          </p:nvSpPr>
          <p:spPr bwMode="auto">
            <a:xfrm>
              <a:off x="5715" y="10159"/>
              <a:ext cx="3" cy="38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95" name="Line 66"/>
            <p:cNvSpPr>
              <a:spLocks noChangeShapeType="1"/>
            </p:cNvSpPr>
            <p:nvPr/>
          </p:nvSpPr>
          <p:spPr bwMode="auto">
            <a:xfrm>
              <a:off x="5715" y="11293"/>
              <a:ext cx="449"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96" name="Line 67"/>
            <p:cNvSpPr>
              <a:spLocks noChangeShapeType="1"/>
            </p:cNvSpPr>
            <p:nvPr/>
          </p:nvSpPr>
          <p:spPr bwMode="auto">
            <a:xfrm>
              <a:off x="6971" y="11470"/>
              <a:ext cx="2" cy="18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97" name="Line 68"/>
            <p:cNvSpPr>
              <a:spLocks noChangeShapeType="1"/>
            </p:cNvSpPr>
            <p:nvPr/>
          </p:nvSpPr>
          <p:spPr bwMode="auto">
            <a:xfrm>
              <a:off x="6971" y="13382"/>
              <a:ext cx="448"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1973" name="Rectangle 69"/>
            <p:cNvSpPr>
              <a:spLocks noChangeArrowheads="1"/>
            </p:cNvSpPr>
            <p:nvPr/>
          </p:nvSpPr>
          <p:spPr bwMode="auto">
            <a:xfrm>
              <a:off x="2937" y="9699"/>
              <a:ext cx="454" cy="68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000000"/>
                  </a:solidFill>
                  <a:miter lim="800000"/>
                  <a:headEnd/>
                  <a:tailEnd/>
                </a14:hiddenLine>
              </a:ext>
            </a:extLst>
          </p:spPr>
          <p:txBody>
            <a:bodyPr lIns="54261" tIns="27130" rIns="54261" bIns="27130"/>
            <a:lstStyle/>
            <a:p>
              <a:pPr algn="just">
                <a:defRPr/>
              </a:pPr>
              <a:r>
                <a:rPr lang="en-US" altLang="zh-CN" sz="1900" b="0">
                  <a:solidFill>
                    <a:srgbClr val="000000"/>
                  </a:solidFill>
                  <a:effectLst>
                    <a:outerShdw blurRad="38100" dist="38100" dir="2700000" algn="tl">
                      <a:srgbClr val="C0C0C0"/>
                    </a:outerShdw>
                  </a:effectLst>
                  <a:latin typeface="黑体" pitchFamily="49" charset="-122"/>
                  <a:ea typeface="黑体" pitchFamily="49" charset="-122"/>
                </a:rPr>
                <a:t>X</a:t>
              </a:r>
              <a:endParaRPr lang="en-US" altLang="zh-CN">
                <a:latin typeface="Arial" charset="0"/>
              </a:endParaRPr>
            </a:p>
          </p:txBody>
        </p:sp>
        <p:sp>
          <p:nvSpPr>
            <p:cNvPr id="56399" name="Oval 70"/>
            <p:cNvSpPr>
              <a:spLocks noChangeArrowheads="1"/>
            </p:cNvSpPr>
            <p:nvPr/>
          </p:nvSpPr>
          <p:spPr bwMode="auto">
            <a:xfrm>
              <a:off x="5626" y="11202"/>
              <a:ext cx="179" cy="180"/>
            </a:xfrm>
            <a:prstGeom prst="ellipse">
              <a:avLst/>
            </a:prstGeom>
            <a:solidFill>
              <a:srgbClr val="000000"/>
            </a:solidFill>
            <a:ln w="19050">
              <a:solidFill>
                <a:srgbClr val="000000"/>
              </a:solidFill>
              <a:round/>
              <a:headEnd/>
              <a:tailEnd/>
            </a:ln>
          </p:spPr>
          <p:txBody>
            <a:bodyPr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56400" name="Line 71"/>
            <p:cNvSpPr>
              <a:spLocks noChangeShapeType="1"/>
            </p:cNvSpPr>
            <p:nvPr/>
          </p:nvSpPr>
          <p:spPr bwMode="auto">
            <a:xfrm flipH="1">
              <a:off x="3193" y="12340"/>
              <a:ext cx="370"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01" name="Line 72"/>
            <p:cNvSpPr>
              <a:spLocks noChangeShapeType="1"/>
            </p:cNvSpPr>
            <p:nvPr/>
          </p:nvSpPr>
          <p:spPr bwMode="auto">
            <a:xfrm flipH="1">
              <a:off x="6384" y="12426"/>
              <a:ext cx="856"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02" name="Line 73"/>
            <p:cNvSpPr>
              <a:spLocks noChangeShapeType="1"/>
            </p:cNvSpPr>
            <p:nvPr/>
          </p:nvSpPr>
          <p:spPr bwMode="auto">
            <a:xfrm>
              <a:off x="6384" y="12426"/>
              <a:ext cx="2" cy="23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03" name="Line 74"/>
            <p:cNvSpPr>
              <a:spLocks noChangeShapeType="1"/>
            </p:cNvSpPr>
            <p:nvPr/>
          </p:nvSpPr>
          <p:spPr bwMode="auto">
            <a:xfrm>
              <a:off x="3193" y="12340"/>
              <a:ext cx="3" cy="24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1979" name="Rectangle 75"/>
            <p:cNvSpPr>
              <a:spLocks noChangeArrowheads="1"/>
            </p:cNvSpPr>
            <p:nvPr/>
          </p:nvSpPr>
          <p:spPr bwMode="auto">
            <a:xfrm>
              <a:off x="2308" y="14103"/>
              <a:ext cx="694" cy="68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28575">
                  <a:solidFill>
                    <a:srgbClr val="000000"/>
                  </a:solidFill>
                  <a:miter lim="800000"/>
                  <a:headEnd/>
                  <a:tailEnd/>
                </a14:hiddenLine>
              </a:ext>
            </a:extLst>
          </p:spPr>
          <p:txBody>
            <a:bodyPr lIns="54261" tIns="27130" rIns="54261" bIns="27130"/>
            <a:lstStyle/>
            <a:p>
              <a:pPr algn="just">
                <a:defRPr/>
              </a:pPr>
              <a:r>
                <a:rPr lang="en-US" altLang="zh-CN" sz="1900" b="0">
                  <a:solidFill>
                    <a:srgbClr val="000000"/>
                  </a:solidFill>
                  <a:effectLst>
                    <a:outerShdw blurRad="38100" dist="38100" dir="2700000" algn="tl">
                      <a:srgbClr val="C0C0C0"/>
                    </a:outerShdw>
                  </a:effectLst>
                  <a:latin typeface="黑体" pitchFamily="49" charset="-122"/>
                  <a:ea typeface="黑体" pitchFamily="49" charset="-122"/>
                </a:rPr>
                <a:t>CP</a:t>
              </a:r>
              <a:endParaRPr lang="en-US" altLang="zh-CN">
                <a:latin typeface="Arial" charset="0"/>
              </a:endParaRPr>
            </a:p>
          </p:txBody>
        </p:sp>
        <p:sp>
          <p:nvSpPr>
            <p:cNvPr id="56405" name="Line 76"/>
            <p:cNvSpPr>
              <a:spLocks noChangeShapeType="1"/>
            </p:cNvSpPr>
            <p:nvPr/>
          </p:nvSpPr>
          <p:spPr bwMode="auto">
            <a:xfrm flipV="1">
              <a:off x="8764" y="9910"/>
              <a:ext cx="0" cy="359"/>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06" name="Line 77"/>
            <p:cNvSpPr>
              <a:spLocks noChangeShapeType="1"/>
            </p:cNvSpPr>
            <p:nvPr/>
          </p:nvSpPr>
          <p:spPr bwMode="auto">
            <a:xfrm>
              <a:off x="8764" y="9910"/>
              <a:ext cx="143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07" name="Line 78"/>
            <p:cNvSpPr>
              <a:spLocks noChangeShapeType="1"/>
            </p:cNvSpPr>
            <p:nvPr/>
          </p:nvSpPr>
          <p:spPr bwMode="auto">
            <a:xfrm>
              <a:off x="9930" y="11620"/>
              <a:ext cx="26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08" name="Oval 79"/>
            <p:cNvSpPr>
              <a:spLocks noChangeArrowheads="1"/>
            </p:cNvSpPr>
            <p:nvPr/>
          </p:nvSpPr>
          <p:spPr bwMode="auto">
            <a:xfrm>
              <a:off x="5357" y="11492"/>
              <a:ext cx="179" cy="180"/>
            </a:xfrm>
            <a:prstGeom prst="ellipse">
              <a:avLst/>
            </a:prstGeom>
            <a:solidFill>
              <a:srgbClr val="000000"/>
            </a:solidFill>
            <a:ln w="19050">
              <a:solidFill>
                <a:srgbClr val="000000"/>
              </a:solidFill>
              <a:round/>
              <a:headEnd/>
              <a:tailEnd/>
            </a:ln>
          </p:spPr>
          <p:txBody>
            <a:bodyPr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56409" name="Oval 80"/>
            <p:cNvSpPr>
              <a:spLocks noChangeArrowheads="1"/>
            </p:cNvSpPr>
            <p:nvPr/>
          </p:nvSpPr>
          <p:spPr bwMode="auto">
            <a:xfrm>
              <a:off x="5626" y="10052"/>
              <a:ext cx="179" cy="180"/>
            </a:xfrm>
            <a:prstGeom prst="ellipse">
              <a:avLst/>
            </a:prstGeom>
            <a:solidFill>
              <a:srgbClr val="000000"/>
            </a:solidFill>
            <a:ln w="19050">
              <a:solidFill>
                <a:srgbClr val="000000"/>
              </a:solidFill>
              <a:round/>
              <a:headEnd/>
              <a:tailEnd/>
            </a:ln>
          </p:spPr>
          <p:txBody>
            <a:bodyPr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56410" name="Oval 81"/>
            <p:cNvSpPr>
              <a:spLocks noChangeArrowheads="1"/>
            </p:cNvSpPr>
            <p:nvPr/>
          </p:nvSpPr>
          <p:spPr bwMode="auto">
            <a:xfrm>
              <a:off x="6881" y="11402"/>
              <a:ext cx="179" cy="180"/>
            </a:xfrm>
            <a:prstGeom prst="ellipse">
              <a:avLst/>
            </a:prstGeom>
            <a:solidFill>
              <a:srgbClr val="000000"/>
            </a:solidFill>
            <a:ln w="19050">
              <a:solidFill>
                <a:srgbClr val="000000"/>
              </a:solidFill>
              <a:round/>
              <a:headEnd/>
              <a:tailEnd/>
            </a:ln>
          </p:spPr>
          <p:txBody>
            <a:bodyPr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56411" name="Line 82"/>
            <p:cNvSpPr>
              <a:spLocks noChangeShapeType="1"/>
            </p:cNvSpPr>
            <p:nvPr/>
          </p:nvSpPr>
          <p:spPr bwMode="auto">
            <a:xfrm flipH="1">
              <a:off x="2487" y="14822"/>
              <a:ext cx="394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12" name="Oval 83"/>
            <p:cNvSpPr>
              <a:spLocks noChangeArrowheads="1"/>
            </p:cNvSpPr>
            <p:nvPr/>
          </p:nvSpPr>
          <p:spPr bwMode="auto">
            <a:xfrm>
              <a:off x="5301" y="13127"/>
              <a:ext cx="179" cy="178"/>
            </a:xfrm>
            <a:prstGeom prst="ellipse">
              <a:avLst/>
            </a:prstGeom>
            <a:noFill/>
            <a:ln w="19050">
              <a:solidFill>
                <a:srgbClr val="000000"/>
              </a:solidFill>
              <a:round/>
              <a:headEnd/>
              <a:tailEnd/>
            </a:ln>
            <a:extLst>
              <a:ext uri="{909E8E84-426E-40DD-AFC4-6F175D3DCCD1}">
                <a14:hiddenFill xmlns:a14="http://schemas.microsoft.com/office/drawing/2010/main">
                  <a:solidFill>
                    <a:srgbClr val="00CC99"/>
                  </a:solidFill>
                </a14:hiddenFill>
              </a:ext>
            </a:extLst>
          </p:spPr>
          <p:txBody>
            <a:bodyPr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56413" name="Oval 84"/>
            <p:cNvSpPr>
              <a:spLocks noChangeArrowheads="1"/>
            </p:cNvSpPr>
            <p:nvPr/>
          </p:nvSpPr>
          <p:spPr bwMode="auto">
            <a:xfrm>
              <a:off x="8943" y="13213"/>
              <a:ext cx="180" cy="179"/>
            </a:xfrm>
            <a:prstGeom prst="ellipse">
              <a:avLst/>
            </a:prstGeom>
            <a:noFill/>
            <a:ln w="19050">
              <a:solidFill>
                <a:srgbClr val="000000"/>
              </a:solidFill>
              <a:round/>
              <a:headEnd/>
              <a:tailEnd/>
            </a:ln>
            <a:extLst>
              <a:ext uri="{909E8E84-426E-40DD-AFC4-6F175D3DCCD1}">
                <a14:hiddenFill xmlns:a14="http://schemas.microsoft.com/office/drawing/2010/main">
                  <a:solidFill>
                    <a:srgbClr val="00CC99"/>
                  </a:solidFill>
                </a14:hiddenFill>
              </a:ext>
            </a:extLst>
          </p:spPr>
          <p:txBody>
            <a:bodyPr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pSp>
      <p:sp>
        <p:nvSpPr>
          <p:cNvPr id="251989" name="Rectangle 85"/>
          <p:cNvSpPr>
            <a:spLocks noChangeArrowheads="1"/>
          </p:cNvSpPr>
          <p:nvPr/>
        </p:nvSpPr>
        <p:spPr bwMode="auto">
          <a:xfrm>
            <a:off x="323850" y="188913"/>
            <a:ext cx="86407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3</a:t>
            </a:r>
            <a:r>
              <a:rPr kumimoji="1" lang="zh-CN" altLang="en-US" sz="2400">
                <a:latin typeface="Times New Roman" panose="02020603050405020304" pitchFamily="18" charset="0"/>
              </a:rPr>
              <a:t>、试分析下面的同步时序逻辑电路，要求写出输出方程、激励方程、状态方程，并画出状态转换表和状态图，用文字说明其逻辑功能。 </a:t>
            </a:r>
          </a:p>
        </p:txBody>
      </p:sp>
      <p:sp>
        <p:nvSpPr>
          <p:cNvPr id="251991" name="Rectangle 8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51990" name="Object 86"/>
          <p:cNvGraphicFramePr>
            <a:graphicFrameLocks noChangeAspect="1"/>
          </p:cNvGraphicFramePr>
          <p:nvPr/>
        </p:nvGraphicFramePr>
        <p:xfrm>
          <a:off x="827088" y="4997450"/>
          <a:ext cx="1152525" cy="414338"/>
        </p:xfrm>
        <a:graphic>
          <a:graphicData uri="http://schemas.openxmlformats.org/presentationml/2006/ole">
            <mc:AlternateContent xmlns:mc="http://schemas.openxmlformats.org/markup-compatibility/2006">
              <mc:Choice xmlns:v="urn:schemas-microsoft-com:vml" Requires="v">
                <p:oleObj spid="_x0000_s56524" name="公式" r:id="rId4" imgW="609336" imgH="215806" progId="Equation.3">
                  <p:embed/>
                </p:oleObj>
              </mc:Choice>
              <mc:Fallback>
                <p:oleObj name="公式" r:id="rId4" imgW="609336" imgH="215806" progId="Equation.3">
                  <p:embed/>
                  <p:pic>
                    <p:nvPicPr>
                      <p:cNvPr id="0" name="Object 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4997450"/>
                        <a:ext cx="115252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1993" name="Rectangle 8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51992" name="Object 88"/>
          <p:cNvGraphicFramePr>
            <a:graphicFrameLocks noChangeAspect="1"/>
          </p:cNvGraphicFramePr>
          <p:nvPr/>
        </p:nvGraphicFramePr>
        <p:xfrm>
          <a:off x="3059113" y="4941888"/>
          <a:ext cx="2232025" cy="427037"/>
        </p:xfrm>
        <a:graphic>
          <a:graphicData uri="http://schemas.openxmlformats.org/presentationml/2006/ole">
            <mc:AlternateContent xmlns:mc="http://schemas.openxmlformats.org/markup-compatibility/2006">
              <mc:Choice xmlns:v="urn:schemas-microsoft-com:vml" Requires="v">
                <p:oleObj spid="_x0000_s56525" name="公式" r:id="rId6" imgW="1193800" imgH="228600" progId="Equation.3">
                  <p:embed/>
                </p:oleObj>
              </mc:Choice>
              <mc:Fallback>
                <p:oleObj name="公式" r:id="rId6" imgW="1193800" imgH="228600" progId="Equation.3">
                  <p:embed/>
                  <p:pic>
                    <p:nvPicPr>
                      <p:cNvPr id="0" name="Object 8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3" y="4941888"/>
                        <a:ext cx="22320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1995" name="Rectangle 91"/>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51994" name="Object 90"/>
          <p:cNvGraphicFramePr>
            <a:graphicFrameLocks noChangeAspect="1"/>
          </p:cNvGraphicFramePr>
          <p:nvPr/>
        </p:nvGraphicFramePr>
        <p:xfrm>
          <a:off x="6084888" y="4913313"/>
          <a:ext cx="2736850" cy="485775"/>
        </p:xfrm>
        <a:graphic>
          <a:graphicData uri="http://schemas.openxmlformats.org/presentationml/2006/ole">
            <mc:AlternateContent xmlns:mc="http://schemas.openxmlformats.org/markup-compatibility/2006">
              <mc:Choice xmlns:v="urn:schemas-microsoft-com:vml" Requires="v">
                <p:oleObj spid="_x0000_s56526" name="公式" r:id="rId8" imgW="1447172" imgH="253890" progId="Equation.3">
                  <p:embed/>
                </p:oleObj>
              </mc:Choice>
              <mc:Fallback>
                <p:oleObj name="公式" r:id="rId8" imgW="1447172" imgH="253890" progId="Equation.3">
                  <p:embed/>
                  <p:pic>
                    <p:nvPicPr>
                      <p:cNvPr id="0" name="Object 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4888" y="4913313"/>
                        <a:ext cx="27368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1997" name="Rectangle 9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51996" name="Object 92"/>
          <p:cNvGraphicFramePr>
            <a:graphicFrameLocks noChangeAspect="1"/>
          </p:cNvGraphicFramePr>
          <p:nvPr/>
        </p:nvGraphicFramePr>
        <p:xfrm>
          <a:off x="755650" y="5734050"/>
          <a:ext cx="1368425" cy="520700"/>
        </p:xfrm>
        <a:graphic>
          <a:graphicData uri="http://schemas.openxmlformats.org/presentationml/2006/ole">
            <mc:AlternateContent xmlns:mc="http://schemas.openxmlformats.org/markup-compatibility/2006">
              <mc:Choice xmlns:v="urn:schemas-microsoft-com:vml" Requires="v">
                <p:oleObj spid="_x0000_s56527" name="公式" r:id="rId10" imgW="672808" imgH="253890" progId="Equation.3">
                  <p:embed/>
                </p:oleObj>
              </mc:Choice>
              <mc:Fallback>
                <p:oleObj name="公式" r:id="rId10" imgW="672808" imgH="253890" progId="Equation.3">
                  <p:embed/>
                  <p:pic>
                    <p:nvPicPr>
                      <p:cNvPr id="0" name="Object 9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5650" y="5734050"/>
                        <a:ext cx="13684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1999" name="Rectangle 9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51998" name="Object 94"/>
          <p:cNvGraphicFramePr>
            <a:graphicFrameLocks noChangeAspect="1"/>
          </p:cNvGraphicFramePr>
          <p:nvPr/>
        </p:nvGraphicFramePr>
        <p:xfrm>
          <a:off x="2987675" y="5776913"/>
          <a:ext cx="2663825" cy="460375"/>
        </p:xfrm>
        <a:graphic>
          <a:graphicData uri="http://schemas.openxmlformats.org/presentationml/2006/ole">
            <mc:AlternateContent xmlns:mc="http://schemas.openxmlformats.org/markup-compatibility/2006">
              <mc:Choice xmlns:v="urn:schemas-microsoft-com:vml" Requires="v">
                <p:oleObj spid="_x0000_s56528" name="公式" r:id="rId12" imgW="1320800" imgH="228600" progId="Equation.3">
                  <p:embed/>
                </p:oleObj>
              </mc:Choice>
              <mc:Fallback>
                <p:oleObj name="公式" r:id="rId12" imgW="1320800" imgH="228600" progId="Equation.3">
                  <p:embed/>
                  <p:pic>
                    <p:nvPicPr>
                      <p:cNvPr id="0" name="Object 9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87675" y="5776913"/>
                        <a:ext cx="2663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51908"/>
                                        </p:tgtEl>
                                        <p:attrNameLst>
                                          <p:attrName>style.visibility</p:attrName>
                                        </p:attrNameLst>
                                      </p:cBhvr>
                                      <p:to>
                                        <p:strVal val="visible"/>
                                      </p:to>
                                    </p:set>
                                    <p:animEffect transition="in" filter="strips(downLeft)">
                                      <p:cBhvr>
                                        <p:cTn id="7" dur="500"/>
                                        <p:tgtEl>
                                          <p:spTgt spid="25190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51989"/>
                                        </p:tgtEl>
                                        <p:attrNameLst>
                                          <p:attrName>style.visibility</p:attrName>
                                        </p:attrNameLst>
                                      </p:cBhvr>
                                      <p:to>
                                        <p:strVal val="visible"/>
                                      </p:to>
                                    </p:set>
                                    <p:animEffect transition="in" filter="strips(downLeft)">
                                      <p:cBhvr>
                                        <p:cTn id="10" dur="500"/>
                                        <p:tgtEl>
                                          <p:spTgt spid="251989"/>
                                        </p:tgtEl>
                                      </p:cBhvr>
                                    </p:animEffect>
                                  </p:childTnLst>
                                </p:cTn>
                              </p:par>
                              <p:par>
                                <p:cTn id="11" presetID="18" presetClass="entr" presetSubtype="12" fill="hold" grpId="0" nodeType="withEffect" nodePh="1">
                                  <p:stCondLst>
                                    <p:cond delay="0"/>
                                  </p:stCondLst>
                                  <p:endCondLst>
                                    <p:cond evt="begin" delay="0">
                                      <p:tn val="11"/>
                                    </p:cond>
                                  </p:endCondLst>
                                  <p:childTnLst>
                                    <p:set>
                                      <p:cBhvr>
                                        <p:cTn id="12" dur="1" fill="hold">
                                          <p:stCondLst>
                                            <p:cond delay="0"/>
                                          </p:stCondLst>
                                        </p:cTn>
                                        <p:tgtEl>
                                          <p:spTgt spid="251991"/>
                                        </p:tgtEl>
                                        <p:attrNameLst>
                                          <p:attrName>style.visibility</p:attrName>
                                        </p:attrNameLst>
                                      </p:cBhvr>
                                      <p:to>
                                        <p:strVal val="visible"/>
                                      </p:to>
                                    </p:set>
                                    <p:animEffect transition="in" filter="strips(downLeft)">
                                      <p:cBhvr>
                                        <p:cTn id="13" dur="500"/>
                                        <p:tgtEl>
                                          <p:spTgt spid="251991"/>
                                        </p:tgtEl>
                                      </p:cBhvr>
                                    </p:animEffect>
                                  </p:childTnLst>
                                </p:cTn>
                              </p:par>
                              <p:par>
                                <p:cTn id="14" presetID="18" presetClass="entr" presetSubtype="12" fill="hold" grpId="0" nodeType="withEffect" nodePh="1">
                                  <p:stCondLst>
                                    <p:cond delay="0"/>
                                  </p:stCondLst>
                                  <p:endCondLst>
                                    <p:cond evt="begin" delay="0">
                                      <p:tn val="14"/>
                                    </p:cond>
                                  </p:endCondLst>
                                  <p:childTnLst>
                                    <p:set>
                                      <p:cBhvr>
                                        <p:cTn id="15" dur="1" fill="hold">
                                          <p:stCondLst>
                                            <p:cond delay="0"/>
                                          </p:stCondLst>
                                        </p:cTn>
                                        <p:tgtEl>
                                          <p:spTgt spid="251993"/>
                                        </p:tgtEl>
                                        <p:attrNameLst>
                                          <p:attrName>style.visibility</p:attrName>
                                        </p:attrNameLst>
                                      </p:cBhvr>
                                      <p:to>
                                        <p:strVal val="visible"/>
                                      </p:to>
                                    </p:set>
                                    <p:animEffect transition="in" filter="strips(downLeft)">
                                      <p:cBhvr>
                                        <p:cTn id="16" dur="500"/>
                                        <p:tgtEl>
                                          <p:spTgt spid="251993"/>
                                        </p:tgtEl>
                                      </p:cBhvr>
                                    </p:animEffect>
                                  </p:childTnLst>
                                </p:cTn>
                              </p:par>
                              <p:par>
                                <p:cTn id="17" presetID="18" presetClass="entr" presetSubtype="12" fill="hold" grpId="0" nodeType="withEffect" nodePh="1">
                                  <p:stCondLst>
                                    <p:cond delay="0"/>
                                  </p:stCondLst>
                                  <p:endCondLst>
                                    <p:cond evt="begin" delay="0">
                                      <p:tn val="17"/>
                                    </p:cond>
                                  </p:endCondLst>
                                  <p:childTnLst>
                                    <p:set>
                                      <p:cBhvr>
                                        <p:cTn id="18" dur="1" fill="hold">
                                          <p:stCondLst>
                                            <p:cond delay="0"/>
                                          </p:stCondLst>
                                        </p:cTn>
                                        <p:tgtEl>
                                          <p:spTgt spid="251995"/>
                                        </p:tgtEl>
                                        <p:attrNameLst>
                                          <p:attrName>style.visibility</p:attrName>
                                        </p:attrNameLst>
                                      </p:cBhvr>
                                      <p:to>
                                        <p:strVal val="visible"/>
                                      </p:to>
                                    </p:set>
                                    <p:animEffect transition="in" filter="strips(downLeft)">
                                      <p:cBhvr>
                                        <p:cTn id="19" dur="500"/>
                                        <p:tgtEl>
                                          <p:spTgt spid="251995"/>
                                        </p:tgtEl>
                                      </p:cBhvr>
                                    </p:animEffect>
                                  </p:childTnLst>
                                </p:cTn>
                              </p:par>
                              <p:par>
                                <p:cTn id="20" presetID="18" presetClass="entr" presetSubtype="12" fill="hold" grpId="0" nodeType="withEffect" nodePh="1">
                                  <p:stCondLst>
                                    <p:cond delay="0"/>
                                  </p:stCondLst>
                                  <p:endCondLst>
                                    <p:cond evt="begin" delay="0">
                                      <p:tn val="20"/>
                                    </p:cond>
                                  </p:endCondLst>
                                  <p:childTnLst>
                                    <p:set>
                                      <p:cBhvr>
                                        <p:cTn id="21" dur="1" fill="hold">
                                          <p:stCondLst>
                                            <p:cond delay="0"/>
                                          </p:stCondLst>
                                        </p:cTn>
                                        <p:tgtEl>
                                          <p:spTgt spid="251997"/>
                                        </p:tgtEl>
                                        <p:attrNameLst>
                                          <p:attrName>style.visibility</p:attrName>
                                        </p:attrNameLst>
                                      </p:cBhvr>
                                      <p:to>
                                        <p:strVal val="visible"/>
                                      </p:to>
                                    </p:set>
                                    <p:animEffect transition="in" filter="strips(downLeft)">
                                      <p:cBhvr>
                                        <p:cTn id="22" dur="500"/>
                                        <p:tgtEl>
                                          <p:spTgt spid="251997"/>
                                        </p:tgtEl>
                                      </p:cBhvr>
                                    </p:animEffect>
                                  </p:childTnLst>
                                </p:cTn>
                              </p:par>
                              <p:par>
                                <p:cTn id="23" presetID="18" presetClass="entr" presetSubtype="12" fill="hold" grpId="0" nodeType="withEffect" nodePh="1">
                                  <p:stCondLst>
                                    <p:cond delay="0"/>
                                  </p:stCondLst>
                                  <p:endCondLst>
                                    <p:cond evt="begin" delay="0">
                                      <p:tn val="23"/>
                                    </p:cond>
                                  </p:endCondLst>
                                  <p:childTnLst>
                                    <p:set>
                                      <p:cBhvr>
                                        <p:cTn id="24" dur="1" fill="hold">
                                          <p:stCondLst>
                                            <p:cond delay="0"/>
                                          </p:stCondLst>
                                        </p:cTn>
                                        <p:tgtEl>
                                          <p:spTgt spid="251999"/>
                                        </p:tgtEl>
                                        <p:attrNameLst>
                                          <p:attrName>style.visibility</p:attrName>
                                        </p:attrNameLst>
                                      </p:cBhvr>
                                      <p:to>
                                        <p:strVal val="visible"/>
                                      </p:to>
                                    </p:set>
                                    <p:animEffect transition="in" filter="strips(downLeft)">
                                      <p:cBhvr>
                                        <p:cTn id="25" dur="500"/>
                                        <p:tgtEl>
                                          <p:spTgt spid="25199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12" fill="hold" nodeType="clickEffect">
                                  <p:stCondLst>
                                    <p:cond delay="0"/>
                                  </p:stCondLst>
                                  <p:childTnLst>
                                    <p:set>
                                      <p:cBhvr>
                                        <p:cTn id="29" dur="1" fill="hold">
                                          <p:stCondLst>
                                            <p:cond delay="0"/>
                                          </p:stCondLst>
                                        </p:cTn>
                                        <p:tgtEl>
                                          <p:spTgt spid="251990"/>
                                        </p:tgtEl>
                                        <p:attrNameLst>
                                          <p:attrName>style.visibility</p:attrName>
                                        </p:attrNameLst>
                                      </p:cBhvr>
                                      <p:to>
                                        <p:strVal val="visible"/>
                                      </p:to>
                                    </p:set>
                                    <p:animEffect transition="in" filter="strips(downLeft)">
                                      <p:cBhvr>
                                        <p:cTn id="30" dur="500"/>
                                        <p:tgtEl>
                                          <p:spTgt spid="251990"/>
                                        </p:tgtEl>
                                      </p:cBhvr>
                                    </p:animEffect>
                                  </p:childTnLst>
                                </p:cTn>
                              </p:par>
                              <p:par>
                                <p:cTn id="31" presetID="18" presetClass="entr" presetSubtype="12" fill="hold" nodeType="withEffect">
                                  <p:stCondLst>
                                    <p:cond delay="0"/>
                                  </p:stCondLst>
                                  <p:childTnLst>
                                    <p:set>
                                      <p:cBhvr>
                                        <p:cTn id="32" dur="1" fill="hold">
                                          <p:stCondLst>
                                            <p:cond delay="0"/>
                                          </p:stCondLst>
                                        </p:cTn>
                                        <p:tgtEl>
                                          <p:spTgt spid="251992"/>
                                        </p:tgtEl>
                                        <p:attrNameLst>
                                          <p:attrName>style.visibility</p:attrName>
                                        </p:attrNameLst>
                                      </p:cBhvr>
                                      <p:to>
                                        <p:strVal val="visible"/>
                                      </p:to>
                                    </p:set>
                                    <p:animEffect transition="in" filter="strips(downLeft)">
                                      <p:cBhvr>
                                        <p:cTn id="33" dur="500"/>
                                        <p:tgtEl>
                                          <p:spTgt spid="251992"/>
                                        </p:tgtEl>
                                      </p:cBhvr>
                                    </p:animEffect>
                                  </p:childTnLst>
                                </p:cTn>
                              </p:par>
                              <p:par>
                                <p:cTn id="34" presetID="18" presetClass="entr" presetSubtype="12" fill="hold" nodeType="withEffect">
                                  <p:stCondLst>
                                    <p:cond delay="0"/>
                                  </p:stCondLst>
                                  <p:childTnLst>
                                    <p:set>
                                      <p:cBhvr>
                                        <p:cTn id="35" dur="1" fill="hold">
                                          <p:stCondLst>
                                            <p:cond delay="0"/>
                                          </p:stCondLst>
                                        </p:cTn>
                                        <p:tgtEl>
                                          <p:spTgt spid="251994"/>
                                        </p:tgtEl>
                                        <p:attrNameLst>
                                          <p:attrName>style.visibility</p:attrName>
                                        </p:attrNameLst>
                                      </p:cBhvr>
                                      <p:to>
                                        <p:strVal val="visible"/>
                                      </p:to>
                                    </p:set>
                                    <p:animEffect transition="in" filter="strips(downLeft)">
                                      <p:cBhvr>
                                        <p:cTn id="36" dur="500"/>
                                        <p:tgtEl>
                                          <p:spTgt spid="25199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12" fill="hold" nodeType="clickEffect">
                                  <p:stCondLst>
                                    <p:cond delay="0"/>
                                  </p:stCondLst>
                                  <p:childTnLst>
                                    <p:set>
                                      <p:cBhvr>
                                        <p:cTn id="40" dur="1" fill="hold">
                                          <p:stCondLst>
                                            <p:cond delay="0"/>
                                          </p:stCondLst>
                                        </p:cTn>
                                        <p:tgtEl>
                                          <p:spTgt spid="251996"/>
                                        </p:tgtEl>
                                        <p:attrNameLst>
                                          <p:attrName>style.visibility</p:attrName>
                                        </p:attrNameLst>
                                      </p:cBhvr>
                                      <p:to>
                                        <p:strVal val="visible"/>
                                      </p:to>
                                    </p:set>
                                    <p:animEffect transition="in" filter="strips(downLeft)">
                                      <p:cBhvr>
                                        <p:cTn id="41" dur="500"/>
                                        <p:tgtEl>
                                          <p:spTgt spid="251996"/>
                                        </p:tgtEl>
                                      </p:cBhvr>
                                    </p:animEffect>
                                  </p:childTnLst>
                                </p:cTn>
                              </p:par>
                              <p:par>
                                <p:cTn id="42" presetID="18" presetClass="entr" presetSubtype="12" fill="hold" nodeType="withEffect">
                                  <p:stCondLst>
                                    <p:cond delay="0"/>
                                  </p:stCondLst>
                                  <p:childTnLst>
                                    <p:set>
                                      <p:cBhvr>
                                        <p:cTn id="43" dur="1" fill="hold">
                                          <p:stCondLst>
                                            <p:cond delay="0"/>
                                          </p:stCondLst>
                                        </p:cTn>
                                        <p:tgtEl>
                                          <p:spTgt spid="251998"/>
                                        </p:tgtEl>
                                        <p:attrNameLst>
                                          <p:attrName>style.visibility</p:attrName>
                                        </p:attrNameLst>
                                      </p:cBhvr>
                                      <p:to>
                                        <p:strVal val="visible"/>
                                      </p:to>
                                    </p:set>
                                    <p:animEffect transition="in" filter="strips(downLeft)">
                                      <p:cBhvr>
                                        <p:cTn id="44" dur="500"/>
                                        <p:tgtEl>
                                          <p:spTgt spid="251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89" grpId="0"/>
      <p:bldP spid="251991" grpId="0" animBg="1"/>
      <p:bldP spid="251993" grpId="0" animBg="1"/>
      <p:bldP spid="251995" grpId="0" animBg="1"/>
      <p:bldP spid="251997" grpId="0" animBg="1"/>
      <p:bldP spid="25199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ChangeArrowheads="1"/>
          </p:cNvSpPr>
          <p:nvPr/>
        </p:nvSpPr>
        <p:spPr bwMode="auto">
          <a:xfrm>
            <a:off x="0"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53956" name="Object 4"/>
          <p:cNvGraphicFramePr>
            <a:graphicFrameLocks noChangeAspect="1"/>
          </p:cNvGraphicFramePr>
          <p:nvPr/>
        </p:nvGraphicFramePr>
        <p:xfrm>
          <a:off x="539750" y="1125538"/>
          <a:ext cx="3960813" cy="3430587"/>
        </p:xfrm>
        <a:graphic>
          <a:graphicData uri="http://schemas.openxmlformats.org/presentationml/2006/ole">
            <mc:AlternateContent xmlns:mc="http://schemas.openxmlformats.org/markup-compatibility/2006">
              <mc:Choice xmlns:v="urn:schemas-microsoft-com:vml" Requires="v">
                <p:oleObj spid="_x0000_s57464" name="Visio" r:id="rId4" imgW="2207832" imgH="1919903" progId="Visio.Drawing.11">
                  <p:embed/>
                </p:oleObj>
              </mc:Choice>
              <mc:Fallback>
                <p:oleObj name="Visio" r:id="rId4" imgW="2207832" imgH="1919903"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125538"/>
                        <a:ext cx="3960813" cy="343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3958" name="Object 6"/>
          <p:cNvGraphicFramePr>
            <a:graphicFrameLocks noChangeAspect="1"/>
          </p:cNvGraphicFramePr>
          <p:nvPr/>
        </p:nvGraphicFramePr>
        <p:xfrm>
          <a:off x="6011863" y="261938"/>
          <a:ext cx="2736850" cy="485775"/>
        </p:xfrm>
        <a:graphic>
          <a:graphicData uri="http://schemas.openxmlformats.org/presentationml/2006/ole">
            <mc:AlternateContent xmlns:mc="http://schemas.openxmlformats.org/markup-compatibility/2006">
              <mc:Choice xmlns:v="urn:schemas-microsoft-com:vml" Requires="v">
                <p:oleObj spid="_x0000_s57465" name="公式" r:id="rId6" imgW="1447172" imgH="253890" progId="Equation.3">
                  <p:embed/>
                </p:oleObj>
              </mc:Choice>
              <mc:Fallback>
                <p:oleObj name="公式" r:id="rId6" imgW="1447172" imgH="25389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1863" y="261938"/>
                        <a:ext cx="27368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3959" name="Object 7"/>
          <p:cNvGraphicFramePr>
            <a:graphicFrameLocks noChangeAspect="1"/>
          </p:cNvGraphicFramePr>
          <p:nvPr/>
        </p:nvGraphicFramePr>
        <p:xfrm>
          <a:off x="484188" y="244475"/>
          <a:ext cx="1368425" cy="520700"/>
        </p:xfrm>
        <a:graphic>
          <a:graphicData uri="http://schemas.openxmlformats.org/presentationml/2006/ole">
            <mc:AlternateContent xmlns:mc="http://schemas.openxmlformats.org/markup-compatibility/2006">
              <mc:Choice xmlns:v="urn:schemas-microsoft-com:vml" Requires="v">
                <p:oleObj spid="_x0000_s57466" name="公式" r:id="rId8" imgW="672808" imgH="253890" progId="Equation.3">
                  <p:embed/>
                </p:oleObj>
              </mc:Choice>
              <mc:Fallback>
                <p:oleObj name="公式" r:id="rId8" imgW="672808" imgH="25389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188" y="244475"/>
                        <a:ext cx="13684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3960" name="Object 8"/>
          <p:cNvGraphicFramePr>
            <a:graphicFrameLocks noChangeAspect="1"/>
          </p:cNvGraphicFramePr>
          <p:nvPr/>
        </p:nvGraphicFramePr>
        <p:xfrm>
          <a:off x="2716213" y="287338"/>
          <a:ext cx="2663825" cy="460375"/>
        </p:xfrm>
        <a:graphic>
          <a:graphicData uri="http://schemas.openxmlformats.org/presentationml/2006/ole">
            <mc:AlternateContent xmlns:mc="http://schemas.openxmlformats.org/markup-compatibility/2006">
              <mc:Choice xmlns:v="urn:schemas-microsoft-com:vml" Requires="v">
                <p:oleObj spid="_x0000_s57467" name="公式" r:id="rId10" imgW="1320800" imgH="228600" progId="Equation.3">
                  <p:embed/>
                </p:oleObj>
              </mc:Choice>
              <mc:Fallback>
                <p:oleObj name="公式" r:id="rId10" imgW="1320800" imgH="2286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6213" y="287338"/>
                        <a:ext cx="2663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1" name="Rectangle 10"/>
          <p:cNvSpPr>
            <a:spLocks noChangeArrowheads="1"/>
          </p:cNvSpPr>
          <p:nvPr/>
        </p:nvSpPr>
        <p:spPr bwMode="auto">
          <a:xfrm>
            <a:off x="0" y="2447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53961" name="Object 9"/>
          <p:cNvGraphicFramePr>
            <a:graphicFrameLocks noChangeAspect="1"/>
          </p:cNvGraphicFramePr>
          <p:nvPr/>
        </p:nvGraphicFramePr>
        <p:xfrm>
          <a:off x="5219700" y="1412875"/>
          <a:ext cx="3457575" cy="2919413"/>
        </p:xfrm>
        <a:graphic>
          <a:graphicData uri="http://schemas.openxmlformats.org/presentationml/2006/ole">
            <mc:AlternateContent xmlns:mc="http://schemas.openxmlformats.org/markup-compatibility/2006">
              <mc:Choice xmlns:v="urn:schemas-microsoft-com:vml" Requires="v">
                <p:oleObj spid="_x0000_s57468" name="Visio" r:id="rId12" imgW="1868424" imgH="1584960" progId="Visio.Drawing.11">
                  <p:embed/>
                </p:oleObj>
              </mc:Choice>
              <mc:Fallback>
                <p:oleObj name="Visio" r:id="rId12" imgW="1868424" imgH="1584960" progId="Visio.Drawing.11">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19700" y="1412875"/>
                        <a:ext cx="3457575"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3963" name="Rectangle 11"/>
          <p:cNvSpPr>
            <a:spLocks noChangeArrowheads="1"/>
          </p:cNvSpPr>
          <p:nvPr/>
        </p:nvSpPr>
        <p:spPr bwMode="auto">
          <a:xfrm>
            <a:off x="179388" y="4578350"/>
            <a:ext cx="878522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zh-CN" altLang="en-US" sz="2400">
                <a:latin typeface="Times New Roman" panose="02020603050405020304" pitchFamily="18" charset="0"/>
              </a:rPr>
              <a:t>电路功能：在</a:t>
            </a:r>
            <a:r>
              <a:rPr kumimoji="1" lang="en-US" altLang="zh-CN" sz="2400">
                <a:latin typeface="Times New Roman" panose="02020603050405020304" pitchFamily="18" charset="0"/>
              </a:rPr>
              <a:t>X=0</a:t>
            </a:r>
            <a:r>
              <a:rPr kumimoji="1" lang="zh-CN" altLang="en-US" sz="2400">
                <a:latin typeface="Times New Roman" panose="02020603050405020304" pitchFamily="18" charset="0"/>
              </a:rPr>
              <a:t>时，电路是一个四进制加法计数器</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并且当产生进位时，输出为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X=1</a:t>
            </a:r>
            <a:r>
              <a:rPr kumimoji="1" lang="zh-CN" altLang="en-US" sz="2400">
                <a:latin typeface="Times New Roman" panose="02020603050405020304" pitchFamily="18" charset="0"/>
              </a:rPr>
              <a:t>时，电路是一个四进制减法计数器，并且当产生借位时，输出为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p>
          <a:p>
            <a:pPr eaLnBrk="1" hangingPunct="1">
              <a:lnSpc>
                <a:spcPct val="120000"/>
              </a:lnSpc>
              <a:spcBef>
                <a:spcPct val="0"/>
              </a:spcBef>
              <a:buFontTx/>
              <a:buNone/>
            </a:pPr>
            <a:r>
              <a:rPr kumimoji="1" lang="zh-CN" altLang="en-US" sz="2400">
                <a:latin typeface="Times New Roman" panose="02020603050405020304" pitchFamily="18" charset="0"/>
              </a:rPr>
              <a:t>综上所述，电路是一个四进制可异（可逆）计数器。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53959"/>
                                        </p:tgtEl>
                                        <p:attrNameLst>
                                          <p:attrName>style.visibility</p:attrName>
                                        </p:attrNameLst>
                                      </p:cBhvr>
                                      <p:to>
                                        <p:strVal val="visible"/>
                                      </p:to>
                                    </p:set>
                                    <p:animEffect transition="in" filter="strips(downLeft)">
                                      <p:cBhvr>
                                        <p:cTn id="7" dur="500"/>
                                        <p:tgtEl>
                                          <p:spTgt spid="253959"/>
                                        </p:tgtEl>
                                      </p:cBhvr>
                                    </p:animEffect>
                                  </p:childTnLst>
                                </p:cTn>
                              </p:par>
                              <p:par>
                                <p:cTn id="8" presetID="18" presetClass="entr" presetSubtype="12" fill="hold" nodeType="withEffect">
                                  <p:stCondLst>
                                    <p:cond delay="0"/>
                                  </p:stCondLst>
                                  <p:childTnLst>
                                    <p:set>
                                      <p:cBhvr>
                                        <p:cTn id="9" dur="1" fill="hold">
                                          <p:stCondLst>
                                            <p:cond delay="0"/>
                                          </p:stCondLst>
                                        </p:cTn>
                                        <p:tgtEl>
                                          <p:spTgt spid="253960"/>
                                        </p:tgtEl>
                                        <p:attrNameLst>
                                          <p:attrName>style.visibility</p:attrName>
                                        </p:attrNameLst>
                                      </p:cBhvr>
                                      <p:to>
                                        <p:strVal val="visible"/>
                                      </p:to>
                                    </p:set>
                                    <p:animEffect transition="in" filter="strips(downLeft)">
                                      <p:cBhvr>
                                        <p:cTn id="10" dur="500"/>
                                        <p:tgtEl>
                                          <p:spTgt spid="253960"/>
                                        </p:tgtEl>
                                      </p:cBhvr>
                                    </p:animEffect>
                                  </p:childTnLst>
                                </p:cTn>
                              </p:par>
                              <p:par>
                                <p:cTn id="11" presetID="18" presetClass="entr" presetSubtype="12" fill="hold" nodeType="withEffect">
                                  <p:stCondLst>
                                    <p:cond delay="0"/>
                                  </p:stCondLst>
                                  <p:childTnLst>
                                    <p:set>
                                      <p:cBhvr>
                                        <p:cTn id="12" dur="1" fill="hold">
                                          <p:stCondLst>
                                            <p:cond delay="0"/>
                                          </p:stCondLst>
                                        </p:cTn>
                                        <p:tgtEl>
                                          <p:spTgt spid="253958"/>
                                        </p:tgtEl>
                                        <p:attrNameLst>
                                          <p:attrName>style.visibility</p:attrName>
                                        </p:attrNameLst>
                                      </p:cBhvr>
                                      <p:to>
                                        <p:strVal val="visible"/>
                                      </p:to>
                                    </p:set>
                                    <p:animEffect transition="in" filter="strips(downLeft)">
                                      <p:cBhvr>
                                        <p:cTn id="13" dur="500"/>
                                        <p:tgtEl>
                                          <p:spTgt spid="25395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253956"/>
                                        </p:tgtEl>
                                        <p:attrNameLst>
                                          <p:attrName>style.visibility</p:attrName>
                                        </p:attrNameLst>
                                      </p:cBhvr>
                                      <p:to>
                                        <p:strVal val="visible"/>
                                      </p:to>
                                    </p:set>
                                    <p:animEffect transition="in" filter="checkerboard(across)">
                                      <p:cBhvr>
                                        <p:cTn id="18" dur="500"/>
                                        <p:tgtEl>
                                          <p:spTgt spid="25395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253961"/>
                                        </p:tgtEl>
                                        <p:attrNameLst>
                                          <p:attrName>style.visibility</p:attrName>
                                        </p:attrNameLst>
                                      </p:cBhvr>
                                      <p:to>
                                        <p:strVal val="visible"/>
                                      </p:to>
                                    </p:set>
                                    <p:animEffect transition="in" filter="checkerboard(across)">
                                      <p:cBhvr>
                                        <p:cTn id="23" dur="500"/>
                                        <p:tgtEl>
                                          <p:spTgt spid="2539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53963"/>
                                        </p:tgtEl>
                                        <p:attrNameLst>
                                          <p:attrName>style.visibility</p:attrName>
                                        </p:attrNameLst>
                                      </p:cBhvr>
                                      <p:to>
                                        <p:strVal val="visible"/>
                                      </p:to>
                                    </p:set>
                                    <p:animEffect transition="in" filter="checkerboard(across)">
                                      <p:cBhvr>
                                        <p:cTn id="28" dur="500"/>
                                        <p:tgtEl>
                                          <p:spTgt spid="253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6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4" name="Rectangle 4"/>
          <p:cNvSpPr>
            <a:spLocks noChangeArrowheads="1"/>
          </p:cNvSpPr>
          <p:nvPr/>
        </p:nvSpPr>
        <p:spPr bwMode="auto">
          <a:xfrm>
            <a:off x="250825" y="157163"/>
            <a:ext cx="871378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a:latin typeface="Times New Roman" panose="02020603050405020304" pitchFamily="18" charset="0"/>
              </a:rPr>
              <a:t>4</a:t>
            </a:r>
            <a:r>
              <a:rPr kumimoji="1" lang="zh-CN" altLang="en-US" sz="2400">
                <a:latin typeface="Times New Roman" panose="02020603050405020304" pitchFamily="18" charset="0"/>
              </a:rPr>
              <a:t>、请设计一个 “</a:t>
            </a:r>
            <a:r>
              <a:rPr kumimoji="1" lang="en-US" altLang="zh-CN" sz="2400">
                <a:latin typeface="Times New Roman" panose="02020603050405020304" pitchFamily="18" charset="0"/>
              </a:rPr>
              <a:t>10110”</a:t>
            </a:r>
            <a:r>
              <a:rPr kumimoji="1" lang="zh-CN" altLang="en-US" sz="2400">
                <a:latin typeface="Times New Roman" panose="02020603050405020304" pitchFamily="18" charset="0"/>
              </a:rPr>
              <a:t>串行序列检测器（可重叠），画出状态转换图即可。 </a:t>
            </a:r>
          </a:p>
        </p:txBody>
      </p:sp>
      <p:pic>
        <p:nvPicPr>
          <p:cNvPr id="2560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484313"/>
            <a:ext cx="406082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6004"/>
                                        </p:tgtEl>
                                        <p:attrNameLst>
                                          <p:attrName>style.visibility</p:attrName>
                                        </p:attrNameLst>
                                      </p:cBhvr>
                                      <p:to>
                                        <p:strVal val="visible"/>
                                      </p:to>
                                    </p:set>
                                    <p:animEffect transition="in" filter="wipe(down)">
                                      <p:cBhvr>
                                        <p:cTn id="7" dur="500"/>
                                        <p:tgtEl>
                                          <p:spTgt spid="2560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56005"/>
                                        </p:tgtEl>
                                        <p:attrNameLst>
                                          <p:attrName>style.visibility</p:attrName>
                                        </p:attrNameLst>
                                      </p:cBhvr>
                                      <p:to>
                                        <p:strVal val="visible"/>
                                      </p:to>
                                    </p:set>
                                    <p:animEffect transition="in" filter="wipe(down)">
                                      <p:cBhvr>
                                        <p:cTn id="12" dur="500"/>
                                        <p:tgtEl>
                                          <p:spTgt spid="256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Rectangle 4"/>
          <p:cNvSpPr>
            <a:spLocks noChangeArrowheads="1"/>
          </p:cNvSpPr>
          <p:nvPr/>
        </p:nvSpPr>
        <p:spPr bwMode="auto">
          <a:xfrm>
            <a:off x="323850" y="150813"/>
            <a:ext cx="8569325"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a:latin typeface="Times New Roman" panose="02020603050405020304" pitchFamily="18" charset="0"/>
              </a:rPr>
              <a:t>5</a:t>
            </a:r>
            <a:r>
              <a:rPr kumimoji="1" lang="zh-CN" altLang="en-US" sz="2400">
                <a:latin typeface="Times New Roman" panose="02020603050405020304" pitchFamily="18" charset="0"/>
              </a:rPr>
              <a:t>、请用</a:t>
            </a:r>
            <a:r>
              <a:rPr kumimoji="1" lang="en-US" altLang="zh-CN" sz="2400">
                <a:latin typeface="Times New Roman" panose="02020603050405020304" pitchFamily="18" charset="0"/>
              </a:rPr>
              <a:t>JK</a:t>
            </a:r>
            <a:r>
              <a:rPr kumimoji="1" lang="zh-CN" altLang="en-US" sz="2400">
                <a:latin typeface="Times New Roman" panose="02020603050405020304" pitchFamily="18" charset="0"/>
              </a:rPr>
              <a:t>型触发器设计一个 “</a:t>
            </a:r>
            <a:r>
              <a:rPr kumimoji="1" lang="en-US" altLang="zh-CN" sz="2400">
                <a:latin typeface="Times New Roman" panose="02020603050405020304" pitchFamily="18" charset="0"/>
              </a:rPr>
              <a:t>0110”</a:t>
            </a:r>
            <a:r>
              <a:rPr kumimoji="1" lang="zh-CN" altLang="en-US" sz="2400">
                <a:latin typeface="Times New Roman" panose="02020603050405020304" pitchFamily="18" charset="0"/>
              </a:rPr>
              <a:t>串行序列检测器（可重叠）。要求：画出原始状态图和状态表，写出输出方程、激励方程，画出电路图。 </a:t>
            </a:r>
          </a:p>
        </p:txBody>
      </p:sp>
      <p:pic>
        <p:nvPicPr>
          <p:cNvPr id="258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916113"/>
            <a:ext cx="3529012" cy="310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054" name="Rectangle 6"/>
          <p:cNvSpPr>
            <a:spLocks noChangeArrowheads="1"/>
          </p:cNvSpPr>
          <p:nvPr/>
        </p:nvSpPr>
        <p:spPr bwMode="auto">
          <a:xfrm>
            <a:off x="395288" y="5492750"/>
            <a:ext cx="6524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状态编码为：</a:t>
            </a:r>
            <a:r>
              <a:rPr kumimoji="1" lang="en-US" altLang="zh-CN" sz="2400">
                <a:latin typeface="Times New Roman" panose="02020603050405020304" pitchFamily="18" charset="0"/>
              </a:rPr>
              <a:t>S0=00</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S1=01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S2=10</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S3=11</a:t>
            </a:r>
            <a:r>
              <a:rPr kumimoji="1" lang="zh-CN" altLang="en-US" sz="2400">
                <a:latin typeface="Times New Roman" panose="02020603050405020304" pitchFamily="18" charset="0"/>
              </a:rPr>
              <a:t>。 </a:t>
            </a:r>
          </a:p>
        </p:txBody>
      </p:sp>
      <p:pic>
        <p:nvPicPr>
          <p:cNvPr id="258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844675"/>
            <a:ext cx="3887787"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58052"/>
                                        </p:tgtEl>
                                        <p:attrNameLst>
                                          <p:attrName>style.visibility</p:attrName>
                                        </p:attrNameLst>
                                      </p:cBhvr>
                                      <p:to>
                                        <p:strVal val="visible"/>
                                      </p:to>
                                    </p:set>
                                    <p:animEffect transition="in" filter="strips(downLeft)">
                                      <p:cBhvr>
                                        <p:cTn id="7" dur="500"/>
                                        <p:tgtEl>
                                          <p:spTgt spid="258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58053"/>
                                        </p:tgtEl>
                                        <p:attrNameLst>
                                          <p:attrName>style.visibility</p:attrName>
                                        </p:attrNameLst>
                                      </p:cBhvr>
                                      <p:to>
                                        <p:strVal val="visible"/>
                                      </p:to>
                                    </p:set>
                                    <p:animEffect transition="in" filter="checkerboard(across)">
                                      <p:cBhvr>
                                        <p:cTn id="12" dur="500"/>
                                        <p:tgtEl>
                                          <p:spTgt spid="2580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258054"/>
                                        </p:tgtEl>
                                        <p:attrNameLst>
                                          <p:attrName>style.visibility</p:attrName>
                                        </p:attrNameLst>
                                      </p:cBhvr>
                                      <p:to>
                                        <p:strVal val="visible"/>
                                      </p:to>
                                    </p:set>
                                    <p:animEffect transition="in" filter="strips(downLeft)">
                                      <p:cBhvr>
                                        <p:cTn id="17" dur="500"/>
                                        <p:tgtEl>
                                          <p:spTgt spid="2580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258055"/>
                                        </p:tgtEl>
                                        <p:attrNameLst>
                                          <p:attrName>style.visibility</p:attrName>
                                        </p:attrNameLst>
                                      </p:cBhvr>
                                      <p:to>
                                        <p:strVal val="visible"/>
                                      </p:to>
                                    </p:set>
                                    <p:animEffect transition="in" filter="strips(downLeft)">
                                      <p:cBhvr>
                                        <p:cTn id="22" dur="500"/>
                                        <p:tgtEl>
                                          <p:spTgt spid="258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p:bldP spid="25805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60100" name="Object 4"/>
          <p:cNvGraphicFramePr>
            <a:graphicFrameLocks noChangeAspect="1"/>
          </p:cNvGraphicFramePr>
          <p:nvPr/>
        </p:nvGraphicFramePr>
        <p:xfrm>
          <a:off x="539750" y="333375"/>
          <a:ext cx="2808288" cy="447675"/>
        </p:xfrm>
        <a:graphic>
          <a:graphicData uri="http://schemas.openxmlformats.org/presentationml/2006/ole">
            <mc:AlternateContent xmlns:mc="http://schemas.openxmlformats.org/markup-compatibility/2006">
              <mc:Choice xmlns:v="urn:schemas-microsoft-com:vml" Requires="v">
                <p:oleObj spid="_x0000_s60587" name="公式" r:id="rId4" imgW="1612900" imgH="254000" progId="Equation.3">
                  <p:embed/>
                </p:oleObj>
              </mc:Choice>
              <mc:Fallback>
                <p:oleObj name="公式" r:id="rId4" imgW="1612900" imgH="254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333375"/>
                        <a:ext cx="28082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0" name="Rectangle 7"/>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60102" name="Object 6"/>
          <p:cNvGraphicFramePr>
            <a:graphicFrameLocks noChangeAspect="1"/>
          </p:cNvGraphicFramePr>
          <p:nvPr/>
        </p:nvGraphicFramePr>
        <p:xfrm>
          <a:off x="3635375" y="333375"/>
          <a:ext cx="2881313" cy="444500"/>
        </p:xfrm>
        <a:graphic>
          <a:graphicData uri="http://schemas.openxmlformats.org/presentationml/2006/ole">
            <mc:AlternateContent xmlns:mc="http://schemas.openxmlformats.org/markup-compatibility/2006">
              <mc:Choice xmlns:v="urn:schemas-microsoft-com:vml" Requires="v">
                <p:oleObj spid="_x0000_s60588" name="公式" r:id="rId6" imgW="1663700" imgH="254000" progId="Equation.3">
                  <p:embed/>
                </p:oleObj>
              </mc:Choice>
              <mc:Fallback>
                <p:oleObj name="公式" r:id="rId6" imgW="1663700" imgH="2540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375" y="333375"/>
                        <a:ext cx="28813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2" name="Rectangle 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60104" name="Object 8"/>
          <p:cNvGraphicFramePr>
            <a:graphicFrameLocks noChangeAspect="1"/>
          </p:cNvGraphicFramePr>
          <p:nvPr/>
        </p:nvGraphicFramePr>
        <p:xfrm>
          <a:off x="6948488" y="346075"/>
          <a:ext cx="1368425" cy="433388"/>
        </p:xfrm>
        <a:graphic>
          <a:graphicData uri="http://schemas.openxmlformats.org/presentationml/2006/ole">
            <mc:AlternateContent xmlns:mc="http://schemas.openxmlformats.org/markup-compatibility/2006">
              <mc:Choice xmlns:v="urn:schemas-microsoft-com:vml" Requires="v">
                <p:oleObj spid="_x0000_s60589" name="公式" r:id="rId8" imgW="723586" imgH="228501" progId="Equation.3">
                  <p:embed/>
                </p:oleObj>
              </mc:Choice>
              <mc:Fallback>
                <p:oleObj name="公式" r:id="rId8" imgW="723586" imgH="228501"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48488" y="346075"/>
                        <a:ext cx="13684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4" name="Rectangle 1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60108" name="Object 12"/>
          <p:cNvGraphicFramePr>
            <a:graphicFrameLocks noChangeAspect="1"/>
          </p:cNvGraphicFramePr>
          <p:nvPr/>
        </p:nvGraphicFramePr>
        <p:xfrm>
          <a:off x="577850" y="993775"/>
          <a:ext cx="1079500" cy="388938"/>
        </p:xfrm>
        <a:graphic>
          <a:graphicData uri="http://schemas.openxmlformats.org/presentationml/2006/ole">
            <mc:AlternateContent xmlns:mc="http://schemas.openxmlformats.org/markup-compatibility/2006">
              <mc:Choice xmlns:v="urn:schemas-microsoft-com:vml" Requires="v">
                <p:oleObj spid="_x0000_s60590" name="公式" r:id="rId10" imgW="609336" imgH="215806" progId="Equation.3">
                  <p:embed/>
                </p:oleObj>
              </mc:Choice>
              <mc:Fallback>
                <p:oleObj name="公式" r:id="rId10" imgW="609336" imgH="215806"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7850" y="993775"/>
                        <a:ext cx="10795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6" name="Rectangle 15"/>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60110" name="Object 14"/>
          <p:cNvGraphicFramePr>
            <a:graphicFrameLocks noChangeAspect="1"/>
          </p:cNvGraphicFramePr>
          <p:nvPr/>
        </p:nvGraphicFramePr>
        <p:xfrm>
          <a:off x="2424113" y="887413"/>
          <a:ext cx="1296987" cy="503237"/>
        </p:xfrm>
        <a:graphic>
          <a:graphicData uri="http://schemas.openxmlformats.org/presentationml/2006/ole">
            <mc:AlternateContent xmlns:mc="http://schemas.openxmlformats.org/markup-compatibility/2006">
              <mc:Choice xmlns:v="urn:schemas-microsoft-com:vml" Requires="v">
                <p:oleObj spid="_x0000_s60591" name="公式" r:id="rId12" imgW="685502" imgH="266584" progId="Equation.3">
                  <p:embed/>
                </p:oleObj>
              </mc:Choice>
              <mc:Fallback>
                <p:oleObj name="公式" r:id="rId12" imgW="685502" imgH="266584"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24113" y="887413"/>
                        <a:ext cx="129698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8" name="Rectangle 1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60112" name="Object 16"/>
          <p:cNvGraphicFramePr>
            <a:graphicFrameLocks noChangeAspect="1"/>
          </p:cNvGraphicFramePr>
          <p:nvPr/>
        </p:nvGraphicFramePr>
        <p:xfrm>
          <a:off x="4538663" y="981075"/>
          <a:ext cx="1439862" cy="415925"/>
        </p:xfrm>
        <a:graphic>
          <a:graphicData uri="http://schemas.openxmlformats.org/presentationml/2006/ole">
            <mc:AlternateContent xmlns:mc="http://schemas.openxmlformats.org/markup-compatibility/2006">
              <mc:Choice xmlns:v="urn:schemas-microsoft-com:vml" Requires="v">
                <p:oleObj spid="_x0000_s60592" name="公式" r:id="rId14" imgW="787400" imgH="228600" progId="Equation.3">
                  <p:embed/>
                </p:oleObj>
              </mc:Choice>
              <mc:Fallback>
                <p:oleObj name="公式" r:id="rId14" imgW="787400" imgH="228600"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38663" y="981075"/>
                        <a:ext cx="14398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30"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60114" name="Object 18"/>
          <p:cNvGraphicFramePr>
            <a:graphicFrameLocks noChangeAspect="1"/>
          </p:cNvGraphicFramePr>
          <p:nvPr/>
        </p:nvGraphicFramePr>
        <p:xfrm>
          <a:off x="6626225" y="1019175"/>
          <a:ext cx="863600" cy="376238"/>
        </p:xfrm>
        <a:graphic>
          <a:graphicData uri="http://schemas.openxmlformats.org/presentationml/2006/ole">
            <mc:AlternateContent xmlns:mc="http://schemas.openxmlformats.org/markup-compatibility/2006">
              <mc:Choice xmlns:v="urn:schemas-microsoft-com:vml" Requires="v">
                <p:oleObj spid="_x0000_s60593" name="公式" r:id="rId16" imgW="507780" imgH="215806" progId="Equation.3">
                  <p:embed/>
                </p:oleObj>
              </mc:Choice>
              <mc:Fallback>
                <p:oleObj name="公式" r:id="rId16" imgW="507780" imgH="215806" progId="Equation.3">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26225" y="1019175"/>
                        <a:ext cx="8636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60116" name="Picture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0825" y="2060575"/>
            <a:ext cx="8569325"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0100"/>
                                        </p:tgtEl>
                                        <p:attrNameLst>
                                          <p:attrName>style.visibility</p:attrName>
                                        </p:attrNameLst>
                                      </p:cBhvr>
                                      <p:to>
                                        <p:strVal val="visible"/>
                                      </p:to>
                                    </p:set>
                                    <p:animEffect transition="in" filter="blinds(horizontal)">
                                      <p:cBhvr>
                                        <p:cTn id="7" dur="500"/>
                                        <p:tgtEl>
                                          <p:spTgt spid="260100"/>
                                        </p:tgtEl>
                                      </p:cBhvr>
                                    </p:animEffect>
                                  </p:childTnLst>
                                </p:cTn>
                              </p:par>
                              <p:par>
                                <p:cTn id="8" presetID="3" presetClass="entr" presetSubtype="10" fill="hold" nodeType="withEffect">
                                  <p:stCondLst>
                                    <p:cond delay="0"/>
                                  </p:stCondLst>
                                  <p:childTnLst>
                                    <p:set>
                                      <p:cBhvr>
                                        <p:cTn id="9" dur="1" fill="hold">
                                          <p:stCondLst>
                                            <p:cond delay="0"/>
                                          </p:stCondLst>
                                        </p:cTn>
                                        <p:tgtEl>
                                          <p:spTgt spid="260102"/>
                                        </p:tgtEl>
                                        <p:attrNameLst>
                                          <p:attrName>style.visibility</p:attrName>
                                        </p:attrNameLst>
                                      </p:cBhvr>
                                      <p:to>
                                        <p:strVal val="visible"/>
                                      </p:to>
                                    </p:set>
                                    <p:animEffect transition="in" filter="blinds(horizontal)">
                                      <p:cBhvr>
                                        <p:cTn id="10" dur="500"/>
                                        <p:tgtEl>
                                          <p:spTgt spid="260102"/>
                                        </p:tgtEl>
                                      </p:cBhvr>
                                    </p:animEffect>
                                  </p:childTnLst>
                                </p:cTn>
                              </p:par>
                              <p:par>
                                <p:cTn id="11" presetID="3" presetClass="entr" presetSubtype="10" fill="hold" nodeType="withEffect">
                                  <p:stCondLst>
                                    <p:cond delay="0"/>
                                  </p:stCondLst>
                                  <p:childTnLst>
                                    <p:set>
                                      <p:cBhvr>
                                        <p:cTn id="12" dur="1" fill="hold">
                                          <p:stCondLst>
                                            <p:cond delay="0"/>
                                          </p:stCondLst>
                                        </p:cTn>
                                        <p:tgtEl>
                                          <p:spTgt spid="260104"/>
                                        </p:tgtEl>
                                        <p:attrNameLst>
                                          <p:attrName>style.visibility</p:attrName>
                                        </p:attrNameLst>
                                      </p:cBhvr>
                                      <p:to>
                                        <p:strVal val="visible"/>
                                      </p:to>
                                    </p:set>
                                    <p:animEffect transition="in" filter="blinds(horizontal)">
                                      <p:cBhvr>
                                        <p:cTn id="13" dur="500"/>
                                        <p:tgtEl>
                                          <p:spTgt spid="26010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60108"/>
                                        </p:tgtEl>
                                        <p:attrNameLst>
                                          <p:attrName>style.visibility</p:attrName>
                                        </p:attrNameLst>
                                      </p:cBhvr>
                                      <p:to>
                                        <p:strVal val="visible"/>
                                      </p:to>
                                    </p:set>
                                    <p:animEffect transition="in" filter="blinds(horizontal)">
                                      <p:cBhvr>
                                        <p:cTn id="18" dur="500"/>
                                        <p:tgtEl>
                                          <p:spTgt spid="260108"/>
                                        </p:tgtEl>
                                      </p:cBhvr>
                                    </p:animEffect>
                                  </p:childTnLst>
                                </p:cTn>
                              </p:par>
                              <p:par>
                                <p:cTn id="19" presetID="3" presetClass="entr" presetSubtype="10" fill="hold" nodeType="withEffect">
                                  <p:stCondLst>
                                    <p:cond delay="0"/>
                                  </p:stCondLst>
                                  <p:childTnLst>
                                    <p:set>
                                      <p:cBhvr>
                                        <p:cTn id="20" dur="1" fill="hold">
                                          <p:stCondLst>
                                            <p:cond delay="0"/>
                                          </p:stCondLst>
                                        </p:cTn>
                                        <p:tgtEl>
                                          <p:spTgt spid="260110"/>
                                        </p:tgtEl>
                                        <p:attrNameLst>
                                          <p:attrName>style.visibility</p:attrName>
                                        </p:attrNameLst>
                                      </p:cBhvr>
                                      <p:to>
                                        <p:strVal val="visible"/>
                                      </p:to>
                                    </p:set>
                                    <p:animEffect transition="in" filter="blinds(horizontal)">
                                      <p:cBhvr>
                                        <p:cTn id="21" dur="500"/>
                                        <p:tgtEl>
                                          <p:spTgt spid="260110"/>
                                        </p:tgtEl>
                                      </p:cBhvr>
                                    </p:animEffect>
                                  </p:childTnLst>
                                </p:cTn>
                              </p:par>
                              <p:par>
                                <p:cTn id="22" presetID="3" presetClass="entr" presetSubtype="10" fill="hold" nodeType="withEffect">
                                  <p:stCondLst>
                                    <p:cond delay="0"/>
                                  </p:stCondLst>
                                  <p:childTnLst>
                                    <p:set>
                                      <p:cBhvr>
                                        <p:cTn id="23" dur="1" fill="hold">
                                          <p:stCondLst>
                                            <p:cond delay="0"/>
                                          </p:stCondLst>
                                        </p:cTn>
                                        <p:tgtEl>
                                          <p:spTgt spid="260112"/>
                                        </p:tgtEl>
                                        <p:attrNameLst>
                                          <p:attrName>style.visibility</p:attrName>
                                        </p:attrNameLst>
                                      </p:cBhvr>
                                      <p:to>
                                        <p:strVal val="visible"/>
                                      </p:to>
                                    </p:set>
                                    <p:animEffect transition="in" filter="blinds(horizontal)">
                                      <p:cBhvr>
                                        <p:cTn id="24" dur="500"/>
                                        <p:tgtEl>
                                          <p:spTgt spid="260112"/>
                                        </p:tgtEl>
                                      </p:cBhvr>
                                    </p:animEffect>
                                  </p:childTnLst>
                                </p:cTn>
                              </p:par>
                              <p:par>
                                <p:cTn id="25" presetID="3" presetClass="entr" presetSubtype="10" fill="hold" nodeType="withEffect">
                                  <p:stCondLst>
                                    <p:cond delay="0"/>
                                  </p:stCondLst>
                                  <p:childTnLst>
                                    <p:set>
                                      <p:cBhvr>
                                        <p:cTn id="26" dur="1" fill="hold">
                                          <p:stCondLst>
                                            <p:cond delay="0"/>
                                          </p:stCondLst>
                                        </p:cTn>
                                        <p:tgtEl>
                                          <p:spTgt spid="260114"/>
                                        </p:tgtEl>
                                        <p:attrNameLst>
                                          <p:attrName>style.visibility</p:attrName>
                                        </p:attrNameLst>
                                      </p:cBhvr>
                                      <p:to>
                                        <p:strVal val="visible"/>
                                      </p:to>
                                    </p:set>
                                    <p:animEffect transition="in" filter="blinds(horizontal)">
                                      <p:cBhvr>
                                        <p:cTn id="27" dur="500"/>
                                        <p:tgtEl>
                                          <p:spTgt spid="2601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60116"/>
                                        </p:tgtEl>
                                        <p:attrNameLst>
                                          <p:attrName>style.visibility</p:attrName>
                                        </p:attrNameLst>
                                      </p:cBhvr>
                                      <p:to>
                                        <p:strVal val="visible"/>
                                      </p:to>
                                    </p:set>
                                    <p:animEffect transition="in" filter="dissolve">
                                      <p:cBhvr>
                                        <p:cTn id="32" dur="500"/>
                                        <p:tgtEl>
                                          <p:spTgt spid="26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8" name="Rectangle 4"/>
          <p:cNvSpPr>
            <a:spLocks noChangeArrowheads="1"/>
          </p:cNvSpPr>
          <p:nvPr/>
        </p:nvSpPr>
        <p:spPr bwMode="auto">
          <a:xfrm>
            <a:off x="323850" y="150813"/>
            <a:ext cx="8569325"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a:latin typeface="Times New Roman" panose="02020603050405020304" pitchFamily="18" charset="0"/>
              </a:rPr>
              <a:t>6</a:t>
            </a:r>
            <a:r>
              <a:rPr kumimoji="1" lang="zh-CN" altLang="en-US" sz="2400">
                <a:latin typeface="Times New Roman" panose="02020603050405020304" pitchFamily="18" charset="0"/>
              </a:rPr>
              <a:t>、请用</a:t>
            </a:r>
            <a:r>
              <a:rPr kumimoji="1" lang="en-US" altLang="zh-CN" sz="2400">
                <a:latin typeface="Times New Roman" panose="02020603050405020304" pitchFamily="18" charset="0"/>
              </a:rPr>
              <a:t>JK</a:t>
            </a:r>
            <a:r>
              <a:rPr kumimoji="1" lang="zh-CN" altLang="en-US" sz="2400">
                <a:latin typeface="Times New Roman" panose="02020603050405020304" pitchFamily="18" charset="0"/>
              </a:rPr>
              <a:t>型触发器设计一个 “</a:t>
            </a:r>
            <a:r>
              <a:rPr kumimoji="1" lang="en-US" altLang="zh-CN" sz="2400">
                <a:latin typeface="Times New Roman" panose="02020603050405020304" pitchFamily="18" charset="0"/>
              </a:rPr>
              <a:t>1010”</a:t>
            </a:r>
            <a:r>
              <a:rPr kumimoji="1" lang="zh-CN" altLang="en-US" sz="2400">
                <a:latin typeface="Times New Roman" panose="02020603050405020304" pitchFamily="18" charset="0"/>
              </a:rPr>
              <a:t>串行序列检测器（可重叠）。要求：画出原始状态图和状态表，写出输出方程、激励方程，画出电路图。 </a:t>
            </a:r>
          </a:p>
        </p:txBody>
      </p:sp>
      <p:sp>
        <p:nvSpPr>
          <p:cNvPr id="61443" name="Rectangle 6"/>
          <p:cNvSpPr>
            <a:spLocks noChangeArrowheads="1"/>
          </p:cNvSpPr>
          <p:nvPr/>
        </p:nvSpPr>
        <p:spPr bwMode="auto">
          <a:xfrm>
            <a:off x="0" y="243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62149" name="Object 5"/>
          <p:cNvGraphicFramePr>
            <a:graphicFrameLocks noChangeAspect="1"/>
          </p:cNvGraphicFramePr>
          <p:nvPr/>
        </p:nvGraphicFramePr>
        <p:xfrm>
          <a:off x="395288" y="1844675"/>
          <a:ext cx="4032250" cy="3494088"/>
        </p:xfrm>
        <a:graphic>
          <a:graphicData uri="http://schemas.openxmlformats.org/presentationml/2006/ole">
            <mc:AlternateContent xmlns:mc="http://schemas.openxmlformats.org/markup-compatibility/2006">
              <mc:Choice xmlns:v="urn:schemas-microsoft-com:vml" Requires="v">
                <p:oleObj spid="_x0000_s61492" name="Visio" r:id="rId4" imgW="2282952" imgH="1976628" progId="Visio.Drawing.11">
                  <p:embed/>
                </p:oleObj>
              </mc:Choice>
              <mc:Fallback>
                <p:oleObj name="Visio" r:id="rId4" imgW="2282952" imgH="1976628"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844675"/>
                        <a:ext cx="4032250"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2151" name="Rectangle 7"/>
          <p:cNvSpPr>
            <a:spLocks noChangeArrowheads="1"/>
          </p:cNvSpPr>
          <p:nvPr/>
        </p:nvSpPr>
        <p:spPr bwMode="auto">
          <a:xfrm>
            <a:off x="323850" y="5689600"/>
            <a:ext cx="8640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设</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B</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C</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D</a:t>
            </a:r>
            <a:r>
              <a:rPr kumimoji="1" lang="zh-CN" altLang="en-US" sz="2400">
                <a:latin typeface="Times New Roman" panose="02020603050405020304" pitchFamily="18" charset="0"/>
              </a:rPr>
              <a:t>分配状态编码为</a:t>
            </a:r>
            <a:r>
              <a:rPr kumimoji="1" lang="en-US" altLang="zh-CN" sz="2400">
                <a:latin typeface="Times New Roman" panose="02020603050405020304" pitchFamily="18" charset="0"/>
              </a:rPr>
              <a:t>A=00</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B=01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C=10</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D=11</a:t>
            </a:r>
            <a:r>
              <a:rPr kumimoji="1" lang="zh-CN" altLang="en-US" sz="2400">
                <a:latin typeface="Times New Roman" panose="02020603050405020304" pitchFamily="18" charset="0"/>
              </a:rPr>
              <a:t>。 </a:t>
            </a:r>
          </a:p>
        </p:txBody>
      </p:sp>
      <p:sp>
        <p:nvSpPr>
          <p:cNvPr id="61446" name="Rectangle 9"/>
          <p:cNvSpPr>
            <a:spLocks noChangeArrowheads="1"/>
          </p:cNvSpPr>
          <p:nvPr/>
        </p:nvSpPr>
        <p:spPr bwMode="auto">
          <a:xfrm>
            <a:off x="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62152" name="Object 8"/>
          <p:cNvGraphicFramePr>
            <a:graphicFrameLocks noChangeAspect="1"/>
          </p:cNvGraphicFramePr>
          <p:nvPr/>
        </p:nvGraphicFramePr>
        <p:xfrm>
          <a:off x="4716463" y="1916113"/>
          <a:ext cx="4105275" cy="3495675"/>
        </p:xfrm>
        <a:graphic>
          <a:graphicData uri="http://schemas.openxmlformats.org/presentationml/2006/ole">
            <mc:AlternateContent xmlns:mc="http://schemas.openxmlformats.org/markup-compatibility/2006">
              <mc:Choice xmlns:v="urn:schemas-microsoft-com:vml" Requires="v">
                <p:oleObj spid="_x0000_s61493" name="Visio" r:id="rId6" imgW="1992986" imgH="1695218" progId="Visio.Drawing.11">
                  <p:embed/>
                </p:oleObj>
              </mc:Choice>
              <mc:Fallback>
                <p:oleObj name="Visio" r:id="rId6" imgW="1992986" imgH="1695218" progId="Visio.Drawing.11">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463" y="1916113"/>
                        <a:ext cx="4105275"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62148"/>
                                        </p:tgtEl>
                                        <p:attrNameLst>
                                          <p:attrName>style.visibility</p:attrName>
                                        </p:attrNameLst>
                                      </p:cBhvr>
                                      <p:to>
                                        <p:strVal val="visible"/>
                                      </p:to>
                                    </p:set>
                                    <p:animEffect transition="in" filter="strips(downLeft)">
                                      <p:cBhvr>
                                        <p:cTn id="7" dur="500"/>
                                        <p:tgtEl>
                                          <p:spTgt spid="262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62149"/>
                                        </p:tgtEl>
                                        <p:attrNameLst>
                                          <p:attrName>style.visibility</p:attrName>
                                        </p:attrNameLst>
                                      </p:cBhvr>
                                      <p:to>
                                        <p:strVal val="visible"/>
                                      </p:to>
                                    </p:set>
                                    <p:animEffect transition="in" filter="dissolve">
                                      <p:cBhvr>
                                        <p:cTn id="12" dur="500"/>
                                        <p:tgtEl>
                                          <p:spTgt spid="2621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262151"/>
                                        </p:tgtEl>
                                        <p:attrNameLst>
                                          <p:attrName>style.visibility</p:attrName>
                                        </p:attrNameLst>
                                      </p:cBhvr>
                                      <p:to>
                                        <p:strVal val="visible"/>
                                      </p:to>
                                    </p:set>
                                    <p:animEffect transition="in" filter="strips(downLeft)">
                                      <p:cBhvr>
                                        <p:cTn id="17" dur="500"/>
                                        <p:tgtEl>
                                          <p:spTgt spid="2621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62152"/>
                                        </p:tgtEl>
                                        <p:attrNameLst>
                                          <p:attrName>style.visibility</p:attrName>
                                        </p:attrNameLst>
                                      </p:cBhvr>
                                      <p:to>
                                        <p:strVal val="visible"/>
                                      </p:to>
                                    </p:set>
                                    <p:animEffect transition="in" filter="dissolve">
                                      <p:cBhvr>
                                        <p:cTn id="22" dur="500"/>
                                        <p:tgtEl>
                                          <p:spTgt spid="262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p:bldP spid="26215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196" name="Object 4"/>
          <p:cNvGraphicFramePr>
            <a:graphicFrameLocks noChangeAspect="1"/>
          </p:cNvGraphicFramePr>
          <p:nvPr/>
        </p:nvGraphicFramePr>
        <p:xfrm>
          <a:off x="611188" y="233363"/>
          <a:ext cx="1512887" cy="455612"/>
        </p:xfrm>
        <a:graphic>
          <a:graphicData uri="http://schemas.openxmlformats.org/presentationml/2006/ole">
            <mc:AlternateContent xmlns:mc="http://schemas.openxmlformats.org/markup-compatibility/2006">
              <mc:Choice xmlns:v="urn:schemas-microsoft-com:vml" Requires="v">
                <p:oleObj spid="_x0000_s62582" name="公式" r:id="rId4" imgW="787400" imgH="241300" progId="Equation.3">
                  <p:embed/>
                </p:oleObj>
              </mc:Choice>
              <mc:Fallback>
                <p:oleObj name="公式" r:id="rId4" imgW="787400" imgH="241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233363"/>
                        <a:ext cx="1512887"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4198" name="Object 6"/>
          <p:cNvGraphicFramePr>
            <a:graphicFrameLocks noChangeAspect="1"/>
          </p:cNvGraphicFramePr>
          <p:nvPr/>
        </p:nvGraphicFramePr>
        <p:xfrm>
          <a:off x="2771775" y="233363"/>
          <a:ext cx="1223963" cy="442912"/>
        </p:xfrm>
        <a:graphic>
          <a:graphicData uri="http://schemas.openxmlformats.org/presentationml/2006/ole">
            <mc:AlternateContent xmlns:mc="http://schemas.openxmlformats.org/markup-compatibility/2006">
              <mc:Choice xmlns:v="urn:schemas-microsoft-com:vml" Requires="v">
                <p:oleObj spid="_x0000_s62583" name="公式" r:id="rId6" imgW="660113" imgH="241195" progId="Equation.3">
                  <p:embed/>
                </p:oleObj>
              </mc:Choice>
              <mc:Fallback>
                <p:oleObj name="公式" r:id="rId6" imgW="660113" imgH="241195"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775" y="233363"/>
                        <a:ext cx="122396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4200" name="Object 8"/>
          <p:cNvGraphicFramePr>
            <a:graphicFrameLocks noChangeAspect="1"/>
          </p:cNvGraphicFramePr>
          <p:nvPr/>
        </p:nvGraphicFramePr>
        <p:xfrm>
          <a:off x="4716463" y="182563"/>
          <a:ext cx="1655762" cy="479425"/>
        </p:xfrm>
        <a:graphic>
          <a:graphicData uri="http://schemas.openxmlformats.org/presentationml/2006/ole">
            <mc:AlternateContent xmlns:mc="http://schemas.openxmlformats.org/markup-compatibility/2006">
              <mc:Choice xmlns:v="urn:schemas-microsoft-com:vml" Requires="v">
                <p:oleObj spid="_x0000_s62584" name="公式" r:id="rId8" imgW="888614" imgH="253890" progId="Equation.3">
                  <p:embed/>
                </p:oleObj>
              </mc:Choice>
              <mc:Fallback>
                <p:oleObj name="公式" r:id="rId8" imgW="888614" imgH="25389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6463" y="182563"/>
                        <a:ext cx="165576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4202" name="Object 10"/>
          <p:cNvGraphicFramePr>
            <a:graphicFrameLocks noChangeAspect="1"/>
          </p:cNvGraphicFramePr>
          <p:nvPr/>
        </p:nvGraphicFramePr>
        <p:xfrm>
          <a:off x="2771775" y="908050"/>
          <a:ext cx="936625" cy="422275"/>
        </p:xfrm>
        <a:graphic>
          <a:graphicData uri="http://schemas.openxmlformats.org/presentationml/2006/ole">
            <mc:AlternateContent xmlns:mc="http://schemas.openxmlformats.org/markup-compatibility/2006">
              <mc:Choice xmlns:v="urn:schemas-microsoft-com:vml" Requires="v">
                <p:oleObj spid="_x0000_s62585" name="公式" r:id="rId10" imgW="482181" imgH="215713" progId="Equation.3">
                  <p:embed/>
                </p:oleObj>
              </mc:Choice>
              <mc:Fallback>
                <p:oleObj name="公式" r:id="rId10" imgW="482181" imgH="215713"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1775" y="908050"/>
                        <a:ext cx="9366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4204" name="Object 12"/>
          <p:cNvGraphicFramePr>
            <a:graphicFrameLocks noChangeAspect="1"/>
          </p:cNvGraphicFramePr>
          <p:nvPr/>
        </p:nvGraphicFramePr>
        <p:xfrm>
          <a:off x="4729163" y="874713"/>
          <a:ext cx="936625" cy="441325"/>
        </p:xfrm>
        <a:graphic>
          <a:graphicData uri="http://schemas.openxmlformats.org/presentationml/2006/ole">
            <mc:AlternateContent xmlns:mc="http://schemas.openxmlformats.org/markup-compatibility/2006">
              <mc:Choice xmlns:v="urn:schemas-microsoft-com:vml" Requires="v">
                <p:oleObj spid="_x0000_s62586" name="公式" r:id="rId12" imgW="508000" imgH="241300" progId="Equation.3">
                  <p:embed/>
                </p:oleObj>
              </mc:Choice>
              <mc:Fallback>
                <p:oleObj name="公式" r:id="rId12" imgW="508000" imgH="2413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9163" y="874713"/>
                        <a:ext cx="936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64206"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850" y="2349500"/>
            <a:ext cx="8424863"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4196"/>
                                        </p:tgtEl>
                                        <p:attrNameLst>
                                          <p:attrName>style.visibility</p:attrName>
                                        </p:attrNameLst>
                                      </p:cBhvr>
                                      <p:to>
                                        <p:strVal val="visible"/>
                                      </p:to>
                                    </p:set>
                                    <p:animEffect transition="in" filter="blinds(horizontal)">
                                      <p:cBhvr>
                                        <p:cTn id="7" dur="500"/>
                                        <p:tgtEl>
                                          <p:spTgt spid="264196"/>
                                        </p:tgtEl>
                                      </p:cBhvr>
                                    </p:animEffect>
                                  </p:childTnLst>
                                </p:cTn>
                              </p:par>
                              <p:par>
                                <p:cTn id="8" presetID="3" presetClass="entr" presetSubtype="10" fill="hold" nodeType="withEffect">
                                  <p:stCondLst>
                                    <p:cond delay="0"/>
                                  </p:stCondLst>
                                  <p:childTnLst>
                                    <p:set>
                                      <p:cBhvr>
                                        <p:cTn id="9" dur="1" fill="hold">
                                          <p:stCondLst>
                                            <p:cond delay="0"/>
                                          </p:stCondLst>
                                        </p:cTn>
                                        <p:tgtEl>
                                          <p:spTgt spid="264198"/>
                                        </p:tgtEl>
                                        <p:attrNameLst>
                                          <p:attrName>style.visibility</p:attrName>
                                        </p:attrNameLst>
                                      </p:cBhvr>
                                      <p:to>
                                        <p:strVal val="visible"/>
                                      </p:to>
                                    </p:set>
                                    <p:animEffect transition="in" filter="blinds(horizontal)">
                                      <p:cBhvr>
                                        <p:cTn id="10" dur="500"/>
                                        <p:tgtEl>
                                          <p:spTgt spid="264198"/>
                                        </p:tgtEl>
                                      </p:cBhvr>
                                    </p:animEffect>
                                  </p:childTnLst>
                                </p:cTn>
                              </p:par>
                              <p:par>
                                <p:cTn id="11" presetID="3" presetClass="entr" presetSubtype="10" fill="hold" nodeType="withEffect">
                                  <p:stCondLst>
                                    <p:cond delay="0"/>
                                  </p:stCondLst>
                                  <p:childTnLst>
                                    <p:set>
                                      <p:cBhvr>
                                        <p:cTn id="12" dur="1" fill="hold">
                                          <p:stCondLst>
                                            <p:cond delay="0"/>
                                          </p:stCondLst>
                                        </p:cTn>
                                        <p:tgtEl>
                                          <p:spTgt spid="264200"/>
                                        </p:tgtEl>
                                        <p:attrNameLst>
                                          <p:attrName>style.visibility</p:attrName>
                                        </p:attrNameLst>
                                      </p:cBhvr>
                                      <p:to>
                                        <p:strVal val="visible"/>
                                      </p:to>
                                    </p:set>
                                    <p:animEffect transition="in" filter="blinds(horizontal)">
                                      <p:cBhvr>
                                        <p:cTn id="13" dur="500"/>
                                        <p:tgtEl>
                                          <p:spTgt spid="264200"/>
                                        </p:tgtEl>
                                      </p:cBhvr>
                                    </p:animEffect>
                                  </p:childTnLst>
                                </p:cTn>
                              </p:par>
                              <p:par>
                                <p:cTn id="14" presetID="3" presetClass="entr" presetSubtype="10" fill="hold" nodeType="withEffect">
                                  <p:stCondLst>
                                    <p:cond delay="0"/>
                                  </p:stCondLst>
                                  <p:childTnLst>
                                    <p:set>
                                      <p:cBhvr>
                                        <p:cTn id="15" dur="1" fill="hold">
                                          <p:stCondLst>
                                            <p:cond delay="0"/>
                                          </p:stCondLst>
                                        </p:cTn>
                                        <p:tgtEl>
                                          <p:spTgt spid="264202"/>
                                        </p:tgtEl>
                                        <p:attrNameLst>
                                          <p:attrName>style.visibility</p:attrName>
                                        </p:attrNameLst>
                                      </p:cBhvr>
                                      <p:to>
                                        <p:strVal val="visible"/>
                                      </p:to>
                                    </p:set>
                                    <p:animEffect transition="in" filter="blinds(horizontal)">
                                      <p:cBhvr>
                                        <p:cTn id="16" dur="500"/>
                                        <p:tgtEl>
                                          <p:spTgt spid="264202"/>
                                        </p:tgtEl>
                                      </p:cBhvr>
                                    </p:animEffect>
                                  </p:childTnLst>
                                </p:cTn>
                              </p:par>
                              <p:par>
                                <p:cTn id="17" presetID="3" presetClass="entr" presetSubtype="10" fill="hold" nodeType="withEffect">
                                  <p:stCondLst>
                                    <p:cond delay="0"/>
                                  </p:stCondLst>
                                  <p:childTnLst>
                                    <p:set>
                                      <p:cBhvr>
                                        <p:cTn id="18" dur="1" fill="hold">
                                          <p:stCondLst>
                                            <p:cond delay="0"/>
                                          </p:stCondLst>
                                        </p:cTn>
                                        <p:tgtEl>
                                          <p:spTgt spid="264204"/>
                                        </p:tgtEl>
                                        <p:attrNameLst>
                                          <p:attrName>style.visibility</p:attrName>
                                        </p:attrNameLst>
                                      </p:cBhvr>
                                      <p:to>
                                        <p:strVal val="visible"/>
                                      </p:to>
                                    </p:set>
                                    <p:animEffect transition="in" filter="blinds(horizontal)">
                                      <p:cBhvr>
                                        <p:cTn id="19" dur="500"/>
                                        <p:tgtEl>
                                          <p:spTgt spid="26420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64206"/>
                                        </p:tgtEl>
                                        <p:attrNameLst>
                                          <p:attrName>style.visibility</p:attrName>
                                        </p:attrNameLst>
                                      </p:cBhvr>
                                      <p:to>
                                        <p:strVal val="visible"/>
                                      </p:to>
                                    </p:set>
                                    <p:animEffect transition="in" filter="blinds(horizontal)">
                                      <p:cBhvr>
                                        <p:cTn id="24" dur="500"/>
                                        <p:tgtEl>
                                          <p:spTgt spid="264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4" name="Rectangle 4"/>
          <p:cNvSpPr>
            <a:spLocks noChangeArrowheads="1"/>
          </p:cNvSpPr>
          <p:nvPr/>
        </p:nvSpPr>
        <p:spPr bwMode="auto">
          <a:xfrm>
            <a:off x="323850" y="150813"/>
            <a:ext cx="8569325"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a:solidFill>
                  <a:srgbClr val="0000FF"/>
                </a:solidFill>
                <a:latin typeface="Times New Roman" panose="02020603050405020304" pitchFamily="18" charset="0"/>
              </a:rPr>
              <a:t>7</a:t>
            </a:r>
            <a:r>
              <a:rPr kumimoji="1" lang="zh-CN" altLang="en-US" sz="2400">
                <a:latin typeface="Times New Roman" panose="02020603050405020304" pitchFamily="18" charset="0"/>
              </a:rPr>
              <a:t>、请用</a:t>
            </a:r>
            <a:r>
              <a:rPr kumimoji="1" lang="en-US" altLang="zh-CN" sz="2400">
                <a:latin typeface="Times New Roman" panose="02020603050405020304" pitchFamily="18" charset="0"/>
              </a:rPr>
              <a:t>JK</a:t>
            </a:r>
            <a:r>
              <a:rPr kumimoji="1" lang="zh-CN" altLang="en-US" sz="2400">
                <a:latin typeface="Times New Roman" panose="02020603050405020304" pitchFamily="18" charset="0"/>
              </a:rPr>
              <a:t>型触发器设计一个 “</a:t>
            </a:r>
            <a:r>
              <a:rPr kumimoji="1" lang="en-US" altLang="zh-CN" sz="2400">
                <a:latin typeface="Times New Roman" panose="02020603050405020304" pitchFamily="18" charset="0"/>
              </a:rPr>
              <a:t>1001”</a:t>
            </a:r>
            <a:r>
              <a:rPr kumimoji="1" lang="zh-CN" altLang="en-US" sz="2400">
                <a:latin typeface="Times New Roman" panose="02020603050405020304" pitchFamily="18" charset="0"/>
              </a:rPr>
              <a:t>串行序列检测器（可重叠）。要求：画出原始状态图和状态表，写出输出方程、激励方程，画出电路图。 </a:t>
            </a:r>
          </a:p>
        </p:txBody>
      </p:sp>
      <p:sp>
        <p:nvSpPr>
          <p:cNvPr id="63491" name="Rectangle 6"/>
          <p:cNvSpPr>
            <a:spLocks noChangeArrowheads="1"/>
          </p:cNvSpPr>
          <p:nvPr/>
        </p:nvSpPr>
        <p:spPr bwMode="auto">
          <a:xfrm>
            <a:off x="0"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66245" name="Object 5"/>
          <p:cNvGraphicFramePr>
            <a:graphicFrameLocks noChangeAspect="1"/>
          </p:cNvGraphicFramePr>
          <p:nvPr/>
        </p:nvGraphicFramePr>
        <p:xfrm>
          <a:off x="755650" y="1989138"/>
          <a:ext cx="3671888" cy="3028950"/>
        </p:xfrm>
        <a:graphic>
          <a:graphicData uri="http://schemas.openxmlformats.org/presentationml/2006/ole">
            <mc:AlternateContent xmlns:mc="http://schemas.openxmlformats.org/markup-compatibility/2006">
              <mc:Choice xmlns:v="urn:schemas-microsoft-com:vml" Requires="v">
                <p:oleObj spid="_x0000_s63540" name="Visio" r:id="rId4" imgW="2282952" imgH="1889760" progId="Visio.Drawing.11">
                  <p:embed/>
                </p:oleObj>
              </mc:Choice>
              <mc:Fallback>
                <p:oleObj name="Visio" r:id="rId4" imgW="2282952" imgH="1889760"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989138"/>
                        <a:ext cx="3671888"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47" name="Rectangle 7"/>
          <p:cNvSpPr>
            <a:spLocks noChangeArrowheads="1"/>
          </p:cNvSpPr>
          <p:nvPr/>
        </p:nvSpPr>
        <p:spPr bwMode="auto">
          <a:xfrm>
            <a:off x="214313" y="5545138"/>
            <a:ext cx="880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A</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B</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C</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D</a:t>
            </a:r>
            <a:r>
              <a:rPr kumimoji="1" lang="zh-CN" altLang="en-US" sz="2400">
                <a:latin typeface="Times New Roman" panose="02020603050405020304" pitchFamily="18" charset="0"/>
              </a:rPr>
              <a:t>状态分配状态编码为</a:t>
            </a:r>
            <a:r>
              <a:rPr kumimoji="1" lang="en-US" altLang="zh-CN" sz="2400">
                <a:latin typeface="Times New Roman" panose="02020603050405020304" pitchFamily="18" charset="0"/>
              </a:rPr>
              <a:t>A=00</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B=01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C=10</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D=11</a:t>
            </a:r>
            <a:r>
              <a:rPr kumimoji="1" lang="zh-CN" altLang="en-US" sz="2400">
                <a:latin typeface="Times New Roman" panose="02020603050405020304" pitchFamily="18" charset="0"/>
              </a:rPr>
              <a:t>。 </a:t>
            </a:r>
          </a:p>
        </p:txBody>
      </p:sp>
      <p:sp>
        <p:nvSpPr>
          <p:cNvPr id="63494" name="Rectangle 9"/>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66248" name="Object 8"/>
          <p:cNvGraphicFramePr>
            <a:graphicFrameLocks noChangeAspect="1"/>
          </p:cNvGraphicFramePr>
          <p:nvPr/>
        </p:nvGraphicFramePr>
        <p:xfrm>
          <a:off x="4787900" y="1887538"/>
          <a:ext cx="3995738" cy="3486150"/>
        </p:xfrm>
        <a:graphic>
          <a:graphicData uri="http://schemas.openxmlformats.org/presentationml/2006/ole">
            <mc:AlternateContent xmlns:mc="http://schemas.openxmlformats.org/markup-compatibility/2006">
              <mc:Choice xmlns:v="urn:schemas-microsoft-com:vml" Requires="v">
                <p:oleObj spid="_x0000_s63541" name="Visio" r:id="rId6" imgW="1868424" imgH="1624584" progId="Visio.Drawing.11">
                  <p:embed/>
                </p:oleObj>
              </mc:Choice>
              <mc:Fallback>
                <p:oleObj name="Visio" r:id="rId6" imgW="1868424" imgH="1624584" progId="Visio.Drawing.11">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7900" y="1887538"/>
                        <a:ext cx="3995738"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66244"/>
                                        </p:tgtEl>
                                        <p:attrNameLst>
                                          <p:attrName>style.visibility</p:attrName>
                                        </p:attrNameLst>
                                      </p:cBhvr>
                                      <p:to>
                                        <p:strVal val="visible"/>
                                      </p:to>
                                    </p:set>
                                    <p:animEffect transition="in" filter="strips(downLeft)">
                                      <p:cBhvr>
                                        <p:cTn id="7" dur="500"/>
                                        <p:tgtEl>
                                          <p:spTgt spid="266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6245"/>
                                        </p:tgtEl>
                                        <p:attrNameLst>
                                          <p:attrName>style.visibility</p:attrName>
                                        </p:attrNameLst>
                                      </p:cBhvr>
                                      <p:to>
                                        <p:strVal val="visible"/>
                                      </p:to>
                                    </p:set>
                                    <p:animEffect transition="in" filter="blinds(horizontal)">
                                      <p:cBhvr>
                                        <p:cTn id="12" dur="500"/>
                                        <p:tgtEl>
                                          <p:spTgt spid="2662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247"/>
                                        </p:tgtEl>
                                        <p:attrNameLst>
                                          <p:attrName>style.visibility</p:attrName>
                                        </p:attrNameLst>
                                      </p:cBhvr>
                                      <p:to>
                                        <p:strVal val="visible"/>
                                      </p:to>
                                    </p:set>
                                    <p:animEffect transition="in" filter="blinds(horizontal)">
                                      <p:cBhvr>
                                        <p:cTn id="17" dur="500"/>
                                        <p:tgtEl>
                                          <p:spTgt spid="2662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66248"/>
                                        </p:tgtEl>
                                        <p:attrNameLst>
                                          <p:attrName>style.visibility</p:attrName>
                                        </p:attrNameLst>
                                      </p:cBhvr>
                                      <p:to>
                                        <p:strVal val="visible"/>
                                      </p:to>
                                    </p:set>
                                    <p:animEffect transition="in" filter="blinds(horizontal)">
                                      <p:cBhvr>
                                        <p:cTn id="22" dur="500"/>
                                        <p:tgtEl>
                                          <p:spTgt spid="266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p:bldP spid="2662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type="body" idx="1"/>
          </p:nvPr>
        </p:nvSpPr>
        <p:spPr>
          <a:xfrm>
            <a:off x="539750" y="549275"/>
            <a:ext cx="7772400" cy="4810125"/>
          </a:xfrm>
        </p:spPr>
        <p:txBody>
          <a:bodyPr/>
          <a:lstStyle/>
          <a:p>
            <a:pPr marL="609600" indent="-609600" eaLnBrk="1" hangingPunct="1">
              <a:buFontTx/>
              <a:buNone/>
            </a:pPr>
            <a:r>
              <a:rPr lang="zh-CN" altLang="en-US">
                <a:latin typeface="黑体" panose="02010609060101010101" pitchFamily="49" charset="-122"/>
                <a:ea typeface="黑体" panose="02010609060101010101" pitchFamily="49" charset="-122"/>
              </a:rPr>
              <a:t>3)逻辑代数的基本定理</a:t>
            </a:r>
          </a:p>
          <a:p>
            <a:pPr marL="990600" lvl="1" indent="-533400" eaLnBrk="1" hangingPunct="1"/>
            <a:r>
              <a:rPr lang="zh-CN" altLang="en-US">
                <a:latin typeface="黑体" panose="02010609060101010101" pitchFamily="49" charset="-122"/>
                <a:ea typeface="黑体" panose="02010609060101010101" pitchFamily="49" charset="-122"/>
              </a:rPr>
              <a:t>交换律</a:t>
            </a:r>
          </a:p>
          <a:p>
            <a:pPr marL="990600" lvl="1" indent="-533400" eaLnBrk="1" hangingPunct="1"/>
            <a:r>
              <a:rPr lang="zh-CN" altLang="en-US">
                <a:latin typeface="黑体" panose="02010609060101010101" pitchFamily="49" charset="-122"/>
                <a:ea typeface="黑体" panose="02010609060101010101" pitchFamily="49" charset="-122"/>
              </a:rPr>
              <a:t>结合律</a:t>
            </a:r>
          </a:p>
          <a:p>
            <a:pPr marL="990600" lvl="1" indent="-533400" eaLnBrk="1" hangingPunct="1"/>
            <a:r>
              <a:rPr lang="zh-CN" altLang="en-US">
                <a:latin typeface="黑体" panose="02010609060101010101" pitchFamily="49" charset="-122"/>
                <a:ea typeface="黑体" panose="02010609060101010101" pitchFamily="49" charset="-122"/>
              </a:rPr>
              <a:t>分配律</a:t>
            </a:r>
          </a:p>
          <a:p>
            <a:pPr marL="990600" lvl="1" indent="-533400" eaLnBrk="1" hangingPunct="1"/>
            <a:r>
              <a:rPr lang="zh-CN" altLang="en-US">
                <a:latin typeface="黑体" panose="02010609060101010101" pitchFamily="49" charset="-122"/>
                <a:ea typeface="黑体" panose="02010609060101010101" pitchFamily="49" charset="-122"/>
              </a:rPr>
              <a:t>摩根律</a:t>
            </a:r>
          </a:p>
          <a:p>
            <a:pPr marL="990600" lvl="1" indent="-533400" eaLnBrk="1" hangingPunct="1"/>
            <a:r>
              <a:rPr lang="zh-CN" altLang="en-US">
                <a:latin typeface="黑体" panose="02010609060101010101" pitchFamily="49" charset="-122"/>
                <a:ea typeface="黑体" panose="02010609060101010101" pitchFamily="49" charset="-122"/>
              </a:rPr>
              <a:t>吸收律</a:t>
            </a:r>
          </a:p>
          <a:p>
            <a:pPr marL="990600" lvl="1" indent="-533400" eaLnBrk="1" hangingPunct="1"/>
            <a:r>
              <a:rPr lang="zh-CN" altLang="en-US">
                <a:latin typeface="黑体" panose="02010609060101010101" pitchFamily="49" charset="-122"/>
                <a:ea typeface="黑体" panose="02010609060101010101" pitchFamily="49" charset="-122"/>
              </a:rPr>
              <a:t>消去律</a:t>
            </a:r>
          </a:p>
          <a:p>
            <a:pPr marL="990600" lvl="1" indent="-533400" eaLnBrk="1" hangingPunct="1"/>
            <a:r>
              <a:rPr lang="zh-CN" altLang="en-US">
                <a:latin typeface="黑体" panose="02010609060101010101" pitchFamily="49" charset="-122"/>
                <a:ea typeface="黑体" panose="02010609060101010101" pitchFamily="49" charset="-122"/>
              </a:rPr>
              <a:t>容余律和添加律</a:t>
            </a:r>
          </a:p>
        </p:txBody>
      </p:sp>
      <p:graphicFrame>
        <p:nvGraphicFramePr>
          <p:cNvPr id="97284" name="Object 4"/>
          <p:cNvGraphicFramePr>
            <a:graphicFrameLocks noChangeAspect="1"/>
          </p:cNvGraphicFramePr>
          <p:nvPr/>
        </p:nvGraphicFramePr>
        <p:xfrm>
          <a:off x="3492500" y="2654300"/>
          <a:ext cx="1828800" cy="487363"/>
        </p:xfrm>
        <a:graphic>
          <a:graphicData uri="http://schemas.openxmlformats.org/presentationml/2006/ole">
            <mc:AlternateContent xmlns:mc="http://schemas.openxmlformats.org/markup-compatibility/2006">
              <mc:Choice xmlns:v="urn:schemas-microsoft-com:vml" Requires="v">
                <p:oleObj spid="_x0000_s8379" name="Equation" r:id="rId4" imgW="666566" imgH="104685" progId="Equation.3">
                  <p:embed/>
                </p:oleObj>
              </mc:Choice>
              <mc:Fallback>
                <p:oleObj name="Equation" r:id="rId4" imgW="666566" imgH="104685"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2654300"/>
                        <a:ext cx="182880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5" name="Object 5"/>
          <p:cNvGraphicFramePr>
            <a:graphicFrameLocks noChangeAspect="1"/>
          </p:cNvGraphicFramePr>
          <p:nvPr/>
        </p:nvGraphicFramePr>
        <p:xfrm>
          <a:off x="6011863" y="2636838"/>
          <a:ext cx="2043112" cy="487362"/>
        </p:xfrm>
        <a:graphic>
          <a:graphicData uri="http://schemas.openxmlformats.org/presentationml/2006/ole">
            <mc:AlternateContent xmlns:mc="http://schemas.openxmlformats.org/markup-compatibility/2006">
              <mc:Choice xmlns:v="urn:schemas-microsoft-com:vml" Requires="v">
                <p:oleObj spid="_x0000_s8380" name="Equation" r:id="rId6" imgW="752330" imgH="104685" progId="Equation.3">
                  <p:embed/>
                </p:oleObj>
              </mc:Choice>
              <mc:Fallback>
                <p:oleObj name="Equation" r:id="rId6" imgW="752330" imgH="104685"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1863" y="2636838"/>
                        <a:ext cx="2043112"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6" name="Object 6"/>
          <p:cNvGraphicFramePr>
            <a:graphicFrameLocks noChangeAspect="1"/>
          </p:cNvGraphicFramePr>
          <p:nvPr/>
        </p:nvGraphicFramePr>
        <p:xfrm>
          <a:off x="3492500" y="3235325"/>
          <a:ext cx="1828800" cy="409575"/>
        </p:xfrm>
        <a:graphic>
          <a:graphicData uri="http://schemas.openxmlformats.org/presentationml/2006/ole">
            <mc:AlternateContent xmlns:mc="http://schemas.openxmlformats.org/markup-compatibility/2006">
              <mc:Choice xmlns:v="urn:schemas-microsoft-com:vml" Requires="v">
                <p:oleObj spid="_x0000_s8381" name="Equation" r:id="rId8" imgW="638188" imgH="66563" progId="Equation.3">
                  <p:embed/>
                </p:oleObj>
              </mc:Choice>
              <mc:Fallback>
                <p:oleObj name="Equation" r:id="rId8" imgW="638188" imgH="66563"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2500" y="3235325"/>
                        <a:ext cx="1828800"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7" name="Object 7"/>
          <p:cNvGraphicFramePr>
            <a:graphicFrameLocks noChangeAspect="1"/>
          </p:cNvGraphicFramePr>
          <p:nvPr/>
        </p:nvGraphicFramePr>
        <p:xfrm>
          <a:off x="6015038" y="3213100"/>
          <a:ext cx="2301875" cy="504825"/>
        </p:xfrm>
        <a:graphic>
          <a:graphicData uri="http://schemas.openxmlformats.org/presentationml/2006/ole">
            <mc:AlternateContent xmlns:mc="http://schemas.openxmlformats.org/markup-compatibility/2006">
              <mc:Choice xmlns:v="urn:schemas-microsoft-com:vml" Requires="v">
                <p:oleObj spid="_x0000_s8382" name="Equation" r:id="rId10" imgW="828636" imgH="104685" progId="Equation.3">
                  <p:embed/>
                </p:oleObj>
              </mc:Choice>
              <mc:Fallback>
                <p:oleObj name="Equation" r:id="rId10" imgW="828636" imgH="104685"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15038" y="3213100"/>
                        <a:ext cx="23018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9" name="Object 9"/>
          <p:cNvGraphicFramePr>
            <a:graphicFrameLocks noChangeAspect="1"/>
          </p:cNvGraphicFramePr>
          <p:nvPr/>
        </p:nvGraphicFramePr>
        <p:xfrm>
          <a:off x="3276600" y="3716338"/>
          <a:ext cx="2362200" cy="477837"/>
        </p:xfrm>
        <a:graphic>
          <a:graphicData uri="http://schemas.openxmlformats.org/presentationml/2006/ole">
            <mc:AlternateContent xmlns:mc="http://schemas.openxmlformats.org/markup-compatibility/2006">
              <mc:Choice xmlns:v="urn:schemas-microsoft-com:vml" Requires="v">
                <p:oleObj spid="_x0000_s8383" name="Equation" r:id="rId12" imgW="904941" imgH="104685" progId="Equation.3">
                  <p:embed/>
                </p:oleObj>
              </mc:Choice>
              <mc:Fallback>
                <p:oleObj name="Equation" r:id="rId12" imgW="904941" imgH="104685"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6600" y="3716338"/>
                        <a:ext cx="236220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90" name="Object 10"/>
          <p:cNvGraphicFramePr>
            <a:graphicFrameLocks noChangeAspect="1"/>
          </p:cNvGraphicFramePr>
          <p:nvPr/>
        </p:nvGraphicFramePr>
        <p:xfrm>
          <a:off x="6011863" y="3716338"/>
          <a:ext cx="2597150" cy="566737"/>
        </p:xfrm>
        <a:graphic>
          <a:graphicData uri="http://schemas.openxmlformats.org/presentationml/2006/ole">
            <mc:AlternateContent xmlns:mc="http://schemas.openxmlformats.org/markup-compatibility/2006">
              <mc:Choice xmlns:v="urn:schemas-microsoft-com:vml" Requires="v">
                <p:oleObj spid="_x0000_s8384" name="Equation" r:id="rId14" imgW="1009624" imgH="142808" progId="Equation.3">
                  <p:embed/>
                </p:oleObj>
              </mc:Choice>
              <mc:Fallback>
                <p:oleObj name="Equation" r:id="rId14" imgW="1009624" imgH="142808"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11863" y="3716338"/>
                        <a:ext cx="259715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91" name="Object 11"/>
          <p:cNvGraphicFramePr>
            <a:graphicFrameLocks noChangeAspect="1"/>
          </p:cNvGraphicFramePr>
          <p:nvPr/>
        </p:nvGraphicFramePr>
        <p:xfrm>
          <a:off x="1547813" y="4797425"/>
          <a:ext cx="3744912" cy="482600"/>
        </p:xfrm>
        <a:graphic>
          <a:graphicData uri="http://schemas.openxmlformats.org/presentationml/2006/ole">
            <mc:AlternateContent xmlns:mc="http://schemas.openxmlformats.org/markup-compatibility/2006">
              <mc:Choice xmlns:v="urn:schemas-microsoft-com:vml" Requires="v">
                <p:oleObj spid="_x0000_s8385" name="Equation" r:id="rId16" imgW="1571507" imgH="124049" progId="Equation.3">
                  <p:embed/>
                </p:oleObj>
              </mc:Choice>
              <mc:Fallback>
                <p:oleObj name="Equation" r:id="rId16" imgW="1571507" imgH="124049" progId="Equation.3">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47813" y="4797425"/>
                        <a:ext cx="374491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92" name="Object 12"/>
          <p:cNvGraphicFramePr>
            <a:graphicFrameLocks noChangeAspect="1"/>
          </p:cNvGraphicFramePr>
          <p:nvPr/>
        </p:nvGraphicFramePr>
        <p:xfrm>
          <a:off x="1525588" y="5349875"/>
          <a:ext cx="5854700" cy="547688"/>
        </p:xfrm>
        <a:graphic>
          <a:graphicData uri="http://schemas.openxmlformats.org/presentationml/2006/ole">
            <mc:AlternateContent xmlns:mc="http://schemas.openxmlformats.org/markup-compatibility/2006">
              <mc:Choice xmlns:v="urn:schemas-microsoft-com:vml" Requires="v">
                <p:oleObj spid="_x0000_s8386" name="Equation" r:id="rId18" imgW="2571671" imgH="142808" progId="Equation.3">
                  <p:embed/>
                </p:oleObj>
              </mc:Choice>
              <mc:Fallback>
                <p:oleObj name="Equation" r:id="rId18" imgW="2571671" imgH="142808" progId="Equation.3">
                  <p:embed/>
                  <p:pic>
                    <p:nvPicPr>
                      <p:cNvPr id="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25588" y="5349875"/>
                        <a:ext cx="5854700"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dissolve">
                                      <p:cBhvr>
                                        <p:cTn id="7" dur="500"/>
                                        <p:tgtEl>
                                          <p:spTgt spid="9728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7283">
                                            <p:txEl>
                                              <p:pRg st="1" end="1"/>
                                            </p:txEl>
                                          </p:spTgt>
                                        </p:tgtEl>
                                        <p:attrNameLst>
                                          <p:attrName>style.visibility</p:attrName>
                                        </p:attrNameLst>
                                      </p:cBhvr>
                                      <p:to>
                                        <p:strVal val="visible"/>
                                      </p:to>
                                    </p:set>
                                    <p:animEffect transition="in" filter="dissolve">
                                      <p:cBhvr>
                                        <p:cTn id="10" dur="500"/>
                                        <p:tgtEl>
                                          <p:spTgt spid="9728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7283">
                                            <p:txEl>
                                              <p:pRg st="2" end="2"/>
                                            </p:txEl>
                                          </p:spTgt>
                                        </p:tgtEl>
                                        <p:attrNameLst>
                                          <p:attrName>style.visibility</p:attrName>
                                        </p:attrNameLst>
                                      </p:cBhvr>
                                      <p:to>
                                        <p:strVal val="visible"/>
                                      </p:to>
                                    </p:set>
                                    <p:animEffect transition="in" filter="dissolve">
                                      <p:cBhvr>
                                        <p:cTn id="13" dur="500"/>
                                        <p:tgtEl>
                                          <p:spTgt spid="9728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7283">
                                            <p:txEl>
                                              <p:pRg st="3" end="3"/>
                                            </p:txEl>
                                          </p:spTgt>
                                        </p:tgtEl>
                                        <p:attrNameLst>
                                          <p:attrName>style.visibility</p:attrName>
                                        </p:attrNameLst>
                                      </p:cBhvr>
                                      <p:to>
                                        <p:strVal val="visible"/>
                                      </p:to>
                                    </p:set>
                                    <p:animEffect transition="in" filter="dissolve">
                                      <p:cBhvr>
                                        <p:cTn id="16" dur="500"/>
                                        <p:tgtEl>
                                          <p:spTgt spid="9728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7283">
                                            <p:txEl>
                                              <p:pRg st="4" end="4"/>
                                            </p:txEl>
                                          </p:spTgt>
                                        </p:tgtEl>
                                        <p:attrNameLst>
                                          <p:attrName>style.visibility</p:attrName>
                                        </p:attrNameLst>
                                      </p:cBhvr>
                                      <p:to>
                                        <p:strVal val="visible"/>
                                      </p:to>
                                    </p:set>
                                    <p:animEffect transition="in" filter="dissolve">
                                      <p:cBhvr>
                                        <p:cTn id="19" dur="500"/>
                                        <p:tgtEl>
                                          <p:spTgt spid="97283">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7283">
                                            <p:txEl>
                                              <p:pRg st="5" end="5"/>
                                            </p:txEl>
                                          </p:spTgt>
                                        </p:tgtEl>
                                        <p:attrNameLst>
                                          <p:attrName>style.visibility</p:attrName>
                                        </p:attrNameLst>
                                      </p:cBhvr>
                                      <p:to>
                                        <p:strVal val="visible"/>
                                      </p:to>
                                    </p:set>
                                    <p:animEffect transition="in" filter="dissolve">
                                      <p:cBhvr>
                                        <p:cTn id="22" dur="500"/>
                                        <p:tgtEl>
                                          <p:spTgt spid="97283">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7283">
                                            <p:txEl>
                                              <p:pRg st="6" end="6"/>
                                            </p:txEl>
                                          </p:spTgt>
                                        </p:tgtEl>
                                        <p:attrNameLst>
                                          <p:attrName>style.visibility</p:attrName>
                                        </p:attrNameLst>
                                      </p:cBhvr>
                                      <p:to>
                                        <p:strVal val="visible"/>
                                      </p:to>
                                    </p:set>
                                    <p:animEffect transition="in" filter="dissolve">
                                      <p:cBhvr>
                                        <p:cTn id="25" dur="500"/>
                                        <p:tgtEl>
                                          <p:spTgt spid="97283">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7283">
                                            <p:txEl>
                                              <p:pRg st="7" end="7"/>
                                            </p:txEl>
                                          </p:spTgt>
                                        </p:tgtEl>
                                        <p:attrNameLst>
                                          <p:attrName>style.visibility</p:attrName>
                                        </p:attrNameLst>
                                      </p:cBhvr>
                                      <p:to>
                                        <p:strVal val="visible"/>
                                      </p:to>
                                    </p:set>
                                    <p:animEffect transition="in" filter="dissolve">
                                      <p:cBhvr>
                                        <p:cTn id="28" dur="500"/>
                                        <p:tgtEl>
                                          <p:spTgt spid="97283">
                                            <p:txEl>
                                              <p:pRg st="7" end="7"/>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97284"/>
                                        </p:tgtEl>
                                        <p:attrNameLst>
                                          <p:attrName>style.visibility</p:attrName>
                                        </p:attrNameLst>
                                      </p:cBhvr>
                                      <p:to>
                                        <p:strVal val="visible"/>
                                      </p:to>
                                    </p:set>
                                    <p:animEffect transition="in" filter="dissolve">
                                      <p:cBhvr>
                                        <p:cTn id="31" dur="500"/>
                                        <p:tgtEl>
                                          <p:spTgt spid="97284"/>
                                        </p:tgtEl>
                                      </p:cBhvr>
                                    </p:animEffect>
                                  </p:childTnLst>
                                </p:cTn>
                              </p:par>
                              <p:par>
                                <p:cTn id="32" presetID="9" presetClass="entr" presetSubtype="0" fill="hold" nodeType="withEffect">
                                  <p:stCondLst>
                                    <p:cond delay="0"/>
                                  </p:stCondLst>
                                  <p:childTnLst>
                                    <p:set>
                                      <p:cBhvr>
                                        <p:cTn id="33" dur="1" fill="hold">
                                          <p:stCondLst>
                                            <p:cond delay="0"/>
                                          </p:stCondLst>
                                        </p:cTn>
                                        <p:tgtEl>
                                          <p:spTgt spid="97285"/>
                                        </p:tgtEl>
                                        <p:attrNameLst>
                                          <p:attrName>style.visibility</p:attrName>
                                        </p:attrNameLst>
                                      </p:cBhvr>
                                      <p:to>
                                        <p:strVal val="visible"/>
                                      </p:to>
                                    </p:set>
                                    <p:animEffect transition="in" filter="dissolve">
                                      <p:cBhvr>
                                        <p:cTn id="34" dur="500"/>
                                        <p:tgtEl>
                                          <p:spTgt spid="97285"/>
                                        </p:tgtEl>
                                      </p:cBhvr>
                                    </p:animEffect>
                                  </p:childTnLst>
                                </p:cTn>
                              </p:par>
                              <p:par>
                                <p:cTn id="35" presetID="9" presetClass="entr" presetSubtype="0" fill="hold" nodeType="withEffect">
                                  <p:stCondLst>
                                    <p:cond delay="0"/>
                                  </p:stCondLst>
                                  <p:childTnLst>
                                    <p:set>
                                      <p:cBhvr>
                                        <p:cTn id="36" dur="1" fill="hold">
                                          <p:stCondLst>
                                            <p:cond delay="0"/>
                                          </p:stCondLst>
                                        </p:cTn>
                                        <p:tgtEl>
                                          <p:spTgt spid="97286"/>
                                        </p:tgtEl>
                                        <p:attrNameLst>
                                          <p:attrName>style.visibility</p:attrName>
                                        </p:attrNameLst>
                                      </p:cBhvr>
                                      <p:to>
                                        <p:strVal val="visible"/>
                                      </p:to>
                                    </p:set>
                                    <p:animEffect transition="in" filter="dissolve">
                                      <p:cBhvr>
                                        <p:cTn id="37" dur="500"/>
                                        <p:tgtEl>
                                          <p:spTgt spid="97286"/>
                                        </p:tgtEl>
                                      </p:cBhvr>
                                    </p:animEffect>
                                  </p:childTnLst>
                                </p:cTn>
                              </p:par>
                              <p:par>
                                <p:cTn id="38" presetID="9" presetClass="entr" presetSubtype="0" fill="hold" nodeType="withEffect">
                                  <p:stCondLst>
                                    <p:cond delay="0"/>
                                  </p:stCondLst>
                                  <p:childTnLst>
                                    <p:set>
                                      <p:cBhvr>
                                        <p:cTn id="39" dur="1" fill="hold">
                                          <p:stCondLst>
                                            <p:cond delay="0"/>
                                          </p:stCondLst>
                                        </p:cTn>
                                        <p:tgtEl>
                                          <p:spTgt spid="97287"/>
                                        </p:tgtEl>
                                        <p:attrNameLst>
                                          <p:attrName>style.visibility</p:attrName>
                                        </p:attrNameLst>
                                      </p:cBhvr>
                                      <p:to>
                                        <p:strVal val="visible"/>
                                      </p:to>
                                    </p:set>
                                    <p:animEffect transition="in" filter="dissolve">
                                      <p:cBhvr>
                                        <p:cTn id="40" dur="500"/>
                                        <p:tgtEl>
                                          <p:spTgt spid="97287"/>
                                        </p:tgtEl>
                                      </p:cBhvr>
                                    </p:animEffect>
                                  </p:childTnLst>
                                </p:cTn>
                              </p:par>
                              <p:par>
                                <p:cTn id="41" presetID="9" presetClass="entr" presetSubtype="0" fill="hold" nodeType="withEffect">
                                  <p:stCondLst>
                                    <p:cond delay="0"/>
                                  </p:stCondLst>
                                  <p:childTnLst>
                                    <p:set>
                                      <p:cBhvr>
                                        <p:cTn id="42" dur="1" fill="hold">
                                          <p:stCondLst>
                                            <p:cond delay="0"/>
                                          </p:stCondLst>
                                        </p:cTn>
                                        <p:tgtEl>
                                          <p:spTgt spid="97289"/>
                                        </p:tgtEl>
                                        <p:attrNameLst>
                                          <p:attrName>style.visibility</p:attrName>
                                        </p:attrNameLst>
                                      </p:cBhvr>
                                      <p:to>
                                        <p:strVal val="visible"/>
                                      </p:to>
                                    </p:set>
                                    <p:animEffect transition="in" filter="dissolve">
                                      <p:cBhvr>
                                        <p:cTn id="43" dur="500"/>
                                        <p:tgtEl>
                                          <p:spTgt spid="97289"/>
                                        </p:tgtEl>
                                      </p:cBhvr>
                                    </p:animEffect>
                                  </p:childTnLst>
                                </p:cTn>
                              </p:par>
                              <p:par>
                                <p:cTn id="44" presetID="9" presetClass="entr" presetSubtype="0" fill="hold" nodeType="withEffect">
                                  <p:stCondLst>
                                    <p:cond delay="0"/>
                                  </p:stCondLst>
                                  <p:childTnLst>
                                    <p:set>
                                      <p:cBhvr>
                                        <p:cTn id="45" dur="1" fill="hold">
                                          <p:stCondLst>
                                            <p:cond delay="0"/>
                                          </p:stCondLst>
                                        </p:cTn>
                                        <p:tgtEl>
                                          <p:spTgt spid="97290"/>
                                        </p:tgtEl>
                                        <p:attrNameLst>
                                          <p:attrName>style.visibility</p:attrName>
                                        </p:attrNameLst>
                                      </p:cBhvr>
                                      <p:to>
                                        <p:strVal val="visible"/>
                                      </p:to>
                                    </p:set>
                                    <p:animEffect transition="in" filter="dissolve">
                                      <p:cBhvr>
                                        <p:cTn id="46" dur="500"/>
                                        <p:tgtEl>
                                          <p:spTgt spid="97290"/>
                                        </p:tgtEl>
                                      </p:cBhvr>
                                    </p:animEffect>
                                  </p:childTnLst>
                                </p:cTn>
                              </p:par>
                              <p:par>
                                <p:cTn id="47" presetID="9" presetClass="entr" presetSubtype="0" fill="hold" nodeType="withEffect">
                                  <p:stCondLst>
                                    <p:cond delay="0"/>
                                  </p:stCondLst>
                                  <p:childTnLst>
                                    <p:set>
                                      <p:cBhvr>
                                        <p:cTn id="48" dur="1" fill="hold">
                                          <p:stCondLst>
                                            <p:cond delay="0"/>
                                          </p:stCondLst>
                                        </p:cTn>
                                        <p:tgtEl>
                                          <p:spTgt spid="97291"/>
                                        </p:tgtEl>
                                        <p:attrNameLst>
                                          <p:attrName>style.visibility</p:attrName>
                                        </p:attrNameLst>
                                      </p:cBhvr>
                                      <p:to>
                                        <p:strVal val="visible"/>
                                      </p:to>
                                    </p:set>
                                    <p:animEffect transition="in" filter="dissolve">
                                      <p:cBhvr>
                                        <p:cTn id="49" dur="500"/>
                                        <p:tgtEl>
                                          <p:spTgt spid="97291"/>
                                        </p:tgtEl>
                                      </p:cBhvr>
                                    </p:animEffect>
                                  </p:childTnLst>
                                </p:cTn>
                              </p:par>
                              <p:par>
                                <p:cTn id="50" presetID="9" presetClass="entr" presetSubtype="0" fill="hold" nodeType="withEffect">
                                  <p:stCondLst>
                                    <p:cond delay="0"/>
                                  </p:stCondLst>
                                  <p:childTnLst>
                                    <p:set>
                                      <p:cBhvr>
                                        <p:cTn id="51" dur="1" fill="hold">
                                          <p:stCondLst>
                                            <p:cond delay="0"/>
                                          </p:stCondLst>
                                        </p:cTn>
                                        <p:tgtEl>
                                          <p:spTgt spid="97292"/>
                                        </p:tgtEl>
                                        <p:attrNameLst>
                                          <p:attrName>style.visibility</p:attrName>
                                        </p:attrNameLst>
                                      </p:cBhvr>
                                      <p:to>
                                        <p:strVal val="visible"/>
                                      </p:to>
                                    </p:set>
                                    <p:animEffect transition="in" filter="dissolve">
                                      <p:cBhvr>
                                        <p:cTn id="52" dur="500"/>
                                        <p:tgtEl>
                                          <p:spTgt spid="97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68292" name="Object 4"/>
          <p:cNvGraphicFramePr>
            <a:graphicFrameLocks noChangeAspect="1"/>
          </p:cNvGraphicFramePr>
          <p:nvPr/>
        </p:nvGraphicFramePr>
        <p:xfrm>
          <a:off x="611188" y="260350"/>
          <a:ext cx="1511300" cy="447675"/>
        </p:xfrm>
        <a:graphic>
          <a:graphicData uri="http://schemas.openxmlformats.org/presentationml/2006/ole">
            <mc:AlternateContent xmlns:mc="http://schemas.openxmlformats.org/markup-compatibility/2006">
              <mc:Choice xmlns:v="urn:schemas-microsoft-com:vml" Requires="v">
                <p:oleObj spid="_x0000_s64658" name="公式" r:id="rId4" imgW="774364" imgH="228501" progId="Equation.3">
                  <p:embed/>
                </p:oleObj>
              </mc:Choice>
              <mc:Fallback>
                <p:oleObj name="公式" r:id="rId4" imgW="774364" imgH="228501"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260350"/>
                        <a:ext cx="15113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6" name="Rectangle 7"/>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68294" name="Object 6"/>
          <p:cNvGraphicFramePr>
            <a:graphicFrameLocks noChangeAspect="1"/>
          </p:cNvGraphicFramePr>
          <p:nvPr/>
        </p:nvGraphicFramePr>
        <p:xfrm>
          <a:off x="2914650" y="188913"/>
          <a:ext cx="2232025" cy="506412"/>
        </p:xfrm>
        <a:graphic>
          <a:graphicData uri="http://schemas.openxmlformats.org/presentationml/2006/ole">
            <mc:AlternateContent xmlns:mc="http://schemas.openxmlformats.org/markup-compatibility/2006">
              <mc:Choice xmlns:v="urn:schemas-microsoft-com:vml" Requires="v">
                <p:oleObj spid="_x0000_s64659" name="公式" r:id="rId6" imgW="1307532" imgH="291973" progId="Equation.3">
                  <p:embed/>
                </p:oleObj>
              </mc:Choice>
              <mc:Fallback>
                <p:oleObj name="公式" r:id="rId6" imgW="1307532" imgH="291973"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4650" y="188913"/>
                        <a:ext cx="223202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8" name="Rectangle 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68296" name="Object 8"/>
          <p:cNvGraphicFramePr>
            <a:graphicFrameLocks noChangeAspect="1"/>
          </p:cNvGraphicFramePr>
          <p:nvPr/>
        </p:nvGraphicFramePr>
        <p:xfrm>
          <a:off x="5867400" y="285750"/>
          <a:ext cx="1512888" cy="412750"/>
        </p:xfrm>
        <a:graphic>
          <a:graphicData uri="http://schemas.openxmlformats.org/presentationml/2006/ole">
            <mc:AlternateContent xmlns:mc="http://schemas.openxmlformats.org/markup-compatibility/2006">
              <mc:Choice xmlns:v="urn:schemas-microsoft-com:vml" Requires="v">
                <p:oleObj spid="_x0000_s64660" name="公式" r:id="rId8" imgW="838200" imgH="228600" progId="Equation.3">
                  <p:embed/>
                </p:oleObj>
              </mc:Choice>
              <mc:Fallback>
                <p:oleObj name="公式" r:id="rId8" imgW="838200" imgH="2286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285750"/>
                        <a:ext cx="15128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0" name="Rectangle 1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68298" name="Object 10"/>
          <p:cNvGraphicFramePr>
            <a:graphicFrameLocks noChangeAspect="1"/>
          </p:cNvGraphicFramePr>
          <p:nvPr/>
        </p:nvGraphicFramePr>
        <p:xfrm>
          <a:off x="2916238" y="908050"/>
          <a:ext cx="900112" cy="406400"/>
        </p:xfrm>
        <a:graphic>
          <a:graphicData uri="http://schemas.openxmlformats.org/presentationml/2006/ole">
            <mc:AlternateContent xmlns:mc="http://schemas.openxmlformats.org/markup-compatibility/2006">
              <mc:Choice xmlns:v="urn:schemas-microsoft-com:vml" Requires="v">
                <p:oleObj spid="_x0000_s64661" name="公式" r:id="rId10" imgW="482181" imgH="215713" progId="Equation.3">
                  <p:embed/>
                </p:oleObj>
              </mc:Choice>
              <mc:Fallback>
                <p:oleObj name="公式" r:id="rId10" imgW="482181" imgH="215713"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16238" y="908050"/>
                        <a:ext cx="9001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2" name="Rectangle 1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68300" name="Object 12"/>
          <p:cNvGraphicFramePr>
            <a:graphicFrameLocks noChangeAspect="1"/>
          </p:cNvGraphicFramePr>
          <p:nvPr/>
        </p:nvGraphicFramePr>
        <p:xfrm>
          <a:off x="4932363" y="844550"/>
          <a:ext cx="1476375" cy="447675"/>
        </p:xfrm>
        <a:graphic>
          <a:graphicData uri="http://schemas.openxmlformats.org/presentationml/2006/ole">
            <mc:AlternateContent xmlns:mc="http://schemas.openxmlformats.org/markup-compatibility/2006">
              <mc:Choice xmlns:v="urn:schemas-microsoft-com:vml" Requires="v">
                <p:oleObj spid="_x0000_s64662" name="公式" r:id="rId12" imgW="850531" imgH="253890" progId="Equation.3">
                  <p:embed/>
                </p:oleObj>
              </mc:Choice>
              <mc:Fallback>
                <p:oleObj name="公式" r:id="rId12" imgW="850531" imgH="25389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32363" y="844550"/>
                        <a:ext cx="14763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4" name="Rectangle 15"/>
          <p:cNvSpPr>
            <a:spLocks noChangeArrowheads="1"/>
          </p:cNvSpPr>
          <p:nvPr/>
        </p:nvSpPr>
        <p:spPr bwMode="auto">
          <a:xfrm>
            <a:off x="0" y="2347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68302" name="Object 14"/>
          <p:cNvGraphicFramePr>
            <a:graphicFrameLocks noChangeAspect="1"/>
          </p:cNvGraphicFramePr>
          <p:nvPr/>
        </p:nvGraphicFramePr>
        <p:xfrm>
          <a:off x="323850" y="1916113"/>
          <a:ext cx="8459788" cy="3657600"/>
        </p:xfrm>
        <a:graphic>
          <a:graphicData uri="http://schemas.openxmlformats.org/presentationml/2006/ole">
            <mc:AlternateContent xmlns:mc="http://schemas.openxmlformats.org/markup-compatibility/2006">
              <mc:Choice xmlns:v="urn:schemas-microsoft-com:vml" Requires="v">
                <p:oleObj spid="_x0000_s64663" name="Visio" r:id="rId14" imgW="4253484" imgH="1842211" progId="Visio.Drawing.11">
                  <p:embed/>
                </p:oleObj>
              </mc:Choice>
              <mc:Fallback>
                <p:oleObj name="Visio" r:id="rId14" imgW="4253484" imgH="1842211" progId="Visio.Drawing.11">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3850" y="1916113"/>
                        <a:ext cx="84597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8292"/>
                                        </p:tgtEl>
                                        <p:attrNameLst>
                                          <p:attrName>style.visibility</p:attrName>
                                        </p:attrNameLst>
                                      </p:cBhvr>
                                      <p:to>
                                        <p:strVal val="visible"/>
                                      </p:to>
                                    </p:set>
                                    <p:animEffect transition="in" filter="dissolve">
                                      <p:cBhvr>
                                        <p:cTn id="7" dur="500"/>
                                        <p:tgtEl>
                                          <p:spTgt spid="268292"/>
                                        </p:tgtEl>
                                      </p:cBhvr>
                                    </p:animEffect>
                                  </p:childTnLst>
                                </p:cTn>
                              </p:par>
                              <p:par>
                                <p:cTn id="8" presetID="9" presetClass="entr" presetSubtype="0" fill="hold" nodeType="withEffect">
                                  <p:stCondLst>
                                    <p:cond delay="0"/>
                                  </p:stCondLst>
                                  <p:childTnLst>
                                    <p:set>
                                      <p:cBhvr>
                                        <p:cTn id="9" dur="1" fill="hold">
                                          <p:stCondLst>
                                            <p:cond delay="0"/>
                                          </p:stCondLst>
                                        </p:cTn>
                                        <p:tgtEl>
                                          <p:spTgt spid="268294"/>
                                        </p:tgtEl>
                                        <p:attrNameLst>
                                          <p:attrName>style.visibility</p:attrName>
                                        </p:attrNameLst>
                                      </p:cBhvr>
                                      <p:to>
                                        <p:strVal val="visible"/>
                                      </p:to>
                                    </p:set>
                                    <p:animEffect transition="in" filter="dissolve">
                                      <p:cBhvr>
                                        <p:cTn id="10" dur="500"/>
                                        <p:tgtEl>
                                          <p:spTgt spid="268294"/>
                                        </p:tgtEl>
                                      </p:cBhvr>
                                    </p:animEffect>
                                  </p:childTnLst>
                                </p:cTn>
                              </p:par>
                              <p:par>
                                <p:cTn id="11" presetID="9" presetClass="entr" presetSubtype="0" fill="hold" nodeType="withEffect">
                                  <p:stCondLst>
                                    <p:cond delay="0"/>
                                  </p:stCondLst>
                                  <p:childTnLst>
                                    <p:set>
                                      <p:cBhvr>
                                        <p:cTn id="12" dur="1" fill="hold">
                                          <p:stCondLst>
                                            <p:cond delay="0"/>
                                          </p:stCondLst>
                                        </p:cTn>
                                        <p:tgtEl>
                                          <p:spTgt spid="268296"/>
                                        </p:tgtEl>
                                        <p:attrNameLst>
                                          <p:attrName>style.visibility</p:attrName>
                                        </p:attrNameLst>
                                      </p:cBhvr>
                                      <p:to>
                                        <p:strVal val="visible"/>
                                      </p:to>
                                    </p:set>
                                    <p:animEffect transition="in" filter="dissolve">
                                      <p:cBhvr>
                                        <p:cTn id="13" dur="500"/>
                                        <p:tgtEl>
                                          <p:spTgt spid="268296"/>
                                        </p:tgtEl>
                                      </p:cBhvr>
                                    </p:animEffect>
                                  </p:childTnLst>
                                </p:cTn>
                              </p:par>
                              <p:par>
                                <p:cTn id="14" presetID="9" presetClass="entr" presetSubtype="0" fill="hold" nodeType="withEffect">
                                  <p:stCondLst>
                                    <p:cond delay="0"/>
                                  </p:stCondLst>
                                  <p:childTnLst>
                                    <p:set>
                                      <p:cBhvr>
                                        <p:cTn id="15" dur="1" fill="hold">
                                          <p:stCondLst>
                                            <p:cond delay="0"/>
                                          </p:stCondLst>
                                        </p:cTn>
                                        <p:tgtEl>
                                          <p:spTgt spid="268298"/>
                                        </p:tgtEl>
                                        <p:attrNameLst>
                                          <p:attrName>style.visibility</p:attrName>
                                        </p:attrNameLst>
                                      </p:cBhvr>
                                      <p:to>
                                        <p:strVal val="visible"/>
                                      </p:to>
                                    </p:set>
                                    <p:animEffect transition="in" filter="dissolve">
                                      <p:cBhvr>
                                        <p:cTn id="16" dur="500"/>
                                        <p:tgtEl>
                                          <p:spTgt spid="268298"/>
                                        </p:tgtEl>
                                      </p:cBhvr>
                                    </p:animEffect>
                                  </p:childTnLst>
                                </p:cTn>
                              </p:par>
                              <p:par>
                                <p:cTn id="17" presetID="9" presetClass="entr" presetSubtype="0" fill="hold" nodeType="withEffect">
                                  <p:stCondLst>
                                    <p:cond delay="0"/>
                                  </p:stCondLst>
                                  <p:childTnLst>
                                    <p:set>
                                      <p:cBhvr>
                                        <p:cTn id="18" dur="1" fill="hold">
                                          <p:stCondLst>
                                            <p:cond delay="0"/>
                                          </p:stCondLst>
                                        </p:cTn>
                                        <p:tgtEl>
                                          <p:spTgt spid="268300"/>
                                        </p:tgtEl>
                                        <p:attrNameLst>
                                          <p:attrName>style.visibility</p:attrName>
                                        </p:attrNameLst>
                                      </p:cBhvr>
                                      <p:to>
                                        <p:strVal val="visible"/>
                                      </p:to>
                                    </p:set>
                                    <p:animEffect transition="in" filter="dissolve">
                                      <p:cBhvr>
                                        <p:cTn id="19" dur="500"/>
                                        <p:tgtEl>
                                          <p:spTgt spid="26830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268302"/>
                                        </p:tgtEl>
                                        <p:attrNameLst>
                                          <p:attrName>style.visibility</p:attrName>
                                        </p:attrNameLst>
                                      </p:cBhvr>
                                      <p:to>
                                        <p:strVal val="visible"/>
                                      </p:to>
                                    </p:set>
                                    <p:animEffect transition="in" filter="dissolve">
                                      <p:cBhvr>
                                        <p:cTn id="24" dur="500"/>
                                        <p:tgtEl>
                                          <p:spTgt spid="268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Rectangle 4"/>
          <p:cNvSpPr>
            <a:spLocks noChangeArrowheads="1"/>
          </p:cNvSpPr>
          <p:nvPr/>
        </p:nvSpPr>
        <p:spPr bwMode="auto">
          <a:xfrm>
            <a:off x="323850" y="150813"/>
            <a:ext cx="8569325"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a:latin typeface="Times New Roman" panose="02020603050405020304" pitchFamily="18" charset="0"/>
              </a:rPr>
              <a:t>8</a:t>
            </a:r>
            <a:r>
              <a:rPr kumimoji="1" lang="zh-CN" altLang="en-US" sz="2400">
                <a:latin typeface="Times New Roman" panose="02020603050405020304" pitchFamily="18" charset="0"/>
              </a:rPr>
              <a:t>、请用</a:t>
            </a:r>
            <a:r>
              <a:rPr kumimoji="1" lang="en-US" altLang="zh-CN" sz="2400">
                <a:latin typeface="Times New Roman" panose="02020603050405020304" pitchFamily="18" charset="0"/>
              </a:rPr>
              <a:t>JK</a:t>
            </a:r>
            <a:r>
              <a:rPr kumimoji="1" lang="zh-CN" altLang="en-US" sz="2400">
                <a:latin typeface="Times New Roman" panose="02020603050405020304" pitchFamily="18" charset="0"/>
              </a:rPr>
              <a:t>型触发器设计一个 “</a:t>
            </a:r>
            <a:r>
              <a:rPr kumimoji="1" lang="en-US" altLang="zh-CN" sz="2400">
                <a:latin typeface="Times New Roman" panose="02020603050405020304" pitchFamily="18" charset="0"/>
              </a:rPr>
              <a:t>110”</a:t>
            </a:r>
            <a:r>
              <a:rPr kumimoji="1" lang="zh-CN" altLang="en-US" sz="2400">
                <a:latin typeface="Times New Roman" panose="02020603050405020304" pitchFamily="18" charset="0"/>
              </a:rPr>
              <a:t>串行序列检测器（可重叠）。要求：画出原始状态图和状态表，写出输出方程、激励方程，画出电路图。 </a:t>
            </a:r>
          </a:p>
        </p:txBody>
      </p:sp>
      <p:sp>
        <p:nvSpPr>
          <p:cNvPr id="65539" name="Rectangle 6"/>
          <p:cNvSpPr>
            <a:spLocks noChangeArrowheads="1"/>
          </p:cNvSpPr>
          <p:nvPr/>
        </p:nvSpPr>
        <p:spPr bwMode="auto">
          <a:xfrm>
            <a:off x="0" y="2362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70341" name="Object 5"/>
          <p:cNvGraphicFramePr>
            <a:graphicFrameLocks noChangeAspect="1"/>
          </p:cNvGraphicFramePr>
          <p:nvPr/>
        </p:nvGraphicFramePr>
        <p:xfrm>
          <a:off x="827088" y="1773238"/>
          <a:ext cx="3744912" cy="3395662"/>
        </p:xfrm>
        <a:graphic>
          <a:graphicData uri="http://schemas.openxmlformats.org/presentationml/2006/ole">
            <mc:AlternateContent xmlns:mc="http://schemas.openxmlformats.org/markup-compatibility/2006">
              <mc:Choice xmlns:v="urn:schemas-microsoft-com:vml" Requires="v">
                <p:oleObj spid="_x0000_s65588" name="Visio" r:id="rId4" imgW="2350008" imgH="2131771" progId="Visio.Drawing.11">
                  <p:embed/>
                </p:oleObj>
              </mc:Choice>
              <mc:Fallback>
                <p:oleObj name="Visio" r:id="rId4" imgW="2350008" imgH="2131771"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773238"/>
                        <a:ext cx="3744912" cy="339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0343" name="Rectangle 7"/>
          <p:cNvSpPr>
            <a:spLocks noChangeArrowheads="1"/>
          </p:cNvSpPr>
          <p:nvPr/>
        </p:nvSpPr>
        <p:spPr bwMode="auto">
          <a:xfrm>
            <a:off x="323850" y="5708650"/>
            <a:ext cx="7885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A</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B</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C</a:t>
            </a:r>
            <a:r>
              <a:rPr kumimoji="1" lang="zh-CN" altLang="en-US" sz="2400">
                <a:latin typeface="Times New Roman" panose="02020603050405020304" pitchFamily="18" charset="0"/>
              </a:rPr>
              <a:t>三个状态分配状态编码为</a:t>
            </a:r>
            <a:r>
              <a:rPr kumimoji="1" lang="en-US" altLang="zh-CN" sz="2400">
                <a:latin typeface="Times New Roman" panose="02020603050405020304" pitchFamily="18" charset="0"/>
              </a:rPr>
              <a:t>A=00</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B=01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C=10</a:t>
            </a:r>
            <a:r>
              <a:rPr kumimoji="1" lang="zh-CN" altLang="en-US" sz="2400">
                <a:latin typeface="Times New Roman" panose="02020603050405020304" pitchFamily="18" charset="0"/>
              </a:rPr>
              <a:t>。 </a:t>
            </a:r>
          </a:p>
        </p:txBody>
      </p:sp>
      <p:sp>
        <p:nvSpPr>
          <p:cNvPr id="65542" name="Rectangle 9"/>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70344" name="Object 8"/>
          <p:cNvGraphicFramePr>
            <a:graphicFrameLocks noChangeAspect="1"/>
          </p:cNvGraphicFramePr>
          <p:nvPr/>
        </p:nvGraphicFramePr>
        <p:xfrm>
          <a:off x="4716463" y="1800225"/>
          <a:ext cx="4067175" cy="3549650"/>
        </p:xfrm>
        <a:graphic>
          <a:graphicData uri="http://schemas.openxmlformats.org/presentationml/2006/ole">
            <mc:AlternateContent xmlns:mc="http://schemas.openxmlformats.org/markup-compatibility/2006">
              <mc:Choice xmlns:v="urn:schemas-microsoft-com:vml" Requires="v">
                <p:oleObj spid="_x0000_s65589" name="Visio" r:id="rId6" imgW="1868424" imgH="1624584" progId="Visio.Drawing.11">
                  <p:embed/>
                </p:oleObj>
              </mc:Choice>
              <mc:Fallback>
                <p:oleObj name="Visio" r:id="rId6" imgW="1868424" imgH="1624584" progId="Visio.Drawing.11">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463" y="1800225"/>
                        <a:ext cx="4067175"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70340"/>
                                        </p:tgtEl>
                                        <p:attrNameLst>
                                          <p:attrName>style.visibility</p:attrName>
                                        </p:attrNameLst>
                                      </p:cBhvr>
                                      <p:to>
                                        <p:strVal val="visible"/>
                                      </p:to>
                                    </p:set>
                                    <p:animEffect transition="in" filter="strips(downLeft)">
                                      <p:cBhvr>
                                        <p:cTn id="7" dur="500"/>
                                        <p:tgtEl>
                                          <p:spTgt spid="270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70341"/>
                                        </p:tgtEl>
                                        <p:attrNameLst>
                                          <p:attrName>style.visibility</p:attrName>
                                        </p:attrNameLst>
                                      </p:cBhvr>
                                      <p:to>
                                        <p:strVal val="visible"/>
                                      </p:to>
                                    </p:set>
                                    <p:animEffect transition="in" filter="strips(downLeft)">
                                      <p:cBhvr>
                                        <p:cTn id="12" dur="500"/>
                                        <p:tgtEl>
                                          <p:spTgt spid="2703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270343"/>
                                        </p:tgtEl>
                                        <p:attrNameLst>
                                          <p:attrName>style.visibility</p:attrName>
                                        </p:attrNameLst>
                                      </p:cBhvr>
                                      <p:to>
                                        <p:strVal val="visible"/>
                                      </p:to>
                                    </p:set>
                                    <p:animEffect transition="in" filter="strips(downLeft)">
                                      <p:cBhvr>
                                        <p:cTn id="17" dur="500"/>
                                        <p:tgtEl>
                                          <p:spTgt spid="2703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270344"/>
                                        </p:tgtEl>
                                        <p:attrNameLst>
                                          <p:attrName>style.visibility</p:attrName>
                                        </p:attrNameLst>
                                      </p:cBhvr>
                                      <p:to>
                                        <p:strVal val="visible"/>
                                      </p:to>
                                    </p:set>
                                    <p:animEffect transition="in" filter="strips(downLeft)">
                                      <p:cBhvr>
                                        <p:cTn id="22" dur="500"/>
                                        <p:tgtEl>
                                          <p:spTgt spid="270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p:bldP spid="27034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72388" name="Object 4"/>
          <p:cNvGraphicFramePr>
            <a:graphicFrameLocks noChangeAspect="1"/>
          </p:cNvGraphicFramePr>
          <p:nvPr/>
        </p:nvGraphicFramePr>
        <p:xfrm>
          <a:off x="468313" y="260350"/>
          <a:ext cx="1512887" cy="481013"/>
        </p:xfrm>
        <a:graphic>
          <a:graphicData uri="http://schemas.openxmlformats.org/presentationml/2006/ole">
            <mc:AlternateContent xmlns:mc="http://schemas.openxmlformats.org/markup-compatibility/2006">
              <mc:Choice xmlns:v="urn:schemas-microsoft-com:vml" Requires="v">
                <p:oleObj spid="_x0000_s66727" name="公式" r:id="rId4" imgW="812447" imgH="253890" progId="Equation.3">
                  <p:embed/>
                </p:oleObj>
              </mc:Choice>
              <mc:Fallback>
                <p:oleObj name="公式" r:id="rId4" imgW="812447" imgH="25389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260350"/>
                        <a:ext cx="151288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2390" name="Object 6"/>
          <p:cNvGraphicFramePr>
            <a:graphicFrameLocks noChangeAspect="1"/>
          </p:cNvGraphicFramePr>
          <p:nvPr/>
        </p:nvGraphicFramePr>
        <p:xfrm>
          <a:off x="2700338" y="298450"/>
          <a:ext cx="1223962" cy="431800"/>
        </p:xfrm>
        <a:graphic>
          <a:graphicData uri="http://schemas.openxmlformats.org/presentationml/2006/ole">
            <mc:AlternateContent xmlns:mc="http://schemas.openxmlformats.org/markup-compatibility/2006">
              <mc:Choice xmlns:v="urn:schemas-microsoft-com:vml" Requires="v">
                <p:oleObj spid="_x0000_s66728" name="公式" r:id="rId6" imgW="647700" imgH="228600" progId="Equation.3">
                  <p:embed/>
                </p:oleObj>
              </mc:Choice>
              <mc:Fallback>
                <p:oleObj name="公式" r:id="rId6" imgW="647700" imgH="228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338" y="298450"/>
                        <a:ext cx="12239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2392" name="Object 8"/>
          <p:cNvGraphicFramePr>
            <a:graphicFrameLocks noChangeAspect="1"/>
          </p:cNvGraphicFramePr>
          <p:nvPr/>
        </p:nvGraphicFramePr>
        <p:xfrm>
          <a:off x="4859338" y="285750"/>
          <a:ext cx="1008062" cy="449263"/>
        </p:xfrm>
        <a:graphic>
          <a:graphicData uri="http://schemas.openxmlformats.org/presentationml/2006/ole">
            <mc:AlternateContent xmlns:mc="http://schemas.openxmlformats.org/markup-compatibility/2006">
              <mc:Choice xmlns:v="urn:schemas-microsoft-com:vml" Requires="v">
                <p:oleObj spid="_x0000_s66729" name="公式" r:id="rId8" imgW="533169" imgH="241195" progId="Equation.3">
                  <p:embed/>
                </p:oleObj>
              </mc:Choice>
              <mc:Fallback>
                <p:oleObj name="公式" r:id="rId8" imgW="533169" imgH="241195"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9338" y="285750"/>
                        <a:ext cx="1008062"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6" name="Rectangle 11"/>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72394" name="Object 10"/>
          <p:cNvGraphicFramePr>
            <a:graphicFrameLocks noChangeAspect="1"/>
          </p:cNvGraphicFramePr>
          <p:nvPr/>
        </p:nvGraphicFramePr>
        <p:xfrm>
          <a:off x="2700338" y="836613"/>
          <a:ext cx="1295400" cy="493712"/>
        </p:xfrm>
        <a:graphic>
          <a:graphicData uri="http://schemas.openxmlformats.org/presentationml/2006/ole">
            <mc:AlternateContent xmlns:mc="http://schemas.openxmlformats.org/markup-compatibility/2006">
              <mc:Choice xmlns:v="urn:schemas-microsoft-com:vml" Requires="v">
                <p:oleObj spid="_x0000_s66730" name="公式" r:id="rId10" imgW="672808" imgH="253890" progId="Equation.3">
                  <p:embed/>
                </p:oleObj>
              </mc:Choice>
              <mc:Fallback>
                <p:oleObj name="公式" r:id="rId10" imgW="672808" imgH="25389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0338" y="836613"/>
                        <a:ext cx="12954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72398" name="Object 14"/>
          <p:cNvGraphicFramePr>
            <a:graphicFrameLocks noChangeAspect="1"/>
          </p:cNvGraphicFramePr>
          <p:nvPr/>
        </p:nvGraphicFramePr>
        <p:xfrm>
          <a:off x="4859338" y="906463"/>
          <a:ext cx="863600" cy="442912"/>
        </p:xfrm>
        <a:graphic>
          <a:graphicData uri="http://schemas.openxmlformats.org/presentationml/2006/ole">
            <mc:AlternateContent xmlns:mc="http://schemas.openxmlformats.org/markup-compatibility/2006">
              <mc:Choice xmlns:v="urn:schemas-microsoft-com:vml" Requires="v">
                <p:oleObj spid="_x0000_s66731" name="公式" r:id="rId12" imgW="431613" imgH="215806" progId="Equation.3">
                  <p:embed/>
                </p:oleObj>
              </mc:Choice>
              <mc:Fallback>
                <p:oleObj name="公式" r:id="rId12" imgW="431613" imgH="215806"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59338" y="906463"/>
                        <a:ext cx="8636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0" name="Rectangle 17"/>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72400" name="Object 16"/>
          <p:cNvGraphicFramePr>
            <a:graphicFrameLocks noChangeAspect="1"/>
          </p:cNvGraphicFramePr>
          <p:nvPr/>
        </p:nvGraphicFramePr>
        <p:xfrm>
          <a:off x="684213" y="3284538"/>
          <a:ext cx="7559675" cy="3263900"/>
        </p:xfrm>
        <a:graphic>
          <a:graphicData uri="http://schemas.openxmlformats.org/presentationml/2006/ole">
            <mc:AlternateContent xmlns:mc="http://schemas.openxmlformats.org/markup-compatibility/2006">
              <mc:Choice xmlns:v="urn:schemas-microsoft-com:vml" Requires="v">
                <p:oleObj spid="_x0000_s66732" name="Visio" r:id="rId14" imgW="4253484" imgH="1842211" progId="Visio.Drawing.11">
                  <p:embed/>
                </p:oleObj>
              </mc:Choice>
              <mc:Fallback>
                <p:oleObj name="Visio" r:id="rId14" imgW="4253484" imgH="1842211" progId="Visio.Drawing.11">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4213" y="3284538"/>
                        <a:ext cx="7559675"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2402" name="Object 18"/>
          <p:cNvGraphicFramePr>
            <a:graphicFrameLocks noChangeAspect="1"/>
          </p:cNvGraphicFramePr>
          <p:nvPr/>
        </p:nvGraphicFramePr>
        <p:xfrm>
          <a:off x="2268538" y="1628775"/>
          <a:ext cx="4103687" cy="1543050"/>
        </p:xfrm>
        <a:graphic>
          <a:graphicData uri="http://schemas.openxmlformats.org/presentationml/2006/ole">
            <mc:AlternateContent xmlns:mc="http://schemas.openxmlformats.org/markup-compatibility/2006">
              <mc:Choice xmlns:v="urn:schemas-microsoft-com:vml" Requires="v">
                <p:oleObj spid="_x0000_s66733" name="Visio" r:id="rId16" imgW="2242995" imgH="838819" progId="Visio.Drawing.11">
                  <p:embed/>
                </p:oleObj>
              </mc:Choice>
              <mc:Fallback>
                <p:oleObj name="Visio" r:id="rId16" imgW="2242995" imgH="838819" progId="Visio.Drawing.11">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68538" y="1628775"/>
                        <a:ext cx="4103687"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2388"/>
                                        </p:tgtEl>
                                        <p:attrNameLst>
                                          <p:attrName>style.visibility</p:attrName>
                                        </p:attrNameLst>
                                      </p:cBhvr>
                                      <p:to>
                                        <p:strVal val="visible"/>
                                      </p:to>
                                    </p:set>
                                    <p:animEffect transition="in" filter="box(in)">
                                      <p:cBhvr>
                                        <p:cTn id="7" dur="500"/>
                                        <p:tgtEl>
                                          <p:spTgt spid="272388"/>
                                        </p:tgtEl>
                                      </p:cBhvr>
                                    </p:animEffect>
                                  </p:childTnLst>
                                </p:cTn>
                              </p:par>
                              <p:par>
                                <p:cTn id="8" presetID="4" presetClass="entr" presetSubtype="16" fill="hold" nodeType="withEffect">
                                  <p:stCondLst>
                                    <p:cond delay="0"/>
                                  </p:stCondLst>
                                  <p:childTnLst>
                                    <p:set>
                                      <p:cBhvr>
                                        <p:cTn id="9" dur="1" fill="hold">
                                          <p:stCondLst>
                                            <p:cond delay="0"/>
                                          </p:stCondLst>
                                        </p:cTn>
                                        <p:tgtEl>
                                          <p:spTgt spid="272390"/>
                                        </p:tgtEl>
                                        <p:attrNameLst>
                                          <p:attrName>style.visibility</p:attrName>
                                        </p:attrNameLst>
                                      </p:cBhvr>
                                      <p:to>
                                        <p:strVal val="visible"/>
                                      </p:to>
                                    </p:set>
                                    <p:animEffect transition="in" filter="box(in)">
                                      <p:cBhvr>
                                        <p:cTn id="10" dur="500"/>
                                        <p:tgtEl>
                                          <p:spTgt spid="272390"/>
                                        </p:tgtEl>
                                      </p:cBhvr>
                                    </p:animEffect>
                                  </p:childTnLst>
                                </p:cTn>
                              </p:par>
                              <p:par>
                                <p:cTn id="11" presetID="4" presetClass="entr" presetSubtype="16" fill="hold" nodeType="withEffect">
                                  <p:stCondLst>
                                    <p:cond delay="0"/>
                                  </p:stCondLst>
                                  <p:childTnLst>
                                    <p:set>
                                      <p:cBhvr>
                                        <p:cTn id="12" dur="1" fill="hold">
                                          <p:stCondLst>
                                            <p:cond delay="0"/>
                                          </p:stCondLst>
                                        </p:cTn>
                                        <p:tgtEl>
                                          <p:spTgt spid="272392"/>
                                        </p:tgtEl>
                                        <p:attrNameLst>
                                          <p:attrName>style.visibility</p:attrName>
                                        </p:attrNameLst>
                                      </p:cBhvr>
                                      <p:to>
                                        <p:strVal val="visible"/>
                                      </p:to>
                                    </p:set>
                                    <p:animEffect transition="in" filter="box(in)">
                                      <p:cBhvr>
                                        <p:cTn id="13" dur="500"/>
                                        <p:tgtEl>
                                          <p:spTgt spid="272392"/>
                                        </p:tgtEl>
                                      </p:cBhvr>
                                    </p:animEffect>
                                  </p:childTnLst>
                                </p:cTn>
                              </p:par>
                              <p:par>
                                <p:cTn id="14" presetID="4" presetClass="entr" presetSubtype="16" fill="hold" nodeType="withEffect">
                                  <p:stCondLst>
                                    <p:cond delay="0"/>
                                  </p:stCondLst>
                                  <p:childTnLst>
                                    <p:set>
                                      <p:cBhvr>
                                        <p:cTn id="15" dur="1" fill="hold">
                                          <p:stCondLst>
                                            <p:cond delay="0"/>
                                          </p:stCondLst>
                                        </p:cTn>
                                        <p:tgtEl>
                                          <p:spTgt spid="272394"/>
                                        </p:tgtEl>
                                        <p:attrNameLst>
                                          <p:attrName>style.visibility</p:attrName>
                                        </p:attrNameLst>
                                      </p:cBhvr>
                                      <p:to>
                                        <p:strVal val="visible"/>
                                      </p:to>
                                    </p:set>
                                    <p:animEffect transition="in" filter="box(in)">
                                      <p:cBhvr>
                                        <p:cTn id="16" dur="500"/>
                                        <p:tgtEl>
                                          <p:spTgt spid="272394"/>
                                        </p:tgtEl>
                                      </p:cBhvr>
                                    </p:animEffect>
                                  </p:childTnLst>
                                </p:cTn>
                              </p:par>
                              <p:par>
                                <p:cTn id="17" presetID="4" presetClass="entr" presetSubtype="16" fill="hold" nodeType="withEffect">
                                  <p:stCondLst>
                                    <p:cond delay="0"/>
                                  </p:stCondLst>
                                  <p:childTnLst>
                                    <p:set>
                                      <p:cBhvr>
                                        <p:cTn id="18" dur="1" fill="hold">
                                          <p:stCondLst>
                                            <p:cond delay="0"/>
                                          </p:stCondLst>
                                        </p:cTn>
                                        <p:tgtEl>
                                          <p:spTgt spid="272398"/>
                                        </p:tgtEl>
                                        <p:attrNameLst>
                                          <p:attrName>style.visibility</p:attrName>
                                        </p:attrNameLst>
                                      </p:cBhvr>
                                      <p:to>
                                        <p:strVal val="visible"/>
                                      </p:to>
                                    </p:set>
                                    <p:animEffect transition="in" filter="box(in)">
                                      <p:cBhvr>
                                        <p:cTn id="19" dur="500"/>
                                        <p:tgtEl>
                                          <p:spTgt spid="27239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272402"/>
                                        </p:tgtEl>
                                        <p:attrNameLst>
                                          <p:attrName>style.visibility</p:attrName>
                                        </p:attrNameLst>
                                      </p:cBhvr>
                                      <p:to>
                                        <p:strVal val="visible"/>
                                      </p:to>
                                    </p:set>
                                    <p:animEffect transition="in" filter="box(in)">
                                      <p:cBhvr>
                                        <p:cTn id="24" dur="500"/>
                                        <p:tgtEl>
                                          <p:spTgt spid="27240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272400"/>
                                        </p:tgtEl>
                                        <p:attrNameLst>
                                          <p:attrName>style.visibility</p:attrName>
                                        </p:attrNameLst>
                                      </p:cBhvr>
                                      <p:to>
                                        <p:strVal val="visible"/>
                                      </p:to>
                                    </p:set>
                                    <p:animEffect transition="in" filter="box(in)">
                                      <p:cBhvr>
                                        <p:cTn id="29" dur="500"/>
                                        <p:tgtEl>
                                          <p:spTgt spid="272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6" name="Rectangle 4"/>
          <p:cNvSpPr>
            <a:spLocks noChangeArrowheads="1"/>
          </p:cNvSpPr>
          <p:nvPr/>
        </p:nvSpPr>
        <p:spPr bwMode="auto">
          <a:xfrm>
            <a:off x="250825" y="188913"/>
            <a:ext cx="8713788"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en-US" altLang="zh-CN" sz="2400">
                <a:latin typeface="Times New Roman" panose="02020603050405020304" pitchFamily="18" charset="0"/>
              </a:rPr>
              <a:t>9</a:t>
            </a:r>
            <a:r>
              <a:rPr kumimoji="1" lang="zh-CN" altLang="en-US" sz="2400">
                <a:latin typeface="Times New Roman" panose="02020603050405020304" pitchFamily="18" charset="0"/>
              </a:rPr>
              <a:t>、请用</a:t>
            </a:r>
            <a:r>
              <a:rPr kumimoji="1" lang="en-US" altLang="zh-CN" sz="2400">
                <a:latin typeface="Times New Roman" panose="02020603050405020304" pitchFamily="18" charset="0"/>
              </a:rPr>
              <a:t>JK</a:t>
            </a:r>
            <a:r>
              <a:rPr kumimoji="1" lang="zh-CN" altLang="en-US" sz="2400">
                <a:latin typeface="Times New Roman" panose="02020603050405020304" pitchFamily="18" charset="0"/>
              </a:rPr>
              <a:t>型触发器设计一个同步</a:t>
            </a:r>
            <a:r>
              <a:rPr kumimoji="1" lang="en-US" altLang="zh-CN" sz="2400">
                <a:latin typeface="Times New Roman" panose="02020603050405020304" pitchFamily="18" charset="0"/>
              </a:rPr>
              <a:t>5</a:t>
            </a:r>
            <a:r>
              <a:rPr kumimoji="1" lang="zh-CN" altLang="en-US" sz="2400">
                <a:latin typeface="Times New Roman" panose="02020603050405020304" pitchFamily="18" charset="0"/>
              </a:rPr>
              <a:t>进制减法计数器。要求画出</a:t>
            </a:r>
            <a:r>
              <a:rPr kumimoji="1" lang="en-US" altLang="zh-CN" sz="2400">
                <a:latin typeface="Times New Roman" panose="02020603050405020304" pitchFamily="18" charset="0"/>
              </a:rPr>
              <a:t>5</a:t>
            </a:r>
            <a:r>
              <a:rPr kumimoji="1" lang="zh-CN" altLang="en-US" sz="2400">
                <a:latin typeface="Times New Roman" panose="02020603050405020304" pitchFamily="18" charset="0"/>
              </a:rPr>
              <a:t>进制减法计数器的状态图，列出状态转换表、求出输出方程、激励方程，画出电路图。 </a:t>
            </a:r>
          </a:p>
        </p:txBody>
      </p:sp>
      <p:pic>
        <p:nvPicPr>
          <p:cNvPr id="2744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773238"/>
            <a:ext cx="33845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443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1412875"/>
            <a:ext cx="4537075"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Rectangle 8"/>
          <p:cNvSpPr>
            <a:spLocks noChangeArrowheads="1"/>
          </p:cNvSpPr>
          <p:nvPr/>
        </p:nvSpPr>
        <p:spPr bwMode="auto">
          <a:xfrm>
            <a:off x="0" y="3148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74439" name="Object 7"/>
          <p:cNvGraphicFramePr>
            <a:graphicFrameLocks noChangeAspect="1"/>
          </p:cNvGraphicFramePr>
          <p:nvPr/>
        </p:nvGraphicFramePr>
        <p:xfrm>
          <a:off x="576263" y="4576763"/>
          <a:ext cx="2592387" cy="1039812"/>
        </p:xfrm>
        <a:graphic>
          <a:graphicData uri="http://schemas.openxmlformats.org/presentationml/2006/ole">
            <mc:AlternateContent xmlns:mc="http://schemas.openxmlformats.org/markup-compatibility/2006">
              <mc:Choice xmlns:v="urn:schemas-microsoft-com:vml" Requires="v">
                <p:oleObj spid="_x0000_s67685" name="公式" r:id="rId6" imgW="1397000" imgH="558800" progId="Equation.3">
                  <p:embed/>
                </p:oleObj>
              </mc:Choice>
              <mc:Fallback>
                <p:oleObj name="公式" r:id="rId6" imgW="1397000" imgH="5588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263" y="4576763"/>
                        <a:ext cx="2592387"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1" name="Rectangle 10"/>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74441" name="Object 9"/>
          <p:cNvGraphicFramePr>
            <a:graphicFrameLocks noChangeAspect="1"/>
          </p:cNvGraphicFramePr>
          <p:nvPr/>
        </p:nvGraphicFramePr>
        <p:xfrm>
          <a:off x="3600450" y="4505325"/>
          <a:ext cx="3097213" cy="1084263"/>
        </p:xfrm>
        <a:graphic>
          <a:graphicData uri="http://schemas.openxmlformats.org/presentationml/2006/ole">
            <mc:AlternateContent xmlns:mc="http://schemas.openxmlformats.org/markup-compatibility/2006">
              <mc:Choice xmlns:v="urn:schemas-microsoft-com:vml" Requires="v">
                <p:oleObj spid="_x0000_s67686" name="公式" r:id="rId8" imgW="1524000" imgH="533400" progId="Equation.3">
                  <p:embed/>
                </p:oleObj>
              </mc:Choice>
              <mc:Fallback>
                <p:oleObj name="公式" r:id="rId8" imgW="1524000" imgH="5334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0450" y="4505325"/>
                        <a:ext cx="3097213"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3" name="Rectangle 12"/>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74443" name="Object 11"/>
          <p:cNvGraphicFramePr>
            <a:graphicFrameLocks noChangeAspect="1"/>
          </p:cNvGraphicFramePr>
          <p:nvPr/>
        </p:nvGraphicFramePr>
        <p:xfrm>
          <a:off x="503238" y="5622925"/>
          <a:ext cx="5545137" cy="1046163"/>
        </p:xfrm>
        <a:graphic>
          <a:graphicData uri="http://schemas.openxmlformats.org/presentationml/2006/ole">
            <mc:AlternateContent xmlns:mc="http://schemas.openxmlformats.org/markup-compatibility/2006">
              <mc:Choice xmlns:v="urn:schemas-microsoft-com:vml" Requires="v">
                <p:oleObj spid="_x0000_s67687" name="公式" r:id="rId10" imgW="2679700" imgH="508000" progId="Equation.3">
                  <p:embed/>
                </p:oleObj>
              </mc:Choice>
              <mc:Fallback>
                <p:oleObj name="公式" r:id="rId10" imgW="2679700" imgH="5080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3238" y="5622925"/>
                        <a:ext cx="5545137"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5" name="Rectangle 14"/>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274445" name="Object 13"/>
          <p:cNvGraphicFramePr>
            <a:graphicFrameLocks noChangeAspect="1"/>
          </p:cNvGraphicFramePr>
          <p:nvPr/>
        </p:nvGraphicFramePr>
        <p:xfrm>
          <a:off x="6769100" y="5688013"/>
          <a:ext cx="2051050" cy="492125"/>
        </p:xfrm>
        <a:graphic>
          <a:graphicData uri="http://schemas.openxmlformats.org/presentationml/2006/ole">
            <mc:AlternateContent xmlns:mc="http://schemas.openxmlformats.org/markup-compatibility/2006">
              <mc:Choice xmlns:v="urn:schemas-microsoft-com:vml" Requires="v">
                <p:oleObj spid="_x0000_s67688" name="公式" r:id="rId12" imgW="1155700" imgH="279400" progId="Equation.3">
                  <p:embed/>
                </p:oleObj>
              </mc:Choice>
              <mc:Fallback>
                <p:oleObj name="公式" r:id="rId12" imgW="1155700" imgH="2794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69100" y="5688013"/>
                        <a:ext cx="20510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4436"/>
                                        </p:tgtEl>
                                        <p:attrNameLst>
                                          <p:attrName>style.visibility</p:attrName>
                                        </p:attrNameLst>
                                      </p:cBhvr>
                                      <p:to>
                                        <p:strVal val="visible"/>
                                      </p:to>
                                    </p:set>
                                    <p:animEffect transition="in" filter="blinds(horizontal)">
                                      <p:cBhvr>
                                        <p:cTn id="7" dur="500"/>
                                        <p:tgtEl>
                                          <p:spTgt spid="274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4437"/>
                                        </p:tgtEl>
                                        <p:attrNameLst>
                                          <p:attrName>style.visibility</p:attrName>
                                        </p:attrNameLst>
                                      </p:cBhvr>
                                      <p:to>
                                        <p:strVal val="visible"/>
                                      </p:to>
                                    </p:set>
                                    <p:animEffect transition="in" filter="blinds(horizontal)">
                                      <p:cBhvr>
                                        <p:cTn id="12" dur="500"/>
                                        <p:tgtEl>
                                          <p:spTgt spid="2744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4438"/>
                                        </p:tgtEl>
                                        <p:attrNameLst>
                                          <p:attrName>style.visibility</p:attrName>
                                        </p:attrNameLst>
                                      </p:cBhvr>
                                      <p:to>
                                        <p:strVal val="visible"/>
                                      </p:to>
                                    </p:set>
                                    <p:animEffect transition="in" filter="blinds(horizontal)">
                                      <p:cBhvr>
                                        <p:cTn id="17" dur="500"/>
                                        <p:tgtEl>
                                          <p:spTgt spid="2744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4439"/>
                                        </p:tgtEl>
                                        <p:attrNameLst>
                                          <p:attrName>style.visibility</p:attrName>
                                        </p:attrNameLst>
                                      </p:cBhvr>
                                      <p:to>
                                        <p:strVal val="visible"/>
                                      </p:to>
                                    </p:set>
                                    <p:animEffect transition="in" filter="blinds(horizontal)">
                                      <p:cBhvr>
                                        <p:cTn id="22" dur="500"/>
                                        <p:tgtEl>
                                          <p:spTgt spid="274439"/>
                                        </p:tgtEl>
                                      </p:cBhvr>
                                    </p:animEffect>
                                  </p:childTnLst>
                                </p:cTn>
                              </p:par>
                              <p:par>
                                <p:cTn id="23" presetID="3" presetClass="entr" presetSubtype="10" fill="hold" nodeType="withEffect">
                                  <p:stCondLst>
                                    <p:cond delay="0"/>
                                  </p:stCondLst>
                                  <p:childTnLst>
                                    <p:set>
                                      <p:cBhvr>
                                        <p:cTn id="24" dur="1" fill="hold">
                                          <p:stCondLst>
                                            <p:cond delay="0"/>
                                          </p:stCondLst>
                                        </p:cTn>
                                        <p:tgtEl>
                                          <p:spTgt spid="274441"/>
                                        </p:tgtEl>
                                        <p:attrNameLst>
                                          <p:attrName>style.visibility</p:attrName>
                                        </p:attrNameLst>
                                      </p:cBhvr>
                                      <p:to>
                                        <p:strVal val="visible"/>
                                      </p:to>
                                    </p:set>
                                    <p:animEffect transition="in" filter="blinds(horizontal)">
                                      <p:cBhvr>
                                        <p:cTn id="25" dur="500"/>
                                        <p:tgtEl>
                                          <p:spTgt spid="274441"/>
                                        </p:tgtEl>
                                      </p:cBhvr>
                                    </p:animEffect>
                                  </p:childTnLst>
                                </p:cTn>
                              </p:par>
                              <p:par>
                                <p:cTn id="26" presetID="3" presetClass="entr" presetSubtype="10" fill="hold" nodeType="withEffect">
                                  <p:stCondLst>
                                    <p:cond delay="0"/>
                                  </p:stCondLst>
                                  <p:childTnLst>
                                    <p:set>
                                      <p:cBhvr>
                                        <p:cTn id="27" dur="1" fill="hold">
                                          <p:stCondLst>
                                            <p:cond delay="0"/>
                                          </p:stCondLst>
                                        </p:cTn>
                                        <p:tgtEl>
                                          <p:spTgt spid="274443"/>
                                        </p:tgtEl>
                                        <p:attrNameLst>
                                          <p:attrName>style.visibility</p:attrName>
                                        </p:attrNameLst>
                                      </p:cBhvr>
                                      <p:to>
                                        <p:strVal val="visible"/>
                                      </p:to>
                                    </p:set>
                                    <p:animEffect transition="in" filter="blinds(horizontal)">
                                      <p:cBhvr>
                                        <p:cTn id="28" dur="500"/>
                                        <p:tgtEl>
                                          <p:spTgt spid="274443"/>
                                        </p:tgtEl>
                                      </p:cBhvr>
                                    </p:animEffect>
                                  </p:childTnLst>
                                </p:cTn>
                              </p:par>
                              <p:par>
                                <p:cTn id="29" presetID="3" presetClass="entr" presetSubtype="10" fill="hold" nodeType="withEffect">
                                  <p:stCondLst>
                                    <p:cond delay="0"/>
                                  </p:stCondLst>
                                  <p:childTnLst>
                                    <p:set>
                                      <p:cBhvr>
                                        <p:cTn id="30" dur="1" fill="hold">
                                          <p:stCondLst>
                                            <p:cond delay="0"/>
                                          </p:stCondLst>
                                        </p:cTn>
                                        <p:tgtEl>
                                          <p:spTgt spid="274445"/>
                                        </p:tgtEl>
                                        <p:attrNameLst>
                                          <p:attrName>style.visibility</p:attrName>
                                        </p:attrNameLst>
                                      </p:cBhvr>
                                      <p:to>
                                        <p:strVal val="visible"/>
                                      </p:to>
                                    </p:set>
                                    <p:animEffect transition="in" filter="blinds(horizontal)">
                                      <p:cBhvr>
                                        <p:cTn id="31" dur="500"/>
                                        <p:tgtEl>
                                          <p:spTgt spid="274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573463"/>
            <a:ext cx="8281987"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6485" name="Object 5"/>
          <p:cNvGraphicFramePr>
            <a:graphicFrameLocks noChangeAspect="1"/>
          </p:cNvGraphicFramePr>
          <p:nvPr/>
        </p:nvGraphicFramePr>
        <p:xfrm>
          <a:off x="2268538" y="908050"/>
          <a:ext cx="4176712" cy="1755775"/>
        </p:xfrm>
        <a:graphic>
          <a:graphicData uri="http://schemas.openxmlformats.org/presentationml/2006/ole">
            <mc:AlternateContent xmlns:mc="http://schemas.openxmlformats.org/markup-compatibility/2006">
              <mc:Choice xmlns:v="urn:schemas-microsoft-com:vml" Requires="v">
                <p:oleObj spid="_x0000_s68634" name="Visio" r:id="rId5" imgW="2197560" imgH="924544" progId="Visio.Drawing.11">
                  <p:embed/>
                </p:oleObj>
              </mc:Choice>
              <mc:Fallback>
                <p:oleObj name="Visio" r:id="rId5" imgW="2197560" imgH="924544"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908050"/>
                        <a:ext cx="4176712"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6485"/>
                                        </p:tgtEl>
                                        <p:attrNameLst>
                                          <p:attrName>style.visibility</p:attrName>
                                        </p:attrNameLst>
                                      </p:cBhvr>
                                      <p:to>
                                        <p:strVal val="visible"/>
                                      </p:to>
                                    </p:set>
                                    <p:animEffect transition="in" filter="blinds(horizontal)">
                                      <p:cBhvr>
                                        <p:cTn id="7" dur="500"/>
                                        <p:tgtEl>
                                          <p:spTgt spid="2764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6484"/>
                                        </p:tgtEl>
                                        <p:attrNameLst>
                                          <p:attrName>style.visibility</p:attrName>
                                        </p:attrNameLst>
                                      </p:cBhvr>
                                      <p:to>
                                        <p:strVal val="visible"/>
                                      </p:to>
                                    </p:set>
                                    <p:animEffect transition="in" filter="blinds(horizontal)">
                                      <p:cBhvr>
                                        <p:cTn id="12" dur="500"/>
                                        <p:tgtEl>
                                          <p:spTgt spid="276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07504" y="116632"/>
            <a:ext cx="8790168" cy="5976664"/>
          </a:xfrm>
          <a:prstGeom prst="rect">
            <a:avLst/>
          </a:prstGeom>
        </p:spPr>
      </p:pic>
    </p:spTree>
    <p:extLst>
      <p:ext uri="{BB962C8B-B14F-4D97-AF65-F5344CB8AC3E}">
        <p14:creationId xmlns:p14="http://schemas.microsoft.com/office/powerpoint/2010/main" val="1451243230"/>
      </p:ext>
    </p:extLst>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 y="404664"/>
            <a:ext cx="9131968" cy="3456384"/>
          </a:xfrm>
          <a:prstGeom prst="rect">
            <a:avLst/>
          </a:prstGeom>
        </p:spPr>
      </p:pic>
    </p:spTree>
    <p:extLst>
      <p:ext uri="{BB962C8B-B14F-4D97-AF65-F5344CB8AC3E}">
        <p14:creationId xmlns:p14="http://schemas.microsoft.com/office/powerpoint/2010/main" val="1236871026"/>
      </p:ext>
    </p:extLst>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547813" y="274638"/>
            <a:ext cx="6408737" cy="1143000"/>
          </a:xfrm>
          <a:solidFill>
            <a:srgbClr val="FF99FF"/>
          </a:solidFill>
        </p:spPr>
        <p:txBody>
          <a:bodyPr/>
          <a:lstStyle/>
          <a:p>
            <a:pPr eaLnBrk="1" hangingPunct="1"/>
            <a:r>
              <a:rPr lang="zh-CN" altLang="en-US">
                <a:latin typeface="黑体" panose="02010609060101010101" pitchFamily="49" charset="-122"/>
                <a:ea typeface="黑体" panose="02010609060101010101" pitchFamily="49" charset="-122"/>
              </a:rPr>
              <a:t>第八章 可编程逻辑电路</a:t>
            </a:r>
          </a:p>
        </p:txBody>
      </p:sp>
      <p:sp>
        <p:nvSpPr>
          <p:cNvPr id="117763" name="Rectangle 3"/>
          <p:cNvSpPr>
            <a:spLocks noGrp="1" noChangeArrowheads="1"/>
          </p:cNvSpPr>
          <p:nvPr>
            <p:ph type="body" idx="1"/>
          </p:nvPr>
        </p:nvSpPr>
        <p:spPr>
          <a:xfrm>
            <a:off x="900113" y="1916113"/>
            <a:ext cx="7786687" cy="4210050"/>
          </a:xfrm>
        </p:spPr>
        <p:txBody>
          <a:bodyPr/>
          <a:lstStyle/>
          <a:p>
            <a:pPr eaLnBrk="1" hangingPunct="1"/>
            <a:r>
              <a:rPr lang="en-US" altLang="zh-CN">
                <a:latin typeface="黑体" panose="02010609060101010101" pitchFamily="49" charset="-122"/>
                <a:ea typeface="黑体" panose="02010609060101010101" pitchFamily="49" charset="-122"/>
              </a:rPr>
              <a:t>Verilog HDL</a:t>
            </a:r>
            <a:r>
              <a:rPr lang="zh-CN" altLang="en-US">
                <a:latin typeface="黑体" panose="02010609060101010101" pitchFamily="49" charset="-122"/>
                <a:ea typeface="黑体" panose="02010609060101010101" pitchFamily="49" charset="-122"/>
              </a:rPr>
              <a:t>语言</a:t>
            </a:r>
          </a:p>
          <a:p>
            <a:pPr lvl="1" eaLnBrk="1" hangingPunct="1"/>
            <a:r>
              <a:rPr lang="zh-CN" altLang="en-US">
                <a:latin typeface="黑体" panose="02010609060101010101" pitchFamily="49" charset="-122"/>
                <a:ea typeface="黑体" panose="02010609060101010101" pitchFamily="49" charset="-122"/>
              </a:rPr>
              <a:t>门级</a:t>
            </a:r>
          </a:p>
          <a:p>
            <a:pPr lvl="1" eaLnBrk="1" hangingPunct="1"/>
            <a:r>
              <a:rPr lang="en-US" altLang="zh-CN">
                <a:latin typeface="黑体" panose="02010609060101010101" pitchFamily="49" charset="-122"/>
                <a:ea typeface="黑体" panose="02010609060101010101" pitchFamily="49" charset="-122"/>
              </a:rPr>
              <a:t>RTL</a:t>
            </a:r>
            <a:r>
              <a:rPr lang="zh-CN" altLang="en-US">
                <a:latin typeface="黑体" panose="02010609060101010101" pitchFamily="49" charset="-122"/>
                <a:ea typeface="黑体" panose="02010609060101010101" pitchFamily="49" charset="-122"/>
              </a:rPr>
              <a:t>级</a:t>
            </a:r>
          </a:p>
          <a:p>
            <a:pPr lvl="1" eaLnBrk="1" hangingPunct="1"/>
            <a:r>
              <a:rPr lang="zh-CN" altLang="en-US">
                <a:latin typeface="黑体" panose="02010609060101010101" pitchFamily="49" charset="-122"/>
                <a:ea typeface="黑体" panose="02010609060101010101" pitchFamily="49" charset="-122"/>
              </a:rPr>
              <a:t>算法级</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wipe(down)">
                                      <p:cBhvr>
                                        <p:cTn id="7" dur="500"/>
                                        <p:tgtEl>
                                          <p:spTgt spid="11776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7763">
                                            <p:txEl>
                                              <p:pRg st="1" end="1"/>
                                            </p:txEl>
                                          </p:spTgt>
                                        </p:tgtEl>
                                        <p:attrNameLst>
                                          <p:attrName>style.visibility</p:attrName>
                                        </p:attrNameLst>
                                      </p:cBhvr>
                                      <p:to>
                                        <p:strVal val="visible"/>
                                      </p:to>
                                    </p:set>
                                    <p:animEffect transition="in" filter="wipe(down)">
                                      <p:cBhvr>
                                        <p:cTn id="10" dur="500"/>
                                        <p:tgtEl>
                                          <p:spTgt spid="11776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7763">
                                            <p:txEl>
                                              <p:pRg st="2" end="2"/>
                                            </p:txEl>
                                          </p:spTgt>
                                        </p:tgtEl>
                                        <p:attrNameLst>
                                          <p:attrName>style.visibility</p:attrName>
                                        </p:attrNameLst>
                                      </p:cBhvr>
                                      <p:to>
                                        <p:strVal val="visible"/>
                                      </p:to>
                                    </p:set>
                                    <p:animEffect transition="in" filter="wipe(down)">
                                      <p:cBhvr>
                                        <p:cTn id="13" dur="500"/>
                                        <p:tgtEl>
                                          <p:spTgt spid="11776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7763">
                                            <p:txEl>
                                              <p:pRg st="3" end="3"/>
                                            </p:txEl>
                                          </p:spTgt>
                                        </p:tgtEl>
                                        <p:attrNameLst>
                                          <p:attrName>style.visibility</p:attrName>
                                        </p:attrNameLst>
                                      </p:cBhvr>
                                      <p:to>
                                        <p:strVal val="visible"/>
                                      </p:to>
                                    </p:set>
                                    <p:animEffect transition="in" filter="wipe(down)">
                                      <p:cBhvr>
                                        <p:cTn id="16" dur="500"/>
                                        <p:tgtEl>
                                          <p:spTgt spid="1177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908175" y="274638"/>
            <a:ext cx="5543550" cy="1143000"/>
          </a:xfrm>
          <a:solidFill>
            <a:srgbClr val="FF99FF"/>
          </a:solidFill>
        </p:spPr>
        <p:txBody>
          <a:bodyPr/>
          <a:lstStyle/>
          <a:p>
            <a:pPr eaLnBrk="1" hangingPunct="1"/>
            <a:r>
              <a:rPr lang="zh-CN" altLang="en-US">
                <a:ea typeface="黑体" panose="02010609060101010101" pitchFamily="49" charset="-122"/>
              </a:rPr>
              <a:t>各章节分数分配情况</a:t>
            </a:r>
          </a:p>
        </p:txBody>
      </p:sp>
      <p:sp>
        <p:nvSpPr>
          <p:cNvPr id="70659" name="Rectangle 3"/>
          <p:cNvSpPr>
            <a:spLocks noGrp="1" noChangeArrowheads="1"/>
          </p:cNvSpPr>
          <p:nvPr>
            <p:ph type="body" idx="1"/>
          </p:nvPr>
        </p:nvSpPr>
        <p:spPr>
          <a:xfrm>
            <a:off x="1182688" y="1700213"/>
            <a:ext cx="7350125" cy="4700587"/>
          </a:xfrm>
        </p:spPr>
        <p:txBody>
          <a:bodyPr/>
          <a:lstStyle/>
          <a:p>
            <a:pPr eaLnBrk="1" hangingPunct="1"/>
            <a:r>
              <a:rPr lang="zh-CN" altLang="en-US">
                <a:ea typeface="黑体" panose="02010609060101010101" pitchFamily="49" charset="-122"/>
              </a:rPr>
              <a:t>第一章（约5~6分）</a:t>
            </a:r>
          </a:p>
          <a:p>
            <a:pPr eaLnBrk="1" hangingPunct="1"/>
            <a:r>
              <a:rPr lang="zh-CN" altLang="en-US">
                <a:ea typeface="黑体" panose="02010609060101010101" pitchFamily="49" charset="-122"/>
              </a:rPr>
              <a:t>第二章（约1</a:t>
            </a:r>
            <a:r>
              <a:rPr lang="en-US" altLang="zh-CN">
                <a:ea typeface="黑体" panose="02010609060101010101" pitchFamily="49" charset="-122"/>
              </a:rPr>
              <a:t>5~20</a:t>
            </a:r>
            <a:r>
              <a:rPr lang="zh-CN" altLang="en-US">
                <a:ea typeface="黑体" panose="02010609060101010101" pitchFamily="49" charset="-122"/>
              </a:rPr>
              <a:t>分）</a:t>
            </a:r>
          </a:p>
          <a:p>
            <a:pPr eaLnBrk="1" hangingPunct="1"/>
            <a:r>
              <a:rPr lang="zh-CN" altLang="en-US">
                <a:ea typeface="黑体" panose="02010609060101010101" pitchFamily="49" charset="-122"/>
              </a:rPr>
              <a:t>第四章（约</a:t>
            </a:r>
            <a:r>
              <a:rPr lang="en-US" altLang="zh-CN">
                <a:ea typeface="黑体" panose="02010609060101010101" pitchFamily="49" charset="-122"/>
              </a:rPr>
              <a:t>25</a:t>
            </a:r>
            <a:r>
              <a:rPr lang="zh-CN" altLang="en-US">
                <a:ea typeface="黑体" panose="02010609060101010101" pitchFamily="49" charset="-122"/>
              </a:rPr>
              <a:t>分）</a:t>
            </a:r>
          </a:p>
          <a:p>
            <a:pPr eaLnBrk="1" hangingPunct="1"/>
            <a:r>
              <a:rPr lang="zh-CN" altLang="en-US">
                <a:ea typeface="黑体" panose="02010609060101010101" pitchFamily="49" charset="-122"/>
              </a:rPr>
              <a:t>第五章（约15分）</a:t>
            </a:r>
          </a:p>
          <a:p>
            <a:pPr eaLnBrk="1" hangingPunct="1"/>
            <a:r>
              <a:rPr lang="zh-CN" altLang="en-US">
                <a:ea typeface="黑体" panose="02010609060101010101" pitchFamily="49" charset="-122"/>
              </a:rPr>
              <a:t>第六章（约2</a:t>
            </a:r>
            <a:r>
              <a:rPr lang="en-US" altLang="zh-CN">
                <a:ea typeface="黑体" panose="02010609060101010101" pitchFamily="49" charset="-122"/>
              </a:rPr>
              <a:t>5</a:t>
            </a:r>
            <a:r>
              <a:rPr lang="zh-CN" altLang="en-US">
                <a:ea typeface="黑体" panose="02010609060101010101" pitchFamily="49" charset="-122"/>
              </a:rPr>
              <a:t>分）</a:t>
            </a:r>
          </a:p>
          <a:p>
            <a:pPr eaLnBrk="1" hangingPunct="1"/>
            <a:r>
              <a:rPr lang="zh-CN" altLang="en-US">
                <a:ea typeface="黑体" panose="02010609060101010101" pitchFamily="49" charset="-122"/>
              </a:rPr>
              <a:t>第八章（约</a:t>
            </a:r>
            <a:r>
              <a:rPr lang="en-US" altLang="zh-CN">
                <a:ea typeface="黑体" panose="02010609060101010101" pitchFamily="49" charset="-122"/>
              </a:rPr>
              <a:t>5</a:t>
            </a:r>
            <a:r>
              <a:rPr lang="zh-CN" altLang="en-US">
                <a:ea typeface="黑体" panose="02010609060101010101" pitchFamily="49" charset="-122"/>
              </a:rPr>
              <a:t>~</a:t>
            </a:r>
            <a:r>
              <a:rPr lang="en-US" altLang="zh-CN">
                <a:ea typeface="黑体" panose="02010609060101010101" pitchFamily="49" charset="-122"/>
              </a:rPr>
              <a:t>10</a:t>
            </a:r>
            <a:r>
              <a:rPr lang="zh-CN" altLang="en-US">
                <a:ea typeface="黑体" panose="02010609060101010101" pitchFamily="49" charset="-122"/>
              </a:rPr>
              <a:t>分）</a:t>
            </a:r>
          </a:p>
        </p:txBody>
      </p:sp>
    </p:spTree>
  </p:cSld>
  <p:clrMapOvr>
    <a:masterClrMapping/>
  </p:clrMapOvr>
  <p:transition>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268538" y="274638"/>
            <a:ext cx="4464050" cy="850900"/>
          </a:xfrm>
          <a:solidFill>
            <a:srgbClr val="FF99FF"/>
          </a:solidFill>
        </p:spPr>
        <p:txBody>
          <a:bodyPr/>
          <a:lstStyle/>
          <a:p>
            <a:pPr eaLnBrk="1" hangingPunct="1"/>
            <a:r>
              <a:rPr lang="zh-CN" altLang="en-US">
                <a:ea typeface="黑体" panose="02010609060101010101" pitchFamily="49" charset="-122"/>
              </a:rPr>
              <a:t>试卷题型组成</a:t>
            </a:r>
          </a:p>
        </p:txBody>
      </p:sp>
      <p:sp>
        <p:nvSpPr>
          <p:cNvPr id="71683" name="Rectangle 3"/>
          <p:cNvSpPr>
            <a:spLocks noGrp="1" noChangeArrowheads="1"/>
          </p:cNvSpPr>
          <p:nvPr>
            <p:ph type="body" idx="1"/>
          </p:nvPr>
        </p:nvSpPr>
        <p:spPr>
          <a:xfrm>
            <a:off x="903288" y="1338263"/>
            <a:ext cx="7772400" cy="5186362"/>
          </a:xfrm>
        </p:spPr>
        <p:txBody>
          <a:bodyPr/>
          <a:lstStyle/>
          <a:p>
            <a:pPr eaLnBrk="1" hangingPunct="1"/>
            <a:r>
              <a:rPr lang="zh-CN" altLang="en-US" sz="2800">
                <a:ea typeface="黑体" panose="02010609060101010101" pitchFamily="49" charset="-122"/>
              </a:rPr>
              <a:t>客观题：30分</a:t>
            </a:r>
          </a:p>
          <a:p>
            <a:pPr lvl="1" eaLnBrk="1" hangingPunct="1"/>
            <a:r>
              <a:rPr lang="zh-CN" altLang="en-US" sz="2400">
                <a:ea typeface="黑体" panose="02010609060101010101" pitchFamily="49" charset="-122"/>
              </a:rPr>
              <a:t>单选：10分</a:t>
            </a:r>
          </a:p>
          <a:p>
            <a:pPr lvl="1" eaLnBrk="1" hangingPunct="1"/>
            <a:r>
              <a:rPr lang="zh-CN" altLang="en-US" sz="2400">
                <a:ea typeface="黑体" panose="02010609060101010101" pitchFamily="49" charset="-122"/>
              </a:rPr>
              <a:t>填空：10分</a:t>
            </a:r>
          </a:p>
          <a:p>
            <a:pPr lvl="1" eaLnBrk="1" hangingPunct="1"/>
            <a:r>
              <a:rPr lang="zh-CN" altLang="en-US" sz="2400">
                <a:ea typeface="黑体" panose="02010609060101010101" pitchFamily="49" charset="-122"/>
              </a:rPr>
              <a:t>判断：10分</a:t>
            </a:r>
          </a:p>
          <a:p>
            <a:pPr eaLnBrk="1" hangingPunct="1"/>
            <a:r>
              <a:rPr lang="zh-CN" altLang="en-US" sz="2800">
                <a:ea typeface="黑体" panose="02010609060101010101" pitchFamily="49" charset="-122"/>
              </a:rPr>
              <a:t>主观题：70分</a:t>
            </a:r>
          </a:p>
          <a:p>
            <a:pPr lvl="1" eaLnBrk="1" hangingPunct="1"/>
            <a:r>
              <a:rPr lang="zh-CN" altLang="en-US" sz="2400">
                <a:ea typeface="黑体" panose="02010609060101010101" pitchFamily="49" charset="-122"/>
              </a:rPr>
              <a:t>逻辑函数表达式化简</a:t>
            </a:r>
          </a:p>
          <a:p>
            <a:pPr lvl="1" eaLnBrk="1" hangingPunct="1"/>
            <a:r>
              <a:rPr lang="zh-CN" altLang="en-US" sz="2400">
                <a:ea typeface="黑体" panose="02010609060101010101" pitchFamily="49" charset="-122"/>
              </a:rPr>
              <a:t>组合逻辑电路分析</a:t>
            </a:r>
          </a:p>
          <a:p>
            <a:pPr lvl="1" eaLnBrk="1" hangingPunct="1"/>
            <a:r>
              <a:rPr lang="zh-CN" altLang="en-US" sz="2400">
                <a:ea typeface="黑体" panose="02010609060101010101" pitchFamily="49" charset="-122"/>
              </a:rPr>
              <a:t>组合逻辑电路设计</a:t>
            </a:r>
          </a:p>
          <a:p>
            <a:pPr lvl="1" eaLnBrk="1" hangingPunct="1"/>
            <a:r>
              <a:rPr lang="zh-CN" altLang="en-US" sz="2400">
                <a:ea typeface="黑体" panose="02010609060101010101" pitchFamily="49" charset="-122"/>
              </a:rPr>
              <a:t>触发器</a:t>
            </a:r>
          </a:p>
          <a:p>
            <a:pPr lvl="1" eaLnBrk="1" hangingPunct="1"/>
            <a:r>
              <a:rPr lang="zh-CN" altLang="en-US" sz="2400">
                <a:ea typeface="黑体" panose="02010609060101010101" pitchFamily="49" charset="-122"/>
              </a:rPr>
              <a:t>同步时序逻辑电路分析</a:t>
            </a:r>
          </a:p>
          <a:p>
            <a:pPr lvl="1" eaLnBrk="1" hangingPunct="1"/>
            <a:r>
              <a:rPr lang="zh-CN" altLang="en-US" sz="2400">
                <a:ea typeface="黑体" panose="02010609060101010101" pitchFamily="49" charset="-122"/>
              </a:rPr>
              <a:t>同步时序逻辑电路设计</a:t>
            </a: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a:xfrm>
            <a:off x="519113" y="549275"/>
            <a:ext cx="8229600" cy="4525963"/>
          </a:xfrm>
        </p:spPr>
        <p:txBody>
          <a:bodyPr/>
          <a:lstStyle/>
          <a:p>
            <a:pPr eaLnBrk="1" hangingPunct="1">
              <a:lnSpc>
                <a:spcPct val="90000"/>
              </a:lnSpc>
              <a:buFontTx/>
              <a:buNone/>
            </a:pPr>
            <a:r>
              <a:rPr lang="zh-CN" altLang="en-US">
                <a:latin typeface="黑体" panose="02010609060101010101" pitchFamily="49" charset="-122"/>
                <a:ea typeface="黑体" panose="02010609060101010101" pitchFamily="49" charset="-122"/>
              </a:rPr>
              <a:t>4)逻辑代数的重要规则</a:t>
            </a:r>
          </a:p>
          <a:p>
            <a:pPr lvl="1" eaLnBrk="1" hangingPunct="1">
              <a:lnSpc>
                <a:spcPct val="90000"/>
              </a:lnSpc>
            </a:pPr>
            <a:r>
              <a:rPr lang="zh-CN" altLang="en-US">
                <a:latin typeface="黑体" panose="02010609060101010101" pitchFamily="49" charset="-122"/>
                <a:ea typeface="黑体" panose="02010609060101010101" pitchFamily="49" charset="-122"/>
              </a:rPr>
              <a:t>代入规则</a:t>
            </a:r>
          </a:p>
          <a:p>
            <a:pPr lvl="1" eaLnBrk="1" hangingPunct="1">
              <a:lnSpc>
                <a:spcPct val="90000"/>
              </a:lnSpc>
            </a:pPr>
            <a:r>
              <a:rPr lang="zh-CN" altLang="en-US">
                <a:latin typeface="黑体" panose="02010609060101010101" pitchFamily="49" charset="-122"/>
                <a:ea typeface="黑体" panose="02010609060101010101" pitchFamily="49" charset="-122"/>
              </a:rPr>
              <a:t>反演规则：</a:t>
            </a:r>
          </a:p>
          <a:p>
            <a:pPr lvl="1" eaLnBrk="1" hangingPunct="1">
              <a:lnSpc>
                <a:spcPct val="90000"/>
              </a:lnSpc>
            </a:pPr>
            <a:endParaRPr lang="zh-CN" altLang="en-US">
              <a:latin typeface="黑体" panose="02010609060101010101" pitchFamily="49" charset="-122"/>
              <a:ea typeface="黑体" panose="02010609060101010101" pitchFamily="49" charset="-122"/>
            </a:endParaRPr>
          </a:p>
          <a:p>
            <a:pPr lvl="1" eaLnBrk="1" hangingPunct="1">
              <a:lnSpc>
                <a:spcPct val="90000"/>
              </a:lnSpc>
            </a:pPr>
            <a:endParaRPr lang="zh-CN" altLang="en-US">
              <a:latin typeface="黑体" panose="02010609060101010101" pitchFamily="49" charset="-122"/>
              <a:ea typeface="黑体" panose="02010609060101010101" pitchFamily="49" charset="-122"/>
            </a:endParaRPr>
          </a:p>
          <a:p>
            <a:pPr lvl="1" eaLnBrk="1" hangingPunct="1">
              <a:lnSpc>
                <a:spcPct val="90000"/>
              </a:lnSpc>
            </a:pPr>
            <a:endParaRPr lang="zh-CN" altLang="en-US">
              <a:latin typeface="黑体" panose="02010609060101010101" pitchFamily="49" charset="-122"/>
              <a:ea typeface="黑体" panose="02010609060101010101" pitchFamily="49" charset="-122"/>
            </a:endParaRPr>
          </a:p>
          <a:p>
            <a:pPr lvl="1" eaLnBrk="1" hangingPunct="1">
              <a:lnSpc>
                <a:spcPct val="90000"/>
              </a:lnSpc>
            </a:pPr>
            <a:endParaRPr lang="zh-CN" altLang="en-US">
              <a:latin typeface="黑体" panose="02010609060101010101" pitchFamily="49" charset="-122"/>
              <a:ea typeface="黑体" panose="02010609060101010101" pitchFamily="49" charset="-122"/>
            </a:endParaRPr>
          </a:p>
          <a:p>
            <a:pPr lvl="1" eaLnBrk="1" hangingPunct="1">
              <a:lnSpc>
                <a:spcPct val="90000"/>
              </a:lnSpc>
            </a:pPr>
            <a:endParaRPr lang="zh-CN" altLang="en-US">
              <a:latin typeface="黑体" panose="02010609060101010101" pitchFamily="49" charset="-122"/>
              <a:ea typeface="黑体" panose="02010609060101010101" pitchFamily="49" charset="-122"/>
            </a:endParaRPr>
          </a:p>
          <a:p>
            <a:pPr lvl="1" eaLnBrk="1" hangingPunct="1">
              <a:lnSpc>
                <a:spcPct val="90000"/>
              </a:lnSpc>
            </a:pPr>
            <a:r>
              <a:rPr lang="zh-CN" altLang="en-US">
                <a:latin typeface="黑体" panose="02010609060101010101" pitchFamily="49" charset="-122"/>
                <a:ea typeface="黑体" panose="02010609060101010101" pitchFamily="49" charset="-122"/>
              </a:rPr>
              <a:t>对偶规则</a:t>
            </a:r>
          </a:p>
          <a:p>
            <a:pPr eaLnBrk="1" hangingPunct="1">
              <a:lnSpc>
                <a:spcPct val="90000"/>
              </a:lnSpc>
              <a:buFontTx/>
              <a:buNone/>
            </a:pPr>
            <a:endParaRPr lang="zh-CN" altLang="en-US">
              <a:latin typeface="黑体" panose="02010609060101010101" pitchFamily="49" charset="-122"/>
              <a:ea typeface="黑体" panose="02010609060101010101" pitchFamily="49" charset="-122"/>
            </a:endParaRPr>
          </a:p>
          <a:p>
            <a:pPr eaLnBrk="1" hangingPunct="1">
              <a:lnSpc>
                <a:spcPct val="90000"/>
              </a:lnSpc>
              <a:buFontTx/>
              <a:buNone/>
            </a:pPr>
            <a:endParaRPr lang="zh-CN" altLang="en-US">
              <a:latin typeface="黑体" panose="02010609060101010101" pitchFamily="49" charset="-122"/>
              <a:ea typeface="黑体" panose="02010609060101010101" pitchFamily="49" charset="-122"/>
            </a:endParaRPr>
          </a:p>
        </p:txBody>
      </p:sp>
      <p:grpSp>
        <p:nvGrpSpPr>
          <p:cNvPr id="98325" name="Group 21"/>
          <p:cNvGrpSpPr>
            <a:grpSpLocks/>
          </p:cNvGrpSpPr>
          <p:nvPr/>
        </p:nvGrpSpPr>
        <p:grpSpPr bwMode="auto">
          <a:xfrm>
            <a:off x="3348038" y="1190625"/>
            <a:ext cx="1882775" cy="2743200"/>
            <a:chOff x="2784" y="854"/>
            <a:chExt cx="1329" cy="2034"/>
          </a:xfrm>
        </p:grpSpPr>
        <p:sp>
          <p:nvSpPr>
            <p:cNvPr id="9242" name="Line 22"/>
            <p:cNvSpPr>
              <a:spLocks noChangeShapeType="1"/>
            </p:cNvSpPr>
            <p:nvPr/>
          </p:nvSpPr>
          <p:spPr bwMode="auto">
            <a:xfrm>
              <a:off x="3600" y="1056"/>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3" name="Rectangle 23"/>
            <p:cNvSpPr>
              <a:spLocks noChangeArrowheads="1"/>
            </p:cNvSpPr>
            <p:nvPr/>
          </p:nvSpPr>
          <p:spPr bwMode="auto">
            <a:xfrm>
              <a:off x="3312" y="1574"/>
              <a:ext cx="273" cy="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0">
                  <a:latin typeface="黑体" panose="02010609060101010101" pitchFamily="49" charset="-122"/>
                  <a:ea typeface="黑体" panose="02010609060101010101" pitchFamily="49" charset="-122"/>
                </a:rPr>
                <a:t>+</a:t>
              </a:r>
              <a:endParaRPr kumimoji="1" lang="zh-CN" altLang="en-US" b="0">
                <a:latin typeface="黑体" panose="02010609060101010101" pitchFamily="49" charset="-122"/>
                <a:ea typeface="黑体" panose="02010609060101010101" pitchFamily="49" charset="-122"/>
              </a:endParaRPr>
            </a:p>
          </p:txBody>
        </p:sp>
        <p:sp>
          <p:nvSpPr>
            <p:cNvPr id="9244" name="Line 24"/>
            <p:cNvSpPr>
              <a:spLocks noChangeShapeType="1"/>
            </p:cNvSpPr>
            <p:nvPr/>
          </p:nvSpPr>
          <p:spPr bwMode="auto">
            <a:xfrm>
              <a:off x="3600" y="2736"/>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5" name="Line 25"/>
            <p:cNvSpPr>
              <a:spLocks noChangeShapeType="1"/>
            </p:cNvSpPr>
            <p:nvPr/>
          </p:nvSpPr>
          <p:spPr bwMode="auto">
            <a:xfrm>
              <a:off x="3552" y="1440"/>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6" name="Line 26"/>
            <p:cNvSpPr>
              <a:spLocks noChangeShapeType="1"/>
            </p:cNvSpPr>
            <p:nvPr/>
          </p:nvSpPr>
          <p:spPr bwMode="auto">
            <a:xfrm>
              <a:off x="3600" y="1776"/>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7" name="Line 27"/>
            <p:cNvSpPr>
              <a:spLocks noChangeShapeType="1"/>
            </p:cNvSpPr>
            <p:nvPr/>
          </p:nvSpPr>
          <p:spPr bwMode="auto">
            <a:xfrm>
              <a:off x="3600" y="2112"/>
              <a:ext cx="19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8" name="Line 28"/>
            <p:cNvSpPr>
              <a:spLocks noChangeShapeType="1"/>
            </p:cNvSpPr>
            <p:nvPr/>
          </p:nvSpPr>
          <p:spPr bwMode="auto">
            <a:xfrm>
              <a:off x="3600" y="2448"/>
              <a:ext cx="19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9" name="Rectangle 29"/>
            <p:cNvSpPr>
              <a:spLocks noChangeArrowheads="1"/>
            </p:cNvSpPr>
            <p:nvPr/>
          </p:nvSpPr>
          <p:spPr bwMode="auto">
            <a:xfrm>
              <a:off x="3313" y="854"/>
              <a:ext cx="704" cy="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0">
                  <a:latin typeface="黑体" panose="02010609060101010101" pitchFamily="49" charset="-122"/>
                  <a:ea typeface="黑体" panose="02010609060101010101" pitchFamily="49" charset="-122"/>
                </a:rPr>
                <a:t>0  1</a:t>
              </a:r>
            </a:p>
          </p:txBody>
        </p:sp>
        <p:sp>
          <p:nvSpPr>
            <p:cNvPr id="9250" name="Rectangle 30"/>
            <p:cNvSpPr>
              <a:spLocks noChangeArrowheads="1"/>
            </p:cNvSpPr>
            <p:nvPr/>
          </p:nvSpPr>
          <p:spPr bwMode="auto">
            <a:xfrm>
              <a:off x="3313" y="1238"/>
              <a:ext cx="704"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folHlink"/>
                </a:buClr>
                <a:buSzPct val="60000"/>
                <a:buFont typeface="Wingdings" panose="05000000000000000000" pitchFamily="2" charset="2"/>
                <a:buNone/>
              </a:pPr>
              <a:r>
                <a:rPr kumimoji="1" lang="en-US" altLang="zh-CN" b="0">
                  <a:latin typeface="黑体" panose="02010609060101010101" pitchFamily="49" charset="-122"/>
                  <a:ea typeface="黑体" panose="02010609060101010101" pitchFamily="49" charset="-122"/>
                </a:rPr>
                <a:t>1  0</a:t>
              </a:r>
            </a:p>
          </p:txBody>
        </p:sp>
        <p:sp>
          <p:nvSpPr>
            <p:cNvPr id="9251" name="Rectangle 31"/>
            <p:cNvSpPr>
              <a:spLocks noChangeArrowheads="1"/>
            </p:cNvSpPr>
            <p:nvPr/>
          </p:nvSpPr>
          <p:spPr bwMode="auto">
            <a:xfrm>
              <a:off x="3840" y="1910"/>
              <a:ext cx="273"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0">
                  <a:latin typeface="黑体" panose="02010609060101010101" pitchFamily="49" charset="-122"/>
                  <a:ea typeface="黑体" panose="02010609060101010101" pitchFamily="49" charset="-122"/>
                </a:rPr>
                <a:t>+</a:t>
              </a:r>
              <a:endParaRPr kumimoji="1" lang="zh-CN" altLang="en-US" b="0">
                <a:latin typeface="黑体" panose="02010609060101010101" pitchFamily="49" charset="-122"/>
                <a:ea typeface="黑体" panose="02010609060101010101" pitchFamily="49" charset="-122"/>
              </a:endParaRPr>
            </a:p>
          </p:txBody>
        </p:sp>
        <p:sp>
          <p:nvSpPr>
            <p:cNvPr id="9252" name="AutoShape 32"/>
            <p:cNvSpPr>
              <a:spLocks/>
            </p:cNvSpPr>
            <p:nvPr/>
          </p:nvSpPr>
          <p:spPr bwMode="auto">
            <a:xfrm>
              <a:off x="2784" y="1104"/>
              <a:ext cx="432" cy="1680"/>
            </a:xfrm>
            <a:prstGeom prst="leftBrace">
              <a:avLst>
                <a:gd name="adj1" fmla="val 32407"/>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9253" name="Oval 33"/>
            <p:cNvSpPr>
              <a:spLocks noChangeArrowheads="1"/>
            </p:cNvSpPr>
            <p:nvPr/>
          </p:nvSpPr>
          <p:spPr bwMode="auto">
            <a:xfrm>
              <a:off x="3408" y="2064"/>
              <a:ext cx="48" cy="48"/>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9254" name="Oval 34"/>
            <p:cNvSpPr>
              <a:spLocks noChangeArrowheads="1"/>
            </p:cNvSpPr>
            <p:nvPr/>
          </p:nvSpPr>
          <p:spPr bwMode="auto">
            <a:xfrm>
              <a:off x="3984" y="1776"/>
              <a:ext cx="48" cy="48"/>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9255" name="Object 35"/>
            <p:cNvGraphicFramePr>
              <a:graphicFrameLocks noChangeAspect="1"/>
            </p:cNvGraphicFramePr>
            <p:nvPr/>
          </p:nvGraphicFramePr>
          <p:xfrm>
            <a:off x="3312" y="2304"/>
            <a:ext cx="242" cy="280"/>
          </p:xfrm>
          <a:graphic>
            <a:graphicData uri="http://schemas.openxmlformats.org/presentationml/2006/ole">
              <mc:AlternateContent xmlns:mc="http://schemas.openxmlformats.org/markup-compatibility/2006">
                <mc:Choice xmlns:v="urn:schemas-microsoft-com:vml" Requires="v">
                  <p:oleObj spid="_x0000_s9457" name="Equation" r:id="rId4" imgW="57386" imgH="66563" progId="Equation.3">
                    <p:embed/>
                  </p:oleObj>
                </mc:Choice>
                <mc:Fallback>
                  <p:oleObj name="Equation" r:id="rId4" imgW="57386" imgH="66563" progId="Equation.3">
                    <p:embed/>
                    <p:pic>
                      <p:nvPicPr>
                        <p:cNvPr id="0"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304"/>
                          <a:ext cx="242"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6" name="Object 36"/>
            <p:cNvGraphicFramePr>
              <a:graphicFrameLocks noChangeAspect="1"/>
            </p:cNvGraphicFramePr>
            <p:nvPr/>
          </p:nvGraphicFramePr>
          <p:xfrm>
            <a:off x="3840" y="2592"/>
            <a:ext cx="242" cy="280"/>
          </p:xfrm>
          <a:graphic>
            <a:graphicData uri="http://schemas.openxmlformats.org/presentationml/2006/ole">
              <mc:AlternateContent xmlns:mc="http://schemas.openxmlformats.org/markup-compatibility/2006">
                <mc:Choice xmlns:v="urn:schemas-microsoft-com:vml" Requires="v">
                  <p:oleObj spid="_x0000_s9458" name="Equation" r:id="rId6" imgW="57386" imgH="66563" progId="Equation.3">
                    <p:embed/>
                  </p:oleObj>
                </mc:Choice>
                <mc:Fallback>
                  <p:oleObj name="Equation" r:id="rId6" imgW="57386" imgH="66563" progId="Equation.3">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0" y="2592"/>
                          <a:ext cx="242"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7" name="Object 37"/>
            <p:cNvGraphicFramePr>
              <a:graphicFrameLocks noChangeAspect="1"/>
            </p:cNvGraphicFramePr>
            <p:nvPr/>
          </p:nvGraphicFramePr>
          <p:xfrm>
            <a:off x="3840" y="2208"/>
            <a:ext cx="242" cy="344"/>
          </p:xfrm>
          <a:graphic>
            <a:graphicData uri="http://schemas.openxmlformats.org/presentationml/2006/ole">
              <mc:AlternateContent xmlns:mc="http://schemas.openxmlformats.org/markup-compatibility/2006">
                <mc:Choice xmlns:v="urn:schemas-microsoft-com:vml" Requires="v">
                  <p:oleObj spid="_x0000_s9459" name="Equation" r:id="rId8" imgW="57386" imgH="104685" progId="Equation.3">
                    <p:embed/>
                  </p:oleObj>
                </mc:Choice>
                <mc:Fallback>
                  <p:oleObj name="Equation" r:id="rId8" imgW="57386" imgH="104685" progId="Equation.3">
                    <p:embed/>
                    <p:pic>
                      <p:nvPicPr>
                        <p:cNvPr id="0" name="Object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0" y="2208"/>
                          <a:ext cx="242"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8" name="Object 38"/>
            <p:cNvGraphicFramePr>
              <a:graphicFrameLocks noChangeAspect="1"/>
            </p:cNvGraphicFramePr>
            <p:nvPr/>
          </p:nvGraphicFramePr>
          <p:xfrm>
            <a:off x="3312" y="2544"/>
            <a:ext cx="242" cy="344"/>
          </p:xfrm>
          <a:graphic>
            <a:graphicData uri="http://schemas.openxmlformats.org/presentationml/2006/ole">
              <mc:AlternateContent xmlns:mc="http://schemas.openxmlformats.org/markup-compatibility/2006">
                <mc:Choice xmlns:v="urn:schemas-microsoft-com:vml" Requires="v">
                  <p:oleObj spid="_x0000_s9460" name="Equation" r:id="rId10" imgW="57386" imgH="104685" progId="Equation.3">
                    <p:embed/>
                  </p:oleObj>
                </mc:Choice>
                <mc:Fallback>
                  <p:oleObj name="Equation" r:id="rId10" imgW="57386" imgH="104685" progId="Equation.3">
                    <p:embed/>
                    <p:pic>
                      <p:nvPicPr>
                        <p:cNvPr id="0" name="Object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2" y="2544"/>
                          <a:ext cx="242"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8364" name="Group 60"/>
          <p:cNvGrpSpPr>
            <a:grpSpLocks/>
          </p:cNvGrpSpPr>
          <p:nvPr/>
        </p:nvGrpSpPr>
        <p:grpSpPr bwMode="auto">
          <a:xfrm>
            <a:off x="3419475" y="4076700"/>
            <a:ext cx="2054225" cy="2514600"/>
            <a:chOff x="3552" y="2448"/>
            <a:chExt cx="1699" cy="1776"/>
          </a:xfrm>
        </p:grpSpPr>
        <p:grpSp>
          <p:nvGrpSpPr>
            <p:cNvPr id="9221" name="Group 39"/>
            <p:cNvGrpSpPr>
              <a:grpSpLocks/>
            </p:cNvGrpSpPr>
            <p:nvPr/>
          </p:nvGrpSpPr>
          <p:grpSpPr bwMode="auto">
            <a:xfrm>
              <a:off x="3887" y="2448"/>
              <a:ext cx="1364" cy="1776"/>
              <a:chOff x="2111" y="816"/>
              <a:chExt cx="1364" cy="1776"/>
            </a:xfrm>
          </p:grpSpPr>
          <p:graphicFrame>
            <p:nvGraphicFramePr>
              <p:cNvPr id="9223" name="Object 40"/>
              <p:cNvGraphicFramePr>
                <a:graphicFrameLocks noChangeAspect="1"/>
              </p:cNvGraphicFramePr>
              <p:nvPr/>
            </p:nvGraphicFramePr>
            <p:xfrm>
              <a:off x="2836" y="2076"/>
              <a:ext cx="88" cy="168"/>
            </p:xfrm>
            <a:graphic>
              <a:graphicData uri="http://schemas.openxmlformats.org/presentationml/2006/ole">
                <mc:AlternateContent xmlns:mc="http://schemas.openxmlformats.org/markup-compatibility/2006">
                  <mc:Choice xmlns:v="urn:schemas-microsoft-com:vml" Requires="v">
                    <p:oleObj spid="_x0000_s9461" name="Equation" r:id="rId12" imgW="139579" imgH="266469" progId="Equation.3">
                      <p:embed/>
                    </p:oleObj>
                  </mc:Choice>
                  <mc:Fallback>
                    <p:oleObj name="Equation" r:id="rId12" imgW="139579" imgH="266469" progId="Equation.3">
                      <p:embed/>
                      <p:pic>
                        <p:nvPicPr>
                          <p:cNvPr id="0" name="Object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6" y="2076"/>
                            <a:ext cx="8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4" name="Line 41"/>
              <p:cNvSpPr>
                <a:spLocks noChangeShapeType="1"/>
              </p:cNvSpPr>
              <p:nvPr/>
            </p:nvSpPr>
            <p:spPr bwMode="auto">
              <a:xfrm>
                <a:off x="2496" y="1056"/>
                <a:ext cx="48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5" name="Line 42"/>
              <p:cNvSpPr>
                <a:spLocks noChangeShapeType="1"/>
              </p:cNvSpPr>
              <p:nvPr/>
            </p:nvSpPr>
            <p:spPr bwMode="auto">
              <a:xfrm>
                <a:off x="2544" y="1336"/>
                <a:ext cx="43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6" name="Line 43"/>
              <p:cNvSpPr>
                <a:spLocks noChangeShapeType="1"/>
              </p:cNvSpPr>
              <p:nvPr/>
            </p:nvSpPr>
            <p:spPr bwMode="auto">
              <a:xfrm>
                <a:off x="2544" y="1672"/>
                <a:ext cx="43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7" name="Line 44"/>
              <p:cNvSpPr>
                <a:spLocks noChangeShapeType="1"/>
              </p:cNvSpPr>
              <p:nvPr/>
            </p:nvSpPr>
            <p:spPr bwMode="auto">
              <a:xfrm>
                <a:off x="2496" y="1912"/>
                <a:ext cx="43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8" name="Line 45"/>
              <p:cNvSpPr>
                <a:spLocks noChangeShapeType="1"/>
              </p:cNvSpPr>
              <p:nvPr/>
            </p:nvSpPr>
            <p:spPr bwMode="auto">
              <a:xfrm>
                <a:off x="2496" y="2440"/>
                <a:ext cx="48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9" name="Line 46"/>
              <p:cNvSpPr>
                <a:spLocks noChangeShapeType="1"/>
              </p:cNvSpPr>
              <p:nvPr/>
            </p:nvSpPr>
            <p:spPr bwMode="auto">
              <a:xfrm>
                <a:off x="2496" y="2200"/>
                <a:ext cx="48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0" name="Rectangle 47"/>
              <p:cNvSpPr>
                <a:spLocks noChangeArrowheads="1"/>
              </p:cNvSpPr>
              <p:nvPr/>
            </p:nvSpPr>
            <p:spPr bwMode="auto">
              <a:xfrm>
                <a:off x="2220" y="816"/>
                <a:ext cx="320"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0">
                    <a:latin typeface="黑体" panose="02010609060101010101" pitchFamily="49" charset="-122"/>
                    <a:ea typeface="黑体" panose="02010609060101010101" pitchFamily="49" charset="-122"/>
                  </a:rPr>
                  <a:t>0</a:t>
                </a:r>
              </a:p>
            </p:txBody>
          </p:sp>
          <p:sp>
            <p:nvSpPr>
              <p:cNvPr id="9231" name="Rectangle 48"/>
              <p:cNvSpPr>
                <a:spLocks noChangeArrowheads="1"/>
              </p:cNvSpPr>
              <p:nvPr/>
            </p:nvSpPr>
            <p:spPr bwMode="auto">
              <a:xfrm>
                <a:off x="2987" y="816"/>
                <a:ext cx="488"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0">
                    <a:latin typeface="黑体" panose="02010609060101010101" pitchFamily="49" charset="-122"/>
                    <a:ea typeface="黑体" panose="02010609060101010101" pitchFamily="49" charset="-122"/>
                  </a:rPr>
                  <a:t> 1</a:t>
                </a:r>
                <a:endParaRPr kumimoji="1" lang="zh-CN" altLang="en-US" b="0">
                  <a:latin typeface="黑体" panose="02010609060101010101" pitchFamily="49" charset="-122"/>
                  <a:ea typeface="黑体" panose="02010609060101010101" pitchFamily="49" charset="-122"/>
                </a:endParaRPr>
              </a:p>
            </p:txBody>
          </p:sp>
          <p:sp>
            <p:nvSpPr>
              <p:cNvPr id="9232" name="Rectangle 49"/>
              <p:cNvSpPr>
                <a:spLocks noChangeArrowheads="1"/>
              </p:cNvSpPr>
              <p:nvPr/>
            </p:nvSpPr>
            <p:spPr bwMode="auto">
              <a:xfrm>
                <a:off x="2111" y="1134"/>
                <a:ext cx="488"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0">
                    <a:latin typeface="黑体" panose="02010609060101010101" pitchFamily="49" charset="-122"/>
                    <a:ea typeface="黑体" panose="02010609060101010101" pitchFamily="49" charset="-122"/>
                  </a:rPr>
                  <a:t> 1</a:t>
                </a:r>
                <a:endParaRPr kumimoji="1" lang="zh-CN" altLang="en-US" b="0">
                  <a:latin typeface="黑体" panose="02010609060101010101" pitchFamily="49" charset="-122"/>
                  <a:ea typeface="黑体" panose="02010609060101010101" pitchFamily="49" charset="-122"/>
                </a:endParaRPr>
              </a:p>
            </p:txBody>
          </p:sp>
          <p:sp>
            <p:nvSpPr>
              <p:cNvPr id="9233" name="Rectangle 50"/>
              <p:cNvSpPr>
                <a:spLocks noChangeArrowheads="1"/>
              </p:cNvSpPr>
              <p:nvPr/>
            </p:nvSpPr>
            <p:spPr bwMode="auto">
              <a:xfrm>
                <a:off x="2977" y="1134"/>
                <a:ext cx="489"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0">
                    <a:latin typeface="黑体" panose="02010609060101010101" pitchFamily="49" charset="-122"/>
                    <a:ea typeface="黑体" panose="02010609060101010101" pitchFamily="49" charset="-122"/>
                  </a:rPr>
                  <a:t> 0</a:t>
                </a:r>
                <a:endParaRPr kumimoji="1" lang="zh-CN" altLang="en-US" b="0">
                  <a:latin typeface="黑体" panose="02010609060101010101" pitchFamily="49" charset="-122"/>
                  <a:ea typeface="黑体" panose="02010609060101010101" pitchFamily="49" charset="-122"/>
                </a:endParaRPr>
              </a:p>
            </p:txBody>
          </p:sp>
          <p:sp>
            <p:nvSpPr>
              <p:cNvPr id="9234" name="Rectangle 51"/>
              <p:cNvSpPr>
                <a:spLocks noChangeArrowheads="1"/>
              </p:cNvSpPr>
              <p:nvPr/>
            </p:nvSpPr>
            <p:spPr bwMode="auto">
              <a:xfrm>
                <a:off x="2257" y="1480"/>
                <a:ext cx="320"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0">
                    <a:latin typeface="黑体" panose="02010609060101010101" pitchFamily="49" charset="-122"/>
                    <a:ea typeface="黑体" panose="02010609060101010101" pitchFamily="49" charset="-122"/>
                  </a:rPr>
                  <a:t>+</a:t>
                </a:r>
                <a:endParaRPr kumimoji="1" lang="zh-CN" altLang="en-US" b="0">
                  <a:latin typeface="黑体" panose="02010609060101010101" pitchFamily="49" charset="-122"/>
                  <a:ea typeface="黑体" panose="02010609060101010101" pitchFamily="49" charset="-122"/>
                </a:endParaRPr>
              </a:p>
            </p:txBody>
          </p:sp>
          <p:sp>
            <p:nvSpPr>
              <p:cNvPr id="9235" name="Rectangle 52"/>
              <p:cNvSpPr>
                <a:spLocks noChangeArrowheads="1"/>
              </p:cNvSpPr>
              <p:nvPr/>
            </p:nvSpPr>
            <p:spPr bwMode="auto">
              <a:xfrm>
                <a:off x="3072" y="1720"/>
                <a:ext cx="320"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0">
                    <a:latin typeface="黑体" panose="02010609060101010101" pitchFamily="49" charset="-122"/>
                    <a:ea typeface="黑体" panose="02010609060101010101" pitchFamily="49" charset="-122"/>
                  </a:rPr>
                  <a:t>+</a:t>
                </a:r>
                <a:endParaRPr kumimoji="1" lang="zh-CN" altLang="en-US" b="0">
                  <a:latin typeface="黑体" panose="02010609060101010101" pitchFamily="49" charset="-122"/>
                  <a:ea typeface="黑体" panose="02010609060101010101" pitchFamily="49" charset="-122"/>
                </a:endParaRPr>
              </a:p>
            </p:txBody>
          </p:sp>
          <p:sp>
            <p:nvSpPr>
              <p:cNvPr id="9236" name="Oval 53"/>
              <p:cNvSpPr>
                <a:spLocks noChangeArrowheads="1"/>
              </p:cNvSpPr>
              <p:nvPr/>
            </p:nvSpPr>
            <p:spPr bwMode="auto">
              <a:xfrm>
                <a:off x="3168" y="1672"/>
                <a:ext cx="48" cy="48"/>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9237" name="Oval 54"/>
              <p:cNvSpPr>
                <a:spLocks noChangeArrowheads="1"/>
              </p:cNvSpPr>
              <p:nvPr/>
            </p:nvSpPr>
            <p:spPr bwMode="auto">
              <a:xfrm>
                <a:off x="2304" y="1864"/>
                <a:ext cx="48" cy="48"/>
              </a:xfrm>
              <a:prstGeom prst="ellipse">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aphicFrame>
            <p:nvGraphicFramePr>
              <p:cNvPr id="9238" name="Object 55"/>
              <p:cNvGraphicFramePr>
                <a:graphicFrameLocks noChangeAspect="1"/>
              </p:cNvGraphicFramePr>
              <p:nvPr/>
            </p:nvGraphicFramePr>
            <p:xfrm>
              <a:off x="2208" y="2008"/>
              <a:ext cx="242" cy="280"/>
            </p:xfrm>
            <a:graphic>
              <a:graphicData uri="http://schemas.openxmlformats.org/presentationml/2006/ole">
                <mc:AlternateContent xmlns:mc="http://schemas.openxmlformats.org/markup-compatibility/2006">
                  <mc:Choice xmlns:v="urn:schemas-microsoft-com:vml" Requires="v">
                    <p:oleObj spid="_x0000_s9462" name="Equation" r:id="rId14" imgW="57386" imgH="66563" progId="Equation.3">
                      <p:embed/>
                    </p:oleObj>
                  </mc:Choice>
                  <mc:Fallback>
                    <p:oleObj name="Equation" r:id="rId14" imgW="57386" imgH="66563" progId="Equation.3">
                      <p:embed/>
                      <p:pic>
                        <p:nvPicPr>
                          <p:cNvPr id="0" name="Object 5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08" y="2008"/>
                            <a:ext cx="242"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9" name="Object 56"/>
              <p:cNvGraphicFramePr>
                <a:graphicFrameLocks noChangeAspect="1"/>
              </p:cNvGraphicFramePr>
              <p:nvPr/>
            </p:nvGraphicFramePr>
            <p:xfrm>
              <a:off x="3024" y="2008"/>
              <a:ext cx="242" cy="280"/>
            </p:xfrm>
            <a:graphic>
              <a:graphicData uri="http://schemas.openxmlformats.org/presentationml/2006/ole">
                <mc:AlternateContent xmlns:mc="http://schemas.openxmlformats.org/markup-compatibility/2006">
                  <mc:Choice xmlns:v="urn:schemas-microsoft-com:vml" Requires="v">
                    <p:oleObj spid="_x0000_s9463" name="Equation" r:id="rId16" imgW="57386" imgH="66563" progId="Equation.3">
                      <p:embed/>
                    </p:oleObj>
                  </mc:Choice>
                  <mc:Fallback>
                    <p:oleObj name="Equation" r:id="rId16" imgW="57386" imgH="66563" progId="Equation.3">
                      <p:embed/>
                      <p:pic>
                        <p:nvPicPr>
                          <p:cNvPr id="0" name="Object 5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24" y="2008"/>
                            <a:ext cx="242"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0" name="Object 57"/>
              <p:cNvGraphicFramePr>
                <a:graphicFrameLocks noChangeAspect="1"/>
              </p:cNvGraphicFramePr>
              <p:nvPr/>
            </p:nvGraphicFramePr>
            <p:xfrm>
              <a:off x="2208" y="2248"/>
              <a:ext cx="242" cy="344"/>
            </p:xfrm>
            <a:graphic>
              <a:graphicData uri="http://schemas.openxmlformats.org/presentationml/2006/ole">
                <mc:AlternateContent xmlns:mc="http://schemas.openxmlformats.org/markup-compatibility/2006">
                  <mc:Choice xmlns:v="urn:schemas-microsoft-com:vml" Requires="v">
                    <p:oleObj spid="_x0000_s9464" name="Equation" r:id="rId18" imgW="57386" imgH="104685" progId="Equation.3">
                      <p:embed/>
                    </p:oleObj>
                  </mc:Choice>
                  <mc:Fallback>
                    <p:oleObj name="Equation" r:id="rId18" imgW="57386" imgH="104685" progId="Equation.3">
                      <p:embed/>
                      <p:pic>
                        <p:nvPicPr>
                          <p:cNvPr id="0" name="Object 5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08" y="2248"/>
                            <a:ext cx="242"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1" name="Object 58"/>
              <p:cNvGraphicFramePr>
                <a:graphicFrameLocks noChangeAspect="1"/>
              </p:cNvGraphicFramePr>
              <p:nvPr/>
            </p:nvGraphicFramePr>
            <p:xfrm>
              <a:off x="3024" y="2248"/>
              <a:ext cx="242" cy="344"/>
            </p:xfrm>
            <a:graphic>
              <a:graphicData uri="http://schemas.openxmlformats.org/presentationml/2006/ole">
                <mc:AlternateContent xmlns:mc="http://schemas.openxmlformats.org/markup-compatibility/2006">
                  <mc:Choice xmlns:v="urn:schemas-microsoft-com:vml" Requires="v">
                    <p:oleObj spid="_x0000_s9465" name="Equation" r:id="rId20" imgW="57386" imgH="104685" progId="Equation.3">
                      <p:embed/>
                    </p:oleObj>
                  </mc:Choice>
                  <mc:Fallback>
                    <p:oleObj name="Equation" r:id="rId20" imgW="57386" imgH="104685" progId="Equation.3">
                      <p:embed/>
                      <p:pic>
                        <p:nvPicPr>
                          <p:cNvPr id="0" name="Object 5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24" y="2248"/>
                            <a:ext cx="242"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222" name="AutoShape 59"/>
            <p:cNvSpPr>
              <a:spLocks/>
            </p:cNvSpPr>
            <p:nvPr/>
          </p:nvSpPr>
          <p:spPr bwMode="auto">
            <a:xfrm>
              <a:off x="3552" y="2640"/>
              <a:ext cx="432" cy="1440"/>
            </a:xfrm>
            <a:prstGeom prst="leftBrace">
              <a:avLst>
                <a:gd name="adj1" fmla="val 27778"/>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blinds(horizontal)">
                                      <p:cBhvr>
                                        <p:cTn id="7" dur="500"/>
                                        <p:tgtEl>
                                          <p:spTgt spid="9830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8307">
                                            <p:txEl>
                                              <p:pRg st="1" end="1"/>
                                            </p:txEl>
                                          </p:spTgt>
                                        </p:tgtEl>
                                        <p:attrNameLst>
                                          <p:attrName>style.visibility</p:attrName>
                                        </p:attrNameLst>
                                      </p:cBhvr>
                                      <p:to>
                                        <p:strVal val="visible"/>
                                      </p:to>
                                    </p:set>
                                    <p:animEffect transition="in" filter="blinds(horizontal)">
                                      <p:cBhvr>
                                        <p:cTn id="10" dur="500"/>
                                        <p:tgtEl>
                                          <p:spTgt spid="9830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8307">
                                            <p:txEl>
                                              <p:pRg st="2" end="2"/>
                                            </p:txEl>
                                          </p:spTgt>
                                        </p:tgtEl>
                                        <p:attrNameLst>
                                          <p:attrName>style.visibility</p:attrName>
                                        </p:attrNameLst>
                                      </p:cBhvr>
                                      <p:to>
                                        <p:strVal val="visible"/>
                                      </p:to>
                                    </p:set>
                                    <p:animEffect transition="in" filter="blinds(horizontal)">
                                      <p:cBhvr>
                                        <p:cTn id="13" dur="500"/>
                                        <p:tgtEl>
                                          <p:spTgt spid="9830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8307">
                                            <p:txEl>
                                              <p:pRg st="8" end="8"/>
                                            </p:txEl>
                                          </p:spTgt>
                                        </p:tgtEl>
                                        <p:attrNameLst>
                                          <p:attrName>style.visibility</p:attrName>
                                        </p:attrNameLst>
                                      </p:cBhvr>
                                      <p:to>
                                        <p:strVal val="visible"/>
                                      </p:to>
                                    </p:set>
                                    <p:animEffect transition="in" filter="blinds(horizontal)">
                                      <p:cBhvr>
                                        <p:cTn id="16" dur="500"/>
                                        <p:tgtEl>
                                          <p:spTgt spid="98307">
                                            <p:txEl>
                                              <p:pRg st="8" end="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8325"/>
                                        </p:tgtEl>
                                        <p:attrNameLst>
                                          <p:attrName>style.visibility</p:attrName>
                                        </p:attrNameLst>
                                      </p:cBhvr>
                                      <p:to>
                                        <p:strVal val="visible"/>
                                      </p:to>
                                    </p:set>
                                    <p:animEffect transition="in" filter="blinds(horizontal)">
                                      <p:cBhvr>
                                        <p:cTn id="19" dur="500"/>
                                        <p:tgtEl>
                                          <p:spTgt spid="98325"/>
                                        </p:tgtEl>
                                      </p:cBhvr>
                                    </p:animEffect>
                                  </p:childTnLst>
                                </p:cTn>
                              </p:par>
                              <p:par>
                                <p:cTn id="20" presetID="3" presetClass="entr" presetSubtype="10" fill="hold" nodeType="withEffect">
                                  <p:stCondLst>
                                    <p:cond delay="0"/>
                                  </p:stCondLst>
                                  <p:childTnLst>
                                    <p:set>
                                      <p:cBhvr>
                                        <p:cTn id="21" dur="1" fill="hold">
                                          <p:stCondLst>
                                            <p:cond delay="0"/>
                                          </p:stCondLst>
                                        </p:cTn>
                                        <p:tgtEl>
                                          <p:spTgt spid="98364"/>
                                        </p:tgtEl>
                                        <p:attrNameLst>
                                          <p:attrName>style.visibility</p:attrName>
                                        </p:attrNameLst>
                                      </p:cBhvr>
                                      <p:to>
                                        <p:strVal val="visible"/>
                                      </p:to>
                                    </p:set>
                                    <p:animEffect transition="in" filter="blinds(horizontal)">
                                      <p:cBhvr>
                                        <p:cTn id="22" dur="500"/>
                                        <p:tgtEl>
                                          <p:spTgt spid="98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267744" y="0"/>
            <a:ext cx="4464050" cy="850900"/>
          </a:xfrm>
          <a:solidFill>
            <a:srgbClr val="FF99FF"/>
          </a:solidFill>
        </p:spPr>
        <p:txBody>
          <a:bodyPr/>
          <a:lstStyle/>
          <a:p>
            <a:pPr eaLnBrk="1" hangingPunct="1"/>
            <a:r>
              <a:rPr lang="zh-CN" altLang="en-US" dirty="0">
                <a:ea typeface="黑体" panose="02010609060101010101" pitchFamily="49" charset="-122"/>
              </a:rPr>
              <a:t>试卷题型组成</a:t>
            </a:r>
          </a:p>
        </p:txBody>
      </p:sp>
      <p:sp>
        <p:nvSpPr>
          <p:cNvPr id="71683" name="Rectangle 3"/>
          <p:cNvSpPr>
            <a:spLocks noGrp="1" noChangeArrowheads="1"/>
          </p:cNvSpPr>
          <p:nvPr>
            <p:ph type="body" idx="1"/>
          </p:nvPr>
        </p:nvSpPr>
        <p:spPr>
          <a:xfrm>
            <a:off x="0" y="1124744"/>
            <a:ext cx="9144000" cy="5186362"/>
          </a:xfrm>
        </p:spPr>
        <p:txBody>
          <a:bodyPr/>
          <a:lstStyle/>
          <a:p>
            <a:pPr marL="0" indent="0">
              <a:buNone/>
            </a:pPr>
            <a:r>
              <a:rPr lang="en-US" altLang="zh-CN" sz="2800" dirty="0"/>
              <a:t>1</a:t>
            </a:r>
            <a:r>
              <a:rPr lang="zh-CN" altLang="en-US" sz="2800" dirty="0"/>
              <a:t>、选择题</a:t>
            </a:r>
            <a:br>
              <a:rPr lang="zh-CN" altLang="en-US" sz="2800" dirty="0"/>
            </a:br>
            <a:r>
              <a:rPr lang="en-US" altLang="zh-CN" sz="2800" dirty="0"/>
              <a:t>2</a:t>
            </a:r>
            <a:r>
              <a:rPr lang="zh-CN" altLang="en-US" sz="2800" dirty="0"/>
              <a:t>、填空题</a:t>
            </a:r>
            <a:br>
              <a:rPr lang="zh-CN" altLang="en-US" sz="2800" dirty="0"/>
            </a:br>
            <a:r>
              <a:rPr lang="en-US" altLang="zh-CN" sz="2800" dirty="0"/>
              <a:t>3</a:t>
            </a:r>
            <a:r>
              <a:rPr lang="zh-CN" altLang="en-US" sz="2800" dirty="0"/>
              <a:t>、判断题</a:t>
            </a:r>
            <a:br>
              <a:rPr lang="zh-CN" altLang="en-US" sz="2800" dirty="0"/>
            </a:br>
            <a:r>
              <a:rPr lang="en-US" altLang="zh-CN" sz="2800" dirty="0"/>
              <a:t>4</a:t>
            </a:r>
            <a:r>
              <a:rPr lang="zh-CN" altLang="en-US" sz="2800" dirty="0"/>
              <a:t>、函数化简题：（</a:t>
            </a:r>
            <a:r>
              <a:rPr lang="en-US" altLang="zh-CN" sz="2800" dirty="0"/>
              <a:t>1</a:t>
            </a:r>
            <a:r>
              <a:rPr lang="zh-CN" altLang="en-US" sz="2800" dirty="0"/>
              <a:t>）卡诺图化简法  （</a:t>
            </a:r>
            <a:r>
              <a:rPr lang="en-US" altLang="zh-CN" sz="2800" dirty="0"/>
              <a:t>2</a:t>
            </a:r>
            <a:r>
              <a:rPr lang="zh-CN" altLang="en-US" sz="2800" dirty="0"/>
              <a:t>）代数化简法</a:t>
            </a:r>
            <a:br>
              <a:rPr lang="zh-CN" altLang="en-US" sz="2800" dirty="0"/>
            </a:br>
            <a:r>
              <a:rPr lang="en-US" altLang="zh-CN" sz="2800" dirty="0"/>
              <a:t>5</a:t>
            </a:r>
            <a:r>
              <a:rPr lang="zh-CN" altLang="en-US" sz="2800" dirty="0"/>
              <a:t>、组合逻辑电路分析题（电路中可包含集成元器件，例如译码器、数据选择器等）</a:t>
            </a:r>
            <a:br>
              <a:rPr lang="zh-CN" altLang="en-US" sz="2800" dirty="0"/>
            </a:br>
            <a:r>
              <a:rPr lang="en-US" altLang="zh-CN" sz="2800" dirty="0"/>
              <a:t>6</a:t>
            </a:r>
            <a:r>
              <a:rPr lang="zh-CN" altLang="en-US" sz="2800" dirty="0"/>
              <a:t>、组合逻辑电路设计题（最后电路用</a:t>
            </a:r>
            <a:r>
              <a:rPr lang="en-US" altLang="zh-CN" sz="2800" dirty="0"/>
              <a:t>Verilog HDL</a:t>
            </a:r>
            <a:r>
              <a:rPr lang="zh-CN" altLang="en-US" sz="2800" dirty="0"/>
              <a:t>来实现。）</a:t>
            </a:r>
            <a:br>
              <a:rPr lang="zh-CN" altLang="en-US" sz="2800" dirty="0"/>
            </a:br>
            <a:r>
              <a:rPr lang="en-US" altLang="zh-CN" sz="2800" dirty="0"/>
              <a:t>7</a:t>
            </a:r>
            <a:r>
              <a:rPr lang="zh-CN" altLang="en-US" sz="2800" dirty="0"/>
              <a:t>、触发器波形题（要求图中包含至少两个触发器）</a:t>
            </a:r>
            <a:br>
              <a:rPr lang="zh-CN" altLang="en-US" sz="2800" dirty="0"/>
            </a:br>
            <a:r>
              <a:rPr lang="en-US" altLang="zh-CN" sz="2800" dirty="0"/>
              <a:t>8</a:t>
            </a:r>
            <a:r>
              <a:rPr lang="zh-CN" altLang="en-US" sz="2800" dirty="0"/>
              <a:t>、同步时序逻辑电路分析题</a:t>
            </a:r>
            <a:br>
              <a:rPr lang="zh-CN" altLang="en-US" sz="2800" dirty="0"/>
            </a:br>
            <a:r>
              <a:rPr lang="en-US" altLang="zh-CN" sz="2800" dirty="0"/>
              <a:t>9</a:t>
            </a:r>
            <a:r>
              <a:rPr lang="zh-CN" altLang="en-US" sz="2800" dirty="0"/>
              <a:t>、同步时序逻辑电路设计题（能设计串行序列检测器和计数器。）</a:t>
            </a:r>
            <a:br>
              <a:rPr lang="zh-CN" altLang="en-US" sz="2800" dirty="0"/>
            </a:br>
            <a:endParaRPr lang="zh-CN" altLang="en-US" sz="2800" dirty="0"/>
          </a:p>
        </p:txBody>
      </p:sp>
    </p:spTree>
    <p:extLst>
      <p:ext uri="{BB962C8B-B14F-4D97-AF65-F5344CB8AC3E}">
        <p14:creationId xmlns:p14="http://schemas.microsoft.com/office/powerpoint/2010/main" val="3952862412"/>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a:xfrm>
            <a:off x="539750" y="476250"/>
            <a:ext cx="8147050" cy="5649913"/>
          </a:xfrm>
        </p:spPr>
        <p:txBody>
          <a:bodyPr/>
          <a:lstStyle/>
          <a:p>
            <a:pPr eaLnBrk="1" hangingPunct="1">
              <a:buFontTx/>
              <a:buNone/>
            </a:pPr>
            <a:r>
              <a:rPr lang="zh-CN" altLang="en-US">
                <a:latin typeface="黑体" panose="02010609060101010101" pitchFamily="49" charset="-122"/>
                <a:ea typeface="黑体" panose="02010609060101010101" pitchFamily="49" charset="-122"/>
              </a:rPr>
              <a:t>5)正逻辑和负逻辑</a:t>
            </a:r>
          </a:p>
          <a:p>
            <a:pPr eaLnBrk="1" hangingPunct="1"/>
            <a:r>
              <a:rPr lang="zh-CN" altLang="en-US">
                <a:latin typeface="黑体" panose="02010609060101010101" pitchFamily="49" charset="-122"/>
                <a:ea typeface="黑体" panose="02010609060101010101" pitchFamily="49" charset="-122"/>
              </a:rPr>
              <a:t>同一逻辑电路在不同逻辑假设下，功能完全不同。</a:t>
            </a:r>
          </a:p>
        </p:txBody>
      </p:sp>
      <p:grpSp>
        <p:nvGrpSpPr>
          <p:cNvPr id="99348" name="Group 20"/>
          <p:cNvGrpSpPr>
            <a:grpSpLocks/>
          </p:cNvGrpSpPr>
          <p:nvPr/>
        </p:nvGrpSpPr>
        <p:grpSpPr bwMode="auto">
          <a:xfrm>
            <a:off x="2051050" y="2276475"/>
            <a:ext cx="4826000" cy="4013200"/>
            <a:chOff x="1292" y="1434"/>
            <a:chExt cx="3040" cy="2528"/>
          </a:xfrm>
        </p:grpSpPr>
        <p:grpSp>
          <p:nvGrpSpPr>
            <p:cNvPr id="10244" name="Group 9"/>
            <p:cNvGrpSpPr>
              <a:grpSpLocks/>
            </p:cNvGrpSpPr>
            <p:nvPr/>
          </p:nvGrpSpPr>
          <p:grpSpPr bwMode="auto">
            <a:xfrm>
              <a:off x="1292" y="1434"/>
              <a:ext cx="2990" cy="2528"/>
              <a:chOff x="864" y="1190"/>
              <a:chExt cx="3264" cy="2650"/>
            </a:xfrm>
          </p:grpSpPr>
          <p:sp>
            <p:nvSpPr>
              <p:cNvPr id="10251" name="Line 10"/>
              <p:cNvSpPr>
                <a:spLocks noChangeShapeType="1"/>
              </p:cNvSpPr>
              <p:nvPr/>
            </p:nvSpPr>
            <p:spPr bwMode="auto">
              <a:xfrm>
                <a:off x="864" y="1632"/>
                <a:ext cx="326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2" name="Line 11"/>
              <p:cNvSpPr>
                <a:spLocks noChangeShapeType="1"/>
              </p:cNvSpPr>
              <p:nvPr/>
            </p:nvSpPr>
            <p:spPr bwMode="auto">
              <a:xfrm>
                <a:off x="2496" y="1248"/>
                <a:ext cx="0" cy="25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3" name="Rectangle 12"/>
              <p:cNvSpPr>
                <a:spLocks noChangeArrowheads="1"/>
              </p:cNvSpPr>
              <p:nvPr/>
            </p:nvSpPr>
            <p:spPr bwMode="auto">
              <a:xfrm>
                <a:off x="1055" y="1190"/>
                <a:ext cx="2782"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0">
                    <a:latin typeface="黑体" panose="02010609060101010101" pitchFamily="49" charset="-122"/>
                    <a:ea typeface="黑体" panose="02010609060101010101" pitchFamily="49" charset="-122"/>
                  </a:rPr>
                  <a:t>正逻辑       负逻辑</a:t>
                </a:r>
              </a:p>
            </p:txBody>
          </p:sp>
        </p:grpSp>
        <p:sp>
          <p:nvSpPr>
            <p:cNvPr id="10245" name="Rectangle 13"/>
            <p:cNvSpPr>
              <a:spLocks noChangeArrowheads="1"/>
            </p:cNvSpPr>
            <p:nvPr/>
          </p:nvSpPr>
          <p:spPr bwMode="auto">
            <a:xfrm>
              <a:off x="1556" y="1883"/>
              <a:ext cx="229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0">
                  <a:latin typeface="黑体" panose="02010609060101010101" pitchFamily="49" charset="-122"/>
                  <a:ea typeface="黑体" panose="02010609060101010101" pitchFamily="49" charset="-122"/>
                </a:rPr>
                <a:t>与门         或门</a:t>
              </a:r>
            </a:p>
          </p:txBody>
        </p:sp>
        <p:sp>
          <p:nvSpPr>
            <p:cNvPr id="10246" name="Rectangle 14"/>
            <p:cNvSpPr>
              <a:spLocks noChangeArrowheads="1"/>
            </p:cNvSpPr>
            <p:nvPr/>
          </p:nvSpPr>
          <p:spPr bwMode="auto">
            <a:xfrm>
              <a:off x="1556" y="2202"/>
              <a:ext cx="229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0">
                  <a:latin typeface="黑体" panose="02010609060101010101" pitchFamily="49" charset="-122"/>
                  <a:ea typeface="黑体" panose="02010609060101010101" pitchFamily="49" charset="-122"/>
                </a:rPr>
                <a:t>或门         与门</a:t>
              </a:r>
            </a:p>
          </p:txBody>
        </p:sp>
        <p:sp>
          <p:nvSpPr>
            <p:cNvPr id="10247" name="Rectangle 15"/>
            <p:cNvSpPr>
              <a:spLocks noChangeArrowheads="1"/>
            </p:cNvSpPr>
            <p:nvPr/>
          </p:nvSpPr>
          <p:spPr bwMode="auto">
            <a:xfrm>
              <a:off x="1556" y="2570"/>
              <a:ext cx="25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0">
                  <a:latin typeface="黑体" panose="02010609060101010101" pitchFamily="49" charset="-122"/>
                  <a:ea typeface="黑体" panose="02010609060101010101" pitchFamily="49" charset="-122"/>
                </a:rPr>
                <a:t>与非门       或非门</a:t>
              </a:r>
            </a:p>
          </p:txBody>
        </p:sp>
        <p:sp>
          <p:nvSpPr>
            <p:cNvPr id="10248" name="Rectangle 16"/>
            <p:cNvSpPr>
              <a:spLocks noChangeArrowheads="1"/>
            </p:cNvSpPr>
            <p:nvPr/>
          </p:nvSpPr>
          <p:spPr bwMode="auto">
            <a:xfrm>
              <a:off x="1556" y="2890"/>
              <a:ext cx="277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0">
                  <a:latin typeface="黑体" panose="02010609060101010101" pitchFamily="49" charset="-122"/>
                  <a:ea typeface="黑体" panose="02010609060101010101" pitchFamily="49" charset="-122"/>
                </a:rPr>
                <a:t>或非门       与非门</a:t>
              </a:r>
            </a:p>
          </p:txBody>
        </p:sp>
        <p:sp>
          <p:nvSpPr>
            <p:cNvPr id="10249" name="Rectangle 17"/>
            <p:cNvSpPr>
              <a:spLocks noChangeArrowheads="1"/>
            </p:cNvSpPr>
            <p:nvPr/>
          </p:nvSpPr>
          <p:spPr bwMode="auto">
            <a:xfrm>
              <a:off x="1556" y="3256"/>
              <a:ext cx="25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0">
                  <a:latin typeface="黑体" panose="02010609060101010101" pitchFamily="49" charset="-122"/>
                  <a:ea typeface="黑体" panose="02010609060101010101" pitchFamily="49" charset="-122"/>
                </a:rPr>
                <a:t>异或门       同或门</a:t>
              </a:r>
            </a:p>
          </p:txBody>
        </p:sp>
        <p:sp>
          <p:nvSpPr>
            <p:cNvPr id="10250" name="Rectangle 18"/>
            <p:cNvSpPr>
              <a:spLocks noChangeArrowheads="1"/>
            </p:cNvSpPr>
            <p:nvPr/>
          </p:nvSpPr>
          <p:spPr bwMode="auto">
            <a:xfrm>
              <a:off x="1556" y="3577"/>
              <a:ext cx="25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0">
                  <a:latin typeface="黑体" panose="02010609060101010101" pitchFamily="49" charset="-122"/>
                  <a:ea typeface="黑体" panose="02010609060101010101" pitchFamily="49" charset="-122"/>
                </a:rPr>
                <a:t>同或门       异或门</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wipe(down)">
                                      <p:cBhvr>
                                        <p:cTn id="7" dur="500"/>
                                        <p:tgtEl>
                                          <p:spTgt spid="99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wipe(down)">
                                      <p:cBhvr>
                                        <p:cTn id="12" dur="500"/>
                                        <p:tgtEl>
                                          <p:spTgt spid="99331">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99348"/>
                                        </p:tgtEl>
                                        <p:attrNameLst>
                                          <p:attrName>style.visibility</p:attrName>
                                        </p:attrNameLst>
                                      </p:cBhvr>
                                      <p:to>
                                        <p:strVal val="visible"/>
                                      </p:to>
                                    </p:set>
                                    <p:animEffect transition="in" filter="wipe(down)">
                                      <p:cBhvr>
                                        <p:cTn id="15" dur="500"/>
                                        <p:tgtEl>
                                          <p:spTgt spid="99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rgbClr val="FF0000"/>
          </a:solidFill>
          <a:prstDash val="solid"/>
          <a:miter lim="800000"/>
          <a:headEnd type="none" w="med" len="med"/>
          <a:tailEnd type="none" w="med" len="med"/>
        </a:ln>
        <a:effectLst/>
        <a:extLst/>
      </a:spPr>
      <a:bodyPr vert="horz" wrap="non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4172</TotalTime>
  <Words>5623</Words>
  <Application>Microsoft Office PowerPoint</Application>
  <PresentationFormat>全屏显示(4:3)</PresentationFormat>
  <Paragraphs>1055</Paragraphs>
  <Slides>80</Slides>
  <Notes>72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80</vt:i4>
      </vt:variant>
    </vt:vector>
  </HeadingPairs>
  <TitlesOfParts>
    <vt:vector size="92" baseType="lpstr">
      <vt:lpstr>黑体</vt:lpstr>
      <vt:lpstr>宋体</vt:lpstr>
      <vt:lpstr>Arial</vt:lpstr>
      <vt:lpstr>Calibri</vt:lpstr>
      <vt:lpstr>Cambria Math</vt:lpstr>
      <vt:lpstr>Symbol</vt:lpstr>
      <vt:lpstr>Times New Roman</vt:lpstr>
      <vt:lpstr>Wingdings</vt:lpstr>
      <vt:lpstr>默认设计模板</vt:lpstr>
      <vt:lpstr>Equation</vt:lpstr>
      <vt:lpstr>公式</vt:lpstr>
      <vt:lpstr>Visio</vt:lpstr>
      <vt:lpstr>第一章 数制和码制</vt:lpstr>
      <vt:lpstr>PowerPoint 演示文稿</vt:lpstr>
      <vt:lpstr>PowerPoint 演示文稿</vt:lpstr>
      <vt:lpstr>PowerPoint 演示文稿</vt:lpstr>
      <vt:lpstr>PowerPoint 演示文稿</vt:lpstr>
      <vt:lpstr>第二章 逻辑代数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组合逻辑电路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第五章 触发器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第六章 同步时序逻辑电路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第八章 可编程逻辑电路</vt:lpstr>
      <vt:lpstr>各章节分数分配情况</vt:lpstr>
      <vt:lpstr>试卷题型组成</vt:lpstr>
      <vt:lpstr>试卷题型组成</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复习题纲</dc:title>
  <dc:creator>kjhuang</dc:creator>
  <cp:lastModifiedBy>TOMMY</cp:lastModifiedBy>
  <cp:revision>262</cp:revision>
  <cp:lastPrinted>1601-01-01T00:00:00Z</cp:lastPrinted>
  <dcterms:created xsi:type="dcterms:W3CDTF">2006-12-11T03:22:14Z</dcterms:created>
  <dcterms:modified xsi:type="dcterms:W3CDTF">2019-05-28T14:32:56Z</dcterms:modified>
</cp:coreProperties>
</file>