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4"/>
  </p:handoutMasterIdLst>
  <p:sldIdLst>
    <p:sldId id="409" r:id="rId3"/>
    <p:sldId id="441" r:id="rId4"/>
    <p:sldId id="442" r:id="rId5"/>
    <p:sldId id="445" r:id="rId6"/>
    <p:sldId id="443" r:id="rId7"/>
    <p:sldId id="444" r:id="rId8"/>
    <p:sldId id="463" r:id="rId9"/>
    <p:sldId id="464" r:id="rId10"/>
    <p:sldId id="448" r:id="rId11"/>
    <p:sldId id="449" r:id="rId13"/>
    <p:sldId id="450" r:id="rId14"/>
    <p:sldId id="451" r:id="rId15"/>
    <p:sldId id="452" r:id="rId16"/>
    <p:sldId id="453" r:id="rId17"/>
    <p:sldId id="454" r:id="rId18"/>
    <p:sldId id="456" r:id="rId19"/>
    <p:sldId id="457" r:id="rId20"/>
    <p:sldId id="458" r:id="rId21"/>
    <p:sldId id="459" r:id="rId22"/>
    <p:sldId id="4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75" y="746125"/>
            <a:ext cx="6613525" cy="3721100"/>
          </a:xfrm>
        </p:spPr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9000" y="4714875"/>
            <a:ext cx="4891088" cy="4467225"/>
          </a:xfrm>
        </p:spPr>
        <p:txBody>
          <a:bodyPr/>
          <a:lstStyle/>
          <a:p>
            <a:r>
              <a:rPr lang="zh-CN" altLang="en-US"/>
              <a:t>计算机又称电脑。任何计算机，不管它是什么类型，都是由程序指令控制机器操作，完成特定工作任务。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01700"/>
            <a:ext cx="9799200" cy="2570400"/>
          </a:xfrm>
        </p:spPr>
        <p:txBody>
          <a:bodyPr/>
          <a:p>
            <a:r>
              <a:rPr lang="en-US" altLang="zh-CN"/>
              <a:t>SQL</a:t>
            </a:r>
            <a:r>
              <a:rPr lang="zh-CN" altLang="en-US"/>
              <a:t>的练习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5150" y="658813"/>
            <a:ext cx="3160713" cy="538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课程表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COURSE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4625" y="1341438"/>
          <a:ext cx="11580811" cy="5037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01"/>
                <a:gridCol w="2346242"/>
                <a:gridCol w="1895042"/>
                <a:gridCol w="1895042"/>
                <a:gridCol w="1895042"/>
                <a:gridCol w="1895042"/>
              </a:tblGrid>
              <a:tr h="689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字段编码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课程编号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4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课程名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20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课程类别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CourseType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4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学分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CourseCredit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数字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短整型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209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学时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CoursePeriod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数字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短整型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8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考核方式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TestMethod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10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4378325" y="836613"/>
            <a:ext cx="3346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0" hangingPunct="0">
              <a:defRPr/>
            </a:pPr>
            <a:r>
              <a:rPr lang="zh-CN" altLang="zh-CN" sz="2905" dirty="0">
                <a:solidFill>
                  <a:srgbClr val="C00000"/>
                </a:solidFill>
                <a:sym typeface="+mn-ea"/>
              </a:rPr>
              <a:t>教师表</a:t>
            </a:r>
            <a:r>
              <a:rPr lang="zh-CN" altLang="zh-CN" sz="2905" dirty="0">
                <a:sym typeface="+mn-ea"/>
              </a:rPr>
              <a:t>（</a:t>
            </a:r>
            <a:r>
              <a:rPr lang="en-US" altLang="zh-CN" sz="2905" dirty="0">
                <a:sym typeface="+mn-ea"/>
              </a:rPr>
              <a:t>TEACHER</a:t>
            </a:r>
            <a:r>
              <a:rPr lang="zh-CN" altLang="zh-CN" sz="2905" dirty="0"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0350" y="1628775"/>
          <a:ext cx="11583987" cy="4321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953"/>
                <a:gridCol w="2525833"/>
                <a:gridCol w="1498286"/>
                <a:gridCol w="1939305"/>
                <a:gridCol w="1939305"/>
                <a:gridCol w="1939305"/>
              </a:tblGrid>
              <a:tr h="46306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769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教师编号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TeacherID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4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6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姓名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78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性别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TeacherGender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2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20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职称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TeacherTitle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6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7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所属学院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CollegeID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外键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60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联系电话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TeacherPhone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11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3935413" y="485775"/>
            <a:ext cx="35321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0" hangingPunct="0">
              <a:defRPr/>
            </a:pPr>
            <a:r>
              <a:rPr lang="zh-CN" altLang="zh-CN" sz="2905" dirty="0">
                <a:solidFill>
                  <a:srgbClr val="C00000"/>
                </a:solidFill>
                <a:sym typeface="+mn-ea"/>
              </a:rPr>
              <a:t>开课计划表</a:t>
            </a:r>
            <a:r>
              <a:rPr lang="zh-CN" altLang="zh-CN" sz="2905" dirty="0">
                <a:sym typeface="+mn-ea"/>
              </a:rPr>
              <a:t>（</a:t>
            </a:r>
            <a:r>
              <a:rPr lang="en-US" altLang="zh-CN" sz="2905" dirty="0">
                <a:sym typeface="+mn-ea"/>
              </a:rPr>
              <a:t>PLAN</a:t>
            </a:r>
            <a:r>
              <a:rPr lang="zh-CN" altLang="zh-CN" sz="2905" dirty="0"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7650" y="1125538"/>
          <a:ext cx="11671301" cy="5589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885"/>
                <a:gridCol w="2200724"/>
                <a:gridCol w="1953923"/>
                <a:gridCol w="1953923"/>
                <a:gridCol w="1953923"/>
                <a:gridCol w="1953923"/>
              </a:tblGrid>
              <a:tr h="8167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453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开课编号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CoursePlanID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自动编号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长整型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代理键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课程编号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CourseID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4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外键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491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教师编号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TeacherID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4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外键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49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地点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CourseRoom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491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时间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CourseTime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30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备注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Note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50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5775" y="585788"/>
            <a:ext cx="3346450" cy="539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学生表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STUDENT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5275" y="1341438"/>
          <a:ext cx="11583988" cy="489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758"/>
                <a:gridCol w="2525833"/>
                <a:gridCol w="1672482"/>
                <a:gridCol w="1939305"/>
                <a:gridCol w="1939305"/>
                <a:gridCol w="1939305"/>
              </a:tblGrid>
              <a:tr h="4677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学号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StudentID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</a:t>
                      </a:r>
                      <a:r>
                        <a:rPr lang="en-US" altLang="zh-CN" sz="2400" kern="1000" dirty="0">
                          <a:effectLst/>
                        </a:rPr>
                        <a:t>3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059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姓名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StudentName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是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55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性别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StudentGender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2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42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出生日期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BirthDay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日期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短日期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020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专业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>
                          <a:effectLst/>
                        </a:rPr>
                        <a:t>Major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30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8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手机号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0" dirty="0" err="1">
                          <a:effectLst/>
                        </a:rPr>
                        <a:t>StudentPhone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11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0" marR="8295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1313" y="773113"/>
            <a:ext cx="4276725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选课注册表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REGISTER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6913" y="1484313"/>
          <a:ext cx="10972799" cy="3844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457"/>
                <a:gridCol w="2144402"/>
                <a:gridCol w="1836985"/>
                <a:gridCol w="1836985"/>
                <a:gridCol w="1836985"/>
                <a:gridCol w="1836985"/>
              </a:tblGrid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字段编码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2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注册编号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CourseRegID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自动编号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长整型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代理键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767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开课编号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CoursePlanID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数字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长整型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是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外键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49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StudentID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1</a:t>
                      </a:r>
                      <a:r>
                        <a:rPr lang="en-US" altLang="zh-CN" sz="2400" kern="1000" dirty="0">
                          <a:effectLst/>
                        </a:rPr>
                        <a:t>3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外键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742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备注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Note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40" marR="8294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2538" y="908050"/>
            <a:ext cx="4089400" cy="538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zh-CN" sz="2905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学院信息表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COLLEGE</a:t>
            </a:r>
            <a:r>
              <a:rPr lang="zh-CN" altLang="zh-CN" sz="2905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905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6563" y="1638300"/>
          <a:ext cx="11058525" cy="4094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499"/>
                <a:gridCol w="2203226"/>
                <a:gridCol w="1778450"/>
                <a:gridCol w="1778450"/>
                <a:gridCol w="1778450"/>
                <a:gridCol w="1778450"/>
              </a:tblGrid>
              <a:tr h="81883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字段名称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字段编码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数据类型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字段大小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必填字段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是否为键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学院编号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CollegeID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主键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学院名称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CollegeName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文本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40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是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学院介绍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CollegeIntro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>
                          <a:effectLst/>
                        </a:rPr>
                        <a:t>200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否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8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zh-CN" sz="2400" kern="1000">
                          <a:effectLst/>
                        </a:rPr>
                        <a:t>学院电话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 dirty="0" err="1">
                          <a:effectLst/>
                        </a:rPr>
                        <a:t>CollegeTel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>
                          <a:effectLst/>
                        </a:rPr>
                        <a:t>文本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514600" algn="l"/>
                        </a:tabLst>
                      </a:pPr>
                      <a:r>
                        <a:rPr lang="en-US" sz="2400" kern="1000">
                          <a:effectLst/>
                        </a:rPr>
                        <a:t>30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0" dirty="0">
                          <a:effectLst/>
                        </a:rPr>
                        <a:t>否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29" marR="8292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DDL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sz="14400" b="1">
                <a:sym typeface="+mn-ea"/>
              </a:rPr>
              <a:t>创建表</a:t>
            </a:r>
            <a:r>
              <a:rPr lang="en-US" altLang="zh-CN" sz="14400" b="1">
                <a:sym typeface="+mn-ea"/>
              </a:rPr>
              <a:t>: 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课程表（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COURSE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 教师表（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TEACHER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 开课计划表（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PLAN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）学生表（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STUDENT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 选课注册表（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REGISTER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 学院信息表（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COLLEGE</a:t>
            </a:r>
            <a:r>
              <a:rPr altLang="zh-CN" sz="14400" kern="1000">
                <a:cs typeface="Times New Roman" panose="02020603050405020304" pitchFamily="18" charset="0"/>
                <a:sym typeface="+mn-ea"/>
              </a:rPr>
              <a:t>）</a:t>
            </a:r>
            <a:endParaRPr altLang="zh-CN" sz="14400" kern="100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altLang="zh-CN" sz="14400" kern="1000">
                <a:cs typeface="Times New Roman" panose="02020603050405020304" pitchFamily="18" charset="0"/>
                <a:sym typeface="+mn-ea"/>
              </a:rPr>
              <a:t>修改表：  在学生表中增加一列 </a:t>
            </a:r>
            <a:r>
              <a:rPr lang="en-US" altLang="zh-CN" sz="14400" kern="1000">
                <a:cs typeface="Times New Roman" panose="02020603050405020304" pitchFamily="18" charset="0"/>
                <a:sym typeface="+mn-ea"/>
              </a:rPr>
              <a:t>email  varchar(30)</a:t>
            </a:r>
            <a:endParaRPr lang="en-US" altLang="zh-CN" sz="14400" kern="100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altLang="zh-CN" sz="14400" kern="100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在学生信息表</a:t>
            </a:r>
            <a:r>
              <a:rPr lang="en-US"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Student</a:t>
            </a:r>
            <a:r>
              <a:rPr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中，为出生日期</a:t>
            </a:r>
            <a:r>
              <a:rPr lang="en-US"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Birthday</a:t>
            </a:r>
            <a:r>
              <a:rPr altLang="zh-CN"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列创建索引，以便支持按出生日期快速查询学生信息</a:t>
            </a:r>
            <a:r>
              <a:rPr sz="14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14400" kern="1000" dirty="0">
              <a:cs typeface="Times New Roman" panose="02020603050405020304" pitchFamily="18" charset="0"/>
              <a:sym typeface="+mn-ea"/>
            </a:endParaRPr>
          </a:p>
          <a:p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 b="1"/>
              <a:t>1  6</a:t>
            </a:r>
            <a:r>
              <a:rPr sz="2400" b="1"/>
              <a:t>个表， 各插入</a:t>
            </a:r>
            <a:r>
              <a:rPr lang="en-US" altLang="zh-CN" sz="2400" b="1"/>
              <a:t>5</a:t>
            </a:r>
            <a:r>
              <a:rPr sz="2400" b="1"/>
              <a:t>行数据</a:t>
            </a:r>
            <a:endParaRPr sz="2400" b="1"/>
          </a:p>
          <a:p>
            <a:r>
              <a:rPr lang="en-US" altLang="zh-CN" sz="2400" b="1"/>
              <a:t>2   </a:t>
            </a:r>
            <a:r>
              <a:rPr sz="2400" b="1"/>
              <a:t>删除每个表其中的</a:t>
            </a:r>
            <a:r>
              <a:rPr lang="en-US" altLang="zh-CN" sz="2400" b="1"/>
              <a:t>2</a:t>
            </a:r>
            <a:r>
              <a:rPr sz="2400" b="1"/>
              <a:t>行</a:t>
            </a:r>
            <a:endParaRPr sz="2400" b="1"/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3  </a:t>
            </a:r>
            <a:r>
              <a:rPr sz="2400" b="1">
                <a:latin typeface="Tahoma" panose="020B0604030504040204" pitchFamily="34" charset="0"/>
                <a:sym typeface="+mn-ea"/>
              </a:rPr>
              <a:t>在学生表中插入数据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('2019220101106','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张亮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男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','1999-11-21','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软件工程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','zhangl@163.com');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('2019220101107','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谢云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男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','2002-08-12','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软件工程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','xiey@163.com');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('2019220101108','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刘亚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女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','2002-06-20','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软件工程</a:t>
            </a: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',NULL);</a:t>
            </a:r>
            <a:endParaRPr lang="en-US" altLang="zh-CN" sz="2400" noProof="0">
              <a:ln>
                <a:noFill/>
              </a:ln>
              <a:solidFill>
                <a:schemeClr val="tx1"/>
              </a:solidFill>
              <a:effectLst/>
              <a:uLn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  </a:t>
            </a:r>
            <a:r>
              <a:rPr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修改学生表中 把 </a:t>
            </a:r>
            <a:r>
              <a:rPr altLang="zh-CN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刘亚的 邮件地址改成</a:t>
            </a:r>
            <a:r>
              <a:rPr lang="en-US" altLang="zh-CN" sz="2400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'liuya@163.com'</a:t>
            </a:r>
            <a:endParaRPr lang="en-US" altLang="zh-CN" sz="2400" kern="1000" noProof="0">
              <a:ln>
                <a:noFill/>
              </a:ln>
              <a:solidFill>
                <a:srgbClr val="000000"/>
              </a:solidFill>
              <a:effectLst/>
              <a:uLn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</a:t>
            </a:r>
            <a:r>
              <a:rPr kumimoji="0" altLang="zh-CN" sz="2400" b="0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删除 学生 张亮</a:t>
            </a:r>
            <a:endParaRPr kumimoji="0" altLang="zh-CN" sz="2400" b="0" i="0" u="none" strike="noStrike" kern="10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280" y="70"/>
            <a:ext cx="10969200" cy="705600"/>
          </a:xfrm>
        </p:spPr>
        <p:txBody>
          <a:bodyPr/>
          <a:p>
            <a:r>
              <a:rPr lang="zh-CN" altLang="en-US"/>
              <a:t>写</a:t>
            </a:r>
            <a:r>
              <a:rPr lang="en-US" altLang="zh-CN"/>
              <a:t>DQL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705485"/>
            <a:ext cx="11365230" cy="5544185"/>
          </a:xfrm>
        </p:spPr>
        <p:txBody>
          <a:bodyPr>
            <a:normAutofit fontScale="50000"/>
          </a:bodyPr>
          <a:p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 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从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表中查询出生日期在“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2003-01-01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”到“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2005-12-31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”的学生数据</a:t>
            </a:r>
            <a:endParaRPr altLang="zh-CN" sz="4800" b="1" kern="1000" noProof="0">
              <a:ln>
                <a:noFill/>
              </a:ln>
              <a:solidFill>
                <a:srgbClr val="000000"/>
              </a:solidFill>
              <a:effectLst/>
              <a:uLn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 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从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表中查询邮箱域名为“</a:t>
            </a:r>
            <a:r>
              <a:rPr lang="en-US"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@163.com</a:t>
            </a:r>
            <a:r>
              <a:rPr altLang="zh-CN" sz="4800" b="1" kern="1000" noProof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”的学生数据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</a:t>
            </a:r>
            <a:endParaRPr lang="en-US" altLang="zh-CN" sz="48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3 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分专业统计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表中的学生人数</a:t>
            </a:r>
            <a:endParaRPr lang="zh-CN" altLang="en-US" sz="48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4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分专业统计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STUDENT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表中男生人数，但限定只显示人数大于</a:t>
            </a: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2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的人数</a:t>
            </a:r>
            <a:endParaRPr lang="zh-CN" altLang="en-US" sz="48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5 </a:t>
            </a:r>
            <a:r>
              <a:rPr altLang="zh-CN" sz="4800" b="1" kern="1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检索出“计算机学院”的教师名单</a:t>
            </a:r>
            <a:endParaRPr lang="zh-CN" altLang="en-US" sz="48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6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各个学院的教师信息</a:t>
            </a:r>
            <a:r>
              <a:rPr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列表，包括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学院名称、教师编号、教师姓名、教师性别、职称等信息</a:t>
            </a:r>
            <a:r>
              <a:rPr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。要求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按学院名称、教师编号分别排序输出</a:t>
            </a:r>
            <a:endParaRPr altLang="zh-CN" sz="48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7 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查询所有开设课程的学生选课情况，包括课程名称、</a:t>
            </a:r>
            <a:r>
              <a:rPr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任课教师、</a:t>
            </a:r>
            <a:r>
              <a:rPr altLang="zh-CN" sz="48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选课学生人数</a:t>
            </a:r>
            <a:endParaRPr sz="48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DCL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/>
              <a:t>用户名称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u2,u3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b="1"/>
              <a:t> </a:t>
            </a:r>
            <a:r>
              <a:rPr sz="2400" b="1"/>
              <a:t>把 </a:t>
            </a:r>
            <a:r>
              <a:rPr lang="en-US" altLang="zh-CN" sz="2400" b="1"/>
              <a:t>student</a:t>
            </a:r>
            <a:r>
              <a:rPr sz="2400" b="1"/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</a:t>
            </a:r>
            <a:r>
              <a:rPr lang="en-US" altLang="zh-CN" sz="2400" b="1"/>
              <a:t> 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>
                <a:sym typeface="+mn-ea"/>
              </a:rPr>
              <a:t>把 </a:t>
            </a:r>
            <a:r>
              <a:rPr lang="en-US" altLang="zh-CN" sz="2400" b="1">
                <a:sym typeface="+mn-ea"/>
              </a:rPr>
              <a:t>student</a:t>
            </a:r>
            <a:r>
              <a:rPr sz="2400" b="1">
                <a:sym typeface="+mn-ea"/>
              </a:rPr>
              <a:t>表的 所有权限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3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回收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student</a:t>
            </a:r>
            <a:r>
              <a:rPr sz="2400" b="1">
                <a:sym typeface="+mn-ea"/>
              </a:rPr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deny select on  Student to public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deny  all on  Student, Course   to u2,u3</a:t>
            </a: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DDL </a:t>
            </a:r>
            <a:r>
              <a:t>练习</a:t>
            </a:r>
            <a:r>
              <a:rPr lang="en-US" altLang="zh-CN"/>
              <a:t>create, drop, alter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sz="2400"/>
              <a:t>创建数据库</a:t>
            </a:r>
            <a:endParaRPr lang="zh-CN" altLang="en-US" sz="2400"/>
          </a:p>
          <a:p>
            <a:pPr>
              <a:buNone/>
            </a:pPr>
            <a:r>
              <a:rPr lang="zh-CN" altLang="en-US" sz="2400"/>
              <a:t>创建表 </a:t>
            </a:r>
            <a:r>
              <a:rPr lang="en-US" altLang="zh-CN" sz="2400"/>
              <a:t>department(</a:t>
            </a:r>
            <a:r>
              <a:rPr lang="en-US" altLang="zh-CN" sz="2400" err="1">
                <a:sym typeface="+mn-ea"/>
              </a:rPr>
              <a:t>deptCode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DeptName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TelCode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>
              <a:lnSpc>
                <a:spcPct val="80000"/>
              </a:lnSpc>
            </a:pPr>
            <a:r>
              <a:rPr altLang="zh-CN" sz="2400" err="1">
                <a:sym typeface="+mn-ea"/>
              </a:rPr>
              <a:t>主键  </a:t>
            </a:r>
            <a:r>
              <a:rPr lang="en-US" altLang="zh-CN" sz="2400" err="1">
                <a:sym typeface="+mn-ea"/>
              </a:rPr>
              <a:t>deptCode </a:t>
            </a:r>
            <a:r>
              <a:rPr sz="2400" err="1">
                <a:sym typeface="+mn-ea"/>
              </a:rPr>
              <a:t>， 非空 </a:t>
            </a:r>
            <a:r>
              <a:rPr lang="en-US" altLang="zh-CN" sz="2400" err="1">
                <a:sym typeface="+mn-ea"/>
              </a:rPr>
              <a:t>DeptName</a:t>
            </a:r>
            <a:endParaRPr lang="en-US" altLang="zh-CN" sz="2400" err="1">
              <a:sym typeface="+mn-ea"/>
            </a:endParaRPr>
          </a:p>
          <a:p>
            <a:pPr>
              <a:lnSpc>
                <a:spcPct val="80000"/>
              </a:lnSpc>
            </a:pPr>
            <a:endParaRPr sz="2400">
              <a:sym typeface="+mn-ea"/>
            </a:endParaRPr>
          </a:p>
          <a:p>
            <a:pPr>
              <a:lnSpc>
                <a:spcPct val="80000"/>
              </a:lnSpc>
            </a:pPr>
            <a:r>
              <a:rPr sz="2400">
                <a:sym typeface="+mn-ea"/>
              </a:rPr>
              <a:t>创建表 </a:t>
            </a:r>
            <a:r>
              <a:rPr lang="en-US" altLang="zh-CN" sz="2400">
                <a:sym typeface="+mn-ea"/>
              </a:rPr>
              <a:t>teachers(teachers (</a:t>
            </a:r>
            <a:r>
              <a:rPr lang="en-US" altLang="zh-CN" sz="2400" err="1">
                <a:sym typeface="+mn-ea"/>
              </a:rPr>
              <a:t>techerID,</a:t>
            </a:r>
            <a:r>
              <a:rPr lang="en-US" altLang="zh-CN" sz="2400">
                <a:sym typeface="+mn-ea"/>
              </a:rPr>
              <a:t>Name, Gender,</a:t>
            </a:r>
            <a:r>
              <a:rPr lang="en-US" altLang="zh-CN" sz="2400" err="1">
                <a:sym typeface="+mn-ea"/>
              </a:rPr>
              <a:t>Birthday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Deptcode</a:t>
            </a:r>
            <a:r>
              <a:rPr lang="en-US" altLang="zh-CN" sz="2400">
                <a:sym typeface="+mn-ea"/>
              </a:rPr>
              <a:t>, Title,</a:t>
            </a:r>
            <a:r>
              <a:rPr lang="en-US" altLang="zh-CN" sz="2400" err="1">
                <a:sym typeface="+mn-ea"/>
              </a:rPr>
              <a:t>Telcode</a:t>
            </a:r>
            <a:r>
              <a:rPr lang="en-US" altLang="zh-CN" sz="2400">
                <a:sym typeface="+mn-ea"/>
              </a:rPr>
              <a:t>,Aspect ,</a:t>
            </a:r>
            <a:r>
              <a:rPr lang="en-US" altLang="zh-CN" sz="2400" err="1">
                <a:sym typeface="+mn-ea"/>
              </a:rPr>
              <a:t>Email_address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 err="1">
                <a:sym typeface="+mn-ea"/>
              </a:rPr>
              <a:t>Status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altLang="zh-CN" sz="2400" err="1">
                <a:sym typeface="+mn-ea"/>
              </a:rPr>
              <a:t>主键  </a:t>
            </a:r>
            <a:r>
              <a:rPr lang="en-US" altLang="zh-CN" sz="2400" err="1">
                <a:sym typeface="+mn-ea"/>
              </a:rPr>
              <a:t>techerID</a:t>
            </a:r>
            <a:r>
              <a:rPr sz="2400" err="1">
                <a:sym typeface="+mn-ea"/>
              </a:rPr>
              <a:t>， 外键 </a:t>
            </a:r>
            <a:r>
              <a:rPr lang="en-US" altLang="zh-CN" sz="2400" err="1">
                <a:sym typeface="+mn-ea"/>
              </a:rPr>
              <a:t>Deptcode</a:t>
            </a:r>
            <a:endParaRPr lang="en-US" altLang="zh-CN" sz="2400" err="1">
              <a:sym typeface="+mn-ea"/>
            </a:endParaRPr>
          </a:p>
          <a:p>
            <a:pPr>
              <a:lnSpc>
                <a:spcPct val="80000"/>
              </a:lnSpc>
            </a:pPr>
            <a:r>
              <a:rPr sz="2400" err="1">
                <a:sym typeface="+mn-ea"/>
              </a:rPr>
              <a:t>非空  </a:t>
            </a:r>
            <a:r>
              <a:rPr lang="en-US" altLang="zh-CN" sz="2400" err="1">
                <a:sym typeface="+mn-ea"/>
              </a:rPr>
              <a:t>techerID </a:t>
            </a:r>
            <a:r>
              <a:rPr sz="2400" err="1">
                <a:sym typeface="+mn-ea"/>
              </a:rPr>
              <a:t>， </a:t>
            </a:r>
            <a:r>
              <a:rPr lang="en-US" altLang="zh-CN" sz="2400">
                <a:sym typeface="+mn-ea"/>
              </a:rPr>
              <a:t>Name </a:t>
            </a:r>
            <a:r>
              <a:rPr sz="2400">
                <a:sym typeface="+mn-ea"/>
              </a:rPr>
              <a:t>， </a:t>
            </a:r>
            <a:r>
              <a:rPr lang="en-US" altLang="zh-CN" sz="2400" err="1">
                <a:sym typeface="+mn-ea"/>
              </a:rPr>
              <a:t>Deptcode </a:t>
            </a:r>
            <a:r>
              <a:rPr sz="2400" err="1">
                <a:sym typeface="+mn-ea"/>
              </a:rPr>
              <a:t>， </a:t>
            </a:r>
            <a:r>
              <a:rPr lang="en-US" altLang="zh-CN" sz="2400" err="1">
                <a:sym typeface="+mn-ea"/>
              </a:rPr>
              <a:t>Telcode</a:t>
            </a:r>
            <a:r>
              <a:rPr lang="en-US" altLang="zh-CN" sz="2400">
                <a:sym typeface="+mn-ea"/>
              </a:rPr>
              <a:t>,</a:t>
            </a:r>
            <a:endParaRPr lang="en-US" altLang="zh-CN" sz="2400">
              <a:sym typeface="+mn-ea"/>
            </a:endParaRPr>
          </a:p>
          <a:p>
            <a:pPr>
              <a:lnSpc>
                <a:spcPct val="80000"/>
              </a:lnSpc>
            </a:pPr>
            <a:r>
              <a:rPr sz="2400" err="1">
                <a:sym typeface="+mn-ea"/>
              </a:rPr>
              <a:t>唯一性约束  </a:t>
            </a:r>
            <a:r>
              <a:rPr lang="en-US" altLang="zh-CN" sz="2400" err="1">
                <a:sym typeface="+mn-ea"/>
              </a:rPr>
              <a:t>Email_address</a:t>
            </a:r>
            <a:r>
              <a:rPr lang="en-US" altLang="zh-CN" sz="2400">
                <a:sym typeface="+mn-ea"/>
              </a:rPr>
              <a:t> ,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sz="2400" err="1">
                <a:sym typeface="+mn-ea"/>
              </a:rPr>
              <a:t>缺省值 </a:t>
            </a:r>
            <a:r>
              <a:rPr lang="en-US" altLang="zh-CN" sz="2400" err="1">
                <a:sym typeface="+mn-ea"/>
              </a:rPr>
              <a:t>Status   </a:t>
            </a:r>
            <a:r>
              <a:rPr lang="en-US" altLang="zh-CN" sz="2400">
                <a:sym typeface="+mn-ea"/>
              </a:rPr>
              <a:t>(‘</a:t>
            </a:r>
            <a:r>
              <a:rPr sz="2400">
                <a:sym typeface="+mn-ea"/>
              </a:rPr>
              <a:t>在职‘）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 err="1">
                <a:sym typeface="+mn-ea"/>
              </a:rPr>
              <a:t>Telcode </a:t>
            </a:r>
            <a:r>
              <a:rPr altLang="zh-CN" sz="2400" err="1">
                <a:sym typeface="+mn-ea"/>
              </a:rPr>
              <a:t>的格式</a:t>
            </a:r>
            <a:r>
              <a:rPr lang="en-US" altLang="zh-CN" sz="2400" err="1">
                <a:sym typeface="+mn-ea"/>
              </a:rPr>
              <a:t> ‘8320####'</a:t>
            </a:r>
            <a:endParaRPr lang="en-US" altLang="zh-CN" sz="2400" err="1">
              <a:sym typeface="+mn-ea"/>
            </a:endParaRPr>
          </a:p>
          <a:p>
            <a:pPr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创建一个视图， 给出每个学生选课的信息包括：  学生学号  学生姓名  课程名称    上课时间  上课地点   上课老师名字 </a:t>
            </a:r>
            <a:endParaRPr lang="zh-CN" altLang="en-US" sz="2800"/>
          </a:p>
          <a:p>
            <a:endParaRPr lang="zh-CN" altLang="en-US" sz="2800"/>
          </a:p>
          <a:p>
            <a:r>
              <a:rPr sz="2800">
                <a:sym typeface="+mn-ea"/>
              </a:rPr>
              <a:t>创建一个视图， 给出每个老师的上课的信息包括： 教师</a:t>
            </a:r>
            <a:r>
              <a:rPr lang="en-US" altLang="zh-CN" sz="2800">
                <a:sym typeface="+mn-ea"/>
              </a:rPr>
              <a:t>ID  </a:t>
            </a:r>
            <a:r>
              <a:rPr altLang="zh-CN" sz="2800">
                <a:sym typeface="+mn-ea"/>
              </a:rPr>
              <a:t>教师姓名， 课程名称， 课程时间， 课程地点  选课学生学号 </a:t>
            </a:r>
            <a:r>
              <a:rPr altLang="zh-CN" sz="2800">
                <a:sym typeface="+mn-ea"/>
              </a:rPr>
              <a:t>选课学生</a:t>
            </a:r>
            <a:r>
              <a:rPr altLang="zh-CN" sz="2800">
                <a:sym typeface="+mn-ea"/>
              </a:rPr>
              <a:t>姓名</a:t>
            </a:r>
            <a:endParaRPr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90570"/>
            <a:ext cx="10969200" cy="705600"/>
          </a:xfrm>
        </p:spPr>
        <p:txBody>
          <a:bodyPr/>
          <a:p>
            <a:r>
              <a:rPr altLang="zh-CN"/>
              <a:t>写</a:t>
            </a:r>
            <a:r>
              <a:rPr lang="en-US" altLang="zh-CN"/>
              <a:t>DDL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" y="895985"/>
            <a:ext cx="10968990" cy="5624195"/>
          </a:xfrm>
        </p:spPr>
        <p:txBody>
          <a:bodyPr>
            <a:normAutofit fontScale="25000"/>
          </a:bodyPr>
          <a:p>
            <a:r>
              <a:rPr sz="9600">
                <a:sym typeface="+mn-ea"/>
              </a:rPr>
              <a:t>表格</a:t>
            </a:r>
            <a:r>
              <a:rPr lang="en-US" altLang="zh-CN" sz="9600">
                <a:sym typeface="+mn-ea"/>
              </a:rPr>
              <a:t>--</a:t>
            </a:r>
            <a:r>
              <a:rPr sz="9600">
                <a:sym typeface="+mn-ea"/>
              </a:rPr>
              <a:t>创建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R ( </a:t>
            </a:r>
            <a:r>
              <a:rPr lang="en-US" altLang="zh-CN" sz="9600" err="1">
                <a:sym typeface="+mn-ea"/>
              </a:rPr>
              <a:t>R#</a:t>
            </a:r>
            <a:r>
              <a:rPr lang="en-US" altLang="zh-CN" sz="9600">
                <a:sym typeface="+mn-ea"/>
              </a:rPr>
              <a:t>,  </a:t>
            </a:r>
            <a:r>
              <a:rPr lang="en-US" altLang="zh-CN" sz="9600" err="1">
                <a:sym typeface="+mn-ea"/>
              </a:rPr>
              <a:t>RNAME</a:t>
            </a:r>
            <a:r>
              <a:rPr lang="en-US" altLang="zh-CN" sz="9600">
                <a:sym typeface="+mn-ea"/>
              </a:rPr>
              <a:t>,  STATUS,  CITY </a:t>
            </a:r>
            <a:r>
              <a:rPr sz="9600">
                <a:sym typeface="+mn-ea"/>
              </a:rPr>
              <a:t>）</a:t>
            </a:r>
            <a:r>
              <a:rPr lang="en-US" altLang="zh-CN" sz="9600">
                <a:sym typeface="+mn-ea"/>
              </a:rPr>
              <a:t>  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B ( </a:t>
            </a:r>
            <a:r>
              <a:rPr lang="en-US" altLang="zh-CN" sz="9600" err="1">
                <a:sym typeface="+mn-ea"/>
              </a:rPr>
              <a:t>B#</a:t>
            </a:r>
            <a:r>
              <a:rPr lang="en-US" altLang="zh-CN" sz="9600">
                <a:sym typeface="+mn-ea"/>
              </a:rPr>
              <a:t>,  </a:t>
            </a:r>
            <a:r>
              <a:rPr lang="en-US" altLang="zh-CN" sz="9600" err="1">
                <a:sym typeface="+mn-ea"/>
              </a:rPr>
              <a:t>BNAME</a:t>
            </a:r>
            <a:r>
              <a:rPr lang="en-US" altLang="zh-CN" sz="9600">
                <a:sym typeface="+mn-ea"/>
              </a:rPr>
              <a:t>,  PRICE,  PUB)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OD ( </a:t>
            </a:r>
            <a:r>
              <a:rPr lang="en-US" altLang="zh-CN" sz="9600" err="1">
                <a:sym typeface="+mn-ea"/>
              </a:rPr>
              <a:t>R#</a:t>
            </a:r>
            <a:r>
              <a:rPr lang="en-US" altLang="zh-CN" sz="9600">
                <a:sym typeface="+mn-ea"/>
              </a:rPr>
              <a:t>,  </a:t>
            </a:r>
            <a:r>
              <a:rPr lang="en-US" altLang="zh-CN" sz="9600" err="1">
                <a:sym typeface="+mn-ea"/>
              </a:rPr>
              <a:t>B#</a:t>
            </a:r>
            <a:r>
              <a:rPr lang="en-US" altLang="zh-CN" sz="9600">
                <a:sym typeface="+mn-ea"/>
              </a:rPr>
              <a:t>,   QTY</a:t>
            </a:r>
            <a:r>
              <a:rPr sz="9600">
                <a:sym typeface="+mn-ea"/>
              </a:rPr>
              <a:t>）</a:t>
            </a:r>
            <a:r>
              <a:rPr lang="en-US" altLang="zh-CN" sz="9600">
                <a:sym typeface="+mn-ea"/>
              </a:rPr>
              <a:t> </a:t>
            </a:r>
            <a:endParaRPr lang="en-US" altLang="zh-CN" sz="9600"/>
          </a:p>
          <a:p>
            <a:r>
              <a:rPr lang="en-US" altLang="zh-CN" sz="9600">
                <a:sym typeface="+mn-ea"/>
              </a:rPr>
              <a:t>1</a:t>
            </a:r>
            <a:r>
              <a:rPr sz="9600">
                <a:sym typeface="+mn-ea"/>
              </a:rPr>
              <a:t>、 创建表格</a:t>
            </a:r>
            <a:endParaRPr sz="9600">
              <a:sym typeface="+mn-ea"/>
            </a:endParaRPr>
          </a:p>
          <a:p>
            <a:r>
              <a:rPr lang="en-US" altLang="zh-CN" sz="9600">
                <a:sym typeface="+mn-ea"/>
              </a:rPr>
              <a:t>2.    </a:t>
            </a:r>
            <a:r>
              <a:rPr sz="9600">
                <a:sym typeface="+mn-ea"/>
              </a:rPr>
              <a:t>在</a:t>
            </a:r>
            <a:r>
              <a:rPr lang="en-US" altLang="zh-CN" sz="9600">
                <a:sym typeface="+mn-ea"/>
              </a:rPr>
              <a:t>R</a:t>
            </a:r>
            <a:r>
              <a:rPr sz="9600">
                <a:sym typeface="+mn-ea"/>
              </a:rPr>
              <a:t>表中增加列</a:t>
            </a:r>
            <a:r>
              <a:rPr lang="en-US" altLang="zh-CN" sz="9600">
                <a:sym typeface="+mn-ea"/>
              </a:rPr>
              <a:t>birthday  datetime</a:t>
            </a:r>
            <a:r>
              <a:rPr sz="9600">
                <a:sym typeface="+mn-ea"/>
              </a:rPr>
              <a:t>， </a:t>
            </a:r>
            <a:endParaRPr sz="9600">
              <a:sym typeface="+mn-ea"/>
            </a:endParaRPr>
          </a:p>
          <a:p>
            <a:r>
              <a:rPr lang="en-US" altLang="zh-CN" sz="9600">
                <a:sym typeface="+mn-ea"/>
              </a:rPr>
              <a:t>3.    </a:t>
            </a:r>
            <a:r>
              <a:rPr altLang="zh-CN" sz="9600">
                <a:sym typeface="+mn-ea"/>
              </a:rPr>
              <a:t>在表ＯＤ中增加一列购买地方　</a:t>
            </a:r>
            <a:r>
              <a:rPr lang="en-US" altLang="zh-CN" sz="9600">
                <a:sym typeface="+mn-ea"/>
              </a:rPr>
              <a:t>place  char(20),</a:t>
            </a:r>
            <a:endParaRPr lang="en-US" altLang="zh-CN" sz="9600">
              <a:sym typeface="+mn-ea"/>
            </a:endParaRPr>
          </a:p>
          <a:p>
            <a:r>
              <a:rPr lang="en-US" altLang="zh-CN" sz="9600">
                <a:sym typeface="+mn-ea"/>
              </a:rPr>
              <a:t>4    </a:t>
            </a:r>
            <a:r>
              <a:rPr altLang="zh-CN" sz="9600">
                <a:sym typeface="+mn-ea"/>
              </a:rPr>
              <a:t>  修改</a:t>
            </a:r>
            <a:r>
              <a:rPr lang="en-US" altLang="zh-CN" sz="9600">
                <a:sym typeface="+mn-ea"/>
              </a:rPr>
              <a:t>OD</a:t>
            </a:r>
            <a:r>
              <a:rPr sz="9600">
                <a:sym typeface="+mn-ea"/>
              </a:rPr>
              <a:t>的</a:t>
            </a:r>
            <a:r>
              <a:rPr lang="en-US" altLang="zh-CN" sz="9600">
                <a:sym typeface="+mn-ea"/>
              </a:rPr>
              <a:t>place </a:t>
            </a:r>
            <a:r>
              <a:rPr altLang="zh-CN" sz="9600">
                <a:sym typeface="+mn-ea"/>
              </a:rPr>
              <a:t>的类型为ｖａｒｃｈａｒ（３０）</a:t>
            </a:r>
            <a:endParaRPr altLang="zh-CN" sz="9600">
              <a:sym typeface="+mn-ea"/>
            </a:endParaRPr>
          </a:p>
          <a:p>
            <a:r>
              <a:rPr altLang="zh-CN" sz="9600">
                <a:sym typeface="+mn-ea"/>
              </a:rPr>
              <a:t>５　删除</a:t>
            </a:r>
            <a:r>
              <a:rPr lang="en-US" altLang="zh-CN" sz="9600">
                <a:sym typeface="+mn-ea"/>
              </a:rPr>
              <a:t>OD</a:t>
            </a:r>
            <a:r>
              <a:rPr sz="9600">
                <a:sym typeface="+mn-ea"/>
              </a:rPr>
              <a:t>的</a:t>
            </a:r>
            <a:r>
              <a:rPr lang="en-US" altLang="zh-CN" sz="9600">
                <a:sym typeface="+mn-ea"/>
              </a:rPr>
              <a:t>place</a:t>
            </a:r>
            <a:r>
              <a:rPr sz="9600">
                <a:sym typeface="+mn-ea"/>
              </a:rPr>
              <a:t>列</a:t>
            </a:r>
            <a:endParaRPr lang="en-US" altLang="zh-CN" sz="9600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DDL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710" y="1313815"/>
            <a:ext cx="10968990" cy="5299710"/>
          </a:xfrm>
        </p:spPr>
        <p:txBody>
          <a:bodyPr>
            <a:noAutofit/>
          </a:bodyPr>
          <a:p>
            <a:r>
              <a:rPr altLang="zh-CN" sz="3200"/>
              <a:t>在</a:t>
            </a:r>
            <a:r>
              <a:rPr lang="en-US" altLang="zh-CN" sz="3200"/>
              <a:t>R</a:t>
            </a:r>
            <a:r>
              <a:rPr sz="3200"/>
              <a:t>表的主键上创建索引</a:t>
            </a:r>
            <a:r>
              <a:rPr lang="en-US" altLang="zh-CN" sz="3200"/>
              <a:t>ind_r</a:t>
            </a:r>
            <a:endParaRPr lang="en-US" altLang="zh-CN" sz="3200"/>
          </a:p>
          <a:p>
            <a:r>
              <a:rPr sz="3200"/>
              <a:t>修改索引的名字为</a:t>
            </a:r>
            <a:r>
              <a:rPr lang="en-US" altLang="zh-CN" sz="3200"/>
              <a:t>index_r</a:t>
            </a:r>
            <a:endParaRPr lang="en-US" altLang="zh-CN" sz="3200"/>
          </a:p>
          <a:p>
            <a:r>
              <a:rPr sz="3200"/>
              <a:t>删除索引</a:t>
            </a:r>
            <a:endParaRPr sz="3200"/>
          </a:p>
          <a:p>
            <a:endParaRPr sz="3200"/>
          </a:p>
          <a:p>
            <a:r>
              <a:rPr lang="en-US" altLang="zh-CN" sz="3200"/>
              <a:t>create index ind_r  on R(R#)</a:t>
            </a:r>
            <a:endParaRPr lang="en-US" altLang="zh-CN" sz="3200"/>
          </a:p>
          <a:p>
            <a:r>
              <a:rPr lang="en-US" altLang="zh-CN" sz="3200"/>
              <a:t>alter index ind_r rename to index_r</a:t>
            </a:r>
            <a:endParaRPr lang="en-US" altLang="zh-CN" sz="3200"/>
          </a:p>
          <a:p>
            <a:r>
              <a:rPr lang="en-US" altLang="zh-CN" sz="3200"/>
              <a:t>drop index index_r </a:t>
            </a:r>
            <a:endParaRPr lang="en-US" altLang="zh-CN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DML: insert  update  delete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 b="1"/>
              <a:t>1  3</a:t>
            </a:r>
            <a:r>
              <a:rPr sz="2400" b="1"/>
              <a:t>个表， 各插入</a:t>
            </a:r>
            <a:r>
              <a:rPr lang="en-US" altLang="zh-CN" sz="2400" b="1"/>
              <a:t>5</a:t>
            </a:r>
            <a:r>
              <a:rPr sz="2400" b="1"/>
              <a:t>行数据</a:t>
            </a:r>
            <a:endParaRPr sz="2400" b="1"/>
          </a:p>
          <a:p>
            <a:r>
              <a:rPr lang="en-US" altLang="zh-CN" sz="2400" b="1"/>
              <a:t>2   </a:t>
            </a:r>
            <a:r>
              <a:rPr sz="2400" b="1"/>
              <a:t>删除每个表其中的</a:t>
            </a:r>
            <a:r>
              <a:rPr lang="en-US" altLang="zh-CN" sz="2400" b="1"/>
              <a:t>2</a:t>
            </a:r>
            <a:r>
              <a:rPr sz="2400" b="1"/>
              <a:t>行</a:t>
            </a:r>
            <a:endParaRPr sz="2400" b="1"/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3  </a:t>
            </a:r>
            <a:r>
              <a:rPr sz="2400" b="1">
                <a:latin typeface="Tahoma" panose="020B0604030504040204" pitchFamily="34" charset="0"/>
                <a:sym typeface="+mn-ea"/>
              </a:rPr>
              <a:t>将商务印数馆的书一律以</a:t>
            </a:r>
            <a:r>
              <a:rPr lang="en-US" altLang="zh-CN" sz="2400" b="1">
                <a:latin typeface="Tahoma" panose="020B0604030504040204" pitchFamily="34" charset="0"/>
                <a:sym typeface="+mn-ea"/>
              </a:rPr>
              <a:t>9</a:t>
            </a:r>
            <a:r>
              <a:rPr sz="2400" b="1">
                <a:latin typeface="Tahoma" panose="020B0604030504040204" pitchFamily="34" charset="0"/>
                <a:sym typeface="+mn-ea"/>
              </a:rPr>
              <a:t>折出售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4 </a:t>
            </a:r>
            <a:r>
              <a:rPr sz="2400" b="1">
                <a:latin typeface="Tahoma" panose="020B0604030504040204" pitchFamily="34" charset="0"/>
                <a:sym typeface="+mn-ea"/>
              </a:rPr>
              <a:t>把所有上海读者订购的图书数量改为一本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5  </a:t>
            </a:r>
            <a:r>
              <a:rPr sz="2400" b="1">
                <a:latin typeface="Tahoma" panose="020B0604030504040204" pitchFamily="34" charset="0"/>
                <a:sym typeface="+mn-ea"/>
              </a:rPr>
              <a:t>删去上海的所有读者及他们的定书单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latin typeface="Tahoma" panose="020B0604030504040204" pitchFamily="34" charset="0"/>
                <a:sym typeface="+mn-ea"/>
              </a:rPr>
              <a:t>6 </a:t>
            </a:r>
            <a:r>
              <a:rPr sz="2400" b="1">
                <a:latin typeface="Tahoma" panose="020B0604030504040204" pitchFamily="34" charset="0"/>
                <a:sym typeface="+mn-ea"/>
              </a:rPr>
              <a:t>将（‘</a:t>
            </a:r>
            <a:r>
              <a:rPr lang="en-US" altLang="zh-CN" sz="2400" b="1" err="1">
                <a:latin typeface="Tahoma" panose="020B0604030504040204" pitchFamily="34" charset="0"/>
                <a:sym typeface="+mn-ea"/>
              </a:rPr>
              <a:t>R5’,’Ding Wei’,’Assistant’,’Bei Jing</a:t>
            </a:r>
            <a:r>
              <a:rPr lang="en-US" altLang="zh-CN" sz="2400" b="1">
                <a:latin typeface="Tahoma" panose="020B0604030504040204" pitchFamily="34" charset="0"/>
                <a:sym typeface="+mn-ea"/>
              </a:rPr>
              <a:t>’)</a:t>
            </a:r>
            <a:r>
              <a:rPr sz="2400" b="1">
                <a:latin typeface="Tahoma" panose="020B0604030504040204" pitchFamily="34" charset="0"/>
                <a:sym typeface="+mn-ea"/>
              </a:rPr>
              <a:t>插入读者表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30505"/>
            <a:ext cx="10968990" cy="1083310"/>
          </a:xfrm>
        </p:spPr>
        <p:txBody>
          <a:bodyPr>
            <a:normAutofit fontScale="90000"/>
          </a:bodyPr>
          <a:p>
            <a:r>
              <a:rPr altLang="zh-CN"/>
              <a:t>写</a:t>
            </a:r>
            <a:r>
              <a:rPr lang="en-US" altLang="zh-CN"/>
              <a:t>DQL  select...  [into ...]  from ... [where...] [order by...]  [group by...[having  ...]]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502390" cy="5087620"/>
          </a:xfrm>
        </p:spPr>
        <p:txBody>
          <a:bodyPr>
            <a:normAutofit fontScale="90000"/>
          </a:bodyPr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1  </a:t>
            </a:r>
            <a:r>
              <a:rPr sz="2800" b="1">
                <a:effectLst/>
                <a:sym typeface="+mn-ea"/>
              </a:rPr>
              <a:t>找出上海读者的读者号及身份，按读者号的降序排列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2 </a:t>
            </a:r>
            <a:r>
              <a:rPr sz="2800" b="1">
                <a:effectLst/>
                <a:sym typeface="+mn-ea"/>
              </a:rPr>
              <a:t>对每一种有读者订购的图书，找出书号及有读者订购该书的所有城市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3 </a:t>
            </a:r>
            <a:r>
              <a:rPr sz="2800" b="1">
                <a:effectLst/>
                <a:sym typeface="+mn-ea"/>
              </a:rPr>
              <a:t>找出订购了书号为</a:t>
            </a:r>
            <a:r>
              <a:rPr lang="en-US" altLang="zh-CN" sz="2800" b="1">
                <a:effectLst/>
                <a:sym typeface="+mn-ea"/>
              </a:rPr>
              <a:t>B2</a:t>
            </a:r>
            <a:r>
              <a:rPr sz="2800" b="1">
                <a:effectLst/>
                <a:sym typeface="+mn-ea"/>
              </a:rPr>
              <a:t>的图书的读者姓名及所在城市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4 </a:t>
            </a:r>
            <a:r>
              <a:rPr sz="2800" b="1">
                <a:effectLst/>
                <a:sym typeface="+mn-ea"/>
              </a:rPr>
              <a:t>找出有一个以上读者订购的图书书号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5 </a:t>
            </a:r>
            <a:r>
              <a:rPr sz="2800" b="1">
                <a:effectLst/>
                <a:sym typeface="+mn-ea"/>
              </a:rPr>
              <a:t>求至少订购了一本</a:t>
            </a:r>
            <a:r>
              <a:rPr lang="en-US" altLang="zh-CN" sz="2800" b="1">
                <a:effectLst/>
                <a:sym typeface="+mn-ea"/>
              </a:rPr>
              <a:t>《</a:t>
            </a:r>
            <a:r>
              <a:rPr sz="2800" b="1">
                <a:effectLst/>
                <a:sym typeface="+mn-ea"/>
              </a:rPr>
              <a:t>数据库</a:t>
            </a:r>
            <a:r>
              <a:rPr lang="en-US" altLang="zh-CN" sz="2800" b="1">
                <a:effectLst/>
                <a:sym typeface="+mn-ea"/>
              </a:rPr>
              <a:t>》</a:t>
            </a:r>
            <a:r>
              <a:rPr sz="2800" b="1">
                <a:effectLst/>
                <a:sym typeface="+mn-ea"/>
              </a:rPr>
              <a:t>的读者姓名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6 </a:t>
            </a:r>
            <a:r>
              <a:rPr sz="2800" b="1">
                <a:effectLst/>
                <a:sym typeface="+mn-ea"/>
              </a:rPr>
              <a:t>找出没有订购</a:t>
            </a:r>
            <a:r>
              <a:rPr lang="en-US" altLang="zh-CN" sz="2800" b="1">
                <a:effectLst/>
                <a:sym typeface="+mn-ea"/>
              </a:rPr>
              <a:t>B1</a:t>
            </a:r>
            <a:r>
              <a:rPr sz="2800" b="1">
                <a:effectLst/>
                <a:sym typeface="+mn-ea"/>
              </a:rPr>
              <a:t>号图书的读者号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7 </a:t>
            </a:r>
            <a:r>
              <a:rPr sz="2800" b="1">
                <a:effectLst/>
                <a:sym typeface="+mn-ea"/>
              </a:rPr>
              <a:t>找出价格大于等于</a:t>
            </a:r>
            <a:r>
              <a:rPr lang="en-US" altLang="zh-CN" sz="2800" b="1">
                <a:effectLst/>
                <a:sym typeface="+mn-ea"/>
              </a:rPr>
              <a:t>15.00</a:t>
            </a:r>
            <a:r>
              <a:rPr sz="2800" b="1">
                <a:effectLst/>
                <a:sym typeface="+mn-ea"/>
              </a:rPr>
              <a:t>或读者</a:t>
            </a:r>
            <a:r>
              <a:rPr lang="en-US" altLang="zh-CN" sz="2800" b="1">
                <a:effectLst/>
                <a:sym typeface="+mn-ea"/>
              </a:rPr>
              <a:t>R2</a:t>
            </a:r>
            <a:r>
              <a:rPr sz="2800" b="1">
                <a:effectLst/>
                <a:sym typeface="+mn-ea"/>
              </a:rPr>
              <a:t>最近订购的图书的书号及书名</a:t>
            </a:r>
            <a:endParaRPr lang="zh-CN" altLang="en-US" sz="28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8 </a:t>
            </a:r>
            <a:r>
              <a:rPr sz="2800" b="1">
                <a:effectLst/>
                <a:sym typeface="+mn-ea"/>
              </a:rPr>
              <a:t>求图书</a:t>
            </a:r>
            <a:r>
              <a:rPr lang="en-US" altLang="zh-CN" sz="2800" b="1">
                <a:effectLst/>
                <a:sym typeface="+mn-ea"/>
              </a:rPr>
              <a:t>B2</a:t>
            </a:r>
            <a:r>
              <a:rPr sz="2800" b="1">
                <a:effectLst/>
                <a:sym typeface="+mn-ea"/>
              </a:rPr>
              <a:t>的订购数</a:t>
            </a:r>
            <a:endParaRPr sz="2800" b="1"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9 </a:t>
            </a:r>
            <a:r>
              <a:rPr altLang="zh-CN" sz="2800" b="1">
                <a:effectLst/>
                <a:sym typeface="+mn-ea"/>
              </a:rPr>
              <a:t>列出订购的所有图书的书号  书名称  和</a:t>
            </a:r>
            <a:r>
              <a:rPr sz="2800" b="1">
                <a:effectLst/>
                <a:sym typeface="+mn-ea"/>
              </a:rPr>
              <a:t>订购数</a:t>
            </a:r>
            <a:endParaRPr sz="2800" b="1"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10 </a:t>
            </a:r>
            <a:r>
              <a:rPr altLang="zh-CN" sz="2800" b="1">
                <a:effectLst/>
                <a:sym typeface="+mn-ea"/>
              </a:rPr>
              <a:t>列出订购的超过</a:t>
            </a:r>
            <a:r>
              <a:rPr lang="en-US" altLang="zh-CN" sz="2800" b="1">
                <a:effectLst/>
                <a:sym typeface="+mn-ea"/>
              </a:rPr>
              <a:t>10</a:t>
            </a:r>
            <a:r>
              <a:rPr sz="2800" b="1">
                <a:effectLst/>
                <a:sym typeface="+mn-ea"/>
              </a:rPr>
              <a:t>本的</a:t>
            </a:r>
            <a:r>
              <a:rPr altLang="zh-CN" sz="2800" b="1">
                <a:effectLst/>
                <a:sym typeface="+mn-ea"/>
              </a:rPr>
              <a:t>所有图书的书号  书名称  和</a:t>
            </a:r>
            <a:r>
              <a:rPr sz="2800" b="1">
                <a:effectLst/>
                <a:sym typeface="+mn-ea"/>
              </a:rPr>
              <a:t>订购数</a:t>
            </a:r>
            <a:endParaRPr sz="2800" b="1">
              <a:effectLst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effectLst/>
                <a:sym typeface="+mn-ea"/>
              </a:rPr>
              <a:t>10 </a:t>
            </a:r>
            <a:r>
              <a:rPr altLang="zh-CN" sz="2800" b="1">
                <a:effectLst/>
                <a:sym typeface="+mn-ea"/>
              </a:rPr>
              <a:t>列出所以图书的书号  书名称  和</a:t>
            </a:r>
            <a:r>
              <a:rPr sz="2800" b="1">
                <a:effectLst/>
                <a:sym typeface="+mn-ea"/>
              </a:rPr>
              <a:t>订购数</a:t>
            </a:r>
            <a:endParaRPr lang="zh-CN" altLang="en-US" sz="2800" b="1" dirty="0"/>
          </a:p>
          <a:p>
            <a:endParaRPr lang="zh-CN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156915"/>
            <a:ext cx="10969200" cy="705600"/>
          </a:xfrm>
        </p:spPr>
        <p:txBody>
          <a:bodyPr/>
          <a:p>
            <a:r>
              <a:rPr lang="zh-CN" altLang="en-US"/>
              <a:t>写</a:t>
            </a:r>
            <a:r>
              <a:rPr lang="en-US" altLang="zh-CN"/>
              <a:t>DCL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90600"/>
            <a:ext cx="10968990" cy="5746115"/>
          </a:xfrm>
        </p:spPr>
        <p:txBody>
          <a:bodyPr>
            <a:normAutofit lnSpcReduction="20000"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/>
              <a:t>用户名称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u2,u3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b="1"/>
              <a:t> </a:t>
            </a:r>
            <a:r>
              <a:rPr sz="2400" b="1"/>
              <a:t>把 </a:t>
            </a:r>
            <a:r>
              <a:rPr lang="en-US" altLang="zh-CN" sz="2400" b="1"/>
              <a:t>R</a:t>
            </a:r>
            <a:r>
              <a:rPr sz="2400" b="1"/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u1,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</a:t>
            </a:r>
            <a:r>
              <a:rPr lang="en-US" altLang="zh-CN" sz="2400" b="1"/>
              <a:t> 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b="1">
                <a:sym typeface="+mn-ea"/>
              </a:rPr>
              <a:t>把 </a:t>
            </a:r>
            <a:r>
              <a:rPr lang="en-US" altLang="zh-CN" sz="2400" b="1">
                <a:sym typeface="+mn-ea"/>
              </a:rPr>
              <a:t>R</a:t>
            </a:r>
            <a:r>
              <a:rPr sz="2400" b="1">
                <a:sym typeface="+mn-ea"/>
              </a:rPr>
              <a:t>表的 所有权限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授给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3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grant select on R 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to u2,u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1</a:t>
            </a:r>
            <a:endParaRPr sz="24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回收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u1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R</a:t>
            </a:r>
            <a:r>
              <a:rPr sz="2400" b="1">
                <a:sym typeface="+mn-ea"/>
              </a:rPr>
              <a:t>表的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select 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回收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u3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R</a:t>
            </a:r>
            <a:r>
              <a:rPr sz="2400" b="1">
                <a:sym typeface="+mn-ea"/>
              </a:rPr>
              <a:t>表的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update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revoke  select  on R 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from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1</a:t>
            </a:r>
            <a:endParaRPr sz="24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否定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表上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u3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detete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否定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表上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u2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detete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权限</a:t>
            </a:r>
            <a:endParaRPr sz="240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deny 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delete 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on  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R</a:t>
            </a:r>
            <a:r>
              <a:rPr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sym typeface="+mn-ea"/>
              </a:rPr>
              <a:t>   to u3</a:t>
            </a: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20720"/>
            <a:ext cx="10969200" cy="705600"/>
          </a:xfrm>
        </p:spPr>
        <p:txBody>
          <a:bodyPr/>
          <a:p>
            <a:r>
              <a:rPr lang="en-US" altLang="zh-CN"/>
              <a:t>create  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255" y="1049020"/>
            <a:ext cx="10968990" cy="5612130"/>
          </a:xfrm>
        </p:spPr>
        <p:txBody>
          <a:bodyPr>
            <a:normAutofit/>
          </a:bodyPr>
          <a:p>
            <a:r>
              <a:rPr lang="zh-CN" altLang="en-US" sz="2000" b="1"/>
              <a:t>创建一个视图， 给出订阅数超过</a:t>
            </a:r>
            <a:r>
              <a:rPr lang="en-US" altLang="zh-CN" sz="2000" b="1"/>
              <a:t>3</a:t>
            </a:r>
            <a:r>
              <a:rPr sz="2000" b="1"/>
              <a:t>本的</a:t>
            </a:r>
            <a:r>
              <a:rPr lang="zh-CN" altLang="en-US" sz="2000" b="1"/>
              <a:t>读者号， 读者姓名， 书名， 订购数量</a:t>
            </a:r>
            <a:endParaRPr lang="zh-CN" altLang="en-US" sz="2000" b="1"/>
          </a:p>
          <a:p>
            <a:r>
              <a:rPr sz="2000" b="1">
                <a:sym typeface="+mn-ea"/>
              </a:rPr>
              <a:t>创建一个视图， 给出成都的读者中订阅数超过</a:t>
            </a:r>
            <a:r>
              <a:rPr lang="en-US" altLang="zh-CN" sz="2000" b="1">
                <a:sym typeface="+mn-ea"/>
              </a:rPr>
              <a:t>3</a:t>
            </a:r>
            <a:r>
              <a:rPr sz="2000" b="1">
                <a:sym typeface="+mn-ea"/>
              </a:rPr>
              <a:t>本的读者号， 读者姓名， 书名， 订购数量</a:t>
            </a:r>
            <a:endParaRPr lang="zh-CN" altLang="en-US" sz="2000" b="1"/>
          </a:p>
          <a:p>
            <a:endParaRPr lang="en-US" altLang="zh-CN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4050" y="1341438"/>
            <a:ext cx="11190288" cy="11772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ts val="4235"/>
              </a:lnSpc>
              <a:defRPr/>
            </a:pPr>
            <a:r>
              <a:rPr lang="zh-CN" altLang="zh-CN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kern="1000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选课管理系统</a:t>
            </a:r>
            <a:r>
              <a:rPr lang="zh-CN" altLang="zh-CN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”项目案例</a:t>
            </a:r>
            <a:r>
              <a:rPr lang="zh-CN" altLang="en-US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， </a:t>
            </a:r>
            <a:r>
              <a:rPr lang="zh-CN" altLang="zh-CN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创建关系表及其完整性约束，并理解本章所学习的关系模型基本概念和关系操作原理</a:t>
            </a:r>
            <a:r>
              <a:rPr lang="zh-CN" altLang="en-US" sz="2800" kern="1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kern="1000" dirty="0">
              <a:solidFill>
                <a:srgbClr val="000000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61025" y="3270250"/>
            <a:ext cx="5014913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课程表（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COURSE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教师表（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TEACHER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开课计划表（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PLAN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学生表（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STUDENT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选课注册表（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REGISTER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kern="1000" dirty="0"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hangingPunct="0">
              <a:lnSpc>
                <a:spcPts val="4235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学院信息表（</a:t>
            </a:r>
            <a:r>
              <a:rPr lang="en-US" altLang="zh-CN" kern="1000" dirty="0">
                <a:cs typeface="Times New Roman" panose="02020603050405020304" pitchFamily="18" charset="0"/>
                <a:sym typeface="+mn-ea"/>
              </a:rPr>
              <a:t>COLLEGE</a:t>
            </a:r>
            <a:r>
              <a:rPr lang="zh-CN" altLang="zh-CN" kern="1000" dirty="0"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kern="1000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6259" name="Rectangle 6"/>
          <p:cNvSpPr>
            <a:spLocks noChangeArrowheads="1"/>
          </p:cNvSpPr>
          <p:nvPr/>
        </p:nvSpPr>
        <p:spPr bwMode="auto">
          <a:xfrm>
            <a:off x="174625" y="522288"/>
            <a:ext cx="10972800" cy="608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7060" tIns="58530" rIns="117060" bIns="58530">
            <a:spAutoFit/>
          </a:bodyPr>
          <a:lstStyle/>
          <a:p>
            <a:pPr defTabSz="967105"/>
            <a:r>
              <a:rPr lang="zh-CN" altLang="zh-CN" sz="3200">
                <a:solidFill>
                  <a:srgbClr val="0033CC"/>
                </a:solidFill>
              </a:rPr>
              <a:t>选课管理系统</a:t>
            </a:r>
            <a:r>
              <a:rPr lang="zh-CN" altLang="en-US" sz="3200">
                <a:solidFill>
                  <a:srgbClr val="0033CC"/>
                </a:solidFill>
              </a:rPr>
              <a:t>数据库关系表</a:t>
            </a:r>
            <a:endParaRPr lang="zh-CN" altLang="en-US" sz="3200">
              <a:solidFill>
                <a:srgbClr val="0033CC"/>
              </a:solidFill>
            </a:endParaRPr>
          </a:p>
        </p:txBody>
      </p:sp>
      <p:sp>
        <p:nvSpPr>
          <p:cNvPr id="4" name="圆柱形 3"/>
          <p:cNvSpPr>
            <a:spLocks noChangeArrowheads="1"/>
          </p:cNvSpPr>
          <p:nvPr/>
        </p:nvSpPr>
        <p:spPr bwMode="auto">
          <a:xfrm>
            <a:off x="1343025" y="3429000"/>
            <a:ext cx="2592388" cy="2663825"/>
          </a:xfrm>
          <a:prstGeom prst="can">
            <a:avLst>
              <a:gd name="adj" fmla="val 24990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/>
              <a:t>选课管理数据库</a:t>
            </a:r>
            <a:endParaRPr lang="en-US" altLang="zh-CN"/>
          </a:p>
          <a:p>
            <a:pPr algn="ctr" latinLnBrk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CurriculaDB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f3c98a3b-127e-4d40-aa0f-686bf29aa31f}"/>
</p:tagLst>
</file>

<file path=ppt/tags/tag68.xml><?xml version="1.0" encoding="utf-8"?>
<p:tagLst xmlns:p="http://schemas.openxmlformats.org/presentationml/2006/main">
  <p:tag name="KSO_WM_UNIT_TABLE_BEAUTIFY" val="smartTable{847a6b98-c732-4bae-9cf3-ef004f89bd6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3533</Words>
  <Application>WPS 演示</Application>
  <PresentationFormat>宽屏</PresentationFormat>
  <Paragraphs>625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Tahoma</vt:lpstr>
      <vt:lpstr>Times New Roman</vt:lpstr>
      <vt:lpstr>黑体</vt:lpstr>
      <vt:lpstr>Arial Unicode MS</vt:lpstr>
      <vt:lpstr>华文彩云</vt:lpstr>
      <vt:lpstr>华文中宋</vt:lpstr>
      <vt:lpstr>华文宋体</vt:lpstr>
      <vt:lpstr>仿宋</vt:lpstr>
      <vt:lpstr>华文仿宋</vt:lpstr>
      <vt:lpstr>Office 主题​​</vt:lpstr>
      <vt:lpstr>SQL的练习</vt:lpstr>
      <vt:lpstr>DDL 练习</vt:lpstr>
      <vt:lpstr>写DDL</vt:lpstr>
      <vt:lpstr>DDL </vt:lpstr>
      <vt:lpstr>写DML</vt:lpstr>
      <vt:lpstr>写DQL</vt:lpstr>
      <vt:lpstr>写DCL</vt:lpstr>
      <vt:lpstr>create  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写DDL</vt:lpstr>
      <vt:lpstr>写DML</vt:lpstr>
      <vt:lpstr>写DQL</vt:lpstr>
      <vt:lpstr>写DCL</vt:lpstr>
      <vt:lpstr>create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mac</dc:creator>
  <cp:lastModifiedBy>mac</cp:lastModifiedBy>
  <cp:revision>139</cp:revision>
  <dcterms:created xsi:type="dcterms:W3CDTF">2019-06-19T02:08:00Z</dcterms:created>
  <dcterms:modified xsi:type="dcterms:W3CDTF">2020-03-19T03:38:27Z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