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8"/>
  </p:handoutMasterIdLst>
  <p:sldIdLst>
    <p:sldId id="2537" r:id="rId4"/>
    <p:sldId id="2496" r:id="rId5"/>
    <p:sldId id="2595" r:id="rId7"/>
    <p:sldId id="2584" r:id="rId8"/>
    <p:sldId id="2585" r:id="rId9"/>
    <p:sldId id="2588" r:id="rId10"/>
    <p:sldId id="2589" r:id="rId11"/>
    <p:sldId id="2590" r:id="rId12"/>
    <p:sldId id="2591" r:id="rId13"/>
    <p:sldId id="2596" r:id="rId14"/>
    <p:sldId id="2592" r:id="rId15"/>
    <p:sldId id="2593" r:id="rId16"/>
    <p:sldId id="2583" r:id="rId17"/>
  </p:sldIdLst>
  <p:sldSz cx="12192000" cy="6858000"/>
  <p:notesSz cx="6668770" cy="9928225"/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FFFF"/>
    <a:srgbClr val="FFFFCC"/>
    <a:srgbClr val="41D5E5"/>
    <a:srgbClr val="FF9900"/>
    <a:srgbClr val="00FFFF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3"/>
    <p:restoredTop sz="92803"/>
  </p:normalViewPr>
  <p:slideViewPr>
    <p:cSldViewPr snapToObjects="1" showGuides="1">
      <p:cViewPr varScale="1">
        <p:scale>
          <a:sx n="51" d="100"/>
          <a:sy n="51" d="100"/>
        </p:scale>
        <p:origin x="893" y="43"/>
      </p:cViewPr>
      <p:guideLst>
        <p:guide orient="horz" pos="3884"/>
        <p:guide orient="horz" pos="1071"/>
        <p:guide pos="219"/>
        <p:guide pos="7461"/>
        <p:guide pos="3840"/>
        <p:guide pos="1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fld id="{9600AC2D-FFE4-42EF-A4C2-4F6C0D659C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t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t" anchorCtr="0" compatLnSpc="1"/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r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3338" y="746125"/>
            <a:ext cx="6610350" cy="3719513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875"/>
            <a:ext cx="48879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마스터 텍스트 스타일을 편집합니다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둘째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셋째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  <a:p>
            <a:pPr marL="1371600" marR="0" lvl="3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넷째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  <a:p>
            <a:pPr marL="1828800" marR="0" lvl="4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다섯째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b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b" anchorCtr="0" compatLnSpc="1"/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r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1887B6-D3EF-4176-B009-F3D10618EF3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1750675" y="6619875"/>
            <a:ext cx="347663" cy="238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4529" rIns="0" bIns="34529" anchor="ctr"/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F52876-DD73-4AB6-9079-099B179D0F54}" type="slidenum">
              <a:rPr kumimoji="0" lang="en-GB" altLang="en-US" sz="675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</a:fld>
            <a:r>
              <a:rPr kumimoji="0" lang="en-GB" altLang="en-US" sz="675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  <a:t> </a:t>
            </a:r>
            <a:endParaRPr kumimoji="0" lang="ko-KR" altLang="en-US" sz="675" b="0" i="1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477500" y="46038"/>
            <a:ext cx="1416050" cy="239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数据库原理及应用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8" name="Picture 2" descr="subbar"/>
          <p:cNvPicPr>
            <a:picLocks noChangeAspect="1"/>
          </p:cNvPicPr>
          <p:nvPr userDrawn="1"/>
        </p:nvPicPr>
        <p:blipFill>
          <a:blip r:embed="rId12"/>
          <a:srcRect l="189" r="267"/>
          <a:stretch>
            <a:fillRect/>
          </a:stretch>
        </p:blipFill>
        <p:spPr>
          <a:xfrm>
            <a:off x="0" y="-7937"/>
            <a:ext cx="12192000" cy="33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126" y="4763"/>
            <a:ext cx="2364750" cy="30098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数据库系统原理及应用</a:t>
            </a:r>
            <a:endParaRPr kumimoji="0" lang="zh-CN" altLang="en-US" sz="1695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036175" y="44450"/>
            <a:ext cx="2052638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电子科技大学</a:t>
            </a:r>
            <a:r>
              <a:rPr kumimoji="0" lang="en-US" altLang="zh-CN" sz="16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6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陆鑫</a:t>
            </a:r>
            <a:endParaRPr kumimoji="0" lang="zh-CN" altLang="en-US" sz="1695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Malgun Gothic" panose="020B0503020000020004" pitchFamily="3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Malgun Gothic" panose="020B0503020000020004" pitchFamily="34" charset="-127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Malgun Gothic" panose="020B0503020000020004" pitchFamily="34" charset="-127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pitchFamily="34" charset="-127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pitchFamily="34" charset="-127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4343400"/>
            <a:ext cx="12192000" cy="2528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21" descr="Untitled-5 copy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2689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2" name="Group 4"/>
          <p:cNvGrpSpPr/>
          <p:nvPr userDrawn="1"/>
        </p:nvGrpSpPr>
        <p:grpSpPr>
          <a:xfrm>
            <a:off x="4244975" y="1300163"/>
            <a:ext cx="6967538" cy="912812"/>
            <a:chOff x="0" y="0"/>
            <a:chExt cx="3629" cy="575"/>
          </a:xfrm>
        </p:grpSpPr>
        <p:sp>
          <p:nvSpPr>
            <p:cNvPr id="2054" name="Oval 10"/>
            <p:cNvSpPr>
              <a:spLocks noChangeArrowheads="1"/>
            </p:cNvSpPr>
            <p:nvPr/>
          </p:nvSpPr>
          <p:spPr bwMode="auto">
            <a:xfrm>
              <a:off x="0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5" name="Oval 11"/>
            <p:cNvSpPr>
              <a:spLocks noChangeArrowheads="1"/>
            </p:cNvSpPr>
            <p:nvPr/>
          </p:nvSpPr>
          <p:spPr bwMode="auto">
            <a:xfrm>
              <a:off x="117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6" name="Oval 12"/>
            <p:cNvSpPr>
              <a:spLocks noChangeArrowheads="1"/>
            </p:cNvSpPr>
            <p:nvPr/>
          </p:nvSpPr>
          <p:spPr bwMode="auto">
            <a:xfrm>
              <a:off x="234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7" name="Oval 13"/>
            <p:cNvSpPr>
              <a:spLocks noChangeArrowheads="1"/>
            </p:cNvSpPr>
            <p:nvPr/>
          </p:nvSpPr>
          <p:spPr bwMode="auto">
            <a:xfrm>
              <a:off x="351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8" name="Oval 14"/>
            <p:cNvSpPr>
              <a:spLocks noChangeArrowheads="1"/>
            </p:cNvSpPr>
            <p:nvPr/>
          </p:nvSpPr>
          <p:spPr bwMode="auto">
            <a:xfrm>
              <a:off x="467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9" name="Oval 15"/>
            <p:cNvSpPr>
              <a:spLocks noChangeArrowheads="1"/>
            </p:cNvSpPr>
            <p:nvPr/>
          </p:nvSpPr>
          <p:spPr bwMode="auto">
            <a:xfrm>
              <a:off x="584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709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826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943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1059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>
              <a:off x="1176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>
              <a:off x="1293" y="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6" name="Oval 22"/>
            <p:cNvSpPr>
              <a:spLocks noChangeArrowheads="1"/>
            </p:cNvSpPr>
            <p:nvPr/>
          </p:nvSpPr>
          <p:spPr bwMode="auto">
            <a:xfrm>
              <a:off x="1418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7" name="Oval 23"/>
            <p:cNvSpPr>
              <a:spLocks noChangeArrowheads="1"/>
            </p:cNvSpPr>
            <p:nvPr/>
          </p:nvSpPr>
          <p:spPr bwMode="auto">
            <a:xfrm>
              <a:off x="1534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8" name="Oval 24"/>
            <p:cNvSpPr>
              <a:spLocks noChangeArrowheads="1"/>
            </p:cNvSpPr>
            <p:nvPr/>
          </p:nvSpPr>
          <p:spPr bwMode="auto">
            <a:xfrm>
              <a:off x="1651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9" name="Oval 25"/>
            <p:cNvSpPr>
              <a:spLocks noChangeArrowheads="1"/>
            </p:cNvSpPr>
            <p:nvPr/>
          </p:nvSpPr>
          <p:spPr bwMode="auto">
            <a:xfrm>
              <a:off x="1768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0" name="Oval 26"/>
            <p:cNvSpPr>
              <a:spLocks noChangeArrowheads="1"/>
            </p:cNvSpPr>
            <p:nvPr/>
          </p:nvSpPr>
          <p:spPr bwMode="auto">
            <a:xfrm>
              <a:off x="1885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1" name="Oval 27"/>
            <p:cNvSpPr>
              <a:spLocks noChangeArrowheads="1"/>
            </p:cNvSpPr>
            <p:nvPr/>
          </p:nvSpPr>
          <p:spPr bwMode="auto">
            <a:xfrm>
              <a:off x="2002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2" name="Oval 28"/>
            <p:cNvSpPr>
              <a:spLocks noChangeArrowheads="1"/>
            </p:cNvSpPr>
            <p:nvPr/>
          </p:nvSpPr>
          <p:spPr bwMode="auto">
            <a:xfrm>
              <a:off x="2126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3" name="Oval 29"/>
            <p:cNvSpPr>
              <a:spLocks noChangeArrowheads="1"/>
            </p:cNvSpPr>
            <p:nvPr/>
          </p:nvSpPr>
          <p:spPr bwMode="auto">
            <a:xfrm>
              <a:off x="2243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4" name="Oval 30"/>
            <p:cNvSpPr>
              <a:spLocks noChangeArrowheads="1"/>
            </p:cNvSpPr>
            <p:nvPr/>
          </p:nvSpPr>
          <p:spPr bwMode="auto">
            <a:xfrm>
              <a:off x="2360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5" name="Oval 31"/>
            <p:cNvSpPr>
              <a:spLocks noChangeArrowheads="1"/>
            </p:cNvSpPr>
            <p:nvPr/>
          </p:nvSpPr>
          <p:spPr bwMode="auto">
            <a:xfrm>
              <a:off x="2477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6" name="Oval 32"/>
            <p:cNvSpPr>
              <a:spLocks noChangeArrowheads="1"/>
            </p:cNvSpPr>
            <p:nvPr/>
          </p:nvSpPr>
          <p:spPr bwMode="auto">
            <a:xfrm>
              <a:off x="2594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7" name="Oval 33"/>
            <p:cNvSpPr>
              <a:spLocks noChangeArrowheads="1"/>
            </p:cNvSpPr>
            <p:nvPr/>
          </p:nvSpPr>
          <p:spPr bwMode="auto">
            <a:xfrm>
              <a:off x="2711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8" name="Oval 34"/>
            <p:cNvSpPr>
              <a:spLocks noChangeArrowheads="1"/>
            </p:cNvSpPr>
            <p:nvPr/>
          </p:nvSpPr>
          <p:spPr bwMode="auto">
            <a:xfrm>
              <a:off x="2835" y="7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9" name="Oval 35"/>
            <p:cNvSpPr>
              <a:spLocks noChangeArrowheads="1"/>
            </p:cNvSpPr>
            <p:nvPr/>
          </p:nvSpPr>
          <p:spPr bwMode="auto">
            <a:xfrm>
              <a:off x="2952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0" name="Oval 36"/>
            <p:cNvSpPr>
              <a:spLocks noChangeArrowheads="1"/>
            </p:cNvSpPr>
            <p:nvPr/>
          </p:nvSpPr>
          <p:spPr bwMode="auto">
            <a:xfrm>
              <a:off x="3069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1" name="Oval 37"/>
            <p:cNvSpPr>
              <a:spLocks noChangeArrowheads="1"/>
            </p:cNvSpPr>
            <p:nvPr/>
          </p:nvSpPr>
          <p:spPr bwMode="auto">
            <a:xfrm>
              <a:off x="3186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2" name="Oval 38"/>
            <p:cNvSpPr>
              <a:spLocks noChangeArrowheads="1"/>
            </p:cNvSpPr>
            <p:nvPr/>
          </p:nvSpPr>
          <p:spPr bwMode="auto">
            <a:xfrm>
              <a:off x="3303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3" name="Oval 39"/>
            <p:cNvSpPr>
              <a:spLocks noChangeArrowheads="1"/>
            </p:cNvSpPr>
            <p:nvPr/>
          </p:nvSpPr>
          <p:spPr bwMode="auto">
            <a:xfrm>
              <a:off x="0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4" name="Oval 40"/>
            <p:cNvSpPr>
              <a:spLocks noChangeArrowheads="1"/>
            </p:cNvSpPr>
            <p:nvPr/>
          </p:nvSpPr>
          <p:spPr bwMode="auto">
            <a:xfrm>
              <a:off x="117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5" name="Oval 41"/>
            <p:cNvSpPr>
              <a:spLocks noChangeArrowheads="1"/>
            </p:cNvSpPr>
            <p:nvPr/>
          </p:nvSpPr>
          <p:spPr bwMode="auto">
            <a:xfrm>
              <a:off x="234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6" name="Oval 42"/>
            <p:cNvSpPr>
              <a:spLocks noChangeArrowheads="1"/>
            </p:cNvSpPr>
            <p:nvPr/>
          </p:nvSpPr>
          <p:spPr bwMode="auto">
            <a:xfrm>
              <a:off x="351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7" name="Oval 43"/>
            <p:cNvSpPr>
              <a:spLocks noChangeArrowheads="1"/>
            </p:cNvSpPr>
            <p:nvPr/>
          </p:nvSpPr>
          <p:spPr bwMode="auto">
            <a:xfrm>
              <a:off x="467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8" name="Oval 44"/>
            <p:cNvSpPr>
              <a:spLocks noChangeArrowheads="1"/>
            </p:cNvSpPr>
            <p:nvPr/>
          </p:nvSpPr>
          <p:spPr bwMode="auto">
            <a:xfrm>
              <a:off x="584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9" name="Oval 45"/>
            <p:cNvSpPr>
              <a:spLocks noChangeArrowheads="1"/>
            </p:cNvSpPr>
            <p:nvPr/>
          </p:nvSpPr>
          <p:spPr bwMode="auto">
            <a:xfrm>
              <a:off x="709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0" name="Oval 46"/>
            <p:cNvSpPr>
              <a:spLocks noChangeArrowheads="1"/>
            </p:cNvSpPr>
            <p:nvPr/>
          </p:nvSpPr>
          <p:spPr bwMode="auto">
            <a:xfrm>
              <a:off x="826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1" name="Oval 47"/>
            <p:cNvSpPr>
              <a:spLocks noChangeArrowheads="1"/>
            </p:cNvSpPr>
            <p:nvPr/>
          </p:nvSpPr>
          <p:spPr bwMode="auto">
            <a:xfrm>
              <a:off x="943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2" name="Oval 48"/>
            <p:cNvSpPr>
              <a:spLocks noChangeArrowheads="1"/>
            </p:cNvSpPr>
            <p:nvPr/>
          </p:nvSpPr>
          <p:spPr bwMode="auto">
            <a:xfrm>
              <a:off x="1059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3" name="Oval 49"/>
            <p:cNvSpPr>
              <a:spLocks noChangeArrowheads="1"/>
            </p:cNvSpPr>
            <p:nvPr/>
          </p:nvSpPr>
          <p:spPr bwMode="auto">
            <a:xfrm>
              <a:off x="1176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4" name="Oval 50"/>
            <p:cNvSpPr>
              <a:spLocks noChangeArrowheads="1"/>
            </p:cNvSpPr>
            <p:nvPr/>
          </p:nvSpPr>
          <p:spPr bwMode="auto">
            <a:xfrm>
              <a:off x="1293" y="12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5" name="Oval 51"/>
            <p:cNvSpPr>
              <a:spLocks noChangeArrowheads="1"/>
            </p:cNvSpPr>
            <p:nvPr/>
          </p:nvSpPr>
          <p:spPr bwMode="auto">
            <a:xfrm>
              <a:off x="1418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6" name="Oval 52"/>
            <p:cNvSpPr>
              <a:spLocks noChangeArrowheads="1"/>
            </p:cNvSpPr>
            <p:nvPr/>
          </p:nvSpPr>
          <p:spPr bwMode="auto">
            <a:xfrm>
              <a:off x="1534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7" name="Oval 53"/>
            <p:cNvSpPr>
              <a:spLocks noChangeArrowheads="1"/>
            </p:cNvSpPr>
            <p:nvPr/>
          </p:nvSpPr>
          <p:spPr bwMode="auto">
            <a:xfrm>
              <a:off x="1651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8" name="Oval 54"/>
            <p:cNvSpPr>
              <a:spLocks noChangeArrowheads="1"/>
            </p:cNvSpPr>
            <p:nvPr/>
          </p:nvSpPr>
          <p:spPr bwMode="auto">
            <a:xfrm>
              <a:off x="1768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9" name="Oval 55"/>
            <p:cNvSpPr>
              <a:spLocks noChangeArrowheads="1"/>
            </p:cNvSpPr>
            <p:nvPr/>
          </p:nvSpPr>
          <p:spPr bwMode="auto">
            <a:xfrm>
              <a:off x="1885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0" name="Oval 56"/>
            <p:cNvSpPr>
              <a:spLocks noChangeArrowheads="1"/>
            </p:cNvSpPr>
            <p:nvPr/>
          </p:nvSpPr>
          <p:spPr bwMode="auto">
            <a:xfrm>
              <a:off x="2002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1" name="Oval 57"/>
            <p:cNvSpPr>
              <a:spLocks noChangeArrowheads="1"/>
            </p:cNvSpPr>
            <p:nvPr/>
          </p:nvSpPr>
          <p:spPr bwMode="auto">
            <a:xfrm>
              <a:off x="2126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2" name="Oval 58"/>
            <p:cNvSpPr>
              <a:spLocks noChangeArrowheads="1"/>
            </p:cNvSpPr>
            <p:nvPr/>
          </p:nvSpPr>
          <p:spPr bwMode="auto">
            <a:xfrm>
              <a:off x="2243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3" name="Oval 59"/>
            <p:cNvSpPr>
              <a:spLocks noChangeArrowheads="1"/>
            </p:cNvSpPr>
            <p:nvPr/>
          </p:nvSpPr>
          <p:spPr bwMode="auto">
            <a:xfrm>
              <a:off x="2360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4" name="Oval 60"/>
            <p:cNvSpPr>
              <a:spLocks noChangeArrowheads="1"/>
            </p:cNvSpPr>
            <p:nvPr/>
          </p:nvSpPr>
          <p:spPr bwMode="auto">
            <a:xfrm>
              <a:off x="2477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5" name="Oval 61"/>
            <p:cNvSpPr>
              <a:spLocks noChangeArrowheads="1"/>
            </p:cNvSpPr>
            <p:nvPr/>
          </p:nvSpPr>
          <p:spPr bwMode="auto">
            <a:xfrm>
              <a:off x="2594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6" name="Oval 62"/>
            <p:cNvSpPr>
              <a:spLocks noChangeArrowheads="1"/>
            </p:cNvSpPr>
            <p:nvPr/>
          </p:nvSpPr>
          <p:spPr bwMode="auto">
            <a:xfrm>
              <a:off x="2711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7" name="Oval 63"/>
            <p:cNvSpPr>
              <a:spLocks noChangeArrowheads="1"/>
            </p:cNvSpPr>
            <p:nvPr/>
          </p:nvSpPr>
          <p:spPr bwMode="auto">
            <a:xfrm>
              <a:off x="2835" y="127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8" name="Oval 64"/>
            <p:cNvSpPr>
              <a:spLocks noChangeArrowheads="1"/>
            </p:cNvSpPr>
            <p:nvPr/>
          </p:nvSpPr>
          <p:spPr bwMode="auto">
            <a:xfrm>
              <a:off x="2952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9" name="Oval 65"/>
            <p:cNvSpPr>
              <a:spLocks noChangeArrowheads="1"/>
            </p:cNvSpPr>
            <p:nvPr/>
          </p:nvSpPr>
          <p:spPr bwMode="auto">
            <a:xfrm>
              <a:off x="3069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0" name="Oval 66"/>
            <p:cNvSpPr>
              <a:spLocks noChangeArrowheads="1"/>
            </p:cNvSpPr>
            <p:nvPr/>
          </p:nvSpPr>
          <p:spPr bwMode="auto">
            <a:xfrm>
              <a:off x="3186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1" name="Oval 67"/>
            <p:cNvSpPr>
              <a:spLocks noChangeArrowheads="1"/>
            </p:cNvSpPr>
            <p:nvPr/>
          </p:nvSpPr>
          <p:spPr bwMode="auto">
            <a:xfrm>
              <a:off x="3303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2" name="Oval 68"/>
            <p:cNvSpPr>
              <a:spLocks noChangeArrowheads="1"/>
            </p:cNvSpPr>
            <p:nvPr/>
          </p:nvSpPr>
          <p:spPr bwMode="auto">
            <a:xfrm>
              <a:off x="234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3" name="Oval 69"/>
            <p:cNvSpPr>
              <a:spLocks noChangeArrowheads="1"/>
            </p:cNvSpPr>
            <p:nvPr/>
          </p:nvSpPr>
          <p:spPr bwMode="auto">
            <a:xfrm>
              <a:off x="351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4" name="Oval 70"/>
            <p:cNvSpPr>
              <a:spLocks noChangeArrowheads="1"/>
            </p:cNvSpPr>
            <p:nvPr/>
          </p:nvSpPr>
          <p:spPr bwMode="auto">
            <a:xfrm>
              <a:off x="467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5" name="Oval 71"/>
            <p:cNvSpPr>
              <a:spLocks noChangeArrowheads="1"/>
            </p:cNvSpPr>
            <p:nvPr/>
          </p:nvSpPr>
          <p:spPr bwMode="auto">
            <a:xfrm>
              <a:off x="584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6" name="Oval 72"/>
            <p:cNvSpPr>
              <a:spLocks noChangeArrowheads="1"/>
            </p:cNvSpPr>
            <p:nvPr/>
          </p:nvSpPr>
          <p:spPr bwMode="auto">
            <a:xfrm>
              <a:off x="701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7" name="Oval 73"/>
            <p:cNvSpPr>
              <a:spLocks noChangeArrowheads="1"/>
            </p:cNvSpPr>
            <p:nvPr/>
          </p:nvSpPr>
          <p:spPr bwMode="auto">
            <a:xfrm>
              <a:off x="818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8" name="Oval 74"/>
            <p:cNvSpPr>
              <a:spLocks noChangeArrowheads="1"/>
            </p:cNvSpPr>
            <p:nvPr/>
          </p:nvSpPr>
          <p:spPr bwMode="auto">
            <a:xfrm>
              <a:off x="943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9" name="Oval 75"/>
            <p:cNvSpPr>
              <a:spLocks noChangeArrowheads="1"/>
            </p:cNvSpPr>
            <p:nvPr/>
          </p:nvSpPr>
          <p:spPr bwMode="auto">
            <a:xfrm>
              <a:off x="1059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0" name="Oval 76"/>
            <p:cNvSpPr>
              <a:spLocks noChangeArrowheads="1"/>
            </p:cNvSpPr>
            <p:nvPr/>
          </p:nvSpPr>
          <p:spPr bwMode="auto">
            <a:xfrm>
              <a:off x="1176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1" name="Oval 77"/>
            <p:cNvSpPr>
              <a:spLocks noChangeArrowheads="1"/>
            </p:cNvSpPr>
            <p:nvPr/>
          </p:nvSpPr>
          <p:spPr bwMode="auto">
            <a:xfrm>
              <a:off x="1293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2" name="Oval 78"/>
            <p:cNvSpPr>
              <a:spLocks noChangeArrowheads="1"/>
            </p:cNvSpPr>
            <p:nvPr/>
          </p:nvSpPr>
          <p:spPr bwMode="auto">
            <a:xfrm>
              <a:off x="1410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3" name="Oval 79"/>
            <p:cNvSpPr>
              <a:spLocks noChangeArrowheads="1"/>
            </p:cNvSpPr>
            <p:nvPr/>
          </p:nvSpPr>
          <p:spPr bwMode="auto">
            <a:xfrm>
              <a:off x="1527" y="249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4" name="Oval 80"/>
            <p:cNvSpPr>
              <a:spLocks noChangeArrowheads="1"/>
            </p:cNvSpPr>
            <p:nvPr/>
          </p:nvSpPr>
          <p:spPr bwMode="auto">
            <a:xfrm>
              <a:off x="1651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5" name="Oval 81"/>
            <p:cNvSpPr>
              <a:spLocks noChangeArrowheads="1"/>
            </p:cNvSpPr>
            <p:nvPr/>
          </p:nvSpPr>
          <p:spPr bwMode="auto">
            <a:xfrm>
              <a:off x="1768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6" name="Oval 82"/>
            <p:cNvSpPr>
              <a:spLocks noChangeArrowheads="1"/>
            </p:cNvSpPr>
            <p:nvPr/>
          </p:nvSpPr>
          <p:spPr bwMode="auto">
            <a:xfrm>
              <a:off x="1885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7" name="Oval 83"/>
            <p:cNvSpPr>
              <a:spLocks noChangeArrowheads="1"/>
            </p:cNvSpPr>
            <p:nvPr/>
          </p:nvSpPr>
          <p:spPr bwMode="auto">
            <a:xfrm>
              <a:off x="2002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8" name="Oval 84"/>
            <p:cNvSpPr>
              <a:spLocks noChangeArrowheads="1"/>
            </p:cNvSpPr>
            <p:nvPr/>
          </p:nvSpPr>
          <p:spPr bwMode="auto">
            <a:xfrm>
              <a:off x="2119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9" name="Oval 85"/>
            <p:cNvSpPr>
              <a:spLocks noChangeArrowheads="1"/>
            </p:cNvSpPr>
            <p:nvPr/>
          </p:nvSpPr>
          <p:spPr bwMode="auto">
            <a:xfrm>
              <a:off x="2236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0" name="Oval 86"/>
            <p:cNvSpPr>
              <a:spLocks noChangeArrowheads="1"/>
            </p:cNvSpPr>
            <p:nvPr/>
          </p:nvSpPr>
          <p:spPr bwMode="auto">
            <a:xfrm>
              <a:off x="2360" y="255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1" name="Oval 87"/>
            <p:cNvSpPr>
              <a:spLocks noChangeArrowheads="1"/>
            </p:cNvSpPr>
            <p:nvPr/>
          </p:nvSpPr>
          <p:spPr bwMode="auto">
            <a:xfrm>
              <a:off x="2477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2" name="Oval 88"/>
            <p:cNvSpPr>
              <a:spLocks noChangeArrowheads="1"/>
            </p:cNvSpPr>
            <p:nvPr/>
          </p:nvSpPr>
          <p:spPr bwMode="auto">
            <a:xfrm>
              <a:off x="2594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3" name="Oval 89"/>
            <p:cNvSpPr>
              <a:spLocks noChangeArrowheads="1"/>
            </p:cNvSpPr>
            <p:nvPr/>
          </p:nvSpPr>
          <p:spPr bwMode="auto">
            <a:xfrm>
              <a:off x="2711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4" name="Oval 90"/>
            <p:cNvSpPr>
              <a:spLocks noChangeArrowheads="1"/>
            </p:cNvSpPr>
            <p:nvPr/>
          </p:nvSpPr>
          <p:spPr bwMode="auto">
            <a:xfrm>
              <a:off x="2828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5" name="Oval 91"/>
            <p:cNvSpPr>
              <a:spLocks noChangeArrowheads="1"/>
            </p:cNvSpPr>
            <p:nvPr/>
          </p:nvSpPr>
          <p:spPr bwMode="auto">
            <a:xfrm>
              <a:off x="2944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6" name="Oval 92"/>
            <p:cNvSpPr>
              <a:spLocks noChangeArrowheads="1"/>
            </p:cNvSpPr>
            <p:nvPr/>
          </p:nvSpPr>
          <p:spPr bwMode="auto">
            <a:xfrm>
              <a:off x="3069" y="256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7" name="Oval 93"/>
            <p:cNvSpPr>
              <a:spLocks noChangeArrowheads="1"/>
            </p:cNvSpPr>
            <p:nvPr/>
          </p:nvSpPr>
          <p:spPr bwMode="auto">
            <a:xfrm>
              <a:off x="3186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8" name="Oval 94"/>
            <p:cNvSpPr>
              <a:spLocks noChangeArrowheads="1"/>
            </p:cNvSpPr>
            <p:nvPr/>
          </p:nvSpPr>
          <p:spPr bwMode="auto">
            <a:xfrm>
              <a:off x="3303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9" name="Oval 95"/>
            <p:cNvSpPr>
              <a:spLocks noChangeArrowheads="1"/>
            </p:cNvSpPr>
            <p:nvPr/>
          </p:nvSpPr>
          <p:spPr bwMode="auto">
            <a:xfrm>
              <a:off x="3420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0" name="Oval 96"/>
            <p:cNvSpPr>
              <a:spLocks noChangeArrowheads="1"/>
            </p:cNvSpPr>
            <p:nvPr/>
          </p:nvSpPr>
          <p:spPr bwMode="auto">
            <a:xfrm>
              <a:off x="3536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1" name="Oval 97"/>
            <p:cNvSpPr>
              <a:spLocks noChangeArrowheads="1"/>
            </p:cNvSpPr>
            <p:nvPr/>
          </p:nvSpPr>
          <p:spPr bwMode="auto">
            <a:xfrm>
              <a:off x="476" y="371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2" name="Oval 98"/>
            <p:cNvSpPr>
              <a:spLocks noChangeArrowheads="1"/>
            </p:cNvSpPr>
            <p:nvPr/>
          </p:nvSpPr>
          <p:spPr bwMode="auto">
            <a:xfrm>
              <a:off x="593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3" name="Oval 99"/>
            <p:cNvSpPr>
              <a:spLocks noChangeArrowheads="1"/>
            </p:cNvSpPr>
            <p:nvPr/>
          </p:nvSpPr>
          <p:spPr bwMode="auto">
            <a:xfrm>
              <a:off x="710" y="37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4" name="Oval 100"/>
            <p:cNvSpPr>
              <a:spLocks noChangeArrowheads="1"/>
            </p:cNvSpPr>
            <p:nvPr/>
          </p:nvSpPr>
          <p:spPr bwMode="auto">
            <a:xfrm>
              <a:off x="827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5" name="Oval 101"/>
            <p:cNvSpPr>
              <a:spLocks noChangeArrowheads="1"/>
            </p:cNvSpPr>
            <p:nvPr/>
          </p:nvSpPr>
          <p:spPr bwMode="auto">
            <a:xfrm>
              <a:off x="944" y="36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6" name="Oval 102"/>
            <p:cNvSpPr>
              <a:spLocks noChangeArrowheads="1"/>
            </p:cNvSpPr>
            <p:nvPr/>
          </p:nvSpPr>
          <p:spPr bwMode="auto">
            <a:xfrm>
              <a:off x="1060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7" name="Oval 103"/>
            <p:cNvSpPr>
              <a:spLocks noChangeArrowheads="1"/>
            </p:cNvSpPr>
            <p:nvPr/>
          </p:nvSpPr>
          <p:spPr bwMode="auto">
            <a:xfrm>
              <a:off x="1185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8" name="Oval 104"/>
            <p:cNvSpPr>
              <a:spLocks noChangeArrowheads="1"/>
            </p:cNvSpPr>
            <p:nvPr/>
          </p:nvSpPr>
          <p:spPr bwMode="auto">
            <a:xfrm>
              <a:off x="1302" y="36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9" name="Oval 105"/>
            <p:cNvSpPr>
              <a:spLocks noChangeArrowheads="1"/>
            </p:cNvSpPr>
            <p:nvPr/>
          </p:nvSpPr>
          <p:spPr bwMode="auto">
            <a:xfrm>
              <a:off x="1419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0" name="Oval 106"/>
            <p:cNvSpPr>
              <a:spLocks noChangeArrowheads="1"/>
            </p:cNvSpPr>
            <p:nvPr/>
          </p:nvSpPr>
          <p:spPr bwMode="auto">
            <a:xfrm>
              <a:off x="1536" y="36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1" name="Oval 107"/>
            <p:cNvSpPr>
              <a:spLocks noChangeArrowheads="1"/>
            </p:cNvSpPr>
            <p:nvPr/>
          </p:nvSpPr>
          <p:spPr bwMode="auto">
            <a:xfrm>
              <a:off x="1652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2" name="Oval 108"/>
            <p:cNvSpPr>
              <a:spLocks noChangeArrowheads="1"/>
            </p:cNvSpPr>
            <p:nvPr/>
          </p:nvSpPr>
          <p:spPr bwMode="auto">
            <a:xfrm>
              <a:off x="1769" y="365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3" name="Oval 109"/>
            <p:cNvSpPr>
              <a:spLocks noChangeArrowheads="1"/>
            </p:cNvSpPr>
            <p:nvPr/>
          </p:nvSpPr>
          <p:spPr bwMode="auto">
            <a:xfrm>
              <a:off x="1894" y="370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4" name="Oval 110"/>
            <p:cNvSpPr>
              <a:spLocks noChangeArrowheads="1"/>
            </p:cNvSpPr>
            <p:nvPr/>
          </p:nvSpPr>
          <p:spPr bwMode="auto">
            <a:xfrm>
              <a:off x="2011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5" name="Oval 111"/>
            <p:cNvSpPr>
              <a:spLocks noChangeArrowheads="1"/>
            </p:cNvSpPr>
            <p:nvPr/>
          </p:nvSpPr>
          <p:spPr bwMode="auto">
            <a:xfrm>
              <a:off x="485" y="491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6" name="Oval 112"/>
            <p:cNvSpPr>
              <a:spLocks noChangeArrowheads="1"/>
            </p:cNvSpPr>
            <p:nvPr/>
          </p:nvSpPr>
          <p:spPr bwMode="auto">
            <a:xfrm>
              <a:off x="602" y="489"/>
              <a:ext cx="92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7" name="Oval 113"/>
            <p:cNvSpPr>
              <a:spLocks noChangeArrowheads="1"/>
            </p:cNvSpPr>
            <p:nvPr/>
          </p:nvSpPr>
          <p:spPr bwMode="auto">
            <a:xfrm>
              <a:off x="1060" y="486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8" name="Oval 114"/>
            <p:cNvSpPr>
              <a:spLocks noChangeArrowheads="1"/>
            </p:cNvSpPr>
            <p:nvPr/>
          </p:nvSpPr>
          <p:spPr bwMode="auto">
            <a:xfrm>
              <a:off x="1200" y="485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+mn-ea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+mn-ea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33575" y="2841749"/>
            <a:ext cx="8785225" cy="80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数据库原理及应用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课程介绍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1904" y="3756791"/>
            <a:ext cx="26314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仿宋_GB2312" pitchFamily="1" charset="-122"/>
                <a:ea typeface="仿宋_GB2312" pitchFamily="1" charset="-122"/>
              </a:rPr>
              <a:t>授课教师：张凤荔 </a:t>
            </a:r>
            <a:endParaRPr lang="zh-CN" altLang="en-US" b="1" dirty="0">
              <a:solidFill>
                <a:srgbClr val="0070C0"/>
              </a:solidFill>
              <a:latin typeface="仿宋_GB2312" pitchFamily="1" charset="-122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8811220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十一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本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课程辅助教学与答疑平台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8" y="1484784"/>
            <a:ext cx="3024336" cy="2376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445" y="1916832"/>
            <a:ext cx="1628775" cy="182880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8811220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十二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本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课程校内</a:t>
            </a:r>
            <a:r>
              <a:rPr lang="en-US" altLang="zh-CN" sz="3200" dirty="0" smtClean="0">
                <a:solidFill>
                  <a:srgbClr val="0033CC"/>
                </a:solidFill>
                <a:latin typeface="+mn-ea"/>
                <a:ea typeface="+mn-ea"/>
              </a:rPr>
              <a:t>SPOC</a:t>
            </a: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学习平台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71" y="1124744"/>
            <a:ext cx="5145741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898399"/>
            <a:ext cx="3312368" cy="5489848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8811220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十三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本课程数据库</a:t>
            </a: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学习软件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51384" y="1268760"/>
            <a:ext cx="8918376" cy="3024336"/>
          </a:xfrm>
          <a:prstGeom prst="rect">
            <a:avLst/>
          </a:prstGeom>
        </p:spPr>
        <p:txBody>
          <a:bodyPr/>
          <a:lstStyle>
            <a:lvl1pPr marL="335280" indent="-33528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Malgun Gothic" panose="020B0503020000020004" pitchFamily="34" charset="-127"/>
                <a:cs typeface="+mn-cs"/>
              </a:defRPr>
            </a:lvl1pPr>
            <a:lvl2pPr marL="666750" indent="-32893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1900">
                <a:solidFill>
                  <a:schemeClr val="tx1"/>
                </a:solidFill>
                <a:latin typeface="+mn-lt"/>
                <a:ea typeface="Malgun Gothic" panose="020B0503020000020004" pitchFamily="34" charset="-127"/>
              </a:defRPr>
            </a:lvl2pPr>
            <a:lvl3pPr marL="970280" indent="-301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Malgun Gothic" panose="020B0503020000020004" pitchFamily="34" charset="-127"/>
              </a:defRPr>
            </a:lvl3pPr>
            <a:lvl4pPr marL="1260475" indent="-2889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1500">
                <a:solidFill>
                  <a:schemeClr val="tx1"/>
                </a:solidFill>
                <a:latin typeface="+mn-lt"/>
                <a:ea typeface="Malgun Gothic" panose="020B0503020000020004" pitchFamily="34" charset="-127"/>
              </a:defRPr>
            </a:lvl4pPr>
            <a:lvl5pPr marL="1552575" indent="-29083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500">
                <a:solidFill>
                  <a:schemeClr val="tx1"/>
                </a:solidFill>
                <a:latin typeface="+mn-lt"/>
                <a:ea typeface="Malgun Gothic" panose="020B0503020000020004" pitchFamily="34" charset="-127"/>
              </a:defRPr>
            </a:lvl5pPr>
            <a:lvl6pPr marL="1895475" indent="-29083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38375" indent="-29083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81275" indent="-29083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24175" indent="-29083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课程实践使用的</a:t>
            </a:r>
            <a:r>
              <a:rPr lang="zh-CN" altLang="zh-CN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数据库软件</a:t>
            </a:r>
            <a:endParaRPr lang="zh-CN" altLang="zh-CN" sz="28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  <a:r>
              <a:rPr lang="en-US" altLang="zh-CN" sz="280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Postgre</a:t>
            </a:r>
            <a:r>
              <a:rPr lang="en-US" altLang="zh-CN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SQL</a:t>
            </a:r>
            <a:r>
              <a:rPr lang="zh-CN" altLang="zh-CN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kern="0" smtClean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zh-CN" sz="28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[2]</a:t>
            </a:r>
            <a:r>
              <a:rPr lang="en-US" altLang="zh-CN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pgAdmin4</a:t>
            </a:r>
            <a:endParaRPr lang="zh-CN" altLang="zh-CN" sz="28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[3]Sybase PowerDesigner16.5</a:t>
            </a:r>
            <a:endParaRPr lang="zh-CN" altLang="zh-CN" sz="28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4000" y="2924175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课程介绍结束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！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6939012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一、本课程简介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8112" y="1268760"/>
            <a:ext cx="10416480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数据库</a:t>
            </a:r>
            <a:r>
              <a:rPr lang="zh-CN" altLang="en-US" sz="2800" dirty="0" smtClean="0"/>
              <a:t>是信息系统重要</a:t>
            </a:r>
            <a:r>
              <a:rPr lang="zh-CN" altLang="en-US" sz="2800" dirty="0"/>
              <a:t>的支撑</a:t>
            </a:r>
            <a:r>
              <a:rPr lang="zh-CN" altLang="en-US" sz="2800" dirty="0" smtClean="0"/>
              <a:t>基础。掌握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数据库原理及应用</a:t>
            </a:r>
            <a:r>
              <a:rPr lang="zh-CN" altLang="en-US" sz="2800" dirty="0"/>
              <a:t>开发技术是打开通向各类信息系统、互联网信息服务</a:t>
            </a:r>
            <a:r>
              <a:rPr lang="zh-CN" altLang="en-US" sz="2800" dirty="0" smtClean="0"/>
              <a:t>、大数据技术应用之门的钥匙。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08112" y="3026360"/>
            <a:ext cx="10560496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zh-CN" altLang="en-US" sz="2800" dirty="0"/>
              <a:t>欢迎大家学习“</a:t>
            </a:r>
            <a:r>
              <a:rPr lang="zh-CN" altLang="en-US" sz="2800" dirty="0">
                <a:solidFill>
                  <a:srgbClr val="FF0000"/>
                </a:solidFill>
              </a:rPr>
              <a:t>数据库原理及应用</a:t>
            </a:r>
            <a:r>
              <a:rPr lang="zh-CN" altLang="en-US" sz="2800" dirty="0"/>
              <a:t>”</a:t>
            </a:r>
            <a:r>
              <a:rPr lang="zh-CN" altLang="en-US" sz="2800" dirty="0" smtClean="0">
                <a:solidFill>
                  <a:srgbClr val="FF0000"/>
                </a:solidFill>
              </a:rPr>
              <a:t>课程</a:t>
            </a:r>
            <a:r>
              <a:rPr lang="zh-CN" altLang="en-US" sz="2800" dirty="0" smtClean="0"/>
              <a:t>。熟练</a:t>
            </a:r>
            <a:r>
              <a:rPr lang="zh-CN" altLang="en-US" sz="2800" dirty="0"/>
              <a:t>掌握数据库技术方法，培养数据库应用系统开发能力，</a:t>
            </a:r>
            <a:r>
              <a:rPr lang="zh-CN" altLang="en-US" sz="2800" dirty="0" smtClean="0"/>
              <a:t>为未来从事</a:t>
            </a:r>
            <a:r>
              <a:rPr lang="zh-CN" altLang="en-US" sz="2800" dirty="0"/>
              <a:t>IT</a:t>
            </a:r>
            <a:r>
              <a:rPr lang="zh-CN" altLang="en-US" sz="2800" dirty="0" smtClean="0"/>
              <a:t>职业，奠定自己的专业基础与工程能力。</a:t>
            </a:r>
            <a:endParaRPr lang="zh-CN" altLang="en-US" sz="28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6939012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0033CC"/>
                </a:solidFill>
                <a:latin typeface="+mn-ea"/>
                <a:ea typeface="+mn-ea"/>
              </a:rPr>
              <a:t>二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、本课程目标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424" y="1268760"/>
            <a:ext cx="10801200" cy="4968552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6939012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三、本课程教学内容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3432" y="1268760"/>
            <a:ext cx="6624736" cy="323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CM1:</a:t>
            </a:r>
            <a:r>
              <a:rPr lang="zh-CN" altLang="en-US" sz="2800" dirty="0" smtClean="0"/>
              <a:t>数据库系统</a:t>
            </a:r>
            <a:r>
              <a:rPr lang="zh-CN" altLang="en-US" sz="2800" dirty="0"/>
              <a:t>概论  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3</a:t>
            </a:r>
            <a:r>
              <a:rPr lang="zh-CN" altLang="en-US" sz="2800" dirty="0"/>
              <a:t>学时</a:t>
            </a:r>
            <a:endParaRPr lang="zh-CN" altLang="en-US" sz="2800" dirty="0"/>
          </a:p>
          <a:p>
            <a:pPr marL="457200" indent="-457200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CM2:</a:t>
            </a:r>
            <a:r>
              <a:rPr lang="zh-CN" altLang="en-US" sz="2800" dirty="0" smtClean="0"/>
              <a:t>数据库</a:t>
            </a:r>
            <a:r>
              <a:rPr lang="zh-CN" altLang="en-US" sz="2800" dirty="0"/>
              <a:t>关系模型	4学时</a:t>
            </a:r>
            <a:endParaRPr lang="zh-CN" altLang="en-US" sz="2800" dirty="0"/>
          </a:p>
          <a:p>
            <a:pPr marL="457200" indent="-457200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CM3:</a:t>
            </a:r>
            <a:r>
              <a:rPr lang="zh-CN" altLang="en-US" sz="2800" dirty="0" smtClean="0"/>
              <a:t>结构化</a:t>
            </a:r>
            <a:r>
              <a:rPr lang="zh-CN" altLang="en-US" sz="2800" dirty="0"/>
              <a:t>查询语言	8学时</a:t>
            </a:r>
            <a:endParaRPr lang="zh-CN" altLang="en-US" sz="2800" dirty="0"/>
          </a:p>
          <a:p>
            <a:pPr marL="457200" indent="-457200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CM4:</a:t>
            </a:r>
            <a:r>
              <a:rPr lang="zh-CN" altLang="en-US" sz="2800" dirty="0" smtClean="0"/>
              <a:t>数据库</a:t>
            </a:r>
            <a:r>
              <a:rPr lang="zh-CN" altLang="en-US" sz="2800" dirty="0"/>
              <a:t>设计与实现	8学时</a:t>
            </a:r>
            <a:endParaRPr lang="zh-CN" altLang="en-US" sz="2800" dirty="0"/>
          </a:p>
          <a:p>
            <a:pPr marL="457200" indent="-457200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CM5:</a:t>
            </a:r>
            <a:r>
              <a:rPr lang="zh-CN" altLang="en-US" sz="2800" dirty="0" smtClean="0"/>
              <a:t>数据库</a:t>
            </a:r>
            <a:r>
              <a:rPr lang="zh-CN" altLang="en-US" sz="2800" dirty="0"/>
              <a:t>管理		6学时</a:t>
            </a:r>
            <a:endParaRPr lang="zh-CN" altLang="en-US" sz="2800" dirty="0"/>
          </a:p>
          <a:p>
            <a:pPr marL="457200" indent="-457200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CM6:</a:t>
            </a:r>
            <a:r>
              <a:rPr lang="zh-CN" altLang="en-US" sz="2800" dirty="0" smtClean="0"/>
              <a:t>数据库</a:t>
            </a:r>
            <a:r>
              <a:rPr lang="zh-CN" altLang="en-US" sz="2800" dirty="0"/>
              <a:t>应用编程	7学时</a:t>
            </a:r>
            <a:endParaRPr lang="zh-CN" altLang="en-US" sz="2800" dirty="0"/>
          </a:p>
          <a:p>
            <a:pPr marL="457200" indent="-457200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CM7:</a:t>
            </a:r>
            <a:r>
              <a:rPr lang="zh-CN" altLang="en-US" sz="2800" dirty="0" smtClean="0"/>
              <a:t>NoSQL</a:t>
            </a:r>
            <a:r>
              <a:rPr lang="zh-CN" altLang="en-US" sz="2800" dirty="0"/>
              <a:t>数据库技术	4学时</a:t>
            </a:r>
            <a:endParaRPr lang="zh-CN" altLang="en-US" sz="28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6939012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四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、本课程学习</a:t>
            </a:r>
            <a:r>
              <a:rPr lang="zh-CN" altLang="en-US" sz="3200" noProof="0" dirty="0">
                <a:solidFill>
                  <a:srgbClr val="0033CC"/>
                </a:solidFill>
                <a:latin typeface="+mn-ea"/>
                <a:ea typeface="+mn-ea"/>
              </a:rPr>
              <a:t>对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毕业要求的支撑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16" y="1124744"/>
            <a:ext cx="10369152" cy="4896544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8811220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五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、本课程在专业培养方案中的定位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3432" y="110558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软件工程专业学科基础课程</a:t>
            </a:r>
            <a:endParaRPr lang="zh-CN" alt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5100" y="1916832"/>
            <a:ext cx="8811220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六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、本课程学分与学时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432" y="2689756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课程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个学分，</a:t>
            </a:r>
            <a:r>
              <a:rPr lang="en-US" altLang="zh-CN" sz="2800" dirty="0" smtClean="0"/>
              <a:t>48</a:t>
            </a:r>
            <a:r>
              <a:rPr lang="zh-CN" altLang="en-US" sz="2800" dirty="0" smtClean="0"/>
              <a:t>学时。课堂讲授</a:t>
            </a:r>
            <a:r>
              <a:rPr lang="en-US" altLang="zh-CN" sz="2800" dirty="0" smtClean="0"/>
              <a:t>40</a:t>
            </a:r>
            <a:r>
              <a:rPr lang="zh-CN" altLang="en-US" sz="2800" dirty="0" smtClean="0"/>
              <a:t>学时，实验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学时</a:t>
            </a:r>
            <a:endParaRPr lang="zh-CN" altLang="en-US" sz="28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1344" y="3573016"/>
            <a:ext cx="8811220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七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、本课程教学方式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3432" y="4498799"/>
            <a:ext cx="11208568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采用“</a:t>
            </a:r>
            <a:r>
              <a:rPr lang="zh-CN" altLang="en-US" sz="2800" dirty="0">
                <a:solidFill>
                  <a:srgbClr val="FF0000"/>
                </a:solidFill>
              </a:rPr>
              <a:t>翻转课堂教学</a:t>
            </a:r>
            <a:r>
              <a:rPr lang="zh-CN" altLang="en-US" sz="2800" dirty="0"/>
              <a:t>”方式进行课程教学，并以“</a:t>
            </a:r>
            <a:r>
              <a:rPr lang="zh-CN" altLang="en-US" sz="2800" dirty="0">
                <a:solidFill>
                  <a:srgbClr val="FF0000"/>
                </a:solidFill>
              </a:rPr>
              <a:t>项目案例学习</a:t>
            </a:r>
            <a:r>
              <a:rPr lang="zh-CN" altLang="en-US" sz="2800" dirty="0"/>
              <a:t>”、</a:t>
            </a:r>
            <a:r>
              <a:rPr lang="zh-CN" altLang="en-US" sz="2800" dirty="0" smtClean="0"/>
              <a:t>“</a:t>
            </a:r>
            <a:r>
              <a:rPr lang="zh-CN" altLang="en-US" sz="2800" dirty="0" smtClean="0">
                <a:solidFill>
                  <a:srgbClr val="FF0000"/>
                </a:solidFill>
              </a:rPr>
              <a:t>挑战性问题研讨</a:t>
            </a:r>
            <a:r>
              <a:rPr lang="zh-CN" altLang="en-US" sz="2800" dirty="0" smtClean="0"/>
              <a:t>”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“</a:t>
            </a:r>
            <a:r>
              <a:rPr lang="zh-CN" altLang="en-US" sz="2800" dirty="0" smtClean="0">
                <a:solidFill>
                  <a:srgbClr val="FF0000"/>
                </a:solidFill>
              </a:rPr>
              <a:t>做中学</a:t>
            </a:r>
            <a:r>
              <a:rPr lang="zh-CN" altLang="en-US" sz="2800" dirty="0" smtClean="0"/>
              <a:t>”等方式</a:t>
            </a:r>
            <a:r>
              <a:rPr lang="zh-CN" altLang="en-US" sz="2800" dirty="0"/>
              <a:t>掌握数据库</a:t>
            </a:r>
            <a:r>
              <a:rPr lang="zh-CN" altLang="en-US" sz="2800" dirty="0" smtClean="0"/>
              <a:t>原理及应用技术</a:t>
            </a:r>
            <a:r>
              <a:rPr lang="zh-CN" altLang="en-US" sz="2800" dirty="0"/>
              <a:t>。 </a:t>
            </a:r>
            <a:endParaRPr lang="zh-CN" altLang="en-US" sz="2800" dirty="0"/>
          </a:p>
          <a:p>
            <a:pPr marL="457200" indent="-457200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学生还需</a:t>
            </a:r>
            <a:r>
              <a:rPr lang="zh-CN" altLang="en-US" sz="2800" dirty="0"/>
              <a:t>基于</a:t>
            </a:r>
            <a:r>
              <a:rPr lang="en-US" altLang="zh-CN" sz="2800" dirty="0" err="1"/>
              <a:t>Mooc</a:t>
            </a:r>
            <a:r>
              <a:rPr lang="zh-CN" altLang="en-US" sz="2800" dirty="0"/>
              <a:t>自主学习，参与课堂讨论，并需要完成一定的课外上机实践作业。</a:t>
            </a:r>
            <a:endParaRPr lang="zh-CN" altLang="en-US" sz="28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8811220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八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、本课程考核与评价方式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376" y="1124744"/>
            <a:ext cx="108012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|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z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]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考核环节</a:t>
            </a:r>
            <a:endParaRPr lang="zh-CN" altLang="en-US" sz="2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课程考核分课程作业、单元测试、上机实验、期末考试四个环节，分别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占课程总成绩的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%、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0%、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%。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9376" y="2564904"/>
            <a:ext cx="1171262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|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z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]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、课程评价</a:t>
            </a:r>
            <a:endParaRPr lang="en-US" altLang="zh-CN" sz="2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分为课程学习形成性评价、总结性评价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课程学习形成性评价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学习成绩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大作业成绩）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/2-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缺勤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每缺勤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次扣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单元测试成绩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多次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单元测试成绩的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平均值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测评成绩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ⅹ0.8+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报告成绩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ⅹ0.2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课程学习总结性评价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：期末考试成绩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8811220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九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、本课程教材与参考书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376" y="1124744"/>
            <a:ext cx="568863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|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z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]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、课程教材</a:t>
            </a:r>
            <a:endParaRPr lang="zh-CN" altLang="en-US" sz="2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“数据库系统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原理、设计及编程”（</a:t>
            </a:r>
            <a:r>
              <a:rPr lang="en-US" altLang="zh-CN" sz="2600" dirty="0" err="1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版） ，陆鑫，张凤荔，陈安龙，人民邮电出版社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, 2019.1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404664"/>
            <a:ext cx="5591944" cy="6336704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6254" y="3573016"/>
            <a:ext cx="568863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|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z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]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、参考书</a:t>
            </a:r>
            <a:endParaRPr lang="en-US" altLang="zh-CN" sz="26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None/>
              <a:defRPr/>
            </a:pP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[1]PostgreSQL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实战，谭峰，张文升 著，机械出版社，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2018.7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None/>
              <a:defRPr/>
            </a:pP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[2]NoSQL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数据库入门与实践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刘瑜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刘胜松著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中国水利水电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出版社，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2018.2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2656"/>
            <a:ext cx="8811220" cy="5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十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、本课程</a:t>
            </a:r>
            <a:r>
              <a:rPr lang="en-US" altLang="zh-CN" sz="3200" dirty="0" smtClean="0">
                <a:solidFill>
                  <a:srgbClr val="0033CC"/>
                </a:solidFill>
                <a:latin typeface="+mn-ea"/>
                <a:ea typeface="+mn-ea"/>
              </a:rPr>
              <a:t>MOOC</a:t>
            </a:r>
            <a:r>
              <a:rPr lang="zh-CN" altLang="en-US" sz="3200" dirty="0" smtClean="0">
                <a:solidFill>
                  <a:srgbClr val="0033CC"/>
                </a:solidFill>
                <a:latin typeface="+mn-ea"/>
                <a:ea typeface="+mn-ea"/>
              </a:rPr>
              <a:t>学习平台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392" y="1052736"/>
            <a:ext cx="11089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600" dirty="0"/>
              <a:t>学堂</a:t>
            </a:r>
            <a:r>
              <a:rPr lang="zh-CN" altLang="en-US" sz="2600" dirty="0" smtClean="0"/>
              <a:t>在线课程</a:t>
            </a:r>
            <a:r>
              <a:rPr lang="zh-CN" altLang="en-US" sz="2600" dirty="0"/>
              <a:t>学习平台</a:t>
            </a:r>
            <a:endParaRPr lang="zh-CN" altLang="zh-CN" sz="2600" dirty="0"/>
          </a:p>
          <a:p>
            <a:pPr eaLnBrk="1" hangingPunct="1"/>
            <a:r>
              <a:rPr lang="en-US" altLang="zh-CN" sz="2800" dirty="0">
                <a:solidFill>
                  <a:srgbClr val="0070C0"/>
                </a:solidFill>
              </a:rPr>
              <a:t>https://next.xuetangx.com/course/EST08091001150/1510780</a:t>
            </a:r>
            <a:endParaRPr lang="zh-CN" altLang="zh-CN" sz="26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92" y="2130403"/>
            <a:ext cx="11089232" cy="4446609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색종이 상자_2">
  <a:themeElements>
    <a:clrScheme name="4_색종이 상자_2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4_색종이 상자_2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색종이 상자">
  <a:themeElements>
    <a:clrScheme name="5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5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5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演示</Application>
  <PresentationFormat>宽屏</PresentationFormat>
  <Paragraphs>79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黑体</vt:lpstr>
      <vt:lpstr>Tahoma</vt:lpstr>
      <vt:lpstr>Gulim</vt:lpstr>
      <vt:lpstr>Malgun Gothic</vt:lpstr>
      <vt:lpstr>Calibri</vt:lpstr>
      <vt:lpstr>Times New Roman</vt:lpstr>
      <vt:lpstr>隶书</vt:lpstr>
      <vt:lpstr>仿宋_GB2312</vt:lpstr>
      <vt:lpstr>仿宋</vt:lpstr>
      <vt:lpstr>微软雅黑</vt:lpstr>
      <vt:lpstr>Arial Unicode MS</vt:lpstr>
      <vt:lpstr>Cambria</vt:lpstr>
      <vt:lpstr>5_색종이 상자_2</vt:lpstr>
      <vt:lpstr>5_색종이 상자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頂勲爤鞝犿厡鞚挫厴</dc:title>
  <dc:creator>kmac</dc:creator>
  <cp:lastModifiedBy>mac</cp:lastModifiedBy>
  <cp:revision>3065</cp:revision>
  <dcterms:created xsi:type="dcterms:W3CDTF">2001-08-06T11:10:00Z</dcterms:created>
  <dcterms:modified xsi:type="dcterms:W3CDTF">2020-02-19T02:09:55Z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