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1" r:id="rId4"/>
    <p:sldId id="282" r:id="rId5"/>
    <p:sldId id="283" r:id="rId6"/>
    <p:sldId id="273" r:id="rId7"/>
    <p:sldId id="274" r:id="rId9"/>
    <p:sldId id="259" r:id="rId10"/>
    <p:sldId id="268" r:id="rId11"/>
    <p:sldId id="276" r:id="rId12"/>
    <p:sldId id="278" r:id="rId13"/>
    <p:sldId id="275" r:id="rId14"/>
    <p:sldId id="277" r:id="rId15"/>
  </p:sldIdLst>
  <p:sldSz cx="9144000" cy="6858000" type="screen4x3"/>
  <p:notesSz cx="6858000" cy="9144000"/>
  <p:custShowLst>
    <p:custShow name="自定义放映1" id="0">
      <p:sldLst>
        <p:sld r:id="rId3"/>
        <p:sld r:id="rId10"/>
      </p:sldLst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136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CB1940-0FCB-4C1D-AD68-DD2526BB2188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TextEdit="1"/>
          </p:cNvSpPr>
          <p:nvPr>
            <p:ph type="sldImg"/>
          </p:nvPr>
        </p:nvSpPr>
        <p:spPr/>
      </p:sp>
      <p:sp>
        <p:nvSpPr>
          <p:cNvPr id="6146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051" name="Picture 3" descr="R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" y="3006"/>
              <a:ext cx="4704" cy="13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" name="Picture 4" descr="R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62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3" name="Picture 5" descr="R0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" y="864"/>
              <a:ext cx="5376" cy="237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886200"/>
            <a:ext cx="45720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72AF03-4A8C-48BA-A303-D4B0A2ED1AB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9550" y="762000"/>
            <a:ext cx="1898650" cy="5334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2013" y="762000"/>
            <a:ext cx="5545137" cy="5334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8400" y="762000"/>
            <a:ext cx="29337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24500" y="762000"/>
            <a:ext cx="29337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R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303713"/>
            <a:ext cx="9144000" cy="2554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R0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595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400">
                <a:solidFill>
                  <a:srgbClr val="FFFF9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28185F-435E-466A-B68E-CF0102AF67E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5" descr="R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" y="0"/>
            <a:ext cx="16859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Rectangle 6"/>
          <p:cNvSpPr>
            <a:spLocks noGrp="1"/>
          </p:cNvSpPr>
          <p:nvPr>
            <p:ph type="body"/>
          </p:nvPr>
        </p:nvSpPr>
        <p:spPr>
          <a:xfrm>
            <a:off x="2438400" y="762000"/>
            <a:ext cx="6019800" cy="533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第二层 </a:t>
            </a:r>
            <a:endParaRPr lang="zh-CN" altLang="zh-CN" dirty="0"/>
          </a:p>
          <a:p>
            <a:pPr lvl="2" indent="-228600"/>
            <a:r>
              <a:rPr lang="zh-CN" altLang="zh-CN" dirty="0"/>
              <a:t>第三层 </a:t>
            </a:r>
            <a:endParaRPr lang="zh-CN" altLang="zh-CN" dirty="0"/>
          </a:p>
          <a:p>
            <a:pPr lvl="3" indent="-228600"/>
            <a:r>
              <a:rPr lang="zh-CN" altLang="zh-CN" dirty="0"/>
              <a:t>第四层 </a:t>
            </a:r>
            <a:endParaRPr lang="zh-CN" altLang="zh-CN" dirty="0"/>
          </a:p>
          <a:p>
            <a:pPr lvl="4" indent="-228600"/>
            <a:r>
              <a:rPr lang="zh-CN" altLang="zh-CN" dirty="0"/>
              <a:t>第五层</a:t>
            </a:r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62013" y="774700"/>
            <a:ext cx="11430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anchor="ctr" anchorCtr="0" compatLnSpc="1"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z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]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10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60020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400" b="1" dirty="0">
                <a:solidFill>
                  <a:schemeClr val="accent2"/>
                </a:solidFill>
                <a:effectLst/>
                <a:latin typeface="Arial Narrow" panose="020B0606020202030204" pitchFamily="34" charset="0"/>
                <a:ea typeface="楷体_GB2312" pitchFamily="1" charset="-122"/>
                <a:cs typeface="+mj-cs"/>
              </a:rPr>
              <a:t>《数据库原理及应用》</a:t>
            </a:r>
            <a:br>
              <a:rPr lang="zh-CN" altLang="en-US" sz="2600" b="1" dirty="0">
                <a:solidFill>
                  <a:schemeClr val="accent2"/>
                </a:solidFill>
                <a:effectLst/>
                <a:latin typeface="Arial Narrow" panose="020B0606020202030204" pitchFamily="34" charset="0"/>
                <a:ea typeface="楷体_GB2312" pitchFamily="1" charset="-122"/>
                <a:cs typeface="+mj-cs"/>
              </a:rPr>
            </a:br>
            <a:endParaRPr lang="zh-CN" altLang="en-US" sz="2600" b="1" dirty="0">
              <a:solidFill>
                <a:schemeClr val="accent2"/>
              </a:solidFill>
              <a:effectLst/>
              <a:latin typeface="Arial Narrow" panose="020B0606020202030204" pitchFamily="34" charset="0"/>
              <a:ea typeface="楷体_GB2312" pitchFamily="1" charset="-122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124200" y="4114800"/>
            <a:ext cx="4358005" cy="1752600"/>
          </a:xfrm>
        </p:spPr>
        <p:txBody>
          <a:bodyPr vert="horz" wrap="square" lIns="91440" tIns="45720" rIns="91440" bIns="45720" anchor="t"/>
          <a:p>
            <a:pPr algn="l" eaLnBrk="1" hangingPunct="1">
              <a:lnSpc>
                <a:spcPct val="150000"/>
              </a:lnSpc>
              <a:buSzPct val="7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accent2"/>
                </a:solidFill>
                <a:latin typeface="仿宋_GB2312" pitchFamily="1" charset="-122"/>
                <a:ea typeface="仿宋_GB2312" pitchFamily="1" charset="-122"/>
                <a:cs typeface="+mn-cs"/>
              </a:rPr>
              <a:t>授课教师：张凤荔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1" charset="-122"/>
                <a:ea typeface="仿宋_GB2312" pitchFamily="1" charset="-122"/>
                <a:cs typeface="+mn-cs"/>
              </a:rPr>
              <a:t> 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（六）课程学习平台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1126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269875"/>
            <a:ext cx="3416300" cy="657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449263"/>
            <a:ext cx="3068637" cy="369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（七）课程实践软件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362200" y="76200"/>
            <a:ext cx="6553200" cy="55133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课程实践使用的</a:t>
            </a: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数据库软件</a:t>
            </a:r>
            <a:endParaRPr lang="zh-CN" altLang="zh-CN" sz="28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Postgre SQL</a:t>
            </a: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endParaRPr lang="zh-CN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[2]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pgAdmin4</a:t>
            </a:r>
            <a:endParaRPr lang="zh-CN" altLang="zh-CN" sz="28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[3]Sybase PowerDesigner16.5</a:t>
            </a:r>
            <a:endParaRPr lang="zh-CN" altLang="zh-CN" sz="28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</a:t>
            </a: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八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）课程答疑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362200" y="76200"/>
            <a:ext cx="6889750" cy="299243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教师答疑：</a:t>
            </a:r>
            <a:endParaRPr lang="en-US" altLang="zh-CN" sz="28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</a:t>
            </a: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每周三下午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4:30-5:30</a:t>
            </a: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，主楼中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416</a:t>
            </a: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房间</a:t>
            </a: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[2]</a:t>
            </a: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微信小程序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“课程讨论”</a:t>
            </a:r>
            <a:endParaRPr lang="zh-CN" altLang="zh-CN" sz="28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438400" y="1151890"/>
          <a:ext cx="6019800" cy="455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43825" imgH="5857875" progId="Paint.Picture">
                  <p:embed/>
                </p:oleObj>
              </mc:Choice>
              <mc:Fallback>
                <p:oleObj name="" r:id="rId1" imgW="7743825" imgH="5857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151890"/>
                        <a:ext cx="6019800" cy="455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438400" y="1346835"/>
          <a:ext cx="6019800" cy="416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44100" imgH="6877050" progId="Paint.Picture">
                  <p:embed/>
                </p:oleObj>
              </mc:Choice>
              <mc:Fallback>
                <p:oleObj name="" r:id="rId1" imgW="9944100" imgH="6877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346835"/>
                        <a:ext cx="6019800" cy="416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0" y="322580"/>
            <a:ext cx="6678930" cy="5334000"/>
          </a:xfrm>
        </p:spPr>
        <p:txBody>
          <a:bodyPr/>
          <a:p>
            <a:r>
              <a:rPr lang="zh-CN" altLang="en-US"/>
              <a:t>《数据库原理与应用》是计算机科学与技术、软件工程、网络工程等专业的一门专业基础课程。</a:t>
            </a:r>
            <a:endParaRPr lang="zh-CN" altLang="en-US"/>
          </a:p>
          <a:p>
            <a:r>
              <a:rPr lang="zh-CN" altLang="en-US"/>
              <a:t>数据库是数据管理的最新技术，是计算机科学的重要分支，是计算机应用中一个非常活跃、发展迅速、应用广泛的领域。</a:t>
            </a:r>
            <a:endParaRPr lang="zh-CN" altLang="en-US"/>
          </a:p>
          <a:p>
            <a:r>
              <a:rPr lang="zh-CN" altLang="en-US"/>
              <a:t>专业核心课程，本课程既培养学生掌握一种数据库操作语言、对现实世界进行分析与建模的能力，又使他们具备分析问题、解决问题、建立数据库模型的能力。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</a:t>
            </a: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一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）本课程简介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411413" y="44450"/>
            <a:ext cx="6624638" cy="2263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、课程目标 </a:t>
            </a:r>
            <a:endParaRPr kumimoji="0" 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理解</a:t>
            </a: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原理，掌握数据库应用</a:t>
            </a: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技术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、数据库开发</a:t>
            </a: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方法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等技术知识</a:t>
            </a: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培养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数据库应用分析、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设计、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管理、数据库编程</a:t>
            </a:r>
            <a:r>
              <a:rPr kumimoji="0" 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能力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413" y="2636838"/>
            <a:ext cx="640873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、课程学习内容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数据库系统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概论   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3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数据库关系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模型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4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结构化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查询语言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8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数据库设计与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实现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8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管理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	6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数据库应用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编程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7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NoSQL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数据库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技术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	4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学时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（二）本课程教学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2339975" y="260350"/>
            <a:ext cx="6265863" cy="99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、课程定位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软件工程专业学科基础课程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2339975" y="1412875"/>
            <a:ext cx="6804025" cy="99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、课程学分与学时 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学分，课程讲授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学时,实验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学时。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2392363" y="2492375"/>
            <a:ext cx="6675437" cy="3967163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、教学方式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采用“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翻转课堂教学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”方式进行课程教学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“项目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学习”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“挑战性研讨”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“做中学”方式掌握数据库原理与应用技术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需基于</a:t>
            </a: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自主学习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，参与课堂讨论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并需要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完成一定的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课外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上机实践作业。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（三）课程考核方式 </a:t>
            </a:r>
            <a:endParaRPr kumimoji="0" lang="zh-CN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2411413" y="260350"/>
            <a:ext cx="6732587" cy="1873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ts val="35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、考核方法</a:t>
            </a:r>
            <a:endParaRPr lang="zh-CN" altLang="en-US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35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课程考核分课程作业、单元测试、上机实验、期末考试四个环节，分别占10%、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0%、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0%、</a:t>
            </a: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0%成绩比例。</a:t>
            </a:r>
            <a:endParaRPr lang="zh-CN" altLang="en-US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411413" y="2216150"/>
            <a:ext cx="6481762" cy="4243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、成绩计算</a:t>
            </a:r>
            <a:endParaRPr lang="en-US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实践作业成绩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缺勤次数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缺讨论次数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单元测试成绩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多次单元测试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的平均值</a:t>
            </a:r>
            <a:endParaRPr lang="en-US" altLang="zh-CN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上机实验成绩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上机测评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ⅹ0.9+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ⅹ0.1</a:t>
            </a:r>
            <a:endParaRPr lang="en-US" altLang="zh-CN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期末考试闭卷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（四）教材与参 考 书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76200"/>
            <a:ext cx="6553200" cy="5513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教材：</a:t>
            </a:r>
            <a:endParaRPr kumimoji="0" 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“数据库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系统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原理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、设计及编程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Mooc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版）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陆鑫，张凤荔，陈安龙</a:t>
            </a:r>
            <a:r>
              <a:rPr kumimoji="0" 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人民邮电出版社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20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参考书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zh-CN" altLang="zh-CN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PostgreSQL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实战，谭峰，张文升 著，机械出版社，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2018.7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NoSQL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数据库入门与实践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刘瑜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刘胜松著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中国水利水电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出版社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2018.2</a:t>
            </a:r>
            <a:endParaRPr kumimoji="0" lang="zh-CN" altLang="zh-CN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zh-CN" sz="1400" dirty="0">
                <a:solidFill>
                  <a:srgbClr val="FFFF99"/>
                </a:solidFill>
              </a:rPr>
            </a:fld>
            <a:endParaRPr lang="zh-CN" altLang="zh-CN" sz="1400" dirty="0">
              <a:solidFill>
                <a:srgbClr val="FFFF99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eaVert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（五）</a:t>
            </a: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慕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课学习网站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10243" name="Rectangle 3"/>
          <p:cNvSpPr/>
          <p:nvPr/>
        </p:nvSpPr>
        <p:spPr>
          <a:xfrm>
            <a:off x="2532063" y="115888"/>
            <a:ext cx="2698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学习网站：</a:t>
            </a:r>
            <a:endParaRPr lang="zh-CN" altLang="zh-CN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2532063" y="782638"/>
            <a:ext cx="6162675" cy="1292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</a:t>
            </a:r>
            <a:r>
              <a:rPr lang="zh-CN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国家精品课程学习平台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http://www.xuetangx.com/courses/search?query=</a:t>
            </a: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063" y="2166938"/>
            <a:ext cx="6535737" cy="460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CCONTNTE">
  <a:themeElements>
    <a:clrScheme name="CCONTN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ONTN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CONTN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ONTN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ONTNTE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ONTN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ONTNTE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ONTN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ONTN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Office\Templates\2052\CCONTNTE.POT</Template>
  <TotalTime>0</TotalTime>
  <Words>1038</Words>
  <Application>WPS 演示</Application>
  <PresentationFormat>全屏显示(4:3)</PresentationFormat>
  <Paragraphs>96</Paragraphs>
  <Slides>12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Arial Narrow</vt:lpstr>
      <vt:lpstr>楷体_GB2312</vt:lpstr>
      <vt:lpstr>新宋体</vt:lpstr>
      <vt:lpstr>仿宋_GB2312</vt:lpstr>
      <vt:lpstr>黑体</vt:lpstr>
      <vt:lpstr>华文新魏</vt:lpstr>
      <vt:lpstr>仿宋</vt:lpstr>
      <vt:lpstr>微软雅黑</vt:lpstr>
      <vt:lpstr>Arial Unicode MS</vt:lpstr>
      <vt:lpstr>CCONTNTE</vt:lpstr>
      <vt:lpstr>Paint.Picture</vt:lpstr>
      <vt:lpstr>Paint.Picture</vt:lpstr>
      <vt:lpstr>《数据库原理及应用》 </vt:lpstr>
      <vt:lpstr>PowerPoint 演示文稿</vt:lpstr>
      <vt:lpstr>PowerPoint 演示文稿</vt:lpstr>
      <vt:lpstr>PowerPoint 演示文稿</vt:lpstr>
      <vt:lpstr>（一）本课程简介 </vt:lpstr>
      <vt:lpstr>（二）本课程教学</vt:lpstr>
      <vt:lpstr>（三）课程考核方式 </vt:lpstr>
      <vt:lpstr>（四）教材与参 考 书 </vt:lpstr>
      <vt:lpstr>（五）慕课学习网站 </vt:lpstr>
      <vt:lpstr>（六）课程学习平台 </vt:lpstr>
      <vt:lpstr>（七）课程实践软件 </vt:lpstr>
      <vt:lpstr>（八）课程答疑</vt:lpstr>
      <vt:lpstr>自定义放映1</vt:lpstr>
    </vt:vector>
  </TitlesOfParts>
  <Company>computer college, 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《高级计算机体系结构》 </dc:title>
  <dc:creator>陆鑫</dc:creator>
  <cp:lastModifiedBy>mac</cp:lastModifiedBy>
  <cp:revision>198</cp:revision>
  <dcterms:created xsi:type="dcterms:W3CDTF">2001-01-13T08:51:00Z</dcterms:created>
  <dcterms:modified xsi:type="dcterms:W3CDTF">2020-02-12T02:51:01Z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