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1" r:id="rId2"/>
  </p:sldMasterIdLst>
  <p:notesMasterIdLst>
    <p:notesMasterId r:id="rId71"/>
  </p:notesMasterIdLst>
  <p:handoutMasterIdLst>
    <p:handoutMasterId r:id="rId72"/>
  </p:handoutMasterIdLst>
  <p:sldIdLst>
    <p:sldId id="2537" r:id="rId3"/>
    <p:sldId id="2536" r:id="rId4"/>
    <p:sldId id="2538" r:id="rId5"/>
    <p:sldId id="2156" r:id="rId6"/>
    <p:sldId id="2496" r:id="rId7"/>
    <p:sldId id="2520" r:id="rId8"/>
    <p:sldId id="2499" r:id="rId9"/>
    <p:sldId id="2500" r:id="rId10"/>
    <p:sldId id="2501" r:id="rId11"/>
    <p:sldId id="2502" r:id="rId12"/>
    <p:sldId id="2503" r:id="rId13"/>
    <p:sldId id="2522" r:id="rId14"/>
    <p:sldId id="2506" r:id="rId15"/>
    <p:sldId id="2507" r:id="rId16"/>
    <p:sldId id="2508" r:id="rId17"/>
    <p:sldId id="2512" r:id="rId18"/>
    <p:sldId id="2523" r:id="rId19"/>
    <p:sldId id="2601" r:id="rId20"/>
    <p:sldId id="2515" r:id="rId21"/>
    <p:sldId id="2521" r:id="rId22"/>
    <p:sldId id="2518" r:id="rId23"/>
    <p:sldId id="2602" r:id="rId24"/>
    <p:sldId id="2540" r:id="rId25"/>
    <p:sldId id="2541" r:id="rId26"/>
    <p:sldId id="2542" r:id="rId27"/>
    <p:sldId id="2543" r:id="rId28"/>
    <p:sldId id="2544" r:id="rId29"/>
    <p:sldId id="2545" r:id="rId30"/>
    <p:sldId id="2546" r:id="rId31"/>
    <p:sldId id="2547" r:id="rId32"/>
    <p:sldId id="2548" r:id="rId33"/>
    <p:sldId id="2549" r:id="rId34"/>
    <p:sldId id="2550" r:id="rId35"/>
    <p:sldId id="2551" r:id="rId36"/>
    <p:sldId id="2605" r:id="rId37"/>
    <p:sldId id="2553" r:id="rId38"/>
    <p:sldId id="2554" r:id="rId39"/>
    <p:sldId id="2555" r:id="rId40"/>
    <p:sldId id="2556" r:id="rId41"/>
    <p:sldId id="2557" r:id="rId42"/>
    <p:sldId id="2558" r:id="rId43"/>
    <p:sldId id="2559" r:id="rId44"/>
    <p:sldId id="2560" r:id="rId45"/>
    <p:sldId id="2561" r:id="rId46"/>
    <p:sldId id="2562" r:id="rId47"/>
    <p:sldId id="2563" r:id="rId48"/>
    <p:sldId id="2564" r:id="rId49"/>
    <p:sldId id="2603" r:id="rId50"/>
    <p:sldId id="2566" r:id="rId51"/>
    <p:sldId id="2567" r:id="rId52"/>
    <p:sldId id="2568" r:id="rId53"/>
    <p:sldId id="2569" r:id="rId54"/>
    <p:sldId id="2570" r:id="rId55"/>
    <p:sldId id="2571" r:id="rId56"/>
    <p:sldId id="2572" r:id="rId57"/>
    <p:sldId id="2607" r:id="rId58"/>
    <p:sldId id="2574" r:id="rId59"/>
    <p:sldId id="2576" r:id="rId60"/>
    <p:sldId id="2577" r:id="rId61"/>
    <p:sldId id="2578" r:id="rId62"/>
    <p:sldId id="2579" r:id="rId63"/>
    <p:sldId id="2580" r:id="rId64"/>
    <p:sldId id="2581" r:id="rId65"/>
    <p:sldId id="2582" r:id="rId66"/>
    <p:sldId id="2608" r:id="rId67"/>
    <p:sldId id="2599" r:id="rId68"/>
    <p:sldId id="2598" r:id="rId69"/>
    <p:sldId id="2604" r:id="rId70"/>
  </p:sldIdLst>
  <p:sldSz cx="12192000" cy="6858000"/>
  <p:notesSz cx="6669088" cy="9928225"/>
  <p:defaultTextStyle>
    <a:defPPr>
      <a:defRPr lang="ko-K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7">
          <p15:clr>
            <a:srgbClr val="A4A3A4"/>
          </p15:clr>
        </p15:guide>
        <p15:guide id="2" orient="horz" pos="1065">
          <p15:clr>
            <a:srgbClr val="A4A3A4"/>
          </p15:clr>
        </p15:guide>
        <p15:guide id="3" pos="219">
          <p15:clr>
            <a:srgbClr val="A4A3A4"/>
          </p15:clr>
        </p15:guide>
        <p15:guide id="4" pos="7402">
          <p15:clr>
            <a:srgbClr val="A4A3A4"/>
          </p15:clr>
        </p15:guide>
        <p15:guide id="5" pos="3840">
          <p15:clr>
            <a:srgbClr val="A4A3A4"/>
          </p15:clr>
        </p15:guide>
        <p15:guide id="6" pos="13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FFFF"/>
    <a:srgbClr val="FFFFCC"/>
    <a:srgbClr val="41D5E5"/>
    <a:srgbClr val="FF9900"/>
    <a:srgbClr val="00FFFF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3"/>
    <p:restoredTop sz="92803"/>
  </p:normalViewPr>
  <p:slideViewPr>
    <p:cSldViewPr snapToObjects="1" showGuides="1">
      <p:cViewPr varScale="1">
        <p:scale>
          <a:sx n="159" d="100"/>
          <a:sy n="159" d="100"/>
        </p:scale>
        <p:origin x="582" y="168"/>
      </p:cViewPr>
      <p:guideLst>
        <p:guide orient="horz" pos="3927"/>
        <p:guide orient="horz" pos="1065"/>
        <p:guide pos="219"/>
        <p:guide pos="7402"/>
        <p:guide pos="3840"/>
        <p:guide pos="13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fld id="{9600AC2D-FFE4-42EF-A4C2-4F6C0D659C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t" anchorCtr="0" compatLnSpc="1"/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t" anchorCtr="0" compatLnSpc="1"/>
          <a:lstStyle>
            <a:lvl1pPr algn="r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r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3338" y="746125"/>
            <a:ext cx="6610350" cy="3719513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875"/>
            <a:ext cx="48879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마스터 텍스트 스타일을 편집합니다</a:t>
            </a:r>
          </a:p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둘째 수준</a:t>
            </a: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셋째 수준</a:t>
            </a:r>
          </a:p>
          <a:p>
            <a:pPr marL="1371600" marR="0" lvl="3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넷째 수준</a:t>
            </a:r>
          </a:p>
          <a:p>
            <a:pPr marL="1828800" marR="0" lvl="4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b" anchorCtr="0" compatLnSpc="1"/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b" anchorCtr="0" compatLnSpc="1"/>
          <a:lstStyle>
            <a:lvl1pPr algn="r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r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1887B6-D3EF-4176-B009-F3D10618EF3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Gulim" panose="020B0600000101010101" pitchFamily="34" charset="-127"/>
                <a:cs typeface="+mn-cs"/>
              </a:rPr>
              <a:pPr marL="0" marR="0" lvl="0" indent="0" algn="r" defTabSz="94615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3525" cy="3721100"/>
          </a:xfrm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887413" y="4713288"/>
            <a:ext cx="4891087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3525" cy="3721100"/>
          </a:xfrm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887413" y="4713288"/>
            <a:ext cx="4891087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3525" cy="3721100"/>
          </a:xfrm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887413" y="4713288"/>
            <a:ext cx="4891087" cy="4467225"/>
          </a:xfrm>
        </p:spPr>
        <p:txBody>
          <a:bodyPr wrap="square" lIns="94651" tIns="47326" rIns="94651" bIns="47326" anchor="ctr"/>
          <a:lstStyle/>
          <a:p>
            <a:pPr lvl="0"/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3525" cy="3721100"/>
          </a:xfrm>
        </p:spPr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887413" y="4713288"/>
            <a:ext cx="4891087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lstStyle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752600"/>
            <a:ext cx="10363200" cy="4343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zz">
    <p:bg>
      <p:bgPr>
        <a:gradFill flip="none" rotWithShape="0">
          <a:gsLst>
            <a:gs pos="0">
              <a:schemeClr val="bg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1750675" y="6619875"/>
            <a:ext cx="347663" cy="238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34529" rIns="0" bIns="34529" anchor="ctr"/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F52876-DD73-4AB6-9079-099B179D0F54}" type="slidenum">
              <a:rPr kumimoji="0" lang="en-GB" altLang="en-US" sz="675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anose="020B0600000101010101" pitchFamily="34" charset="-127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r>
              <a:rPr kumimoji="0" lang="en-GB" altLang="en-US" sz="675" b="0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anose="020B0600000101010101" pitchFamily="34" charset="-127"/>
                <a:cs typeface="+mn-cs"/>
              </a:rPr>
              <a:t> </a:t>
            </a:r>
            <a:endParaRPr kumimoji="0" lang="ko-KR" altLang="en-US" sz="675" b="0" i="1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477500" y="46038"/>
            <a:ext cx="1416050" cy="239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数据库原理及应用</a:t>
            </a:r>
          </a:p>
        </p:txBody>
      </p:sp>
      <p:pic>
        <p:nvPicPr>
          <p:cNvPr id="1028" name="Picture 2" descr="subbar"/>
          <p:cNvPicPr>
            <a:picLocks noChangeAspect="1"/>
          </p:cNvPicPr>
          <p:nvPr userDrawn="1"/>
        </p:nvPicPr>
        <p:blipFill>
          <a:blip r:embed="rId14"/>
          <a:srcRect l="189" r="267"/>
          <a:stretch>
            <a:fillRect/>
          </a:stretch>
        </p:blipFill>
        <p:spPr>
          <a:xfrm>
            <a:off x="0" y="-4127"/>
            <a:ext cx="12192000" cy="33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813" y="4763"/>
            <a:ext cx="2365375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数据库系统原理与开发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036175" y="44450"/>
            <a:ext cx="2052638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电子科技大学</a:t>
            </a:r>
            <a:r>
              <a:rPr kumimoji="0" lang="en-US" altLang="zh-CN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陆鑫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Malgun Gothic" panose="020B0503020000020004" pitchFamily="34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Malgun Gothic" panose="020B0503020000020004" pitchFamily="34" charset="-127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Malgun Gothic" panose="020B0503020000020004" pitchFamily="34" charset="-127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pitchFamily="34" charset="-127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pitchFamily="34" charset="-127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343400"/>
            <a:ext cx="12192000" cy="2528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21" descr="Untitled-5 copy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2689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2" name="Group 4"/>
          <p:cNvGrpSpPr/>
          <p:nvPr userDrawn="1"/>
        </p:nvGrpSpPr>
        <p:grpSpPr>
          <a:xfrm>
            <a:off x="4244975" y="1300163"/>
            <a:ext cx="6967538" cy="912812"/>
            <a:chOff x="0" y="0"/>
            <a:chExt cx="3629" cy="575"/>
          </a:xfrm>
        </p:grpSpPr>
        <p:sp>
          <p:nvSpPr>
            <p:cNvPr id="2054" name="Oval 10"/>
            <p:cNvSpPr>
              <a:spLocks noChangeArrowheads="1"/>
            </p:cNvSpPr>
            <p:nvPr/>
          </p:nvSpPr>
          <p:spPr bwMode="auto">
            <a:xfrm>
              <a:off x="0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5" name="Oval 11"/>
            <p:cNvSpPr>
              <a:spLocks noChangeArrowheads="1"/>
            </p:cNvSpPr>
            <p:nvPr/>
          </p:nvSpPr>
          <p:spPr bwMode="auto">
            <a:xfrm>
              <a:off x="117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6" name="Oval 12"/>
            <p:cNvSpPr>
              <a:spLocks noChangeArrowheads="1"/>
            </p:cNvSpPr>
            <p:nvPr/>
          </p:nvSpPr>
          <p:spPr bwMode="auto">
            <a:xfrm>
              <a:off x="234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7" name="Oval 13"/>
            <p:cNvSpPr>
              <a:spLocks noChangeArrowheads="1"/>
            </p:cNvSpPr>
            <p:nvPr/>
          </p:nvSpPr>
          <p:spPr bwMode="auto">
            <a:xfrm>
              <a:off x="351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8" name="Oval 14"/>
            <p:cNvSpPr>
              <a:spLocks noChangeArrowheads="1"/>
            </p:cNvSpPr>
            <p:nvPr/>
          </p:nvSpPr>
          <p:spPr bwMode="auto">
            <a:xfrm>
              <a:off x="467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9" name="Oval 15"/>
            <p:cNvSpPr>
              <a:spLocks noChangeArrowheads="1"/>
            </p:cNvSpPr>
            <p:nvPr/>
          </p:nvSpPr>
          <p:spPr bwMode="auto">
            <a:xfrm>
              <a:off x="584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0" name="Oval 16"/>
            <p:cNvSpPr>
              <a:spLocks noChangeArrowheads="1"/>
            </p:cNvSpPr>
            <p:nvPr/>
          </p:nvSpPr>
          <p:spPr bwMode="auto">
            <a:xfrm>
              <a:off x="709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1" name="Oval 17"/>
            <p:cNvSpPr>
              <a:spLocks noChangeArrowheads="1"/>
            </p:cNvSpPr>
            <p:nvPr/>
          </p:nvSpPr>
          <p:spPr bwMode="auto">
            <a:xfrm>
              <a:off x="826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943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1059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>
              <a:off x="1176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>
              <a:off x="1293" y="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6" name="Oval 22"/>
            <p:cNvSpPr>
              <a:spLocks noChangeArrowheads="1"/>
            </p:cNvSpPr>
            <p:nvPr/>
          </p:nvSpPr>
          <p:spPr bwMode="auto">
            <a:xfrm>
              <a:off x="1418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7" name="Oval 23"/>
            <p:cNvSpPr>
              <a:spLocks noChangeArrowheads="1"/>
            </p:cNvSpPr>
            <p:nvPr/>
          </p:nvSpPr>
          <p:spPr bwMode="auto">
            <a:xfrm>
              <a:off x="1534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8" name="Oval 24"/>
            <p:cNvSpPr>
              <a:spLocks noChangeArrowheads="1"/>
            </p:cNvSpPr>
            <p:nvPr/>
          </p:nvSpPr>
          <p:spPr bwMode="auto">
            <a:xfrm>
              <a:off x="1651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9" name="Oval 25"/>
            <p:cNvSpPr>
              <a:spLocks noChangeArrowheads="1"/>
            </p:cNvSpPr>
            <p:nvPr/>
          </p:nvSpPr>
          <p:spPr bwMode="auto">
            <a:xfrm>
              <a:off x="1768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0" name="Oval 26"/>
            <p:cNvSpPr>
              <a:spLocks noChangeArrowheads="1"/>
            </p:cNvSpPr>
            <p:nvPr/>
          </p:nvSpPr>
          <p:spPr bwMode="auto">
            <a:xfrm>
              <a:off x="1885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1" name="Oval 27"/>
            <p:cNvSpPr>
              <a:spLocks noChangeArrowheads="1"/>
            </p:cNvSpPr>
            <p:nvPr/>
          </p:nvSpPr>
          <p:spPr bwMode="auto">
            <a:xfrm>
              <a:off x="2002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2" name="Oval 28"/>
            <p:cNvSpPr>
              <a:spLocks noChangeArrowheads="1"/>
            </p:cNvSpPr>
            <p:nvPr/>
          </p:nvSpPr>
          <p:spPr bwMode="auto">
            <a:xfrm>
              <a:off x="2126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3" name="Oval 29"/>
            <p:cNvSpPr>
              <a:spLocks noChangeArrowheads="1"/>
            </p:cNvSpPr>
            <p:nvPr/>
          </p:nvSpPr>
          <p:spPr bwMode="auto">
            <a:xfrm>
              <a:off x="2243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4" name="Oval 30"/>
            <p:cNvSpPr>
              <a:spLocks noChangeArrowheads="1"/>
            </p:cNvSpPr>
            <p:nvPr/>
          </p:nvSpPr>
          <p:spPr bwMode="auto">
            <a:xfrm>
              <a:off x="2360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5" name="Oval 31"/>
            <p:cNvSpPr>
              <a:spLocks noChangeArrowheads="1"/>
            </p:cNvSpPr>
            <p:nvPr/>
          </p:nvSpPr>
          <p:spPr bwMode="auto">
            <a:xfrm>
              <a:off x="2477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6" name="Oval 32"/>
            <p:cNvSpPr>
              <a:spLocks noChangeArrowheads="1"/>
            </p:cNvSpPr>
            <p:nvPr/>
          </p:nvSpPr>
          <p:spPr bwMode="auto">
            <a:xfrm>
              <a:off x="2594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7" name="Oval 33"/>
            <p:cNvSpPr>
              <a:spLocks noChangeArrowheads="1"/>
            </p:cNvSpPr>
            <p:nvPr/>
          </p:nvSpPr>
          <p:spPr bwMode="auto">
            <a:xfrm>
              <a:off x="2711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8" name="Oval 34"/>
            <p:cNvSpPr>
              <a:spLocks noChangeArrowheads="1"/>
            </p:cNvSpPr>
            <p:nvPr/>
          </p:nvSpPr>
          <p:spPr bwMode="auto">
            <a:xfrm>
              <a:off x="2835" y="7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9" name="Oval 35"/>
            <p:cNvSpPr>
              <a:spLocks noChangeArrowheads="1"/>
            </p:cNvSpPr>
            <p:nvPr/>
          </p:nvSpPr>
          <p:spPr bwMode="auto">
            <a:xfrm>
              <a:off x="2952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0" name="Oval 36"/>
            <p:cNvSpPr>
              <a:spLocks noChangeArrowheads="1"/>
            </p:cNvSpPr>
            <p:nvPr/>
          </p:nvSpPr>
          <p:spPr bwMode="auto">
            <a:xfrm>
              <a:off x="3069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1" name="Oval 37"/>
            <p:cNvSpPr>
              <a:spLocks noChangeArrowheads="1"/>
            </p:cNvSpPr>
            <p:nvPr/>
          </p:nvSpPr>
          <p:spPr bwMode="auto">
            <a:xfrm>
              <a:off x="3186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2" name="Oval 38"/>
            <p:cNvSpPr>
              <a:spLocks noChangeArrowheads="1"/>
            </p:cNvSpPr>
            <p:nvPr/>
          </p:nvSpPr>
          <p:spPr bwMode="auto">
            <a:xfrm>
              <a:off x="3303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3" name="Oval 39"/>
            <p:cNvSpPr>
              <a:spLocks noChangeArrowheads="1"/>
            </p:cNvSpPr>
            <p:nvPr/>
          </p:nvSpPr>
          <p:spPr bwMode="auto">
            <a:xfrm>
              <a:off x="0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4" name="Oval 40"/>
            <p:cNvSpPr>
              <a:spLocks noChangeArrowheads="1"/>
            </p:cNvSpPr>
            <p:nvPr/>
          </p:nvSpPr>
          <p:spPr bwMode="auto">
            <a:xfrm>
              <a:off x="117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5" name="Oval 41"/>
            <p:cNvSpPr>
              <a:spLocks noChangeArrowheads="1"/>
            </p:cNvSpPr>
            <p:nvPr/>
          </p:nvSpPr>
          <p:spPr bwMode="auto">
            <a:xfrm>
              <a:off x="234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6" name="Oval 42"/>
            <p:cNvSpPr>
              <a:spLocks noChangeArrowheads="1"/>
            </p:cNvSpPr>
            <p:nvPr/>
          </p:nvSpPr>
          <p:spPr bwMode="auto">
            <a:xfrm>
              <a:off x="351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7" name="Oval 43"/>
            <p:cNvSpPr>
              <a:spLocks noChangeArrowheads="1"/>
            </p:cNvSpPr>
            <p:nvPr/>
          </p:nvSpPr>
          <p:spPr bwMode="auto">
            <a:xfrm>
              <a:off x="467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8" name="Oval 44"/>
            <p:cNvSpPr>
              <a:spLocks noChangeArrowheads="1"/>
            </p:cNvSpPr>
            <p:nvPr/>
          </p:nvSpPr>
          <p:spPr bwMode="auto">
            <a:xfrm>
              <a:off x="584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9" name="Oval 45"/>
            <p:cNvSpPr>
              <a:spLocks noChangeArrowheads="1"/>
            </p:cNvSpPr>
            <p:nvPr/>
          </p:nvSpPr>
          <p:spPr bwMode="auto">
            <a:xfrm>
              <a:off x="709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0" name="Oval 46"/>
            <p:cNvSpPr>
              <a:spLocks noChangeArrowheads="1"/>
            </p:cNvSpPr>
            <p:nvPr/>
          </p:nvSpPr>
          <p:spPr bwMode="auto">
            <a:xfrm>
              <a:off x="826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1" name="Oval 47"/>
            <p:cNvSpPr>
              <a:spLocks noChangeArrowheads="1"/>
            </p:cNvSpPr>
            <p:nvPr/>
          </p:nvSpPr>
          <p:spPr bwMode="auto">
            <a:xfrm>
              <a:off x="943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2" name="Oval 48"/>
            <p:cNvSpPr>
              <a:spLocks noChangeArrowheads="1"/>
            </p:cNvSpPr>
            <p:nvPr/>
          </p:nvSpPr>
          <p:spPr bwMode="auto">
            <a:xfrm>
              <a:off x="1059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3" name="Oval 49"/>
            <p:cNvSpPr>
              <a:spLocks noChangeArrowheads="1"/>
            </p:cNvSpPr>
            <p:nvPr/>
          </p:nvSpPr>
          <p:spPr bwMode="auto">
            <a:xfrm>
              <a:off x="1176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4" name="Oval 50"/>
            <p:cNvSpPr>
              <a:spLocks noChangeArrowheads="1"/>
            </p:cNvSpPr>
            <p:nvPr/>
          </p:nvSpPr>
          <p:spPr bwMode="auto">
            <a:xfrm>
              <a:off x="1293" y="12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5" name="Oval 51"/>
            <p:cNvSpPr>
              <a:spLocks noChangeArrowheads="1"/>
            </p:cNvSpPr>
            <p:nvPr/>
          </p:nvSpPr>
          <p:spPr bwMode="auto">
            <a:xfrm>
              <a:off x="1418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6" name="Oval 52"/>
            <p:cNvSpPr>
              <a:spLocks noChangeArrowheads="1"/>
            </p:cNvSpPr>
            <p:nvPr/>
          </p:nvSpPr>
          <p:spPr bwMode="auto">
            <a:xfrm>
              <a:off x="1534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7" name="Oval 53"/>
            <p:cNvSpPr>
              <a:spLocks noChangeArrowheads="1"/>
            </p:cNvSpPr>
            <p:nvPr/>
          </p:nvSpPr>
          <p:spPr bwMode="auto">
            <a:xfrm>
              <a:off x="1651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8" name="Oval 54"/>
            <p:cNvSpPr>
              <a:spLocks noChangeArrowheads="1"/>
            </p:cNvSpPr>
            <p:nvPr/>
          </p:nvSpPr>
          <p:spPr bwMode="auto">
            <a:xfrm>
              <a:off x="1768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9" name="Oval 55"/>
            <p:cNvSpPr>
              <a:spLocks noChangeArrowheads="1"/>
            </p:cNvSpPr>
            <p:nvPr/>
          </p:nvSpPr>
          <p:spPr bwMode="auto">
            <a:xfrm>
              <a:off x="1885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0" name="Oval 56"/>
            <p:cNvSpPr>
              <a:spLocks noChangeArrowheads="1"/>
            </p:cNvSpPr>
            <p:nvPr/>
          </p:nvSpPr>
          <p:spPr bwMode="auto">
            <a:xfrm>
              <a:off x="2002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1" name="Oval 57"/>
            <p:cNvSpPr>
              <a:spLocks noChangeArrowheads="1"/>
            </p:cNvSpPr>
            <p:nvPr/>
          </p:nvSpPr>
          <p:spPr bwMode="auto">
            <a:xfrm>
              <a:off x="2126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2" name="Oval 58"/>
            <p:cNvSpPr>
              <a:spLocks noChangeArrowheads="1"/>
            </p:cNvSpPr>
            <p:nvPr/>
          </p:nvSpPr>
          <p:spPr bwMode="auto">
            <a:xfrm>
              <a:off x="2243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3" name="Oval 59"/>
            <p:cNvSpPr>
              <a:spLocks noChangeArrowheads="1"/>
            </p:cNvSpPr>
            <p:nvPr/>
          </p:nvSpPr>
          <p:spPr bwMode="auto">
            <a:xfrm>
              <a:off x="2360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4" name="Oval 60"/>
            <p:cNvSpPr>
              <a:spLocks noChangeArrowheads="1"/>
            </p:cNvSpPr>
            <p:nvPr/>
          </p:nvSpPr>
          <p:spPr bwMode="auto">
            <a:xfrm>
              <a:off x="2477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5" name="Oval 61"/>
            <p:cNvSpPr>
              <a:spLocks noChangeArrowheads="1"/>
            </p:cNvSpPr>
            <p:nvPr/>
          </p:nvSpPr>
          <p:spPr bwMode="auto">
            <a:xfrm>
              <a:off x="2594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6" name="Oval 62"/>
            <p:cNvSpPr>
              <a:spLocks noChangeArrowheads="1"/>
            </p:cNvSpPr>
            <p:nvPr/>
          </p:nvSpPr>
          <p:spPr bwMode="auto">
            <a:xfrm>
              <a:off x="2711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7" name="Oval 63"/>
            <p:cNvSpPr>
              <a:spLocks noChangeArrowheads="1"/>
            </p:cNvSpPr>
            <p:nvPr/>
          </p:nvSpPr>
          <p:spPr bwMode="auto">
            <a:xfrm>
              <a:off x="2835" y="127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8" name="Oval 64"/>
            <p:cNvSpPr>
              <a:spLocks noChangeArrowheads="1"/>
            </p:cNvSpPr>
            <p:nvPr/>
          </p:nvSpPr>
          <p:spPr bwMode="auto">
            <a:xfrm>
              <a:off x="2952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9" name="Oval 65"/>
            <p:cNvSpPr>
              <a:spLocks noChangeArrowheads="1"/>
            </p:cNvSpPr>
            <p:nvPr/>
          </p:nvSpPr>
          <p:spPr bwMode="auto">
            <a:xfrm>
              <a:off x="3069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0" name="Oval 66"/>
            <p:cNvSpPr>
              <a:spLocks noChangeArrowheads="1"/>
            </p:cNvSpPr>
            <p:nvPr/>
          </p:nvSpPr>
          <p:spPr bwMode="auto">
            <a:xfrm>
              <a:off x="3186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1" name="Oval 67"/>
            <p:cNvSpPr>
              <a:spLocks noChangeArrowheads="1"/>
            </p:cNvSpPr>
            <p:nvPr/>
          </p:nvSpPr>
          <p:spPr bwMode="auto">
            <a:xfrm>
              <a:off x="3303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2" name="Oval 68"/>
            <p:cNvSpPr>
              <a:spLocks noChangeArrowheads="1"/>
            </p:cNvSpPr>
            <p:nvPr/>
          </p:nvSpPr>
          <p:spPr bwMode="auto">
            <a:xfrm>
              <a:off x="234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3" name="Oval 69"/>
            <p:cNvSpPr>
              <a:spLocks noChangeArrowheads="1"/>
            </p:cNvSpPr>
            <p:nvPr/>
          </p:nvSpPr>
          <p:spPr bwMode="auto">
            <a:xfrm>
              <a:off x="351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4" name="Oval 70"/>
            <p:cNvSpPr>
              <a:spLocks noChangeArrowheads="1"/>
            </p:cNvSpPr>
            <p:nvPr/>
          </p:nvSpPr>
          <p:spPr bwMode="auto">
            <a:xfrm>
              <a:off x="467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5" name="Oval 71"/>
            <p:cNvSpPr>
              <a:spLocks noChangeArrowheads="1"/>
            </p:cNvSpPr>
            <p:nvPr/>
          </p:nvSpPr>
          <p:spPr bwMode="auto">
            <a:xfrm>
              <a:off x="584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6" name="Oval 72"/>
            <p:cNvSpPr>
              <a:spLocks noChangeArrowheads="1"/>
            </p:cNvSpPr>
            <p:nvPr/>
          </p:nvSpPr>
          <p:spPr bwMode="auto">
            <a:xfrm>
              <a:off x="701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7" name="Oval 73"/>
            <p:cNvSpPr>
              <a:spLocks noChangeArrowheads="1"/>
            </p:cNvSpPr>
            <p:nvPr/>
          </p:nvSpPr>
          <p:spPr bwMode="auto">
            <a:xfrm>
              <a:off x="818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8" name="Oval 74"/>
            <p:cNvSpPr>
              <a:spLocks noChangeArrowheads="1"/>
            </p:cNvSpPr>
            <p:nvPr/>
          </p:nvSpPr>
          <p:spPr bwMode="auto">
            <a:xfrm>
              <a:off x="943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9" name="Oval 75"/>
            <p:cNvSpPr>
              <a:spLocks noChangeArrowheads="1"/>
            </p:cNvSpPr>
            <p:nvPr/>
          </p:nvSpPr>
          <p:spPr bwMode="auto">
            <a:xfrm>
              <a:off x="1059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0" name="Oval 76"/>
            <p:cNvSpPr>
              <a:spLocks noChangeArrowheads="1"/>
            </p:cNvSpPr>
            <p:nvPr/>
          </p:nvSpPr>
          <p:spPr bwMode="auto">
            <a:xfrm>
              <a:off x="1176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1" name="Oval 77"/>
            <p:cNvSpPr>
              <a:spLocks noChangeArrowheads="1"/>
            </p:cNvSpPr>
            <p:nvPr/>
          </p:nvSpPr>
          <p:spPr bwMode="auto">
            <a:xfrm>
              <a:off x="1293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2" name="Oval 78"/>
            <p:cNvSpPr>
              <a:spLocks noChangeArrowheads="1"/>
            </p:cNvSpPr>
            <p:nvPr/>
          </p:nvSpPr>
          <p:spPr bwMode="auto">
            <a:xfrm>
              <a:off x="1410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3" name="Oval 79"/>
            <p:cNvSpPr>
              <a:spLocks noChangeArrowheads="1"/>
            </p:cNvSpPr>
            <p:nvPr/>
          </p:nvSpPr>
          <p:spPr bwMode="auto">
            <a:xfrm>
              <a:off x="1527" y="249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4" name="Oval 80"/>
            <p:cNvSpPr>
              <a:spLocks noChangeArrowheads="1"/>
            </p:cNvSpPr>
            <p:nvPr/>
          </p:nvSpPr>
          <p:spPr bwMode="auto">
            <a:xfrm>
              <a:off x="1651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5" name="Oval 81"/>
            <p:cNvSpPr>
              <a:spLocks noChangeArrowheads="1"/>
            </p:cNvSpPr>
            <p:nvPr/>
          </p:nvSpPr>
          <p:spPr bwMode="auto">
            <a:xfrm>
              <a:off x="1768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6" name="Oval 82"/>
            <p:cNvSpPr>
              <a:spLocks noChangeArrowheads="1"/>
            </p:cNvSpPr>
            <p:nvPr/>
          </p:nvSpPr>
          <p:spPr bwMode="auto">
            <a:xfrm>
              <a:off x="1885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7" name="Oval 83"/>
            <p:cNvSpPr>
              <a:spLocks noChangeArrowheads="1"/>
            </p:cNvSpPr>
            <p:nvPr/>
          </p:nvSpPr>
          <p:spPr bwMode="auto">
            <a:xfrm>
              <a:off x="2002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8" name="Oval 84"/>
            <p:cNvSpPr>
              <a:spLocks noChangeArrowheads="1"/>
            </p:cNvSpPr>
            <p:nvPr/>
          </p:nvSpPr>
          <p:spPr bwMode="auto">
            <a:xfrm>
              <a:off x="2119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9" name="Oval 85"/>
            <p:cNvSpPr>
              <a:spLocks noChangeArrowheads="1"/>
            </p:cNvSpPr>
            <p:nvPr/>
          </p:nvSpPr>
          <p:spPr bwMode="auto">
            <a:xfrm>
              <a:off x="2236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0" name="Oval 86"/>
            <p:cNvSpPr>
              <a:spLocks noChangeArrowheads="1"/>
            </p:cNvSpPr>
            <p:nvPr/>
          </p:nvSpPr>
          <p:spPr bwMode="auto">
            <a:xfrm>
              <a:off x="2360" y="255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1" name="Oval 87"/>
            <p:cNvSpPr>
              <a:spLocks noChangeArrowheads="1"/>
            </p:cNvSpPr>
            <p:nvPr/>
          </p:nvSpPr>
          <p:spPr bwMode="auto">
            <a:xfrm>
              <a:off x="2477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2" name="Oval 88"/>
            <p:cNvSpPr>
              <a:spLocks noChangeArrowheads="1"/>
            </p:cNvSpPr>
            <p:nvPr/>
          </p:nvSpPr>
          <p:spPr bwMode="auto">
            <a:xfrm>
              <a:off x="2594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3" name="Oval 89"/>
            <p:cNvSpPr>
              <a:spLocks noChangeArrowheads="1"/>
            </p:cNvSpPr>
            <p:nvPr/>
          </p:nvSpPr>
          <p:spPr bwMode="auto">
            <a:xfrm>
              <a:off x="2711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4" name="Oval 90"/>
            <p:cNvSpPr>
              <a:spLocks noChangeArrowheads="1"/>
            </p:cNvSpPr>
            <p:nvPr/>
          </p:nvSpPr>
          <p:spPr bwMode="auto">
            <a:xfrm>
              <a:off x="2828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5" name="Oval 91"/>
            <p:cNvSpPr>
              <a:spLocks noChangeArrowheads="1"/>
            </p:cNvSpPr>
            <p:nvPr/>
          </p:nvSpPr>
          <p:spPr bwMode="auto">
            <a:xfrm>
              <a:off x="2944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6" name="Oval 92"/>
            <p:cNvSpPr>
              <a:spLocks noChangeArrowheads="1"/>
            </p:cNvSpPr>
            <p:nvPr/>
          </p:nvSpPr>
          <p:spPr bwMode="auto">
            <a:xfrm>
              <a:off x="3069" y="256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7" name="Oval 93"/>
            <p:cNvSpPr>
              <a:spLocks noChangeArrowheads="1"/>
            </p:cNvSpPr>
            <p:nvPr/>
          </p:nvSpPr>
          <p:spPr bwMode="auto">
            <a:xfrm>
              <a:off x="3186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8" name="Oval 94"/>
            <p:cNvSpPr>
              <a:spLocks noChangeArrowheads="1"/>
            </p:cNvSpPr>
            <p:nvPr/>
          </p:nvSpPr>
          <p:spPr bwMode="auto">
            <a:xfrm>
              <a:off x="3303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9" name="Oval 95"/>
            <p:cNvSpPr>
              <a:spLocks noChangeArrowheads="1"/>
            </p:cNvSpPr>
            <p:nvPr/>
          </p:nvSpPr>
          <p:spPr bwMode="auto">
            <a:xfrm>
              <a:off x="3420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0" name="Oval 96"/>
            <p:cNvSpPr>
              <a:spLocks noChangeArrowheads="1"/>
            </p:cNvSpPr>
            <p:nvPr/>
          </p:nvSpPr>
          <p:spPr bwMode="auto">
            <a:xfrm>
              <a:off x="3536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1" name="Oval 97"/>
            <p:cNvSpPr>
              <a:spLocks noChangeArrowheads="1"/>
            </p:cNvSpPr>
            <p:nvPr/>
          </p:nvSpPr>
          <p:spPr bwMode="auto">
            <a:xfrm>
              <a:off x="476" y="371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2" name="Oval 98"/>
            <p:cNvSpPr>
              <a:spLocks noChangeArrowheads="1"/>
            </p:cNvSpPr>
            <p:nvPr/>
          </p:nvSpPr>
          <p:spPr bwMode="auto">
            <a:xfrm>
              <a:off x="593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3" name="Oval 99"/>
            <p:cNvSpPr>
              <a:spLocks noChangeArrowheads="1"/>
            </p:cNvSpPr>
            <p:nvPr/>
          </p:nvSpPr>
          <p:spPr bwMode="auto">
            <a:xfrm>
              <a:off x="710" y="37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4" name="Oval 100"/>
            <p:cNvSpPr>
              <a:spLocks noChangeArrowheads="1"/>
            </p:cNvSpPr>
            <p:nvPr/>
          </p:nvSpPr>
          <p:spPr bwMode="auto">
            <a:xfrm>
              <a:off x="827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5" name="Oval 101"/>
            <p:cNvSpPr>
              <a:spLocks noChangeArrowheads="1"/>
            </p:cNvSpPr>
            <p:nvPr/>
          </p:nvSpPr>
          <p:spPr bwMode="auto">
            <a:xfrm>
              <a:off x="944" y="36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6" name="Oval 102"/>
            <p:cNvSpPr>
              <a:spLocks noChangeArrowheads="1"/>
            </p:cNvSpPr>
            <p:nvPr/>
          </p:nvSpPr>
          <p:spPr bwMode="auto">
            <a:xfrm>
              <a:off x="1060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7" name="Oval 103"/>
            <p:cNvSpPr>
              <a:spLocks noChangeArrowheads="1"/>
            </p:cNvSpPr>
            <p:nvPr/>
          </p:nvSpPr>
          <p:spPr bwMode="auto">
            <a:xfrm>
              <a:off x="1185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8" name="Oval 104"/>
            <p:cNvSpPr>
              <a:spLocks noChangeArrowheads="1"/>
            </p:cNvSpPr>
            <p:nvPr/>
          </p:nvSpPr>
          <p:spPr bwMode="auto">
            <a:xfrm>
              <a:off x="1302" y="36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9" name="Oval 105"/>
            <p:cNvSpPr>
              <a:spLocks noChangeArrowheads="1"/>
            </p:cNvSpPr>
            <p:nvPr/>
          </p:nvSpPr>
          <p:spPr bwMode="auto">
            <a:xfrm>
              <a:off x="1419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0" name="Oval 106"/>
            <p:cNvSpPr>
              <a:spLocks noChangeArrowheads="1"/>
            </p:cNvSpPr>
            <p:nvPr/>
          </p:nvSpPr>
          <p:spPr bwMode="auto">
            <a:xfrm>
              <a:off x="1536" y="36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1" name="Oval 107"/>
            <p:cNvSpPr>
              <a:spLocks noChangeArrowheads="1"/>
            </p:cNvSpPr>
            <p:nvPr/>
          </p:nvSpPr>
          <p:spPr bwMode="auto">
            <a:xfrm>
              <a:off x="1652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2" name="Oval 108"/>
            <p:cNvSpPr>
              <a:spLocks noChangeArrowheads="1"/>
            </p:cNvSpPr>
            <p:nvPr/>
          </p:nvSpPr>
          <p:spPr bwMode="auto">
            <a:xfrm>
              <a:off x="1769" y="365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3" name="Oval 109"/>
            <p:cNvSpPr>
              <a:spLocks noChangeArrowheads="1"/>
            </p:cNvSpPr>
            <p:nvPr/>
          </p:nvSpPr>
          <p:spPr bwMode="auto">
            <a:xfrm>
              <a:off x="1894" y="370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4" name="Oval 110"/>
            <p:cNvSpPr>
              <a:spLocks noChangeArrowheads="1"/>
            </p:cNvSpPr>
            <p:nvPr/>
          </p:nvSpPr>
          <p:spPr bwMode="auto">
            <a:xfrm>
              <a:off x="2011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5" name="Oval 111"/>
            <p:cNvSpPr>
              <a:spLocks noChangeArrowheads="1"/>
            </p:cNvSpPr>
            <p:nvPr/>
          </p:nvSpPr>
          <p:spPr bwMode="auto">
            <a:xfrm>
              <a:off x="485" y="491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6" name="Oval 112"/>
            <p:cNvSpPr>
              <a:spLocks noChangeArrowheads="1"/>
            </p:cNvSpPr>
            <p:nvPr/>
          </p:nvSpPr>
          <p:spPr bwMode="auto">
            <a:xfrm>
              <a:off x="602" y="489"/>
              <a:ext cx="92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7" name="Oval 113"/>
            <p:cNvSpPr>
              <a:spLocks noChangeArrowheads="1"/>
            </p:cNvSpPr>
            <p:nvPr/>
          </p:nvSpPr>
          <p:spPr bwMode="auto">
            <a:xfrm>
              <a:off x="1060" y="486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8" name="Oval 114"/>
            <p:cNvSpPr>
              <a:spLocks noChangeArrowheads="1"/>
            </p:cNvSpPr>
            <p:nvPr/>
          </p:nvSpPr>
          <p:spPr bwMode="auto">
            <a:xfrm>
              <a:off x="1200" y="485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+mn-ea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+mn-ea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33575" y="2552700"/>
            <a:ext cx="87852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数据库系统基础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/>
          <p:nvPr/>
        </p:nvSpPr>
        <p:spPr>
          <a:xfrm>
            <a:off x="192088" y="404813"/>
            <a:ext cx="4132262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网状数据模型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5325" y="1052513"/>
            <a:ext cx="103870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8636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网状数据模型思想：采用“网状图”结构组织、存储和管理数据。</a:t>
            </a:r>
          </a:p>
        </p:txBody>
      </p:sp>
      <p:sp>
        <p:nvSpPr>
          <p:cNvPr id="16388" name="Rectangle 8"/>
          <p:cNvSpPr/>
          <p:nvPr/>
        </p:nvSpPr>
        <p:spPr>
          <a:xfrm>
            <a:off x="6003925" y="700088"/>
            <a:ext cx="184150" cy="314325"/>
          </a:xfrm>
          <a:prstGeom prst="rect">
            <a:avLst/>
          </a:prstGeom>
          <a:noFill/>
          <a:ln w="12700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00" dirty="0">
              <a:latin typeface="黑体" panose="02010609060101010101" pitchFamily="49" charset="-122"/>
            </a:endParaRPr>
          </a:p>
        </p:txBody>
      </p:sp>
      <p:sp>
        <p:nvSpPr>
          <p:cNvPr id="16389" name="Rectangle 11"/>
          <p:cNvSpPr/>
          <p:nvPr/>
        </p:nvSpPr>
        <p:spPr>
          <a:xfrm>
            <a:off x="6003925" y="700088"/>
            <a:ext cx="184150" cy="314325"/>
          </a:xfrm>
          <a:prstGeom prst="rect">
            <a:avLst/>
          </a:prstGeom>
          <a:noFill/>
          <a:ln w="12700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00" dirty="0">
              <a:latin typeface="黑体" panose="02010609060101010101" pitchFamily="49" charset="-122"/>
            </a:endParaRPr>
          </a:p>
        </p:txBody>
      </p:sp>
      <p:sp>
        <p:nvSpPr>
          <p:cNvPr id="22536" name="Rectangle 6"/>
          <p:cNvSpPr/>
          <p:nvPr/>
        </p:nvSpPr>
        <p:spPr>
          <a:xfrm>
            <a:off x="3503613" y="6021388"/>
            <a:ext cx="3775075" cy="338137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“高校教务系统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网状数据模型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946275"/>
            <a:ext cx="8064500" cy="3786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5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/>
          <p:nvPr/>
        </p:nvSpPr>
        <p:spPr>
          <a:xfrm>
            <a:off x="192088" y="404813"/>
            <a:ext cx="4132262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3.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关系数据模型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49300" y="1014413"/>
            <a:ext cx="1125061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8636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关系数据模型思想：采用“二维表”结构组织、存储和管理数据，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并以关联列实现表之间的联系。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412" name="Rectangle 8"/>
          <p:cNvSpPr/>
          <p:nvPr/>
        </p:nvSpPr>
        <p:spPr>
          <a:xfrm>
            <a:off x="6003925" y="700088"/>
            <a:ext cx="184150" cy="314325"/>
          </a:xfrm>
          <a:prstGeom prst="rect">
            <a:avLst/>
          </a:prstGeom>
          <a:noFill/>
          <a:ln w="12700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00" dirty="0">
              <a:latin typeface="黑体" panose="02010609060101010101" pitchFamily="49" charset="-122"/>
            </a:endParaRPr>
          </a:p>
        </p:txBody>
      </p:sp>
      <p:sp>
        <p:nvSpPr>
          <p:cNvPr id="17413" name="Rectangle 11"/>
          <p:cNvSpPr/>
          <p:nvPr/>
        </p:nvSpPr>
        <p:spPr>
          <a:xfrm>
            <a:off x="6003925" y="700088"/>
            <a:ext cx="184150" cy="314325"/>
          </a:xfrm>
          <a:prstGeom prst="rect">
            <a:avLst/>
          </a:prstGeom>
          <a:noFill/>
          <a:ln w="12700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00" dirty="0">
              <a:latin typeface="黑体" panose="02010609060101010101" pitchFamily="49" charset="-122"/>
            </a:endParaRPr>
          </a:p>
        </p:txBody>
      </p:sp>
      <p:pic>
        <p:nvPicPr>
          <p:cNvPr id="194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2492375"/>
            <a:ext cx="10009187" cy="352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3" name="Rectangle 6"/>
          <p:cNvSpPr/>
          <p:nvPr/>
        </p:nvSpPr>
        <p:spPr>
          <a:xfrm>
            <a:off x="4208463" y="6308725"/>
            <a:ext cx="3775075" cy="339725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“课程目录系统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关系数据模型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4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/>
          <p:nvPr/>
        </p:nvSpPr>
        <p:spPr>
          <a:xfrm>
            <a:off x="192088" y="404813"/>
            <a:ext cx="4967287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4.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关系数据模型优点与局限</a:t>
            </a:r>
          </a:p>
        </p:txBody>
      </p:sp>
      <p:sp>
        <p:nvSpPr>
          <p:cNvPr id="3" name="Rectangle 4"/>
          <p:cNvSpPr/>
          <p:nvPr/>
        </p:nvSpPr>
        <p:spPr>
          <a:xfrm>
            <a:off x="1044575" y="3644900"/>
            <a:ext cx="10801350" cy="183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</a:pPr>
            <a:r>
              <a:rPr lang="zh-CN" altLang="en-US" sz="2800" dirty="0">
                <a:latin typeface="黑体" panose="02010609060101010101" pitchFamily="49" charset="-122"/>
              </a:rPr>
              <a:t>关系数据模型局限</a:t>
            </a:r>
            <a:r>
              <a:rPr lang="ko-KR" altLang="en-US" sz="2800" dirty="0">
                <a:latin typeface="黑体" panose="02010609060101010101" pitchFamily="49" charset="-122"/>
              </a:rPr>
              <a:t>：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只用于结构化数据的组织与存储管理</a:t>
            </a:r>
            <a:endParaRPr lang="ko-KR" altLang="en-US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支持的数据类型较简单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难以支持互联网广泛应用的非结构化数据和复杂数据管理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1044575" y="1125538"/>
            <a:ext cx="10801350" cy="2246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buClr>
                <a:srgbClr val="FF3300"/>
              </a:buClr>
            </a:pPr>
            <a:r>
              <a:rPr lang="zh-CN" altLang="en-US" sz="2800" dirty="0">
                <a:latin typeface="黑体" panose="02010609060101010101" pitchFamily="49" charset="-122"/>
              </a:rPr>
              <a:t>关系数据模型优点</a:t>
            </a:r>
            <a:r>
              <a:rPr lang="ko-KR" altLang="en-US" sz="2800" dirty="0">
                <a:latin typeface="黑体" panose="02010609060101010101" pitchFamily="49" charset="-122"/>
              </a:rPr>
              <a:t>：</a:t>
            </a:r>
          </a:p>
          <a:p>
            <a:pPr algn="just" defTabSz="863600" eaLnBrk="1" hangingPunct="1"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数据结构简单、操作灵活</a:t>
            </a:r>
            <a:endParaRPr lang="ko-KR" altLang="en-US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支持关系与集合运算操作</a:t>
            </a:r>
          </a:p>
          <a:p>
            <a:pPr algn="just" defTabSz="863600" eaLnBrk="1" hangingPunct="1"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支持广泛使用的</a:t>
            </a:r>
            <a:r>
              <a:rPr lang="en-US" altLang="zh-CN" sz="2800" dirty="0">
                <a:latin typeface="黑体" panose="02010609060101010101" pitchFamily="49" charset="-122"/>
              </a:rPr>
              <a:t>SQL</a:t>
            </a:r>
            <a:r>
              <a:rPr lang="zh-CN" altLang="en-US" sz="2800" dirty="0">
                <a:latin typeface="黑体" panose="02010609060101010101" pitchFamily="49" charset="-122"/>
              </a:rPr>
              <a:t>数据库操作语言标准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拥有众多的软件厂商产品与用户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/>
          <p:nvPr/>
        </p:nvSpPr>
        <p:spPr>
          <a:xfrm>
            <a:off x="192088" y="333375"/>
            <a:ext cx="4132262" cy="56515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四、数据库系统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975" y="2205038"/>
            <a:ext cx="6318250" cy="334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/>
          <p:cNvSpPr/>
          <p:nvPr/>
        </p:nvSpPr>
        <p:spPr>
          <a:xfrm>
            <a:off x="839788" y="5732463"/>
            <a:ext cx="10944225" cy="976312"/>
          </a:xfrm>
          <a:prstGeom prst="rect">
            <a:avLst/>
          </a:prstGeom>
          <a:noFill/>
          <a:ln w="9525">
            <a:noFill/>
          </a:ln>
        </p:spPr>
        <p:txBody>
          <a:bodyPr lIns="76823" tIns="38412" rIns="76823" bIns="38412">
            <a:spAutoFit/>
          </a:bodyPr>
          <a:lstStyle/>
          <a:p>
            <a:pPr algn="just" defTabSz="967105" eaLnBrk="1" hangingPunct="1"/>
            <a:r>
              <a:rPr lang="zh-CN" altLang="en-US" sz="2800" dirty="0">
                <a:latin typeface="Times New Roman" panose="02020603050405020304" pitchFamily="18" charset="0"/>
              </a:rPr>
              <a:t>数据库系统由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用户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数据库应用程序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数据库管理系统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数据库</a:t>
            </a:r>
            <a:r>
              <a:rPr lang="zh-CN" altLang="en-US" sz="2800" dirty="0">
                <a:latin typeface="Times New Roman" panose="02020603050405020304" pitchFamily="18" charset="0"/>
              </a:rPr>
              <a:t>四个部分组成。</a:t>
            </a:r>
          </a:p>
        </p:txBody>
      </p:sp>
      <p:sp>
        <p:nvSpPr>
          <p:cNvPr id="5" name="Rectangle 4"/>
          <p:cNvSpPr/>
          <p:nvPr/>
        </p:nvSpPr>
        <p:spPr>
          <a:xfrm>
            <a:off x="911225" y="1085850"/>
            <a:ext cx="11017250" cy="1370013"/>
          </a:xfrm>
          <a:prstGeom prst="rect">
            <a:avLst/>
          </a:prstGeom>
          <a:noFill/>
          <a:ln w="9525">
            <a:noFill/>
          </a:ln>
        </p:spPr>
        <p:txBody>
          <a:bodyPr lIns="76823" tIns="38412" rIns="76823" bIns="38412">
            <a:spAutoFit/>
          </a:bodyPr>
          <a:lstStyle/>
          <a:p>
            <a:pPr algn="just" defTabSz="967105" eaLnBrk="1" hangingPunct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数据库系统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Database Systems</a:t>
            </a:r>
            <a:r>
              <a:rPr lang="zh-CN" altLang="en-US" sz="2800" dirty="0">
                <a:latin typeface="Times New Roman" panose="02020603050405020304" pitchFamily="18" charset="0"/>
              </a:rPr>
              <a:t>）是一类</a:t>
            </a:r>
            <a:r>
              <a:rPr lang="zh-CN" altLang="zh-CN" sz="2800" dirty="0">
                <a:latin typeface="黑体" panose="02010609060101010101" pitchFamily="49" charset="-122"/>
              </a:rPr>
              <a:t>基于数据库进行数据管理与信息服务的软件系统。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defTabSz="967105" eaLnBrk="1" hangingPunct="1"/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/>
          <p:nvPr/>
        </p:nvSpPr>
        <p:spPr>
          <a:xfrm>
            <a:off x="192088" y="404813"/>
            <a:ext cx="6043612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数据库用户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31825" y="1136650"/>
            <a:ext cx="8712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823" tIns="38412" rIns="76823" bIns="38412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数据库用户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Users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）是指数据库系统的使用人员。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919288" y="1871663"/>
            <a:ext cx="7129462" cy="4548187"/>
            <a:chOff x="1919288" y="1871663"/>
            <a:chExt cx="7129462" cy="4548187"/>
          </a:xfrm>
        </p:grpSpPr>
        <p:graphicFrame>
          <p:nvGraphicFramePr>
            <p:cNvPr id="21509" name="Object 4"/>
            <p:cNvGraphicFramePr>
              <a:graphicFrameLocks/>
            </p:cNvGraphicFramePr>
            <p:nvPr/>
          </p:nvGraphicFramePr>
          <p:xfrm>
            <a:off x="1919288" y="1871663"/>
            <a:ext cx="7129462" cy="384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r:id="rId3" imgW="4984188" imgH="2598057" progId="Visio.Drawing.11">
                    <p:embed/>
                  </p:oleObj>
                </mc:Choice>
                <mc:Fallback>
                  <p:oleObj r:id="rId3" imgW="4984188" imgH="2598057" progId="Visio.Drawing.11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288" y="1871663"/>
                          <a:ext cx="7129462" cy="384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 bwMode="auto">
            <a:xfrm>
              <a:off x="4224338" y="6019800"/>
              <a:ext cx="2236787" cy="400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+mn-cs"/>
                </a:rPr>
                <a:t>典型的数据库用户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/>
          <p:nvPr/>
        </p:nvSpPr>
        <p:spPr>
          <a:xfrm>
            <a:off x="192088" y="476250"/>
            <a:ext cx="6043612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数据库应用程序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50863" y="993775"/>
            <a:ext cx="1116171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823" tIns="38412" rIns="76823" bIns="38412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数据库应用程序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是一种在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DBMS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支持下对数据库中数据进行访问处理的应用程序。</a:t>
            </a:r>
          </a:p>
        </p:txBody>
      </p:sp>
      <p:sp>
        <p:nvSpPr>
          <p:cNvPr id="50180" name="Rectangle 4"/>
          <p:cNvSpPr/>
          <p:nvPr/>
        </p:nvSpPr>
        <p:spPr>
          <a:xfrm>
            <a:off x="407988" y="2278063"/>
            <a:ext cx="5019675" cy="3233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</a:pP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数据库应用程序基本功能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: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latin typeface="黑体" panose="02010609060101010101" pitchFamily="49" charset="-122"/>
              </a:rPr>
              <a:t>通过窗口输入框采集用户输入数据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</a:rPr>
              <a:t>通过接口连接访问数据库 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执行用户数据查询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通过表单列表输出结果数据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。。。  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2278063"/>
            <a:ext cx="6121400" cy="395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50863" y="981075"/>
            <a:ext cx="110172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823" tIns="38412" rIns="76823" bIns="38412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数据库管理系统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Database Manage System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DBMS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是一种专门用来创建数据库、管理数据库、维护数据库，并提供外部对数据库进行访问的系统软件。</a:t>
            </a:r>
          </a:p>
        </p:txBody>
      </p:sp>
      <p:sp>
        <p:nvSpPr>
          <p:cNvPr id="23555" name="Text Box 4"/>
          <p:cNvSpPr txBox="1"/>
          <p:nvPr/>
        </p:nvSpPr>
        <p:spPr>
          <a:xfrm>
            <a:off x="192088" y="404813"/>
            <a:ext cx="6043612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数据库管理系统</a:t>
            </a:r>
          </a:p>
        </p:txBody>
      </p:sp>
      <p:graphicFrame>
        <p:nvGraphicFramePr>
          <p:cNvPr id="29701" name="Object 3"/>
          <p:cNvGraphicFramePr>
            <a:graphicFrameLocks/>
          </p:cNvGraphicFramePr>
          <p:nvPr/>
        </p:nvGraphicFramePr>
        <p:xfrm>
          <a:off x="1847850" y="2719388"/>
          <a:ext cx="8064500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r:id="rId3" imgW="3235452" imgH="1481328" progId="Word.Picture.8">
                  <p:embed/>
                </p:oleObj>
              </mc:Choice>
              <mc:Fallback>
                <p:oleObj r:id="rId3" imgW="3235452" imgH="1481328" progId="Word.Picture.8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719388"/>
                        <a:ext cx="8064500" cy="32940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263525" y="692150"/>
            <a:ext cx="7561263" cy="3779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</a:pP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数据库管理系统一般具有如下基本功能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:</a:t>
            </a:r>
          </a:p>
          <a:p>
            <a:pPr algn="just" defTabSz="863600" eaLnBrk="1" hangingPunct="1">
              <a:lnSpc>
                <a:spcPts val="2625"/>
              </a:lnSpc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创建数据库、数据库表以及其它对象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2625"/>
              </a:lnSpc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读写、修改、删除数据库表中数据</a:t>
            </a:r>
          </a:p>
          <a:p>
            <a:pPr algn="just" defTabSz="863600" eaLnBrk="1" hangingPunct="1">
              <a:lnSpc>
                <a:spcPts val="2625"/>
              </a:lnSpc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维护数据库结构</a:t>
            </a:r>
          </a:p>
          <a:p>
            <a:pPr algn="just" defTabSz="863600" eaLnBrk="1" hangingPunct="1">
              <a:lnSpc>
                <a:spcPts val="2625"/>
              </a:lnSpc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执行数据访问规则</a:t>
            </a:r>
          </a:p>
          <a:p>
            <a:pPr algn="just" defTabSz="863600" eaLnBrk="1" hangingPunct="1">
              <a:lnSpc>
                <a:spcPts val="2625"/>
              </a:lnSpc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提供数据库并发访问控制和安全控制</a:t>
            </a:r>
          </a:p>
          <a:p>
            <a:pPr algn="just" defTabSz="863600" eaLnBrk="1" hangingPunct="1">
              <a:lnSpc>
                <a:spcPts val="2625"/>
              </a:lnSpc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执行数据库备份和恢复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2625"/>
              </a:lnSpc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</a:rPr>
              <a:t>。。。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263525" y="692150"/>
            <a:ext cx="6118227" cy="35573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</a:pP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数据库管理系统的层次结构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:</a:t>
            </a:r>
          </a:p>
          <a:p>
            <a:r>
              <a:rPr lang="zh-CN" altLang="en-US" sz="2800" dirty="0"/>
              <a:t>软件结构来看，数据库管理系统组成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操作界面层、</a:t>
            </a:r>
            <a:endParaRPr lang="en-US" altLang="zh-CN" sz="2800" dirty="0"/>
          </a:p>
          <a:p>
            <a:r>
              <a:rPr lang="zh-CN" altLang="en-US" sz="2800" dirty="0"/>
              <a:t>语言翻译处理层、</a:t>
            </a:r>
            <a:endParaRPr lang="en-US" altLang="zh-CN" sz="2800" dirty="0"/>
          </a:p>
          <a:p>
            <a:r>
              <a:rPr lang="zh-CN" altLang="en-US" sz="2800" dirty="0"/>
              <a:t>数据存取层、</a:t>
            </a:r>
            <a:endParaRPr lang="en-US" altLang="zh-CN" sz="2800" dirty="0"/>
          </a:p>
          <a:p>
            <a:r>
              <a:rPr lang="zh-CN" altLang="en-US" sz="2800" dirty="0"/>
              <a:t>数据存储层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4562" y="0"/>
            <a:ext cx="600076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192088" y="404813"/>
            <a:ext cx="6043612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数据库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50863" y="981075"/>
            <a:ext cx="11149013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823" tIns="38412" rIns="76823" bIns="38412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(Database)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是一种依照特定数据模型组织、存储和管理数据的文件集合。</a:t>
            </a:r>
          </a:p>
        </p:txBody>
      </p:sp>
      <p:sp>
        <p:nvSpPr>
          <p:cNvPr id="41988" name="AutoShape 4"/>
          <p:cNvSpPr/>
          <p:nvPr/>
        </p:nvSpPr>
        <p:spPr>
          <a:xfrm>
            <a:off x="3983038" y="2349500"/>
            <a:ext cx="4800600" cy="2808288"/>
          </a:xfrm>
          <a:prstGeom prst="can">
            <a:avLst>
              <a:gd name="adj" fmla="val 25000"/>
            </a:avLst>
          </a:prstGeom>
          <a:solidFill>
            <a:srgbClr val="CCFF99">
              <a:alpha val="50195"/>
            </a:srgbClr>
          </a:solidFill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00" dirty="0">
              <a:latin typeface="黑体" panose="02010609060101010101" pitchFamily="49" charset="-122"/>
            </a:endParaRPr>
          </a:p>
        </p:txBody>
      </p:sp>
      <p:graphicFrame>
        <p:nvGraphicFramePr>
          <p:cNvPr id="41989" name="Group 5"/>
          <p:cNvGraphicFramePr>
            <a:graphicFrameLocks noGrp="1"/>
          </p:cNvGraphicFramePr>
          <p:nvPr/>
        </p:nvGraphicFramePr>
        <p:xfrm>
          <a:off x="4049713" y="3109913"/>
          <a:ext cx="1933576" cy="746124"/>
        </p:xfrm>
        <a:graphic>
          <a:graphicData uri="http://schemas.openxmlformats.org/drawingml/2006/table">
            <a:tbl>
              <a:tblPr/>
              <a:tblGrid>
                <a:gridCol w="64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系号</a:t>
                      </a:r>
                    </a:p>
                  </a:txBody>
                  <a:tcPr marL="76823" marR="76823" marT="38494" marB="384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系名</a:t>
                      </a:r>
                    </a:p>
                  </a:txBody>
                  <a:tcPr marL="76823" marR="76823" marT="38494" marB="384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电话</a:t>
                      </a:r>
                    </a:p>
                  </a:txBody>
                  <a:tcPr marL="76823" marR="76823" marT="38494" marB="384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23" marR="76823" marT="38494" marB="384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23" marR="76823" marT="38494" marB="384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23" marR="76823" marT="38494" marB="384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23" marR="76823" marT="38494" marB="384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23" marR="76823" marT="38494" marB="384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23" marR="76823" marT="38494" marB="384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007" name="Group 23"/>
          <p:cNvGraphicFramePr>
            <a:graphicFrameLocks noGrp="1"/>
          </p:cNvGraphicFramePr>
          <p:nvPr/>
        </p:nvGraphicFramePr>
        <p:xfrm>
          <a:off x="4772025" y="4122738"/>
          <a:ext cx="2513013" cy="766761"/>
        </p:xfrm>
        <a:graphic>
          <a:graphicData uri="http://schemas.openxmlformats.org/drawingml/2006/table">
            <a:tbl>
              <a:tblPr/>
              <a:tblGrid>
                <a:gridCol w="63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学号</a:t>
                      </a:r>
                    </a:p>
                  </a:txBody>
                  <a:tcPr marL="76851" marR="76851" marT="38472" marB="384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姓名</a:t>
                      </a:r>
                    </a:p>
                  </a:txBody>
                  <a:tcPr marL="76851" marR="76851" marT="38472" marB="38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性别</a:t>
                      </a:r>
                    </a:p>
                  </a:txBody>
                  <a:tcPr marL="76851" marR="76851" marT="38472" marB="38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所属系</a:t>
                      </a:r>
                    </a:p>
                  </a:txBody>
                  <a:tcPr marL="76851" marR="76851" marT="38472" marB="38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51" marR="76851" marT="38472" marB="384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51" marR="76851" marT="38472" marB="38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51" marR="76851" marT="38472" marB="38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51" marR="76851" marT="38472" marB="38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51" marR="76851" marT="38472" marB="384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51" marR="76851" marT="38472" marB="38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51" marR="76851" marT="38472" marB="38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851" marR="76851" marT="38472" marB="38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029" name="Group 45"/>
          <p:cNvGraphicFramePr>
            <a:graphicFrameLocks noGrp="1"/>
          </p:cNvGraphicFramePr>
          <p:nvPr/>
        </p:nvGraphicFramePr>
        <p:xfrm>
          <a:off x="6692900" y="3116263"/>
          <a:ext cx="1887538" cy="744537"/>
        </p:xfrm>
        <a:graphic>
          <a:graphicData uri="http://schemas.openxmlformats.org/drawingml/2006/table">
            <a:tbl>
              <a:tblPr/>
              <a:tblGrid>
                <a:gridCol w="55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1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课号</a:t>
                      </a:r>
                    </a:p>
                  </a:txBody>
                  <a:tcPr marL="76791" marR="76791" marT="38412" marB="384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课名</a:t>
                      </a:r>
                    </a:p>
                  </a:txBody>
                  <a:tcPr marL="76791" marR="76791" marT="38412" marB="384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…</a:t>
                      </a:r>
                    </a:p>
                  </a:txBody>
                  <a:tcPr marL="76791" marR="76791" marT="38412" marB="384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791" marR="76791" marT="38412" marB="384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791" marR="76791" marT="38412" marB="384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791" marR="76791" marT="38412" marB="384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791" marR="76791" marT="38412" marB="384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791" marR="76791" marT="38412" marB="384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791" marR="76791" marT="38412" marB="384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791" marR="76791" marT="38412" marB="384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791" marR="76791" marT="38412" marB="384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marL="76791" marR="76791" marT="38412" marB="384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061" name="Rectangle 77"/>
          <p:cNvSpPr/>
          <p:nvPr/>
        </p:nvSpPr>
        <p:spPr>
          <a:xfrm>
            <a:off x="4854575" y="2405063"/>
            <a:ext cx="3000375" cy="484187"/>
          </a:xfrm>
          <a:prstGeom prst="rect">
            <a:avLst/>
          </a:prstGeom>
          <a:noFill/>
          <a:ln w="9525">
            <a:noFill/>
          </a:ln>
        </p:spPr>
        <p:txBody>
          <a:bodyPr wrap="none" lIns="76823" tIns="38412" rIns="76823" bIns="38412" anchor="ctr"/>
          <a:lstStyle/>
          <a:p>
            <a:pPr algn="ctr" defTabSz="1024255"/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关系数据库</a:t>
            </a:r>
          </a:p>
        </p:txBody>
      </p:sp>
      <p:sp>
        <p:nvSpPr>
          <p:cNvPr id="42062" name="AutoShape 78"/>
          <p:cNvSpPr/>
          <p:nvPr/>
        </p:nvSpPr>
        <p:spPr>
          <a:xfrm>
            <a:off x="2882900" y="3059113"/>
            <a:ext cx="674688" cy="609600"/>
          </a:xfrm>
          <a:prstGeom prst="wedgeRoundRectCallout">
            <a:avLst>
              <a:gd name="adj1" fmla="val 120546"/>
              <a:gd name="adj2" fmla="val 39454"/>
              <a:gd name="adj3" fmla="val 16667"/>
            </a:avLst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/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latin typeface="黑体" panose="02010609060101010101" pitchFamily="49" charset="-122"/>
              </a:rPr>
              <a:t>表</a:t>
            </a:r>
          </a:p>
        </p:txBody>
      </p:sp>
      <p:sp>
        <p:nvSpPr>
          <p:cNvPr id="42063" name="AutoShape 79"/>
          <p:cNvSpPr/>
          <p:nvPr/>
        </p:nvSpPr>
        <p:spPr>
          <a:xfrm>
            <a:off x="8928100" y="2830513"/>
            <a:ext cx="676275" cy="609600"/>
          </a:xfrm>
          <a:prstGeom prst="wedgeRoundRectCallout">
            <a:avLst>
              <a:gd name="adj1" fmla="val -109963"/>
              <a:gd name="adj2" fmla="val 66407"/>
              <a:gd name="adj3" fmla="val 16667"/>
            </a:avLst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/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latin typeface="黑体" panose="02010609060101010101" pitchFamily="49" charset="-122"/>
              </a:rPr>
              <a:t>表</a:t>
            </a:r>
          </a:p>
        </p:txBody>
      </p:sp>
      <p:sp>
        <p:nvSpPr>
          <p:cNvPr id="42064" name="AutoShape 80"/>
          <p:cNvSpPr/>
          <p:nvPr/>
        </p:nvSpPr>
        <p:spPr>
          <a:xfrm>
            <a:off x="2747963" y="4033838"/>
            <a:ext cx="971550" cy="474662"/>
          </a:xfrm>
          <a:prstGeom prst="wedgeRoundRectCallout">
            <a:avLst>
              <a:gd name="adj1" fmla="val 327356"/>
              <a:gd name="adj2" fmla="val -70301"/>
              <a:gd name="adj3" fmla="val 16667"/>
            </a:avLst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/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latin typeface="黑体" panose="02010609060101010101" pitchFamily="49" charset="-122"/>
              </a:rPr>
              <a:t>表关联</a:t>
            </a:r>
          </a:p>
        </p:txBody>
      </p:sp>
      <p:cxnSp>
        <p:nvCxnSpPr>
          <p:cNvPr id="6" name="曲线连接符 5"/>
          <p:cNvCxnSpPr/>
          <p:nvPr/>
        </p:nvCxnSpPr>
        <p:spPr>
          <a:xfrm rot="10800000">
            <a:off x="6042025" y="3344863"/>
            <a:ext cx="814388" cy="758825"/>
          </a:xfrm>
          <a:prstGeom prst="curvedConnector3">
            <a:avLst>
              <a:gd name="adj1" fmla="val 50000"/>
            </a:avLst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>
            <a:outerShdw dist="53882" dir="13499999" algn="ctr" rotWithShape="0">
              <a:schemeClr val="bg2">
                <a:alpha val="50000"/>
              </a:schemeClr>
            </a:outer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 animBg="1"/>
      <p:bldP spid="42061" grpId="0"/>
      <p:bldP spid="42062" grpId="0" animBg="1"/>
      <p:bldP spid="42063" grpId="0" animBg="1"/>
      <p:bldP spid="420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600">
                <a:ea typeface="宋体" panose="02010600030101010101" pitchFamily="2" charset="-122"/>
              </a:rPr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1.1 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数据库及其系统概念</a:t>
            </a:r>
          </a:p>
          <a:p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1.2 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数据库技术发展</a:t>
            </a:r>
          </a:p>
          <a:p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1.3 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数据库应用系统</a:t>
            </a:r>
          </a:p>
          <a:p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1.4 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典型数据库管理系统</a:t>
            </a:r>
          </a:p>
          <a:p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1.5 PostgreSQL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</a:t>
            </a:r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-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关系数据库系统软件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/>
          <p:nvPr/>
        </p:nvSpPr>
        <p:spPr>
          <a:xfrm>
            <a:off x="3413125" y="2492375"/>
            <a:ext cx="4962525" cy="3024188"/>
          </a:xfrm>
          <a:prstGeom prst="can">
            <a:avLst>
              <a:gd name="adj" fmla="val 18134"/>
            </a:avLst>
          </a:prstGeom>
          <a:solidFill>
            <a:srgbClr val="CCFF99">
              <a:alpha val="50195"/>
            </a:srgbClr>
          </a:solidFill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latin typeface="黑体" panose="02010609060101010101" pitchFamily="49" charset="-122"/>
              </a:rPr>
              <a:t>			</a:t>
            </a:r>
          </a:p>
          <a:p>
            <a:pPr eaLnBrk="1" latinLnBrk="1" hangingPunct="1">
              <a:lnSpc>
                <a:spcPts val="2625"/>
              </a:lnSpc>
              <a:buClr>
                <a:srgbClr val="FF0000"/>
              </a:buClr>
            </a:pPr>
            <a:r>
              <a:rPr lang="zh-CN" altLang="en-US" sz="1800" dirty="0">
                <a:latin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</a:t>
            </a:r>
            <a:r>
              <a:rPr lang="zh-CN" altLang="en-US" sz="2000" dirty="0">
                <a:latin typeface="黑体" panose="02010609060101010101" pitchFamily="49" charset="-122"/>
              </a:rPr>
              <a:t>用户数据（用户表）</a:t>
            </a:r>
          </a:p>
          <a:p>
            <a:pPr eaLnBrk="1" latinLnBrk="1" hangingPunct="1">
              <a:lnSpc>
                <a:spcPts val="2625"/>
              </a:lnSpc>
              <a:buClr>
                <a:srgbClr val="FF0000"/>
              </a:buClr>
            </a:pPr>
            <a:r>
              <a:rPr lang="zh-CN" altLang="en-US" sz="2000" dirty="0">
                <a:latin typeface="黑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</a:t>
            </a:r>
            <a:r>
              <a:rPr lang="zh-CN" altLang="en-US" sz="2000" dirty="0">
                <a:latin typeface="黑体" panose="02010609060101010101" pitchFamily="49" charset="-122"/>
              </a:rPr>
              <a:t>元数据（系统表） </a:t>
            </a:r>
          </a:p>
          <a:p>
            <a:pPr eaLnBrk="1" latinLnBrk="1" hangingPunct="1">
              <a:lnSpc>
                <a:spcPts val="2625"/>
              </a:lnSpc>
              <a:buClr>
                <a:srgbClr val="FF0000"/>
              </a:buClr>
            </a:pPr>
            <a:r>
              <a:rPr lang="zh-CN" altLang="en-US" sz="2000" dirty="0">
                <a:latin typeface="黑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</a:t>
            </a:r>
            <a:r>
              <a:rPr lang="zh-CN" altLang="en-US" sz="2000" dirty="0">
                <a:latin typeface="黑体" panose="02010609060101010101" pitchFamily="49" charset="-122"/>
              </a:rPr>
              <a:t>索引数据（系统表）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eaLnBrk="1" latinLnBrk="1" hangingPunct="1">
              <a:lnSpc>
                <a:spcPts val="2625"/>
              </a:lnSpc>
              <a:buClr>
                <a:srgbClr val="FF0000"/>
              </a:buClr>
            </a:pPr>
            <a:r>
              <a:rPr lang="zh-CN" altLang="en-US" sz="2000" dirty="0">
                <a:latin typeface="黑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sym typeface="Wingdings" panose="05000000000000000000" pitchFamily="2" charset="2"/>
              </a:rPr>
              <a:t></a:t>
            </a:r>
            <a:r>
              <a:rPr lang="zh-CN" altLang="en-US" sz="2000" dirty="0">
                <a:latin typeface="黑体" panose="02010609060101010101" pitchFamily="49" charset="-122"/>
                <a:sym typeface="Wingdings" panose="05000000000000000000" pitchFamily="2" charset="2"/>
              </a:rPr>
              <a:t>其它数据（系统表</a:t>
            </a:r>
            <a:r>
              <a:rPr lang="zh-CN" altLang="en-US" sz="2000" dirty="0">
                <a:latin typeface="黑体" panose="02010609060101010101" pitchFamily="49" charset="-122"/>
              </a:rPr>
              <a:t>）</a:t>
            </a:r>
          </a:p>
        </p:txBody>
      </p:sp>
      <p:sp>
        <p:nvSpPr>
          <p:cNvPr id="32771" name="Text Box 3"/>
          <p:cNvSpPr txBox="1"/>
          <p:nvPr/>
        </p:nvSpPr>
        <p:spPr>
          <a:xfrm>
            <a:off x="4519613" y="6021388"/>
            <a:ext cx="2749550" cy="338137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关系数据库的数据内容</a:t>
            </a:r>
          </a:p>
        </p:txBody>
      </p:sp>
      <p:sp>
        <p:nvSpPr>
          <p:cNvPr id="4" name="Rectangle 4"/>
          <p:cNvSpPr/>
          <p:nvPr/>
        </p:nvSpPr>
        <p:spPr>
          <a:xfrm>
            <a:off x="684213" y="1143000"/>
            <a:ext cx="11155362" cy="99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/>
            <a:r>
              <a:rPr lang="zh-CN" altLang="en-US" sz="2800" dirty="0">
                <a:latin typeface="黑体" panose="02010609060101010101" pitchFamily="49" charset="-122"/>
              </a:rPr>
              <a:t>在关系数据库中，除了存储和管理应用的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</a:rPr>
              <a:t>用户数据</a:t>
            </a:r>
            <a:r>
              <a:rPr lang="zh-CN" altLang="en-US" sz="2800" dirty="0">
                <a:latin typeface="黑体" panose="02010609060101010101" pitchFamily="49" charset="-122"/>
              </a:rPr>
              <a:t>外，还需要存储与管理数据库本身的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</a:rPr>
              <a:t>元数据</a:t>
            </a:r>
            <a:r>
              <a:rPr lang="zh-CN" altLang="en-US" sz="2800" dirty="0">
                <a:latin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</a:rPr>
              <a:t>索引数据</a:t>
            </a:r>
            <a:r>
              <a:rPr lang="zh-CN" altLang="en-US" sz="2800" dirty="0">
                <a:latin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</a:rPr>
              <a:t>运行数据</a:t>
            </a:r>
            <a:r>
              <a:rPr lang="zh-CN" altLang="en-US" sz="2800" dirty="0">
                <a:latin typeface="黑体" panose="02010609060101010101" pitchFamily="49" charset="-122"/>
              </a:rPr>
              <a:t>等系统数据</a:t>
            </a:r>
            <a:r>
              <a:rPr lang="ko-KR" altLang="en-US" sz="2800" dirty="0">
                <a:latin typeface="黑体" panose="02010609060101010101" pitchFamily="49" charset="-122"/>
              </a:rPr>
              <a:t>。 </a:t>
            </a:r>
          </a:p>
        </p:txBody>
      </p:sp>
      <p:sp>
        <p:nvSpPr>
          <p:cNvPr id="26629" name="Text Box 2"/>
          <p:cNvSpPr txBox="1"/>
          <p:nvPr/>
        </p:nvSpPr>
        <p:spPr>
          <a:xfrm>
            <a:off x="192088" y="404813"/>
            <a:ext cx="6408737" cy="56515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五、关系数据库中数据内容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5032375" y="2508250"/>
            <a:ext cx="17240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</a:rPr>
              <a:t>关系数据库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32771" grpId="0"/>
      <p:bldP spid="4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192088" y="1341438"/>
            <a:ext cx="56165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429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用户表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存储用户的应用数据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存储数据库系统自身数据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视图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通过虚拟表实现数据查询处理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索引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通过目录数据结构支持快速的数据查询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约束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对关系表及其数据施加规则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存储过程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在数据库内部实现特定功能程序的数据处理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触发器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在数据库内部实现数据操作事件触发自动执行的过程程序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7651" name="Text Box 2"/>
          <p:cNvSpPr txBox="1"/>
          <p:nvPr/>
        </p:nvSpPr>
        <p:spPr>
          <a:xfrm>
            <a:off x="192088" y="404813"/>
            <a:ext cx="6119812" cy="56515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六、关系数据库的对象组织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63" y="1341438"/>
            <a:ext cx="6238875" cy="495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3"/>
          <p:cNvSpPr txBox="1"/>
          <p:nvPr/>
        </p:nvSpPr>
        <p:spPr>
          <a:xfrm>
            <a:off x="7439025" y="6364288"/>
            <a:ext cx="3519488" cy="338137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某厂商关系数据库的对象组织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192088" y="1341438"/>
            <a:ext cx="1076642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429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．数据库、数据库管理系统、数据库应用系统、数据库系统？</a:t>
            </a:r>
          </a:p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．在数据库中，数据模型有何作用？它有哪些组成部分？</a:t>
            </a:r>
          </a:p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．在数据库技术发展阶段中，先后采用过哪些数据模型？各有什么特点？</a:t>
            </a:r>
          </a:p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．举例说明哪些典型数据库软件产品或开源系统采用关系数据模型？</a:t>
            </a:r>
          </a:p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5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．数据库系统有哪几个组成部分？各个部分有何作用？</a:t>
            </a:r>
          </a:p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6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．什么是元数据？它是如何产生的，存储在哪里？</a:t>
            </a:r>
          </a:p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0" algn="just" eaLnBrk="1" latinLnBrk="1" hangingPunct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7651" name="Text Box 2"/>
          <p:cNvSpPr txBox="1"/>
          <p:nvPr/>
        </p:nvSpPr>
        <p:spPr>
          <a:xfrm>
            <a:off x="192088" y="404813"/>
            <a:ext cx="6119812" cy="56515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</a:rPr>
              <a:t>本节的重点难点</a:t>
            </a:r>
            <a:r>
              <a:rPr lang="en-US" altLang="zh-CN" sz="3200" dirty="0">
                <a:solidFill>
                  <a:srgbClr val="0033CC"/>
                </a:solidFill>
              </a:rPr>
              <a:t>—</a:t>
            </a:r>
            <a:r>
              <a:rPr lang="zh-CN" altLang="en-US" sz="3200" dirty="0">
                <a:solidFill>
                  <a:srgbClr val="0033CC"/>
                </a:solidFill>
              </a:rPr>
              <a:t>讨论</a:t>
            </a:r>
            <a:endParaRPr lang="zh-CN" altLang="en-US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27213" y="2738438"/>
            <a:ext cx="8882063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1.2 </a:t>
            </a:r>
            <a:r>
              <a:rPr kumimoji="0" lang="zh-CN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数据库技术发展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668338" y="1412875"/>
            <a:ext cx="10541000" cy="2559050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>
            <a:spAutoFit/>
          </a:bodyPr>
          <a:lstStyle/>
          <a:p>
            <a:pPr indent="-457200" algn="just" defTabSz="863600" eaLnBrk="1" hangingPunct="1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了解数据库技术发展阶段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-457200" algn="just" defTabSz="863600" eaLnBrk="1" hangingPunct="1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了解数据库领域技术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-457200" algn="just" defTabSz="863600" eaLnBrk="1" hangingPunct="1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了解数据库技术发展趋势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92088" y="620713"/>
            <a:ext cx="7558088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l" defTabSz="647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【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本节学习目标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】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144463" y="396875"/>
            <a:ext cx="12047537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一、数据管理技术发展阶段</a:t>
            </a:r>
            <a:endParaRPr lang="en-US" altLang="zh-CN" sz="36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407988" y="1125538"/>
            <a:ext cx="8455025" cy="503237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人工管理阶段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(20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世纪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40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年代中期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--50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年代中期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1042988" y="1851025"/>
            <a:ext cx="7489825" cy="183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应用需求</a:t>
            </a:r>
            <a:r>
              <a:rPr lang="en-US" altLang="zh-CN" sz="2800" dirty="0">
                <a:latin typeface="黑体" panose="02010609060101010101" pitchFamily="49" charset="-122"/>
              </a:rPr>
              <a:t>:     </a:t>
            </a:r>
            <a:r>
              <a:rPr lang="zh-CN" altLang="en-US" sz="2800" dirty="0">
                <a:latin typeface="黑体" panose="02010609060101010101" pitchFamily="49" charset="-122"/>
              </a:rPr>
              <a:t>科学计算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硬件背景</a:t>
            </a:r>
            <a:r>
              <a:rPr lang="en-US" altLang="zh-CN" sz="2800" dirty="0">
                <a:latin typeface="黑体" panose="02010609060101010101" pitchFamily="49" charset="-122"/>
              </a:rPr>
              <a:t>:     </a:t>
            </a:r>
            <a:r>
              <a:rPr lang="zh-CN" altLang="en-US" sz="2800" dirty="0">
                <a:latin typeface="黑体" panose="02010609060101010101" pitchFamily="49" charset="-122"/>
              </a:rPr>
              <a:t>纸带打孔输入</a:t>
            </a:r>
            <a:r>
              <a:rPr lang="en-US" altLang="zh-CN" sz="2800" dirty="0">
                <a:latin typeface="黑体" panose="02010609060101010101" pitchFamily="49" charset="-122"/>
              </a:rPr>
              <a:t>/</a:t>
            </a:r>
            <a:r>
              <a:rPr lang="zh-CN" altLang="en-US" sz="2800" dirty="0">
                <a:latin typeface="黑体" panose="02010609060101010101" pitchFamily="49" charset="-122"/>
              </a:rPr>
              <a:t>输出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软件背景</a:t>
            </a:r>
            <a:r>
              <a:rPr lang="en-US" altLang="zh-CN" sz="2800" dirty="0">
                <a:latin typeface="黑体" panose="02010609060101010101" pitchFamily="49" charset="-122"/>
              </a:rPr>
              <a:t>:     </a:t>
            </a:r>
            <a:r>
              <a:rPr lang="zh-CN" altLang="en-US" sz="2800" dirty="0">
                <a:latin typeface="黑体" panose="02010609060101010101" pitchFamily="49" charset="-122"/>
              </a:rPr>
              <a:t>没有操作系统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数据管理：    人工管理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4149725"/>
            <a:ext cx="6923088" cy="2417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/>
          <p:nvPr/>
        </p:nvSpPr>
        <p:spPr>
          <a:xfrm>
            <a:off x="536575" y="765175"/>
            <a:ext cx="8185150" cy="2284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</a:rPr>
              <a:t>人工数据管理</a:t>
            </a:r>
            <a:r>
              <a:rPr lang="ko-KR" altLang="en-US" sz="2800" dirty="0">
                <a:solidFill>
                  <a:srgbClr val="0070C0"/>
                </a:solidFill>
                <a:latin typeface="黑体" panose="02010609060101010101" pitchFamily="49" charset="-122"/>
              </a:rPr>
              <a:t>特点：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程序员组织与管理数据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应用程序依赖数据集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应用之间无数据共享、数据冗余度大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数据集无结构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192088" y="384175"/>
            <a:ext cx="8880475" cy="503238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文件系统管理阶段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(20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世纪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50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年代末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--60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年代中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839788" y="1196975"/>
            <a:ext cx="7837487" cy="1887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应用需求：	科学计算、信息管理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硬件背景：	磁鼓、磁带、磁盘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软件背景：	操作系统、文件系统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数据管理：   文件方式组织数据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3551238"/>
            <a:ext cx="7385050" cy="2719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7663" y="765175"/>
            <a:ext cx="10974388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8636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文件系统数据管理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特点：</a:t>
            </a:r>
          </a:p>
          <a:p>
            <a:pPr marL="0" marR="0" lvl="0" indent="0" algn="just" defTabSz="8636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由文件组织与存储数据</a:t>
            </a:r>
          </a:p>
          <a:p>
            <a:pPr marL="342900" marR="0" lvl="0" indent="-342900" algn="just" defTabSz="8636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数据文件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数据记录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具有简单的字段结构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但文件整体无结构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just" defTabSz="8636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应用程序依赖于数据文件，需自己维护数据文件</a:t>
            </a:r>
          </a:p>
          <a:p>
            <a:pPr marL="342900" marR="0" lvl="0" indent="-342900" algn="just" defTabSz="8636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数据独立性差，难以实现应用程序之间的数据共享访问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/>
          <p:nvPr/>
        </p:nvSpPr>
        <p:spPr>
          <a:xfrm>
            <a:off x="192088" y="400050"/>
            <a:ext cx="9491662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数据库系统管理阶段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(20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世纪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60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年代末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--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现在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982663" y="1125538"/>
            <a:ext cx="10887075" cy="2203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863600" eaLnBrk="1" hangingPunct="1"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应用背景：	大规模信息管理</a:t>
            </a:r>
          </a:p>
          <a:p>
            <a:pPr defTabSz="863600" eaLnBrk="1" hangingPunct="1"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硬件背景：	大容量磁盘、磁盘阵列</a:t>
            </a:r>
          </a:p>
          <a:p>
            <a:pPr defTabSz="863600" eaLnBrk="1" hangingPunct="1"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软件背景：	数据库管理系统（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latin typeface="黑体" panose="02010609060101010101" pitchFamily="49" charset="-122"/>
              </a:rPr>
              <a:t>）</a:t>
            </a:r>
          </a:p>
          <a:p>
            <a:pPr defTabSz="863600" eaLnBrk="1" hangingPunct="1">
              <a:spcBef>
                <a:spcPct val="30000"/>
              </a:spcBef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数据管理：   数据库管理系统组织、存储及访问数据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573463"/>
            <a:ext cx="6918325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03388" y="2924175"/>
            <a:ext cx="87852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1.1 </a:t>
            </a:r>
            <a:r>
              <a:rPr kumimoji="0" lang="zh-CN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数据库及其系统概念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/>
          <p:nvPr/>
        </p:nvSpPr>
        <p:spPr>
          <a:xfrm>
            <a:off x="314325" y="588963"/>
            <a:ext cx="10974388" cy="631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4240"/>
              </a:lnSpc>
              <a:buClr>
                <a:srgbClr val="FF3300"/>
              </a:buClr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</a:rPr>
              <a:t>数据库系统数据管理</a:t>
            </a:r>
            <a:r>
              <a:rPr lang="ko-KR" altLang="en-US" sz="2800" dirty="0">
                <a:solidFill>
                  <a:srgbClr val="0070C0"/>
                </a:solidFill>
                <a:latin typeface="黑体" panose="02010609060101010101" pitchFamily="49" charset="-122"/>
              </a:rPr>
              <a:t>特点：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663" y="1196975"/>
            <a:ext cx="7662862" cy="1887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zh-CN" sz="2800" dirty="0">
                <a:latin typeface="黑体" panose="02010609060101010101" pitchFamily="49" charset="-122"/>
              </a:rPr>
              <a:t>数据集结构化，易于查询与统计处理</a:t>
            </a:r>
          </a:p>
          <a:p>
            <a:pPr marL="342900" indent="-342900"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zh-CN" sz="2800" dirty="0">
                <a:latin typeface="黑体" panose="02010609060101010101" pitchFamily="49" charset="-122"/>
              </a:rPr>
              <a:t>不同应用程序可以实现数据共享访问</a:t>
            </a:r>
          </a:p>
          <a:p>
            <a:pPr marL="342900" indent="-342900"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zh-CN" sz="2800" dirty="0">
                <a:latin typeface="黑体" panose="02010609060101010101" pitchFamily="49" charset="-122"/>
              </a:rPr>
              <a:t>数据独立性高，应用可扩展</a:t>
            </a:r>
          </a:p>
          <a:p>
            <a:pPr marL="342900" indent="-342900"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zh-CN" sz="2800" dirty="0">
                <a:latin typeface="黑体" panose="02010609060101010101" pitchFamily="49" charset="-122"/>
              </a:rPr>
              <a:t>数据由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zh-CN" sz="2800" dirty="0">
                <a:latin typeface="黑体" panose="02010609060101010101" pitchFamily="49" charset="-122"/>
              </a:rPr>
              <a:t>统一管理和操作访问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4463" y="342900"/>
            <a:ext cx="120475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二、数据库技术发展经历时代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64700" y="869157"/>
            <a:ext cx="97456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第一代数据库技术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79425" y="1558082"/>
            <a:ext cx="11309663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20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世纪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60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年代末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出现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的层次模型数据库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技术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和网状模型数据库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技术。</a:t>
            </a:r>
            <a:r>
              <a:rPr lang="zh-CN" altLang="en-US" sz="2800" noProof="0" dirty="0">
                <a:latin typeface="+mn-ea"/>
                <a:ea typeface="+mn-ea"/>
              </a:rPr>
              <a:t>建立了许多概念：数据模型，三级模式， 数据定义语言， 数据操作语言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79425" y="2908356"/>
            <a:ext cx="97456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第二代数据库技术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50864" y="3557643"/>
            <a:ext cx="11449050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世纪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年代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出现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关系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模型数据库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技术。关系模型： 数据结构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二维表， 关系操作， 数据完整性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50863" y="4711731"/>
            <a:ext cx="97456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第三代数据库技术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50864" y="5357843"/>
            <a:ext cx="11449049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世纪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年代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出现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面向对象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技术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关系数据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模型数据库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技术。面向对象、网络技术、其他学科的相互融合。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25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088" y="546100"/>
            <a:ext cx="97456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060" tIns="58530" rIns="117060" bIns="58530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第四代数据库技术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06413" y="1328738"/>
            <a:ext cx="1113472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本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世纪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初期出现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半结构化数据库技术，以及当今面向互联网应用的非结构化数据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技术、大规模分布式数据库技术。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/>
          </p:cNvGraphicFramePr>
          <p:nvPr/>
        </p:nvGraphicFramePr>
        <p:xfrm>
          <a:off x="1200150" y="476250"/>
          <a:ext cx="10468014" cy="631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r:id="rId3" imgW="7414736" imgH="5182725" progId="Visio.Drawing.11">
                  <p:embed/>
                </p:oleObj>
              </mc:Choice>
              <mc:Fallback>
                <p:oleObj r:id="rId3" imgW="7414736" imgH="5182725" progId="Visio.Drawing.11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76250"/>
                        <a:ext cx="10468014" cy="631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2"/>
          <p:cNvSpPr txBox="1"/>
          <p:nvPr/>
        </p:nvSpPr>
        <p:spPr>
          <a:xfrm>
            <a:off x="150813" y="476250"/>
            <a:ext cx="6662737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三、数据库技术领域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/>
          <p:nvPr/>
        </p:nvSpPr>
        <p:spPr>
          <a:xfrm>
            <a:off x="144463" y="404813"/>
            <a:ext cx="6661150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四、数据库技术发展趋势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98500" y="1196975"/>
            <a:ext cx="1123315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数据库规模朝两级发展，大型数据库系统越来越大，小型数据库系统越来越小。</a:t>
            </a:r>
          </a:p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从数据库行数据访问模式，到列数据访问模式。</a:t>
            </a:r>
          </a:p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从结构化数据库，到半结构化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XML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数据库、非结构化数据库。 </a:t>
            </a:r>
          </a:p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从操作型数据库系统，到数据仓库、商业智能数据分析、大数据处理。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从通用数据库，到实时数据库、多媒体数据库、空间数据库、分布式数据库、并行数据库等专业领域数据库。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/>
          <p:nvPr/>
        </p:nvSpPr>
        <p:spPr>
          <a:xfrm>
            <a:off x="144463" y="404813"/>
            <a:ext cx="6661150" cy="54927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lstStyle/>
          <a:p>
            <a:pPr defTabSz="967105" eaLnBrk="1" hangingPunct="1"/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讨论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98500" y="1196975"/>
            <a:ext cx="1123315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dirty="0"/>
              <a:t>1</a:t>
            </a:r>
            <a:r>
              <a:rPr lang="zh-CN" altLang="en-US" sz="2800" dirty="0"/>
              <a:t>．第一代数据库的特点</a:t>
            </a:r>
            <a:r>
              <a:rPr lang="en-US" altLang="zh-CN" sz="2800" dirty="0"/>
              <a:t>—</a:t>
            </a:r>
            <a:r>
              <a:rPr lang="zh-CN" altLang="en-US" sz="2800" dirty="0"/>
              <a:t>信息处理？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第二代数据库的特点</a:t>
            </a:r>
            <a:r>
              <a:rPr lang="en-US" altLang="zh-CN" sz="2800" dirty="0"/>
              <a:t>—</a:t>
            </a:r>
            <a:r>
              <a:rPr lang="zh-CN" altLang="en-US" sz="2800" dirty="0"/>
              <a:t>关系模型？</a:t>
            </a:r>
            <a:endParaRPr lang="en-US" altLang="zh-CN" sz="2800" dirty="0"/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新一代数据库等特点？ 数据库的发展</a:t>
            </a:r>
            <a:r>
              <a:rPr lang="en-US" altLang="zh-CN" sz="2800" dirty="0"/>
              <a:t>-3</a:t>
            </a:r>
            <a:r>
              <a:rPr lang="zh-CN" altLang="en-US" sz="2800" dirty="0"/>
              <a:t>个维度？</a:t>
            </a:r>
            <a:endParaRPr lang="en-US" altLang="zh-CN" sz="2800" dirty="0"/>
          </a:p>
          <a:p>
            <a:r>
              <a:rPr lang="en-US" altLang="zh-CN" sz="2800" dirty="0"/>
              <a:t>4 </a:t>
            </a:r>
            <a:r>
              <a:rPr lang="zh-CN" altLang="en-US" sz="2800" dirty="0"/>
              <a:t> 为什么关系数据库不适合大数据应用处理？</a:t>
            </a:r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．结构化数据与非结构化数据有何区别？</a:t>
            </a:r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．通用数据库与领域数据库有何区别？</a:t>
            </a:r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．数据库与数据仓库有何区别？</a:t>
            </a:r>
          </a:p>
          <a:p>
            <a:r>
              <a:rPr lang="en-US" altLang="zh-CN" sz="2800" dirty="0"/>
              <a:t>8</a:t>
            </a:r>
            <a:r>
              <a:rPr lang="zh-CN" altLang="en-US" sz="2800" dirty="0"/>
              <a:t>．数据分析与数据挖掘有何区别？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27213" y="2614613"/>
            <a:ext cx="8882063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1.3 </a:t>
            </a:r>
            <a:r>
              <a:rPr kumimoji="0" lang="zh-CN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数据库应用系统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601663" y="1773238"/>
            <a:ext cx="11398250" cy="2338387"/>
          </a:xfrm>
          <a:prstGeom prst="rect">
            <a:avLst/>
          </a:prstGeom>
          <a:noFill/>
          <a:ln w="9525">
            <a:noFill/>
          </a:ln>
        </p:spPr>
        <p:txBody>
          <a:bodyPr lIns="104499" tIns="52249" rIns="104499" bIns="52249">
            <a:spAutoFit/>
          </a:bodyPr>
          <a:lstStyle/>
          <a:p>
            <a:pPr marL="457200" indent="-457200" algn="just" defTabSz="863600" eaLnBrk="1" hangingPunct="1">
              <a:spcBef>
                <a:spcPct val="50000"/>
              </a:spcBef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了解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数据库应用系统类型</a:t>
            </a:r>
          </a:p>
          <a:p>
            <a:pPr marL="457200" indent="-457200" algn="just" defTabSz="863600" eaLnBrk="1" hangingPunct="1">
              <a:spcBef>
                <a:spcPct val="50000"/>
              </a:spcBef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理解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数据库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系统结构</a:t>
            </a:r>
          </a:p>
          <a:p>
            <a:pPr marL="457200" indent="-457200" algn="just" defTabSz="863600" eaLnBrk="1" hangingPunct="1">
              <a:spcBef>
                <a:spcPct val="50000"/>
              </a:spcBef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理解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数据库应用系统生命周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期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20650" y="660400"/>
            <a:ext cx="75596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l" defTabSz="647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【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本节学习目标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】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153988" y="419100"/>
            <a:ext cx="6662737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一、数据库应用系统类型</a:t>
            </a:r>
          </a:p>
        </p:txBody>
      </p:sp>
      <p:sp>
        <p:nvSpPr>
          <p:cNvPr id="6" name="Rectangle 3"/>
          <p:cNvSpPr/>
          <p:nvPr/>
        </p:nvSpPr>
        <p:spPr>
          <a:xfrm>
            <a:off x="334963" y="1263650"/>
            <a:ext cx="3252787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 业务处理系统</a:t>
            </a:r>
          </a:p>
        </p:txBody>
      </p:sp>
      <p:sp>
        <p:nvSpPr>
          <p:cNvPr id="7" name="Rectangle 4"/>
          <p:cNvSpPr/>
          <p:nvPr/>
        </p:nvSpPr>
        <p:spPr>
          <a:xfrm>
            <a:off x="839788" y="2049463"/>
            <a:ext cx="11160125" cy="1900237"/>
          </a:xfrm>
          <a:prstGeom prst="rect">
            <a:avLst/>
          </a:prstGeom>
          <a:noFill/>
          <a:ln w="9525">
            <a:noFill/>
          </a:ln>
        </p:spPr>
        <p:txBody>
          <a:bodyPr lIns="104464" tIns="52234" rIns="104464" bIns="52234">
            <a:spAutoFit/>
          </a:bodyPr>
          <a:lstStyle/>
          <a:p>
            <a:pPr algn="just" defTabSz="863600">
              <a:lnSpc>
                <a:spcPts val="35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</a:rPr>
              <a:t>业务处理系统</a:t>
            </a:r>
            <a:r>
              <a:rPr lang="en-US" altLang="zh-CN" sz="2800" dirty="0">
                <a:latin typeface="黑体" panose="02010609060101010101" pitchFamily="49" charset="-122"/>
              </a:rPr>
              <a:t>(Transaction Process System, TPS)</a:t>
            </a:r>
            <a:r>
              <a:rPr lang="zh-CN" altLang="zh-CN" sz="2800" dirty="0">
                <a:latin typeface="黑体" panose="02010609060101010101" pitchFamily="49" charset="-122"/>
              </a:rPr>
              <a:t>是运用数据库应用程序对机构业务活动（如订购、销售、支付、出货、核算等）信息进行记录、计算、检索、汇总、统计等数据处理，为机构操作层面提供基本业务服务，提高业务处理效率的信息系统。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1193800" y="4121150"/>
            <a:ext cx="7631113" cy="1900238"/>
          </a:xfrm>
          <a:prstGeom prst="rect">
            <a:avLst/>
          </a:prstGeom>
          <a:noFill/>
          <a:ln w="9525">
            <a:noFill/>
          </a:ln>
        </p:spPr>
        <p:txBody>
          <a:bodyPr lIns="104464" tIns="52234" rIns="104464" bIns="52234"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zh-CN" sz="2800" dirty="0">
                <a:latin typeface="黑体" panose="02010609060101010101" pitchFamily="49" charset="-122"/>
              </a:rPr>
              <a:t>商业终端销售系统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zh-CN" sz="2800" dirty="0">
                <a:latin typeface="黑体" panose="02010609060101010101" pitchFamily="49" charset="-122"/>
              </a:rPr>
              <a:t>航空机票订票系统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zh-CN" sz="2800" dirty="0">
                <a:latin typeface="黑体" panose="02010609060101010101" pitchFamily="49" charset="-122"/>
              </a:rPr>
              <a:t>酒店系统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zh-CN" sz="2800" dirty="0">
                <a:latin typeface="黑体" panose="02010609060101010101" pitchFamily="49" charset="-122"/>
              </a:rPr>
              <a:t>…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/>
          <p:nvPr/>
        </p:nvSpPr>
        <p:spPr>
          <a:xfrm>
            <a:off x="196850" y="404813"/>
            <a:ext cx="4746625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管理信息系统</a:t>
            </a:r>
          </a:p>
        </p:txBody>
      </p:sp>
      <p:sp>
        <p:nvSpPr>
          <p:cNvPr id="7" name="Rectangle 4"/>
          <p:cNvSpPr/>
          <p:nvPr/>
        </p:nvSpPr>
        <p:spPr>
          <a:xfrm>
            <a:off x="490538" y="1052513"/>
            <a:ext cx="11293475" cy="1900237"/>
          </a:xfrm>
          <a:prstGeom prst="rect">
            <a:avLst/>
          </a:prstGeom>
          <a:noFill/>
          <a:ln w="9525">
            <a:noFill/>
          </a:ln>
        </p:spPr>
        <p:txBody>
          <a:bodyPr lIns="104464" tIns="52234" rIns="104464" bIns="52234">
            <a:spAutoFit/>
          </a:bodyPr>
          <a:lstStyle/>
          <a:p>
            <a:pPr algn="just" defTabSz="863600">
              <a:lnSpc>
                <a:spcPts val="35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</a:rPr>
              <a:t>管理信息系统</a:t>
            </a:r>
            <a:r>
              <a:rPr lang="zh-CN" altLang="zh-CN" sz="2800" dirty="0">
                <a:latin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</a:rPr>
              <a:t>Manage Information System</a:t>
            </a:r>
            <a:r>
              <a:rPr lang="zh-CN" altLang="zh-CN" sz="2800" dirty="0">
                <a:latin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</a:rPr>
              <a:t>MIS</a:t>
            </a:r>
            <a:r>
              <a:rPr lang="zh-CN" altLang="zh-CN" sz="2800" dirty="0">
                <a:latin typeface="黑体" panose="02010609060101010101" pitchFamily="49" charset="-122"/>
              </a:rPr>
              <a:t>）是一种以机构职能管理为主导，利用计算机软硬件、网络通信、数据库等</a:t>
            </a:r>
            <a:r>
              <a:rPr lang="en-US" altLang="zh-CN" sz="2800" dirty="0">
                <a:latin typeface="黑体" panose="02010609060101010101" pitchFamily="49" charset="-122"/>
              </a:rPr>
              <a:t>IT</a:t>
            </a:r>
            <a:r>
              <a:rPr lang="zh-CN" altLang="zh-CN" sz="2800" dirty="0">
                <a:latin typeface="黑体" panose="02010609060101010101" pitchFamily="49" charset="-122"/>
              </a:rPr>
              <a:t>技术，实现机构职能整体信息化管理，以达到规范化管理和提高机构工作效率，并支持机构职能服务的信息系统。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914400" y="3097213"/>
            <a:ext cx="5222875" cy="2349500"/>
          </a:xfrm>
          <a:prstGeom prst="rect">
            <a:avLst/>
          </a:prstGeom>
          <a:noFill/>
          <a:ln w="9525">
            <a:noFill/>
          </a:ln>
        </p:spPr>
        <p:txBody>
          <a:bodyPr lIns="104464" tIns="52234" rIns="104464" bIns="52234"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人力资源管理信息系统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办公管理信息系统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CRM管理信息系统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ERP管理信息系统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479425" y="1484313"/>
            <a:ext cx="11593513" cy="2428875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>
            <a:spAutoFit/>
          </a:bodyPr>
          <a:lstStyle/>
          <a:p>
            <a:pPr indent="-457200" algn="just" defTabSz="863600" eaLnBrk="1" hangingPunct="1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了解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数据库、数据库管理系统、数据库系统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等基本概念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-457200" algn="just" defTabSz="863600" eaLnBrk="1" hangingPunct="1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理解数据模型与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数据库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类型关系 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-457200" algn="just" defTabSz="863600" eaLnBrk="1" hangingPunct="1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熟悉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数据库系统组成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及其各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部分作用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63525" y="620713"/>
            <a:ext cx="46863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l" defTabSz="647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【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本节学习目标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/>
          <p:nvPr/>
        </p:nvSpPr>
        <p:spPr>
          <a:xfrm>
            <a:off x="128588" y="365125"/>
            <a:ext cx="4745037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决策支持系统</a:t>
            </a:r>
          </a:p>
        </p:txBody>
      </p:sp>
      <p:sp>
        <p:nvSpPr>
          <p:cNvPr id="7" name="Rectangle 4"/>
          <p:cNvSpPr/>
          <p:nvPr/>
        </p:nvSpPr>
        <p:spPr>
          <a:xfrm>
            <a:off x="476250" y="1052513"/>
            <a:ext cx="11164888" cy="1901825"/>
          </a:xfrm>
          <a:prstGeom prst="rect">
            <a:avLst/>
          </a:prstGeom>
          <a:noFill/>
          <a:ln w="9525">
            <a:noFill/>
          </a:ln>
        </p:spPr>
        <p:txBody>
          <a:bodyPr lIns="104464" tIns="52234" rIns="104464" bIns="52234">
            <a:spAutoFit/>
          </a:bodyPr>
          <a:lstStyle/>
          <a:p>
            <a:pPr algn="just" defTabSz="863600">
              <a:lnSpc>
                <a:spcPts val="35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</a:rPr>
              <a:t>决策支持系统</a:t>
            </a:r>
            <a:r>
              <a:rPr lang="zh-CN" altLang="zh-CN" sz="2800" dirty="0">
                <a:latin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</a:rPr>
              <a:t>Decision Support System</a:t>
            </a:r>
            <a:r>
              <a:rPr lang="zh-CN" altLang="zh-CN" sz="2800" dirty="0">
                <a:latin typeface="黑体" panose="02010609060101010101" pitchFamily="49" charset="-122"/>
              </a:rPr>
              <a:t>）是以管理科学、</a:t>
            </a:r>
            <a:r>
              <a:rPr lang="zh-CN" altLang="en-US" sz="2800" dirty="0">
                <a:latin typeface="黑体" panose="02010609060101010101" pitchFamily="49" charset="-122"/>
              </a:rPr>
              <a:t>运筹学</a:t>
            </a:r>
            <a:r>
              <a:rPr lang="zh-CN" altLang="zh-CN" sz="2800" dirty="0">
                <a:latin typeface="黑体" panose="02010609060101010101" pitchFamily="49" charset="-122"/>
              </a:rPr>
              <a:t>、控制论和行为科学为基础，以计算机技术、数据库技术、人工智能技术为手段，</a:t>
            </a:r>
            <a:r>
              <a:rPr lang="zh-CN" altLang="en-US" sz="2800" dirty="0">
                <a:latin typeface="黑体" panose="02010609060101010101" pitchFamily="49" charset="-122"/>
              </a:rPr>
              <a:t>针对</a:t>
            </a:r>
            <a:r>
              <a:rPr lang="zh-CN" altLang="zh-CN" sz="2800" dirty="0">
                <a:latin typeface="黑体" panose="02010609060101010101" pitchFamily="49" charset="-122"/>
              </a:rPr>
              <a:t>特定领域问题</a:t>
            </a:r>
            <a:r>
              <a:rPr lang="zh-CN" altLang="en-US" sz="2800" dirty="0">
                <a:latin typeface="黑体" panose="02010609060101010101" pitchFamily="49" charset="-122"/>
              </a:rPr>
              <a:t>解决</a:t>
            </a:r>
            <a:r>
              <a:rPr lang="zh-CN" altLang="zh-CN" sz="2800" dirty="0">
                <a:latin typeface="黑体" panose="02010609060101010101" pitchFamily="49" charset="-122"/>
              </a:rPr>
              <a:t>，为</a:t>
            </a:r>
            <a:r>
              <a:rPr lang="zh-CN" altLang="en-US" sz="2800" dirty="0">
                <a:latin typeface="黑体" panose="02010609060101010101" pitchFamily="49" charset="-122"/>
              </a:rPr>
              <a:t>管理者</a:t>
            </a:r>
            <a:r>
              <a:rPr lang="zh-CN" altLang="zh-CN" sz="2800" dirty="0">
                <a:latin typeface="黑体" panose="02010609060101010101" pitchFamily="49" charset="-122"/>
              </a:rPr>
              <a:t>提供辅助决策服务与方案的信息系统。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695325" y="2997200"/>
            <a:ext cx="7926388" cy="2349500"/>
          </a:xfrm>
          <a:prstGeom prst="rect">
            <a:avLst/>
          </a:prstGeom>
          <a:noFill/>
          <a:ln w="9525">
            <a:noFill/>
          </a:ln>
        </p:spPr>
        <p:txBody>
          <a:bodyPr lIns="104464" tIns="52234" rIns="104464" bIns="52234"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电信营销大数据决策支持系统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证券分析与辅助决策信息系统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法定传染病疫情预测系统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基于大数据的地震救灾决策支持系统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00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…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/>
          <p:nvPr/>
        </p:nvSpPr>
        <p:spPr>
          <a:xfrm>
            <a:off x="119063" y="374650"/>
            <a:ext cx="66643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二、数据库系统应用结构</a:t>
            </a:r>
          </a:p>
        </p:txBody>
      </p:sp>
      <p:sp>
        <p:nvSpPr>
          <p:cNvPr id="63491" name="Rectangle 3"/>
          <p:cNvSpPr/>
          <p:nvPr/>
        </p:nvSpPr>
        <p:spPr>
          <a:xfrm>
            <a:off x="479425" y="1125538"/>
            <a:ext cx="3978275" cy="503237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单机用户结构</a:t>
            </a:r>
          </a:p>
        </p:txBody>
      </p:sp>
      <p:sp>
        <p:nvSpPr>
          <p:cNvPr id="63492" name="Rectangle 4"/>
          <p:cNvSpPr/>
          <p:nvPr/>
        </p:nvSpPr>
        <p:spPr>
          <a:xfrm>
            <a:off x="404813" y="4737100"/>
            <a:ext cx="11236325" cy="989013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特点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</a:rPr>
              <a:t>:</a:t>
            </a:r>
            <a:r>
              <a:rPr lang="en-US" altLang="zh-CN" sz="2800" dirty="0"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</a:rPr>
              <a:t>在单机用户结构系统中</a:t>
            </a:r>
            <a:r>
              <a:rPr lang="ko-KR" altLang="en-US" sz="2800" dirty="0">
                <a:latin typeface="黑体" panose="02010609060101010101" pitchFamily="49" charset="-122"/>
              </a:rPr>
              <a:t>，整个数据库</a:t>
            </a:r>
            <a:r>
              <a:rPr lang="zh-CN" altLang="en-US" sz="2800" dirty="0">
                <a:latin typeface="黑体" panose="02010609060101010101" pitchFamily="49" charset="-122"/>
              </a:rPr>
              <a:t>应用</a:t>
            </a:r>
            <a:r>
              <a:rPr lang="ko-KR" altLang="en-US" sz="2800" dirty="0">
                <a:latin typeface="黑体" panose="02010609060101010101" pitchFamily="49" charset="-122"/>
              </a:rPr>
              <a:t>系统都装在一台计算机上，</a:t>
            </a:r>
            <a:r>
              <a:rPr lang="zh-CN" altLang="en-US" sz="2800" dirty="0">
                <a:latin typeface="黑体" panose="02010609060101010101" pitchFamily="49" charset="-122"/>
              </a:rPr>
              <a:t>由一个用户进行访问操作</a:t>
            </a:r>
            <a:r>
              <a:rPr lang="ko-KR" altLang="en-US" sz="2800" dirty="0">
                <a:latin typeface="黑体" panose="02010609060101010101" pitchFamily="49" charset="-122"/>
              </a:rPr>
              <a:t>，数据不能共享，数据冗余度大。 </a:t>
            </a:r>
          </a:p>
        </p:txBody>
      </p:sp>
      <p:graphicFrame>
        <p:nvGraphicFramePr>
          <p:cNvPr id="63493" name="Object 5"/>
          <p:cNvGraphicFramePr>
            <a:graphicFrameLocks/>
          </p:cNvGraphicFramePr>
          <p:nvPr/>
        </p:nvGraphicFramePr>
        <p:xfrm>
          <a:off x="2438400" y="2300288"/>
          <a:ext cx="5030788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r:id="rId3" imgW="2269806" imgH="1003883" progId="Visio.Drawing.11">
                  <p:embed/>
                </p:oleObj>
              </mc:Choice>
              <mc:Fallback>
                <p:oleObj r:id="rId3" imgW="2269806" imgH="1003883" progId="Visio.Drawing.11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00288"/>
                        <a:ext cx="5030788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  <p:bldP spid="63492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/>
          <p:nvPr/>
        </p:nvSpPr>
        <p:spPr>
          <a:xfrm>
            <a:off x="260350" y="371475"/>
            <a:ext cx="3978275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集中式结构 </a:t>
            </a:r>
          </a:p>
        </p:txBody>
      </p:sp>
      <p:sp>
        <p:nvSpPr>
          <p:cNvPr id="64515" name="Rectangle 3"/>
          <p:cNvSpPr/>
          <p:nvPr/>
        </p:nvSpPr>
        <p:spPr>
          <a:xfrm>
            <a:off x="436563" y="4051300"/>
            <a:ext cx="11495087" cy="1438275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特点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</a:rPr>
              <a:t>: </a:t>
            </a:r>
            <a:r>
              <a:rPr lang="zh-CN" altLang="zh-CN" sz="2800" dirty="0">
                <a:latin typeface="黑体" panose="02010609060101010101" pitchFamily="49" charset="-122"/>
              </a:rPr>
              <a:t>数据库系统的应用程序、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zh-CN" sz="2800" dirty="0">
                <a:latin typeface="黑体" panose="02010609060101010101" pitchFamily="49" charset="-122"/>
              </a:rPr>
              <a:t>、数据，都部署在同一服务器上运行，多个用户</a:t>
            </a:r>
            <a:r>
              <a:rPr lang="zh-CN" altLang="en-US" sz="2800" dirty="0">
                <a:latin typeface="黑体" panose="02010609060101010101" pitchFamily="49" charset="-122"/>
              </a:rPr>
              <a:t>使用自己的计算机终端</a:t>
            </a:r>
            <a:r>
              <a:rPr lang="zh-CN" altLang="zh-CN" sz="2800" dirty="0">
                <a:latin typeface="黑体" panose="02010609060101010101" pitchFamily="49" charset="-122"/>
              </a:rPr>
              <a:t>网络连接服务器</a:t>
            </a:r>
            <a:r>
              <a:rPr lang="zh-CN" altLang="en-US" sz="2800" dirty="0">
                <a:latin typeface="黑体" panose="02010609060101010101" pitchFamily="49" charset="-122"/>
              </a:rPr>
              <a:t>，</a:t>
            </a:r>
            <a:r>
              <a:rPr lang="zh-CN" altLang="zh-CN" sz="2800" dirty="0">
                <a:latin typeface="黑体" panose="02010609060101010101" pitchFamily="49" charset="-122"/>
              </a:rPr>
              <a:t>并可实现共享</a:t>
            </a:r>
            <a:r>
              <a:rPr lang="zh-CN" altLang="en-US" sz="2800" dirty="0">
                <a:latin typeface="黑体" panose="02010609060101010101" pitchFamily="49" charset="-122"/>
              </a:rPr>
              <a:t>访问</a:t>
            </a:r>
            <a:r>
              <a:rPr lang="zh-CN" altLang="zh-CN" sz="2800" dirty="0">
                <a:latin typeface="黑体" panose="02010609060101010101" pitchFamily="49" charset="-122"/>
              </a:rPr>
              <a:t>数据</a:t>
            </a:r>
            <a:r>
              <a:rPr lang="zh-CN" altLang="en-US" sz="2800" dirty="0">
                <a:latin typeface="黑体" panose="02010609060101010101" pitchFamily="49" charset="-122"/>
              </a:rPr>
              <a:t>库</a:t>
            </a:r>
            <a:r>
              <a:rPr lang="zh-CN" altLang="zh-CN" sz="2800" dirty="0">
                <a:latin typeface="黑体" panose="02010609060101010101" pitchFamily="49" charset="-122"/>
              </a:rPr>
              <a:t>。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  <p:sp>
        <p:nvSpPr>
          <p:cNvPr id="64516" name="Rectangle 4"/>
          <p:cNvSpPr/>
          <p:nvPr/>
        </p:nvSpPr>
        <p:spPr>
          <a:xfrm>
            <a:off x="436563" y="5518150"/>
            <a:ext cx="11495087" cy="989013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优缺点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</a:rPr>
              <a:t>: </a:t>
            </a:r>
            <a:r>
              <a:rPr lang="zh-CN" altLang="zh-CN" sz="2800" dirty="0">
                <a:latin typeface="黑体" panose="02010609060101010101" pitchFamily="49" charset="-122"/>
              </a:rPr>
              <a:t>结构简单，易于维护，但是当终端用户增加到一定数量后，服务器</a:t>
            </a:r>
            <a:r>
              <a:rPr lang="zh-CN" altLang="en-US" sz="2800" dirty="0">
                <a:latin typeface="黑体" panose="02010609060101010101" pitchFamily="49" charset="-122"/>
              </a:rPr>
              <a:t>及</a:t>
            </a:r>
            <a:r>
              <a:rPr lang="zh-CN" altLang="zh-CN" sz="2800" dirty="0">
                <a:latin typeface="黑体" panose="02010609060101010101" pitchFamily="49" charset="-122"/>
              </a:rPr>
              <a:t>网络将成为数据存取访问的瓶颈，使系统的性能大大地降低。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  <p:sp>
        <p:nvSpPr>
          <p:cNvPr id="11269" name="Rectangle 8"/>
          <p:cNvSpPr/>
          <p:nvPr/>
        </p:nvSpPr>
        <p:spPr>
          <a:xfrm>
            <a:off x="3792538" y="1412875"/>
            <a:ext cx="12192000" cy="0"/>
          </a:xfrm>
          <a:prstGeom prst="rect">
            <a:avLst/>
          </a:prstGeom>
          <a:noFill/>
          <a:ln w="12700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2292985" y="1250633"/>
          <a:ext cx="58324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r:id="rId3" imgW="2200126" imgH="1273871" progId="Visio.Drawing.11">
                  <p:embed/>
                </p:oleObj>
              </mc:Choice>
              <mc:Fallback>
                <p:oleObj r:id="rId3" imgW="2200126" imgH="1273871" progId="Visio.Drawing.11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985" y="1250633"/>
                        <a:ext cx="5832475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ldLvl="0" animBg="1"/>
      <p:bldP spid="64516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/>
          <p:nvPr/>
        </p:nvSpPr>
        <p:spPr>
          <a:xfrm>
            <a:off x="274638" y="371475"/>
            <a:ext cx="3978275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3.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客户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/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服务器结构 </a:t>
            </a:r>
          </a:p>
        </p:txBody>
      </p:sp>
      <p:sp>
        <p:nvSpPr>
          <p:cNvPr id="65540" name="Rectangle 4"/>
          <p:cNvSpPr/>
          <p:nvPr/>
        </p:nvSpPr>
        <p:spPr>
          <a:xfrm>
            <a:off x="174625" y="4365625"/>
            <a:ext cx="11869738" cy="989013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</a:rPr>
              <a:t>特点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</a:rPr>
              <a:t>:</a:t>
            </a:r>
            <a:r>
              <a:rPr lang="zh-CN" altLang="zh-CN" sz="2800" dirty="0">
                <a:latin typeface="黑体" panose="02010609060101010101" pitchFamily="49" charset="-122"/>
              </a:rPr>
              <a:t>数据库应用系统的数据集中</a:t>
            </a:r>
            <a:r>
              <a:rPr lang="zh-CN" altLang="en-US" sz="2800" dirty="0">
                <a:latin typeface="黑体" panose="02010609060101010101" pitchFamily="49" charset="-122"/>
              </a:rPr>
              <a:t>在数据库服务器</a:t>
            </a:r>
            <a:r>
              <a:rPr lang="zh-CN" altLang="zh-CN" sz="2800" dirty="0">
                <a:latin typeface="黑体" panose="02010609060101010101" pitchFamily="49" charset="-122"/>
              </a:rPr>
              <a:t>管理、应用分布</a:t>
            </a:r>
            <a:r>
              <a:rPr lang="zh-CN" altLang="en-US" sz="2800" dirty="0">
                <a:latin typeface="黑体" panose="02010609060101010101" pitchFamily="49" charset="-122"/>
              </a:rPr>
              <a:t>客户机</a:t>
            </a:r>
            <a:r>
              <a:rPr lang="zh-CN" altLang="zh-CN" sz="2800" dirty="0">
                <a:latin typeface="黑体" panose="02010609060101010101" pitchFamily="49" charset="-122"/>
              </a:rPr>
              <a:t>处理。客户端应用程序通过网络并发访问数据库服务器中的数据库。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138113" y="5375275"/>
            <a:ext cx="11906250" cy="1438275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</a:rPr>
              <a:t>优缺点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</a:rPr>
              <a:t>:</a:t>
            </a:r>
            <a:r>
              <a:rPr lang="zh-CN" altLang="en-US" sz="2800" dirty="0">
                <a:latin typeface="黑体" panose="02010609060101010101" pitchFamily="49" charset="-122"/>
              </a:rPr>
              <a:t>在客户</a:t>
            </a:r>
            <a:r>
              <a:rPr lang="en-US" altLang="zh-CN" sz="2800" dirty="0">
                <a:latin typeface="黑体" panose="02010609060101010101" pitchFamily="49" charset="-122"/>
              </a:rPr>
              <a:t>/</a:t>
            </a:r>
            <a:r>
              <a:rPr lang="zh-CN" altLang="en-US" sz="2800" dirty="0">
                <a:latin typeface="黑体" panose="02010609060101010101" pitchFamily="49" charset="-122"/>
              </a:rPr>
              <a:t>服务器结构系统中，客户机程序与数据库服务器分工进行数据处理，提高了系统的负载分担能力，</a:t>
            </a:r>
            <a:r>
              <a:rPr lang="zh-CN" altLang="zh-CN" sz="2800" dirty="0">
                <a:latin typeface="黑体" panose="02010609060101010101" pitchFamily="49" charset="-122"/>
              </a:rPr>
              <a:t>但仍会因大量客户端并发访问数据库服务器，导致系统性能瓶颈。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  <p:sp>
        <p:nvSpPr>
          <p:cNvPr id="12293" name="Rectangle 9"/>
          <p:cNvSpPr/>
          <p:nvPr/>
        </p:nvSpPr>
        <p:spPr>
          <a:xfrm>
            <a:off x="3287713" y="1773238"/>
            <a:ext cx="12192000" cy="0"/>
          </a:xfrm>
          <a:prstGeom prst="rect">
            <a:avLst/>
          </a:prstGeom>
          <a:noFill/>
          <a:ln w="12700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1847850" y="1196975"/>
          <a:ext cx="80645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r:id="rId3" imgW="2200022" imgH="1416128" progId="Visio.Drawing.11">
                  <p:embed/>
                </p:oleObj>
              </mc:Choice>
              <mc:Fallback>
                <p:oleObj r:id="rId3" imgW="2200022" imgH="1416128" progId="Visio.Drawing.11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196975"/>
                        <a:ext cx="806450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ldLvl="0" animBg="1"/>
      <p:bldP spid="7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192088" y="428625"/>
            <a:ext cx="3978275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4.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分布式结构 </a:t>
            </a:r>
          </a:p>
        </p:txBody>
      </p:sp>
      <p:sp>
        <p:nvSpPr>
          <p:cNvPr id="66565" name="Rectangle 5"/>
          <p:cNvSpPr/>
          <p:nvPr/>
        </p:nvSpPr>
        <p:spPr>
          <a:xfrm>
            <a:off x="436563" y="4508500"/>
            <a:ext cx="11491912" cy="2336800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特点：</a:t>
            </a:r>
            <a:r>
              <a:rPr lang="zh-CN" altLang="zh-CN" sz="2800" dirty="0">
                <a:latin typeface="黑体" panose="02010609060101010101" pitchFamily="49" charset="-122"/>
              </a:rPr>
              <a:t>分布式</a:t>
            </a:r>
            <a:r>
              <a:rPr lang="zh-CN" altLang="en-US" sz="2800" dirty="0">
                <a:latin typeface="黑体" panose="02010609060101010101" pitchFamily="49" charset="-122"/>
              </a:rPr>
              <a:t>结构的</a:t>
            </a:r>
            <a:r>
              <a:rPr lang="zh-CN" altLang="zh-CN" sz="2800" dirty="0">
                <a:latin typeface="黑体" panose="02010609060101010101" pitchFamily="49" charset="-122"/>
              </a:rPr>
              <a:t>数据库系统既实现数据分布，又实现处理分布。分布式数据库系统的各服务器结点数据库在逻辑上是一个整体，但物理分布在计算机网络的不同服务器结点上运行。每个数据库服务器可通过网络既支持多个本地客户机访问，也支持远程客户机访问。网络中的每一个数据库服务器都可以独立地存取与处理数据，并执行全局应用</a:t>
            </a:r>
            <a:r>
              <a:rPr lang="zh-CN" altLang="en-US" sz="2800" dirty="0">
                <a:latin typeface="黑体" panose="02010609060101010101" pitchFamily="49" charset="-122"/>
              </a:rPr>
              <a:t>。</a:t>
            </a:r>
            <a:r>
              <a:rPr lang="ko-KR" altLang="en-US" sz="2800" dirty="0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13316" name="Rectangle 6"/>
          <p:cNvSpPr/>
          <p:nvPr/>
        </p:nvSpPr>
        <p:spPr>
          <a:xfrm>
            <a:off x="2495550" y="1125538"/>
            <a:ext cx="12192000" cy="0"/>
          </a:xfrm>
          <a:prstGeom prst="rect">
            <a:avLst/>
          </a:prstGeom>
          <a:noFill/>
          <a:ln w="12700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2495550" y="981075"/>
          <a:ext cx="7056438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r:id="rId3" imgW="2937233" imgH="2036396" progId="Visio.Drawing.11">
                  <p:embed/>
                </p:oleObj>
              </mc:Choice>
              <mc:Fallback>
                <p:oleObj r:id="rId3" imgW="2937233" imgH="2036396" progId="Visio.Drawing.11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981075"/>
                        <a:ext cx="7056438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/>
          <p:nvPr/>
        </p:nvSpPr>
        <p:spPr>
          <a:xfrm>
            <a:off x="334963" y="369888"/>
            <a:ext cx="11409362" cy="1439862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优缺点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</a:rPr>
              <a:t>:</a:t>
            </a:r>
            <a:r>
              <a:rPr lang="zh-CN" altLang="en-US" sz="2800" dirty="0">
                <a:latin typeface="黑体" panose="02010609060101010101" pitchFamily="49" charset="-122"/>
              </a:rPr>
              <a:t>分布式结构数据库系统适合</a:t>
            </a:r>
            <a:r>
              <a:rPr lang="zh-CN" altLang="zh-CN" sz="2800" dirty="0">
                <a:latin typeface="黑体" panose="02010609060101010101" pitchFamily="49" charset="-122"/>
              </a:rPr>
              <a:t>跨地区的大型机构及企业等组织对数据库应用的需求，</a:t>
            </a:r>
            <a:r>
              <a:rPr lang="zh-CN" altLang="en-US" sz="2800" dirty="0">
                <a:latin typeface="黑体" panose="02010609060101010101" pitchFamily="49" charset="-122"/>
              </a:rPr>
              <a:t>其处理性能强，</a:t>
            </a:r>
            <a:r>
              <a:rPr lang="zh-CN" altLang="zh-CN" sz="2800" dirty="0">
                <a:latin typeface="黑体" panose="02010609060101010101" pitchFamily="49" charset="-122"/>
              </a:rPr>
              <a:t>但数据库的分布处理与维护有一定的开销与技术难度</a:t>
            </a:r>
            <a:r>
              <a:rPr lang="zh-CN" altLang="en-US" sz="2800" dirty="0">
                <a:latin typeface="黑体" panose="02010609060101010101" pitchFamily="49" charset="-122"/>
              </a:rPr>
              <a:t>。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/>
          <p:nvPr/>
        </p:nvSpPr>
        <p:spPr>
          <a:xfrm>
            <a:off x="192088" y="458788"/>
            <a:ext cx="6664325" cy="627062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三、数据库应用系统生命周期</a:t>
            </a:r>
          </a:p>
        </p:txBody>
      </p:sp>
      <p:sp>
        <p:nvSpPr>
          <p:cNvPr id="63491" name="Rectangle 3"/>
          <p:cNvSpPr/>
          <p:nvPr/>
        </p:nvSpPr>
        <p:spPr>
          <a:xfrm>
            <a:off x="388938" y="1277938"/>
            <a:ext cx="3978275" cy="503237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需求分析</a:t>
            </a:r>
          </a:p>
        </p:txBody>
      </p:sp>
      <p:sp>
        <p:nvSpPr>
          <p:cNvPr id="63492" name="Rectangle 4"/>
          <p:cNvSpPr/>
          <p:nvPr/>
        </p:nvSpPr>
        <p:spPr>
          <a:xfrm>
            <a:off x="479425" y="1925638"/>
            <a:ext cx="11520488" cy="989012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zh-CN" sz="2800" dirty="0">
                <a:latin typeface="黑体" panose="02010609060101010101" pitchFamily="49" charset="-122"/>
              </a:rPr>
              <a:t>系统分析人员与用户交流，</a:t>
            </a:r>
            <a:r>
              <a:rPr lang="zh-CN" altLang="en-US" sz="2800" dirty="0">
                <a:latin typeface="黑体" panose="02010609060101010101" pitchFamily="49" charset="-122"/>
              </a:rPr>
              <a:t>利用软件</a:t>
            </a:r>
            <a:r>
              <a:rPr lang="zh-CN" altLang="zh-CN" sz="2800" dirty="0">
                <a:latin typeface="黑体" panose="02010609060101010101" pitchFamily="49" charset="-122"/>
              </a:rPr>
              <a:t>工程方法获取系统</a:t>
            </a:r>
            <a:r>
              <a:rPr lang="zh-CN" altLang="en-US" sz="2800" dirty="0">
                <a:latin typeface="黑体" panose="02010609060101010101" pitchFamily="49" charset="-122"/>
              </a:rPr>
              <a:t>数据</a:t>
            </a:r>
            <a:r>
              <a:rPr lang="zh-CN" altLang="zh-CN" sz="2800" dirty="0">
                <a:latin typeface="黑体" panose="02010609060101010101" pitchFamily="49" charset="-122"/>
              </a:rPr>
              <a:t>需求信息，并</a:t>
            </a:r>
            <a:r>
              <a:rPr lang="zh-CN" altLang="en-US" sz="2800" dirty="0">
                <a:latin typeface="黑体" panose="02010609060101010101" pitchFamily="49" charset="-122"/>
              </a:rPr>
              <a:t>采用需求模型定义系统数据组成，及其</a:t>
            </a:r>
            <a:r>
              <a:rPr lang="zh-CN" altLang="zh-CN" sz="2800" dirty="0">
                <a:latin typeface="黑体" panose="02010609060101010101" pitchFamily="49" charset="-122"/>
              </a:rPr>
              <a:t>数据字典。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407988" y="3076575"/>
            <a:ext cx="4992687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系统设计</a:t>
            </a:r>
          </a:p>
        </p:txBody>
      </p:sp>
      <p:sp>
        <p:nvSpPr>
          <p:cNvPr id="7" name="Rectangle 4"/>
          <p:cNvSpPr/>
          <p:nvPr/>
        </p:nvSpPr>
        <p:spPr>
          <a:xfrm>
            <a:off x="550863" y="3879850"/>
            <a:ext cx="11641137" cy="989013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zh-CN" sz="2800" dirty="0">
                <a:latin typeface="黑体" panose="02010609060101010101" pitchFamily="49" charset="-122"/>
              </a:rPr>
              <a:t>系统</a:t>
            </a:r>
            <a:r>
              <a:rPr lang="zh-CN" altLang="en-US" sz="2800" dirty="0">
                <a:latin typeface="黑体" panose="02010609060101010101" pitchFamily="49" charset="-122"/>
              </a:rPr>
              <a:t>设计人员根据系统功能和性能需求</a:t>
            </a:r>
            <a:r>
              <a:rPr lang="zh-CN" altLang="zh-CN" sz="2800" dirty="0">
                <a:latin typeface="黑体" panose="02010609060101010101" pitchFamily="49" charset="-122"/>
              </a:rPr>
              <a:t>，</a:t>
            </a:r>
            <a:r>
              <a:rPr lang="zh-CN" altLang="en-US" sz="2800" dirty="0">
                <a:latin typeface="黑体" panose="02010609060101010101" pitchFamily="49" charset="-122"/>
              </a:rPr>
              <a:t>对系统数据库进行设计，包括系统概念数据模型、系统逻辑数据模型和系统物理数据模型设计</a:t>
            </a:r>
            <a:r>
              <a:rPr lang="zh-CN" altLang="zh-CN" sz="2800" dirty="0">
                <a:latin typeface="黑体" panose="02010609060101010101" pitchFamily="49" charset="-122"/>
              </a:rPr>
              <a:t>。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479425" y="4941888"/>
            <a:ext cx="4994275" cy="503237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3.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系统实现</a:t>
            </a:r>
          </a:p>
        </p:txBody>
      </p:sp>
      <p:sp>
        <p:nvSpPr>
          <p:cNvPr id="9" name="Rectangle 4"/>
          <p:cNvSpPr/>
          <p:nvPr/>
        </p:nvSpPr>
        <p:spPr>
          <a:xfrm>
            <a:off x="612775" y="5619750"/>
            <a:ext cx="11387138" cy="928688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zh-CN" sz="2800" dirty="0">
                <a:latin typeface="黑体" panose="02010609060101010101" pitchFamily="49" charset="-122"/>
              </a:rPr>
              <a:t>按照系统设计方案进行数据库创建与应用编程实现，主要包括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zh-CN" sz="2800" dirty="0">
                <a:latin typeface="黑体" panose="02010609060101010101" pitchFamily="49" charset="-122"/>
              </a:rPr>
              <a:t>安装部署、数据库创建、数据对象创建、应用编程实现等方面的工作。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  <p:bldP spid="63492" grpId="0" bldLvl="0" animBg="1"/>
      <p:bldP spid="6" grpId="0"/>
      <p:bldP spid="7" grpId="0" bldLvl="0" animBg="1"/>
      <p:bldP spid="8" grpId="0"/>
      <p:bldP spid="9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/>
          <p:nvPr/>
        </p:nvSpPr>
        <p:spPr>
          <a:xfrm>
            <a:off x="404813" y="476250"/>
            <a:ext cx="3978275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4.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系统测试</a:t>
            </a:r>
          </a:p>
        </p:txBody>
      </p:sp>
      <p:sp>
        <p:nvSpPr>
          <p:cNvPr id="63492" name="Rectangle 4"/>
          <p:cNvSpPr/>
          <p:nvPr/>
        </p:nvSpPr>
        <p:spPr>
          <a:xfrm>
            <a:off x="827088" y="1050925"/>
            <a:ext cx="11142662" cy="990600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zh-CN" sz="2800" dirty="0">
                <a:latin typeface="黑体" panose="02010609060101010101" pitchFamily="49" charset="-122"/>
              </a:rPr>
              <a:t>系统</a:t>
            </a:r>
            <a:r>
              <a:rPr lang="zh-CN" altLang="en-US" sz="2800" dirty="0">
                <a:latin typeface="黑体" panose="02010609060101010101" pitchFamily="49" charset="-122"/>
              </a:rPr>
              <a:t>测试</a:t>
            </a:r>
            <a:r>
              <a:rPr lang="zh-CN" altLang="zh-CN" sz="2800" dirty="0">
                <a:latin typeface="黑体" panose="02010609060101010101" pitchFamily="49" charset="-122"/>
              </a:rPr>
              <a:t>人员</a:t>
            </a:r>
            <a:r>
              <a:rPr lang="zh-CN" altLang="en-US" sz="2800" dirty="0">
                <a:latin typeface="黑体" panose="02010609060101010101" pitchFamily="49" charset="-122"/>
              </a:rPr>
              <a:t>将测试数据上载到数据库中，对数据库对象进行测试操作访问，实现数据库功能和性能测试</a:t>
            </a:r>
            <a:r>
              <a:rPr lang="zh-CN" altLang="zh-CN" sz="2800" dirty="0">
                <a:latin typeface="黑体" panose="02010609060101010101" pitchFamily="49" charset="-122"/>
              </a:rPr>
              <a:t>。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436563" y="2157413"/>
            <a:ext cx="4991100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5.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系统运行与维护</a:t>
            </a:r>
          </a:p>
        </p:txBody>
      </p:sp>
      <p:sp>
        <p:nvSpPr>
          <p:cNvPr id="7" name="Rectangle 4"/>
          <p:cNvSpPr/>
          <p:nvPr/>
        </p:nvSpPr>
        <p:spPr>
          <a:xfrm>
            <a:off x="787400" y="2833688"/>
            <a:ext cx="11163300" cy="990600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just" latinLnBrk="1">
              <a:lnSpc>
                <a:spcPts val="3500"/>
              </a:lnSpc>
              <a:buClr>
                <a:srgbClr val="FF0000"/>
              </a:buClr>
            </a:pPr>
            <a:r>
              <a:rPr lang="zh-CN" altLang="zh-CN" sz="2800" dirty="0">
                <a:latin typeface="黑体" panose="02010609060101010101" pitchFamily="49" charset="-122"/>
              </a:rPr>
              <a:t>系统</a:t>
            </a:r>
            <a:r>
              <a:rPr lang="zh-CN" altLang="en-US" sz="2800" dirty="0">
                <a:latin typeface="黑体" panose="02010609060101010101" pitchFamily="49" charset="-122"/>
              </a:rPr>
              <a:t>运维人员在信息系统投入运行过程中</a:t>
            </a:r>
            <a:r>
              <a:rPr lang="zh-CN" altLang="zh-CN" sz="2800" dirty="0">
                <a:latin typeface="黑体" panose="02010609060101010101" pitchFamily="49" charset="-122"/>
              </a:rPr>
              <a:t>，</a:t>
            </a:r>
            <a:r>
              <a:rPr lang="zh-CN" altLang="en-US" sz="2800" dirty="0">
                <a:latin typeface="黑体" panose="02010609060101010101" pitchFamily="49" charset="-122"/>
              </a:rPr>
              <a:t>对数据库系统进行定期维护和优化，以保证数据库系统正常地、高效地运行。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ldLvl="0" animBg="1"/>
      <p:bldP spid="6" grpId="0"/>
      <p:bldP spid="7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608013" y="857232"/>
            <a:ext cx="11398250" cy="5368498"/>
          </a:xfrm>
          <a:prstGeom prst="rect">
            <a:avLst/>
          </a:prstGeom>
          <a:noFill/>
          <a:ln w="9525">
            <a:noFill/>
          </a:ln>
        </p:spPr>
        <p:txBody>
          <a:bodyPr lIns="104499" tIns="52249" rIns="104499" bIns="52249">
            <a:spAutoFit/>
          </a:bodyPr>
          <a:lstStyle/>
          <a:p>
            <a:pPr marL="457200" indent="-457200" algn="just" defTabSz="863600" eaLnBrk="1" hangingPunct="1">
              <a:spcBef>
                <a:spcPct val="50000"/>
              </a:spcBef>
              <a:buClr>
                <a:srgbClr val="FF0000"/>
              </a:buClr>
              <a:buChar char="•"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．什么是数据库应用系统？数据库应用系统主要有哪几种类型？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业务处理、管理信息、决策支持</a:t>
            </a:r>
          </a:p>
          <a:p>
            <a:pPr marL="457200" indent="-457200" algn="just" defTabSz="863600" eaLnBrk="1" hangingPunct="1">
              <a:spcBef>
                <a:spcPct val="50000"/>
              </a:spcBef>
              <a:buClr>
                <a:srgbClr val="FF0000"/>
              </a:buClr>
              <a:buChar char="•"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．数据库应用系统有哪些结构模式？各有什么适合的应用场景？单用户、集中式、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C/S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、分布式、</a:t>
            </a:r>
          </a:p>
          <a:p>
            <a:pPr marL="457200" indent="-457200" algn="just" defTabSz="863600" eaLnBrk="1" hangingPunct="1">
              <a:spcBef>
                <a:spcPct val="50000"/>
              </a:spcBef>
              <a:buClr>
                <a:srgbClr val="FF0000"/>
              </a:buClr>
              <a:buChar char="•"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．数据库应用系统的生命周期有哪几个阶段？每个阶段主要有什么活动？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软件工程</a:t>
            </a:r>
          </a:p>
          <a:p>
            <a:pPr marL="457200" indent="-457200" algn="just" defTabSz="863600" eaLnBrk="1" hangingPunct="1">
              <a:spcBef>
                <a:spcPct val="50000"/>
              </a:spcBef>
              <a:buClr>
                <a:srgbClr val="FF0000"/>
              </a:buClr>
              <a:buChar char="•"/>
            </a:pP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．数据库表对象创建是在哪个阶段的工作内容？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设计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20650" y="176194"/>
            <a:ext cx="75596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l" defTabSz="647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讨论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27213" y="2614613"/>
            <a:ext cx="8882063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1.4 </a:t>
            </a:r>
            <a:r>
              <a:rPr kumimoji="0" lang="zh-CN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典型数据库管理系统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34975"/>
            <a:ext cx="4130675" cy="56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一、什么是数据库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?</a:t>
            </a:r>
          </a:p>
        </p:txBody>
      </p:sp>
      <p:sp>
        <p:nvSpPr>
          <p:cNvPr id="7172" name="Rectangle 4"/>
          <p:cNvSpPr/>
          <p:nvPr/>
        </p:nvSpPr>
        <p:spPr>
          <a:xfrm>
            <a:off x="668338" y="4797425"/>
            <a:ext cx="11153775" cy="1437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</a:rPr>
              <a:t>数据库</a:t>
            </a:r>
            <a:r>
              <a:rPr lang="en-US" altLang="zh-CN" sz="2800" dirty="0">
                <a:latin typeface="黑体" panose="02010609060101010101" pitchFamily="49" charset="-122"/>
              </a:rPr>
              <a:t>——</a:t>
            </a:r>
            <a:r>
              <a:rPr lang="zh-CN" altLang="en-US" sz="2800" dirty="0">
                <a:latin typeface="黑体" panose="02010609060101010101" pitchFamily="49" charset="-122"/>
              </a:rPr>
              <a:t>是一种依照特定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</a:rPr>
              <a:t>数据模型</a:t>
            </a:r>
            <a:r>
              <a:rPr lang="zh-CN" altLang="en-US" sz="2800" dirty="0">
                <a:latin typeface="黑体" panose="02010609060101010101" pitchFamily="49" charset="-122"/>
              </a:rPr>
              <a:t>组织、存储和管理数据的文件集合。这些文件一般存放在外部存储器中，以便长久保存数据，并可快速访问</a:t>
            </a:r>
            <a:r>
              <a:rPr lang="ko-KR" altLang="en-US" sz="2800" dirty="0">
                <a:latin typeface="黑体" panose="02010609060101010101" pitchFamily="49" charset="-122"/>
              </a:rPr>
              <a:t>。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81350" y="1690688"/>
            <a:ext cx="4791075" cy="2566987"/>
            <a:chOff x="3181422" y="1690810"/>
            <a:chExt cx="4791580" cy="2566343"/>
          </a:xfrm>
        </p:grpSpPr>
        <p:sp>
          <p:nvSpPr>
            <p:cNvPr id="5" name="任意多边形 4"/>
            <p:cNvSpPr/>
            <p:nvPr/>
          </p:nvSpPr>
          <p:spPr>
            <a:xfrm>
              <a:off x="4929444" y="3003343"/>
              <a:ext cx="1252669" cy="1253810"/>
            </a:xfrm>
            <a:custGeom>
              <a:avLst/>
              <a:gdLst>
                <a:gd name="connsiteX0" fmla="*/ 0 w 1253677"/>
                <a:gd name="connsiteY0" fmla="*/ 156710 h 1253677"/>
                <a:gd name="connsiteX1" fmla="*/ 626839 w 1253677"/>
                <a:gd name="connsiteY1" fmla="*/ 313420 h 1253677"/>
                <a:gd name="connsiteX2" fmla="*/ 1253678 w 1253677"/>
                <a:gd name="connsiteY2" fmla="*/ 156710 h 1253677"/>
                <a:gd name="connsiteX3" fmla="*/ 1253677 w 1253677"/>
                <a:gd name="connsiteY3" fmla="*/ 1096967 h 1253677"/>
                <a:gd name="connsiteX4" fmla="*/ 626838 w 1253677"/>
                <a:gd name="connsiteY4" fmla="*/ 1253677 h 1253677"/>
                <a:gd name="connsiteX5" fmla="*/ -1 w 1253677"/>
                <a:gd name="connsiteY5" fmla="*/ 1096967 h 1253677"/>
                <a:gd name="connsiteX6" fmla="*/ 0 w 1253677"/>
                <a:gd name="connsiteY6" fmla="*/ 156710 h 1253677"/>
                <a:gd name="connsiteX0-1" fmla="*/ 0 w 1253677"/>
                <a:gd name="connsiteY0-2" fmla="*/ 156710 h 1253677"/>
                <a:gd name="connsiteX1-3" fmla="*/ 626839 w 1253677"/>
                <a:gd name="connsiteY1-4" fmla="*/ 0 h 1253677"/>
                <a:gd name="connsiteX2-5" fmla="*/ 1253678 w 1253677"/>
                <a:gd name="connsiteY2-6" fmla="*/ 156710 h 1253677"/>
                <a:gd name="connsiteX3-7" fmla="*/ 626839 w 1253677"/>
                <a:gd name="connsiteY3-8" fmla="*/ 313420 h 1253677"/>
                <a:gd name="connsiteX4-9" fmla="*/ 0 w 1253677"/>
                <a:gd name="connsiteY4-10" fmla="*/ 156710 h 1253677"/>
                <a:gd name="connsiteX0-11" fmla="*/ 1253677 w 1253677"/>
                <a:gd name="connsiteY0-12" fmla="*/ 156710 h 1253677"/>
                <a:gd name="connsiteX1-13" fmla="*/ 626838 w 1253677"/>
                <a:gd name="connsiteY1-14" fmla="*/ 313420 h 1253677"/>
                <a:gd name="connsiteX2-15" fmla="*/ -1 w 1253677"/>
                <a:gd name="connsiteY2-16" fmla="*/ 156710 h 1253677"/>
                <a:gd name="connsiteX3-17" fmla="*/ 626838 w 1253677"/>
                <a:gd name="connsiteY3-18" fmla="*/ 0 h 1253677"/>
                <a:gd name="connsiteX4-19" fmla="*/ 1253677 w 1253677"/>
                <a:gd name="connsiteY4-20" fmla="*/ 156710 h 1253677"/>
                <a:gd name="connsiteX5-21" fmla="*/ 1253677 w 1253677"/>
                <a:gd name="connsiteY5-22" fmla="*/ 1096967 h 1253677"/>
                <a:gd name="connsiteX6-23" fmla="*/ 626838 w 1253677"/>
                <a:gd name="connsiteY6-24" fmla="*/ 1253677 h 1253677"/>
                <a:gd name="connsiteX7" fmla="*/ -1 w 1253677"/>
                <a:gd name="connsiteY7" fmla="*/ 1096967 h 1253677"/>
                <a:gd name="connsiteX8" fmla="*/ 0 w 1253677"/>
                <a:gd name="connsiteY8" fmla="*/ 156710 h 12536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23" y="connsiteY6-24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3677" h="1253677" stroke="0" extrusionOk="0">
                  <a:moveTo>
                    <a:pt x="0" y="156710"/>
                  </a:moveTo>
                  <a:cubicBezTo>
                    <a:pt x="0" y="243259"/>
                    <a:pt x="280645" y="313420"/>
                    <a:pt x="626839" y="313420"/>
                  </a:cubicBezTo>
                  <a:cubicBezTo>
                    <a:pt x="973033" y="313420"/>
                    <a:pt x="1253678" y="243259"/>
                    <a:pt x="1253678" y="156710"/>
                  </a:cubicBezTo>
                  <a:cubicBezTo>
                    <a:pt x="1253678" y="470129"/>
                    <a:pt x="1253677" y="783548"/>
                    <a:pt x="1253677" y="1096967"/>
                  </a:cubicBezTo>
                  <a:cubicBezTo>
                    <a:pt x="1253677" y="1183516"/>
                    <a:pt x="973032" y="1253677"/>
                    <a:pt x="626838" y="1253677"/>
                  </a:cubicBezTo>
                  <a:cubicBezTo>
                    <a:pt x="280644" y="1253677"/>
                    <a:pt x="-1" y="1183516"/>
                    <a:pt x="-1" y="1096967"/>
                  </a:cubicBezTo>
                  <a:cubicBezTo>
                    <a:pt x="-1" y="783548"/>
                    <a:pt x="0" y="470129"/>
                    <a:pt x="0" y="156710"/>
                  </a:cubicBezTo>
                  <a:close/>
                </a:path>
                <a:path w="1253677" h="1253677" fill="lighten" stroke="0" extrusionOk="0">
                  <a:moveTo>
                    <a:pt x="0" y="156710"/>
                  </a:moveTo>
                  <a:cubicBezTo>
                    <a:pt x="0" y="70161"/>
                    <a:pt x="280645" y="0"/>
                    <a:pt x="626839" y="0"/>
                  </a:cubicBezTo>
                  <a:cubicBezTo>
                    <a:pt x="973033" y="0"/>
                    <a:pt x="1253678" y="70161"/>
                    <a:pt x="1253678" y="156710"/>
                  </a:cubicBezTo>
                  <a:cubicBezTo>
                    <a:pt x="1253678" y="243259"/>
                    <a:pt x="973033" y="313420"/>
                    <a:pt x="626839" y="313420"/>
                  </a:cubicBezTo>
                  <a:cubicBezTo>
                    <a:pt x="280645" y="313420"/>
                    <a:pt x="0" y="243259"/>
                    <a:pt x="0" y="156710"/>
                  </a:cubicBezTo>
                  <a:close/>
                </a:path>
                <a:path w="1253677" h="1253677" fill="none" extrusionOk="0">
                  <a:moveTo>
                    <a:pt x="1253677" y="156710"/>
                  </a:moveTo>
                  <a:cubicBezTo>
                    <a:pt x="1253677" y="243259"/>
                    <a:pt x="973032" y="313420"/>
                    <a:pt x="626838" y="313420"/>
                  </a:cubicBezTo>
                  <a:cubicBezTo>
                    <a:pt x="280644" y="313420"/>
                    <a:pt x="-1" y="243259"/>
                    <a:pt x="-1" y="156710"/>
                  </a:cubicBezTo>
                  <a:cubicBezTo>
                    <a:pt x="-1" y="70161"/>
                    <a:pt x="280644" y="0"/>
                    <a:pt x="626838" y="0"/>
                  </a:cubicBezTo>
                  <a:cubicBezTo>
                    <a:pt x="973032" y="0"/>
                    <a:pt x="1253677" y="70161"/>
                    <a:pt x="1253677" y="156710"/>
                  </a:cubicBezTo>
                  <a:lnTo>
                    <a:pt x="1253677" y="1096967"/>
                  </a:lnTo>
                  <a:cubicBezTo>
                    <a:pt x="1253677" y="1183516"/>
                    <a:pt x="973032" y="1253677"/>
                    <a:pt x="626838" y="1253677"/>
                  </a:cubicBezTo>
                  <a:cubicBezTo>
                    <a:pt x="280644" y="1253677"/>
                    <a:pt x="-1" y="1183516"/>
                    <a:pt x="-1" y="1096967"/>
                  </a:cubicBezTo>
                  <a:cubicBezTo>
                    <a:pt x="-1" y="783548"/>
                    <a:pt x="0" y="470129"/>
                    <a:pt x="0" y="156710"/>
                  </a:cubicBezTo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0" tIns="326119" rIns="12700" bIns="169410" spcCol="1270" anchor="ctr"/>
            <a:lstStyle/>
            <a:p>
              <a:pPr marL="0" marR="0" lvl="0" indent="0" algn="ctr" defTabSz="8890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容器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181422" y="2692271"/>
              <a:ext cx="1190750" cy="953849"/>
            </a:xfrm>
            <a:custGeom>
              <a:avLst/>
              <a:gdLst>
                <a:gd name="connsiteX0" fmla="*/ 0 w 1190993"/>
                <a:gd name="connsiteY0" fmla="*/ 95279 h 952794"/>
                <a:gd name="connsiteX1" fmla="*/ 95279 w 1190993"/>
                <a:gd name="connsiteY1" fmla="*/ 0 h 952794"/>
                <a:gd name="connsiteX2" fmla="*/ 1095714 w 1190993"/>
                <a:gd name="connsiteY2" fmla="*/ 0 h 952794"/>
                <a:gd name="connsiteX3" fmla="*/ 1190993 w 1190993"/>
                <a:gd name="connsiteY3" fmla="*/ 95279 h 952794"/>
                <a:gd name="connsiteX4" fmla="*/ 1190993 w 1190993"/>
                <a:gd name="connsiteY4" fmla="*/ 857515 h 952794"/>
                <a:gd name="connsiteX5" fmla="*/ 1095714 w 1190993"/>
                <a:gd name="connsiteY5" fmla="*/ 952794 h 952794"/>
                <a:gd name="connsiteX6" fmla="*/ 95279 w 1190993"/>
                <a:gd name="connsiteY6" fmla="*/ 952794 h 952794"/>
                <a:gd name="connsiteX7" fmla="*/ 0 w 1190993"/>
                <a:gd name="connsiteY7" fmla="*/ 857515 h 952794"/>
                <a:gd name="connsiteX8" fmla="*/ 0 w 1190993"/>
                <a:gd name="connsiteY8" fmla="*/ 95279 h 95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0993" h="952794">
                  <a:moveTo>
                    <a:pt x="0" y="95279"/>
                  </a:moveTo>
                  <a:cubicBezTo>
                    <a:pt x="0" y="42658"/>
                    <a:pt x="42658" y="0"/>
                    <a:pt x="95279" y="0"/>
                  </a:cubicBezTo>
                  <a:lnTo>
                    <a:pt x="1095714" y="0"/>
                  </a:lnTo>
                  <a:cubicBezTo>
                    <a:pt x="1148335" y="0"/>
                    <a:pt x="1190993" y="42658"/>
                    <a:pt x="1190993" y="95279"/>
                  </a:cubicBezTo>
                  <a:lnTo>
                    <a:pt x="1190993" y="857515"/>
                  </a:lnTo>
                  <a:cubicBezTo>
                    <a:pt x="1190993" y="910136"/>
                    <a:pt x="1148335" y="952794"/>
                    <a:pt x="1095714" y="952794"/>
                  </a:cubicBezTo>
                  <a:lnTo>
                    <a:pt x="95279" y="952794"/>
                  </a:lnTo>
                  <a:cubicBezTo>
                    <a:pt x="42658" y="952794"/>
                    <a:pt x="0" y="910136"/>
                    <a:pt x="0" y="857515"/>
                  </a:cubicBezTo>
                  <a:lnTo>
                    <a:pt x="0" y="95279"/>
                  </a:lnTo>
                  <a:close/>
                </a:path>
              </a:pathLst>
            </a:custGeom>
            <a:solidFill>
              <a:srgbClr val="41D5E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6006" tIns="66006" rIns="66006" bIns="66006" spcCol="1270" anchor="ctr"/>
            <a:lstStyle/>
            <a:p>
              <a:pPr marL="0" marR="0" lvl="0" indent="0" algn="ctr" defTabSz="8890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文本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278501" y="1690810"/>
              <a:ext cx="1190750" cy="953848"/>
            </a:xfrm>
            <a:custGeom>
              <a:avLst/>
              <a:gdLst>
                <a:gd name="connsiteX0" fmla="*/ 0 w 1190993"/>
                <a:gd name="connsiteY0" fmla="*/ 95279 h 952794"/>
                <a:gd name="connsiteX1" fmla="*/ 95279 w 1190993"/>
                <a:gd name="connsiteY1" fmla="*/ 0 h 952794"/>
                <a:gd name="connsiteX2" fmla="*/ 1095714 w 1190993"/>
                <a:gd name="connsiteY2" fmla="*/ 0 h 952794"/>
                <a:gd name="connsiteX3" fmla="*/ 1190993 w 1190993"/>
                <a:gd name="connsiteY3" fmla="*/ 95279 h 952794"/>
                <a:gd name="connsiteX4" fmla="*/ 1190993 w 1190993"/>
                <a:gd name="connsiteY4" fmla="*/ 857515 h 952794"/>
                <a:gd name="connsiteX5" fmla="*/ 1095714 w 1190993"/>
                <a:gd name="connsiteY5" fmla="*/ 952794 h 952794"/>
                <a:gd name="connsiteX6" fmla="*/ 95279 w 1190993"/>
                <a:gd name="connsiteY6" fmla="*/ 952794 h 952794"/>
                <a:gd name="connsiteX7" fmla="*/ 0 w 1190993"/>
                <a:gd name="connsiteY7" fmla="*/ 857515 h 952794"/>
                <a:gd name="connsiteX8" fmla="*/ 0 w 1190993"/>
                <a:gd name="connsiteY8" fmla="*/ 95279 h 95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0993" h="952794">
                  <a:moveTo>
                    <a:pt x="0" y="95279"/>
                  </a:moveTo>
                  <a:cubicBezTo>
                    <a:pt x="0" y="42658"/>
                    <a:pt x="42658" y="0"/>
                    <a:pt x="95279" y="0"/>
                  </a:cubicBezTo>
                  <a:lnTo>
                    <a:pt x="1095714" y="0"/>
                  </a:lnTo>
                  <a:cubicBezTo>
                    <a:pt x="1148335" y="0"/>
                    <a:pt x="1190993" y="42658"/>
                    <a:pt x="1190993" y="95279"/>
                  </a:cubicBezTo>
                  <a:lnTo>
                    <a:pt x="1190993" y="857515"/>
                  </a:lnTo>
                  <a:cubicBezTo>
                    <a:pt x="1190993" y="910136"/>
                    <a:pt x="1148335" y="952794"/>
                    <a:pt x="1095714" y="952794"/>
                  </a:cubicBezTo>
                  <a:lnTo>
                    <a:pt x="95279" y="952794"/>
                  </a:lnTo>
                  <a:cubicBezTo>
                    <a:pt x="42658" y="952794"/>
                    <a:pt x="0" y="910136"/>
                    <a:pt x="0" y="857515"/>
                  </a:cubicBezTo>
                  <a:lnTo>
                    <a:pt x="0" y="95279"/>
                  </a:lnTo>
                  <a:close/>
                </a:path>
              </a:pathLst>
            </a:custGeom>
            <a:solidFill>
              <a:srgbClr val="41D5E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6006" tIns="66006" rIns="66006" bIns="66006" spcCol="1270" anchor="ctr"/>
            <a:lstStyle/>
            <a:p>
              <a:pPr marL="0" marR="0" lvl="0" indent="0" algn="ctr" defTabSz="8890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图表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778846" y="1690810"/>
              <a:ext cx="1190750" cy="952261"/>
            </a:xfrm>
            <a:custGeom>
              <a:avLst/>
              <a:gdLst>
                <a:gd name="connsiteX0" fmla="*/ 0 w 1190993"/>
                <a:gd name="connsiteY0" fmla="*/ 95279 h 952794"/>
                <a:gd name="connsiteX1" fmla="*/ 95279 w 1190993"/>
                <a:gd name="connsiteY1" fmla="*/ 0 h 952794"/>
                <a:gd name="connsiteX2" fmla="*/ 1095714 w 1190993"/>
                <a:gd name="connsiteY2" fmla="*/ 0 h 952794"/>
                <a:gd name="connsiteX3" fmla="*/ 1190993 w 1190993"/>
                <a:gd name="connsiteY3" fmla="*/ 95279 h 952794"/>
                <a:gd name="connsiteX4" fmla="*/ 1190993 w 1190993"/>
                <a:gd name="connsiteY4" fmla="*/ 857515 h 952794"/>
                <a:gd name="connsiteX5" fmla="*/ 1095714 w 1190993"/>
                <a:gd name="connsiteY5" fmla="*/ 952794 h 952794"/>
                <a:gd name="connsiteX6" fmla="*/ 95279 w 1190993"/>
                <a:gd name="connsiteY6" fmla="*/ 952794 h 952794"/>
                <a:gd name="connsiteX7" fmla="*/ 0 w 1190993"/>
                <a:gd name="connsiteY7" fmla="*/ 857515 h 952794"/>
                <a:gd name="connsiteX8" fmla="*/ 0 w 1190993"/>
                <a:gd name="connsiteY8" fmla="*/ 95279 h 95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0993" h="952794">
                  <a:moveTo>
                    <a:pt x="0" y="95279"/>
                  </a:moveTo>
                  <a:cubicBezTo>
                    <a:pt x="0" y="42658"/>
                    <a:pt x="42658" y="0"/>
                    <a:pt x="95279" y="0"/>
                  </a:cubicBezTo>
                  <a:lnTo>
                    <a:pt x="1095714" y="0"/>
                  </a:lnTo>
                  <a:cubicBezTo>
                    <a:pt x="1148335" y="0"/>
                    <a:pt x="1190993" y="42658"/>
                    <a:pt x="1190993" y="95279"/>
                  </a:cubicBezTo>
                  <a:lnTo>
                    <a:pt x="1190993" y="857515"/>
                  </a:lnTo>
                  <a:cubicBezTo>
                    <a:pt x="1190993" y="910136"/>
                    <a:pt x="1148335" y="952794"/>
                    <a:pt x="1095714" y="952794"/>
                  </a:cubicBezTo>
                  <a:lnTo>
                    <a:pt x="95279" y="952794"/>
                  </a:lnTo>
                  <a:cubicBezTo>
                    <a:pt x="42658" y="952794"/>
                    <a:pt x="0" y="910136"/>
                    <a:pt x="0" y="857515"/>
                  </a:cubicBezTo>
                  <a:lnTo>
                    <a:pt x="0" y="95279"/>
                  </a:lnTo>
                  <a:close/>
                </a:path>
              </a:pathLst>
            </a:custGeom>
            <a:solidFill>
              <a:srgbClr val="41D5E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6006" tIns="66006" rIns="66006" bIns="66006" spcCol="1270" anchor="ctr"/>
            <a:lstStyle/>
            <a:p>
              <a:pPr marL="0" marR="0" lvl="0" indent="0" algn="ctr" defTabSz="8890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音视频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782252" y="2693858"/>
              <a:ext cx="1190750" cy="953848"/>
            </a:xfrm>
            <a:custGeom>
              <a:avLst/>
              <a:gdLst>
                <a:gd name="connsiteX0" fmla="*/ 0 w 1190993"/>
                <a:gd name="connsiteY0" fmla="*/ 95279 h 952794"/>
                <a:gd name="connsiteX1" fmla="*/ 95279 w 1190993"/>
                <a:gd name="connsiteY1" fmla="*/ 0 h 952794"/>
                <a:gd name="connsiteX2" fmla="*/ 1095714 w 1190993"/>
                <a:gd name="connsiteY2" fmla="*/ 0 h 952794"/>
                <a:gd name="connsiteX3" fmla="*/ 1190993 w 1190993"/>
                <a:gd name="connsiteY3" fmla="*/ 95279 h 952794"/>
                <a:gd name="connsiteX4" fmla="*/ 1190993 w 1190993"/>
                <a:gd name="connsiteY4" fmla="*/ 857515 h 952794"/>
                <a:gd name="connsiteX5" fmla="*/ 1095714 w 1190993"/>
                <a:gd name="connsiteY5" fmla="*/ 952794 h 952794"/>
                <a:gd name="connsiteX6" fmla="*/ 95279 w 1190993"/>
                <a:gd name="connsiteY6" fmla="*/ 952794 h 952794"/>
                <a:gd name="connsiteX7" fmla="*/ 0 w 1190993"/>
                <a:gd name="connsiteY7" fmla="*/ 857515 h 952794"/>
                <a:gd name="connsiteX8" fmla="*/ 0 w 1190993"/>
                <a:gd name="connsiteY8" fmla="*/ 95279 h 95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0993" h="952794">
                  <a:moveTo>
                    <a:pt x="0" y="95279"/>
                  </a:moveTo>
                  <a:cubicBezTo>
                    <a:pt x="0" y="42658"/>
                    <a:pt x="42658" y="0"/>
                    <a:pt x="95279" y="0"/>
                  </a:cubicBezTo>
                  <a:lnTo>
                    <a:pt x="1095714" y="0"/>
                  </a:lnTo>
                  <a:cubicBezTo>
                    <a:pt x="1148335" y="0"/>
                    <a:pt x="1190993" y="42658"/>
                    <a:pt x="1190993" y="95279"/>
                  </a:cubicBezTo>
                  <a:lnTo>
                    <a:pt x="1190993" y="857515"/>
                  </a:lnTo>
                  <a:cubicBezTo>
                    <a:pt x="1190993" y="910136"/>
                    <a:pt x="1148335" y="952794"/>
                    <a:pt x="1095714" y="952794"/>
                  </a:cubicBezTo>
                  <a:lnTo>
                    <a:pt x="95279" y="952794"/>
                  </a:lnTo>
                  <a:cubicBezTo>
                    <a:pt x="42658" y="952794"/>
                    <a:pt x="0" y="910136"/>
                    <a:pt x="0" y="857515"/>
                  </a:cubicBezTo>
                  <a:lnTo>
                    <a:pt x="0" y="95279"/>
                  </a:lnTo>
                  <a:close/>
                </a:path>
              </a:pathLst>
            </a:custGeom>
            <a:solidFill>
              <a:srgbClr val="41D5E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6006" tIns="66006" rIns="66006" bIns="66006" spcCol="1270" anchor="ctr"/>
            <a:lstStyle/>
            <a:p>
              <a:pPr marL="0" marR="0" lvl="0" indent="0" algn="ctr" defTabSz="8890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其它数据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>
              <a:off x="4376936" y="3154118"/>
              <a:ext cx="552508" cy="139665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 bwMode="auto">
            <a:xfrm>
              <a:off x="4796080" y="2614503"/>
              <a:ext cx="387391" cy="388839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 bwMode="auto">
            <a:xfrm flipH="1">
              <a:off x="5778846" y="2643071"/>
              <a:ext cx="595376" cy="36027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6182113" y="3090634"/>
              <a:ext cx="600138" cy="272981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椭圆形标注 1"/>
          <p:cNvSpPr/>
          <p:nvPr/>
        </p:nvSpPr>
        <p:spPr>
          <a:xfrm>
            <a:off x="9625013" y="2852738"/>
            <a:ext cx="1439862" cy="1123950"/>
          </a:xfrm>
          <a:prstGeom prst="wedgeEllipseCallout">
            <a:avLst>
              <a:gd name="adj1" fmla="val -290282"/>
              <a:gd name="adj2" fmla="val 47597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4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数据库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608013" y="1557338"/>
            <a:ext cx="11398250" cy="1500187"/>
          </a:xfrm>
          <a:prstGeom prst="rect">
            <a:avLst/>
          </a:prstGeom>
          <a:noFill/>
          <a:ln w="9525">
            <a:noFill/>
          </a:ln>
        </p:spPr>
        <p:txBody>
          <a:bodyPr lIns="104499" tIns="52249" rIns="104499" bIns="52249">
            <a:spAutoFit/>
          </a:bodyPr>
          <a:lstStyle/>
          <a:p>
            <a:pPr marL="457200" indent="-457200" algn="just" defTabSz="863600" eaLnBrk="1" hangingPunct="1">
              <a:spcBef>
                <a:spcPct val="50000"/>
              </a:spcBef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了解数据库管理系统类型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algn="just" defTabSz="863600" eaLnBrk="1" hangingPunct="1">
              <a:spcBef>
                <a:spcPct val="50000"/>
              </a:spcBef>
              <a:buClr>
                <a:srgbClr val="FF0000"/>
              </a:buClr>
              <a:buChar char="•"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了解典型数据库管理系统基本特性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20650" y="515938"/>
            <a:ext cx="75596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l" defTabSz="647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【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本节学习目标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】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/>
          <p:nvPr/>
        </p:nvSpPr>
        <p:spPr>
          <a:xfrm>
            <a:off x="550863" y="5300663"/>
            <a:ext cx="11233150" cy="1438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集中式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latin typeface="黑体" panose="02010609060101010101" pitchFamily="49" charset="-122"/>
              </a:rPr>
              <a:t>——数据库集中部署在单一物理机器中，如</a:t>
            </a:r>
            <a:r>
              <a:rPr lang="en-US" altLang="zh-CN" sz="2800" dirty="0">
                <a:latin typeface="黑体" panose="02010609060101010101" pitchFamily="49" charset="-122"/>
              </a:rPr>
              <a:t>Access</a:t>
            </a:r>
            <a:endParaRPr lang="zh-CN" altLang="en-US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分布式</a:t>
            </a:r>
            <a:r>
              <a:rPr lang="en-US" altLang="zh-CN" sz="2800" dirty="0">
                <a:latin typeface="黑体" panose="02010609060101010101" pitchFamily="49" charset="-122"/>
              </a:rPr>
              <a:t>DBMS——</a:t>
            </a:r>
            <a:r>
              <a:rPr lang="zh-CN" altLang="en-US" sz="2800" dirty="0">
                <a:latin typeface="黑体" panose="02010609060101010101" pitchFamily="49" charset="-122"/>
              </a:rPr>
              <a:t>数据库可分布在不同位置物理机器，如</a:t>
            </a:r>
            <a:r>
              <a:rPr lang="en-US" altLang="zh-CN" sz="2800" dirty="0">
                <a:latin typeface="黑体" panose="02010609060101010101" pitchFamily="49" charset="-122"/>
              </a:rPr>
              <a:t>Oracle Database</a:t>
            </a:r>
          </a:p>
        </p:txBody>
      </p:sp>
      <p:sp>
        <p:nvSpPr>
          <p:cNvPr id="60419" name="Rectangle 3"/>
          <p:cNvSpPr/>
          <p:nvPr/>
        </p:nvSpPr>
        <p:spPr>
          <a:xfrm>
            <a:off x="174625" y="4581525"/>
            <a:ext cx="4746625" cy="503238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按系统部署分类</a:t>
            </a:r>
          </a:p>
        </p:txBody>
      </p:sp>
      <p:sp>
        <p:nvSpPr>
          <p:cNvPr id="9" name="Rectangle 5"/>
          <p:cNvSpPr/>
          <p:nvPr/>
        </p:nvSpPr>
        <p:spPr>
          <a:xfrm>
            <a:off x="522288" y="3500438"/>
            <a:ext cx="10364787" cy="938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单用户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latin typeface="黑体" panose="02010609060101010101" pitchFamily="49" charset="-122"/>
              </a:rPr>
              <a:t>——仅支持单用户访问，如</a:t>
            </a:r>
            <a:r>
              <a:rPr lang="en-US" altLang="zh-CN" sz="2800" dirty="0">
                <a:latin typeface="黑体" panose="02010609060101010101" pitchFamily="49" charset="-122"/>
              </a:rPr>
              <a:t>miniSQL</a:t>
            </a:r>
            <a:endParaRPr lang="zh-CN" altLang="en-US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多用户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latin typeface="黑体" panose="02010609060101010101" pitchFamily="49" charset="-122"/>
              </a:rPr>
              <a:t>——可支持多用户并行访问，如</a:t>
            </a:r>
            <a:r>
              <a:rPr lang="en-US" altLang="zh-CN" sz="2800" dirty="0">
                <a:latin typeface="黑体" panose="02010609060101010101" pitchFamily="49" charset="-122"/>
              </a:rPr>
              <a:t>MySQL</a:t>
            </a:r>
          </a:p>
        </p:txBody>
      </p:sp>
      <p:sp>
        <p:nvSpPr>
          <p:cNvPr id="10" name="Rectangle 6"/>
          <p:cNvSpPr/>
          <p:nvPr/>
        </p:nvSpPr>
        <p:spPr>
          <a:xfrm>
            <a:off x="260350" y="2852738"/>
            <a:ext cx="4746625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按用户数分类</a:t>
            </a:r>
          </a:p>
        </p:txBody>
      </p:sp>
      <p:sp>
        <p:nvSpPr>
          <p:cNvPr id="8" name="Rectangle 5"/>
          <p:cNvSpPr/>
          <p:nvPr/>
        </p:nvSpPr>
        <p:spPr>
          <a:xfrm>
            <a:off x="522288" y="1700213"/>
            <a:ext cx="11550650" cy="99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通用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latin typeface="黑体" panose="02010609060101010101" pitchFamily="49" charset="-122"/>
              </a:rPr>
              <a:t>——支持公共领域数据库应用，如</a:t>
            </a:r>
            <a:r>
              <a:rPr lang="en-US" altLang="zh-CN" sz="2800" dirty="0">
                <a:latin typeface="黑体" panose="02010609060101010101" pitchFamily="49" charset="-122"/>
              </a:rPr>
              <a:t>SQL Server</a:t>
            </a:r>
            <a:endParaRPr lang="zh-CN" altLang="en-US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专用领域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latin typeface="黑体" panose="02010609060101010101" pitchFamily="49" charset="-122"/>
              </a:rPr>
              <a:t>——支持专用领域数据库应用，如嵌入式领域的</a:t>
            </a:r>
            <a:r>
              <a:rPr lang="en-US" altLang="zh-CN" sz="2800" dirty="0">
                <a:latin typeface="黑体" panose="02010609060101010101" pitchFamily="49" charset="-122"/>
              </a:rPr>
              <a:t>SQLite</a:t>
            </a:r>
          </a:p>
        </p:txBody>
      </p:sp>
      <p:sp>
        <p:nvSpPr>
          <p:cNvPr id="11" name="Rectangle 6"/>
          <p:cNvSpPr/>
          <p:nvPr/>
        </p:nvSpPr>
        <p:spPr>
          <a:xfrm>
            <a:off x="260350" y="1125538"/>
            <a:ext cx="4746625" cy="503237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按用途分类</a:t>
            </a:r>
          </a:p>
        </p:txBody>
      </p:sp>
      <p:sp>
        <p:nvSpPr>
          <p:cNvPr id="7176" name="Text Box 2"/>
          <p:cNvSpPr txBox="1"/>
          <p:nvPr/>
        </p:nvSpPr>
        <p:spPr>
          <a:xfrm>
            <a:off x="55563" y="333375"/>
            <a:ext cx="6662737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一、数据库管理系统类型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/>
      <p:bldP spid="9" grpId="0"/>
      <p:bldP spid="10" grpId="0"/>
      <p:bldP spid="8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/>
          <p:nvPr/>
        </p:nvSpPr>
        <p:spPr>
          <a:xfrm>
            <a:off x="363538" y="1035050"/>
            <a:ext cx="11844337" cy="1439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桌面级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latin typeface="黑体" panose="02010609060101010101" pitchFamily="49" charset="-122"/>
              </a:rPr>
              <a:t>——</a:t>
            </a:r>
            <a:r>
              <a:rPr lang="zh-CN" altLang="zh-CN" sz="2800" dirty="0">
                <a:latin typeface="黑体" panose="02010609060101010101" pitchFamily="49" charset="-122"/>
              </a:rPr>
              <a:t>适用于微小型的信息服务应用</a:t>
            </a:r>
            <a:r>
              <a:rPr lang="zh-CN" altLang="en-US" sz="2800" dirty="0">
                <a:latin typeface="黑体" panose="02010609060101010101" pitchFamily="49" charset="-122"/>
              </a:rPr>
              <a:t>，如</a:t>
            </a:r>
            <a:r>
              <a:rPr lang="en-US" altLang="zh-CN" sz="2800" dirty="0">
                <a:latin typeface="黑体" panose="02010609060101010101" pitchFamily="49" charset="-122"/>
              </a:rPr>
              <a:t>Access</a:t>
            </a:r>
            <a:r>
              <a:rPr lang="zh-CN" altLang="en-US" sz="2800" dirty="0">
                <a:latin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</a:rPr>
              <a:t>SQLite</a:t>
            </a:r>
            <a:r>
              <a:rPr lang="zh-CN" altLang="en-US" sz="2800" dirty="0">
                <a:latin typeface="黑体" panose="02010609060101010101" pitchFamily="49" charset="-122"/>
              </a:rPr>
              <a:t>等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</a:rPr>
              <a:t>企业级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latin typeface="黑体" panose="02010609060101010101" pitchFamily="49" charset="-122"/>
              </a:rPr>
              <a:t>——适用于中大型的企业级应用，如</a:t>
            </a:r>
            <a:r>
              <a:rPr lang="en-US" altLang="zh-CN" sz="2800" dirty="0">
                <a:latin typeface="黑体" panose="02010609060101010101" pitchFamily="49" charset="-122"/>
              </a:rPr>
              <a:t>DB2</a:t>
            </a:r>
            <a:r>
              <a:rPr lang="zh-CN" altLang="en-US" sz="2800" dirty="0">
                <a:latin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</a:rPr>
              <a:t>ORACLE Database</a:t>
            </a:r>
            <a:r>
              <a:rPr lang="zh-CN" altLang="en-US" sz="2800" dirty="0">
                <a:latin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</a:rPr>
              <a:t>Sybase ASE</a:t>
            </a:r>
            <a:r>
              <a:rPr lang="zh-CN" altLang="en-US" sz="2800" dirty="0">
                <a:latin typeface="黑体" panose="02010609060101010101" pitchFamily="49" charset="-122"/>
              </a:rPr>
              <a:t>等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  <p:sp>
        <p:nvSpPr>
          <p:cNvPr id="8195" name="Rectangle 5"/>
          <p:cNvSpPr/>
          <p:nvPr/>
        </p:nvSpPr>
        <p:spPr>
          <a:xfrm>
            <a:off x="174625" y="384175"/>
            <a:ext cx="4746625" cy="503238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按使用场景分类</a:t>
            </a:r>
          </a:p>
        </p:txBody>
      </p:sp>
      <p:sp>
        <p:nvSpPr>
          <p:cNvPr id="4" name="Rectangle 4"/>
          <p:cNvSpPr/>
          <p:nvPr/>
        </p:nvSpPr>
        <p:spPr>
          <a:xfrm>
            <a:off x="363538" y="3443288"/>
            <a:ext cx="11844337" cy="1438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产品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latin typeface="黑体" panose="02010609060101010101" pitchFamily="49" charset="-122"/>
              </a:rPr>
              <a:t>——数据库厂商拥有版权的数据库软件，如</a:t>
            </a:r>
            <a:r>
              <a:rPr lang="en-US" altLang="zh-CN" sz="2800" dirty="0">
                <a:latin typeface="黑体" panose="02010609060101010101" pitchFamily="49" charset="-122"/>
              </a:rPr>
              <a:t>SQL Server</a:t>
            </a:r>
            <a:r>
              <a:rPr lang="zh-CN" altLang="en-US" sz="2800" dirty="0">
                <a:latin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</a:rPr>
              <a:t>Oracle Database</a:t>
            </a:r>
            <a:r>
              <a:rPr lang="zh-CN" altLang="en-US" sz="2800" dirty="0">
                <a:latin typeface="黑体" panose="02010609060101010101" pitchFamily="49" charset="-122"/>
              </a:rPr>
              <a:t>等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</a:rPr>
              <a:t>开源</a:t>
            </a:r>
            <a:r>
              <a:rPr lang="en-US" altLang="zh-CN" sz="2800" dirty="0"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latin typeface="黑体" panose="02010609060101010101" pitchFamily="49" charset="-122"/>
              </a:rPr>
              <a:t>——开源组织提供的数据库软件，如</a:t>
            </a:r>
            <a:r>
              <a:rPr lang="en-US" altLang="zh-CN" sz="2800" dirty="0">
                <a:latin typeface="黑体" panose="02010609060101010101" pitchFamily="49" charset="-122"/>
              </a:rPr>
              <a:t>MySQL</a:t>
            </a:r>
            <a:r>
              <a:rPr lang="zh-CN" altLang="en-US" sz="2800" dirty="0">
                <a:latin typeface="黑体" panose="02010609060101010101" pitchFamily="49" charset="-122"/>
              </a:rPr>
              <a:t>、</a:t>
            </a:r>
            <a:r>
              <a:rPr lang="en-US" altLang="zh-CN" sz="2800" dirty="0">
                <a:latin typeface="黑体" panose="02010609060101010101" pitchFamily="49" charset="-122"/>
              </a:rPr>
              <a:t>PostgreSQL</a:t>
            </a:r>
            <a:r>
              <a:rPr lang="zh-CN" altLang="en-US" sz="2800" dirty="0">
                <a:latin typeface="黑体" panose="02010609060101010101" pitchFamily="49" charset="-122"/>
              </a:rPr>
              <a:t>等</a:t>
            </a:r>
            <a:endParaRPr lang="en-US" altLang="zh-CN" sz="2800" dirty="0">
              <a:latin typeface="黑体" panose="02010609060101010101" pitchFamily="49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144463" y="2701925"/>
            <a:ext cx="4746625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5.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按软件版权分类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4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414338" y="1035050"/>
            <a:ext cx="4745037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桌面数据库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系统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6563" y="1651000"/>
            <a:ext cx="11580813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桌面数据库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DBMS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系统主要应用在小规模数据处理、单用户使用的场景。该类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DBMS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系统软件功能简单、软件体量小、处理能力弱。通常仅支持单一语言的应用程序开发。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8" y="3500438"/>
            <a:ext cx="10228262" cy="287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Text Box 2"/>
          <p:cNvSpPr txBox="1"/>
          <p:nvPr/>
        </p:nvSpPr>
        <p:spPr>
          <a:xfrm>
            <a:off x="101600" y="331788"/>
            <a:ext cx="11539538" cy="627062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二、桌面</a:t>
            </a:r>
            <a:r>
              <a:rPr lang="en-US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DBMS</a:t>
            </a:r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系统与企业级</a:t>
            </a:r>
            <a:r>
              <a:rPr lang="en-US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DBMS</a:t>
            </a:r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系统应用比较</a:t>
            </a:r>
            <a:endParaRPr lang="en-US" altLang="zh-CN" sz="36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/>
          <p:nvPr/>
        </p:nvSpPr>
        <p:spPr>
          <a:xfrm>
            <a:off x="130175" y="404813"/>
            <a:ext cx="4746625" cy="503237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企业级数据库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DBMS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系统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9425" y="908050"/>
            <a:ext cx="11304588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企业级数据库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DBMS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系统主要运用在大规模数据处理、多用户使用的场景；该类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DBMS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系统软件功能完善、软件体量大、处理能力强；支持多种不同语言的应用程序开发。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66763" y="2708275"/>
            <a:ext cx="10404475" cy="3930650"/>
            <a:chOff x="1187450" y="1508125"/>
            <a:chExt cx="8603002" cy="5143500"/>
          </a:xfrm>
        </p:grpSpPr>
        <p:pic>
          <p:nvPicPr>
            <p:cNvPr id="11269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450" y="1508125"/>
              <a:ext cx="7202488" cy="51435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4" name="矩形 1"/>
            <p:cNvSpPr>
              <a:spLocks noChangeArrowheads="1"/>
            </p:cNvSpPr>
            <p:nvPr/>
          </p:nvSpPr>
          <p:spPr bwMode="auto">
            <a:xfrm>
              <a:off x="7859567" y="2565493"/>
              <a:ext cx="1930885" cy="1148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285750" marR="0" lvl="0" indent="-285750" algn="l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93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数百个数据库表</a:t>
              </a:r>
              <a:endParaRPr kumimoji="0" lang="en-US" altLang="zh-CN" sz="193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285750" marR="0" lvl="0" indent="-285750" algn="l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93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上百万行数据</a:t>
              </a:r>
              <a:r>
                <a:rPr kumimoji="0" lang="en-US" altLang="zh-CN" sz="193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/</a:t>
              </a:r>
              <a:r>
                <a:rPr kumimoji="0" lang="zh-CN" altLang="en-US" sz="193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表</a:t>
              </a:r>
              <a:endParaRPr kumimoji="0" lang="en-US" altLang="zh-CN" sz="193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285750" marR="0" lvl="0" indent="-285750" algn="l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93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数千计并发用户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/>
        </p:nvSpPr>
        <p:spPr>
          <a:xfrm>
            <a:off x="601663" y="1268413"/>
            <a:ext cx="10750550" cy="458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 ACCESS</a:t>
            </a:r>
            <a:r>
              <a:rPr lang="zh-CN" altLang="en-US" sz="2800" dirty="0">
                <a:latin typeface="黑体" panose="02010609060101010101" pitchFamily="49" charset="-122"/>
              </a:rPr>
              <a:t>——微软公司推出的桌面数据库管理系统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 SQL SERVER</a:t>
            </a:r>
            <a:r>
              <a:rPr lang="zh-CN" altLang="en-US" sz="2800" dirty="0">
                <a:latin typeface="黑体" panose="02010609060101010101" pitchFamily="49" charset="-122"/>
              </a:rPr>
              <a:t>——</a:t>
            </a:r>
            <a:r>
              <a:rPr lang="zh-CN" altLang="en-US" sz="2800" dirty="0">
                <a:latin typeface="黑体" panose="02010609060101010101" pitchFamily="49" charset="-122"/>
                <a:sym typeface="Arial" panose="020B0604020202020204" pitchFamily="34" charset="0"/>
              </a:rPr>
              <a:t>微软公司推出的商用数据库管理系统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</a:rPr>
              <a:t>Oracle Database</a:t>
            </a:r>
            <a:r>
              <a:rPr lang="zh-CN" altLang="en-US" sz="2800" dirty="0">
                <a:latin typeface="黑体" panose="02010609060101010101" pitchFamily="49" charset="-122"/>
                <a:sym typeface="Arial" panose="020B0604020202020204" pitchFamily="34" charset="0"/>
              </a:rPr>
              <a:t>——甲骨文公司推出的企业级数据库管理系统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</a:rPr>
              <a:t>IBM DB2</a:t>
            </a:r>
            <a:r>
              <a:rPr lang="zh-CN" altLang="en-US" sz="2800" dirty="0">
                <a:latin typeface="黑体" panose="02010609060101010101" pitchFamily="49" charset="-122"/>
                <a:sym typeface="Arial" panose="020B0604020202020204" pitchFamily="34" charset="0"/>
              </a:rPr>
              <a:t>——IBM公司推出的企业级数据库管理系统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</a:rPr>
              <a:t>Sybase</a:t>
            </a: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</a:rPr>
              <a:t>ASE</a:t>
            </a:r>
            <a:r>
              <a:rPr lang="zh-CN" altLang="en-US" sz="2800" dirty="0">
                <a:latin typeface="黑体" panose="02010609060101010101" pitchFamily="49" charset="-122"/>
                <a:sym typeface="Arial" panose="020B0604020202020204" pitchFamily="34" charset="0"/>
              </a:rPr>
              <a:t>——Sybase公司推出的企业级数据库管理系统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 MySql</a:t>
            </a:r>
            <a:r>
              <a:rPr lang="zh-CN" altLang="en-US" sz="2800" dirty="0">
                <a:latin typeface="黑体" panose="02010609060101010101" pitchFamily="49" charset="-122"/>
                <a:sym typeface="Arial" panose="020B0604020202020204" pitchFamily="34" charset="0"/>
              </a:rPr>
              <a:t>——应用广泛的开源关系数据库管理系统</a:t>
            </a:r>
            <a:endParaRPr lang="en-US" altLang="zh-CN" sz="2800" dirty="0">
              <a:latin typeface="黑体" panose="02010609060101010101" pitchFamily="49" charset="-122"/>
              <a:sym typeface="Arial" panose="020B0604020202020204" pitchFamily="34" charset="0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  <a:sym typeface="Arial" panose="020B0604020202020204" pitchFamily="34" charset="0"/>
              </a:rPr>
              <a:t> PostgreSQL——</a:t>
            </a:r>
            <a:r>
              <a:rPr lang="zh-CN" altLang="en-US" sz="2800" dirty="0">
                <a:latin typeface="黑体" panose="02010609060101010101" pitchFamily="49" charset="-122"/>
                <a:sym typeface="Arial" panose="020B0604020202020204" pitchFamily="34" charset="0"/>
              </a:rPr>
              <a:t>技术领先的开源对象</a:t>
            </a:r>
            <a:r>
              <a:rPr lang="en-US" altLang="zh-CN" sz="2800" dirty="0">
                <a:latin typeface="黑体" panose="02010609060101010101" pitchFamily="49" charset="-122"/>
                <a:sym typeface="Arial" panose="020B0604020202020204" pitchFamily="34" charset="0"/>
              </a:rPr>
              <a:t>-</a:t>
            </a:r>
            <a:r>
              <a:rPr lang="zh-CN" altLang="en-US" sz="2800" dirty="0">
                <a:latin typeface="黑体" panose="02010609060101010101" pitchFamily="49" charset="-122"/>
                <a:sym typeface="Arial" panose="020B0604020202020204" pitchFamily="34" charset="0"/>
              </a:rPr>
              <a:t>关系数据库管理系统</a:t>
            </a:r>
            <a:endParaRPr lang="en-US" altLang="zh-CN" sz="2800" dirty="0">
              <a:latin typeface="黑体" panose="02010609060101010101" pitchFamily="49" charset="-122"/>
              <a:sym typeface="Arial" panose="020B0604020202020204" pitchFamily="34" charset="0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sym typeface="Arial" panose="020B0604020202020204" pitchFamily="34" charset="0"/>
              </a:rPr>
              <a:t>Sybase SQL Anywhere——</a:t>
            </a:r>
            <a:r>
              <a:rPr lang="zh-CN" altLang="en-US" sz="2800" dirty="0">
                <a:latin typeface="黑体" panose="02010609060101010101" pitchFamily="49" charset="-122"/>
                <a:sym typeface="Arial" panose="020B0604020202020204" pitchFamily="34" charset="0"/>
              </a:rPr>
              <a:t>Sybase推出的移动计算数据库管理系统</a:t>
            </a:r>
            <a:endParaRPr lang="en-US" altLang="zh-CN" sz="2800" dirty="0">
              <a:latin typeface="黑体" panose="02010609060101010101" pitchFamily="49" charset="-122"/>
              <a:sym typeface="Arial" panose="020B0604020202020204" pitchFamily="34" charset="0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  <a:sym typeface="Arial" panose="020B0604020202020204" pitchFamily="34" charset="0"/>
              </a:rPr>
              <a:t> SQLite——</a:t>
            </a:r>
            <a:r>
              <a:rPr lang="zh-CN" altLang="en-US" sz="2800" dirty="0">
                <a:latin typeface="黑体" panose="02010609060101010101" pitchFamily="49" charset="-122"/>
                <a:sym typeface="Arial" panose="020B0604020202020204" pitchFamily="34" charset="0"/>
              </a:rPr>
              <a:t>开源的轻量级嵌入式数据库管理系统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。。。。。</a:t>
            </a:r>
          </a:p>
        </p:txBody>
      </p:sp>
      <p:sp>
        <p:nvSpPr>
          <p:cNvPr id="12291" name="Text Box 2"/>
          <p:cNvSpPr txBox="1"/>
          <p:nvPr/>
        </p:nvSpPr>
        <p:spPr>
          <a:xfrm>
            <a:off x="295275" y="404813"/>
            <a:ext cx="6662738" cy="627062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三、典型数据库管理系统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/>
        </p:nvSpPr>
        <p:spPr>
          <a:xfrm>
            <a:off x="601663" y="1268413"/>
            <a:ext cx="10750550" cy="1384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．</a:t>
            </a:r>
            <a:r>
              <a:rPr lang="en-US" altLang="zh-CN" sz="2800" dirty="0"/>
              <a:t>DBMS </a:t>
            </a:r>
            <a:r>
              <a:rPr lang="zh-CN" altLang="en-US" sz="2800" dirty="0"/>
              <a:t>软件产品有哪些特点？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．你知道的开源关系数据库管理系统是哪个</a:t>
            </a:r>
            <a:r>
              <a:rPr lang="en-US" altLang="zh-CN" sz="2800" dirty="0"/>
              <a:t>DBMS</a:t>
            </a:r>
            <a:r>
              <a:rPr lang="zh-CN" altLang="en-US" sz="2800" dirty="0"/>
              <a:t>？</a:t>
            </a:r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．你用过的关系数据库管理系统是哪个</a:t>
            </a:r>
            <a:r>
              <a:rPr lang="en-US" altLang="zh-CN" sz="2800" dirty="0"/>
              <a:t>DBMS</a:t>
            </a:r>
            <a:r>
              <a:rPr lang="zh-CN" altLang="en-US" sz="2800" dirty="0"/>
              <a:t>？</a:t>
            </a:r>
          </a:p>
        </p:txBody>
      </p:sp>
      <p:sp>
        <p:nvSpPr>
          <p:cNvPr id="12291" name="Text Box 2"/>
          <p:cNvSpPr txBox="1"/>
          <p:nvPr/>
        </p:nvSpPr>
        <p:spPr>
          <a:xfrm>
            <a:off x="295275" y="404813"/>
            <a:ext cx="6662738" cy="627062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讨论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92100" y="2614613"/>
            <a:ext cx="119253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1.5 PostgreSQL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对象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关系数据库系统软件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/>
          <p:nvPr/>
        </p:nvSpPr>
        <p:spPr>
          <a:xfrm>
            <a:off x="96838" y="333375"/>
            <a:ext cx="12047537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一、</a:t>
            </a:r>
            <a:r>
              <a:rPr lang="zh-CN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从哪里可以获得</a:t>
            </a:r>
            <a:r>
              <a:rPr lang="en-US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PostgreSQL</a:t>
            </a:r>
            <a:r>
              <a:rPr lang="zh-CN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软件安装包？</a:t>
            </a:r>
            <a:endParaRPr lang="en-US" altLang="zh-CN" sz="36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425" y="1036638"/>
            <a:ext cx="110458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863600" rtl="0" eaLnBrk="1" fontAlgn="base" latinLnBrk="0" hangingPunct="1">
              <a:lnSpc>
                <a:spcPts val="423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通常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PostgreSQL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官方网站（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https://www.postgresql.org/download/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）下载软件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安装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包。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717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8" y="2276475"/>
            <a:ext cx="11147425" cy="4151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127000" y="354013"/>
            <a:ext cx="12047538" cy="627062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二、</a:t>
            </a:r>
            <a:r>
              <a:rPr lang="en-US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PostgreSQL</a:t>
            </a:r>
            <a:r>
              <a:rPr lang="zh-CN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数据库系统软件</a:t>
            </a:r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程序组成</a:t>
            </a:r>
            <a:endParaRPr lang="en-US" altLang="zh-CN" sz="36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06438" y="1196975"/>
            <a:ext cx="1116012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863600" rtl="0" eaLnBrk="1" fontAlgn="base" latinLnBrk="0" hangingPunct="1">
              <a:lnSpc>
                <a:spcPts val="423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PostgreSQL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数据库管理系统软件由客户端功能程序和服务器端功能程序组成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。它们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采用客户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服务器架构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方式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进行通信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1393825" y="2681288"/>
          <a:ext cx="9142413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r:id="rId4" imgW="4145212" imgH="1691296" progId="Visio.Drawing.11">
                  <p:embed/>
                </p:oleObj>
              </mc:Choice>
              <mc:Fallback>
                <p:oleObj r:id="rId4" imgW="4145212" imgH="1691296" progId="Visio.Drawing.11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681288"/>
                        <a:ext cx="9142413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/>
          <p:nvPr/>
        </p:nvSpPr>
        <p:spPr>
          <a:xfrm>
            <a:off x="207963" y="3914775"/>
            <a:ext cx="11433175" cy="2786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</a:rPr>
              <a:t>数据库与普通数据文件的主要区别</a:t>
            </a:r>
            <a:r>
              <a:rPr lang="ko-KR" altLang="en-US" sz="2800" dirty="0">
                <a:solidFill>
                  <a:srgbClr val="0070C0"/>
                </a:solidFill>
                <a:latin typeface="黑体" panose="02010609060101010101" pitchFamily="49" charset="-122"/>
              </a:rPr>
              <a:t>：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数据库可以支持不同应用对数据共享访问，普通数据文件难以支持。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sz="2800" dirty="0"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</a:rPr>
              <a:t>数据库可实现复杂的数据管理，普通数据文件难以实现。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数据库可</a:t>
            </a:r>
            <a:r>
              <a:rPr lang="ko-KR" altLang="en-US" sz="2800" dirty="0">
                <a:latin typeface="黑体" panose="02010609060101010101" pitchFamily="49" charset="-122"/>
              </a:rPr>
              <a:t>独立应用程序</a:t>
            </a:r>
            <a:r>
              <a:rPr lang="zh-CN" altLang="en-US" sz="2800" dirty="0">
                <a:latin typeface="黑体" panose="02010609060101010101" pitchFamily="49" charset="-122"/>
              </a:rPr>
              <a:t>，普通数据文件与应用程序紧耦合。</a:t>
            </a:r>
            <a:endParaRPr lang="en-US" altLang="ko-KR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数据库的操作访问与控制管理由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</a:rPr>
              <a:t>数据库管理系统软件</a:t>
            </a:r>
            <a:r>
              <a:rPr lang="zh-CN" altLang="en-US" sz="2800" dirty="0">
                <a:latin typeface="黑体" panose="02010609060101010101" pitchFamily="49" charset="-122"/>
              </a:rPr>
              <a:t>实现；普通数据文件的操作访问与控制管理，都必须由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</a:rPr>
              <a:t>应用程序</a:t>
            </a:r>
            <a:r>
              <a:rPr lang="zh-CN" altLang="en-US" sz="2800" dirty="0">
                <a:latin typeface="黑体" panose="02010609060101010101" pitchFamily="49" charset="-122"/>
              </a:rPr>
              <a:t>实现。</a:t>
            </a:r>
          </a:p>
        </p:txBody>
      </p:sp>
      <p:grpSp>
        <p:nvGrpSpPr>
          <p:cNvPr id="9219" name="组合 9"/>
          <p:cNvGrpSpPr/>
          <p:nvPr/>
        </p:nvGrpSpPr>
        <p:grpSpPr>
          <a:xfrm>
            <a:off x="4548188" y="1285875"/>
            <a:ext cx="3394075" cy="2416175"/>
            <a:chOff x="4005617" y="595536"/>
            <a:chExt cx="3392960" cy="3233100"/>
          </a:xfrm>
        </p:grpSpPr>
        <p:sp>
          <p:nvSpPr>
            <p:cNvPr id="9221" name="圆柱形 1"/>
            <p:cNvSpPr/>
            <p:nvPr/>
          </p:nvSpPr>
          <p:spPr>
            <a:xfrm>
              <a:off x="4806289" y="595536"/>
              <a:ext cx="1800200" cy="1512168"/>
            </a:xfrm>
            <a:prstGeom prst="can">
              <a:avLst>
                <a:gd name="adj" fmla="val 25000"/>
              </a:avLst>
            </a:pr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53882" dir="134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黑体" panose="02010609060101010101" pitchFamily="49" charset="-122"/>
                </a:rPr>
                <a:t>xxx</a:t>
              </a:r>
              <a:r>
                <a:rPr lang="zh-CN" altLang="en-US" dirty="0">
                  <a:latin typeface="黑体" panose="02010609060101010101" pitchFamily="49" charset="-122"/>
                </a:rPr>
                <a:t>数据库</a:t>
              </a:r>
            </a:p>
          </p:txBody>
        </p:sp>
        <p:sp>
          <p:nvSpPr>
            <p:cNvPr id="3" name="剪去单角的矩形 2"/>
            <p:cNvSpPr/>
            <p:nvPr/>
          </p:nvSpPr>
          <p:spPr bwMode="auto">
            <a:xfrm>
              <a:off x="4013551" y="2513729"/>
              <a:ext cx="1369563" cy="915549"/>
            </a:xfrm>
            <a:prstGeom prst="snip1Rect">
              <a:avLst/>
            </a:prstGeom>
            <a:solidFill>
              <a:srgbClr val="CCE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xxx.mdf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" name="剪去单角的矩形 4"/>
            <p:cNvSpPr/>
            <p:nvPr/>
          </p:nvSpPr>
          <p:spPr bwMode="auto">
            <a:xfrm>
              <a:off x="6030602" y="2513729"/>
              <a:ext cx="1367975" cy="915549"/>
            </a:xfrm>
            <a:prstGeom prst="snip1Rect">
              <a:avLst/>
            </a:prstGeom>
            <a:solidFill>
              <a:srgbClr val="CCE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1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xxx.ldf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9224" name="直接连接符 5"/>
            <p:cNvCxnSpPr>
              <a:stCxn id="9221" idx="3"/>
              <a:endCxn id="3" idx="3"/>
            </p:cNvCxnSpPr>
            <p:nvPr/>
          </p:nvCxnSpPr>
          <p:spPr>
            <a:xfrm flipH="1">
              <a:off x="4698277" y="2107704"/>
              <a:ext cx="1008112" cy="4068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53882" dir="13499999" algn="ctr" rotWithShape="0">
                <a:schemeClr val="bg2">
                  <a:alpha val="50000"/>
                </a:schemeClr>
              </a:outerShdw>
            </a:effectLst>
          </p:spPr>
        </p:cxnSp>
        <p:cxnSp>
          <p:nvCxnSpPr>
            <p:cNvPr id="9225" name="直接连接符 7"/>
            <p:cNvCxnSpPr>
              <a:stCxn id="9221" idx="3"/>
              <a:endCxn id="5" idx="3"/>
            </p:cNvCxnSpPr>
            <p:nvPr/>
          </p:nvCxnSpPr>
          <p:spPr>
            <a:xfrm>
              <a:off x="5706389" y="2107704"/>
              <a:ext cx="1008112" cy="4068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53882" dir="13499999" algn="ctr" rotWithShape="0">
                <a:schemeClr val="bg2">
                  <a:alpha val="50000"/>
                </a:schemeClr>
              </a:outerShdw>
            </a:effectLst>
          </p:spPr>
        </p:cxnSp>
        <p:sp>
          <p:nvSpPr>
            <p:cNvPr id="9226" name="矩形 8"/>
            <p:cNvSpPr/>
            <p:nvPr/>
          </p:nvSpPr>
          <p:spPr>
            <a:xfrm>
              <a:off x="4005617" y="3428526"/>
              <a:ext cx="121058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</a:rPr>
                <a:t>数据文件</a:t>
              </a:r>
            </a:p>
          </p:txBody>
        </p:sp>
        <p:sp>
          <p:nvSpPr>
            <p:cNvPr id="9227" name="矩形 10"/>
            <p:cNvSpPr/>
            <p:nvPr/>
          </p:nvSpPr>
          <p:spPr>
            <a:xfrm>
              <a:off x="6037540" y="3428526"/>
              <a:ext cx="121058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</a:rPr>
                <a:t>日志文件</a:t>
              </a:r>
            </a:p>
          </p:txBody>
        </p:sp>
      </p:grpSp>
      <p:sp>
        <p:nvSpPr>
          <p:cNvPr id="9220" name="矩形 1"/>
          <p:cNvSpPr/>
          <p:nvPr/>
        </p:nvSpPr>
        <p:spPr>
          <a:xfrm>
            <a:off x="334963" y="549275"/>
            <a:ext cx="7186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</a:rPr>
              <a:t>例 </a:t>
            </a:r>
            <a:r>
              <a:rPr lang="zh-CN" altLang="en-US" sz="2800" dirty="0">
                <a:latin typeface="黑体" panose="02010609060101010101" pitchFamily="49" charset="-122"/>
              </a:rPr>
              <a:t>某软件厂商的数据库文件组成如下图所示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39688" y="360363"/>
            <a:ext cx="12049125" cy="627062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三、</a:t>
            </a:r>
            <a:r>
              <a:rPr lang="en-US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PostgreSQL</a:t>
            </a:r>
            <a:r>
              <a:rPr lang="zh-CN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数据库软件客户端程序</a:t>
            </a:r>
            <a:endParaRPr lang="en-US" altLang="zh-CN" sz="36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533400" y="958850"/>
            <a:ext cx="11061700" cy="5926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clusterdb -- </a:t>
            </a:r>
            <a:r>
              <a:rPr lang="zh-CN" altLang="zh-CN" dirty="0">
                <a:latin typeface="黑体" panose="02010609060101010101" pitchFamily="49" charset="-122"/>
              </a:rPr>
              <a:t>建立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数据库集群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createdb -- </a:t>
            </a:r>
            <a:r>
              <a:rPr lang="zh-CN" altLang="zh-CN" dirty="0">
                <a:latin typeface="黑体" panose="02010609060101010101" pitchFamily="49" charset="-122"/>
              </a:rPr>
              <a:t>创建一个新</a:t>
            </a:r>
            <a:r>
              <a:rPr lang="en-US" altLang="zh-CN" dirty="0">
                <a:latin typeface="黑体" panose="02010609060101010101" pitchFamily="49" charset="-122"/>
              </a:rPr>
              <a:t> PostgreSQL </a:t>
            </a:r>
            <a:r>
              <a:rPr lang="zh-CN" altLang="zh-CN" dirty="0">
                <a:latin typeface="黑体" panose="02010609060101010101" pitchFamily="49" charset="-122"/>
              </a:rPr>
              <a:t>数据库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createlang -- </a:t>
            </a:r>
            <a:r>
              <a:rPr lang="zh-CN" altLang="zh-CN" dirty="0">
                <a:latin typeface="黑体" panose="02010609060101010101" pitchFamily="49" charset="-122"/>
              </a:rPr>
              <a:t>安装一个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过程语言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createuser -- </a:t>
            </a:r>
            <a:r>
              <a:rPr lang="zh-CN" altLang="zh-CN" dirty="0">
                <a:latin typeface="黑体" panose="02010609060101010101" pitchFamily="49" charset="-122"/>
              </a:rPr>
              <a:t>创建一个新的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用户帐户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dropdb -- </a:t>
            </a:r>
            <a:r>
              <a:rPr lang="zh-CN" altLang="zh-CN" dirty="0">
                <a:latin typeface="黑体" panose="02010609060101010101" pitchFamily="49" charset="-122"/>
              </a:rPr>
              <a:t>删除一个</a:t>
            </a:r>
            <a:r>
              <a:rPr lang="en-US" altLang="zh-CN" dirty="0">
                <a:latin typeface="黑体" panose="02010609060101010101" pitchFamily="49" charset="-122"/>
              </a:rPr>
              <a:t> PostgreSQL </a:t>
            </a:r>
            <a:r>
              <a:rPr lang="zh-CN" altLang="zh-CN" dirty="0">
                <a:latin typeface="黑体" panose="02010609060101010101" pitchFamily="49" charset="-122"/>
              </a:rPr>
              <a:t>数据库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droplang -- </a:t>
            </a:r>
            <a:r>
              <a:rPr lang="zh-CN" altLang="zh-CN" dirty="0">
                <a:latin typeface="黑体" panose="02010609060101010101" pitchFamily="49" charset="-122"/>
              </a:rPr>
              <a:t>删除一个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过程语言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dropuser -- </a:t>
            </a:r>
            <a:r>
              <a:rPr lang="zh-CN" altLang="zh-CN" dirty="0">
                <a:latin typeface="黑体" panose="02010609060101010101" pitchFamily="49" charset="-122"/>
              </a:rPr>
              <a:t>删除一个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用户账户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ecpg -- </a:t>
            </a:r>
            <a:r>
              <a:rPr lang="zh-CN" altLang="zh-CN" dirty="0">
                <a:latin typeface="黑体" panose="02010609060101010101" pitchFamily="49" charset="-122"/>
              </a:rPr>
              <a:t>嵌入的</a:t>
            </a:r>
            <a:r>
              <a:rPr lang="en-US" altLang="zh-CN" dirty="0">
                <a:latin typeface="黑体" panose="02010609060101010101" pitchFamily="49" charset="-122"/>
              </a:rPr>
              <a:t> SQL C </a:t>
            </a:r>
            <a:r>
              <a:rPr lang="zh-CN" altLang="zh-CN" dirty="0">
                <a:latin typeface="黑体" panose="02010609060101010101" pitchFamily="49" charset="-122"/>
              </a:rPr>
              <a:t>预处理器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pg_basebackup -- </a:t>
            </a:r>
            <a:r>
              <a:rPr lang="zh-CN" altLang="zh-CN" dirty="0">
                <a:latin typeface="黑体" panose="02010609060101010101" pitchFamily="49" charset="-122"/>
              </a:rPr>
              <a:t>做一个</a:t>
            </a:r>
            <a:r>
              <a:rPr lang="en-US" altLang="zh-CN" dirty="0">
                <a:latin typeface="黑体" panose="02010609060101010101" pitchFamily="49" charset="-122"/>
              </a:rPr>
              <a:t>PostgreSQL </a:t>
            </a:r>
            <a:r>
              <a:rPr lang="zh-CN" altLang="zh-CN" dirty="0">
                <a:latin typeface="黑体" panose="02010609060101010101" pitchFamily="49" charset="-122"/>
              </a:rPr>
              <a:t>集群的基础备份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pg_config -- </a:t>
            </a:r>
            <a:r>
              <a:rPr lang="zh-CN" altLang="zh-CN" dirty="0">
                <a:latin typeface="黑体" panose="02010609060101010101" pitchFamily="49" charset="-122"/>
              </a:rPr>
              <a:t>检索已安装的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版本信息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pg_dump -- </a:t>
            </a:r>
            <a:r>
              <a:rPr lang="zh-CN" altLang="zh-CN" dirty="0">
                <a:latin typeface="黑体" panose="02010609060101010101" pitchFamily="49" charset="-122"/>
              </a:rPr>
              <a:t>将一个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数据库转储到一个脚本文件或者其它归档文件中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pg_dumpall -- </a:t>
            </a:r>
            <a:r>
              <a:rPr lang="zh-CN" altLang="zh-CN" dirty="0">
                <a:latin typeface="黑体" panose="02010609060101010101" pitchFamily="49" charset="-122"/>
              </a:rPr>
              <a:t>将一个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数据库集群转储到一个脚本文件中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….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/>
          <p:nvPr/>
        </p:nvSpPr>
        <p:spPr>
          <a:xfrm>
            <a:off x="144463" y="360363"/>
            <a:ext cx="12047537" cy="627062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四、</a:t>
            </a:r>
            <a:r>
              <a:rPr lang="en-US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PostgreSQL</a:t>
            </a:r>
            <a:r>
              <a:rPr lang="zh-CN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数据库软件的服务器程序</a:t>
            </a:r>
            <a:endParaRPr lang="en-US" altLang="zh-CN" sz="36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576263" y="1079500"/>
            <a:ext cx="11060112" cy="3233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initdb – </a:t>
            </a:r>
            <a:r>
              <a:rPr lang="zh-CN" altLang="en-US" dirty="0">
                <a:latin typeface="黑体" panose="02010609060101010101" pitchFamily="49" charset="-122"/>
              </a:rPr>
              <a:t>初始化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数据库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pg_controldata -- </a:t>
            </a:r>
            <a:r>
              <a:rPr lang="zh-CN" altLang="zh-CN" dirty="0">
                <a:latin typeface="黑体" panose="02010609060101010101" pitchFamily="49" charset="-122"/>
              </a:rPr>
              <a:t>显示一个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数据库集群的控制信息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pg_ctl -- </a:t>
            </a:r>
            <a:r>
              <a:rPr lang="zh-CN" altLang="zh-CN" dirty="0">
                <a:latin typeface="黑体" panose="02010609060101010101" pitchFamily="49" charset="-122"/>
              </a:rPr>
              <a:t>启动</a:t>
            </a:r>
            <a:r>
              <a:rPr lang="zh-CN" altLang="en-US" dirty="0">
                <a:latin typeface="黑体" panose="02010609060101010101" pitchFamily="49" charset="-122"/>
              </a:rPr>
              <a:t>、</a:t>
            </a:r>
            <a:r>
              <a:rPr lang="zh-CN" altLang="zh-CN" dirty="0">
                <a:latin typeface="黑体" panose="02010609060101010101" pitchFamily="49" charset="-122"/>
              </a:rPr>
              <a:t>停止或者控制</a:t>
            </a:r>
            <a:r>
              <a:rPr lang="en-US" altLang="zh-CN" dirty="0">
                <a:latin typeface="黑体" panose="02010609060101010101" pitchFamily="49" charset="-122"/>
              </a:rPr>
              <a:t>PostgreSQL</a:t>
            </a:r>
            <a:r>
              <a:rPr lang="zh-CN" altLang="zh-CN" dirty="0">
                <a:latin typeface="黑体" panose="02010609060101010101" pitchFamily="49" charset="-122"/>
              </a:rPr>
              <a:t>服务器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pg_resetxlog -- </a:t>
            </a:r>
            <a:r>
              <a:rPr lang="zh-CN" altLang="zh-CN" dirty="0">
                <a:latin typeface="黑体" panose="02010609060101010101" pitchFamily="49" charset="-122"/>
              </a:rPr>
              <a:t>重置一个数据库集群的预写日志以及其它控制内容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postgres -- PostgreSQL </a:t>
            </a:r>
            <a:r>
              <a:rPr lang="zh-CN" altLang="zh-CN" dirty="0">
                <a:latin typeface="黑体" panose="02010609060101010101" pitchFamily="49" charset="-122"/>
              </a:rPr>
              <a:t>数据库服务器</a:t>
            </a:r>
            <a:r>
              <a:rPr lang="zh-CN" altLang="en-US" dirty="0">
                <a:latin typeface="黑体" panose="02010609060101010101" pitchFamily="49" charset="-122"/>
              </a:rPr>
              <a:t>进程</a:t>
            </a:r>
            <a:endParaRPr lang="zh-CN" altLang="zh-CN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postmaster -- PostgreSQL </a:t>
            </a:r>
            <a:r>
              <a:rPr lang="zh-CN" altLang="en-US" dirty="0">
                <a:latin typeface="黑体" panose="02010609060101010101" pitchFamily="49" charset="-122"/>
              </a:rPr>
              <a:t>守护进程</a:t>
            </a:r>
            <a:endParaRPr lang="en-US" altLang="zh-CN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en-US" altLang="zh-CN" dirty="0">
                <a:latin typeface="黑体" panose="02010609060101010101" pitchFamily="49" charset="-122"/>
              </a:rPr>
              <a:t>….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/>
          <p:nvPr/>
        </p:nvSpPr>
        <p:spPr>
          <a:xfrm>
            <a:off x="158750" y="431800"/>
            <a:ext cx="120491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PostgreSQL</a:t>
            </a:r>
            <a:r>
              <a:rPr lang="zh-CN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数据库</a:t>
            </a:r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的常用</a:t>
            </a:r>
            <a:r>
              <a:rPr lang="zh-CN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管理工具</a:t>
            </a:r>
            <a:endParaRPr lang="en-US" altLang="zh-CN" sz="36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pic>
        <p:nvPicPr>
          <p:cNvPr id="2048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8" y="2282825"/>
            <a:ext cx="10007600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/>
          <p:cNvSpPr/>
          <p:nvPr/>
        </p:nvSpPr>
        <p:spPr>
          <a:xfrm>
            <a:off x="550863" y="1195388"/>
            <a:ext cx="4745037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1.psql</a:t>
            </a:r>
            <a:r>
              <a:rPr lang="zh-CN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命令行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管理</a:t>
            </a:r>
            <a:r>
              <a:rPr lang="zh-CN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工具</a:t>
            </a:r>
            <a:endParaRPr lang="zh-CN" altLang="en-US" sz="28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4702175" y="6831013"/>
            <a:ext cx="28273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2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pgAdmin</a:t>
            </a:r>
            <a:r>
              <a:rPr kumimoji="0" lang="zh-CN" altLang="en-US" sz="242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42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42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管理</a:t>
            </a:r>
            <a:r>
              <a:rPr kumimoji="0" lang="zh-CN" altLang="zh-CN" sz="242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工具</a:t>
            </a:r>
          </a:p>
        </p:txBody>
      </p:sp>
      <p:pic>
        <p:nvPicPr>
          <p:cNvPr id="1536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1125538"/>
            <a:ext cx="10825162" cy="547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Rectangle 4"/>
          <p:cNvSpPr/>
          <p:nvPr/>
        </p:nvSpPr>
        <p:spPr>
          <a:xfrm>
            <a:off x="192088" y="388938"/>
            <a:ext cx="5256212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2.pgAdmin</a:t>
            </a:r>
            <a:r>
              <a:rPr lang="zh-CN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图形界面管理工具</a:t>
            </a:r>
            <a:endParaRPr lang="zh-CN" altLang="en-US" sz="28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/>
          <p:nvPr/>
        </p:nvSpPr>
        <p:spPr>
          <a:xfrm>
            <a:off x="144463" y="404813"/>
            <a:ext cx="12047537" cy="627062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六、</a:t>
            </a:r>
            <a:r>
              <a:rPr lang="en-US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PostgreSQL</a:t>
            </a:r>
            <a:r>
              <a:rPr lang="zh-CN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数据库</a:t>
            </a:r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主要</a:t>
            </a:r>
            <a:r>
              <a:rPr lang="zh-CN" altLang="zh-CN" sz="3600" dirty="0">
                <a:solidFill>
                  <a:srgbClr val="0033CC"/>
                </a:solidFill>
                <a:latin typeface="黑体" panose="02010609060101010101" pitchFamily="49" charset="-122"/>
              </a:rPr>
              <a:t>对</a:t>
            </a:r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象</a:t>
            </a:r>
            <a:endParaRPr lang="en-US" altLang="zh-CN" sz="36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880100" y="1412875"/>
            <a:ext cx="5184775" cy="3235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模式（</a:t>
            </a:r>
            <a:r>
              <a:rPr lang="en-US" altLang="zh-CN" sz="2800" dirty="0">
                <a:latin typeface="黑体" panose="02010609060101010101" pitchFamily="49" charset="-122"/>
              </a:rPr>
              <a:t>schema</a:t>
            </a:r>
            <a:r>
              <a:rPr lang="zh-CN" altLang="en-US" sz="2800" dirty="0">
                <a:latin typeface="黑体" panose="02010609060101010101" pitchFamily="49" charset="-122"/>
              </a:rPr>
              <a:t>）</a:t>
            </a:r>
            <a:r>
              <a:rPr lang="zh-CN" altLang="zh-CN" sz="2800" dirty="0">
                <a:latin typeface="黑体" panose="02010609060101010101" pitchFamily="49" charset="-122"/>
              </a:rPr>
              <a:t>对象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latin typeface="黑体" panose="02010609060101010101" pitchFamily="49" charset="-122"/>
              </a:rPr>
              <a:t>表（</a:t>
            </a:r>
            <a:r>
              <a:rPr lang="en-US" altLang="zh-CN" sz="2800" dirty="0">
                <a:latin typeface="黑体" panose="02010609060101010101" pitchFamily="49" charset="-122"/>
              </a:rPr>
              <a:t>table</a:t>
            </a:r>
            <a:r>
              <a:rPr lang="zh-CN" altLang="zh-CN" sz="2800" dirty="0">
                <a:latin typeface="黑体" panose="02010609060101010101" pitchFamily="49" charset="-122"/>
              </a:rPr>
              <a:t>）</a:t>
            </a:r>
            <a:r>
              <a:rPr lang="zh-CN" altLang="en-US" sz="2800" dirty="0">
                <a:latin typeface="黑体" panose="02010609060101010101" pitchFamily="49" charset="-122"/>
              </a:rPr>
              <a:t>对象</a:t>
            </a: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latin typeface="黑体" panose="02010609060101010101" pitchFamily="49" charset="-122"/>
              </a:rPr>
              <a:t>视图（</a:t>
            </a:r>
            <a:r>
              <a:rPr lang="en-US" altLang="zh-CN" sz="2800" dirty="0">
                <a:latin typeface="黑体" panose="02010609060101010101" pitchFamily="49" charset="-122"/>
              </a:rPr>
              <a:t>view</a:t>
            </a:r>
            <a:r>
              <a:rPr lang="zh-CN" altLang="zh-CN" sz="2800" dirty="0">
                <a:latin typeface="黑体" panose="02010609060101010101" pitchFamily="49" charset="-122"/>
              </a:rPr>
              <a:t>）</a:t>
            </a:r>
            <a:r>
              <a:rPr lang="zh-CN" altLang="en-US" sz="2800" dirty="0">
                <a:latin typeface="黑体" panose="02010609060101010101" pitchFamily="49" charset="-122"/>
              </a:rPr>
              <a:t>对象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latin typeface="黑体" panose="02010609060101010101" pitchFamily="49" charset="-122"/>
              </a:rPr>
              <a:t>序列（</a:t>
            </a:r>
            <a:r>
              <a:rPr lang="en-US" altLang="zh-CN" sz="2800" dirty="0">
                <a:latin typeface="黑体" panose="02010609060101010101" pitchFamily="49" charset="-122"/>
              </a:rPr>
              <a:t>sequence</a:t>
            </a:r>
            <a:r>
              <a:rPr lang="zh-CN" altLang="zh-CN" sz="2800" dirty="0">
                <a:latin typeface="黑体" panose="02010609060101010101" pitchFamily="49" charset="-122"/>
              </a:rPr>
              <a:t>）</a:t>
            </a:r>
            <a:r>
              <a:rPr lang="zh-CN" altLang="en-US" sz="2800" dirty="0">
                <a:latin typeface="黑体" panose="02010609060101010101" pitchFamily="49" charset="-122"/>
              </a:rPr>
              <a:t>对象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latin typeface="黑体" panose="02010609060101010101" pitchFamily="49" charset="-122"/>
              </a:rPr>
              <a:t>函数（</a:t>
            </a:r>
            <a:r>
              <a:rPr lang="en-US" altLang="zh-CN" sz="2800" dirty="0">
                <a:latin typeface="黑体" panose="02010609060101010101" pitchFamily="49" charset="-122"/>
              </a:rPr>
              <a:t>function</a:t>
            </a:r>
            <a:r>
              <a:rPr lang="zh-CN" altLang="zh-CN" sz="2800" dirty="0">
                <a:latin typeface="黑体" panose="02010609060101010101" pitchFamily="49" charset="-122"/>
              </a:rPr>
              <a:t>）</a:t>
            </a:r>
            <a:r>
              <a:rPr lang="zh-CN" altLang="en-US" sz="2800" dirty="0">
                <a:latin typeface="黑体" panose="02010609060101010101" pitchFamily="49" charset="-122"/>
              </a:rPr>
              <a:t>对象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zh-CN" altLang="zh-CN" sz="2800" dirty="0">
                <a:latin typeface="黑体" panose="02010609060101010101" pitchFamily="49" charset="-122"/>
              </a:rPr>
              <a:t>触发器（</a:t>
            </a:r>
            <a:r>
              <a:rPr lang="en-US" altLang="zh-CN" sz="2800" dirty="0">
                <a:latin typeface="黑体" panose="02010609060101010101" pitchFamily="49" charset="-122"/>
              </a:rPr>
              <a:t>trigger</a:t>
            </a:r>
            <a:r>
              <a:rPr lang="zh-CN" altLang="zh-CN" sz="2800" dirty="0">
                <a:latin typeface="黑体" panose="02010609060101010101" pitchFamily="49" charset="-122"/>
              </a:rPr>
              <a:t>）</a:t>
            </a:r>
            <a:r>
              <a:rPr lang="zh-CN" altLang="en-US" sz="2800" dirty="0">
                <a:latin typeface="黑体" panose="02010609060101010101" pitchFamily="49" charset="-122"/>
              </a:rPr>
              <a:t>对象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ts val="35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。。。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268413"/>
            <a:ext cx="4968875" cy="496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/>
          <p:nvPr/>
        </p:nvSpPr>
        <p:spPr>
          <a:xfrm>
            <a:off x="144463" y="404813"/>
            <a:ext cx="12047537" cy="627062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600" dirty="0">
                <a:solidFill>
                  <a:srgbClr val="0033CC"/>
                </a:solidFill>
                <a:latin typeface="黑体" panose="02010609060101010101" pitchFamily="49" charset="-122"/>
              </a:rPr>
              <a:t>讨论</a:t>
            </a:r>
            <a:endParaRPr lang="en-US" altLang="zh-CN" sz="36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23836" y="1412875"/>
            <a:ext cx="10541039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en-US" altLang="zh-CN" sz="2800" dirty="0"/>
              <a:t>1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PostgreSQL</a:t>
            </a:r>
            <a:r>
              <a:rPr lang="en-US" altLang="zh-CN" sz="2800" dirty="0"/>
              <a:t> </a:t>
            </a:r>
            <a:r>
              <a:rPr lang="zh-CN" altLang="en-US" sz="2800" dirty="0"/>
              <a:t>是什么类型的数据库系统？它有哪些基本功能？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PostgreSQL</a:t>
            </a:r>
            <a:r>
              <a:rPr lang="en-US" altLang="zh-CN" sz="2800" dirty="0"/>
              <a:t> </a:t>
            </a:r>
            <a:r>
              <a:rPr lang="zh-CN" altLang="en-US" sz="2800" dirty="0"/>
              <a:t>数据库系统采用哪种软件结构？</a:t>
            </a:r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PostgreSQL</a:t>
            </a:r>
            <a:r>
              <a:rPr lang="en-US" altLang="zh-CN" sz="2800" dirty="0"/>
              <a:t> </a:t>
            </a:r>
            <a:r>
              <a:rPr lang="zh-CN" altLang="en-US" sz="2800" dirty="0"/>
              <a:t>数据库软件的客户端程序有哪些？</a:t>
            </a:r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PostgreSQL</a:t>
            </a:r>
            <a:r>
              <a:rPr lang="en-US" altLang="zh-CN" sz="2800" dirty="0"/>
              <a:t> </a:t>
            </a:r>
            <a:r>
              <a:rPr lang="zh-CN" altLang="en-US" sz="2800" dirty="0"/>
              <a:t>数据库软件的服务器端程序有哪些？</a:t>
            </a:r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PostgreSQL</a:t>
            </a:r>
            <a:r>
              <a:rPr lang="en-US" altLang="zh-CN" sz="2800" dirty="0"/>
              <a:t> </a:t>
            </a:r>
            <a:r>
              <a:rPr lang="zh-CN" altLang="en-US" sz="2800" dirty="0"/>
              <a:t>数据库管理工具主要有哪些？</a:t>
            </a:r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PostgreSQL</a:t>
            </a:r>
            <a:r>
              <a:rPr lang="en-US" altLang="zh-CN" sz="2800" dirty="0"/>
              <a:t> </a:t>
            </a:r>
            <a:r>
              <a:rPr lang="zh-CN" altLang="en-US" sz="2800" dirty="0"/>
              <a:t>数据库中可以创建哪些数据库对象？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600" dirty="0">
                <a:ea typeface="宋体" panose="02010600030101010101" pitchFamily="2" charset="-122"/>
              </a:rPr>
              <a:t>本章</a:t>
            </a:r>
            <a:r>
              <a:rPr lang="zh-CN" altLang="en-US" sz="3600" dirty="0">
                <a:ea typeface="宋体" panose="02010600030101010101" pitchFamily="2" charset="-122"/>
              </a:rPr>
              <a:t>小结</a:t>
            </a:r>
            <a:endParaRPr lang="zh-CN" altLang="zh-CN" sz="3600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数据， 数据库库及其系统概念</a:t>
            </a:r>
          </a:p>
          <a:p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数据库技术发展</a:t>
            </a:r>
          </a:p>
          <a:p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数据库应用系统</a:t>
            </a:r>
          </a:p>
          <a:p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典型数据库管理系统</a:t>
            </a:r>
          </a:p>
          <a:p>
            <a:r>
              <a:rPr lang="en-US" altLang="zh-CN" sz="3600" kern="12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PostgreSQL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对象</a:t>
            </a:r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-</a:t>
            </a:r>
            <a:r>
              <a:rPr lang="zh-CN" altLang="en-US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关系数据库系统软件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06625" y="188913"/>
            <a:ext cx="7772400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fontAlgn="base"/>
            <a:r>
              <a:rPr lang="zh-CN" altLang="zh-CN" strike="noStrike" noProof="1"/>
              <a:t>数据库领域的</a:t>
            </a:r>
            <a:r>
              <a:rPr lang="en-US" altLang="zh-CN" strike="noStrike" noProof="1"/>
              <a:t>4</a:t>
            </a:r>
            <a:r>
              <a:rPr lang="zh-CN" altLang="en-US" strike="noStrike" noProof="1"/>
              <a:t>为图灵奖得主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82930" y="862330"/>
            <a:ext cx="10757535" cy="4343400"/>
          </a:xfrm>
        </p:spPr>
        <p:txBody>
          <a:bodyPr vert="horz" wrap="square" lIns="91440" tIns="45720" rIns="91440" bIns="45720" numCol="1" anchor="t" anchorCtr="0" compatLnSpc="1"/>
          <a:lstStyle/>
          <a:p>
            <a:pPr fontAlgn="base"/>
            <a:r>
              <a:rPr lang="zh-CN" altLang="en-US" sz="2800" strike="noStrike" noProof="1"/>
              <a:t>C. 巴赫曼（Charles William Bachman）：数据库观念的践行者，稳健而务实；1973年, </a:t>
            </a:r>
            <a:r>
              <a:rPr lang="zh-CN" altLang="en-US" sz="2800" strike="noStrike" noProof="1">
                <a:sym typeface="+mn-ea"/>
              </a:rPr>
              <a:t>第一个网状数据库管理系统</a:t>
            </a:r>
            <a:r>
              <a:rPr lang="zh-CN" altLang="en-US" sz="2800" strike="noStrike" noProof="1"/>
              <a:t> ，</a:t>
            </a:r>
            <a:r>
              <a:rPr lang="zh-CN" altLang="en-US" sz="2800" strike="noStrike" noProof="1">
                <a:sym typeface="+mn-ea"/>
              </a:rPr>
              <a:t>DDL和DML， 3级模式。</a:t>
            </a:r>
            <a:endParaRPr lang="zh-CN" altLang="en-US" sz="2800" strike="noStrike" noProof="1"/>
          </a:p>
          <a:p>
            <a:pPr fontAlgn="base"/>
            <a:r>
              <a:rPr lang="zh-CN" altLang="en-US" sz="2800" strike="noStrike" noProof="1"/>
              <a:t>E.F. 柯德（E.F.Coo</a:t>
            </a:r>
            <a:r>
              <a:rPr lang="en-US" altLang="zh-CN" sz="2800" strike="noStrike" noProof="1"/>
              <a:t>d</a:t>
            </a:r>
            <a:r>
              <a:rPr lang="zh-CN" altLang="en-US" sz="2800" strike="noStrike" noProof="1"/>
              <a:t>）： 数据模型思想家兼改革家，坚持真理； 1981年，关系数据库的奠基人，</a:t>
            </a:r>
            <a:r>
              <a:rPr lang="zh-CN" altLang="en-US" sz="2800" strike="noStrike" noProof="1">
                <a:sym typeface="+mn-ea"/>
              </a:rPr>
              <a:t>关系模型及其理论、操作</a:t>
            </a:r>
            <a:endParaRPr lang="zh-CN" altLang="en-US" sz="2800" strike="noStrike" noProof="1"/>
          </a:p>
          <a:p>
            <a:pPr fontAlgn="base"/>
            <a:r>
              <a:rPr lang="zh-CN" altLang="en-US" sz="2800" strike="noStrike" noProof="1"/>
              <a:t>J .  格雷（James Gray）：数据共享主义的信仰者，洞察而周密；</a:t>
            </a:r>
            <a:r>
              <a:rPr lang="en-US" altLang="zh-CN" sz="2800" strike="noStrike" noProof="1"/>
              <a:t>1988 </a:t>
            </a:r>
            <a:r>
              <a:rPr lang="zh-CN" altLang="en-US" sz="2800" strike="noStrike" noProof="1"/>
              <a:t>突破数据共享封锁线的领头人， 事务处理</a:t>
            </a:r>
            <a:r>
              <a:rPr lang="zh-CN" altLang="en-US" sz="2800" strike="noStrike" noProof="1">
                <a:sym typeface="+mn-ea"/>
              </a:rPr>
              <a:t>理论， 数据的完整性、安全性、并发性</a:t>
            </a:r>
            <a:endParaRPr lang="zh-CN" altLang="en-US" sz="2800" strike="noStrike" noProof="1"/>
          </a:p>
          <a:p>
            <a:pPr fontAlgn="base"/>
            <a:r>
              <a:rPr lang="zh-CN" altLang="en-US" sz="2800" strike="noStrike" noProof="1"/>
              <a:t>M．斯通布雷克（Michael Stonebraker）：   永在数据潮头冲浪的实干家，豪气过人。“新”与“实</a:t>
            </a:r>
            <a:r>
              <a:rPr lang="zh-CN" altLang="en-US" sz="2800" strike="noStrike" noProof="1">
                <a:sym typeface="+mn-ea"/>
              </a:rPr>
              <a:t>”</a:t>
            </a:r>
            <a:r>
              <a:rPr lang="zh-CN" altLang="en-US" sz="2800" strike="noStrike" noProof="1"/>
              <a:t>   2015。 对现代数据库系统底层的概念与实践所做出的基础性贡献”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简答题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．什么是数据模型？目前大部分数据库软件产品采用什么数据模型实现？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．数据库有什么特点？它与普通数据文件有哪些区别？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．一个数据库内部通常包含哪些对象？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．数据库系统由哪些部件组成？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en-US" altLang="zh-CN" dirty="0"/>
              <a:t>DBMS </a:t>
            </a:r>
            <a:r>
              <a:rPr lang="zh-CN" altLang="en-US" dirty="0"/>
              <a:t>有哪些主要功能？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119063" y="457200"/>
            <a:ext cx="5329237" cy="56515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二、什么是数据模型？</a:t>
            </a:r>
            <a:endParaRPr lang="en-US" altLang="zh-CN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03313" y="3735388"/>
            <a:ext cx="10753725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just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数据结构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用于描述事物对象的静态特征，包括事物对象的数据组成、数据类型、数据性质等。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16013" y="4724400"/>
            <a:ext cx="10668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数据操作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用于描述事物对象的动态特征，包括数据的插入、修改、删除和查询等访问操作。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16013" y="5715000"/>
            <a:ext cx="10668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数据约束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用于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描述数据结构中数据之间的语义联系、数据之间的制约和依存关系，以及数据动态变化的规则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等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29113" y="2209800"/>
            <a:ext cx="4359275" cy="1327150"/>
            <a:chOff x="4329113" y="2209800"/>
            <a:chExt cx="4359275" cy="1327150"/>
          </a:xfrm>
        </p:grpSpPr>
        <p:sp>
          <p:nvSpPr>
            <p:cNvPr id="11272" name="椭圆 6"/>
            <p:cNvSpPr/>
            <p:nvPr/>
          </p:nvSpPr>
          <p:spPr>
            <a:xfrm>
              <a:off x="6083300" y="2763838"/>
              <a:ext cx="850900" cy="773112"/>
            </a:xfrm>
            <a:prstGeom prst="ellipse">
              <a:avLst/>
            </a:prstGeom>
            <a:solidFill>
              <a:srgbClr val="00FFFF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53882" dir="134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黑体" panose="02010609060101010101" pitchFamily="49" charset="-122"/>
                </a:rPr>
                <a:t>数据</a:t>
              </a:r>
              <a:endParaRPr lang="en-US" altLang="zh-CN" sz="1800" dirty="0">
                <a:latin typeface="黑体" panose="02010609060101010101" pitchFamily="49" charset="-122"/>
              </a:endParaRPr>
            </a:p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黑体" panose="02010609060101010101" pitchFamily="49" charset="-122"/>
                </a:rPr>
                <a:t>模型</a:t>
              </a:r>
            </a:p>
          </p:txBody>
        </p:sp>
        <p:sp>
          <p:nvSpPr>
            <p:cNvPr id="11273" name="线形标注 1(无边框) 7"/>
            <p:cNvSpPr/>
            <p:nvPr/>
          </p:nvSpPr>
          <p:spPr>
            <a:xfrm>
              <a:off x="7432675" y="2946400"/>
              <a:ext cx="1255713" cy="347663"/>
            </a:xfrm>
            <a:prstGeom prst="callout1">
              <a:avLst>
                <a:gd name="adj1" fmla="val 46875"/>
                <a:gd name="adj2" fmla="val 1204"/>
                <a:gd name="adj3" fmla="val 50000"/>
                <a:gd name="adj4" fmla="val -40069"/>
              </a:avLst>
            </a:pr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4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黑体" panose="02010609060101010101" pitchFamily="49" charset="-122"/>
                </a:rPr>
                <a:t>数据约束</a:t>
              </a:r>
            </a:p>
          </p:txBody>
        </p:sp>
        <p:sp>
          <p:nvSpPr>
            <p:cNvPr id="11274" name="线形标注 1(无边框) 11"/>
            <p:cNvSpPr/>
            <p:nvPr/>
          </p:nvSpPr>
          <p:spPr>
            <a:xfrm>
              <a:off x="4329113" y="3005138"/>
              <a:ext cx="1255712" cy="349250"/>
            </a:xfrm>
            <a:prstGeom prst="callout1">
              <a:avLst>
                <a:gd name="adj1" fmla="val 34375"/>
                <a:gd name="adj2" fmla="val 101806"/>
                <a:gd name="adj3" fmla="val 34380"/>
                <a:gd name="adj4" fmla="val 137718"/>
              </a:avLst>
            </a:pr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4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黑体" panose="02010609060101010101" pitchFamily="49" charset="-122"/>
                </a:rPr>
                <a:t>数据操作</a:t>
              </a:r>
            </a:p>
          </p:txBody>
        </p:sp>
        <p:sp>
          <p:nvSpPr>
            <p:cNvPr id="11275" name="线形标注 1(无边框) 12"/>
            <p:cNvSpPr/>
            <p:nvPr/>
          </p:nvSpPr>
          <p:spPr>
            <a:xfrm>
              <a:off x="5937250" y="2209800"/>
              <a:ext cx="1255713" cy="349250"/>
            </a:xfrm>
            <a:prstGeom prst="callout1">
              <a:avLst>
                <a:gd name="adj1" fmla="val 90620"/>
                <a:gd name="adj2" fmla="val 47171"/>
                <a:gd name="adj3" fmla="val 156245"/>
                <a:gd name="adj4" fmla="val 46657"/>
              </a:avLst>
            </a:pr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4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800" dirty="0">
                  <a:latin typeface="黑体" panose="02010609060101010101" pitchFamily="49" charset="-122"/>
                </a:rPr>
                <a:t>数据结构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839788" y="1287463"/>
            <a:ext cx="11160125" cy="938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ts val="35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</a:rPr>
              <a:t>数据模型</a:t>
            </a:r>
            <a:r>
              <a:rPr lang="zh-CN" altLang="zh-CN" sz="2800" dirty="0">
                <a:latin typeface="黑体" panose="02010609060101010101" pitchFamily="49" charset="-122"/>
              </a:rPr>
              <a:t>是指描述事物对象的数据</a:t>
            </a:r>
            <a:r>
              <a:rPr lang="zh-CN" altLang="en-US" sz="2800" dirty="0">
                <a:latin typeface="黑体" panose="02010609060101010101" pitchFamily="49" charset="-122"/>
              </a:rPr>
              <a:t>结构</a:t>
            </a:r>
            <a:r>
              <a:rPr lang="zh-CN" altLang="zh-CN" sz="2800" dirty="0">
                <a:latin typeface="黑体" panose="02010609060101010101" pitchFamily="49" charset="-122"/>
              </a:rPr>
              <a:t>组成、数据</a:t>
            </a:r>
            <a:r>
              <a:rPr lang="zh-CN" altLang="en-US" sz="2800" dirty="0">
                <a:latin typeface="黑体" panose="02010609060101010101" pitchFamily="49" charset="-122"/>
              </a:rPr>
              <a:t>语义联系</a:t>
            </a:r>
            <a:r>
              <a:rPr lang="zh-CN" altLang="zh-CN" sz="2800" dirty="0">
                <a:latin typeface="黑体" panose="02010609060101010101" pitchFamily="49" charset="-122"/>
              </a:rPr>
              <a:t>、数据约束的抽象结构及其说明。</a:t>
            </a:r>
            <a:endParaRPr lang="zh-CN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/>
          <p:nvPr/>
        </p:nvSpPr>
        <p:spPr>
          <a:xfrm>
            <a:off x="192088" y="476250"/>
            <a:ext cx="6551612" cy="56515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zh-CN" altLang="en-US" sz="3200" dirty="0">
                <a:solidFill>
                  <a:srgbClr val="0033CC"/>
                </a:solidFill>
                <a:latin typeface="黑体" panose="02010609060101010101" pitchFamily="49" charset="-122"/>
              </a:rPr>
              <a:t>三、数据库使用的数据模型</a:t>
            </a:r>
            <a:endParaRPr lang="en-US" altLang="zh-CN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911225" y="1412875"/>
            <a:ext cx="10801350" cy="3222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863600" eaLnBrk="1" hangingPunct="1">
              <a:lnSpc>
                <a:spcPct val="1500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层次数据模型</a:t>
            </a:r>
            <a:endParaRPr lang="ko-KR" altLang="en-US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ct val="1500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网状数据模型</a:t>
            </a:r>
          </a:p>
          <a:p>
            <a:pPr algn="just" defTabSz="863600" eaLnBrk="1" hangingPunct="1">
              <a:lnSpc>
                <a:spcPct val="1500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关系数据模型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algn="just" defTabSz="863600" eaLnBrk="1" hangingPunct="1">
              <a:lnSpc>
                <a:spcPct val="150000"/>
              </a:lnSpc>
              <a:buClr>
                <a:srgbClr val="FF3300"/>
              </a:buClr>
              <a:buChar char="•"/>
            </a:pPr>
            <a:r>
              <a:rPr lang="zh-CN" altLang="en-US" sz="2800" dirty="0">
                <a:latin typeface="黑体" panose="02010609060101010101" pitchFamily="49" charset="-122"/>
              </a:rPr>
              <a:t> 其它数据模型（如对象数据模型、键值对数据模型、列式数据模型、文档数据模型、图形数据模型等）</a:t>
            </a:r>
            <a:endParaRPr lang="ko-KR" altLang="en-US" sz="28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/>
          <p:nvPr/>
        </p:nvSpPr>
        <p:spPr>
          <a:xfrm>
            <a:off x="192088" y="447675"/>
            <a:ext cx="4132262" cy="504825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>
            <a:spAutoFit/>
          </a:bodyPr>
          <a:lstStyle/>
          <a:p>
            <a:pPr defTabSz="967105" eaLnBrk="1" hangingPunct="1"/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</a:rPr>
              <a:t>层次数据模型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28663" y="1125538"/>
            <a:ext cx="1076801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8636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层次数据模型思想：采用“树”结构来组织、存储和管理数据。</a:t>
            </a:r>
          </a:p>
        </p:txBody>
      </p:sp>
      <p:sp>
        <p:nvSpPr>
          <p:cNvPr id="15364" name="Rectangle 8"/>
          <p:cNvSpPr/>
          <p:nvPr/>
        </p:nvSpPr>
        <p:spPr>
          <a:xfrm>
            <a:off x="6003925" y="700088"/>
            <a:ext cx="184150" cy="314325"/>
          </a:xfrm>
          <a:prstGeom prst="rect">
            <a:avLst/>
          </a:prstGeom>
          <a:noFill/>
          <a:ln w="12700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00" dirty="0">
              <a:latin typeface="黑体" panose="02010609060101010101" pitchFamily="49" charset="-122"/>
            </a:endParaRPr>
          </a:p>
        </p:txBody>
      </p:sp>
      <p:sp>
        <p:nvSpPr>
          <p:cNvPr id="15365" name="Rectangle 11"/>
          <p:cNvSpPr/>
          <p:nvPr/>
        </p:nvSpPr>
        <p:spPr>
          <a:xfrm>
            <a:off x="6003925" y="700088"/>
            <a:ext cx="184150" cy="314325"/>
          </a:xfrm>
          <a:prstGeom prst="rect">
            <a:avLst/>
          </a:prstGeom>
          <a:noFill/>
          <a:ln w="12700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00" dirty="0">
              <a:latin typeface="黑体" panose="02010609060101010101" pitchFamily="49" charset="-122"/>
            </a:endParaRPr>
          </a:p>
        </p:txBody>
      </p:sp>
      <p:sp>
        <p:nvSpPr>
          <p:cNvPr id="22536" name="Rectangle 6"/>
          <p:cNvSpPr/>
          <p:nvPr/>
        </p:nvSpPr>
        <p:spPr>
          <a:xfrm>
            <a:off x="3630613" y="5805488"/>
            <a:ext cx="3775075" cy="338137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“高校教务系统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层次数据模型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044700"/>
            <a:ext cx="6624638" cy="3457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536" grpId="0"/>
    </p:bldLst>
  </p:timing>
</p:sld>
</file>

<file path=ppt/theme/theme1.xml><?xml version="1.0" encoding="utf-8"?>
<a:theme xmlns:a="http://schemas.openxmlformats.org/drawingml/2006/main" name="5_색종이 상자_2">
  <a:themeElements>
    <a:clrScheme name="4_색종이 상자_2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4_색종이 상자_2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색종이 상자">
  <a:themeElements>
    <a:clrScheme name="5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5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5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3617</Words>
  <Application>Microsoft Office PowerPoint</Application>
  <PresentationFormat>宽屏</PresentationFormat>
  <Paragraphs>365</Paragraphs>
  <Slides>68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2" baseType="lpstr">
      <vt:lpstr>Gulim</vt:lpstr>
      <vt:lpstr>맑은 고딕</vt:lpstr>
      <vt:lpstr>黑体</vt:lpstr>
      <vt:lpstr>隶书</vt:lpstr>
      <vt:lpstr>Arial</vt:lpstr>
      <vt:lpstr>Calibri</vt:lpstr>
      <vt:lpstr>Cambria</vt:lpstr>
      <vt:lpstr>Tahoma</vt:lpstr>
      <vt:lpstr>Times New Roman</vt:lpstr>
      <vt:lpstr>Wingdings</vt:lpstr>
      <vt:lpstr>5_색종이 상자_2</vt:lpstr>
      <vt:lpstr>5_색종이 상자</vt:lpstr>
      <vt:lpstr>Visio.Drawing.11</vt:lpstr>
      <vt:lpstr>Microsoft Word Picture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数据库领域的4为图灵奖得主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頂勲爤鞝犿厡鞚挫厴</dc:title>
  <dc:creator>kmac</dc:creator>
  <cp:lastModifiedBy>Du, Hongjin A.</cp:lastModifiedBy>
  <cp:revision>3040</cp:revision>
  <dcterms:created xsi:type="dcterms:W3CDTF">2001-08-06T11:10:00Z</dcterms:created>
  <dcterms:modified xsi:type="dcterms:W3CDTF">2020-02-17T07:56:14Z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