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1" r:id="rId3"/>
  </p:sldMasterIdLst>
  <p:notesMasterIdLst>
    <p:notesMasterId r:id="rId9"/>
  </p:notesMasterIdLst>
  <p:handoutMasterIdLst>
    <p:handoutMasterId r:id="rId91"/>
  </p:handoutMasterIdLst>
  <p:sldIdLst>
    <p:sldId id="2537" r:id="rId4"/>
    <p:sldId id="2536" r:id="rId5"/>
    <p:sldId id="2600" r:id="rId6"/>
    <p:sldId id="2602" r:id="rId7"/>
    <p:sldId id="2603" r:id="rId8"/>
    <p:sldId id="2604" r:id="rId10"/>
    <p:sldId id="2605" r:id="rId11"/>
    <p:sldId id="2606" r:id="rId12"/>
    <p:sldId id="2607" r:id="rId13"/>
    <p:sldId id="2608" r:id="rId14"/>
    <p:sldId id="2609" r:id="rId15"/>
    <p:sldId id="2610" r:id="rId16"/>
    <p:sldId id="2611" r:id="rId17"/>
    <p:sldId id="2615" r:id="rId18"/>
    <p:sldId id="2616" r:id="rId19"/>
    <p:sldId id="2617" r:id="rId20"/>
    <p:sldId id="2618" r:id="rId21"/>
    <p:sldId id="2619" r:id="rId22"/>
    <p:sldId id="2620" r:id="rId23"/>
    <p:sldId id="2621" r:id="rId24"/>
    <p:sldId id="2622" r:id="rId25"/>
    <p:sldId id="2623" r:id="rId26"/>
    <p:sldId id="2624" r:id="rId27"/>
    <p:sldId id="2734" r:id="rId28"/>
    <p:sldId id="2626" r:id="rId29"/>
    <p:sldId id="2628" r:id="rId30"/>
    <p:sldId id="2739" r:id="rId31"/>
    <p:sldId id="2629" r:id="rId32"/>
    <p:sldId id="2630" r:id="rId33"/>
    <p:sldId id="2631" r:id="rId34"/>
    <p:sldId id="2632" r:id="rId35"/>
    <p:sldId id="2633" r:id="rId36"/>
    <p:sldId id="2634" r:id="rId37"/>
    <p:sldId id="2635" r:id="rId38"/>
    <p:sldId id="2636" r:id="rId39"/>
    <p:sldId id="2637" r:id="rId40"/>
    <p:sldId id="2638" r:id="rId41"/>
    <p:sldId id="2639" r:id="rId42"/>
    <p:sldId id="2677" r:id="rId43"/>
    <p:sldId id="2678" r:id="rId44"/>
    <p:sldId id="2679" r:id="rId45"/>
    <p:sldId id="2680" r:id="rId46"/>
    <p:sldId id="2681" r:id="rId47"/>
    <p:sldId id="2682" r:id="rId48"/>
    <p:sldId id="2683" r:id="rId49"/>
    <p:sldId id="2684" r:id="rId50"/>
    <p:sldId id="2685" r:id="rId51"/>
    <p:sldId id="2686" r:id="rId52"/>
    <p:sldId id="2687" r:id="rId53"/>
    <p:sldId id="2688" r:id="rId54"/>
    <p:sldId id="2698" r:id="rId55"/>
    <p:sldId id="2733" r:id="rId56"/>
    <p:sldId id="2643" r:id="rId57"/>
    <p:sldId id="2644" r:id="rId58"/>
    <p:sldId id="2691" r:id="rId59"/>
    <p:sldId id="2692" r:id="rId60"/>
    <p:sldId id="2645" r:id="rId61"/>
    <p:sldId id="2646" r:id="rId62"/>
    <p:sldId id="2647" r:id="rId63"/>
    <p:sldId id="2648" r:id="rId64"/>
    <p:sldId id="2671" r:id="rId65"/>
    <p:sldId id="2672" r:id="rId66"/>
    <p:sldId id="2694" r:id="rId67"/>
    <p:sldId id="2695" r:id="rId68"/>
    <p:sldId id="2696" r:id="rId69"/>
    <p:sldId id="2697" r:id="rId70"/>
    <p:sldId id="2649" r:id="rId71"/>
    <p:sldId id="2650" r:id="rId72"/>
    <p:sldId id="2735" r:id="rId73"/>
    <p:sldId id="2652" r:id="rId74"/>
    <p:sldId id="2654" r:id="rId75"/>
    <p:sldId id="2655" r:id="rId76"/>
    <p:sldId id="2656" r:id="rId77"/>
    <p:sldId id="2657" r:id="rId78"/>
    <p:sldId id="2658" r:id="rId79"/>
    <p:sldId id="2659" r:id="rId80"/>
    <p:sldId id="2660" r:id="rId81"/>
    <p:sldId id="2661" r:id="rId82"/>
    <p:sldId id="2662" r:id="rId83"/>
    <p:sldId id="2663" r:id="rId84"/>
    <p:sldId id="2664" r:id="rId85"/>
    <p:sldId id="2665" r:id="rId86"/>
    <p:sldId id="2666" r:id="rId87"/>
    <p:sldId id="2667" r:id="rId88"/>
    <p:sldId id="2736" r:id="rId89"/>
    <p:sldId id="2668" r:id="rId90"/>
  </p:sldIdLst>
  <p:sldSz cx="12192000" cy="6858000"/>
  <p:notesSz cx="6668770" cy="9928225"/>
  <p:defaultTextStyle>
    <a:defPPr>
      <a:defRPr lang="ko-KR"/>
    </a:defPPr>
    <a:lvl1pPr algn="l" rtl="0" fontAlgn="base">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1pPr>
    <a:lvl2pPr marL="457200" algn="l" rtl="0" fontAlgn="base">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2pPr>
    <a:lvl3pPr marL="914400" algn="l" rtl="0" fontAlgn="base">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3pPr>
    <a:lvl4pPr marL="1371600" algn="l" rtl="0" fontAlgn="base">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4pPr>
    <a:lvl5pPr marL="1828800" algn="l" rtl="0" fontAlgn="base">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66FFFF"/>
    <a:srgbClr val="FFFFCC"/>
    <a:srgbClr val="41D5E5"/>
    <a:srgbClr val="FF9900"/>
    <a:srgbClr val="00FF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3" autoAdjust="0"/>
    <p:restoredTop sz="92803" autoAdjust="0"/>
  </p:normalViewPr>
  <p:slideViewPr>
    <p:cSldViewPr snapToObjects="1">
      <p:cViewPr varScale="1">
        <p:scale>
          <a:sx n="159" d="100"/>
          <a:sy n="159" d="100"/>
        </p:scale>
        <p:origin x="582" y="144"/>
      </p:cViewPr>
      <p:guideLst>
        <p:guide orient="horz" pos="3859"/>
        <p:guide orient="horz" pos="1071"/>
        <p:guide pos="240"/>
        <p:guide pos="7461"/>
        <p:guide pos="3841"/>
        <p:guide pos="1327"/>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a:defRPr/>
            </a:pPr>
            <a:endParaRPr lang="zh-CN" altLang="en-US"/>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a:defRPr/>
            </a:pPr>
            <a:endParaRPr lang="zh-CN" altLang="en-US"/>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a:defRPr/>
            </a:pPr>
            <a:endParaRPr lang="zh-CN" altLang="en-US"/>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lstStyle>
            <a:lvl1pPr algn="r" latinLnBrk="1">
              <a:lnSpc>
                <a:spcPct val="80000"/>
              </a:lnSpc>
              <a:spcBef>
                <a:spcPct val="50000"/>
              </a:spcBef>
              <a:buClr>
                <a:srgbClr val="FF0000"/>
              </a:buClr>
              <a:buFont typeface="Wingdings" panose="05000000000000000000" pitchFamily="2" charset="2"/>
              <a:buNone/>
              <a:defRPr sz="1200"/>
            </a:lvl1pPr>
          </a:lstStyle>
          <a:p>
            <a:fld id="{A8F4EFD6-94A3-4B9E-A8DA-0C9B94FAAF9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endParaRPr lang="en-US"/>
          </a:p>
        </p:txBody>
      </p:sp>
      <p:sp>
        <p:nvSpPr>
          <p:cNvPr id="4099" name="Rectangle 3"/>
          <p:cNvSpPr>
            <a:spLocks noGrp="1" noChangeArrowheads="1"/>
          </p:cNvSpPr>
          <p:nvPr>
            <p:ph type="dt" idx="1"/>
          </p:nvPr>
        </p:nvSpPr>
        <p:spPr bwMode="auto">
          <a:xfrm>
            <a:off x="3778250" y="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endParaRPr lang="en-US"/>
          </a:p>
        </p:txBody>
      </p:sp>
      <p:sp>
        <p:nvSpPr>
          <p:cNvPr id="7172" name="Rectangle 4"/>
          <p:cNvSpPr>
            <a:spLocks noGrp="1" noRot="1" noChangeAspect="1" noChangeArrowheads="1"/>
          </p:cNvSpPr>
          <p:nvPr>
            <p:ph type="sldImg" idx="4294967295"/>
          </p:nvPr>
        </p:nvSpPr>
        <p:spPr bwMode="auto">
          <a:xfrm>
            <a:off x="33338" y="746125"/>
            <a:ext cx="6610350" cy="3719513"/>
          </a:xfrm>
          <a:prstGeom prst="rect">
            <a:avLst/>
          </a:prstGeom>
          <a:noFill/>
          <a:ln w="9525">
            <a:noFill/>
            <a:miter lim="800000"/>
          </a:ln>
        </p:spPr>
      </p:sp>
      <p:sp>
        <p:nvSpPr>
          <p:cNvPr id="4101" name="Rectangle 5"/>
          <p:cNvSpPr>
            <a:spLocks noGrp="1" noChangeArrowheads="1"/>
          </p:cNvSpPr>
          <p:nvPr>
            <p:ph type="body" sz="quarter" idx="3"/>
          </p:nvPr>
        </p:nvSpPr>
        <p:spPr bwMode="auto">
          <a:xfrm>
            <a:off x="890588" y="4714875"/>
            <a:ext cx="488791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ctr" anchorCtr="0" compatLnSpc="1"/>
          <a:lstStyle/>
          <a:p>
            <a:pPr lvl="0"/>
            <a:r>
              <a:rPr lang="ko-KR" altLang="en-US" noProof="0"/>
              <a:t>마스터 텍스트 스타일을 편집합니다</a:t>
            </a:r>
            <a:endParaRPr lang="ko-KR" altLang="en-US" noProof="0"/>
          </a:p>
          <a:p>
            <a:pPr lvl="1"/>
            <a:r>
              <a:rPr lang="ko-KR" altLang="en-US" noProof="0"/>
              <a:t>둘째 수준</a:t>
            </a:r>
            <a:endParaRPr lang="ko-KR" altLang="en-US" noProof="0"/>
          </a:p>
          <a:p>
            <a:pPr lvl="2"/>
            <a:r>
              <a:rPr lang="ko-KR" altLang="en-US" noProof="0"/>
              <a:t>셋째 수준</a:t>
            </a:r>
            <a:endParaRPr lang="ko-KR" altLang="en-US" noProof="0"/>
          </a:p>
          <a:p>
            <a:pPr lvl="3"/>
            <a:r>
              <a:rPr lang="ko-KR" altLang="en-US" noProof="0"/>
              <a:t>넷째 수준</a:t>
            </a:r>
            <a:endParaRPr lang="ko-KR" altLang="en-US" noProof="0"/>
          </a:p>
          <a:p>
            <a:pPr lvl="4"/>
            <a:r>
              <a:rPr lang="ko-KR" altLang="en-US" noProof="0"/>
              <a:t>다섯째 수준</a:t>
            </a:r>
            <a:endParaRPr lang="ko-KR" altLang="en-US" noProof="0"/>
          </a:p>
        </p:txBody>
      </p:sp>
      <p:sp>
        <p:nvSpPr>
          <p:cNvPr id="4102" name="Rectangle 6"/>
          <p:cNvSpPr>
            <a:spLocks noGrp="1" noChangeArrowheads="1"/>
          </p:cNvSpPr>
          <p:nvPr>
            <p:ph type="ftr" sz="quarter" idx="4"/>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endParaRPr lang="en-US"/>
          </a:p>
        </p:txBody>
      </p:sp>
      <p:sp>
        <p:nvSpPr>
          <p:cNvPr id="4103" name="Rectangle 7"/>
          <p:cNvSpPr>
            <a:spLocks noGrp="1" noChangeArrowheads="1"/>
          </p:cNvSpPr>
          <p:nvPr>
            <p:ph type="sldNum" sz="quarter" idx="5"/>
          </p:nvPr>
        </p:nvSpPr>
        <p:spPr bwMode="auto">
          <a:xfrm>
            <a:off x="3778250" y="9431338"/>
            <a:ext cx="28908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r" defTabSz="946150" latinLnBrk="1">
              <a:spcBef>
                <a:spcPct val="50000"/>
              </a:spcBef>
              <a:defRPr sz="1300">
                <a:latin typeface="Tahoma" panose="020B0604030504040204" pitchFamily="34" charset="0"/>
                <a:ea typeface="Gulim" panose="020B0600000101010101" pitchFamily="34" charset="-127"/>
              </a:defRPr>
            </a:lvl1pPr>
          </a:lstStyle>
          <a:p>
            <a:fld id="{98EFD1D8-C84C-4E3C-8F08-5E7FE1F9E23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idx="4294967295"/>
          </p:nvPr>
        </p:nvSpPr>
        <p:spPr>
          <a:xfrm>
            <a:off x="28575" y="746125"/>
            <a:ext cx="6613525" cy="3721100"/>
          </a:xfrm>
        </p:spPr>
      </p:sp>
      <p:sp>
        <p:nvSpPr>
          <p:cNvPr id="13315"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idx="4294967295"/>
          </p:nvPr>
        </p:nvSpPr>
        <p:spPr>
          <a:xfrm>
            <a:off x="28575" y="746125"/>
            <a:ext cx="6613525" cy="3721100"/>
          </a:xfrm>
        </p:spPr>
      </p:sp>
      <p:sp>
        <p:nvSpPr>
          <p:cNvPr id="33795"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idx="4294967295"/>
          </p:nvPr>
        </p:nvSpPr>
        <p:spPr>
          <a:xfrm>
            <a:off x="28575" y="746125"/>
            <a:ext cx="6613525" cy="3721100"/>
          </a:xfrm>
        </p:spPr>
      </p:sp>
      <p:sp>
        <p:nvSpPr>
          <p:cNvPr id="38915"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28575" y="746125"/>
            <a:ext cx="6613525" cy="3721100"/>
          </a:xfrm>
        </p:spPr>
      </p:sp>
      <p:sp>
        <p:nvSpPr>
          <p:cNvPr id="41987"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idx="4294967295"/>
          </p:nvPr>
        </p:nvSpPr>
        <p:spPr>
          <a:xfrm>
            <a:off x="28575" y="746125"/>
            <a:ext cx="6613525" cy="3721100"/>
          </a:xfrm>
        </p:spPr>
      </p:sp>
      <p:sp>
        <p:nvSpPr>
          <p:cNvPr id="44035"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28575" y="746125"/>
            <a:ext cx="6613525" cy="3721100"/>
          </a:xfrm>
        </p:spPr>
      </p:sp>
      <p:sp>
        <p:nvSpPr>
          <p:cNvPr id="48131"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idx="4294967295"/>
          </p:nvPr>
        </p:nvSpPr>
        <p:spPr>
          <a:xfrm>
            <a:off x="28575" y="746125"/>
            <a:ext cx="6613525" cy="3721100"/>
          </a:xfrm>
        </p:spPr>
      </p:sp>
      <p:sp>
        <p:nvSpPr>
          <p:cNvPr id="50179"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idx="4294967295"/>
          </p:nvPr>
        </p:nvSpPr>
        <p:spPr>
          <a:xfrm>
            <a:off x="28575" y="746125"/>
            <a:ext cx="6613525" cy="3721100"/>
          </a:xfrm>
        </p:spPr>
      </p:sp>
      <p:sp>
        <p:nvSpPr>
          <p:cNvPr id="52227"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xfrm>
            <a:off x="3965575" y="8820150"/>
            <a:ext cx="3032125" cy="463550"/>
          </a:xfrm>
          <a:noFill/>
          <a:ln>
            <a:miter lim="800000"/>
          </a:ln>
        </p:spPr>
        <p:txBody>
          <a:bodyPr wrap="none" lIns="93031" tIns="46516" rIns="93031" bIns="46516"/>
          <a:lstStyle/>
          <a:p>
            <a:pPr defTabSz="930275"/>
            <a:fld id="{636465BD-1F69-491F-9211-C26A555E0352}" type="slidenum">
              <a:rPr lang="en-US" altLang="en-US" sz="1200"/>
            </a:fld>
            <a:endParaRPr lang="en-US" altLang="en-US" sz="1200"/>
          </a:p>
        </p:txBody>
      </p:sp>
      <p:sp>
        <p:nvSpPr>
          <p:cNvPr id="68610" name="Rectangle 2"/>
          <p:cNvSpPr>
            <a:spLocks noGrp="1" noRot="1" noChangeAspect="1" noChangeArrowheads="1" noTextEdit="1"/>
          </p:cNvSpPr>
          <p:nvPr>
            <p:ph type="sldImg" idx="4294967295"/>
          </p:nvPr>
        </p:nvSpPr>
        <p:spPr/>
      </p:sp>
      <p:sp>
        <p:nvSpPr>
          <p:cNvPr id="68611" name="Rectangle 3"/>
          <p:cNvSpPr>
            <a:spLocks noGrp="1" noChangeArrowheads="1"/>
          </p:cNvSpPr>
          <p:nvPr>
            <p:ph type="body" idx="4294967295"/>
          </p:nvPr>
        </p:nvSpPr>
        <p:spPr/>
        <p:txBody>
          <a:bodyPr wrap="none" lIns="93031" tIns="46516" rIns="93031" bIns="46516" anchor="t"/>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idx="4294967295"/>
          </p:nvPr>
        </p:nvSpPr>
        <p:spPr>
          <a:xfrm>
            <a:off x="28575" y="746125"/>
            <a:ext cx="6613525" cy="3721100"/>
          </a:xfrm>
        </p:spPr>
      </p:sp>
      <p:sp>
        <p:nvSpPr>
          <p:cNvPr id="82947"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idx="4294967295"/>
          </p:nvPr>
        </p:nvSpPr>
        <p:spPr>
          <a:xfrm>
            <a:off x="28575" y="746125"/>
            <a:ext cx="6613525" cy="3721100"/>
          </a:xfrm>
        </p:spPr>
      </p:sp>
      <p:sp>
        <p:nvSpPr>
          <p:cNvPr id="97283"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idx="4294967295"/>
          </p:nvPr>
        </p:nvSpPr>
        <p:spPr>
          <a:xfrm>
            <a:off x="28575" y="746125"/>
            <a:ext cx="6613525" cy="3721100"/>
          </a:xfrm>
        </p:spPr>
      </p:sp>
      <p:sp>
        <p:nvSpPr>
          <p:cNvPr id="15363"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28575" y="746125"/>
            <a:ext cx="6613525" cy="3721100"/>
          </a:xfrm>
        </p:spPr>
      </p:sp>
      <p:sp>
        <p:nvSpPr>
          <p:cNvPr id="17411"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idx="4294967295"/>
          </p:nvPr>
        </p:nvSpPr>
        <p:spPr>
          <a:xfrm>
            <a:off x="28575" y="746125"/>
            <a:ext cx="6613525" cy="3721100"/>
          </a:xfrm>
        </p:spPr>
      </p:sp>
      <p:sp>
        <p:nvSpPr>
          <p:cNvPr id="19459"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idx="4294967295"/>
          </p:nvPr>
        </p:nvSpPr>
        <p:spPr>
          <a:xfrm>
            <a:off x="28575" y="746125"/>
            <a:ext cx="6613525" cy="3721100"/>
          </a:xfrm>
        </p:spPr>
      </p:sp>
      <p:sp>
        <p:nvSpPr>
          <p:cNvPr id="21507"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28575" y="746125"/>
            <a:ext cx="6613525" cy="3721100"/>
          </a:xfrm>
        </p:spPr>
      </p:sp>
      <p:sp>
        <p:nvSpPr>
          <p:cNvPr id="23555"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28575" y="746125"/>
            <a:ext cx="6613525" cy="3721100"/>
          </a:xfrm>
        </p:spPr>
      </p:sp>
      <p:sp>
        <p:nvSpPr>
          <p:cNvPr id="25603"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idx="4294967295"/>
          </p:nvPr>
        </p:nvSpPr>
        <p:spPr>
          <a:xfrm>
            <a:off x="28575" y="746125"/>
            <a:ext cx="6613525" cy="3721100"/>
          </a:xfrm>
        </p:spPr>
      </p:sp>
      <p:sp>
        <p:nvSpPr>
          <p:cNvPr id="29699" name="Rectangle 3"/>
          <p:cNvSpPr>
            <a:spLocks noGrp="1" noChangeArrowheads="1"/>
          </p:cNvSpPr>
          <p:nvPr>
            <p:ph type="body" idx="4294967295"/>
          </p:nvPr>
        </p:nvSpPr>
        <p:spPr>
          <a:xfrm>
            <a:off x="889000" y="4714875"/>
            <a:ext cx="4891088" cy="4467225"/>
          </a:xfr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idx="4294967295"/>
          </p:nvPr>
        </p:nvSpPr>
        <p:spPr>
          <a:xfrm>
            <a:off x="28575" y="746125"/>
            <a:ext cx="6613525" cy="3721100"/>
          </a:xfrm>
        </p:spPr>
      </p:sp>
      <p:sp>
        <p:nvSpPr>
          <p:cNvPr id="31747" name="Rectangle 3"/>
          <p:cNvSpPr>
            <a:spLocks noGrp="1" noChangeArrowheads="1"/>
          </p:cNvSpPr>
          <p:nvPr>
            <p:ph type="body" idx="4294967295"/>
          </p:nvPr>
        </p:nvSpPr>
        <p:spPr>
          <a:xfrm>
            <a:off x="889000" y="4714875"/>
            <a:ext cx="4891088" cy="4467225"/>
          </a:xfrm>
        </p:spPr>
        <p:txBody>
          <a:bodyPr/>
          <a:lstStyle/>
          <a:p>
            <a:r>
              <a:rPr lang="zh-CN" altLang="en-US"/>
              <a:t>计算机又称电脑。任何计算机，不管它是什么类型，都是由程序指令控制机器操作，完成特定工作任务。</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p>
            <a:pPr algn="ctr" eaLnBrk="0" hangingPunct="0">
              <a:lnSpc>
                <a:spcPct val="130000"/>
              </a:lnSpc>
            </a:pPr>
            <a:fld id="{987D8B49-A0FF-478B-92C6-02AA7A8B79A1}" type="slidenum">
              <a:rPr lang="en-GB" altLang="en-US" sz="600" i="1">
                <a:solidFill>
                  <a:srgbClr val="000066"/>
                </a:solidFill>
                <a:latin typeface="Tahoma" panose="020B0604030504040204" pitchFamily="34" charset="0"/>
                <a:ea typeface="Gulim" panose="020B0600000101010101" pitchFamily="34" charset="-127"/>
              </a:rPr>
            </a:fld>
            <a:r>
              <a:rPr lang="en-GB" altLang="en-US" sz="600" i="1">
                <a:solidFill>
                  <a:srgbClr val="000066"/>
                </a:solidFill>
                <a:latin typeface="Tahoma" panose="020B0604030504040204" pitchFamily="34" charset="0"/>
                <a:ea typeface="Gulim" panose="020B0600000101010101" pitchFamily="34" charset="-127"/>
              </a:rPr>
              <a:t> </a:t>
            </a:r>
            <a:endParaRPr lang="ko-KR" altLang="en-US" sz="600" i="1">
              <a:solidFill>
                <a:srgbClr val="000066"/>
              </a:solidFill>
              <a:latin typeface="Tahoma" panose="020B0604030504040204" pitchFamily="34" charset="0"/>
              <a:ea typeface="Gulim" panose="020B0600000101010101" pitchFamily="34" charset="-127"/>
            </a:endParaRPr>
          </a:p>
        </p:txBody>
      </p:sp>
      <p:sp>
        <p:nvSpPr>
          <p:cNvPr id="6" name="Text Box 4"/>
          <p:cNvSpPr txBox="1">
            <a:spLocks noChangeArrowheads="1"/>
          </p:cNvSpPr>
          <p:nvPr/>
        </p:nvSpPr>
        <p:spPr bwMode="auto">
          <a:xfrm>
            <a:off x="10477500" y="46038"/>
            <a:ext cx="1416050" cy="23971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200" dirty="0">
                <a:solidFill>
                  <a:schemeClr val="bg1"/>
                </a:solidFill>
                <a:latin typeface="Gulim" panose="020B0600000101010101" pitchFamily="34" charset="-127"/>
                <a:ea typeface="宋体" panose="02010600030101010101" pitchFamily="2" charset="-122"/>
                <a:sym typeface="+mn-ea"/>
              </a:rPr>
              <a:t>数据库原理及应用</a:t>
            </a:r>
            <a:endParaRPr lang="zh-CN" altLang="en-US" sz="1200" dirty="0">
              <a:solidFill>
                <a:schemeClr val="bg1"/>
              </a:solidFill>
              <a:latin typeface="Gulim" panose="020B0600000101010101" pitchFamily="34" charset="-127"/>
              <a:ea typeface="宋体" panose="02010600030101010101" pitchFamily="2" charset="-122"/>
              <a:sym typeface="+mn-ea"/>
            </a:endParaRPr>
          </a:p>
        </p:txBody>
      </p:sp>
      <p:pic>
        <p:nvPicPr>
          <p:cNvPr id="7" name="Picture 2" descr="subbar"/>
          <p:cNvPicPr>
            <a:picLocks noChangeAspect="1" noChangeArrowheads="1"/>
          </p:cNvPicPr>
          <p:nvPr userDrawn="1"/>
        </p:nvPicPr>
        <p:blipFill>
          <a:blip r:embed="rId2"/>
          <a:srcRect l="189" r="267"/>
          <a:stretch>
            <a:fillRect/>
          </a:stretch>
        </p:blipFill>
        <p:spPr bwMode="auto">
          <a:xfrm>
            <a:off x="0" y="-7938"/>
            <a:ext cx="12192000" cy="339726"/>
          </a:xfrm>
          <a:prstGeom prst="rect">
            <a:avLst/>
          </a:prstGeom>
          <a:noFill/>
          <a:ln w="9525">
            <a:noFill/>
            <a:miter lim="800000"/>
            <a:headEnd/>
            <a:tailEnd/>
          </a:ln>
        </p:spPr>
      </p:pic>
      <p:sp>
        <p:nvSpPr>
          <p:cNvPr id="8" name="Text Box 4"/>
          <p:cNvSpPr txBox="1">
            <a:spLocks noChangeArrowheads="1"/>
          </p:cNvSpPr>
          <p:nvPr/>
        </p:nvSpPr>
        <p:spPr bwMode="auto">
          <a:xfrm>
            <a:off x="23813" y="4763"/>
            <a:ext cx="2365375" cy="3000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695" dirty="0">
                <a:solidFill>
                  <a:schemeClr val="bg1"/>
                </a:solidFill>
                <a:latin typeface="Gulim" panose="020B0600000101010101" pitchFamily="34" charset="-127"/>
                <a:ea typeface="宋体" panose="02010600030101010101" pitchFamily="2" charset="-122"/>
                <a:sym typeface="+mn-ea"/>
              </a:rPr>
              <a:t>数据库系统原理与开发</a:t>
            </a:r>
            <a:endParaRPr lang="zh-CN" altLang="en-US" sz="1695" dirty="0">
              <a:solidFill>
                <a:schemeClr val="bg1"/>
              </a:solidFill>
              <a:latin typeface="Gulim" panose="020B0600000101010101" pitchFamily="34" charset="-127"/>
              <a:ea typeface="宋体" panose="02010600030101010101" pitchFamily="2" charset="-122"/>
              <a:sym typeface="+mn-ea"/>
            </a:endParaRPr>
          </a:p>
        </p:txBody>
      </p:sp>
      <p:sp>
        <p:nvSpPr>
          <p:cNvPr id="9" name="Text Box 4"/>
          <p:cNvSpPr txBox="1">
            <a:spLocks noChangeArrowheads="1"/>
          </p:cNvSpPr>
          <p:nvPr/>
        </p:nvSpPr>
        <p:spPr bwMode="auto">
          <a:xfrm>
            <a:off x="10036175" y="44450"/>
            <a:ext cx="2052638" cy="300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695" dirty="0">
                <a:solidFill>
                  <a:schemeClr val="bg1"/>
                </a:solidFill>
                <a:latin typeface="Gulim" panose="020B0600000101010101" pitchFamily="34" charset="-127"/>
                <a:ea typeface="宋体" panose="02010600030101010101" pitchFamily="2" charset="-122"/>
                <a:sym typeface="+mn-ea"/>
              </a:rPr>
              <a:t>电子科技大学</a:t>
            </a:r>
            <a:r>
              <a:rPr lang="en-US" altLang="zh-CN" sz="1695" dirty="0">
                <a:solidFill>
                  <a:schemeClr val="bg1"/>
                </a:solidFill>
                <a:latin typeface="Gulim" panose="020B0600000101010101" pitchFamily="34" charset="-127"/>
                <a:ea typeface="宋体" panose="02010600030101010101" pitchFamily="2" charset="-122"/>
                <a:sym typeface="+mn-ea"/>
              </a:rPr>
              <a:t>-</a:t>
            </a:r>
            <a:r>
              <a:rPr lang="zh-CN" altLang="en-US" sz="1695" dirty="0">
                <a:solidFill>
                  <a:schemeClr val="bg1"/>
                </a:solidFill>
                <a:latin typeface="Gulim" panose="020B0600000101010101" pitchFamily="34" charset="-127"/>
                <a:ea typeface="宋体" panose="02010600030101010101" pitchFamily="2" charset="-122"/>
                <a:sym typeface="+mn-ea"/>
              </a:rPr>
              <a:t>陆鑫</a:t>
            </a:r>
            <a:endParaRPr lang="zh-CN" altLang="en-US" sz="1695" dirty="0">
              <a:solidFill>
                <a:schemeClr val="bg1"/>
              </a:solidFill>
              <a:latin typeface="Gulim" panose="020B0600000101010101" pitchFamily="34" charset="-127"/>
              <a:ea typeface="宋体" panose="02010600030101010101" pitchFamily="2" charset="-122"/>
              <a:sym typeface="+mn-ea"/>
            </a:endParaRPr>
          </a:p>
        </p:txBody>
      </p:sp>
      <p:sp>
        <p:nvSpPr>
          <p:cNvPr id="2" name="标题 1"/>
          <p:cNvSpPr>
            <a:spLocks noGrp="1"/>
          </p:cNvSpPr>
          <p:nvPr>
            <p:ph type="title"/>
          </p:nvPr>
        </p:nvSpPr>
        <p:spPr>
          <a:xfrm>
            <a:off x="914400" y="609600"/>
            <a:ext cx="10363200" cy="9144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4"/>
          <p:cNvSpPr>
            <a:spLocks noGrp="1"/>
          </p:cNvSpPr>
          <p:nvPr>
            <p:ph type="dt" sz="half" idx="10"/>
          </p:nvPr>
        </p:nvSpPr>
        <p:spPr>
          <a:xfrm>
            <a:off x="914400" y="6248400"/>
            <a:ext cx="2540000" cy="457200"/>
          </a:xfrm>
        </p:spPr>
        <p:txBody>
          <a:bodyPr/>
          <a:lstStyle>
            <a:lvl1pPr>
              <a:defRPr kumimoji="1" sz="1400">
                <a:latin typeface="Times New Roman" panose="02020603050405020304" pitchFamily="18" charset="0"/>
                <a:ea typeface="宋体" panose="02010600030101010101" pitchFamily="2" charset="-122"/>
              </a:defRPr>
            </a:lvl1pPr>
          </a:lstStyle>
          <a:p>
            <a:pPr>
              <a:defRPr/>
            </a:pPr>
            <a:endParaRPr lang="en-US" altLang="zh-CN"/>
          </a:p>
        </p:txBody>
      </p:sp>
      <p:sp>
        <p:nvSpPr>
          <p:cNvPr id="11" name="页脚占位符 5"/>
          <p:cNvSpPr>
            <a:spLocks noGrp="1"/>
          </p:cNvSpPr>
          <p:nvPr>
            <p:ph type="ftr" sz="quarter" idx="11"/>
          </p:nvPr>
        </p:nvSpPr>
        <p:spPr>
          <a:xfrm>
            <a:off x="4165600" y="6248400"/>
            <a:ext cx="3860800" cy="457200"/>
          </a:xfrm>
        </p:spPr>
        <p:txBody>
          <a:bodyPr/>
          <a:lstStyle>
            <a:lvl1pPr algn="ctr">
              <a:defRPr kumimoji="1" sz="1400">
                <a:latin typeface="Times New Roman" panose="02020603050405020304" pitchFamily="18" charset="0"/>
                <a:ea typeface="宋体" panose="02010600030101010101" pitchFamily="2" charset="-122"/>
              </a:defRPr>
            </a:lvl1pPr>
          </a:lstStyle>
          <a:p>
            <a:pPr>
              <a:defRPr/>
            </a:pPr>
            <a:endParaRPr lang="en-US" altLang="zh-CN"/>
          </a:p>
        </p:txBody>
      </p:sp>
      <p:sp>
        <p:nvSpPr>
          <p:cNvPr id="12" name="灯片编号占位符 6"/>
          <p:cNvSpPr>
            <a:spLocks noGrp="1"/>
          </p:cNvSpPr>
          <p:nvPr>
            <p:ph type="sldNum" sz="quarter" idx="12"/>
          </p:nvPr>
        </p:nvSpPr>
        <p:spPr>
          <a:xfrm>
            <a:off x="8737600" y="6248400"/>
            <a:ext cx="2540000" cy="457200"/>
          </a:xfrm>
        </p:spPr>
        <p:txBody>
          <a:bodyPr vert="horz" wrap="square" lIns="91440" tIns="45720" rIns="91440" bIns="45720" numCol="1" anchor="t" anchorCtr="0" compatLnSpc="1"/>
          <a:lstStyle>
            <a:lvl1pPr algn="r">
              <a:defRPr sz="1400">
                <a:latin typeface="Times New Roman" panose="02020603050405020304" pitchFamily="18" charset="0"/>
                <a:ea typeface="宋体" panose="02010600030101010101" pitchFamily="2" charset="-122"/>
              </a:defRPr>
            </a:lvl1pPr>
          </a:lstStyle>
          <a:p>
            <a:fld id="{81C502C2-E3A6-4630-8AFD-903D5D837B7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endParaRPr lang="zh-CN" altLang="en-US"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p>
            <a:pPr algn="ctr" eaLnBrk="0" hangingPunct="0">
              <a:lnSpc>
                <a:spcPct val="130000"/>
              </a:lnSpc>
            </a:pPr>
            <a:fld id="{3B0162BD-5D94-4910-A11A-A6AC5E3982FD}" type="slidenum">
              <a:rPr lang="en-GB" altLang="en-US" sz="600" i="1">
                <a:solidFill>
                  <a:srgbClr val="000066"/>
                </a:solidFill>
                <a:latin typeface="Tahoma" panose="020B0604030504040204" pitchFamily="34" charset="0"/>
                <a:ea typeface="Gulim" panose="020B0600000101010101" pitchFamily="34" charset="-127"/>
              </a:rPr>
            </a:fld>
            <a:r>
              <a:rPr lang="en-GB" altLang="en-US" sz="600" i="1">
                <a:solidFill>
                  <a:srgbClr val="000066"/>
                </a:solidFill>
                <a:latin typeface="Tahoma" panose="020B0604030504040204" pitchFamily="34" charset="0"/>
                <a:ea typeface="Gulim" panose="020B0600000101010101" pitchFamily="34" charset="-127"/>
              </a:rPr>
              <a:t> </a:t>
            </a:r>
            <a:endParaRPr lang="ko-KR" altLang="en-US" sz="600" i="1">
              <a:solidFill>
                <a:srgbClr val="000066"/>
              </a:solidFill>
              <a:latin typeface="Tahoma" panose="020B0604030504040204" pitchFamily="34" charset="0"/>
              <a:ea typeface="Gulim" panose="020B0600000101010101" pitchFamily="34" charset="-127"/>
            </a:endParaRPr>
          </a:p>
        </p:txBody>
      </p:sp>
      <p:sp>
        <p:nvSpPr>
          <p:cNvPr id="3076" name="Text Box 4"/>
          <p:cNvSpPr txBox="1">
            <a:spLocks noChangeArrowheads="1"/>
          </p:cNvSpPr>
          <p:nvPr/>
        </p:nvSpPr>
        <p:spPr bwMode="auto">
          <a:xfrm>
            <a:off x="10477500" y="46038"/>
            <a:ext cx="1416050" cy="23971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200" dirty="0">
                <a:solidFill>
                  <a:schemeClr val="bg1"/>
                </a:solidFill>
                <a:latin typeface="Gulim" panose="020B0600000101010101" pitchFamily="34" charset="-127"/>
                <a:ea typeface="宋体" panose="02010600030101010101" pitchFamily="2" charset="-122"/>
                <a:sym typeface="+mn-ea"/>
              </a:rPr>
              <a:t>数据库原理及应用</a:t>
            </a:r>
            <a:endParaRPr lang="zh-CN" altLang="en-US" sz="1200" dirty="0">
              <a:solidFill>
                <a:schemeClr val="bg1"/>
              </a:solidFill>
              <a:latin typeface="Gulim" panose="020B0600000101010101" pitchFamily="34" charset="-127"/>
              <a:ea typeface="宋体" panose="02010600030101010101" pitchFamily="2" charset="-122"/>
              <a:sym typeface="+mn-ea"/>
            </a:endParaRPr>
          </a:p>
        </p:txBody>
      </p:sp>
      <p:pic>
        <p:nvPicPr>
          <p:cNvPr id="1028" name="Picture 2" descr="subbar"/>
          <p:cNvPicPr>
            <a:picLocks noChangeAspect="1" noChangeArrowheads="1"/>
          </p:cNvPicPr>
          <p:nvPr userDrawn="1"/>
        </p:nvPicPr>
        <p:blipFill>
          <a:blip r:embed="rId13"/>
          <a:srcRect l="189" r="267"/>
          <a:stretch>
            <a:fillRect/>
          </a:stretch>
        </p:blipFill>
        <p:spPr bwMode="auto">
          <a:xfrm>
            <a:off x="0" y="-7938"/>
            <a:ext cx="12192000" cy="339726"/>
          </a:xfrm>
          <a:prstGeom prst="rect">
            <a:avLst/>
          </a:prstGeom>
          <a:noFill/>
          <a:ln w="9525">
            <a:noFill/>
            <a:miter lim="800000"/>
            <a:headEnd/>
            <a:tailEnd/>
          </a:ln>
        </p:spPr>
      </p:pic>
      <p:sp>
        <p:nvSpPr>
          <p:cNvPr id="8" name="Text Box 4"/>
          <p:cNvSpPr txBox="1">
            <a:spLocks noChangeArrowheads="1"/>
          </p:cNvSpPr>
          <p:nvPr/>
        </p:nvSpPr>
        <p:spPr bwMode="auto">
          <a:xfrm>
            <a:off x="23813" y="4763"/>
            <a:ext cx="2365375" cy="3000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695" dirty="0">
                <a:solidFill>
                  <a:schemeClr val="bg1"/>
                </a:solidFill>
                <a:latin typeface="Gulim" panose="020B0600000101010101" pitchFamily="34" charset="-127"/>
                <a:ea typeface="宋体" panose="02010600030101010101" pitchFamily="2" charset="-122"/>
                <a:sym typeface="+mn-ea"/>
              </a:rPr>
              <a:t>数据库系统原理与开发</a:t>
            </a:r>
            <a:endParaRPr lang="zh-CN" altLang="en-US" sz="1695" dirty="0">
              <a:solidFill>
                <a:schemeClr val="bg1"/>
              </a:solidFill>
              <a:latin typeface="Gulim" panose="020B0600000101010101" pitchFamily="34" charset="-127"/>
              <a:ea typeface="宋体" panose="02010600030101010101" pitchFamily="2" charset="-122"/>
              <a:sym typeface="+mn-ea"/>
            </a:endParaRPr>
          </a:p>
        </p:txBody>
      </p:sp>
      <p:sp>
        <p:nvSpPr>
          <p:cNvPr id="9" name="Text Box 4"/>
          <p:cNvSpPr txBox="1">
            <a:spLocks noChangeArrowheads="1"/>
          </p:cNvSpPr>
          <p:nvPr/>
        </p:nvSpPr>
        <p:spPr bwMode="auto">
          <a:xfrm>
            <a:off x="10036175" y="44450"/>
            <a:ext cx="2052638" cy="300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695" dirty="0">
                <a:solidFill>
                  <a:schemeClr val="bg1"/>
                </a:solidFill>
                <a:latin typeface="Gulim" panose="020B0600000101010101" pitchFamily="34" charset="-127"/>
                <a:ea typeface="宋体" panose="02010600030101010101" pitchFamily="2" charset="-122"/>
                <a:sym typeface="+mn-ea"/>
              </a:rPr>
              <a:t>电子科技大学</a:t>
            </a:r>
            <a:r>
              <a:rPr lang="en-US" altLang="zh-CN" sz="1695" dirty="0">
                <a:solidFill>
                  <a:schemeClr val="bg1"/>
                </a:solidFill>
                <a:latin typeface="Gulim" panose="020B0600000101010101" pitchFamily="34" charset="-127"/>
                <a:ea typeface="宋体" panose="02010600030101010101" pitchFamily="2" charset="-122"/>
                <a:sym typeface="+mn-ea"/>
              </a:rPr>
              <a:t>-</a:t>
            </a:r>
            <a:r>
              <a:rPr lang="zh-CN" altLang="en-US" sz="1695" dirty="0">
                <a:solidFill>
                  <a:schemeClr val="bg1"/>
                </a:solidFill>
                <a:latin typeface="Gulim" panose="020B0600000101010101" pitchFamily="34" charset="-127"/>
                <a:ea typeface="宋体" panose="02010600030101010101" pitchFamily="2" charset="-122"/>
                <a:sym typeface="+mn-ea"/>
              </a:rPr>
              <a:t>陆鑫</a:t>
            </a:r>
            <a:endParaRPr lang="zh-CN" altLang="en-US" sz="1695" dirty="0">
              <a:solidFill>
                <a:schemeClr val="bg1"/>
              </a:solidFill>
              <a:latin typeface="Gulim" panose="020B0600000101010101" pitchFamily="34" charset="-127"/>
              <a:ea typeface="宋体" panose="02010600030101010101" pitchFamily="2"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122"/>
          <p:cNvPicPr>
            <a:picLocks noChangeAspect="1" noChangeArrowheads="1"/>
          </p:cNvPicPr>
          <p:nvPr userDrawn="1"/>
        </p:nvPicPr>
        <p:blipFill>
          <a:blip r:embed="rId12"/>
          <a:srcRect/>
          <a:stretch>
            <a:fillRect/>
          </a:stretch>
        </p:blipFill>
        <p:spPr bwMode="auto">
          <a:xfrm>
            <a:off x="0" y="4343400"/>
            <a:ext cx="12192000" cy="2528888"/>
          </a:xfrm>
          <a:prstGeom prst="rect">
            <a:avLst/>
          </a:prstGeom>
          <a:noFill/>
          <a:ln w="9525">
            <a:noFill/>
            <a:miter lim="800000"/>
            <a:headEnd/>
            <a:tailEnd/>
          </a:ln>
        </p:spPr>
      </p:pic>
      <p:pic>
        <p:nvPicPr>
          <p:cNvPr id="2051" name="Picture 121" descr="Untitled-5 copy"/>
          <p:cNvPicPr>
            <a:picLocks noChangeAspect="1" noChangeArrowheads="1"/>
          </p:cNvPicPr>
          <p:nvPr userDrawn="1"/>
        </p:nvPicPr>
        <p:blipFill>
          <a:blip r:embed="rId13"/>
          <a:srcRect/>
          <a:stretch>
            <a:fillRect/>
          </a:stretch>
        </p:blipFill>
        <p:spPr bwMode="auto">
          <a:xfrm>
            <a:off x="0" y="0"/>
            <a:ext cx="12192000" cy="2689225"/>
          </a:xfrm>
          <a:prstGeom prst="rect">
            <a:avLst/>
          </a:prstGeom>
          <a:noFill/>
          <a:ln w="9525">
            <a:noFill/>
            <a:miter lim="800000"/>
            <a:headEnd/>
            <a:tailEnd/>
          </a:ln>
        </p:spPr>
      </p:pic>
      <p:grpSp>
        <p:nvGrpSpPr>
          <p:cNvPr id="2052" name="Group 4"/>
          <p:cNvGrpSpPr/>
          <p:nvPr userDrawn="1"/>
        </p:nvGrpSpPr>
        <p:grpSpPr bwMode="auto">
          <a:xfrm>
            <a:off x="4244975" y="1300163"/>
            <a:ext cx="6967538" cy="912812"/>
            <a:chOff x="0" y="0"/>
            <a:chExt cx="3629" cy="575"/>
          </a:xfrm>
        </p:grpSpPr>
        <p:sp>
          <p:nvSpPr>
            <p:cNvPr id="2054" name="Oval 10"/>
            <p:cNvSpPr>
              <a:spLocks noChangeArrowheads="1"/>
            </p:cNvSpPr>
            <p:nvPr/>
          </p:nvSpPr>
          <p:spPr bwMode="auto">
            <a:xfrm>
              <a:off x="0"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5" name="Oval 11"/>
            <p:cNvSpPr>
              <a:spLocks noChangeArrowheads="1"/>
            </p:cNvSpPr>
            <p:nvPr/>
          </p:nvSpPr>
          <p:spPr bwMode="auto">
            <a:xfrm>
              <a:off x="117"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6" name="Oval 12"/>
            <p:cNvSpPr>
              <a:spLocks noChangeArrowheads="1"/>
            </p:cNvSpPr>
            <p:nvPr/>
          </p:nvSpPr>
          <p:spPr bwMode="auto">
            <a:xfrm>
              <a:off x="234"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7" name="Oval 13"/>
            <p:cNvSpPr>
              <a:spLocks noChangeArrowheads="1"/>
            </p:cNvSpPr>
            <p:nvPr/>
          </p:nvSpPr>
          <p:spPr bwMode="auto">
            <a:xfrm>
              <a:off x="351" y="3"/>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8" name="Oval 14"/>
            <p:cNvSpPr>
              <a:spLocks noChangeArrowheads="1"/>
            </p:cNvSpPr>
            <p:nvPr/>
          </p:nvSpPr>
          <p:spPr bwMode="auto">
            <a:xfrm>
              <a:off x="467"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9" name="Oval 15"/>
            <p:cNvSpPr>
              <a:spLocks noChangeArrowheads="1"/>
            </p:cNvSpPr>
            <p:nvPr/>
          </p:nvSpPr>
          <p:spPr bwMode="auto">
            <a:xfrm>
              <a:off x="584"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0" name="Oval 16"/>
            <p:cNvSpPr>
              <a:spLocks noChangeArrowheads="1"/>
            </p:cNvSpPr>
            <p:nvPr/>
          </p:nvSpPr>
          <p:spPr bwMode="auto">
            <a:xfrm>
              <a:off x="709"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1" name="Oval 17"/>
            <p:cNvSpPr>
              <a:spLocks noChangeArrowheads="1"/>
            </p:cNvSpPr>
            <p:nvPr/>
          </p:nvSpPr>
          <p:spPr bwMode="auto">
            <a:xfrm>
              <a:off x="826"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2" name="Oval 18"/>
            <p:cNvSpPr>
              <a:spLocks noChangeArrowheads="1"/>
            </p:cNvSpPr>
            <p:nvPr/>
          </p:nvSpPr>
          <p:spPr bwMode="auto">
            <a:xfrm>
              <a:off x="943"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3" name="Oval 19"/>
            <p:cNvSpPr>
              <a:spLocks noChangeArrowheads="1"/>
            </p:cNvSpPr>
            <p:nvPr/>
          </p:nvSpPr>
          <p:spPr bwMode="auto">
            <a:xfrm>
              <a:off x="1059"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4" name="Oval 20"/>
            <p:cNvSpPr>
              <a:spLocks noChangeArrowheads="1"/>
            </p:cNvSpPr>
            <p:nvPr/>
          </p:nvSpPr>
          <p:spPr bwMode="auto">
            <a:xfrm>
              <a:off x="1176"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5" name="Oval 21"/>
            <p:cNvSpPr>
              <a:spLocks noChangeArrowheads="1"/>
            </p:cNvSpPr>
            <p:nvPr/>
          </p:nvSpPr>
          <p:spPr bwMode="auto">
            <a:xfrm>
              <a:off x="1293" y="0"/>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6" name="Oval 22"/>
            <p:cNvSpPr>
              <a:spLocks noChangeArrowheads="1"/>
            </p:cNvSpPr>
            <p:nvPr/>
          </p:nvSpPr>
          <p:spPr bwMode="auto">
            <a:xfrm>
              <a:off x="1418"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7" name="Oval 23"/>
            <p:cNvSpPr>
              <a:spLocks noChangeArrowheads="1"/>
            </p:cNvSpPr>
            <p:nvPr/>
          </p:nvSpPr>
          <p:spPr bwMode="auto">
            <a:xfrm>
              <a:off x="1534"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8" name="Oval 24"/>
            <p:cNvSpPr>
              <a:spLocks noChangeArrowheads="1"/>
            </p:cNvSpPr>
            <p:nvPr/>
          </p:nvSpPr>
          <p:spPr bwMode="auto">
            <a:xfrm>
              <a:off x="1651"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9" name="Oval 25"/>
            <p:cNvSpPr>
              <a:spLocks noChangeArrowheads="1"/>
            </p:cNvSpPr>
            <p:nvPr/>
          </p:nvSpPr>
          <p:spPr bwMode="auto">
            <a:xfrm>
              <a:off x="1768"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0" name="Oval 26"/>
            <p:cNvSpPr>
              <a:spLocks noChangeArrowheads="1"/>
            </p:cNvSpPr>
            <p:nvPr/>
          </p:nvSpPr>
          <p:spPr bwMode="auto">
            <a:xfrm>
              <a:off x="1885"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1" name="Oval 27"/>
            <p:cNvSpPr>
              <a:spLocks noChangeArrowheads="1"/>
            </p:cNvSpPr>
            <p:nvPr/>
          </p:nvSpPr>
          <p:spPr bwMode="auto">
            <a:xfrm>
              <a:off x="2002"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2" name="Oval 28"/>
            <p:cNvSpPr>
              <a:spLocks noChangeArrowheads="1"/>
            </p:cNvSpPr>
            <p:nvPr/>
          </p:nvSpPr>
          <p:spPr bwMode="auto">
            <a:xfrm>
              <a:off x="2126"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3" name="Oval 29"/>
            <p:cNvSpPr>
              <a:spLocks noChangeArrowheads="1"/>
            </p:cNvSpPr>
            <p:nvPr/>
          </p:nvSpPr>
          <p:spPr bwMode="auto">
            <a:xfrm>
              <a:off x="2243"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4" name="Oval 30"/>
            <p:cNvSpPr>
              <a:spLocks noChangeArrowheads="1"/>
            </p:cNvSpPr>
            <p:nvPr/>
          </p:nvSpPr>
          <p:spPr bwMode="auto">
            <a:xfrm>
              <a:off x="2360"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5" name="Oval 31"/>
            <p:cNvSpPr>
              <a:spLocks noChangeArrowheads="1"/>
            </p:cNvSpPr>
            <p:nvPr/>
          </p:nvSpPr>
          <p:spPr bwMode="auto">
            <a:xfrm>
              <a:off x="2477"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6" name="Oval 32"/>
            <p:cNvSpPr>
              <a:spLocks noChangeArrowheads="1"/>
            </p:cNvSpPr>
            <p:nvPr/>
          </p:nvSpPr>
          <p:spPr bwMode="auto">
            <a:xfrm>
              <a:off x="2594"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7" name="Oval 33"/>
            <p:cNvSpPr>
              <a:spLocks noChangeArrowheads="1"/>
            </p:cNvSpPr>
            <p:nvPr/>
          </p:nvSpPr>
          <p:spPr bwMode="auto">
            <a:xfrm>
              <a:off x="2711"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8" name="Oval 34"/>
            <p:cNvSpPr>
              <a:spLocks noChangeArrowheads="1"/>
            </p:cNvSpPr>
            <p:nvPr/>
          </p:nvSpPr>
          <p:spPr bwMode="auto">
            <a:xfrm>
              <a:off x="2835" y="7"/>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9" name="Oval 35"/>
            <p:cNvSpPr>
              <a:spLocks noChangeArrowheads="1"/>
            </p:cNvSpPr>
            <p:nvPr/>
          </p:nvSpPr>
          <p:spPr bwMode="auto">
            <a:xfrm>
              <a:off x="2952"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0" name="Oval 36"/>
            <p:cNvSpPr>
              <a:spLocks noChangeArrowheads="1"/>
            </p:cNvSpPr>
            <p:nvPr/>
          </p:nvSpPr>
          <p:spPr bwMode="auto">
            <a:xfrm>
              <a:off x="3069"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1" name="Oval 37"/>
            <p:cNvSpPr>
              <a:spLocks noChangeArrowheads="1"/>
            </p:cNvSpPr>
            <p:nvPr/>
          </p:nvSpPr>
          <p:spPr bwMode="auto">
            <a:xfrm>
              <a:off x="3186"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2" name="Oval 38"/>
            <p:cNvSpPr>
              <a:spLocks noChangeArrowheads="1"/>
            </p:cNvSpPr>
            <p:nvPr/>
          </p:nvSpPr>
          <p:spPr bwMode="auto">
            <a:xfrm>
              <a:off x="3303"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3" name="Oval 39"/>
            <p:cNvSpPr>
              <a:spLocks noChangeArrowheads="1"/>
            </p:cNvSpPr>
            <p:nvPr/>
          </p:nvSpPr>
          <p:spPr bwMode="auto">
            <a:xfrm>
              <a:off x="0"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4" name="Oval 40"/>
            <p:cNvSpPr>
              <a:spLocks noChangeArrowheads="1"/>
            </p:cNvSpPr>
            <p:nvPr/>
          </p:nvSpPr>
          <p:spPr bwMode="auto">
            <a:xfrm>
              <a:off x="117"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5" name="Oval 41"/>
            <p:cNvSpPr>
              <a:spLocks noChangeArrowheads="1"/>
            </p:cNvSpPr>
            <p:nvPr/>
          </p:nvSpPr>
          <p:spPr bwMode="auto">
            <a:xfrm>
              <a:off x="234"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6" name="Oval 42"/>
            <p:cNvSpPr>
              <a:spLocks noChangeArrowheads="1"/>
            </p:cNvSpPr>
            <p:nvPr/>
          </p:nvSpPr>
          <p:spPr bwMode="auto">
            <a:xfrm>
              <a:off x="351" y="123"/>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7" name="Oval 43"/>
            <p:cNvSpPr>
              <a:spLocks noChangeArrowheads="1"/>
            </p:cNvSpPr>
            <p:nvPr/>
          </p:nvSpPr>
          <p:spPr bwMode="auto">
            <a:xfrm>
              <a:off x="467"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8" name="Oval 44"/>
            <p:cNvSpPr>
              <a:spLocks noChangeArrowheads="1"/>
            </p:cNvSpPr>
            <p:nvPr/>
          </p:nvSpPr>
          <p:spPr bwMode="auto">
            <a:xfrm>
              <a:off x="584"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9" name="Oval 45"/>
            <p:cNvSpPr>
              <a:spLocks noChangeArrowheads="1"/>
            </p:cNvSpPr>
            <p:nvPr/>
          </p:nvSpPr>
          <p:spPr bwMode="auto">
            <a:xfrm>
              <a:off x="709"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0" name="Oval 46"/>
            <p:cNvSpPr>
              <a:spLocks noChangeArrowheads="1"/>
            </p:cNvSpPr>
            <p:nvPr/>
          </p:nvSpPr>
          <p:spPr bwMode="auto">
            <a:xfrm>
              <a:off x="826"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1" name="Oval 47"/>
            <p:cNvSpPr>
              <a:spLocks noChangeArrowheads="1"/>
            </p:cNvSpPr>
            <p:nvPr/>
          </p:nvSpPr>
          <p:spPr bwMode="auto">
            <a:xfrm>
              <a:off x="943"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2" name="Oval 48"/>
            <p:cNvSpPr>
              <a:spLocks noChangeArrowheads="1"/>
            </p:cNvSpPr>
            <p:nvPr/>
          </p:nvSpPr>
          <p:spPr bwMode="auto">
            <a:xfrm>
              <a:off x="1059"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3" name="Oval 49"/>
            <p:cNvSpPr>
              <a:spLocks noChangeArrowheads="1"/>
            </p:cNvSpPr>
            <p:nvPr/>
          </p:nvSpPr>
          <p:spPr bwMode="auto">
            <a:xfrm>
              <a:off x="1176"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4" name="Oval 50"/>
            <p:cNvSpPr>
              <a:spLocks noChangeArrowheads="1"/>
            </p:cNvSpPr>
            <p:nvPr/>
          </p:nvSpPr>
          <p:spPr bwMode="auto">
            <a:xfrm>
              <a:off x="1293" y="120"/>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5" name="Oval 51"/>
            <p:cNvSpPr>
              <a:spLocks noChangeArrowheads="1"/>
            </p:cNvSpPr>
            <p:nvPr/>
          </p:nvSpPr>
          <p:spPr bwMode="auto">
            <a:xfrm>
              <a:off x="1418"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6" name="Oval 52"/>
            <p:cNvSpPr>
              <a:spLocks noChangeArrowheads="1"/>
            </p:cNvSpPr>
            <p:nvPr/>
          </p:nvSpPr>
          <p:spPr bwMode="auto">
            <a:xfrm>
              <a:off x="1534"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7" name="Oval 53"/>
            <p:cNvSpPr>
              <a:spLocks noChangeArrowheads="1"/>
            </p:cNvSpPr>
            <p:nvPr/>
          </p:nvSpPr>
          <p:spPr bwMode="auto">
            <a:xfrm>
              <a:off x="1651"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8" name="Oval 54"/>
            <p:cNvSpPr>
              <a:spLocks noChangeArrowheads="1"/>
            </p:cNvSpPr>
            <p:nvPr/>
          </p:nvSpPr>
          <p:spPr bwMode="auto">
            <a:xfrm>
              <a:off x="1768"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9" name="Oval 55"/>
            <p:cNvSpPr>
              <a:spLocks noChangeArrowheads="1"/>
            </p:cNvSpPr>
            <p:nvPr/>
          </p:nvSpPr>
          <p:spPr bwMode="auto">
            <a:xfrm>
              <a:off x="1885"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0" name="Oval 56"/>
            <p:cNvSpPr>
              <a:spLocks noChangeArrowheads="1"/>
            </p:cNvSpPr>
            <p:nvPr/>
          </p:nvSpPr>
          <p:spPr bwMode="auto">
            <a:xfrm>
              <a:off x="2002"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1" name="Oval 57"/>
            <p:cNvSpPr>
              <a:spLocks noChangeArrowheads="1"/>
            </p:cNvSpPr>
            <p:nvPr/>
          </p:nvSpPr>
          <p:spPr bwMode="auto">
            <a:xfrm>
              <a:off x="2126"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2" name="Oval 58"/>
            <p:cNvSpPr>
              <a:spLocks noChangeArrowheads="1"/>
            </p:cNvSpPr>
            <p:nvPr/>
          </p:nvSpPr>
          <p:spPr bwMode="auto">
            <a:xfrm>
              <a:off x="2243"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3" name="Oval 59"/>
            <p:cNvSpPr>
              <a:spLocks noChangeArrowheads="1"/>
            </p:cNvSpPr>
            <p:nvPr/>
          </p:nvSpPr>
          <p:spPr bwMode="auto">
            <a:xfrm>
              <a:off x="2360"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4" name="Oval 60"/>
            <p:cNvSpPr>
              <a:spLocks noChangeArrowheads="1"/>
            </p:cNvSpPr>
            <p:nvPr/>
          </p:nvSpPr>
          <p:spPr bwMode="auto">
            <a:xfrm>
              <a:off x="2477"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5" name="Oval 61"/>
            <p:cNvSpPr>
              <a:spLocks noChangeArrowheads="1"/>
            </p:cNvSpPr>
            <p:nvPr/>
          </p:nvSpPr>
          <p:spPr bwMode="auto">
            <a:xfrm>
              <a:off x="2594"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6" name="Oval 62"/>
            <p:cNvSpPr>
              <a:spLocks noChangeArrowheads="1"/>
            </p:cNvSpPr>
            <p:nvPr/>
          </p:nvSpPr>
          <p:spPr bwMode="auto">
            <a:xfrm>
              <a:off x="2711"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7" name="Oval 63"/>
            <p:cNvSpPr>
              <a:spLocks noChangeArrowheads="1"/>
            </p:cNvSpPr>
            <p:nvPr/>
          </p:nvSpPr>
          <p:spPr bwMode="auto">
            <a:xfrm>
              <a:off x="2835" y="127"/>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8" name="Oval 64"/>
            <p:cNvSpPr>
              <a:spLocks noChangeArrowheads="1"/>
            </p:cNvSpPr>
            <p:nvPr/>
          </p:nvSpPr>
          <p:spPr bwMode="auto">
            <a:xfrm>
              <a:off x="2952"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9" name="Oval 65"/>
            <p:cNvSpPr>
              <a:spLocks noChangeArrowheads="1"/>
            </p:cNvSpPr>
            <p:nvPr/>
          </p:nvSpPr>
          <p:spPr bwMode="auto">
            <a:xfrm>
              <a:off x="3069"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0" name="Oval 66"/>
            <p:cNvSpPr>
              <a:spLocks noChangeArrowheads="1"/>
            </p:cNvSpPr>
            <p:nvPr/>
          </p:nvSpPr>
          <p:spPr bwMode="auto">
            <a:xfrm>
              <a:off x="3186"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1" name="Oval 67"/>
            <p:cNvSpPr>
              <a:spLocks noChangeArrowheads="1"/>
            </p:cNvSpPr>
            <p:nvPr/>
          </p:nvSpPr>
          <p:spPr bwMode="auto">
            <a:xfrm>
              <a:off x="3303"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2" name="Oval 68"/>
            <p:cNvSpPr>
              <a:spLocks noChangeArrowheads="1"/>
            </p:cNvSpPr>
            <p:nvPr/>
          </p:nvSpPr>
          <p:spPr bwMode="auto">
            <a:xfrm>
              <a:off x="234"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3" name="Oval 69"/>
            <p:cNvSpPr>
              <a:spLocks noChangeArrowheads="1"/>
            </p:cNvSpPr>
            <p:nvPr/>
          </p:nvSpPr>
          <p:spPr bwMode="auto">
            <a:xfrm>
              <a:off x="351"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4" name="Oval 70"/>
            <p:cNvSpPr>
              <a:spLocks noChangeArrowheads="1"/>
            </p:cNvSpPr>
            <p:nvPr/>
          </p:nvSpPr>
          <p:spPr bwMode="auto">
            <a:xfrm>
              <a:off x="467"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5" name="Oval 71"/>
            <p:cNvSpPr>
              <a:spLocks noChangeArrowheads="1"/>
            </p:cNvSpPr>
            <p:nvPr/>
          </p:nvSpPr>
          <p:spPr bwMode="auto">
            <a:xfrm>
              <a:off x="584"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6" name="Oval 72"/>
            <p:cNvSpPr>
              <a:spLocks noChangeArrowheads="1"/>
            </p:cNvSpPr>
            <p:nvPr/>
          </p:nvSpPr>
          <p:spPr bwMode="auto">
            <a:xfrm>
              <a:off x="701"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7" name="Oval 73"/>
            <p:cNvSpPr>
              <a:spLocks noChangeArrowheads="1"/>
            </p:cNvSpPr>
            <p:nvPr/>
          </p:nvSpPr>
          <p:spPr bwMode="auto">
            <a:xfrm>
              <a:off x="818"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8" name="Oval 74"/>
            <p:cNvSpPr>
              <a:spLocks noChangeArrowheads="1"/>
            </p:cNvSpPr>
            <p:nvPr/>
          </p:nvSpPr>
          <p:spPr bwMode="auto">
            <a:xfrm>
              <a:off x="943"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9" name="Oval 75"/>
            <p:cNvSpPr>
              <a:spLocks noChangeArrowheads="1"/>
            </p:cNvSpPr>
            <p:nvPr/>
          </p:nvSpPr>
          <p:spPr bwMode="auto">
            <a:xfrm>
              <a:off x="1059"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0" name="Oval 76"/>
            <p:cNvSpPr>
              <a:spLocks noChangeArrowheads="1"/>
            </p:cNvSpPr>
            <p:nvPr/>
          </p:nvSpPr>
          <p:spPr bwMode="auto">
            <a:xfrm>
              <a:off x="1176"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1" name="Oval 77"/>
            <p:cNvSpPr>
              <a:spLocks noChangeArrowheads="1"/>
            </p:cNvSpPr>
            <p:nvPr/>
          </p:nvSpPr>
          <p:spPr bwMode="auto">
            <a:xfrm>
              <a:off x="1293"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2" name="Oval 78"/>
            <p:cNvSpPr>
              <a:spLocks noChangeArrowheads="1"/>
            </p:cNvSpPr>
            <p:nvPr/>
          </p:nvSpPr>
          <p:spPr bwMode="auto">
            <a:xfrm>
              <a:off x="1410"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3" name="Oval 79"/>
            <p:cNvSpPr>
              <a:spLocks noChangeArrowheads="1"/>
            </p:cNvSpPr>
            <p:nvPr/>
          </p:nvSpPr>
          <p:spPr bwMode="auto">
            <a:xfrm>
              <a:off x="1527" y="249"/>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4" name="Oval 80"/>
            <p:cNvSpPr>
              <a:spLocks noChangeArrowheads="1"/>
            </p:cNvSpPr>
            <p:nvPr/>
          </p:nvSpPr>
          <p:spPr bwMode="auto">
            <a:xfrm>
              <a:off x="1651"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5" name="Oval 81"/>
            <p:cNvSpPr>
              <a:spLocks noChangeArrowheads="1"/>
            </p:cNvSpPr>
            <p:nvPr/>
          </p:nvSpPr>
          <p:spPr bwMode="auto">
            <a:xfrm>
              <a:off x="1768"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6" name="Oval 82"/>
            <p:cNvSpPr>
              <a:spLocks noChangeArrowheads="1"/>
            </p:cNvSpPr>
            <p:nvPr/>
          </p:nvSpPr>
          <p:spPr bwMode="auto">
            <a:xfrm>
              <a:off x="1885"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7" name="Oval 83"/>
            <p:cNvSpPr>
              <a:spLocks noChangeArrowheads="1"/>
            </p:cNvSpPr>
            <p:nvPr/>
          </p:nvSpPr>
          <p:spPr bwMode="auto">
            <a:xfrm>
              <a:off x="2002"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8" name="Oval 84"/>
            <p:cNvSpPr>
              <a:spLocks noChangeArrowheads="1"/>
            </p:cNvSpPr>
            <p:nvPr/>
          </p:nvSpPr>
          <p:spPr bwMode="auto">
            <a:xfrm>
              <a:off x="2119"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9" name="Oval 85"/>
            <p:cNvSpPr>
              <a:spLocks noChangeArrowheads="1"/>
            </p:cNvSpPr>
            <p:nvPr/>
          </p:nvSpPr>
          <p:spPr bwMode="auto">
            <a:xfrm>
              <a:off x="2236"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0" name="Oval 86"/>
            <p:cNvSpPr>
              <a:spLocks noChangeArrowheads="1"/>
            </p:cNvSpPr>
            <p:nvPr/>
          </p:nvSpPr>
          <p:spPr bwMode="auto">
            <a:xfrm>
              <a:off x="2360" y="255"/>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1" name="Oval 87"/>
            <p:cNvSpPr>
              <a:spLocks noChangeArrowheads="1"/>
            </p:cNvSpPr>
            <p:nvPr/>
          </p:nvSpPr>
          <p:spPr bwMode="auto">
            <a:xfrm>
              <a:off x="2477"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2" name="Oval 88"/>
            <p:cNvSpPr>
              <a:spLocks noChangeArrowheads="1"/>
            </p:cNvSpPr>
            <p:nvPr/>
          </p:nvSpPr>
          <p:spPr bwMode="auto">
            <a:xfrm>
              <a:off x="2594"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3" name="Oval 89"/>
            <p:cNvSpPr>
              <a:spLocks noChangeArrowheads="1"/>
            </p:cNvSpPr>
            <p:nvPr/>
          </p:nvSpPr>
          <p:spPr bwMode="auto">
            <a:xfrm>
              <a:off x="2711"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4" name="Oval 90"/>
            <p:cNvSpPr>
              <a:spLocks noChangeArrowheads="1"/>
            </p:cNvSpPr>
            <p:nvPr/>
          </p:nvSpPr>
          <p:spPr bwMode="auto">
            <a:xfrm>
              <a:off x="2828"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5" name="Oval 91"/>
            <p:cNvSpPr>
              <a:spLocks noChangeArrowheads="1"/>
            </p:cNvSpPr>
            <p:nvPr/>
          </p:nvSpPr>
          <p:spPr bwMode="auto">
            <a:xfrm>
              <a:off x="2944"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6" name="Oval 92"/>
            <p:cNvSpPr>
              <a:spLocks noChangeArrowheads="1"/>
            </p:cNvSpPr>
            <p:nvPr/>
          </p:nvSpPr>
          <p:spPr bwMode="auto">
            <a:xfrm>
              <a:off x="3069" y="256"/>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7" name="Oval 93"/>
            <p:cNvSpPr>
              <a:spLocks noChangeArrowheads="1"/>
            </p:cNvSpPr>
            <p:nvPr/>
          </p:nvSpPr>
          <p:spPr bwMode="auto">
            <a:xfrm>
              <a:off x="3186" y="254"/>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8" name="Oval 94"/>
            <p:cNvSpPr>
              <a:spLocks noChangeArrowheads="1"/>
            </p:cNvSpPr>
            <p:nvPr/>
          </p:nvSpPr>
          <p:spPr bwMode="auto">
            <a:xfrm>
              <a:off x="3303"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9" name="Oval 95"/>
            <p:cNvSpPr>
              <a:spLocks noChangeArrowheads="1"/>
            </p:cNvSpPr>
            <p:nvPr/>
          </p:nvSpPr>
          <p:spPr bwMode="auto">
            <a:xfrm>
              <a:off x="3420"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0" name="Oval 96"/>
            <p:cNvSpPr>
              <a:spLocks noChangeArrowheads="1"/>
            </p:cNvSpPr>
            <p:nvPr/>
          </p:nvSpPr>
          <p:spPr bwMode="auto">
            <a:xfrm>
              <a:off x="3536"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1" name="Oval 97"/>
            <p:cNvSpPr>
              <a:spLocks noChangeArrowheads="1"/>
            </p:cNvSpPr>
            <p:nvPr/>
          </p:nvSpPr>
          <p:spPr bwMode="auto">
            <a:xfrm>
              <a:off x="476" y="371"/>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2" name="Oval 98"/>
            <p:cNvSpPr>
              <a:spLocks noChangeArrowheads="1"/>
            </p:cNvSpPr>
            <p:nvPr/>
          </p:nvSpPr>
          <p:spPr bwMode="auto">
            <a:xfrm>
              <a:off x="593"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3" name="Oval 99"/>
            <p:cNvSpPr>
              <a:spLocks noChangeArrowheads="1"/>
            </p:cNvSpPr>
            <p:nvPr/>
          </p:nvSpPr>
          <p:spPr bwMode="auto">
            <a:xfrm>
              <a:off x="710" y="370"/>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4" name="Oval 100"/>
            <p:cNvSpPr>
              <a:spLocks noChangeArrowheads="1"/>
            </p:cNvSpPr>
            <p:nvPr/>
          </p:nvSpPr>
          <p:spPr bwMode="auto">
            <a:xfrm>
              <a:off x="827"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5" name="Oval 101"/>
            <p:cNvSpPr>
              <a:spLocks noChangeArrowheads="1"/>
            </p:cNvSpPr>
            <p:nvPr/>
          </p:nvSpPr>
          <p:spPr bwMode="auto">
            <a:xfrm>
              <a:off x="944" y="369"/>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6" name="Oval 102"/>
            <p:cNvSpPr>
              <a:spLocks noChangeArrowheads="1"/>
            </p:cNvSpPr>
            <p:nvPr/>
          </p:nvSpPr>
          <p:spPr bwMode="auto">
            <a:xfrm>
              <a:off x="1060"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7" name="Oval 103"/>
            <p:cNvSpPr>
              <a:spLocks noChangeArrowheads="1"/>
            </p:cNvSpPr>
            <p:nvPr/>
          </p:nvSpPr>
          <p:spPr bwMode="auto">
            <a:xfrm>
              <a:off x="1185"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8" name="Oval 104"/>
            <p:cNvSpPr>
              <a:spLocks noChangeArrowheads="1"/>
            </p:cNvSpPr>
            <p:nvPr/>
          </p:nvSpPr>
          <p:spPr bwMode="auto">
            <a:xfrm>
              <a:off x="1302" y="367"/>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9" name="Oval 105"/>
            <p:cNvSpPr>
              <a:spLocks noChangeArrowheads="1"/>
            </p:cNvSpPr>
            <p:nvPr/>
          </p:nvSpPr>
          <p:spPr bwMode="auto">
            <a:xfrm>
              <a:off x="1419"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0" name="Oval 106"/>
            <p:cNvSpPr>
              <a:spLocks noChangeArrowheads="1"/>
            </p:cNvSpPr>
            <p:nvPr/>
          </p:nvSpPr>
          <p:spPr bwMode="auto">
            <a:xfrm>
              <a:off x="1536" y="366"/>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1" name="Oval 107"/>
            <p:cNvSpPr>
              <a:spLocks noChangeArrowheads="1"/>
            </p:cNvSpPr>
            <p:nvPr/>
          </p:nvSpPr>
          <p:spPr bwMode="auto">
            <a:xfrm>
              <a:off x="1652"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2" name="Oval 108"/>
            <p:cNvSpPr>
              <a:spLocks noChangeArrowheads="1"/>
            </p:cNvSpPr>
            <p:nvPr/>
          </p:nvSpPr>
          <p:spPr bwMode="auto">
            <a:xfrm>
              <a:off x="1769" y="365"/>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3" name="Oval 109"/>
            <p:cNvSpPr>
              <a:spLocks noChangeArrowheads="1"/>
            </p:cNvSpPr>
            <p:nvPr/>
          </p:nvSpPr>
          <p:spPr bwMode="auto">
            <a:xfrm>
              <a:off x="1894" y="370"/>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4" name="Oval 110"/>
            <p:cNvSpPr>
              <a:spLocks noChangeArrowheads="1"/>
            </p:cNvSpPr>
            <p:nvPr/>
          </p:nvSpPr>
          <p:spPr bwMode="auto">
            <a:xfrm>
              <a:off x="2011"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5" name="Oval 111"/>
            <p:cNvSpPr>
              <a:spLocks noChangeArrowheads="1"/>
            </p:cNvSpPr>
            <p:nvPr/>
          </p:nvSpPr>
          <p:spPr bwMode="auto">
            <a:xfrm>
              <a:off x="485" y="491"/>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6" name="Oval 112"/>
            <p:cNvSpPr>
              <a:spLocks noChangeArrowheads="1"/>
            </p:cNvSpPr>
            <p:nvPr/>
          </p:nvSpPr>
          <p:spPr bwMode="auto">
            <a:xfrm>
              <a:off x="602" y="489"/>
              <a:ext cx="92"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7" name="Oval 113"/>
            <p:cNvSpPr>
              <a:spLocks noChangeArrowheads="1"/>
            </p:cNvSpPr>
            <p:nvPr/>
          </p:nvSpPr>
          <p:spPr bwMode="auto">
            <a:xfrm>
              <a:off x="1060" y="486"/>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8" name="Oval 114"/>
            <p:cNvSpPr>
              <a:spLocks noChangeArrowheads="1"/>
            </p:cNvSpPr>
            <p:nvPr/>
          </p:nvSpPr>
          <p:spPr bwMode="auto">
            <a:xfrm>
              <a:off x="1200" y="485"/>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latinLnBrk="1" hangingPunct="0">
        <a:spcBef>
          <a:spcPct val="0"/>
        </a:spcBef>
        <a:spcAft>
          <a:spcPct val="0"/>
        </a:spcAft>
        <a:defRPr sz="2700" b="1">
          <a:solidFill>
            <a:schemeClr val="tx2"/>
          </a:solidFill>
          <a:latin typeface="+mj-lt"/>
          <a:ea typeface="+mj-ea"/>
          <a:cs typeface="+mj-cs"/>
        </a:defRPr>
      </a:lvl1pPr>
      <a:lvl2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2pPr>
      <a:lvl3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3pPr>
      <a:lvl4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4pPr>
      <a:lvl5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n-ea"/>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n-ea"/>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n-ea"/>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n-ea"/>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emf"/><Relationship Id="rId1"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emf"/><Relationship Id="rId1"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emf"/><Relationship Id="rId1" Type="http://schemas.openxmlformats.org/officeDocument/2006/relationships/image" Target="../media/image2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34.emf"/><Relationship Id="rId1"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6.png"/><Relationship Id="rId2" Type="http://schemas.microsoft.com/office/2007/relationships/media" Target="file:///F:\&#35838;&#31243;\&#25945;&#26448;&#32534;&#20889;\&#25968;&#25454;&#24211;&#31995;&#32479;-&#21407;&#29702;&#12289;&#35774;&#35745;&#19982;&#32534;&#31243;&#65288;2018&#29256;&#65289;\&#35838;&#31243;&#23398;&#20064;&#35270;&#39057;&#19982;&#33050;&#26412;\&#31532;2&#31456;%20&#20851;&#31995;&#27169;&#22411;\&#23454;&#36341;&#35270;&#39057;\20180722_222842.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2&#31456;%20&#20851;&#31995;&#27169;&#22411;\&#23454;&#36341;&#35270;&#39057;\20180722_222842.mp4" TargetMode="External"/></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7.png"/><Relationship Id="rId2" Type="http://schemas.microsoft.com/office/2007/relationships/media" Target="file:///F:\&#35838;&#31243;\&#25945;&#26448;&#32534;&#20889;\&#25968;&#25454;&#24211;&#31995;&#32479;-&#21407;&#29702;&#12289;&#35774;&#35745;&#19982;&#32534;&#31243;&#65288;2018&#29256;&#65289;\&#35838;&#31243;&#23398;&#20064;&#35270;&#39057;&#19982;&#33050;&#26412;\&#31532;2&#31456;%20&#20851;&#31995;&#27169;&#22411;\&#23454;&#36341;&#35270;&#39057;\20180724_222504.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2&#31456;%20&#20851;&#31995;&#27169;&#22411;\&#23454;&#36341;&#35270;&#39057;\20180724_222504.mp4"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9.png"/><Relationship Id="rId2" Type="http://schemas.microsoft.com/office/2007/relationships/media" Target="file:///F:\&#35838;&#31243;\&#25945;&#26448;&#32534;&#20889;\&#25968;&#25454;&#24211;&#31995;&#32479;-&#21407;&#29702;&#12289;&#35774;&#35745;&#19982;&#32534;&#31243;&#65288;2018&#29256;&#65289;\&#35838;&#31243;&#23398;&#20064;&#35270;&#39057;&#19982;&#33050;&#26412;\&#31532;2&#31456;%20&#20851;&#31995;&#27169;&#22411;\&#23454;&#36341;&#35270;&#39057;\20180725_005913.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2&#31456;%20&#20851;&#31995;&#27169;&#22411;\&#23454;&#36341;&#35270;&#39057;\20180725_005913.mp4" TargetMode="Externa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0.png"/><Relationship Id="rId2" Type="http://schemas.microsoft.com/office/2007/relationships/media" Target="file:///F:\&#35838;&#31243;\&#25945;&#26448;&#32534;&#20889;\&#25968;&#25454;&#24211;&#31995;&#32479;-&#21407;&#29702;&#12289;&#35774;&#35745;&#19982;&#32534;&#31243;&#65288;2018&#29256;&#65289;\&#35838;&#31243;&#23398;&#20064;&#35270;&#39057;&#19982;&#33050;&#26412;\&#31532;2&#31456;%20&#20851;&#31995;&#27169;&#22411;\&#23454;&#36341;&#35270;&#39057;\20180724_232737.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2&#31456;%20&#20851;&#31995;&#27169;&#22411;\&#23454;&#36341;&#35270;&#39057;\20180724_232737.mp4" TargetMode="External"/></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1.png"/><Relationship Id="rId2" Type="http://schemas.microsoft.com/office/2007/relationships/media" Target="file:///F:\&#35838;&#31243;\&#25945;&#26448;&#32534;&#20889;\&#25968;&#25454;&#24211;&#31995;&#32479;-&#21407;&#29702;&#12289;&#35774;&#35745;&#19982;&#32534;&#31243;&#65288;2018&#29256;&#65289;\&#35838;&#31243;&#23398;&#20064;&#35270;&#39057;&#19982;&#33050;&#26412;\&#31532;2&#31456;%20&#20851;&#31995;&#27169;&#22411;\&#23454;&#36341;&#35270;&#39057;\20180724_233625.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2&#31456;%20&#20851;&#31995;&#27169;&#22411;\&#23454;&#36341;&#35270;&#39057;\20180724_233625.mp4" TargetMode="External"/></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2.png"/><Relationship Id="rId2" Type="http://schemas.microsoft.com/office/2007/relationships/media" Target="file:///F:\&#35838;&#31243;\&#25945;&#26448;&#32534;&#20889;\&#25968;&#25454;&#24211;&#31995;&#32479;-&#21407;&#29702;&#12289;&#35774;&#35745;&#19982;&#32534;&#31243;&#65288;2018&#29256;&#65289;\&#35838;&#31243;&#23398;&#20064;&#35270;&#39057;&#19982;&#33050;&#26412;\&#31532;2&#31456;%20&#20851;&#31995;&#27169;&#22411;\&#23454;&#36341;&#35270;&#39057;\20180725_000235.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2&#31456;%20&#20851;&#31995;&#27169;&#22411;\&#23454;&#36341;&#35270;&#39057;\20180725_000235.mp4"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933575" y="2552700"/>
            <a:ext cx="87852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eaLnBrk="0" latinLnBrk="1" hangingPunct="0">
              <a:defRPr/>
            </a:pPr>
            <a:r>
              <a:rPr lang="zh-CN" altLang="en-US" sz="48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第</a:t>
            </a:r>
            <a:r>
              <a:rPr lang="en-US" altLang="zh-CN" sz="48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2</a:t>
            </a:r>
            <a:r>
              <a:rPr lang="zh-CN" altLang="en-US" sz="48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章</a:t>
            </a:r>
            <a:r>
              <a:rPr lang="en-US" altLang="zh-CN" sz="48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 </a:t>
            </a:r>
            <a:r>
              <a:rPr lang="zh-CN" altLang="en-US" sz="48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数据库关系模型</a:t>
            </a:r>
            <a:endParaRPr lang="en-US" altLang="zh-CN" sz="48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238125" y="541338"/>
            <a:ext cx="7545388" cy="436562"/>
          </a:xfrm>
          <a:prstGeom prst="rect">
            <a:avLst/>
          </a:prstGeom>
          <a:noFill/>
          <a:ln w="9525">
            <a:noFill/>
            <a:miter lim="800000"/>
          </a:ln>
          <a:effectLst>
            <a:prstShdw prst="shdw13" dist="53882" dir="13500000">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a:solidFill>
                  <a:srgbClr val="FF0000"/>
                </a:solidFill>
              </a:rPr>
              <a:t>问题：</a:t>
            </a:r>
            <a:r>
              <a:rPr lang="zh-CN" altLang="en-US" sz="2800"/>
              <a:t>下面包含数据的</a:t>
            </a:r>
            <a:r>
              <a:rPr lang="en-US" altLang="zh-CN" sz="2800"/>
              <a:t>3</a:t>
            </a:r>
            <a:r>
              <a:rPr lang="zh-CN" altLang="en-US" sz="2800"/>
              <a:t>个二维表是关系表吗？</a:t>
            </a:r>
            <a:endParaRPr lang="zh-CN" altLang="en-US" sz="2800"/>
          </a:p>
        </p:txBody>
      </p:sp>
      <p:sp>
        <p:nvSpPr>
          <p:cNvPr id="18436" name="Rectangle 4"/>
          <p:cNvSpPr>
            <a:spLocks noChangeArrowheads="1"/>
          </p:cNvSpPr>
          <p:nvPr/>
        </p:nvSpPr>
        <p:spPr bwMode="auto">
          <a:xfrm>
            <a:off x="5591175" y="6215063"/>
            <a:ext cx="954088" cy="338137"/>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关系表</a:t>
            </a:r>
            <a:endParaRPr lang="zh-CN" altLang="en-US" sz="2000">
              <a:solidFill>
                <a:srgbClr val="FF0000"/>
              </a:solidFill>
            </a:endParaRPr>
          </a:p>
        </p:txBody>
      </p:sp>
      <p:sp>
        <p:nvSpPr>
          <p:cNvPr id="22531" name="Rectangle 6"/>
          <p:cNvSpPr>
            <a:spLocks noChangeArrowheads="1"/>
          </p:cNvSpPr>
          <p:nvPr/>
        </p:nvSpPr>
        <p:spPr bwMode="auto">
          <a:xfrm>
            <a:off x="1524000" y="1484313"/>
            <a:ext cx="12192000" cy="0"/>
          </a:xfrm>
          <a:prstGeom prst="rect">
            <a:avLst/>
          </a:prstGeom>
          <a:noFill/>
          <a:ln w="12700">
            <a:noFill/>
            <a:miter lim="800000"/>
          </a:ln>
          <a:effectLst>
            <a:prstShdw prst="shdw13" dist="53882" dir="13500000">
              <a:schemeClr val="bg2">
                <a:alpha val="50000"/>
              </a:schemeClr>
            </a:prstShdw>
          </a:effectLst>
        </p:spPr>
        <p:txBody>
          <a:bodyPr wrap="none" anchor="ctr">
            <a:spAutoFit/>
          </a:bodyPr>
          <a:lstStyle/>
          <a:p>
            <a:pPr eaLnBrk="0" hangingPunct="0"/>
            <a:endParaRPr lang="zh-CN" altLang="en-US"/>
          </a:p>
        </p:txBody>
      </p:sp>
      <p:graphicFrame>
        <p:nvGraphicFramePr>
          <p:cNvPr id="22532" name="对象 2"/>
          <p:cNvGraphicFramePr>
            <a:graphicFrameLocks noChangeAspect="1"/>
          </p:cNvGraphicFramePr>
          <p:nvPr/>
        </p:nvGraphicFramePr>
        <p:xfrm>
          <a:off x="695325" y="1557338"/>
          <a:ext cx="10585450" cy="4392612"/>
        </p:xfrm>
        <a:graphic>
          <a:graphicData uri="http://schemas.openxmlformats.org/presentationml/2006/ole">
            <mc:AlternateContent xmlns:mc="http://schemas.openxmlformats.org/markup-compatibility/2006">
              <mc:Choice xmlns:v="urn:schemas-microsoft-com:vml" Requires="v">
                <p:oleObj spid="_x0000_s22539" name="" r:id="rId1" imgW="8826500" imgH="3886200" progId="Visio.Drawing.11">
                  <p:embed/>
                </p:oleObj>
              </mc:Choice>
              <mc:Fallback>
                <p:oleObj name="" r:id="rId1" imgW="8826500" imgH="38862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557338"/>
                        <a:ext cx="105854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ox(in)">
                                      <p:cBhvr>
                                        <p:cTn id="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p:cNvSpPr txBox="1">
            <a:spLocks noChangeArrowheads="1"/>
          </p:cNvSpPr>
          <p:nvPr/>
        </p:nvSpPr>
        <p:spPr bwMode="auto">
          <a:xfrm>
            <a:off x="225425" y="396875"/>
            <a:ext cx="6662738"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三、关系的数学定义</a:t>
            </a:r>
            <a:endParaRPr lang="zh-CN" altLang="en-US" sz="3200">
              <a:solidFill>
                <a:srgbClr val="0033CC"/>
              </a:solidFill>
            </a:endParaRPr>
          </a:p>
        </p:txBody>
      </p:sp>
      <p:sp>
        <p:nvSpPr>
          <p:cNvPr id="2" name="矩形 1"/>
          <p:cNvSpPr>
            <a:spLocks noChangeArrowheads="1"/>
          </p:cNvSpPr>
          <p:nvPr/>
        </p:nvSpPr>
        <p:spPr bwMode="auto">
          <a:xfrm>
            <a:off x="436563" y="1196975"/>
            <a:ext cx="11491912" cy="954088"/>
          </a:xfrm>
          <a:prstGeom prst="rect">
            <a:avLst/>
          </a:prstGeom>
          <a:noFill/>
          <a:ln w="9525">
            <a:noFill/>
            <a:miter lim="800000"/>
          </a:ln>
        </p:spPr>
        <p:txBody>
          <a:bodyPr>
            <a:spAutoFit/>
          </a:bodyPr>
          <a:lstStyle/>
          <a:p>
            <a:pPr defTabSz="863600"/>
            <a:r>
              <a:rPr lang="zh-CN" altLang="zh-CN" sz="2800"/>
              <a:t>定义</a:t>
            </a:r>
            <a:r>
              <a:rPr lang="en-US" altLang="zh-CN" sz="2800"/>
              <a:t>:</a:t>
            </a:r>
            <a:r>
              <a:rPr lang="zh-CN" altLang="zh-CN" sz="2800"/>
              <a:t> </a:t>
            </a:r>
            <a:r>
              <a:rPr lang="zh-CN" altLang="en-US" sz="2800">
                <a:solidFill>
                  <a:srgbClr val="FF0000"/>
                </a:solidFill>
              </a:rPr>
              <a:t>关系</a:t>
            </a:r>
            <a:r>
              <a:rPr lang="zh-CN" altLang="en-US" sz="2800"/>
              <a:t>是指</a:t>
            </a:r>
            <a:r>
              <a:rPr lang="zh-CN" altLang="zh-CN" sz="2800"/>
              <a:t>在</a:t>
            </a:r>
            <a:r>
              <a:rPr lang="zh-CN" altLang="zh-CN" sz="2800">
                <a:solidFill>
                  <a:srgbClr val="C00000"/>
                </a:solidFill>
              </a:rPr>
              <a:t>集合</a:t>
            </a:r>
            <a:r>
              <a:rPr lang="zh-CN" altLang="en-US" sz="2800">
                <a:solidFill>
                  <a:srgbClr val="C00000"/>
                </a:solidFill>
              </a:rPr>
              <a:t>域</a:t>
            </a:r>
            <a:r>
              <a:rPr lang="zh-CN" altLang="zh-CN" sz="2800"/>
              <a:t> </a:t>
            </a:r>
            <a:r>
              <a:rPr lang="en-US" altLang="zh-CN" sz="2800"/>
              <a:t>D</a:t>
            </a:r>
            <a:r>
              <a:rPr lang="zh-CN" altLang="zh-CN" sz="2800" baseline="-25000"/>
              <a:t>1</a:t>
            </a:r>
            <a:r>
              <a:rPr lang="zh-CN" altLang="zh-CN" sz="2800"/>
              <a:t>、…、</a:t>
            </a:r>
            <a:r>
              <a:rPr lang="en-US" altLang="zh-CN" sz="2800"/>
              <a:t>D</a:t>
            </a:r>
            <a:r>
              <a:rPr lang="en-US" altLang="zh-CN" sz="2800" baseline="-25000"/>
              <a:t>n</a:t>
            </a:r>
            <a:r>
              <a:rPr lang="zh-CN" altLang="zh-CN" sz="2800"/>
              <a:t> </a:t>
            </a:r>
            <a:r>
              <a:rPr lang="zh-CN" altLang="en-US" sz="2800"/>
              <a:t>上运算</a:t>
            </a:r>
            <a:r>
              <a:rPr lang="zh-CN" altLang="zh-CN" sz="2800">
                <a:solidFill>
                  <a:srgbClr val="C00000"/>
                </a:solidFill>
              </a:rPr>
              <a:t>笛卡儿积</a:t>
            </a:r>
            <a:r>
              <a:rPr lang="zh-CN" altLang="zh-CN" sz="2800"/>
              <a:t>的</a:t>
            </a:r>
            <a:r>
              <a:rPr lang="zh-CN" altLang="en-US" sz="2800"/>
              <a:t>有意义</a:t>
            </a:r>
            <a:r>
              <a:rPr lang="zh-CN" altLang="zh-CN" sz="2800"/>
              <a:t>子集，</a:t>
            </a:r>
            <a:r>
              <a:rPr lang="zh-CN" altLang="en-US" sz="2800"/>
              <a:t>其数学描述为</a:t>
            </a:r>
            <a:r>
              <a:rPr lang="zh-CN" altLang="zh-CN" sz="2800"/>
              <a:t> </a:t>
            </a:r>
            <a:r>
              <a:rPr lang="en-US" altLang="zh-CN" sz="2800"/>
              <a:t>R</a:t>
            </a:r>
            <a:r>
              <a:rPr lang="zh-CN" altLang="zh-CN" sz="2800"/>
              <a:t> ⊆ </a:t>
            </a:r>
            <a:r>
              <a:rPr lang="en-US" altLang="zh-CN" sz="2800"/>
              <a:t>D</a:t>
            </a:r>
            <a:r>
              <a:rPr lang="zh-CN" altLang="zh-CN" sz="2800" baseline="-25000"/>
              <a:t>1</a:t>
            </a:r>
            <a:r>
              <a:rPr lang="zh-CN" altLang="zh-CN" sz="2800"/>
              <a:t> × … × </a:t>
            </a:r>
            <a:r>
              <a:rPr lang="en-US" altLang="zh-CN" sz="2800"/>
              <a:t>D</a:t>
            </a:r>
            <a:r>
              <a:rPr lang="en-US" altLang="zh-CN" sz="2800" baseline="-25000"/>
              <a:t>n</a:t>
            </a:r>
            <a:r>
              <a:rPr lang="zh-CN" altLang="zh-CN" sz="2800"/>
              <a:t>。</a:t>
            </a:r>
            <a:endParaRPr lang="zh-CN" altLang="zh-CN" sz="2800"/>
          </a:p>
        </p:txBody>
      </p:sp>
      <p:sp>
        <p:nvSpPr>
          <p:cNvPr id="4" name="矩形 3"/>
          <p:cNvSpPr>
            <a:spLocks noRot="1" noChangeAspect="1" noMove="1" noResize="1" noEditPoints="1" noAdjustHandles="1" noChangeArrowheads="1" noChangeShapeType="1" noTextEdit="1"/>
          </p:cNvSpPr>
          <p:nvPr/>
        </p:nvSpPr>
        <p:spPr>
          <a:xfrm>
            <a:off x="436563" y="2276872"/>
            <a:ext cx="11491912" cy="1438855"/>
          </a:xfrm>
          <a:prstGeom prst="rect">
            <a:avLst/>
          </a:prstGeom>
          <a:blipFill>
            <a:blip r:embed="rId1"/>
            <a:stretch>
              <a:fillRect l="-1114" t="-6780" r="-1061" b="-7627"/>
            </a:stretch>
          </a:blipFill>
        </p:spPr>
        <p:txBody>
          <a:bodyPr/>
          <a:lstStyle/>
          <a:p>
            <a:pPr eaLnBrk="0" hangingPunct="0"/>
            <a:r>
              <a:rPr lang="zh-CN" altLang="en-US" noProof="1">
                <a:noFill/>
                <a:sym typeface="+mn-ea"/>
              </a:rPr>
              <a:t> </a:t>
            </a:r>
            <a:endParaRPr lang="zh-CN" altLang="en-US" noProof="1">
              <a:noFill/>
              <a:sym typeface="+mn-ea"/>
            </a:endParaRPr>
          </a:p>
        </p:txBody>
      </p:sp>
      <p:sp>
        <p:nvSpPr>
          <p:cNvPr id="5" name="矩形 4"/>
          <p:cNvSpPr/>
          <p:nvPr/>
        </p:nvSpPr>
        <p:spPr>
          <a:xfrm>
            <a:off x="436563" y="4076700"/>
            <a:ext cx="11491912" cy="990600"/>
          </a:xfrm>
          <a:prstGeom prst="rect">
            <a:avLst/>
          </a:prstGeom>
        </p:spPr>
        <p:txBody>
          <a:bodyPr>
            <a:spAutoFit/>
          </a:bodyPr>
          <a:lstStyle/>
          <a:p>
            <a:pPr algn="just" eaLnBrk="0" hangingPunct="0">
              <a:lnSpc>
                <a:spcPts val="3500"/>
              </a:lnSpc>
              <a:spcAft>
                <a:spcPts val="0"/>
              </a:spcAft>
              <a:defRPr/>
            </a:pPr>
            <a:r>
              <a:rPr lang="zh-CN" altLang="zh-CN" sz="2800" kern="1000" dirty="0">
                <a:solidFill>
                  <a:srgbClr val="FF0000"/>
                </a:solidFill>
                <a:latin typeface="+mn-ea"/>
                <a:ea typeface="+mn-ea"/>
                <a:sym typeface="+mn-ea"/>
              </a:rPr>
              <a:t>说明</a:t>
            </a:r>
            <a:r>
              <a:rPr lang="zh-CN" altLang="zh-CN" sz="2800" kern="1000" dirty="0">
                <a:solidFill>
                  <a:srgbClr val="000000"/>
                </a:solidFill>
                <a:latin typeface="+mn-ea"/>
                <a:ea typeface="+mn-ea"/>
                <a:sym typeface="+mn-ea"/>
              </a:rPr>
              <a:t>：关系</a:t>
            </a:r>
            <a:r>
              <a:rPr lang="en-US" altLang="zh-CN" sz="2800" kern="1000" dirty="0">
                <a:solidFill>
                  <a:srgbClr val="000000"/>
                </a:solidFill>
                <a:latin typeface="+mn-ea"/>
                <a:ea typeface="+mn-ea"/>
                <a:sym typeface="+mn-ea"/>
              </a:rPr>
              <a:t>R</a:t>
            </a:r>
            <a:r>
              <a:rPr lang="zh-CN" altLang="zh-CN" sz="2800" kern="1000" dirty="0">
                <a:solidFill>
                  <a:srgbClr val="000000"/>
                </a:solidFill>
                <a:latin typeface="+mn-ea"/>
                <a:ea typeface="+mn-ea"/>
                <a:sym typeface="+mn-ea"/>
              </a:rPr>
              <a:t>只是该笛卡儿积的有意义子集，即关系</a:t>
            </a:r>
            <a:r>
              <a:rPr lang="en-US" altLang="zh-CN" sz="2800" kern="1000" dirty="0">
                <a:solidFill>
                  <a:srgbClr val="000000"/>
                </a:solidFill>
                <a:latin typeface="+mn-ea"/>
                <a:ea typeface="+mn-ea"/>
                <a:sym typeface="+mn-ea"/>
              </a:rPr>
              <a:t>R</a:t>
            </a:r>
            <a:r>
              <a:rPr lang="zh-CN" altLang="zh-CN" sz="2800" kern="1000" dirty="0">
                <a:solidFill>
                  <a:srgbClr val="000000"/>
                </a:solidFill>
                <a:latin typeface="+mn-ea"/>
                <a:ea typeface="+mn-ea"/>
                <a:sym typeface="+mn-ea"/>
              </a:rPr>
              <a:t>的元组数</a:t>
            </a:r>
            <a:r>
              <a:rPr lang="en-US" altLang="zh-CN" sz="2800" kern="1000" dirty="0">
                <a:solidFill>
                  <a:srgbClr val="000000"/>
                </a:solidFill>
                <a:latin typeface="+mn-ea"/>
                <a:ea typeface="+mn-ea"/>
                <a:sym typeface="+mn-ea"/>
              </a:rPr>
              <a:t>&lt;=</a:t>
            </a:r>
            <a:r>
              <a:rPr lang="zh-CN" altLang="zh-CN" sz="2800" kern="1000" dirty="0">
                <a:solidFill>
                  <a:srgbClr val="000000"/>
                </a:solidFill>
                <a:latin typeface="+mn-ea"/>
                <a:ea typeface="+mn-ea"/>
                <a:sym typeface="+mn-ea"/>
              </a:rPr>
              <a:t>笛卡儿积的元组数。</a:t>
            </a:r>
            <a:endParaRPr lang="zh-CN" altLang="zh-CN" sz="2800" kern="1000" dirty="0">
              <a:solidFill>
                <a:srgbClr val="000000"/>
              </a:solidFill>
              <a:latin typeface="+mn-ea"/>
              <a:ea typeface="+mn-ea"/>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19063" y="404813"/>
            <a:ext cx="11377612" cy="2246312"/>
          </a:xfrm>
          <a:prstGeom prst="rect">
            <a:avLst/>
          </a:prstGeom>
          <a:noFill/>
          <a:ln w="9525">
            <a:noFill/>
            <a:miter lim="800000"/>
          </a:ln>
        </p:spPr>
        <p:txBody>
          <a:bodyPr>
            <a:spAutoFit/>
          </a:bodyPr>
          <a:lstStyle/>
          <a:p>
            <a:pPr algn="just" eaLnBrk="0" hangingPunct="0"/>
            <a:r>
              <a:rPr lang="zh-CN" altLang="zh-CN" sz="2800">
                <a:solidFill>
                  <a:srgbClr val="FF0000"/>
                </a:solidFill>
              </a:rPr>
              <a:t>例</a:t>
            </a:r>
            <a:r>
              <a:rPr lang="en-US" altLang="zh-CN" sz="2800">
                <a:solidFill>
                  <a:srgbClr val="000000"/>
                </a:solidFill>
              </a:rPr>
              <a:t> </a:t>
            </a:r>
            <a:r>
              <a:rPr lang="zh-CN" altLang="en-US" sz="2800">
                <a:solidFill>
                  <a:srgbClr val="000000"/>
                </a:solidFill>
              </a:rPr>
              <a:t>若</a:t>
            </a:r>
            <a:r>
              <a:rPr lang="zh-CN" altLang="zh-CN" sz="2800">
                <a:solidFill>
                  <a:srgbClr val="000000"/>
                </a:solidFill>
              </a:rPr>
              <a:t>一个“学生”实体</a:t>
            </a:r>
            <a:r>
              <a:rPr lang="zh-CN" altLang="en-US" sz="2800">
                <a:solidFill>
                  <a:srgbClr val="000000"/>
                </a:solidFill>
              </a:rPr>
              <a:t>有</a:t>
            </a:r>
            <a:r>
              <a:rPr lang="zh-CN" altLang="zh-CN" sz="2800">
                <a:solidFill>
                  <a:srgbClr val="000000"/>
                </a:solidFill>
              </a:rPr>
              <a:t>（学号，姓名，性别）三个属性。我们可以使用</a:t>
            </a:r>
            <a:r>
              <a:rPr lang="en-US" altLang="zh-CN" sz="2800">
                <a:solidFill>
                  <a:srgbClr val="000000"/>
                </a:solidFill>
              </a:rPr>
              <a:t>D</a:t>
            </a:r>
            <a:r>
              <a:rPr lang="en-US" altLang="zh-CN" sz="2800" baseline="-25000">
                <a:solidFill>
                  <a:srgbClr val="000000"/>
                </a:solidFill>
              </a:rPr>
              <a:t>1</a:t>
            </a:r>
            <a:r>
              <a:rPr lang="zh-CN" altLang="zh-CN" sz="2800">
                <a:solidFill>
                  <a:srgbClr val="000000"/>
                </a:solidFill>
              </a:rPr>
              <a:t>、</a:t>
            </a:r>
            <a:r>
              <a:rPr lang="en-US" altLang="zh-CN" sz="2800">
                <a:solidFill>
                  <a:srgbClr val="000000"/>
                </a:solidFill>
              </a:rPr>
              <a:t>D</a:t>
            </a:r>
            <a:r>
              <a:rPr lang="en-US" altLang="zh-CN" sz="2800" baseline="-25000">
                <a:solidFill>
                  <a:srgbClr val="000000"/>
                </a:solidFill>
              </a:rPr>
              <a:t>2</a:t>
            </a:r>
            <a:r>
              <a:rPr lang="zh-CN" altLang="zh-CN" sz="2800">
                <a:solidFill>
                  <a:srgbClr val="000000"/>
                </a:solidFill>
              </a:rPr>
              <a:t>、</a:t>
            </a:r>
            <a:r>
              <a:rPr lang="en-US" altLang="zh-CN" sz="2800">
                <a:solidFill>
                  <a:srgbClr val="000000"/>
                </a:solidFill>
              </a:rPr>
              <a:t>D</a:t>
            </a:r>
            <a:r>
              <a:rPr lang="en-US" altLang="zh-CN" sz="2800" baseline="-25000">
                <a:solidFill>
                  <a:srgbClr val="000000"/>
                </a:solidFill>
              </a:rPr>
              <a:t>3</a:t>
            </a:r>
            <a:r>
              <a:rPr lang="zh-CN" altLang="zh-CN" sz="2800">
                <a:solidFill>
                  <a:srgbClr val="000000"/>
                </a:solidFill>
              </a:rPr>
              <a:t>域来定义</a:t>
            </a:r>
            <a:r>
              <a:rPr lang="zh-CN" altLang="en-US" sz="2800">
                <a:solidFill>
                  <a:srgbClr val="000000"/>
                </a:solidFill>
              </a:rPr>
              <a:t>它们</a:t>
            </a:r>
            <a:r>
              <a:rPr lang="zh-CN" altLang="zh-CN" sz="2800">
                <a:solidFill>
                  <a:srgbClr val="000000"/>
                </a:solidFill>
              </a:rPr>
              <a:t>，</a:t>
            </a:r>
            <a:r>
              <a:rPr lang="zh-CN" altLang="en-US" sz="2800">
                <a:solidFill>
                  <a:srgbClr val="000000"/>
                </a:solidFill>
              </a:rPr>
              <a:t>并</a:t>
            </a:r>
            <a:r>
              <a:rPr lang="zh-CN" altLang="zh-CN" sz="2800">
                <a:solidFill>
                  <a:srgbClr val="000000"/>
                </a:solidFill>
              </a:rPr>
              <a:t>假定它们</a:t>
            </a:r>
            <a:r>
              <a:rPr lang="zh-CN" altLang="en-US" sz="2800">
                <a:solidFill>
                  <a:srgbClr val="000000"/>
                </a:solidFill>
              </a:rPr>
              <a:t>的域</a:t>
            </a:r>
            <a:r>
              <a:rPr lang="zh-CN" altLang="zh-CN" sz="2800">
                <a:solidFill>
                  <a:srgbClr val="000000"/>
                </a:solidFill>
              </a:rPr>
              <a:t>值范围如下</a:t>
            </a:r>
            <a:r>
              <a:rPr lang="en-US" altLang="zh-CN" sz="2800">
                <a:solidFill>
                  <a:srgbClr val="000000"/>
                </a:solidFill>
              </a:rPr>
              <a:t>:</a:t>
            </a:r>
            <a:endParaRPr lang="zh-CN" altLang="zh-CN" sz="2800">
              <a:solidFill>
                <a:srgbClr val="000000"/>
              </a:solidFill>
            </a:endParaRPr>
          </a:p>
          <a:p>
            <a:pPr algn="just" eaLnBrk="0" hangingPunct="0"/>
            <a:r>
              <a:rPr lang="en-US" altLang="zh-CN" sz="2800">
                <a:solidFill>
                  <a:srgbClr val="000000"/>
                </a:solidFill>
              </a:rPr>
              <a:t>D</a:t>
            </a:r>
            <a:r>
              <a:rPr lang="en-US" altLang="zh-CN" sz="2800" baseline="-25000">
                <a:solidFill>
                  <a:srgbClr val="000000"/>
                </a:solidFill>
              </a:rPr>
              <a:t>1</a:t>
            </a:r>
            <a:r>
              <a:rPr lang="en-US" altLang="zh-CN" sz="2800">
                <a:solidFill>
                  <a:srgbClr val="000000"/>
                </a:solidFill>
              </a:rPr>
              <a:t>={2017010001</a:t>
            </a:r>
            <a:r>
              <a:rPr lang="zh-CN" altLang="zh-CN" sz="2800">
                <a:solidFill>
                  <a:srgbClr val="000000"/>
                </a:solidFill>
              </a:rPr>
              <a:t>，</a:t>
            </a:r>
            <a:r>
              <a:rPr lang="en-US" altLang="zh-CN" sz="2800">
                <a:solidFill>
                  <a:srgbClr val="000000"/>
                </a:solidFill>
              </a:rPr>
              <a:t>2017010002</a:t>
            </a:r>
            <a:r>
              <a:rPr lang="zh-CN" altLang="zh-CN" sz="2800">
                <a:solidFill>
                  <a:srgbClr val="000000"/>
                </a:solidFill>
              </a:rPr>
              <a:t>，</a:t>
            </a:r>
            <a:r>
              <a:rPr lang="en-US" altLang="zh-CN" sz="2800">
                <a:solidFill>
                  <a:srgbClr val="000000"/>
                </a:solidFill>
              </a:rPr>
              <a:t>2017010003}</a:t>
            </a:r>
            <a:endParaRPr lang="zh-CN" altLang="zh-CN" sz="2800">
              <a:solidFill>
                <a:srgbClr val="000000"/>
              </a:solidFill>
            </a:endParaRPr>
          </a:p>
          <a:p>
            <a:pPr algn="just" eaLnBrk="0" hangingPunct="0"/>
            <a:r>
              <a:rPr lang="en-US" altLang="zh-CN" sz="2800">
                <a:solidFill>
                  <a:srgbClr val="000000"/>
                </a:solidFill>
              </a:rPr>
              <a:t>D</a:t>
            </a:r>
            <a:r>
              <a:rPr lang="en-US" altLang="zh-CN" sz="2800" baseline="-25000">
                <a:solidFill>
                  <a:srgbClr val="000000"/>
                </a:solidFill>
              </a:rPr>
              <a:t>2</a:t>
            </a:r>
            <a:r>
              <a:rPr lang="en-US" altLang="zh-CN" sz="2800">
                <a:solidFill>
                  <a:srgbClr val="000000"/>
                </a:solidFill>
              </a:rPr>
              <a:t>={</a:t>
            </a:r>
            <a:r>
              <a:rPr lang="zh-CN" altLang="zh-CN" sz="2800">
                <a:solidFill>
                  <a:srgbClr val="000000"/>
                </a:solidFill>
              </a:rPr>
              <a:t>刘京，夏岷，周小亮</a:t>
            </a:r>
            <a:r>
              <a:rPr lang="en-US" altLang="zh-CN" sz="2800">
                <a:solidFill>
                  <a:srgbClr val="000000"/>
                </a:solidFill>
              </a:rPr>
              <a:t>}</a:t>
            </a:r>
            <a:endParaRPr lang="zh-CN" altLang="zh-CN" sz="2800">
              <a:solidFill>
                <a:srgbClr val="000000"/>
              </a:solidFill>
            </a:endParaRPr>
          </a:p>
          <a:p>
            <a:pPr algn="just" eaLnBrk="0" hangingPunct="0"/>
            <a:r>
              <a:rPr lang="en-US" altLang="zh-CN" sz="2800">
                <a:solidFill>
                  <a:srgbClr val="000000"/>
                </a:solidFill>
              </a:rPr>
              <a:t>D</a:t>
            </a:r>
            <a:r>
              <a:rPr lang="en-US" altLang="zh-CN" sz="2800" baseline="-25000">
                <a:solidFill>
                  <a:srgbClr val="000000"/>
                </a:solidFill>
              </a:rPr>
              <a:t>3</a:t>
            </a:r>
            <a:r>
              <a:rPr lang="en-US" altLang="zh-CN" sz="2800">
                <a:solidFill>
                  <a:srgbClr val="000000"/>
                </a:solidFill>
              </a:rPr>
              <a:t>={</a:t>
            </a:r>
            <a:r>
              <a:rPr lang="zh-CN" altLang="zh-CN" sz="2800">
                <a:solidFill>
                  <a:srgbClr val="000000"/>
                </a:solidFill>
              </a:rPr>
              <a:t>男，女</a:t>
            </a:r>
            <a:r>
              <a:rPr lang="en-US" altLang="zh-CN" sz="2800">
                <a:solidFill>
                  <a:srgbClr val="000000"/>
                </a:solidFill>
              </a:rPr>
              <a:t>}</a:t>
            </a:r>
            <a:endParaRPr lang="zh-CN" altLang="zh-CN" sz="2800">
              <a:solidFill>
                <a:srgbClr val="000000"/>
              </a:solidFill>
            </a:endParaRPr>
          </a:p>
        </p:txBody>
      </p:sp>
      <p:sp>
        <p:nvSpPr>
          <p:cNvPr id="3" name="矩形 2"/>
          <p:cNvSpPr>
            <a:spLocks noChangeArrowheads="1"/>
          </p:cNvSpPr>
          <p:nvPr/>
        </p:nvSpPr>
        <p:spPr bwMode="auto">
          <a:xfrm>
            <a:off x="63500" y="2924175"/>
            <a:ext cx="10945813" cy="1889125"/>
          </a:xfrm>
          <a:prstGeom prst="rect">
            <a:avLst/>
          </a:prstGeom>
          <a:noFill/>
          <a:ln w="9525">
            <a:noFill/>
            <a:miter lim="800000"/>
          </a:ln>
        </p:spPr>
        <p:txBody>
          <a:bodyPr>
            <a:spAutoFit/>
          </a:bodyPr>
          <a:lstStyle/>
          <a:p>
            <a:pPr algn="just" eaLnBrk="0" hangingPunct="0">
              <a:lnSpc>
                <a:spcPts val="3500"/>
              </a:lnSpc>
            </a:pPr>
            <a:r>
              <a:rPr lang="zh-CN" altLang="en-US" sz="2800">
                <a:solidFill>
                  <a:srgbClr val="000000"/>
                </a:solidFill>
              </a:rPr>
              <a:t>在本</a:t>
            </a:r>
            <a:r>
              <a:rPr lang="zh-CN" altLang="zh-CN" sz="2800">
                <a:solidFill>
                  <a:srgbClr val="000000"/>
                </a:solidFill>
              </a:rPr>
              <a:t>例中</a:t>
            </a:r>
            <a:r>
              <a:rPr lang="zh-CN" altLang="en-US" sz="2800">
                <a:solidFill>
                  <a:srgbClr val="000000"/>
                </a:solidFill>
              </a:rPr>
              <a:t>，</a:t>
            </a:r>
            <a:r>
              <a:rPr lang="en-US" altLang="zh-CN" sz="2800">
                <a:solidFill>
                  <a:srgbClr val="000000"/>
                </a:solidFill>
              </a:rPr>
              <a:t>D</a:t>
            </a:r>
            <a:r>
              <a:rPr lang="en-US" altLang="zh-CN" sz="2800" baseline="-25000">
                <a:solidFill>
                  <a:srgbClr val="000000"/>
                </a:solidFill>
              </a:rPr>
              <a:t>1</a:t>
            </a:r>
            <a:r>
              <a:rPr lang="zh-CN" altLang="zh-CN" sz="2800">
                <a:solidFill>
                  <a:srgbClr val="000000"/>
                </a:solidFill>
              </a:rPr>
              <a:t>，</a:t>
            </a:r>
            <a:r>
              <a:rPr lang="en-US" altLang="zh-CN" sz="2800">
                <a:solidFill>
                  <a:srgbClr val="000000"/>
                </a:solidFill>
              </a:rPr>
              <a:t>D</a:t>
            </a:r>
            <a:r>
              <a:rPr lang="en-US" altLang="zh-CN" sz="2800" baseline="-25000">
                <a:solidFill>
                  <a:srgbClr val="000000"/>
                </a:solidFill>
              </a:rPr>
              <a:t>2</a:t>
            </a:r>
            <a:r>
              <a:rPr lang="zh-CN" altLang="zh-CN" sz="2800">
                <a:solidFill>
                  <a:srgbClr val="000000"/>
                </a:solidFill>
              </a:rPr>
              <a:t>，</a:t>
            </a:r>
            <a:r>
              <a:rPr lang="en-US" altLang="zh-CN" sz="2800">
                <a:solidFill>
                  <a:srgbClr val="000000"/>
                </a:solidFill>
              </a:rPr>
              <a:t>D</a:t>
            </a:r>
            <a:r>
              <a:rPr lang="en-US" altLang="zh-CN" sz="2800" baseline="-25000">
                <a:solidFill>
                  <a:srgbClr val="000000"/>
                </a:solidFill>
              </a:rPr>
              <a:t>3</a:t>
            </a:r>
            <a:r>
              <a:rPr lang="zh-CN" altLang="zh-CN" sz="2800">
                <a:solidFill>
                  <a:srgbClr val="000000"/>
                </a:solidFill>
              </a:rPr>
              <a:t>的笛卡儿积为：</a:t>
            </a:r>
            <a:endParaRPr lang="zh-CN" altLang="zh-CN" sz="2800">
              <a:solidFill>
                <a:srgbClr val="000000"/>
              </a:solidFill>
            </a:endParaRPr>
          </a:p>
          <a:p>
            <a:pPr algn="just" eaLnBrk="0" hangingPunct="0">
              <a:lnSpc>
                <a:spcPts val="3500"/>
              </a:lnSpc>
            </a:pPr>
            <a:r>
              <a:rPr lang="en-US" altLang="zh-CN" sz="2800">
                <a:solidFill>
                  <a:srgbClr val="000000"/>
                </a:solidFill>
              </a:rPr>
              <a:t>D</a:t>
            </a:r>
            <a:r>
              <a:rPr lang="en-US" altLang="zh-CN" sz="2800" baseline="-25000">
                <a:solidFill>
                  <a:srgbClr val="000000"/>
                </a:solidFill>
              </a:rPr>
              <a:t>1</a:t>
            </a:r>
            <a:r>
              <a:rPr lang="zh-CN" altLang="zh-CN" sz="2800">
                <a:solidFill>
                  <a:srgbClr val="000000"/>
                </a:solidFill>
              </a:rPr>
              <a:t>×</a:t>
            </a:r>
            <a:r>
              <a:rPr lang="en-US" altLang="zh-CN" sz="2800">
                <a:solidFill>
                  <a:srgbClr val="000000"/>
                </a:solidFill>
              </a:rPr>
              <a:t>D</a:t>
            </a:r>
            <a:r>
              <a:rPr lang="en-US" altLang="zh-CN" sz="2800" baseline="-25000">
                <a:solidFill>
                  <a:srgbClr val="000000"/>
                </a:solidFill>
              </a:rPr>
              <a:t>2</a:t>
            </a:r>
            <a:r>
              <a:rPr lang="zh-CN" altLang="zh-CN" sz="2800">
                <a:solidFill>
                  <a:srgbClr val="000000"/>
                </a:solidFill>
              </a:rPr>
              <a:t>×</a:t>
            </a:r>
            <a:r>
              <a:rPr lang="en-US" altLang="zh-CN" sz="2800">
                <a:solidFill>
                  <a:srgbClr val="000000"/>
                </a:solidFill>
              </a:rPr>
              <a:t>D</a:t>
            </a:r>
            <a:r>
              <a:rPr lang="en-US" altLang="zh-CN" sz="2800" baseline="-25000">
                <a:solidFill>
                  <a:srgbClr val="000000"/>
                </a:solidFill>
              </a:rPr>
              <a:t>3</a:t>
            </a:r>
            <a:r>
              <a:rPr lang="en-US" altLang="zh-CN" sz="2800">
                <a:solidFill>
                  <a:srgbClr val="000000"/>
                </a:solidFill>
              </a:rPr>
              <a:t>=</a:t>
            </a:r>
            <a:r>
              <a:rPr lang="zh-CN" altLang="zh-CN" sz="2800">
                <a:solidFill>
                  <a:srgbClr val="000000"/>
                </a:solidFill>
              </a:rPr>
              <a:t>｛（</a:t>
            </a:r>
            <a:r>
              <a:rPr lang="en-US" altLang="zh-CN" sz="2800">
                <a:solidFill>
                  <a:srgbClr val="000000"/>
                </a:solidFill>
              </a:rPr>
              <a:t>2017010001</a:t>
            </a:r>
            <a:r>
              <a:rPr lang="zh-CN" altLang="zh-CN" sz="2800">
                <a:solidFill>
                  <a:srgbClr val="000000"/>
                </a:solidFill>
              </a:rPr>
              <a:t>，刘京，男），（</a:t>
            </a:r>
            <a:r>
              <a:rPr lang="en-US" altLang="zh-CN" sz="2800">
                <a:solidFill>
                  <a:srgbClr val="000000"/>
                </a:solidFill>
              </a:rPr>
              <a:t>2017010001</a:t>
            </a:r>
            <a:r>
              <a:rPr lang="zh-CN" altLang="zh-CN" sz="2800">
                <a:solidFill>
                  <a:srgbClr val="000000"/>
                </a:solidFill>
              </a:rPr>
              <a:t>，刘京，女），（</a:t>
            </a:r>
            <a:r>
              <a:rPr lang="en-US" altLang="zh-CN" sz="2800">
                <a:solidFill>
                  <a:srgbClr val="000000"/>
                </a:solidFill>
              </a:rPr>
              <a:t>2017010001</a:t>
            </a:r>
            <a:r>
              <a:rPr lang="zh-CN" altLang="zh-CN" sz="2800">
                <a:solidFill>
                  <a:srgbClr val="000000"/>
                </a:solidFill>
              </a:rPr>
              <a:t>，夏岷，男），（</a:t>
            </a:r>
            <a:r>
              <a:rPr lang="en-US" altLang="zh-CN" sz="2800">
                <a:solidFill>
                  <a:srgbClr val="000000"/>
                </a:solidFill>
              </a:rPr>
              <a:t>2017010001</a:t>
            </a:r>
            <a:r>
              <a:rPr lang="zh-CN" altLang="zh-CN" sz="2800">
                <a:solidFill>
                  <a:srgbClr val="000000"/>
                </a:solidFill>
              </a:rPr>
              <a:t>，夏岷，女），</a:t>
            </a:r>
            <a:r>
              <a:rPr lang="en-US" altLang="zh-CN" sz="2800">
                <a:solidFill>
                  <a:srgbClr val="000000"/>
                </a:solidFill>
              </a:rPr>
              <a:t>… </a:t>
            </a:r>
            <a:r>
              <a:rPr lang="zh-CN" altLang="zh-CN" sz="2800">
                <a:solidFill>
                  <a:srgbClr val="000000"/>
                </a:solidFill>
              </a:rPr>
              <a:t>，（</a:t>
            </a:r>
            <a:r>
              <a:rPr lang="en-US" altLang="zh-CN" sz="2800">
                <a:solidFill>
                  <a:srgbClr val="000000"/>
                </a:solidFill>
              </a:rPr>
              <a:t>2017010003</a:t>
            </a:r>
            <a:r>
              <a:rPr lang="zh-CN" altLang="zh-CN" sz="2800">
                <a:solidFill>
                  <a:srgbClr val="000000"/>
                </a:solidFill>
              </a:rPr>
              <a:t>，周小亮，女）｝。</a:t>
            </a:r>
            <a:r>
              <a:rPr lang="zh-CN" altLang="en-US" sz="2800">
                <a:solidFill>
                  <a:srgbClr val="000000"/>
                </a:solidFill>
              </a:rPr>
              <a:t>共计</a:t>
            </a:r>
            <a:r>
              <a:rPr lang="en-US" altLang="zh-CN" sz="2800">
                <a:solidFill>
                  <a:srgbClr val="000000"/>
                </a:solidFill>
              </a:rPr>
              <a:t>18</a:t>
            </a:r>
            <a:r>
              <a:rPr lang="zh-CN" altLang="en-US" sz="2800">
                <a:solidFill>
                  <a:srgbClr val="000000"/>
                </a:solidFill>
              </a:rPr>
              <a:t>个元组。</a:t>
            </a:r>
            <a:endParaRPr lang="zh-CN" altLang="zh-CN"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963" y="476250"/>
            <a:ext cx="11593512" cy="990600"/>
          </a:xfrm>
          <a:prstGeom prst="rect">
            <a:avLst/>
          </a:prstGeom>
        </p:spPr>
        <p:txBody>
          <a:bodyPr>
            <a:spAutoFit/>
          </a:bodyPr>
          <a:lstStyle/>
          <a:p>
            <a:pPr algn="just" eaLnBrk="0" hangingPunct="0">
              <a:lnSpc>
                <a:spcPts val="3500"/>
              </a:lnSpc>
              <a:defRPr/>
            </a:pPr>
            <a:r>
              <a:rPr lang="zh-CN" altLang="zh-CN" sz="2800" kern="1000" dirty="0">
                <a:solidFill>
                  <a:srgbClr val="000000"/>
                </a:solidFill>
                <a:cs typeface="Times New Roman" panose="02020603050405020304" pitchFamily="18" charset="0"/>
                <a:sym typeface="+mn-ea"/>
              </a:rPr>
              <a:t>在上面描述“学生”实体的笛卡尔积元组集合中，只有如下元组</a:t>
            </a:r>
            <a:r>
              <a:rPr lang="zh-CN" altLang="en-US" sz="2800" kern="1000" dirty="0">
                <a:solidFill>
                  <a:srgbClr val="000000"/>
                </a:solidFill>
                <a:cs typeface="Times New Roman" panose="02020603050405020304" pitchFamily="18" charset="0"/>
                <a:sym typeface="+mn-ea"/>
              </a:rPr>
              <a:t>构成的</a:t>
            </a:r>
            <a:r>
              <a:rPr lang="zh-CN" altLang="zh-CN" sz="2800" kern="1000" dirty="0">
                <a:solidFill>
                  <a:srgbClr val="000000"/>
                </a:solidFill>
                <a:cs typeface="Times New Roman" panose="02020603050405020304" pitchFamily="18" charset="0"/>
                <a:sym typeface="+mn-ea"/>
              </a:rPr>
              <a:t>子集，才能成为“学生”关系的数据，如</a:t>
            </a:r>
            <a:r>
              <a:rPr lang="zh-CN" altLang="en-US" sz="2800" kern="1000" dirty="0">
                <a:solidFill>
                  <a:srgbClr val="000000"/>
                </a:solidFill>
                <a:cs typeface="Times New Roman" panose="02020603050405020304" pitchFamily="18" charset="0"/>
                <a:sym typeface="+mn-ea"/>
              </a:rPr>
              <a:t>下</a:t>
            </a:r>
            <a:r>
              <a:rPr lang="zh-CN" altLang="zh-CN" sz="2800" kern="1000" dirty="0">
                <a:solidFill>
                  <a:srgbClr val="000000"/>
                </a:solidFill>
                <a:cs typeface="Times New Roman" panose="02020603050405020304" pitchFamily="18" charset="0"/>
                <a:sym typeface="+mn-ea"/>
              </a:rPr>
              <a:t>表所示。</a:t>
            </a:r>
            <a:endParaRPr lang="zh-CN" altLang="en-US" sz="2800" dirty="0">
              <a:sym typeface="+mn-ea"/>
            </a:endParaRPr>
          </a:p>
        </p:txBody>
      </p:sp>
      <p:pic>
        <p:nvPicPr>
          <p:cNvPr id="3" name="图片 2"/>
          <p:cNvPicPr>
            <a:picLocks noChangeAspect="1" noChangeArrowheads="1"/>
          </p:cNvPicPr>
          <p:nvPr/>
        </p:nvPicPr>
        <p:blipFill>
          <a:blip r:embed="rId1"/>
          <a:srcRect/>
          <a:stretch>
            <a:fillRect/>
          </a:stretch>
        </p:blipFill>
        <p:spPr bwMode="auto">
          <a:xfrm>
            <a:off x="1774825" y="2133600"/>
            <a:ext cx="5905500" cy="2035175"/>
          </a:xfrm>
          <a:prstGeom prst="rect">
            <a:avLst/>
          </a:prstGeom>
          <a:noFill/>
          <a:ln w="9525">
            <a:noFill/>
            <a:miter lim="800000"/>
            <a:headEnd/>
            <a:tailEnd/>
          </a:ln>
        </p:spPr>
      </p:pic>
      <p:sp>
        <p:nvSpPr>
          <p:cNvPr id="4" name="矩形 3"/>
          <p:cNvSpPr/>
          <p:nvPr/>
        </p:nvSpPr>
        <p:spPr>
          <a:xfrm>
            <a:off x="3552825" y="1671638"/>
            <a:ext cx="2032000" cy="461962"/>
          </a:xfrm>
          <a:prstGeom prst="rect">
            <a:avLst/>
          </a:prstGeom>
        </p:spPr>
        <p:txBody>
          <a:bodyPr wrap="none">
            <a:spAutoFit/>
          </a:bodyPr>
          <a:lstStyle/>
          <a:p>
            <a:pPr eaLnBrk="0" hangingPunct="0">
              <a:defRPr/>
            </a:pPr>
            <a:r>
              <a:rPr lang="zh-CN" altLang="zh-CN" kern="1000" dirty="0">
                <a:solidFill>
                  <a:srgbClr val="FF0000"/>
                </a:solidFill>
                <a:cs typeface="Times New Roman" panose="02020603050405020304" pitchFamily="18" charset="0"/>
                <a:sym typeface="+mn-ea"/>
              </a:rPr>
              <a:t>“学生”关系</a:t>
            </a:r>
            <a:endParaRPr lang="zh-CN" altLang="en-US"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144463" y="404813"/>
            <a:ext cx="6661150"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四、关系的键定义</a:t>
            </a:r>
            <a:endParaRPr lang="zh-CN" altLang="en-US" sz="3200">
              <a:solidFill>
                <a:srgbClr val="0033CC"/>
              </a:solidFill>
            </a:endParaRPr>
          </a:p>
        </p:txBody>
      </p:sp>
      <p:sp>
        <p:nvSpPr>
          <p:cNvPr id="31748" name="Rectangle 4"/>
          <p:cNvSpPr>
            <a:spLocks noChangeArrowheads="1"/>
          </p:cNvSpPr>
          <p:nvPr/>
        </p:nvSpPr>
        <p:spPr bwMode="auto">
          <a:xfrm>
            <a:off x="882650" y="1017588"/>
            <a:ext cx="110585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zh-CN" altLang="zh-CN" sz="2800" dirty="0">
                <a:latin typeface="+mn-ea"/>
                <a:ea typeface="+mn-ea"/>
                <a:sym typeface="+mn-ea"/>
              </a:rPr>
              <a:t>在关系中，可以用来唯一标识元组的属性列，称为</a:t>
            </a:r>
            <a:r>
              <a:rPr lang="zh-CN" altLang="zh-CN" sz="2800" dirty="0">
                <a:solidFill>
                  <a:srgbClr val="FF0000"/>
                </a:solidFill>
                <a:latin typeface="+mn-ea"/>
                <a:ea typeface="+mn-ea"/>
                <a:sym typeface="+mn-ea"/>
              </a:rPr>
              <a:t>键</a:t>
            </a:r>
            <a:r>
              <a:rPr lang="zh-CN" altLang="zh-CN" sz="2800" dirty="0">
                <a:latin typeface="+mn-ea"/>
                <a:ea typeface="+mn-ea"/>
                <a:sym typeface="+mn-ea"/>
              </a:rPr>
              <a:t>（</a:t>
            </a:r>
            <a:r>
              <a:rPr lang="en-US" altLang="zh-CN" sz="2800" dirty="0">
                <a:latin typeface="+mn-ea"/>
                <a:ea typeface="+mn-ea"/>
                <a:sym typeface="+mn-ea"/>
              </a:rPr>
              <a:t>Key</a:t>
            </a:r>
            <a:r>
              <a:rPr lang="zh-CN" altLang="zh-CN" sz="2800" dirty="0">
                <a:latin typeface="+mn-ea"/>
                <a:ea typeface="+mn-ea"/>
                <a:sym typeface="+mn-ea"/>
              </a:rPr>
              <a:t>），其它属性列都为非键列。</a:t>
            </a:r>
            <a:endParaRPr lang="zh-CN" altLang="en-US" sz="2800" dirty="0">
              <a:latin typeface="+mn-ea"/>
              <a:ea typeface="+mn-ea"/>
              <a:sym typeface="+mn-ea"/>
            </a:endParaRPr>
          </a:p>
        </p:txBody>
      </p:sp>
      <p:pic>
        <p:nvPicPr>
          <p:cNvPr id="31749" name="Picture 5" descr="fig02_02"/>
          <p:cNvPicPr>
            <a:picLocks noChangeAspect="1" noChangeArrowheads="1"/>
          </p:cNvPicPr>
          <p:nvPr/>
        </p:nvPicPr>
        <p:blipFill>
          <a:blip r:embed="rId1"/>
          <a:srcRect/>
          <a:stretch>
            <a:fillRect/>
          </a:stretch>
        </p:blipFill>
        <p:spPr bwMode="auto">
          <a:xfrm>
            <a:off x="976313" y="2279650"/>
            <a:ext cx="10275887" cy="3813175"/>
          </a:xfrm>
          <a:prstGeom prst="rect">
            <a:avLst/>
          </a:prstGeom>
          <a:noFill/>
          <a:ln w="9525">
            <a:noFill/>
            <a:miter lim="800000"/>
            <a:headEnd/>
            <a:tailEnd/>
          </a:ln>
        </p:spPr>
      </p:pic>
      <p:sp>
        <p:nvSpPr>
          <p:cNvPr id="31750" name="AutoShape 6"/>
          <p:cNvSpPr/>
          <p:nvPr/>
        </p:nvSpPr>
        <p:spPr bwMode="auto">
          <a:xfrm>
            <a:off x="144463" y="5876925"/>
            <a:ext cx="738187" cy="738188"/>
          </a:xfrm>
          <a:prstGeom prst="borderCallout2">
            <a:avLst>
              <a:gd name="adj1" fmla="val 18750"/>
              <a:gd name="adj2" fmla="val 108333"/>
              <a:gd name="adj3" fmla="val 18750"/>
              <a:gd name="adj4" fmla="val 127259"/>
              <a:gd name="adj5" fmla="val -439866"/>
              <a:gd name="adj6" fmla="val 211509"/>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键</a:t>
            </a:r>
            <a:endParaRPr lang="zh-CN" altLang="en-US" sz="2000">
              <a:solidFill>
                <a:srgbClr val="FF0000"/>
              </a:solidFill>
            </a:endParaRPr>
          </a:p>
        </p:txBody>
      </p:sp>
      <p:sp>
        <p:nvSpPr>
          <p:cNvPr id="31751" name="AutoShape 7"/>
          <p:cNvSpPr/>
          <p:nvPr/>
        </p:nvSpPr>
        <p:spPr bwMode="auto">
          <a:xfrm>
            <a:off x="8040688" y="5945188"/>
            <a:ext cx="792162" cy="738187"/>
          </a:xfrm>
          <a:prstGeom prst="borderCallout2">
            <a:avLst>
              <a:gd name="adj1" fmla="val 18750"/>
              <a:gd name="adj2" fmla="val -8333"/>
              <a:gd name="adj3" fmla="val 18750"/>
              <a:gd name="adj4" fmla="val -82120"/>
              <a:gd name="adj5" fmla="val -460120"/>
              <a:gd name="adj6" fmla="val -161755"/>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非键</a:t>
            </a:r>
            <a:endParaRPr lang="zh-CN" altLang="en-US" sz="2000">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1750"/>
                                        </p:tgtEl>
                                        <p:attrNameLst>
                                          <p:attrName>style.visibility</p:attrName>
                                        </p:attrNameLst>
                                      </p:cBhvr>
                                      <p:to>
                                        <p:strVal val="visible"/>
                                      </p:to>
                                    </p:set>
                                    <p:animEffect transition="in" filter="box(in)">
                                      <p:cBhvr>
                                        <p:cTn id="15" dur="500"/>
                                        <p:tgtEl>
                                          <p:spTgt spid="3175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751"/>
                                        </p:tgtEl>
                                        <p:attrNameLst>
                                          <p:attrName>style.visibility</p:attrName>
                                        </p:attrNameLst>
                                      </p:cBhvr>
                                      <p:to>
                                        <p:strVal val="visible"/>
                                      </p:to>
                                    </p:set>
                                    <p:animEffect transition="in" filter="box(in)">
                                      <p:cBhvr>
                                        <p:cTn id="20"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0" animBg="1"/>
      <p:bldP spid="31750" grpId="0" bldLvl="0" animBg="1"/>
      <p:bldP spid="3175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198813" y="1827213"/>
            <a:ext cx="5418137" cy="481012"/>
          </a:xfrm>
          <a:prstGeom prst="rect">
            <a:avLst/>
          </a:prstGeom>
          <a:solidFill>
            <a:srgbClr val="CCFFFF"/>
          </a:solidFill>
          <a:ln w="12700">
            <a:solidFill>
              <a:schemeClr val="tx1"/>
            </a:solidFill>
            <a:miter lim="800000"/>
          </a:ln>
          <a:effectLst>
            <a:prstShdw prst="shdw13" dist="53882" dir="13500000">
              <a:schemeClr val="bg2">
                <a:alpha val="50000"/>
              </a:schemeClr>
            </a:prst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endParaRPr lang="zh-CN" altLang="en-US" sz="2905"/>
          </a:p>
        </p:txBody>
      </p:sp>
      <p:sp>
        <p:nvSpPr>
          <p:cNvPr id="30722" name="Text Box 3"/>
          <p:cNvSpPr txBox="1">
            <a:spLocks noChangeArrowheads="1"/>
          </p:cNvSpPr>
          <p:nvPr/>
        </p:nvSpPr>
        <p:spPr bwMode="auto">
          <a:xfrm>
            <a:off x="144463" y="379413"/>
            <a:ext cx="6661150" cy="503237"/>
          </a:xfrm>
          <a:prstGeom prst="rect">
            <a:avLst/>
          </a:prstGeom>
          <a:noFill/>
          <a:ln w="9525">
            <a:noFill/>
            <a:miter lim="800000"/>
          </a:ln>
        </p:spPr>
        <p:txBody>
          <a:bodyPr lIns="72591" tIns="36296" rIns="72591" bIns="36296">
            <a:spAutoFit/>
          </a:bodyPr>
          <a:lstStyle/>
          <a:p>
            <a:pPr defTabSz="967105"/>
            <a:r>
              <a:rPr lang="en-US" altLang="zh-CN" sz="2800">
                <a:solidFill>
                  <a:srgbClr val="0033CC"/>
                </a:solidFill>
              </a:rPr>
              <a:t>1.</a:t>
            </a:r>
            <a:r>
              <a:rPr lang="zh-CN" altLang="en-US" sz="2800">
                <a:solidFill>
                  <a:srgbClr val="0033CC"/>
                </a:solidFill>
              </a:rPr>
              <a:t>复合键</a:t>
            </a:r>
            <a:endParaRPr lang="zh-CN" altLang="en-US" sz="2800">
              <a:solidFill>
                <a:srgbClr val="0033CC"/>
              </a:solidFill>
            </a:endParaRPr>
          </a:p>
        </p:txBody>
      </p:sp>
      <p:sp>
        <p:nvSpPr>
          <p:cNvPr id="33796" name="Rectangle 4"/>
          <p:cNvSpPr>
            <a:spLocks noChangeArrowheads="1"/>
          </p:cNvSpPr>
          <p:nvPr/>
        </p:nvSpPr>
        <p:spPr bwMode="auto">
          <a:xfrm>
            <a:off x="479425" y="898525"/>
            <a:ext cx="11409363"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4235"/>
              </a:lnSpc>
              <a:defRPr/>
            </a:pPr>
            <a:r>
              <a:rPr lang="zh-CN" altLang="en-US" sz="2800" dirty="0">
                <a:solidFill>
                  <a:srgbClr val="FF3300"/>
                </a:solidFill>
                <a:latin typeface="+mn-ea"/>
                <a:ea typeface="+mn-ea"/>
                <a:sym typeface="+mn-ea"/>
              </a:rPr>
              <a:t>复合键</a:t>
            </a:r>
            <a:r>
              <a:rPr lang="zh-CN" altLang="en-US" sz="2800" dirty="0">
                <a:latin typeface="+mn-ea"/>
                <a:ea typeface="+mn-ea"/>
                <a:sym typeface="+mn-ea"/>
              </a:rPr>
              <a:t>（</a:t>
            </a:r>
            <a:r>
              <a:rPr lang="en-US" altLang="zh-CN" sz="2800" dirty="0">
                <a:latin typeface="+mn-ea"/>
                <a:ea typeface="+mn-ea"/>
                <a:sym typeface="+mn-ea"/>
              </a:rPr>
              <a:t>Compound Key</a:t>
            </a:r>
            <a:r>
              <a:rPr lang="zh-CN" altLang="en-US" sz="2800" dirty="0">
                <a:latin typeface="+mn-ea"/>
                <a:ea typeface="+mn-ea"/>
                <a:sym typeface="+mn-ea"/>
              </a:rPr>
              <a:t>）</a:t>
            </a:r>
            <a:r>
              <a:rPr lang="en-US" altLang="zh-CN" sz="2800" dirty="0">
                <a:latin typeface="+mn-ea"/>
                <a:ea typeface="+mn-ea"/>
                <a:sym typeface="+mn-ea"/>
              </a:rPr>
              <a:t>——</a:t>
            </a:r>
            <a:r>
              <a:rPr lang="zh-CN" altLang="en-US" sz="2800" dirty="0">
                <a:latin typeface="+mn-ea"/>
                <a:ea typeface="+mn-ea"/>
                <a:sym typeface="+mn-ea"/>
              </a:rPr>
              <a:t>是指关系中用来唯一标识元组的多列作为键。</a:t>
            </a:r>
            <a:endParaRPr lang="zh-CN" altLang="en-US" sz="2800" dirty="0">
              <a:latin typeface="+mn-ea"/>
              <a:ea typeface="+mn-ea"/>
              <a:sym typeface="+mn-ea"/>
            </a:endParaRPr>
          </a:p>
        </p:txBody>
      </p:sp>
      <p:sp>
        <p:nvSpPr>
          <p:cNvPr id="33797" name="AutoShape 5"/>
          <p:cNvSpPr/>
          <p:nvPr/>
        </p:nvSpPr>
        <p:spPr bwMode="auto">
          <a:xfrm>
            <a:off x="133350" y="2303463"/>
            <a:ext cx="2422525" cy="736600"/>
          </a:xfrm>
          <a:prstGeom prst="borderCallout2">
            <a:avLst>
              <a:gd name="adj1" fmla="val 18750"/>
              <a:gd name="adj2" fmla="val 49917"/>
              <a:gd name="adj3" fmla="val 495"/>
              <a:gd name="adj4" fmla="val 49917"/>
              <a:gd name="adj5" fmla="val -38741"/>
              <a:gd name="adj6" fmla="val 127046"/>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en-US" altLang="zh-CN" sz="2000">
                <a:solidFill>
                  <a:srgbClr val="FF0000"/>
                </a:solidFill>
              </a:rPr>
              <a:t>(</a:t>
            </a:r>
            <a:r>
              <a:rPr lang="zh-CN" altLang="en-US" sz="2000">
                <a:solidFill>
                  <a:srgbClr val="FF0000"/>
                </a:solidFill>
              </a:rPr>
              <a:t>学号</a:t>
            </a:r>
            <a:r>
              <a:rPr lang="en-US" altLang="zh-CN" sz="2000">
                <a:solidFill>
                  <a:srgbClr val="FF0000"/>
                </a:solidFill>
              </a:rPr>
              <a:t>,</a:t>
            </a:r>
            <a:r>
              <a:rPr lang="zh-CN" altLang="en-US" sz="2000">
                <a:solidFill>
                  <a:srgbClr val="FF0000"/>
                </a:solidFill>
              </a:rPr>
              <a:t>课程编号</a:t>
            </a:r>
            <a:r>
              <a:rPr lang="en-US" altLang="zh-CN" sz="2000">
                <a:solidFill>
                  <a:srgbClr val="FF0000"/>
                </a:solidFill>
              </a:rPr>
              <a:t>)—</a:t>
            </a:r>
            <a:r>
              <a:rPr lang="zh-CN" altLang="en-US" sz="2000">
                <a:solidFill>
                  <a:srgbClr val="FF0000"/>
                </a:solidFill>
              </a:rPr>
              <a:t>复合键</a:t>
            </a:r>
            <a:endParaRPr lang="zh-CN" altLang="en-US" sz="2000">
              <a:solidFill>
                <a:srgbClr val="FF0000"/>
              </a:solidFill>
            </a:endParaRPr>
          </a:p>
        </p:txBody>
      </p:sp>
      <p:graphicFrame>
        <p:nvGraphicFramePr>
          <p:cNvPr id="33798" name="Group 6"/>
          <p:cNvGraphicFramePr>
            <a:graphicFrameLocks noGrp="1"/>
          </p:cNvGraphicFramePr>
          <p:nvPr/>
        </p:nvGraphicFramePr>
        <p:xfrm>
          <a:off x="3189288" y="1827213"/>
          <a:ext cx="8162924" cy="4614860"/>
        </p:xfrm>
        <a:graphic>
          <a:graphicData uri="http://schemas.openxmlformats.org/drawingml/2006/table">
            <a:tbl>
              <a:tblPr/>
              <a:tblGrid>
                <a:gridCol w="2745292"/>
                <a:gridCol w="2708815"/>
                <a:gridCol w="2708817"/>
              </a:tblGrid>
              <a:tr h="480154">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Gulim" panose="020B0600000101010101" pitchFamily="34" charset="-127"/>
                          <a:ea typeface="宋体" panose="02010600030101010101" pitchFamily="2" charset="-122"/>
                        </a:rPr>
                        <a:t>学号</a:t>
                      </a:r>
                      <a:endParaRPr kumimoji="0" lang="zh-CN" altLang="en-US" sz="24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Gulim" panose="020B0600000101010101" pitchFamily="34" charset="-127"/>
                          <a:ea typeface="宋体" panose="02010600030101010101" pitchFamily="2" charset="-122"/>
                        </a:rPr>
                        <a:t>课程编号</a:t>
                      </a:r>
                      <a:endParaRPr kumimoji="0" lang="zh-CN" altLang="en-US" sz="24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Gulim" panose="020B0600000101010101" pitchFamily="34" charset="-127"/>
                          <a:ea typeface="宋体" panose="02010600030101010101" pitchFamily="2" charset="-122"/>
                        </a:rPr>
                        <a:t>成绩</a:t>
                      </a:r>
                      <a:endParaRPr kumimoji="0" lang="zh-CN" altLang="en-US" sz="24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014">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20100201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001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90</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014">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20100203</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001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88</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1550">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dirty="0">
                          <a:ln>
                            <a:noFill/>
                          </a:ln>
                          <a:solidFill>
                            <a:schemeClr val="tx1"/>
                          </a:solidFill>
                          <a:effectLst/>
                          <a:latin typeface="Gulim" panose="020B0600000101010101" pitchFamily="34" charset="-127"/>
                          <a:ea typeface="宋体" panose="02010600030101010101" pitchFamily="2" charset="-122"/>
                        </a:rPr>
                        <a:t>20100206</a:t>
                      </a:r>
                      <a:endParaRPr kumimoji="0" lang="en-US" sz="31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001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90</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1550">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20100209</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001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87</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1550">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20100201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002</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90</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014">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20100203</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002</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80</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014">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rPr>
                        <a:t>20100201</a:t>
                      </a:r>
                      <a:endParaRPr kumimoji="0" lang="en-US" sz="31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dirty="0">
                          <a:ln>
                            <a:noFill/>
                          </a:ln>
                          <a:solidFill>
                            <a:schemeClr val="tx1"/>
                          </a:solidFill>
                          <a:effectLst/>
                          <a:latin typeface="Gulim" panose="020B0600000101010101" pitchFamily="34" charset="-127"/>
                          <a:ea typeface="宋体" panose="02010600030101010101" pitchFamily="2" charset="-122"/>
                        </a:rPr>
                        <a:t>003</a:t>
                      </a:r>
                      <a:endParaRPr kumimoji="0" lang="en-US" sz="31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3100" b="0" i="0" u="none" strike="noStrike" cap="none" normalizeH="0" baseline="0" dirty="0">
                          <a:ln>
                            <a:noFill/>
                          </a:ln>
                          <a:solidFill>
                            <a:schemeClr val="tx1"/>
                          </a:solidFill>
                          <a:effectLst/>
                          <a:latin typeface="Gulim" panose="020B0600000101010101" pitchFamily="34" charset="-127"/>
                          <a:ea typeface="宋体" panose="02010600030101010101" pitchFamily="2" charset="-122"/>
                        </a:rPr>
                        <a:t>94</a:t>
                      </a:r>
                      <a:endParaRPr kumimoji="0" lang="en-US" sz="31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marL="110580" marR="110580" marT="55314" marB="55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3794"/>
                                        </p:tgtEl>
                                        <p:attrNameLst>
                                          <p:attrName>style.visibility</p:attrName>
                                        </p:attrNameLst>
                                      </p:cBhvr>
                                      <p:to>
                                        <p:strVal val="visible"/>
                                      </p:to>
                                    </p:set>
                                    <p:animEffect transition="in" filter="box(in)">
                                      <p:cBhvr>
                                        <p:cTn id="15" dur="500"/>
                                        <p:tgtEl>
                                          <p:spTgt spid="3379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3797"/>
                                        </p:tgtEl>
                                        <p:attrNameLst>
                                          <p:attrName>style.visibility</p:attrName>
                                        </p:attrNameLst>
                                      </p:cBhvr>
                                      <p:to>
                                        <p:strVal val="visible"/>
                                      </p:to>
                                    </p:set>
                                    <p:animEffect transition="in" filter="box(in)">
                                      <p:cBhvr>
                                        <p:cTn id="20"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6" grpId="0" bldLvl="0" animBg="1"/>
      <p:bldP spid="3379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ig02_02"/>
          <p:cNvPicPr>
            <a:picLocks noChangeAspect="1" noChangeArrowheads="1"/>
          </p:cNvPicPr>
          <p:nvPr/>
        </p:nvPicPr>
        <p:blipFill>
          <a:blip r:embed="rId1"/>
          <a:srcRect/>
          <a:stretch>
            <a:fillRect/>
          </a:stretch>
        </p:blipFill>
        <p:spPr bwMode="auto">
          <a:xfrm>
            <a:off x="1133475" y="2208213"/>
            <a:ext cx="10275888" cy="3813175"/>
          </a:xfrm>
          <a:prstGeom prst="rect">
            <a:avLst/>
          </a:prstGeom>
          <a:noFill/>
          <a:ln w="9525">
            <a:noFill/>
            <a:miter lim="800000"/>
            <a:headEnd/>
            <a:tailEnd/>
          </a:ln>
        </p:spPr>
      </p:pic>
      <p:sp>
        <p:nvSpPr>
          <p:cNvPr id="32770" name="Text Box 3"/>
          <p:cNvSpPr txBox="1">
            <a:spLocks noChangeArrowheads="1"/>
          </p:cNvSpPr>
          <p:nvPr/>
        </p:nvSpPr>
        <p:spPr bwMode="auto">
          <a:xfrm>
            <a:off x="227013" y="379413"/>
            <a:ext cx="6661150" cy="503237"/>
          </a:xfrm>
          <a:prstGeom prst="rect">
            <a:avLst/>
          </a:prstGeom>
          <a:noFill/>
          <a:ln w="9525">
            <a:noFill/>
            <a:miter lim="800000"/>
          </a:ln>
        </p:spPr>
        <p:txBody>
          <a:bodyPr lIns="72591" tIns="36296" rIns="72591" bIns="36296">
            <a:spAutoFit/>
          </a:bodyPr>
          <a:lstStyle/>
          <a:p>
            <a:pPr defTabSz="967105"/>
            <a:r>
              <a:rPr lang="en-US" altLang="zh-CN" sz="2800">
                <a:solidFill>
                  <a:srgbClr val="0033CC"/>
                </a:solidFill>
              </a:rPr>
              <a:t>2.</a:t>
            </a:r>
            <a:r>
              <a:rPr lang="zh-CN" altLang="en-US" sz="2800">
                <a:solidFill>
                  <a:srgbClr val="0033CC"/>
                </a:solidFill>
              </a:rPr>
              <a:t>候选键</a:t>
            </a:r>
            <a:endParaRPr lang="zh-CN" altLang="en-US" sz="2800">
              <a:solidFill>
                <a:srgbClr val="0033CC"/>
              </a:solidFill>
            </a:endParaRPr>
          </a:p>
        </p:txBody>
      </p:sp>
      <p:sp>
        <p:nvSpPr>
          <p:cNvPr id="35844" name="Rectangle 4"/>
          <p:cNvSpPr>
            <a:spLocks noChangeArrowheads="1"/>
          </p:cNvSpPr>
          <p:nvPr/>
        </p:nvSpPr>
        <p:spPr bwMode="auto">
          <a:xfrm>
            <a:off x="436563" y="908050"/>
            <a:ext cx="11580812"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4235"/>
              </a:lnSpc>
              <a:defRPr/>
            </a:pPr>
            <a:r>
              <a:rPr lang="zh-CN" altLang="en-US" sz="2800" dirty="0">
                <a:solidFill>
                  <a:srgbClr val="FF3300"/>
                </a:solidFill>
                <a:latin typeface="+mn-ea"/>
                <a:ea typeface="+mn-ea"/>
                <a:sym typeface="+mn-ea"/>
              </a:rPr>
              <a:t>候选键</a:t>
            </a:r>
            <a:r>
              <a:rPr lang="zh-CN" altLang="en-US" sz="2800" dirty="0">
                <a:latin typeface="+mn-ea"/>
                <a:ea typeface="+mn-ea"/>
                <a:sym typeface="+mn-ea"/>
              </a:rPr>
              <a:t>（</a:t>
            </a:r>
            <a:r>
              <a:rPr lang="en-US" altLang="zh-CN" sz="2800" dirty="0">
                <a:latin typeface="+mn-ea"/>
                <a:ea typeface="+mn-ea"/>
                <a:sym typeface="+mn-ea"/>
              </a:rPr>
              <a:t>Candidate Key</a:t>
            </a:r>
            <a:r>
              <a:rPr lang="zh-CN" altLang="en-US" sz="2800" dirty="0">
                <a:latin typeface="+mn-ea"/>
                <a:ea typeface="+mn-ea"/>
                <a:sym typeface="+mn-ea"/>
              </a:rPr>
              <a:t>）</a:t>
            </a:r>
            <a:r>
              <a:rPr lang="en-US" altLang="zh-CN" sz="2800" dirty="0">
                <a:latin typeface="+mn-ea"/>
                <a:ea typeface="+mn-ea"/>
                <a:sym typeface="+mn-ea"/>
              </a:rPr>
              <a:t>——</a:t>
            </a:r>
            <a:r>
              <a:rPr lang="zh-CN" altLang="zh-CN" sz="2800" dirty="0">
                <a:sym typeface="+mn-ea"/>
              </a:rPr>
              <a:t>关系中可能有多个列均适合作为键，将其中每个都称为候选键</a:t>
            </a:r>
            <a:r>
              <a:rPr lang="zh-CN" altLang="en-US" sz="2800" dirty="0">
                <a:latin typeface="+mn-ea"/>
                <a:ea typeface="+mn-ea"/>
                <a:sym typeface="+mn-ea"/>
              </a:rPr>
              <a:t>。</a:t>
            </a:r>
            <a:endParaRPr lang="zh-CN" altLang="en-US" sz="2800" dirty="0">
              <a:latin typeface="+mn-ea"/>
              <a:ea typeface="+mn-ea"/>
              <a:sym typeface="+mn-ea"/>
            </a:endParaRPr>
          </a:p>
        </p:txBody>
      </p:sp>
      <p:sp>
        <p:nvSpPr>
          <p:cNvPr id="35845" name="AutoShape 5"/>
          <p:cNvSpPr/>
          <p:nvPr/>
        </p:nvSpPr>
        <p:spPr bwMode="auto">
          <a:xfrm>
            <a:off x="160338" y="6100763"/>
            <a:ext cx="973137" cy="476250"/>
          </a:xfrm>
          <a:prstGeom prst="borderCallout2">
            <a:avLst>
              <a:gd name="adj1" fmla="val 18750"/>
              <a:gd name="adj2" fmla="val 106694"/>
              <a:gd name="adj3" fmla="val 18750"/>
              <a:gd name="adj4" fmla="val 122875"/>
              <a:gd name="adj5" fmla="val -721611"/>
              <a:gd name="adj6" fmla="val 178162"/>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候选键</a:t>
            </a:r>
            <a:endParaRPr lang="zh-CN" altLang="en-US" sz="2000">
              <a:solidFill>
                <a:srgbClr val="FF0000"/>
              </a:solidFill>
            </a:endParaRPr>
          </a:p>
        </p:txBody>
      </p:sp>
      <p:sp>
        <p:nvSpPr>
          <p:cNvPr id="35846" name="AutoShape 6"/>
          <p:cNvSpPr/>
          <p:nvPr/>
        </p:nvSpPr>
        <p:spPr bwMode="auto">
          <a:xfrm>
            <a:off x="9572625" y="6151563"/>
            <a:ext cx="987425" cy="514350"/>
          </a:xfrm>
          <a:prstGeom prst="borderCallout2">
            <a:avLst>
              <a:gd name="adj1" fmla="val 18750"/>
              <a:gd name="adj2" fmla="val -6694"/>
              <a:gd name="adj3" fmla="val 18750"/>
              <a:gd name="adj4" fmla="val -24963"/>
              <a:gd name="adj5" fmla="val -687278"/>
              <a:gd name="adj6" fmla="val -51819"/>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候选键</a:t>
            </a:r>
            <a:endParaRPr lang="zh-CN" altLang="en-US" sz="2000">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5845"/>
                                        </p:tgtEl>
                                        <p:attrNameLst>
                                          <p:attrName>style.visibility</p:attrName>
                                        </p:attrNameLst>
                                      </p:cBhvr>
                                      <p:to>
                                        <p:strVal val="visible"/>
                                      </p:to>
                                    </p:set>
                                    <p:animEffect transition="in" filter="box(in)">
                                      <p:cBhvr>
                                        <p:cTn id="11" dur="500"/>
                                        <p:tgtEl>
                                          <p:spTgt spid="3584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box(in)">
                                      <p:cBhvr>
                                        <p:cTn id="16"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ldLvl="0" animBg="1"/>
      <p:bldP spid="3584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a:spLocks noChangeArrowheads="1"/>
          </p:cNvSpPr>
          <p:nvPr/>
        </p:nvSpPr>
        <p:spPr bwMode="auto">
          <a:xfrm>
            <a:off x="347663" y="746125"/>
            <a:ext cx="11669712" cy="1169988"/>
          </a:xfrm>
          <a:prstGeom prst="rect">
            <a:avLst/>
          </a:prstGeom>
          <a:noFill/>
          <a:ln w="9525">
            <a:noFill/>
            <a:miter lim="800000"/>
          </a:ln>
          <a:effectLst>
            <a:prstShdw prst="shdw13" dist="53882" dir="13500000">
              <a:schemeClr val="bg2">
                <a:alpha val="50000"/>
              </a:schemeClr>
            </a:prstShdw>
          </a:effectLst>
        </p:spPr>
        <p:txBody>
          <a:bodyPr>
            <a:spAutoFit/>
          </a:bodyPr>
          <a:lstStyle/>
          <a:p>
            <a:pPr latinLnBrk="1">
              <a:lnSpc>
                <a:spcPts val="4240"/>
              </a:lnSpc>
              <a:spcBef>
                <a:spcPct val="50000"/>
              </a:spcBef>
              <a:buClr>
                <a:srgbClr val="FF0000"/>
              </a:buClr>
            </a:pPr>
            <a:r>
              <a:rPr lang="zh-CN" altLang="en-US" sz="2800">
                <a:solidFill>
                  <a:srgbClr val="FF0000"/>
                </a:solidFill>
              </a:rPr>
              <a:t>主键</a:t>
            </a:r>
            <a:r>
              <a:rPr lang="zh-CN" altLang="en-US" sz="2800">
                <a:latin typeface="Times New Roman" panose="02020603050405020304" pitchFamily="18" charset="0"/>
              </a:rPr>
              <a:t>（</a:t>
            </a:r>
            <a:r>
              <a:rPr lang="en-US" altLang="zh-CN" sz="2800"/>
              <a:t>Primary key</a:t>
            </a:r>
            <a:r>
              <a:rPr lang="zh-CN" altLang="en-US" sz="2800">
                <a:latin typeface="Times New Roman" panose="02020603050405020304" pitchFamily="18" charset="0"/>
              </a:rPr>
              <a:t>）</a:t>
            </a:r>
            <a:r>
              <a:rPr lang="zh-CN" altLang="en-US" sz="2800"/>
              <a:t>是关系表中最有代表性的一个候选键，每个关系表中只能定义一个主键。</a:t>
            </a:r>
            <a:endParaRPr lang="zh-CN" altLang="en-US" sz="2800"/>
          </a:p>
        </p:txBody>
      </p:sp>
      <p:sp>
        <p:nvSpPr>
          <p:cNvPr id="34818" name="Text Box 3"/>
          <p:cNvSpPr txBox="1">
            <a:spLocks noChangeArrowheads="1"/>
          </p:cNvSpPr>
          <p:nvPr/>
        </p:nvSpPr>
        <p:spPr bwMode="auto">
          <a:xfrm>
            <a:off x="134938" y="301625"/>
            <a:ext cx="6661150" cy="503238"/>
          </a:xfrm>
          <a:prstGeom prst="rect">
            <a:avLst/>
          </a:prstGeom>
          <a:noFill/>
          <a:ln w="9525">
            <a:noFill/>
            <a:miter lim="800000"/>
          </a:ln>
        </p:spPr>
        <p:txBody>
          <a:bodyPr lIns="72591" tIns="36296" rIns="72591" bIns="36296">
            <a:spAutoFit/>
          </a:bodyPr>
          <a:lstStyle/>
          <a:p>
            <a:pPr defTabSz="967105"/>
            <a:r>
              <a:rPr lang="en-US" altLang="zh-CN" sz="2800">
                <a:solidFill>
                  <a:srgbClr val="0033CC"/>
                </a:solidFill>
              </a:rPr>
              <a:t>3.</a:t>
            </a:r>
            <a:r>
              <a:rPr lang="zh-CN" altLang="en-US" sz="2800">
                <a:solidFill>
                  <a:srgbClr val="0033CC"/>
                </a:solidFill>
              </a:rPr>
              <a:t>主键</a:t>
            </a:r>
            <a:endParaRPr lang="zh-CN" altLang="en-US" sz="2800">
              <a:solidFill>
                <a:srgbClr val="0033CC"/>
              </a:solidFill>
            </a:endParaRPr>
          </a:p>
        </p:txBody>
      </p:sp>
      <p:pic>
        <p:nvPicPr>
          <p:cNvPr id="8" name="Picture 2" descr="fig02_02"/>
          <p:cNvPicPr>
            <a:picLocks noChangeAspect="1" noChangeArrowheads="1"/>
          </p:cNvPicPr>
          <p:nvPr/>
        </p:nvPicPr>
        <p:blipFill>
          <a:blip r:embed="rId1"/>
          <a:srcRect/>
          <a:stretch>
            <a:fillRect/>
          </a:stretch>
        </p:blipFill>
        <p:spPr bwMode="auto">
          <a:xfrm>
            <a:off x="1133475" y="1862138"/>
            <a:ext cx="10275888" cy="3813175"/>
          </a:xfrm>
          <a:prstGeom prst="rect">
            <a:avLst/>
          </a:prstGeom>
          <a:noFill/>
          <a:ln w="9525">
            <a:noFill/>
            <a:miter lim="800000"/>
            <a:headEnd/>
            <a:tailEnd/>
          </a:ln>
        </p:spPr>
      </p:pic>
      <p:sp>
        <p:nvSpPr>
          <p:cNvPr id="9" name="AutoShape 5"/>
          <p:cNvSpPr/>
          <p:nvPr/>
        </p:nvSpPr>
        <p:spPr bwMode="auto">
          <a:xfrm>
            <a:off x="333375" y="6011863"/>
            <a:ext cx="942975" cy="450850"/>
          </a:xfrm>
          <a:prstGeom prst="borderCallout2">
            <a:avLst>
              <a:gd name="adj1" fmla="val 18750"/>
              <a:gd name="adj2" fmla="val 106694"/>
              <a:gd name="adj3" fmla="val 18750"/>
              <a:gd name="adj4" fmla="val 122875"/>
              <a:gd name="adj5" fmla="val -825926"/>
              <a:gd name="adj6" fmla="val 155148"/>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主键</a:t>
            </a:r>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ChangeArrowheads="1"/>
          </p:cNvSpPr>
          <p:nvPr/>
        </p:nvSpPr>
        <p:spPr bwMode="auto">
          <a:xfrm>
            <a:off x="341313" y="519113"/>
            <a:ext cx="9507537"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atinLnBrk="1">
              <a:lnSpc>
                <a:spcPct val="80000"/>
              </a:lnSpc>
              <a:spcBef>
                <a:spcPct val="50000"/>
              </a:spcBef>
              <a:buClr>
                <a:srgbClr val="FF0000"/>
              </a:buClr>
              <a:buFont typeface="Wingdings" panose="05000000000000000000" pitchFamily="2" charset="2"/>
              <a:buNone/>
              <a:defRPr/>
            </a:pPr>
            <a:r>
              <a:rPr lang="zh-CN" altLang="en-US" sz="2800" dirty="0">
                <a:solidFill>
                  <a:srgbClr val="0033CC"/>
                </a:solidFill>
                <a:latin typeface="+mn-ea"/>
                <a:ea typeface="+mn-ea"/>
                <a:sym typeface="+mn-ea"/>
              </a:rPr>
              <a:t>主键作用</a:t>
            </a:r>
            <a:r>
              <a:rPr lang="zh-CN" altLang="en-US" sz="2800" dirty="0">
                <a:latin typeface="+mn-ea"/>
                <a:ea typeface="+mn-ea"/>
                <a:sym typeface="+mn-ea"/>
              </a:rPr>
              <a:t>：</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唯一标识关系表的每行（元组）</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与关联表的外键建立联系，实现关系表之间连接</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数据库文件使用主键值来组织关系表的数据存储</a:t>
            </a:r>
            <a:endParaRPr lang="en-US" altLang="zh-CN"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数据库使用主键索引快速检索数据</a:t>
            </a:r>
            <a:endParaRPr lang="zh-CN" altLang="en-US" sz="2800" dirty="0">
              <a:latin typeface="+mn-ea"/>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noChangeArrowheads="1"/>
          </p:cNvPicPr>
          <p:nvPr/>
        </p:nvPicPr>
        <p:blipFill>
          <a:blip r:embed="rId1"/>
          <a:srcRect/>
          <a:stretch>
            <a:fillRect/>
          </a:stretch>
        </p:blipFill>
        <p:spPr bwMode="auto">
          <a:xfrm>
            <a:off x="623888" y="1255713"/>
            <a:ext cx="9288462" cy="5413375"/>
          </a:xfrm>
          <a:prstGeom prst="rect">
            <a:avLst/>
          </a:prstGeom>
          <a:noFill/>
          <a:ln w="9525">
            <a:noFill/>
            <a:miter lim="800000"/>
            <a:headEnd/>
            <a:tailEnd/>
          </a:ln>
        </p:spPr>
      </p:pic>
      <p:sp>
        <p:nvSpPr>
          <p:cNvPr id="36866" name="Text Box 2"/>
          <p:cNvSpPr txBox="1">
            <a:spLocks noChangeArrowheads="1"/>
          </p:cNvSpPr>
          <p:nvPr/>
        </p:nvSpPr>
        <p:spPr bwMode="auto">
          <a:xfrm>
            <a:off x="407988" y="549275"/>
            <a:ext cx="11136312" cy="436563"/>
          </a:xfrm>
          <a:prstGeom prst="rect">
            <a:avLst/>
          </a:prstGeom>
          <a:noFill/>
          <a:ln w="9525">
            <a:noFill/>
            <a:miter lim="800000"/>
          </a:ln>
          <a:effectLst>
            <a:prstShdw prst="shdw13" dist="53882" dir="13500000">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a:solidFill>
                  <a:srgbClr val="FF0000"/>
                </a:solidFill>
              </a:rPr>
              <a:t>主键定义操作实例：</a:t>
            </a:r>
            <a:r>
              <a:rPr lang="zh-CN" altLang="en-US" sz="2800"/>
              <a:t>在</a:t>
            </a:r>
            <a:r>
              <a:rPr lang="en-US" altLang="zh-CN" sz="2800"/>
              <a:t>PostgreSQL </a:t>
            </a:r>
            <a:r>
              <a:rPr lang="zh-CN" altLang="en-US" sz="2800"/>
              <a:t>数据库中定义</a:t>
            </a:r>
            <a:r>
              <a:rPr lang="en-US" altLang="zh-CN" sz="2800"/>
              <a:t>Employee</a:t>
            </a:r>
            <a:r>
              <a:rPr lang="zh-CN" altLang="en-US" sz="2800"/>
              <a:t>关系表主键</a:t>
            </a:r>
            <a:endParaRPr lang="zh-CN" altLang="en-US" sz="2800"/>
          </a:p>
        </p:txBody>
      </p:sp>
      <p:sp>
        <p:nvSpPr>
          <p:cNvPr id="7" name="线形标注 1 6"/>
          <p:cNvSpPr/>
          <p:nvPr/>
        </p:nvSpPr>
        <p:spPr bwMode="auto">
          <a:xfrm>
            <a:off x="10704513" y="3141663"/>
            <a:ext cx="1152525" cy="611187"/>
          </a:xfrm>
          <a:prstGeom prst="borderCallout1">
            <a:avLst>
              <a:gd name="adj1" fmla="val 62648"/>
              <a:gd name="adj2" fmla="val 3432"/>
              <a:gd name="adj3" fmla="val 94941"/>
              <a:gd name="adj4" fmla="val -122156"/>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defRPr/>
            </a:pPr>
            <a:r>
              <a:rPr lang="zh-CN" altLang="en-US" sz="2000" dirty="0">
                <a:solidFill>
                  <a:srgbClr val="C00000"/>
                </a:solidFill>
                <a:sym typeface="+mn-ea"/>
              </a:rPr>
              <a:t>设置主键</a:t>
            </a:r>
            <a:endParaRPr lang="zh-CN" altLang="en-US" sz="2000" dirty="0">
              <a:solidFill>
                <a:srgbClr val="C00000"/>
              </a:solidFill>
              <a:sym typeface="+mn-ea"/>
            </a:endParaRPr>
          </a:p>
        </p:txBody>
      </p:sp>
      <p:sp>
        <p:nvSpPr>
          <p:cNvPr id="5" name="线形标注 1 4"/>
          <p:cNvSpPr/>
          <p:nvPr/>
        </p:nvSpPr>
        <p:spPr bwMode="auto">
          <a:xfrm>
            <a:off x="10704513" y="3905250"/>
            <a:ext cx="1152525" cy="611188"/>
          </a:xfrm>
          <a:prstGeom prst="borderCallout1">
            <a:avLst>
              <a:gd name="adj1" fmla="val 62648"/>
              <a:gd name="adj2" fmla="val 3432"/>
              <a:gd name="adj3" fmla="val -25238"/>
              <a:gd name="adj4" fmla="val -194992"/>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defRPr/>
            </a:pPr>
            <a:r>
              <a:rPr lang="zh-CN" altLang="en-US" sz="2000" dirty="0">
                <a:solidFill>
                  <a:srgbClr val="C00000"/>
                </a:solidFill>
                <a:sym typeface="+mn-ea"/>
              </a:rPr>
              <a:t>设置非空</a:t>
            </a:r>
            <a:endParaRPr lang="zh-CN" altLang="en-US" sz="2000" dirty="0">
              <a:solidFill>
                <a:srgbClr val="C0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pPr algn="l"/>
            <a:r>
              <a:rPr lang="zh-CN" altLang="zh-CN" sz="3600">
                <a:ea typeface="宋体" panose="02010600030101010101" pitchFamily="2" charset="-122"/>
              </a:rPr>
              <a:t>本章内容</a:t>
            </a:r>
            <a:endParaRPr lang="zh-CN" altLang="zh-CN" sz="3600">
              <a:ea typeface="宋体" panose="02010600030101010101" pitchFamily="2" charset="-122"/>
            </a:endParaRPr>
          </a:p>
        </p:txBody>
      </p:sp>
      <p:sp>
        <p:nvSpPr>
          <p:cNvPr id="3" name="内容占位符 2"/>
          <p:cNvSpPr>
            <a:spLocks noGrp="1"/>
          </p:cNvSpPr>
          <p:nvPr>
            <p:ph idx="1"/>
          </p:nvPr>
        </p:nvSpPr>
        <p:spPr>
          <a:xfrm>
            <a:off x="611188" y="1600200"/>
            <a:ext cx="10972800" cy="4525963"/>
          </a:xfrm>
        </p:spPr>
        <p:txBody>
          <a:bodyPr/>
          <a:lstStyle/>
          <a:p>
            <a:r>
              <a:rPr lang="en-US" altLang="zh-CN"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2.1 </a:t>
            </a:r>
            <a:r>
              <a:rPr lang="zh-CN" altLang="en-US"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关系及其相关概念</a:t>
            </a:r>
            <a:endParaRPr lang="zh-CN" altLang="en-US"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r>
              <a:rPr lang="en-US" altLang="zh-CN"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2.2 </a:t>
            </a:r>
            <a:r>
              <a:rPr lang="zh-CN" altLang="en-US"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关系模型原理</a:t>
            </a:r>
            <a:endParaRPr lang="zh-CN" altLang="en-US"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r>
              <a:rPr lang="en-US" altLang="zh-CN"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2.3 PostgreSQL</a:t>
            </a:r>
            <a:r>
              <a:rPr lang="zh-CN" altLang="zh-CN"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数据库</a:t>
            </a:r>
            <a:r>
              <a:rPr lang="zh-CN" altLang="en-US"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关系操作</a:t>
            </a:r>
            <a:r>
              <a:rPr lang="zh-CN" altLang="zh-CN"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实践</a:t>
            </a:r>
            <a:endParaRPr lang="zh-CN" altLang="en-US" sz="3600"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endParaRPr lang="zh-CN" altLang="en-US" kern="1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endParaRPr lang="zh-CN" altLang="en-US"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44463" y="360363"/>
            <a:ext cx="6661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en-US" altLang="zh-CN" sz="2800" dirty="0">
                <a:solidFill>
                  <a:srgbClr val="0033CC"/>
                </a:solidFill>
                <a:latin typeface="+mn-ea"/>
                <a:ea typeface="+mn-ea"/>
                <a:sym typeface="+mn-ea"/>
              </a:rPr>
              <a:t>4.</a:t>
            </a:r>
            <a:r>
              <a:rPr lang="zh-CN" altLang="en-US" sz="2800" dirty="0">
                <a:solidFill>
                  <a:srgbClr val="0033CC"/>
                </a:solidFill>
                <a:latin typeface="+mn-ea"/>
                <a:ea typeface="+mn-ea"/>
                <a:sym typeface="+mn-ea"/>
              </a:rPr>
              <a:t>代理键</a:t>
            </a:r>
            <a:endParaRPr lang="zh-CN" altLang="en-US" sz="2800" dirty="0">
              <a:solidFill>
                <a:srgbClr val="0033CC"/>
              </a:solidFill>
              <a:latin typeface="+mn-ea"/>
              <a:ea typeface="+mn-ea"/>
              <a:sym typeface="+mn-ea"/>
            </a:endParaRPr>
          </a:p>
        </p:txBody>
      </p:sp>
      <p:sp>
        <p:nvSpPr>
          <p:cNvPr id="41987" name="Rectangle 3"/>
          <p:cNvSpPr>
            <a:spLocks noChangeArrowheads="1"/>
          </p:cNvSpPr>
          <p:nvPr/>
        </p:nvSpPr>
        <p:spPr bwMode="auto">
          <a:xfrm>
            <a:off x="476250" y="962025"/>
            <a:ext cx="11236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zh-CN" altLang="en-US" sz="2800" dirty="0">
                <a:solidFill>
                  <a:srgbClr val="FF3300"/>
                </a:solidFill>
                <a:latin typeface="+mn-ea"/>
                <a:ea typeface="+mn-ea"/>
                <a:sym typeface="+mn-ea"/>
              </a:rPr>
              <a:t>代理键</a:t>
            </a:r>
            <a:r>
              <a:rPr lang="en-US" altLang="zh-CN" sz="2800" dirty="0">
                <a:latin typeface="+mn-ea"/>
                <a:ea typeface="+mn-ea"/>
                <a:sym typeface="+mn-ea"/>
              </a:rPr>
              <a:t>——</a:t>
            </a:r>
            <a:r>
              <a:rPr lang="zh-CN" altLang="en-US" sz="2800" dirty="0">
                <a:latin typeface="+mn-ea"/>
                <a:ea typeface="+mn-ea"/>
                <a:sym typeface="+mn-ea"/>
              </a:rPr>
              <a:t>采用</a:t>
            </a:r>
            <a:r>
              <a:rPr lang="en-US" altLang="zh-CN" sz="2800" dirty="0">
                <a:latin typeface="+mn-ea"/>
                <a:ea typeface="+mn-ea"/>
                <a:sym typeface="+mn-ea"/>
              </a:rPr>
              <a:t>DBMS</a:t>
            </a:r>
            <a:r>
              <a:rPr lang="zh-CN" altLang="en-US" sz="2800" dirty="0">
                <a:latin typeface="+mn-ea"/>
                <a:ea typeface="+mn-ea"/>
                <a:sym typeface="+mn-ea"/>
              </a:rPr>
              <a:t>自动生成的数字序列作为关系表的主键。</a:t>
            </a:r>
            <a:endParaRPr lang="zh-CN" altLang="en-US" sz="2800" dirty="0">
              <a:latin typeface="+mn-ea"/>
              <a:ea typeface="+mn-ea"/>
              <a:sym typeface="+mn-ea"/>
            </a:endParaRPr>
          </a:p>
        </p:txBody>
      </p:sp>
      <p:sp>
        <p:nvSpPr>
          <p:cNvPr id="41992" name="Rectangle 8"/>
          <p:cNvSpPr>
            <a:spLocks noChangeArrowheads="1"/>
          </p:cNvSpPr>
          <p:nvPr/>
        </p:nvSpPr>
        <p:spPr bwMode="auto">
          <a:xfrm>
            <a:off x="436563" y="1677988"/>
            <a:ext cx="3236912" cy="541337"/>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just" latinLnBrk="1">
              <a:lnSpc>
                <a:spcPts val="3500"/>
              </a:lnSpc>
              <a:buClr>
                <a:srgbClr val="FF0000"/>
              </a:buClr>
              <a:buFont typeface="Wingdings" panose="05000000000000000000" pitchFamily="2" charset="2"/>
              <a:buNone/>
            </a:pPr>
            <a:r>
              <a:rPr lang="zh-CN" altLang="en-US" sz="2800">
                <a:solidFill>
                  <a:srgbClr val="C00000"/>
                </a:solidFill>
              </a:rPr>
              <a:t>代理键有什么用途</a:t>
            </a:r>
            <a:r>
              <a:rPr lang="en-US" altLang="zh-CN" sz="2800">
                <a:solidFill>
                  <a:srgbClr val="C00000"/>
                </a:solidFill>
              </a:rPr>
              <a:t>?</a:t>
            </a:r>
            <a:endParaRPr lang="en-US" altLang="zh-CN" sz="2800">
              <a:solidFill>
                <a:srgbClr val="C00000"/>
              </a:solidFill>
            </a:endParaRPr>
          </a:p>
        </p:txBody>
      </p:sp>
      <p:sp>
        <p:nvSpPr>
          <p:cNvPr id="41993" name="Rectangle 9"/>
          <p:cNvSpPr>
            <a:spLocks noChangeArrowheads="1"/>
          </p:cNvSpPr>
          <p:nvPr/>
        </p:nvSpPr>
        <p:spPr bwMode="auto">
          <a:xfrm>
            <a:off x="479425" y="2200275"/>
            <a:ext cx="11593513" cy="990600"/>
          </a:xfrm>
          <a:prstGeom prst="rect">
            <a:avLst/>
          </a:prstGeom>
          <a:noFill/>
          <a:ln w="9525">
            <a:noFill/>
            <a:miter lim="800000"/>
          </a:ln>
          <a:effectLst>
            <a:prstShdw prst="shdw13" dist="53882" dir="13500000">
              <a:schemeClr val="bg2">
                <a:alpha val="50000"/>
              </a:schemeClr>
            </a:prstShdw>
          </a:effectLst>
        </p:spPr>
        <p:txBody>
          <a:bodyPr>
            <a:spAutoFit/>
          </a:bodyPr>
          <a:lstStyle/>
          <a:p>
            <a:pPr algn="just" latinLnBrk="1">
              <a:lnSpc>
                <a:spcPts val="3500"/>
              </a:lnSpc>
              <a:buClr>
                <a:srgbClr val="FF0000"/>
              </a:buClr>
              <a:buFont typeface="Wingdings" panose="05000000000000000000" pitchFamily="2" charset="2"/>
              <a:buNone/>
            </a:pPr>
            <a:r>
              <a:rPr lang="zh-CN" altLang="en-US" sz="2800"/>
              <a:t>由</a:t>
            </a:r>
            <a:r>
              <a:rPr lang="en-US" altLang="zh-CN" sz="2800"/>
              <a:t>DBMS</a:t>
            </a:r>
            <a:r>
              <a:rPr lang="zh-CN" altLang="en-US" sz="2800"/>
              <a:t>自动生成的数字序列作为主键，可替代复合主键</a:t>
            </a:r>
            <a:r>
              <a:rPr lang="zh-CN" altLang="zh-CN" sz="2800"/>
              <a:t>，以便获得更高</a:t>
            </a:r>
            <a:r>
              <a:rPr lang="zh-CN" altLang="en-US" sz="2800"/>
              <a:t>性能</a:t>
            </a:r>
            <a:r>
              <a:rPr lang="zh-CN" altLang="zh-CN" sz="2800"/>
              <a:t>的数据</a:t>
            </a:r>
            <a:r>
              <a:rPr lang="zh-CN" altLang="en-US" sz="2800"/>
              <a:t>访问</a:t>
            </a:r>
            <a:r>
              <a:rPr lang="zh-CN" altLang="zh-CN" sz="2800"/>
              <a:t>操作处理。 </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ldLvl="0" animBg="1"/>
      <p:bldP spid="41992" grpId="0" bldLvl="0" animBg="1"/>
      <p:bldP spid="4199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1"/>
          <a:srcRect/>
          <a:stretch>
            <a:fillRect/>
          </a:stretch>
        </p:blipFill>
        <p:spPr bwMode="auto">
          <a:xfrm>
            <a:off x="2214563" y="1409700"/>
            <a:ext cx="9569450" cy="5259388"/>
          </a:xfrm>
          <a:prstGeom prst="rect">
            <a:avLst/>
          </a:prstGeom>
          <a:noFill/>
          <a:ln w="9525">
            <a:noFill/>
            <a:miter lim="800000"/>
            <a:headEnd/>
            <a:tailEnd/>
          </a:ln>
        </p:spPr>
      </p:pic>
      <p:sp>
        <p:nvSpPr>
          <p:cNvPr id="39938" name="Text Box 2"/>
          <p:cNvSpPr txBox="1">
            <a:spLocks noChangeArrowheads="1"/>
          </p:cNvSpPr>
          <p:nvPr/>
        </p:nvSpPr>
        <p:spPr bwMode="auto">
          <a:xfrm>
            <a:off x="239713" y="549275"/>
            <a:ext cx="7904162" cy="436563"/>
          </a:xfrm>
          <a:prstGeom prst="rect">
            <a:avLst/>
          </a:prstGeom>
          <a:noFill/>
          <a:ln w="9525">
            <a:noFill/>
            <a:miter lim="800000"/>
          </a:ln>
          <a:effectLst>
            <a:prstShdw prst="shdw13" dist="53882" dir="13500000">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a:solidFill>
                  <a:srgbClr val="FF0000"/>
                </a:solidFill>
              </a:rPr>
              <a:t>实例：</a:t>
            </a:r>
            <a:r>
              <a:rPr lang="zh-CN" altLang="en-US" sz="2800"/>
              <a:t>在房产信息</a:t>
            </a:r>
            <a:r>
              <a:rPr lang="en-US" altLang="zh-CN" sz="2800"/>
              <a:t>Property </a:t>
            </a:r>
            <a:r>
              <a:rPr lang="zh-CN" altLang="zh-CN" sz="2800"/>
              <a:t>关系表</a:t>
            </a:r>
            <a:r>
              <a:rPr lang="zh-CN" altLang="en-US" sz="2800"/>
              <a:t>中定义代理键</a:t>
            </a:r>
            <a:endParaRPr lang="zh-CN" altLang="en-US" sz="2800"/>
          </a:p>
        </p:txBody>
      </p:sp>
      <p:sp>
        <p:nvSpPr>
          <p:cNvPr id="3" name="线形标注 1 2"/>
          <p:cNvSpPr/>
          <p:nvPr/>
        </p:nvSpPr>
        <p:spPr bwMode="auto">
          <a:xfrm>
            <a:off x="334963" y="2276475"/>
            <a:ext cx="1130300" cy="612775"/>
          </a:xfrm>
          <a:prstGeom prst="borderCallout1">
            <a:avLst>
              <a:gd name="adj1" fmla="val 51314"/>
              <a:gd name="adj2" fmla="val 100758"/>
              <a:gd name="adj3" fmla="val 91150"/>
              <a:gd name="adj4" fmla="val 176482"/>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defRPr/>
            </a:pPr>
            <a:r>
              <a:rPr lang="zh-CN" altLang="en-US" dirty="0">
                <a:solidFill>
                  <a:srgbClr val="C00000"/>
                </a:solidFill>
                <a:sym typeface="+mn-ea"/>
              </a:rPr>
              <a:t>代理键</a:t>
            </a:r>
            <a:endParaRPr lang="zh-CN" altLang="en-US" dirty="0">
              <a:solidFill>
                <a:srgbClr val="C0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a:spLocks noChangeArrowheads="1"/>
          </p:cNvSpPr>
          <p:nvPr/>
        </p:nvSpPr>
        <p:spPr bwMode="auto">
          <a:xfrm>
            <a:off x="144463" y="450850"/>
            <a:ext cx="6661150"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五、关系模式语句表示</a:t>
            </a:r>
            <a:endParaRPr lang="zh-CN" altLang="en-US" sz="3200">
              <a:solidFill>
                <a:srgbClr val="0033CC"/>
              </a:solidFill>
            </a:endParaRPr>
          </a:p>
        </p:txBody>
      </p:sp>
      <p:sp>
        <p:nvSpPr>
          <p:cNvPr id="20483" name="Rectangle 3"/>
          <p:cNvSpPr>
            <a:spLocks noChangeArrowheads="1"/>
          </p:cNvSpPr>
          <p:nvPr/>
        </p:nvSpPr>
        <p:spPr bwMode="auto">
          <a:xfrm>
            <a:off x="1017588" y="1635125"/>
            <a:ext cx="10869612" cy="557213"/>
          </a:xfrm>
          <a:prstGeom prst="rect">
            <a:avLst/>
          </a:prstGeom>
          <a:noFill/>
          <a:ln w="9525">
            <a:noFill/>
            <a:miter lim="800000"/>
          </a:ln>
        </p:spPr>
        <p:txBody>
          <a:bodyPr lIns="123885" tIns="61943" rIns="123885" bIns="61943">
            <a:spAutoFit/>
          </a:bodyPr>
          <a:lstStyle/>
          <a:p>
            <a:pPr defTabSz="967105"/>
            <a:r>
              <a:rPr lang="en-US" altLang="zh-CN" sz="2800"/>
              <a:t>RELATION_NAME (Colunm01, Colunm02, …,LastColunm) </a:t>
            </a:r>
            <a:endParaRPr lang="zh-CN" altLang="en-US" sz="2800"/>
          </a:p>
        </p:txBody>
      </p:sp>
      <p:sp>
        <p:nvSpPr>
          <p:cNvPr id="20484" name="AutoShape 4"/>
          <p:cNvSpPr/>
          <p:nvPr/>
        </p:nvSpPr>
        <p:spPr bwMode="auto">
          <a:xfrm>
            <a:off x="1271588" y="3097213"/>
            <a:ext cx="871537" cy="736600"/>
          </a:xfrm>
          <a:prstGeom prst="borderCallout2">
            <a:avLst>
              <a:gd name="adj1" fmla="val 18750"/>
              <a:gd name="adj2" fmla="val 108333"/>
              <a:gd name="adj3" fmla="val 18750"/>
              <a:gd name="adj4" fmla="val 137847"/>
              <a:gd name="adj5" fmla="val -130051"/>
              <a:gd name="adj6" fmla="val 177838"/>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关系名称</a:t>
            </a:r>
            <a:endParaRPr lang="zh-CN" altLang="en-US" sz="2000">
              <a:solidFill>
                <a:srgbClr val="FF0000"/>
              </a:solidFill>
            </a:endParaRPr>
          </a:p>
        </p:txBody>
      </p:sp>
      <p:sp>
        <p:nvSpPr>
          <p:cNvPr id="20485" name="AutoShape 5"/>
          <p:cNvSpPr/>
          <p:nvPr/>
        </p:nvSpPr>
        <p:spPr bwMode="auto">
          <a:xfrm>
            <a:off x="7959725" y="3095625"/>
            <a:ext cx="996950" cy="738188"/>
          </a:xfrm>
          <a:prstGeom prst="borderCallout2">
            <a:avLst>
              <a:gd name="adj1" fmla="val 18750"/>
              <a:gd name="adj2" fmla="val -8333"/>
              <a:gd name="adj3" fmla="val 18750"/>
              <a:gd name="adj4" fmla="val -115454"/>
              <a:gd name="adj5" fmla="val -128194"/>
              <a:gd name="adj6" fmla="val -210898"/>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属性名</a:t>
            </a:r>
            <a:endParaRPr lang="zh-CN" altLang="en-US" sz="2000">
              <a:solidFill>
                <a:srgbClr val="FF0000"/>
              </a:solidFill>
            </a:endParaRPr>
          </a:p>
        </p:txBody>
      </p:sp>
      <p:sp>
        <p:nvSpPr>
          <p:cNvPr id="6" name="Text Box 3"/>
          <p:cNvSpPr txBox="1">
            <a:spLocks noChangeArrowheads="1"/>
          </p:cNvSpPr>
          <p:nvPr/>
        </p:nvSpPr>
        <p:spPr bwMode="auto">
          <a:xfrm>
            <a:off x="625475" y="4229100"/>
            <a:ext cx="6662738" cy="549275"/>
          </a:xfrm>
          <a:prstGeom prst="rect">
            <a:avLst/>
          </a:prstGeom>
          <a:noFill/>
          <a:ln w="9525">
            <a:noFill/>
            <a:miter lim="800000"/>
          </a:ln>
        </p:spPr>
        <p:txBody>
          <a:bodyPr lIns="117060" tIns="58530" rIns="117060" bIns="58530">
            <a:spAutoFit/>
          </a:bodyPr>
          <a:lstStyle/>
          <a:p>
            <a:pPr defTabSz="967105"/>
            <a:r>
              <a:rPr lang="zh-CN" altLang="en-US" sz="2800">
                <a:solidFill>
                  <a:srgbClr val="0033CC"/>
                </a:solidFill>
              </a:rPr>
              <a:t>关系模式语句中主键表示方法：</a:t>
            </a:r>
            <a:endParaRPr lang="zh-CN" altLang="en-US" sz="2800">
              <a:solidFill>
                <a:srgbClr val="0033CC"/>
              </a:solidFill>
            </a:endParaRPr>
          </a:p>
        </p:txBody>
      </p:sp>
      <p:sp>
        <p:nvSpPr>
          <p:cNvPr id="7" name="矩形 6"/>
          <p:cNvSpPr/>
          <p:nvPr/>
        </p:nvSpPr>
        <p:spPr>
          <a:xfrm>
            <a:off x="407988" y="4992688"/>
            <a:ext cx="7097712" cy="523875"/>
          </a:xfrm>
          <a:prstGeom prst="rect">
            <a:avLst/>
          </a:prstGeom>
        </p:spPr>
        <p:txBody>
          <a:bodyPr wrap="none">
            <a:spAutoFit/>
          </a:bodyPr>
          <a:lstStyle/>
          <a:p>
            <a:pPr indent="266700" algn="just" eaLnBrk="0" hangingPunct="0">
              <a:spcAft>
                <a:spcPts val="0"/>
              </a:spcAft>
              <a:defRPr/>
            </a:pPr>
            <a:r>
              <a:rPr lang="zh-CN" altLang="zh-CN" sz="2800" kern="1000" dirty="0">
                <a:solidFill>
                  <a:srgbClr val="000000"/>
                </a:solidFill>
                <a:latin typeface="+mn-ea"/>
                <a:ea typeface="+mn-ea"/>
                <a:sym typeface="+mn-ea"/>
              </a:rPr>
              <a:t>关系名（</a:t>
            </a:r>
            <a:r>
              <a:rPr lang="zh-CN" altLang="en-US" sz="2800" u="sng" kern="1000" dirty="0">
                <a:solidFill>
                  <a:srgbClr val="C00000"/>
                </a:solidFill>
                <a:latin typeface="+mn-ea"/>
                <a:ea typeface="+mn-ea"/>
                <a:sym typeface="+mn-ea"/>
              </a:rPr>
              <a:t>主键</a:t>
            </a:r>
            <a:r>
              <a:rPr lang="zh-CN" altLang="zh-CN" sz="2800" u="sng" kern="1000" dirty="0">
                <a:solidFill>
                  <a:srgbClr val="C00000"/>
                </a:solidFill>
                <a:latin typeface="+mn-ea"/>
                <a:ea typeface="+mn-ea"/>
                <a:sym typeface="+mn-ea"/>
              </a:rPr>
              <a:t>属性</a:t>
            </a:r>
            <a:r>
              <a:rPr lang="zh-CN" altLang="zh-CN" sz="2800" kern="1000" dirty="0">
                <a:solidFill>
                  <a:srgbClr val="000000"/>
                </a:solidFill>
                <a:latin typeface="+mn-ea"/>
                <a:ea typeface="+mn-ea"/>
                <a:sym typeface="+mn-ea"/>
              </a:rPr>
              <a:t>，属性</a:t>
            </a:r>
            <a:r>
              <a:rPr lang="en-US" altLang="zh-CN" sz="2800" kern="1000" dirty="0">
                <a:solidFill>
                  <a:srgbClr val="000000"/>
                </a:solidFill>
                <a:latin typeface="+mn-ea"/>
                <a:ea typeface="+mn-ea"/>
                <a:sym typeface="+mn-ea"/>
              </a:rPr>
              <a:t>2</a:t>
            </a:r>
            <a:r>
              <a:rPr lang="zh-CN" altLang="zh-CN" sz="2800" kern="1000" dirty="0">
                <a:solidFill>
                  <a:srgbClr val="000000"/>
                </a:solidFill>
                <a:latin typeface="+mn-ea"/>
                <a:ea typeface="+mn-ea"/>
                <a:sym typeface="+mn-ea"/>
              </a:rPr>
              <a:t>，</a:t>
            </a:r>
            <a:r>
              <a:rPr lang="en-US" altLang="zh-CN" sz="2800" kern="1000" dirty="0">
                <a:solidFill>
                  <a:srgbClr val="000000"/>
                </a:solidFill>
                <a:latin typeface="+mn-ea"/>
                <a:ea typeface="+mn-ea"/>
                <a:sym typeface="+mn-ea"/>
              </a:rPr>
              <a:t>…</a:t>
            </a:r>
            <a:r>
              <a:rPr lang="zh-CN" altLang="zh-CN" sz="2800" kern="1000" dirty="0">
                <a:solidFill>
                  <a:srgbClr val="000000"/>
                </a:solidFill>
                <a:latin typeface="+mn-ea"/>
                <a:ea typeface="+mn-ea"/>
                <a:sym typeface="+mn-ea"/>
              </a:rPr>
              <a:t>，属性</a:t>
            </a:r>
            <a:r>
              <a:rPr lang="en-US" altLang="zh-CN" sz="2800" kern="1000" dirty="0">
                <a:solidFill>
                  <a:srgbClr val="000000"/>
                </a:solidFill>
                <a:latin typeface="+mn-ea"/>
                <a:ea typeface="+mn-ea"/>
                <a:sym typeface="+mn-ea"/>
              </a:rPr>
              <a:t>x</a:t>
            </a:r>
            <a:r>
              <a:rPr lang="zh-CN" altLang="zh-CN" sz="2800" kern="1000" dirty="0">
                <a:solidFill>
                  <a:srgbClr val="000000"/>
                </a:solidFill>
                <a:latin typeface="+mn-ea"/>
                <a:ea typeface="+mn-ea"/>
                <a:sym typeface="+mn-ea"/>
              </a:rPr>
              <a:t>）</a:t>
            </a:r>
            <a:endParaRPr lang="zh-CN" altLang="zh-CN" sz="2800" kern="1000" dirty="0">
              <a:solidFill>
                <a:srgbClr val="000000"/>
              </a:solidFill>
              <a:latin typeface="+mn-ea"/>
              <a:ea typeface="+mn-ea"/>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84"/>
                                        </p:tgtEl>
                                        <p:attrNameLst>
                                          <p:attrName>style.visibility</p:attrName>
                                        </p:attrNameLst>
                                      </p:cBhvr>
                                      <p:to>
                                        <p:strVal val="visible"/>
                                      </p:to>
                                    </p:set>
                                    <p:animEffect transition="in" filter="box(in)">
                                      <p:cBhvr>
                                        <p:cTn id="11" dur="500"/>
                                        <p:tgtEl>
                                          <p:spTgt spid="2048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85"/>
                                        </p:tgtEl>
                                        <p:attrNameLst>
                                          <p:attrName>style.visibility</p:attrName>
                                        </p:attrNameLst>
                                      </p:cBhvr>
                                      <p:to>
                                        <p:strVal val="visible"/>
                                      </p:to>
                                    </p:set>
                                    <p:animEffect transition="in" filter="box(in)">
                                      <p:cBhvr>
                                        <p:cTn id="16" dur="500"/>
                                        <p:tgtEl>
                                          <p:spTgt spid="2048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bldLvl="0" animBg="1"/>
      <p:bldP spid="20485" grpId="0" bldLvl="0"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17500" y="5861050"/>
            <a:ext cx="11874500" cy="493713"/>
          </a:xfrm>
          <a:prstGeom prst="rect">
            <a:avLst/>
          </a:prstGeom>
          <a:noFill/>
          <a:ln w="9525">
            <a:noFill/>
            <a:miter lim="800000"/>
          </a:ln>
        </p:spPr>
        <p:txBody>
          <a:bodyPr lIns="123885" tIns="61943" rIns="123885" bIns="61943">
            <a:spAutoFit/>
          </a:bodyPr>
          <a:lstStyle/>
          <a:p>
            <a:pPr defTabSz="967105"/>
            <a:r>
              <a:rPr lang="en-US" altLang="zh-CN">
                <a:solidFill>
                  <a:srgbClr val="C00000"/>
                </a:solidFill>
              </a:rPr>
              <a:t>EMPLOYEE</a:t>
            </a:r>
            <a:r>
              <a:rPr lang="en-US" altLang="zh-CN"/>
              <a:t> (</a:t>
            </a:r>
            <a:r>
              <a:rPr lang="en-US" altLang="zh-CN" u="sng"/>
              <a:t>EmployeeNumber</a:t>
            </a:r>
            <a:r>
              <a:rPr lang="en-US" altLang="zh-CN"/>
              <a:t>,FirstNmae,LastName,Department,Email,Phone) </a:t>
            </a:r>
            <a:endParaRPr lang="zh-CN" altLang="en-US"/>
          </a:p>
        </p:txBody>
      </p:sp>
      <p:sp>
        <p:nvSpPr>
          <p:cNvPr id="22532" name="Rectangle 4"/>
          <p:cNvSpPr>
            <a:spLocks noChangeArrowheads="1"/>
          </p:cNvSpPr>
          <p:nvPr/>
        </p:nvSpPr>
        <p:spPr bwMode="auto">
          <a:xfrm>
            <a:off x="234950" y="5227638"/>
            <a:ext cx="4492625" cy="436562"/>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sz="2800"/>
              <a:t>该关系模式的语句表示为：</a:t>
            </a:r>
            <a:endParaRPr lang="zh-CN" altLang="en-US" sz="2800"/>
          </a:p>
        </p:txBody>
      </p:sp>
      <p:grpSp>
        <p:nvGrpSpPr>
          <p:cNvPr id="43011" name="Group 5"/>
          <p:cNvGrpSpPr/>
          <p:nvPr/>
        </p:nvGrpSpPr>
        <p:grpSpPr bwMode="auto">
          <a:xfrm>
            <a:off x="436563" y="1412875"/>
            <a:ext cx="10710862" cy="3529013"/>
            <a:chOff x="0" y="0"/>
            <a:chExt cx="5579" cy="2227"/>
          </a:xfrm>
        </p:grpSpPr>
        <p:pic>
          <p:nvPicPr>
            <p:cNvPr id="43012" name="Picture 6" descr="fig02_02"/>
            <p:cNvPicPr>
              <a:picLocks noChangeAspect="1" noChangeArrowheads="1"/>
            </p:cNvPicPr>
            <p:nvPr/>
          </p:nvPicPr>
          <p:blipFill>
            <a:blip r:embed="rId1"/>
            <a:srcRect/>
            <a:stretch>
              <a:fillRect/>
            </a:stretch>
          </p:blipFill>
          <p:spPr bwMode="auto">
            <a:xfrm>
              <a:off x="0" y="242"/>
              <a:ext cx="5579" cy="1985"/>
            </a:xfrm>
            <a:prstGeom prst="rect">
              <a:avLst/>
            </a:prstGeom>
            <a:noFill/>
            <a:ln w="9525">
              <a:noFill/>
              <a:miter lim="800000"/>
              <a:headEnd/>
              <a:tailEnd/>
            </a:ln>
          </p:spPr>
        </p:pic>
        <p:sp>
          <p:nvSpPr>
            <p:cNvPr id="43013" name="Rectangle 7"/>
            <p:cNvSpPr>
              <a:spLocks noChangeArrowheads="1"/>
            </p:cNvSpPr>
            <p:nvPr/>
          </p:nvSpPr>
          <p:spPr bwMode="auto">
            <a:xfrm>
              <a:off x="2048" y="0"/>
              <a:ext cx="1258" cy="234"/>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en-US" altLang="zh-CN" sz="2800">
                  <a:solidFill>
                    <a:srgbClr val="C00000"/>
                  </a:solidFill>
                </a:rPr>
                <a:t>EMPLOYEE</a:t>
              </a:r>
              <a:r>
                <a:rPr lang="zh-CN" altLang="en-US" sz="2800">
                  <a:solidFill>
                    <a:srgbClr val="C00000"/>
                  </a:solidFill>
                </a:rPr>
                <a:t>关系</a:t>
              </a:r>
              <a:endParaRPr lang="zh-CN" altLang="en-US" sz="2800">
                <a:solidFill>
                  <a:srgbClr val="C00000"/>
                </a:solidFill>
              </a:endParaRPr>
            </a:p>
          </p:txBody>
        </p:sp>
      </p:grpSp>
      <p:sp>
        <p:nvSpPr>
          <p:cNvPr id="43014" name="Text Box 2"/>
          <p:cNvSpPr txBox="1">
            <a:spLocks noChangeArrowheads="1"/>
          </p:cNvSpPr>
          <p:nvPr/>
        </p:nvSpPr>
        <p:spPr bwMode="auto">
          <a:xfrm>
            <a:off x="239713" y="549275"/>
            <a:ext cx="6648450" cy="436563"/>
          </a:xfrm>
          <a:prstGeom prst="rect">
            <a:avLst/>
          </a:prstGeom>
          <a:noFill/>
          <a:ln w="9525">
            <a:noFill/>
            <a:miter lim="800000"/>
          </a:ln>
          <a:effectLst>
            <a:prstShdw prst="shdw13" dist="53882" dir="13500000">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a:solidFill>
                  <a:srgbClr val="FF0000"/>
                </a:solidFill>
              </a:rPr>
              <a:t>例：</a:t>
            </a:r>
            <a:r>
              <a:rPr lang="en-US" altLang="zh-CN" sz="2800"/>
              <a:t>EMPLOYEE</a:t>
            </a:r>
            <a:r>
              <a:rPr lang="zh-CN" altLang="zh-CN" sz="2800"/>
              <a:t>关系表</a:t>
            </a:r>
            <a:r>
              <a:rPr lang="zh-CN" altLang="en-US" sz="2800"/>
              <a:t>的关系模式语句表示</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ox(in)">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bwMode="auto">
          <a:xfrm>
            <a:off x="609600" y="402431"/>
            <a:ext cx="10972800" cy="569913"/>
          </a:xfrm>
          <a:noFill/>
          <a:ln>
            <a:miter lim="800000"/>
          </a:ln>
        </p:spPr>
        <p:txBody>
          <a:bodyPr vert="horz" wrap="square" lIns="91440" tIns="45720" rIns="91440" bIns="45720" numCol="1" anchor="t" anchorCtr="0" compatLnSpc="1"/>
          <a:lstStyle/>
          <a:p>
            <a:r>
              <a:rPr lang="zh-CN" altLang="en-US" dirty="0">
                <a:ea typeface="宋体" panose="02010600030101010101" pitchFamily="2" charset="-122"/>
              </a:rPr>
              <a:t>讨论</a:t>
            </a:r>
            <a:endParaRPr lang="zh-CN" altLang="en-US" dirty="0">
              <a:ea typeface="宋体" panose="02010600030101010101" pitchFamily="2" charset="-122"/>
            </a:endParaRPr>
          </a:p>
        </p:txBody>
      </p:sp>
      <p:sp>
        <p:nvSpPr>
          <p:cNvPr id="46082" name="内容占位符 2"/>
          <p:cNvSpPr>
            <a:spLocks noGrp="1" noChangeArrowheads="1"/>
          </p:cNvSpPr>
          <p:nvPr>
            <p:ph idx="1"/>
          </p:nvPr>
        </p:nvSpPr>
        <p:spPr bwMode="auto">
          <a:xfrm>
            <a:off x="204788" y="1357298"/>
            <a:ext cx="11310937" cy="5099065"/>
          </a:xfrm>
          <a:noFill/>
          <a:ln>
            <a:miter lim="800000"/>
          </a:ln>
        </p:spPr>
        <p:txBody>
          <a:bodyPr vert="horz" wrap="square" lIns="91440" tIns="45720" rIns="91440" bIns="45720" numCol="1" anchor="t" anchorCtr="0" compatLnSpc="1"/>
          <a:lstStyle/>
          <a:p>
            <a:pPr>
              <a:lnSpc>
                <a:spcPct val="80000"/>
              </a:lnSpc>
              <a:buClr>
                <a:schemeClr val="tx1"/>
              </a:buClr>
              <a:buSzPct val="80000"/>
            </a:pPr>
            <a:r>
              <a:rPr lang="en-US" altLang="zh-CN" sz="2800" dirty="0">
                <a:latin typeface="宋体" panose="02010600030101010101" pitchFamily="2" charset="-122"/>
                <a:sym typeface="黑体" panose="02010609060101010101" pitchFamily="49" charset="-122"/>
              </a:rPr>
              <a:t>1</a:t>
            </a:r>
            <a:r>
              <a:rPr lang="zh-CN" altLang="en-US" sz="2800" dirty="0">
                <a:latin typeface="宋体" panose="02010600030101010101" pitchFamily="2" charset="-122"/>
                <a:sym typeface="黑体" panose="02010609060101010101" pitchFamily="49" charset="-122"/>
              </a:rPr>
              <a:t>．如何理解“实体”“关系”？</a:t>
            </a:r>
            <a:endParaRPr lang="zh-CN" altLang="en-US" sz="2800" dirty="0">
              <a:latin typeface="宋体" panose="02010600030101010101" pitchFamily="2" charset="-122"/>
              <a:sym typeface="黑体" panose="02010609060101010101" pitchFamily="49" charset="-122"/>
            </a:endParaRPr>
          </a:p>
          <a:p>
            <a:pPr>
              <a:lnSpc>
                <a:spcPct val="80000"/>
              </a:lnSpc>
              <a:buClr>
                <a:schemeClr val="tx1"/>
              </a:buClr>
              <a:buSzPct val="80000"/>
            </a:pPr>
            <a:r>
              <a:rPr lang="en-US" altLang="zh-CN" sz="2800" dirty="0">
                <a:latin typeface="宋体" panose="02010600030101010101" pitchFamily="2" charset="-122"/>
                <a:sym typeface="黑体" panose="02010609060101010101" pitchFamily="49" charset="-122"/>
              </a:rPr>
              <a:t>2</a:t>
            </a:r>
            <a:r>
              <a:rPr lang="zh-CN" altLang="en-US" sz="2800" dirty="0">
                <a:latin typeface="宋体" panose="02010600030101010101" pitchFamily="2" charset="-122"/>
                <a:sym typeface="黑体" panose="02010609060101010101" pitchFamily="49" charset="-122"/>
              </a:rPr>
              <a:t>．什么是关系？什么是关系模型？什么是关系数据库？</a:t>
            </a:r>
            <a:endParaRPr lang="zh-CN" altLang="en-US" sz="2800" dirty="0">
              <a:latin typeface="宋体" panose="02010600030101010101" pitchFamily="2" charset="-122"/>
              <a:sym typeface="黑体" panose="02010609060101010101" pitchFamily="49" charset="-122"/>
            </a:endParaRPr>
          </a:p>
          <a:p>
            <a:pPr>
              <a:lnSpc>
                <a:spcPct val="80000"/>
              </a:lnSpc>
              <a:buClr>
                <a:schemeClr val="tx1"/>
              </a:buClr>
              <a:buSzPct val="80000"/>
            </a:pPr>
            <a:r>
              <a:rPr lang="en-US" altLang="zh-CN" sz="2800" dirty="0">
                <a:latin typeface="宋体" panose="02010600030101010101" pitchFamily="2" charset="-122"/>
                <a:sym typeface="黑体" panose="02010609060101010101" pitchFamily="49" charset="-122"/>
              </a:rPr>
              <a:t>3</a:t>
            </a:r>
            <a:r>
              <a:rPr lang="zh-CN" altLang="en-US" sz="2800" dirty="0">
                <a:latin typeface="宋体" panose="02010600030101010101" pitchFamily="2" charset="-122"/>
                <a:sym typeface="黑体" panose="02010609060101010101" pitchFamily="49" charset="-122"/>
              </a:rPr>
              <a:t>．关系的数学定义是什么？关系具有哪些特性？</a:t>
            </a:r>
            <a:endParaRPr lang="zh-CN" altLang="en-US" sz="2800" dirty="0">
              <a:latin typeface="宋体" panose="02010600030101010101" pitchFamily="2" charset="-122"/>
              <a:sym typeface="黑体" panose="02010609060101010101" pitchFamily="49" charset="-122"/>
            </a:endParaRPr>
          </a:p>
          <a:p>
            <a:pPr>
              <a:lnSpc>
                <a:spcPct val="80000"/>
              </a:lnSpc>
              <a:buClr>
                <a:schemeClr val="tx1"/>
              </a:buClr>
              <a:buSzPct val="80000"/>
            </a:pPr>
            <a:r>
              <a:rPr lang="en-US" altLang="zh-CN" sz="2800" dirty="0">
                <a:latin typeface="宋体" panose="02010600030101010101" pitchFamily="2" charset="-122"/>
                <a:sym typeface="黑体" panose="02010609060101010101" pitchFamily="49" charset="-122"/>
              </a:rPr>
              <a:t>4</a:t>
            </a:r>
            <a:r>
              <a:rPr lang="zh-CN" altLang="en-US" sz="2800" dirty="0">
                <a:latin typeface="宋体" panose="02010600030101010101" pitchFamily="2" charset="-122"/>
                <a:sym typeface="黑体" panose="02010609060101010101" pitchFamily="49" charset="-122"/>
              </a:rPr>
              <a:t>．在关系中，为什么需要确定主键或复合键？</a:t>
            </a:r>
            <a:endParaRPr lang="zh-CN" altLang="en-US" sz="2800" dirty="0">
              <a:latin typeface="宋体" panose="02010600030101010101" pitchFamily="2" charset="-122"/>
              <a:sym typeface="黑体" panose="02010609060101010101" pitchFamily="49" charset="-122"/>
            </a:endParaRPr>
          </a:p>
          <a:p>
            <a:pPr>
              <a:lnSpc>
                <a:spcPct val="80000"/>
              </a:lnSpc>
              <a:buClr>
                <a:schemeClr val="tx1"/>
              </a:buClr>
              <a:buSzPct val="80000"/>
            </a:pPr>
            <a:r>
              <a:rPr lang="en-US" altLang="zh-CN" sz="2800" dirty="0">
                <a:latin typeface="宋体" panose="02010600030101010101" pitchFamily="2" charset="-122"/>
                <a:sym typeface="黑体" panose="02010609060101010101" pitchFamily="49" charset="-122"/>
              </a:rPr>
              <a:t>5</a:t>
            </a:r>
            <a:r>
              <a:rPr lang="zh-CN" altLang="en-US" sz="2800" dirty="0">
                <a:latin typeface="宋体" panose="02010600030101010101" pitchFamily="2" charset="-122"/>
                <a:sym typeface="黑体" panose="02010609060101010101" pitchFamily="49" charset="-122"/>
              </a:rPr>
              <a:t>．在关系表中，主键有哪些作用？</a:t>
            </a:r>
            <a:endParaRPr lang="zh-CN" altLang="en-US" sz="2800" dirty="0">
              <a:latin typeface="宋体" panose="02010600030101010101" pitchFamily="2" charset="-122"/>
              <a:sym typeface="黑体" panose="02010609060101010101" pitchFamily="49" charset="-122"/>
            </a:endParaRPr>
          </a:p>
          <a:p>
            <a:pPr>
              <a:lnSpc>
                <a:spcPct val="80000"/>
              </a:lnSpc>
              <a:buClr>
                <a:schemeClr val="tx1"/>
              </a:buClr>
              <a:buSzPct val="80000"/>
            </a:pPr>
            <a:r>
              <a:rPr lang="en-US" altLang="zh-CN" sz="2800" dirty="0">
                <a:latin typeface="宋体" panose="02010600030101010101" pitchFamily="2" charset="-122"/>
                <a:sym typeface="黑体" panose="02010609060101010101" pitchFamily="49" charset="-122"/>
              </a:rPr>
              <a:t>6</a:t>
            </a:r>
            <a:r>
              <a:rPr lang="zh-CN" altLang="en-US" sz="2800" dirty="0">
                <a:latin typeface="宋体" panose="02010600030101010101" pitchFamily="2" charset="-122"/>
                <a:sym typeface="黑体" panose="02010609060101010101" pitchFamily="49" charset="-122"/>
              </a:rPr>
              <a:t>．关系模式是如何表示的？</a:t>
            </a:r>
            <a:endParaRPr lang="zh-CN" altLang="en-US" sz="2800" dirty="0">
              <a:latin typeface="宋体" panose="02010600030101010101" pitchFamily="2" charset="-122"/>
            </a:endParaRPr>
          </a:p>
          <a:p>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614613"/>
            <a:ext cx="8882062"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eaLnBrk="0" latinLnBrk="1" hangingPunct="0">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2.2 </a:t>
            </a: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关系模型原理</a:t>
            </a:r>
            <a:endPar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algn="ctr" eaLnBrk="0" latinLnBrk="1" hangingPunct="0">
              <a:defRPr/>
            </a:pPr>
            <a:r>
              <a:rPr lang="en-US" altLang="zh-CN" sz="36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a:t>
            </a:r>
            <a:r>
              <a:rPr lang="zh-CN" altLang="en-US" sz="36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数据结构、数据操作、关系的完整性</a:t>
            </a:r>
            <a:endParaRPr lang="zh-CN" altLang="en-US" sz="36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a:spLocks noChangeArrowheads="1"/>
          </p:cNvSpPr>
          <p:nvPr/>
        </p:nvSpPr>
        <p:spPr bwMode="auto">
          <a:xfrm>
            <a:off x="133350" y="374650"/>
            <a:ext cx="6661150"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一、关系模型及其组成</a:t>
            </a:r>
            <a:endParaRPr lang="zh-CN" altLang="en-US" sz="3200">
              <a:solidFill>
                <a:srgbClr val="0033CC"/>
              </a:solidFill>
            </a:endParaRPr>
          </a:p>
        </p:txBody>
      </p:sp>
      <p:sp>
        <p:nvSpPr>
          <p:cNvPr id="12" name="Rectangle 4"/>
          <p:cNvSpPr>
            <a:spLocks noChangeArrowheads="1"/>
          </p:cNvSpPr>
          <p:nvPr/>
        </p:nvSpPr>
        <p:spPr bwMode="auto">
          <a:xfrm>
            <a:off x="476250" y="1025525"/>
            <a:ext cx="11583988"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4235"/>
              </a:lnSpc>
              <a:defRPr/>
            </a:pPr>
            <a:r>
              <a:rPr lang="zh-CN" altLang="en-US" sz="2800" dirty="0">
                <a:solidFill>
                  <a:srgbClr val="FF0000"/>
                </a:solidFill>
                <a:latin typeface="+mn-ea"/>
                <a:ea typeface="+mn-ea"/>
                <a:sym typeface="+mn-ea"/>
              </a:rPr>
              <a:t>关系模型</a:t>
            </a:r>
            <a:r>
              <a:rPr lang="zh-CN" altLang="en-US" sz="2800" dirty="0">
                <a:latin typeface="+mn-ea"/>
                <a:ea typeface="+mn-ea"/>
                <a:sym typeface="+mn-ea"/>
              </a:rPr>
              <a:t>（</a:t>
            </a:r>
            <a:r>
              <a:rPr lang="en-US" altLang="zh-CN" sz="2800" dirty="0">
                <a:latin typeface="+mn-ea"/>
                <a:ea typeface="+mn-ea"/>
                <a:sym typeface="+mn-ea"/>
              </a:rPr>
              <a:t>Relation Model</a:t>
            </a:r>
            <a:r>
              <a:rPr lang="zh-CN" altLang="en-US" sz="2800" dirty="0">
                <a:latin typeface="+mn-ea"/>
                <a:ea typeface="+mn-ea"/>
                <a:sym typeface="+mn-ea"/>
              </a:rPr>
              <a:t>）</a:t>
            </a:r>
            <a:r>
              <a:rPr lang="en-US" altLang="zh-CN" sz="2800" dirty="0">
                <a:latin typeface="+mn-ea"/>
                <a:ea typeface="+mn-ea"/>
                <a:sym typeface="+mn-ea"/>
              </a:rPr>
              <a:t>——</a:t>
            </a:r>
            <a:r>
              <a:rPr lang="zh-CN" altLang="en-US" sz="2800" dirty="0">
                <a:latin typeface="+mn-ea"/>
                <a:ea typeface="+mn-ea"/>
                <a:sym typeface="+mn-ea"/>
              </a:rPr>
              <a:t>是一种基于</a:t>
            </a:r>
            <a:r>
              <a:rPr lang="zh-CN" altLang="zh-CN" sz="2800" dirty="0">
                <a:latin typeface="+mn-ea"/>
                <a:ea typeface="+mn-ea"/>
                <a:sym typeface="+mn-ea"/>
              </a:rPr>
              <a:t>二维表结构</a:t>
            </a:r>
            <a:r>
              <a:rPr lang="zh-CN" altLang="en-US" sz="2800" dirty="0">
                <a:latin typeface="+mn-ea"/>
                <a:ea typeface="+mn-ea"/>
                <a:sym typeface="+mn-ea"/>
              </a:rPr>
              <a:t>存储数据</a:t>
            </a:r>
            <a:r>
              <a:rPr lang="zh-CN" altLang="zh-CN" sz="2800" dirty="0">
                <a:latin typeface="+mn-ea"/>
                <a:ea typeface="+mn-ea"/>
                <a:sym typeface="+mn-ea"/>
              </a:rPr>
              <a:t>实体及实体间联系的数据模型</a:t>
            </a:r>
            <a:r>
              <a:rPr lang="zh-CN" altLang="en-US" sz="2800" dirty="0">
                <a:latin typeface="+mn-ea"/>
                <a:ea typeface="+mn-ea"/>
                <a:sym typeface="+mn-ea"/>
              </a:rPr>
              <a:t>。</a:t>
            </a:r>
            <a:endParaRPr lang="zh-CN" altLang="en-US" sz="2800" dirty="0">
              <a:latin typeface="+mn-ea"/>
              <a:ea typeface="+mn-ea"/>
              <a:sym typeface="+mn-ea"/>
            </a:endParaRPr>
          </a:p>
        </p:txBody>
      </p:sp>
      <p:sp>
        <p:nvSpPr>
          <p:cNvPr id="6" name="Text Box 2"/>
          <p:cNvSpPr txBox="1">
            <a:spLocks noChangeArrowheads="1"/>
          </p:cNvSpPr>
          <p:nvPr/>
        </p:nvSpPr>
        <p:spPr bwMode="auto">
          <a:xfrm>
            <a:off x="488950" y="2238375"/>
            <a:ext cx="6662738" cy="503238"/>
          </a:xfrm>
          <a:prstGeom prst="rect">
            <a:avLst/>
          </a:prstGeom>
          <a:noFill/>
          <a:ln w="9525">
            <a:noFill/>
            <a:miter lim="800000"/>
          </a:ln>
        </p:spPr>
        <p:txBody>
          <a:bodyPr lIns="72591" tIns="36296" rIns="72591" bIns="36296">
            <a:spAutoFit/>
          </a:bodyPr>
          <a:lstStyle/>
          <a:p>
            <a:pPr defTabSz="967105"/>
            <a:r>
              <a:rPr lang="en-US" altLang="zh-CN" sz="2800">
                <a:solidFill>
                  <a:srgbClr val="0033CC"/>
                </a:solidFill>
              </a:rPr>
              <a:t>1. </a:t>
            </a:r>
            <a:r>
              <a:rPr lang="zh-CN" altLang="en-US" sz="2800">
                <a:solidFill>
                  <a:srgbClr val="0033CC"/>
                </a:solidFill>
              </a:rPr>
              <a:t>数据结构</a:t>
            </a:r>
            <a:endParaRPr lang="zh-CN" altLang="en-US" sz="2800">
              <a:solidFill>
                <a:srgbClr val="0033CC"/>
              </a:solidFill>
            </a:endParaRPr>
          </a:p>
        </p:txBody>
      </p:sp>
      <p:pic>
        <p:nvPicPr>
          <p:cNvPr id="2" name="图片 1"/>
          <p:cNvPicPr>
            <a:picLocks noChangeAspect="1" noChangeArrowheads="1"/>
          </p:cNvPicPr>
          <p:nvPr/>
        </p:nvPicPr>
        <p:blipFill>
          <a:blip r:embed="rId1"/>
          <a:srcRect/>
          <a:stretch>
            <a:fillRect/>
          </a:stretch>
        </p:blipFill>
        <p:spPr bwMode="auto">
          <a:xfrm>
            <a:off x="1479550" y="3141663"/>
            <a:ext cx="9578975" cy="3311525"/>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bwMode="auto">
          <a:xfrm>
            <a:off x="609600" y="117475"/>
            <a:ext cx="10972800" cy="569913"/>
          </a:xfrm>
          <a:noFill/>
          <a:ln>
            <a:miter lim="800000"/>
          </a:ln>
        </p:spPr>
        <p:txBody>
          <a:bodyPr vert="horz" wrap="square" lIns="91440" tIns="45720" rIns="91440" bIns="45720" numCol="1" anchor="t" anchorCtr="0" compatLnSpc="1"/>
          <a:lstStyle/>
          <a:p>
            <a:r>
              <a:rPr lang="zh-CN" altLang="zh-CN">
                <a:ea typeface="宋体" panose="02010600030101010101" pitchFamily="2" charset="-122"/>
              </a:rPr>
              <a:t>关系数据结构</a:t>
            </a:r>
            <a:r>
              <a:rPr lang="en-US" altLang="zh-CN">
                <a:ea typeface="宋体" panose="02010600030101010101" pitchFamily="2" charset="-122"/>
              </a:rPr>
              <a:t>---</a:t>
            </a:r>
            <a:r>
              <a:rPr lang="zh-CN" altLang="en-US">
                <a:ea typeface="宋体" panose="02010600030101010101" pitchFamily="2" charset="-122"/>
              </a:rPr>
              <a:t>二维表</a:t>
            </a:r>
            <a:endParaRPr lang="zh-CN" altLang="en-US">
              <a:ea typeface="宋体" panose="02010600030101010101" pitchFamily="2" charset="-122"/>
            </a:endParaRPr>
          </a:p>
        </p:txBody>
      </p:sp>
      <p:sp>
        <p:nvSpPr>
          <p:cNvPr id="46082" name="内容占位符 2"/>
          <p:cNvSpPr>
            <a:spLocks noGrp="1" noChangeArrowheads="1"/>
          </p:cNvSpPr>
          <p:nvPr>
            <p:ph idx="1"/>
          </p:nvPr>
        </p:nvSpPr>
        <p:spPr bwMode="auto">
          <a:xfrm>
            <a:off x="204788" y="687388"/>
            <a:ext cx="11310937" cy="5768975"/>
          </a:xfrm>
          <a:noFill/>
          <a:ln>
            <a:miter lim="800000"/>
          </a:ln>
        </p:spPr>
        <p:txBody>
          <a:bodyPr vert="horz" wrap="square" lIns="91440" tIns="45720" rIns="91440" bIns="45720" numCol="1" anchor="t" anchorCtr="0" compatLnSpc="1"/>
          <a:lstStyle/>
          <a:p>
            <a:pPr>
              <a:lnSpc>
                <a:spcPct val="80000"/>
              </a:lnSpc>
              <a:buClr>
                <a:schemeClr val="tx1"/>
              </a:buClr>
              <a:buSzPct val="80000"/>
            </a:pPr>
            <a:r>
              <a:rPr lang="zh-CN" altLang="en-US" sz="2800">
                <a:latin typeface="宋体" panose="02010600030101010101" pitchFamily="2" charset="-122"/>
                <a:sym typeface="黑体" panose="02010609060101010101" pitchFamily="49" charset="-122"/>
              </a:rPr>
              <a:t>元组： 表中的一行</a:t>
            </a:r>
            <a:r>
              <a:rPr lang="en-US" altLang="zh-CN" sz="2800">
                <a:latin typeface="宋体" panose="02010600030101010101" pitchFamily="2" charset="-122"/>
                <a:sym typeface="黑体" panose="02010609060101010101" pitchFamily="49" charset="-122"/>
              </a:rPr>
              <a:t>,</a:t>
            </a:r>
            <a:r>
              <a:rPr lang="zh-CN" altLang="en-US" sz="2800">
                <a:latin typeface="宋体" panose="02010600030101010101" pitchFamily="2" charset="-122"/>
                <a:sym typeface="黑体" panose="02010609060101010101" pitchFamily="49" charset="-122"/>
              </a:rPr>
              <a:t>表示一个实体，关系是由元组组成的。</a:t>
            </a:r>
            <a:endParaRPr lang="zh-CN" altLang="en-US" sz="2800">
              <a:latin typeface="宋体" panose="02010600030101010101" pitchFamily="2" charset="-122"/>
            </a:endParaRPr>
          </a:p>
          <a:p>
            <a:pPr>
              <a:lnSpc>
                <a:spcPct val="80000"/>
              </a:lnSpc>
              <a:buClr>
                <a:schemeClr val="tx1"/>
              </a:buClr>
              <a:buSzPct val="80000"/>
            </a:pPr>
            <a:r>
              <a:rPr lang="zh-CN" altLang="en-US" sz="2800">
                <a:latin typeface="宋体" panose="02010600030101010101" pitchFamily="2" charset="-122"/>
                <a:sym typeface="黑体" panose="02010609060101010101" pitchFamily="49" charset="-122"/>
              </a:rPr>
              <a:t>属性： 表中的每一列在关系中称为属性，每个属性都有一个属性名，属性值则是各元组属性的取值。</a:t>
            </a:r>
            <a:endParaRPr lang="zh-CN" altLang="en-US" sz="2800">
              <a:latin typeface="宋体" panose="02010600030101010101" pitchFamily="2" charset="-122"/>
            </a:endParaRPr>
          </a:p>
          <a:p>
            <a:pPr>
              <a:lnSpc>
                <a:spcPct val="80000"/>
              </a:lnSpc>
              <a:buClr>
                <a:schemeClr val="tx1"/>
              </a:buClr>
              <a:buSzPct val="80000"/>
            </a:pPr>
            <a:r>
              <a:rPr lang="zh-CN" altLang="en-US" sz="2800">
                <a:latin typeface="宋体" panose="02010600030101010101" pitchFamily="2" charset="-122"/>
                <a:sym typeface="黑体" panose="02010609060101010101" pitchFamily="49" charset="-122"/>
              </a:rPr>
              <a:t>域： 属性的取值范围称为域。同一属性只能在相同域中取值。</a:t>
            </a:r>
            <a:endParaRPr lang="zh-CN" altLang="en-US" sz="2800">
              <a:latin typeface="宋体" panose="02010600030101010101" pitchFamily="2" charset="-122"/>
            </a:endParaRPr>
          </a:p>
          <a:p>
            <a:pPr>
              <a:lnSpc>
                <a:spcPct val="80000"/>
              </a:lnSpc>
              <a:buClr>
                <a:schemeClr val="tx1"/>
              </a:buClr>
              <a:buSzPct val="80000"/>
            </a:pPr>
            <a:r>
              <a:rPr lang="zh-CN" altLang="en-US" sz="2800">
                <a:latin typeface="宋体" panose="02010600030101010101" pitchFamily="2" charset="-122"/>
                <a:sym typeface="黑体" panose="02010609060101010101" pitchFamily="49" charset="-122"/>
              </a:rPr>
              <a:t>分量： 元组中的一个属性值。</a:t>
            </a:r>
            <a:endParaRPr lang="zh-CN" altLang="en-US" sz="2800">
              <a:latin typeface="宋体" panose="02010600030101010101" pitchFamily="2" charset="-122"/>
            </a:endParaRPr>
          </a:p>
          <a:p>
            <a:pPr>
              <a:lnSpc>
                <a:spcPct val="80000"/>
              </a:lnSpc>
              <a:buClr>
                <a:schemeClr val="tx1"/>
              </a:buClr>
              <a:buSzPct val="80000"/>
            </a:pPr>
            <a:r>
              <a:rPr lang="zh-CN" altLang="en-US" sz="2800">
                <a:latin typeface="宋体" panose="02010600030101010101" pitchFamily="2" charset="-122"/>
                <a:sym typeface="黑体" panose="02010609060101010101" pitchFamily="49" charset="-122"/>
              </a:rPr>
              <a:t>键： 关系中能唯一区分不同元组的属性或属性组合，称为关系的一个键，或者称为关键字、码。关键字的属性值不能取“空值”。</a:t>
            </a:r>
            <a:endParaRPr lang="zh-CN" altLang="en-US" sz="2800">
              <a:latin typeface="宋体" panose="02010600030101010101" pitchFamily="2" charset="-122"/>
            </a:endParaRPr>
          </a:p>
          <a:p>
            <a:pPr>
              <a:lnSpc>
                <a:spcPct val="80000"/>
              </a:lnSpc>
              <a:buClr>
                <a:schemeClr val="tx1"/>
              </a:buClr>
              <a:buSzPct val="80000"/>
            </a:pPr>
            <a:r>
              <a:rPr lang="zh-CN" altLang="en-US" sz="2800">
                <a:sym typeface="黑体" panose="02010609060101010101" pitchFamily="49" charset="-122"/>
              </a:rPr>
              <a:t>候选健： 关系中能够成为关键字的属性或属性组合可能不是唯一的。凡在关系中能够唯一区分确定不同元组的属性或属性组合，称为候选健。包括在候选键中的属性成为主属性，不包括在候选键中的属性称为非主属性。</a:t>
            </a:r>
            <a:endParaRPr lang="zh-CN" altLang="en-US" sz="2800"/>
          </a:p>
          <a:p>
            <a:pPr>
              <a:lnSpc>
                <a:spcPct val="80000"/>
              </a:lnSpc>
              <a:buClr>
                <a:schemeClr val="tx1"/>
              </a:buClr>
              <a:buSzPct val="80000"/>
            </a:pPr>
            <a:r>
              <a:rPr lang="zh-CN" altLang="en-US" sz="2800">
                <a:sym typeface="黑体" panose="02010609060101010101" pitchFamily="49" charset="-122"/>
              </a:rPr>
              <a:t>主键</a:t>
            </a:r>
            <a:r>
              <a:rPr lang="en-US" altLang="zh-CN" sz="2800">
                <a:sym typeface="黑体" panose="02010609060101010101" pitchFamily="49" charset="-122"/>
              </a:rPr>
              <a:t>(primary key)</a:t>
            </a:r>
            <a:r>
              <a:rPr lang="zh-CN" altLang="en-US" sz="2800">
                <a:sym typeface="黑体" panose="02010609060101010101" pitchFamily="49" charset="-122"/>
              </a:rPr>
              <a:t>： 	当一个关系中有多个候选健的时候，则从中选定一个作为关系的主键，关系中主键是唯一的。每个关系中有且只有一个主键。</a:t>
            </a:r>
            <a:endParaRPr lang="zh-CN" altLang="en-US" sz="2800"/>
          </a:p>
          <a:p>
            <a:pPr>
              <a:lnSpc>
                <a:spcPct val="80000"/>
              </a:lnSpc>
              <a:buClr>
                <a:schemeClr val="tx1"/>
              </a:buClr>
              <a:buSzPct val="80000"/>
            </a:pPr>
            <a:r>
              <a:rPr lang="zh-CN" altLang="en-US" sz="2800">
                <a:sym typeface="黑体" panose="02010609060101010101" pitchFamily="49" charset="-122"/>
              </a:rPr>
              <a:t>外键</a:t>
            </a:r>
            <a:r>
              <a:rPr lang="en-US" altLang="zh-CN" sz="2800">
                <a:sym typeface="黑体" panose="02010609060101010101" pitchFamily="49" charset="-122"/>
              </a:rPr>
              <a:t>(foreign key)</a:t>
            </a:r>
            <a:r>
              <a:rPr lang="zh-CN" altLang="en-US" sz="2800">
                <a:sym typeface="黑体" panose="02010609060101010101" pitchFamily="49" charset="-122"/>
              </a:rPr>
              <a:t>： 关系中某个属性或属性组合并非该关系的键，但却是另一个关系的主键，称此属性或属性组合组合为本关系的外键。</a:t>
            </a:r>
            <a:endParaRPr lang="zh-CN" altLang="en-US" sz="2800"/>
          </a:p>
          <a:p>
            <a:pPr>
              <a:lnSpc>
                <a:spcPct val="80000"/>
              </a:lnSpc>
              <a:buClr>
                <a:schemeClr val="tx1"/>
              </a:buClr>
              <a:buSzPct val="80000"/>
              <a:buFont typeface="Wingdings" panose="05000000000000000000" pitchFamily="2" charset="2"/>
              <a:buNone/>
            </a:pPr>
            <a:endParaRPr lang="zh-CN" altLang="en-US" sz="2800">
              <a:latin typeface="宋体" panose="02010600030101010101" pitchFamily="2" charset="-122"/>
            </a:endParaRPr>
          </a:p>
          <a:p>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a:spLocks noChangeArrowheads="1"/>
          </p:cNvSpPr>
          <p:nvPr/>
        </p:nvSpPr>
        <p:spPr bwMode="auto">
          <a:xfrm>
            <a:off x="369888" y="2249488"/>
            <a:ext cx="11060112" cy="233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pPr>
            <a:r>
              <a:rPr lang="zh-CN" altLang="en-US" sz="2800" noProof="1">
                <a:latin typeface="Times New Roman" panose="02020603050405020304" pitchFamily="18" charset="0"/>
                <a:cs typeface="+mn-ea"/>
                <a:sym typeface="+mn-ea"/>
              </a:rPr>
              <a:t>关系模型操作特点： 数据操作的对象为关系，结果也是关系。 </a:t>
            </a:r>
            <a:endParaRPr lang="zh-CN" altLang="en-US" sz="2800" noProof="1">
              <a:latin typeface="Times New Roman" panose="02020603050405020304" pitchFamily="18" charset="0"/>
              <a:cs typeface="+mn-ea"/>
              <a:sym typeface="+mn-ea"/>
            </a:endParaRPr>
          </a:p>
          <a:p>
            <a:pPr algn="just">
              <a:lnSpc>
                <a:spcPts val="3500"/>
              </a:lnSpc>
            </a:pPr>
            <a:r>
              <a:rPr lang="zh-CN" altLang="en-US" sz="2800" noProof="1">
                <a:latin typeface="Times New Roman" panose="02020603050405020304" pitchFamily="18" charset="0"/>
                <a:cs typeface="+mn-ea"/>
                <a:sym typeface="+mn-ea"/>
              </a:rPr>
              <a:t>基于关系代数的数据集合操作</a:t>
            </a:r>
            <a:r>
              <a:rPr lang="zh-CN" altLang="en-US" sz="2800" dirty="0">
                <a:solidFill>
                  <a:srgbClr val="C00000"/>
                </a:solidFill>
                <a:latin typeface="+mn-ea"/>
                <a:ea typeface="+mn-ea"/>
                <a:sym typeface="+mn-ea"/>
              </a:rPr>
              <a:t>交</a:t>
            </a:r>
            <a:r>
              <a:rPr lang="zh-CN" altLang="en-US" sz="2800" dirty="0">
                <a:latin typeface="+mn-ea"/>
                <a:ea typeface="+mn-ea"/>
                <a:sym typeface="+mn-ea"/>
              </a:rPr>
              <a:t>（</a:t>
            </a:r>
            <a:r>
              <a:rPr lang="en-US" altLang="zh-CN" sz="2800" dirty="0">
                <a:latin typeface="+mn-ea"/>
                <a:ea typeface="+mn-ea"/>
                <a:sym typeface="+mn-ea"/>
              </a:rPr>
              <a:t>intersection</a:t>
            </a:r>
            <a:r>
              <a:rPr lang="zh-CN" altLang="en-US" sz="2800" dirty="0">
                <a:latin typeface="+mn-ea"/>
                <a:ea typeface="+mn-ea"/>
                <a:sym typeface="+mn-ea"/>
              </a:rPr>
              <a:t>）、</a:t>
            </a:r>
            <a:r>
              <a:rPr lang="zh-CN" altLang="en-US" sz="2800" dirty="0">
                <a:solidFill>
                  <a:srgbClr val="C00000"/>
                </a:solidFill>
                <a:latin typeface="+mn-ea"/>
                <a:ea typeface="+mn-ea"/>
                <a:sym typeface="+mn-ea"/>
              </a:rPr>
              <a:t>并</a:t>
            </a:r>
            <a:r>
              <a:rPr lang="zh-CN" altLang="en-US" sz="2800" dirty="0">
                <a:latin typeface="+mn-ea"/>
                <a:ea typeface="+mn-ea"/>
                <a:sym typeface="+mn-ea"/>
              </a:rPr>
              <a:t>（</a:t>
            </a:r>
            <a:r>
              <a:rPr lang="en-US" altLang="zh-CN" sz="2800" dirty="0">
                <a:latin typeface="+mn-ea"/>
                <a:ea typeface="+mn-ea"/>
                <a:sym typeface="+mn-ea"/>
              </a:rPr>
              <a:t>union</a:t>
            </a:r>
            <a:r>
              <a:rPr lang="zh-CN" altLang="en-US" sz="2800" dirty="0">
                <a:latin typeface="+mn-ea"/>
                <a:ea typeface="+mn-ea"/>
                <a:sym typeface="+mn-ea"/>
              </a:rPr>
              <a:t>）、</a:t>
            </a:r>
            <a:r>
              <a:rPr lang="zh-CN" altLang="en-US" sz="2800" dirty="0">
                <a:solidFill>
                  <a:srgbClr val="C00000"/>
                </a:solidFill>
                <a:latin typeface="+mn-ea"/>
                <a:ea typeface="+mn-ea"/>
                <a:sym typeface="+mn-ea"/>
              </a:rPr>
              <a:t>差</a:t>
            </a:r>
            <a:r>
              <a:rPr lang="zh-CN" altLang="en-US" sz="2800" dirty="0">
                <a:latin typeface="+mn-ea"/>
                <a:ea typeface="+mn-ea"/>
                <a:sym typeface="+mn-ea"/>
              </a:rPr>
              <a:t>（</a:t>
            </a:r>
            <a:r>
              <a:rPr lang="en-US" altLang="zh-CN" sz="2800" dirty="0">
                <a:latin typeface="+mn-ea"/>
                <a:ea typeface="+mn-ea"/>
                <a:sym typeface="+mn-ea"/>
              </a:rPr>
              <a:t>difference</a:t>
            </a:r>
            <a:r>
              <a:rPr lang="zh-CN" altLang="en-US" sz="2800" dirty="0">
                <a:latin typeface="+mn-ea"/>
                <a:ea typeface="+mn-ea"/>
                <a:sym typeface="+mn-ea"/>
              </a:rPr>
              <a:t>）</a:t>
            </a:r>
            <a:r>
              <a:rPr lang="en-US" altLang="zh-CN" sz="2800" dirty="0">
                <a:latin typeface="+mn-ea"/>
                <a:ea typeface="+mn-ea"/>
                <a:sym typeface="+mn-ea"/>
              </a:rPr>
              <a:t>, </a:t>
            </a:r>
            <a:r>
              <a:rPr lang="zh-CN" altLang="zh-CN" sz="2800" dirty="0">
                <a:latin typeface="+mn-ea"/>
                <a:ea typeface="+mn-ea"/>
                <a:sym typeface="+mn-ea"/>
              </a:rPr>
              <a:t>乘积</a:t>
            </a:r>
            <a:r>
              <a:rPr lang="en-US" altLang="zh-CN" sz="2800" dirty="0">
                <a:latin typeface="+mn-ea"/>
                <a:ea typeface="+mn-ea"/>
                <a:sym typeface="+mn-ea"/>
              </a:rPr>
              <a:t>multiple</a:t>
            </a:r>
            <a:r>
              <a:rPr lang="zh-CN" altLang="en-US" sz="2800" dirty="0">
                <a:latin typeface="+mn-ea"/>
                <a:ea typeface="+mn-ea"/>
                <a:sym typeface="+mn-ea"/>
              </a:rPr>
              <a:t>， 除</a:t>
            </a:r>
            <a:r>
              <a:rPr lang="en-US" altLang="zh-CN" sz="2800" dirty="0">
                <a:latin typeface="+mn-ea"/>
                <a:ea typeface="+mn-ea"/>
                <a:sym typeface="+mn-ea"/>
              </a:rPr>
              <a:t>division</a:t>
            </a:r>
            <a:r>
              <a:rPr lang="zh-CN" altLang="en-US" sz="2800" noProof="1">
                <a:latin typeface="Times New Roman" panose="02020603050405020304" pitchFamily="18" charset="0"/>
                <a:cs typeface="+mn-ea"/>
                <a:sym typeface="+mn-ea"/>
              </a:rPr>
              <a:t>。</a:t>
            </a:r>
            <a:endParaRPr lang="zh-CN" altLang="en-US" sz="2800" noProof="1">
              <a:latin typeface="Times New Roman" panose="02020603050405020304" pitchFamily="18" charset="0"/>
              <a:cs typeface="+mn-ea"/>
              <a:sym typeface="+mn-ea"/>
            </a:endParaRPr>
          </a:p>
          <a:p>
            <a:pPr algn="just">
              <a:lnSpc>
                <a:spcPts val="3500"/>
              </a:lnSpc>
              <a:defRPr/>
            </a:pPr>
            <a:r>
              <a:rPr lang="zh-CN" altLang="en-US" sz="2800" dirty="0">
                <a:latin typeface="+mn-ea"/>
                <a:ea typeface="+mn-ea"/>
                <a:sym typeface="+mn-ea"/>
              </a:rPr>
              <a:t>关系运算操作包括</a:t>
            </a:r>
            <a:r>
              <a:rPr lang="zh-CN" altLang="en-US" sz="2800" dirty="0">
                <a:solidFill>
                  <a:srgbClr val="C00000"/>
                </a:solidFill>
                <a:latin typeface="+mn-ea"/>
                <a:ea typeface="+mn-ea"/>
                <a:sym typeface="+mn-ea"/>
              </a:rPr>
              <a:t>选择</a:t>
            </a:r>
            <a:r>
              <a:rPr lang="zh-CN" altLang="en-US" sz="2800" dirty="0">
                <a:latin typeface="+mn-ea"/>
                <a:ea typeface="+mn-ea"/>
                <a:sym typeface="+mn-ea"/>
              </a:rPr>
              <a:t>（</a:t>
            </a:r>
            <a:r>
              <a:rPr lang="en-US" altLang="zh-CN" sz="2800" dirty="0">
                <a:latin typeface="+mn-ea"/>
                <a:ea typeface="+mn-ea"/>
                <a:sym typeface="+mn-ea"/>
              </a:rPr>
              <a:t>select</a:t>
            </a:r>
            <a:r>
              <a:rPr lang="zh-CN" altLang="en-US" sz="2800" dirty="0">
                <a:latin typeface="+mn-ea"/>
                <a:ea typeface="+mn-ea"/>
                <a:sym typeface="+mn-ea"/>
              </a:rPr>
              <a:t>）、</a:t>
            </a:r>
            <a:r>
              <a:rPr lang="zh-CN" altLang="en-US" sz="2800" dirty="0">
                <a:solidFill>
                  <a:srgbClr val="C00000"/>
                </a:solidFill>
                <a:latin typeface="+mn-ea"/>
                <a:ea typeface="+mn-ea"/>
                <a:sym typeface="+mn-ea"/>
              </a:rPr>
              <a:t>投影</a:t>
            </a:r>
            <a:r>
              <a:rPr lang="zh-CN" altLang="en-US" sz="2800" dirty="0">
                <a:latin typeface="+mn-ea"/>
                <a:ea typeface="+mn-ea"/>
                <a:sym typeface="+mn-ea"/>
              </a:rPr>
              <a:t>（</a:t>
            </a:r>
            <a:r>
              <a:rPr lang="en-US" altLang="zh-CN" sz="2800" dirty="0">
                <a:latin typeface="+mn-ea"/>
                <a:ea typeface="+mn-ea"/>
                <a:sym typeface="+mn-ea"/>
              </a:rPr>
              <a:t>project</a:t>
            </a:r>
            <a:r>
              <a:rPr lang="zh-CN" altLang="en-US" sz="2800" dirty="0">
                <a:latin typeface="+mn-ea"/>
                <a:ea typeface="+mn-ea"/>
                <a:sym typeface="+mn-ea"/>
              </a:rPr>
              <a:t>）、</a:t>
            </a:r>
            <a:r>
              <a:rPr lang="zh-CN" altLang="en-US" sz="2800" dirty="0">
                <a:solidFill>
                  <a:srgbClr val="C00000"/>
                </a:solidFill>
                <a:latin typeface="+mn-ea"/>
                <a:ea typeface="+mn-ea"/>
                <a:sym typeface="+mn-ea"/>
              </a:rPr>
              <a:t>连接</a:t>
            </a:r>
            <a:r>
              <a:rPr lang="zh-CN" altLang="en-US" sz="2800" dirty="0">
                <a:latin typeface="+mn-ea"/>
                <a:ea typeface="+mn-ea"/>
                <a:sym typeface="+mn-ea"/>
              </a:rPr>
              <a:t>（</a:t>
            </a:r>
            <a:r>
              <a:rPr lang="en-US" altLang="zh-CN" sz="2800" dirty="0">
                <a:latin typeface="+mn-ea"/>
                <a:ea typeface="+mn-ea"/>
                <a:sym typeface="+mn-ea"/>
              </a:rPr>
              <a:t>join</a:t>
            </a:r>
            <a:r>
              <a:rPr lang="zh-CN" altLang="en-US" sz="2800" dirty="0">
                <a:latin typeface="+mn-ea"/>
                <a:ea typeface="+mn-ea"/>
                <a:sym typeface="+mn-ea"/>
              </a:rPr>
              <a:t>）</a:t>
            </a:r>
            <a:r>
              <a:rPr lang="en-US" altLang="zh-CN" sz="2800" dirty="0">
                <a:latin typeface="+mn-ea"/>
                <a:ea typeface="+mn-ea"/>
                <a:sym typeface="+mn-ea"/>
              </a:rPr>
              <a:t>-</a:t>
            </a:r>
            <a:r>
              <a:rPr lang="zh-CN" altLang="en-US" sz="2800" dirty="0">
                <a:latin typeface="+mn-ea"/>
                <a:ea typeface="+mn-ea"/>
                <a:sym typeface="+mn-ea"/>
              </a:rPr>
              <a:t>条件链接、自然链接、外链接（左、右、全）等。</a:t>
            </a:r>
            <a:endParaRPr lang="zh-CN" altLang="en-US" sz="2800" dirty="0">
              <a:latin typeface="+mn-ea"/>
              <a:ea typeface="+mn-ea"/>
              <a:sym typeface="+mn-ea"/>
            </a:endParaRPr>
          </a:p>
        </p:txBody>
      </p:sp>
      <p:sp>
        <p:nvSpPr>
          <p:cNvPr id="49154" name="Text Box 2"/>
          <p:cNvSpPr txBox="1">
            <a:spLocks noChangeArrowheads="1"/>
          </p:cNvSpPr>
          <p:nvPr/>
        </p:nvSpPr>
        <p:spPr bwMode="auto">
          <a:xfrm>
            <a:off x="223838" y="357188"/>
            <a:ext cx="6662737" cy="504825"/>
          </a:xfrm>
          <a:prstGeom prst="rect">
            <a:avLst/>
          </a:prstGeom>
          <a:noFill/>
          <a:ln w="9525">
            <a:noFill/>
            <a:miter lim="800000"/>
          </a:ln>
        </p:spPr>
        <p:txBody>
          <a:bodyPr lIns="72591" tIns="36296" rIns="72591" bIns="36296">
            <a:spAutoFit/>
          </a:bodyPr>
          <a:lstStyle/>
          <a:p>
            <a:pPr defTabSz="967105"/>
            <a:r>
              <a:rPr lang="en-US" altLang="zh-CN" sz="2800">
                <a:solidFill>
                  <a:srgbClr val="0033CC"/>
                </a:solidFill>
              </a:rPr>
              <a:t>2. </a:t>
            </a:r>
            <a:r>
              <a:rPr lang="zh-CN" altLang="en-US" sz="2800">
                <a:solidFill>
                  <a:srgbClr val="0033CC"/>
                </a:solidFill>
              </a:rPr>
              <a:t>数据操作</a:t>
            </a:r>
            <a:endParaRPr lang="zh-CN" altLang="en-US" sz="2800">
              <a:solidFill>
                <a:srgbClr val="0033CC"/>
              </a:solidFill>
            </a:endParaRPr>
          </a:p>
        </p:txBody>
      </p:sp>
      <p:sp>
        <p:nvSpPr>
          <p:cNvPr id="7" name="Rectangle 6"/>
          <p:cNvSpPr>
            <a:spLocks noChangeArrowheads="1"/>
          </p:cNvSpPr>
          <p:nvPr/>
        </p:nvSpPr>
        <p:spPr bwMode="auto">
          <a:xfrm>
            <a:off x="550863" y="4581525"/>
            <a:ext cx="11291887"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4235"/>
              </a:lnSpc>
              <a:defRPr/>
            </a:pPr>
            <a:r>
              <a:rPr lang="zh-CN" altLang="en-US" sz="2800" dirty="0">
                <a:latin typeface="+mn-ea"/>
                <a:ea typeface="+mn-ea"/>
                <a:sym typeface="+mn-ea"/>
              </a:rPr>
              <a:t>专门针对元组的关系操作包括数据行赋值、</a:t>
            </a:r>
            <a:r>
              <a:rPr lang="zh-CN" altLang="en-US" sz="2800" dirty="0">
                <a:solidFill>
                  <a:srgbClr val="C00000"/>
                </a:solidFill>
                <a:latin typeface="+mn-ea"/>
                <a:ea typeface="+mn-ea"/>
                <a:sym typeface="+mn-ea"/>
              </a:rPr>
              <a:t>插入</a:t>
            </a:r>
            <a:r>
              <a:rPr lang="zh-CN" altLang="en-US" sz="2800" dirty="0">
                <a:latin typeface="+mn-ea"/>
                <a:ea typeface="+mn-ea"/>
                <a:sym typeface="+mn-ea"/>
              </a:rPr>
              <a:t>（</a:t>
            </a:r>
            <a:r>
              <a:rPr lang="en-US" altLang="zh-CN" sz="2800" dirty="0">
                <a:latin typeface="+mn-ea"/>
                <a:ea typeface="+mn-ea"/>
                <a:sym typeface="+mn-ea"/>
              </a:rPr>
              <a:t>Insert</a:t>
            </a:r>
            <a:r>
              <a:rPr lang="zh-CN" altLang="en-US" sz="2800" dirty="0">
                <a:latin typeface="+mn-ea"/>
                <a:ea typeface="+mn-ea"/>
                <a:sym typeface="+mn-ea"/>
              </a:rPr>
              <a:t>）、</a:t>
            </a:r>
            <a:r>
              <a:rPr lang="zh-CN" altLang="en-US" sz="2800" dirty="0">
                <a:solidFill>
                  <a:srgbClr val="C00000"/>
                </a:solidFill>
                <a:latin typeface="+mn-ea"/>
                <a:ea typeface="+mn-ea"/>
                <a:sym typeface="+mn-ea"/>
              </a:rPr>
              <a:t> 修改</a:t>
            </a:r>
            <a:r>
              <a:rPr lang="zh-CN" altLang="en-US" sz="2800" dirty="0">
                <a:latin typeface="+mn-ea"/>
                <a:ea typeface="+mn-ea"/>
                <a:sym typeface="+mn-ea"/>
              </a:rPr>
              <a:t>（</a:t>
            </a:r>
            <a:r>
              <a:rPr lang="en-US" altLang="zh-CN" sz="2800" dirty="0">
                <a:latin typeface="+mn-ea"/>
                <a:ea typeface="+mn-ea"/>
                <a:sym typeface="+mn-ea"/>
              </a:rPr>
              <a:t>Update</a:t>
            </a:r>
            <a:r>
              <a:rPr lang="zh-CN" altLang="en-US" sz="2800" dirty="0">
                <a:latin typeface="+mn-ea"/>
                <a:ea typeface="+mn-ea"/>
                <a:sym typeface="+mn-ea"/>
              </a:rPr>
              <a:t>）、</a:t>
            </a:r>
            <a:r>
              <a:rPr lang="zh-CN" altLang="en-US" sz="2800" dirty="0">
                <a:solidFill>
                  <a:srgbClr val="C00000"/>
                </a:solidFill>
                <a:latin typeface="+mn-ea"/>
                <a:ea typeface="+mn-ea"/>
                <a:sym typeface="+mn-ea"/>
              </a:rPr>
              <a:t>删除</a:t>
            </a:r>
            <a:r>
              <a:rPr lang="zh-CN" altLang="en-US" sz="2800" dirty="0">
                <a:latin typeface="+mn-ea"/>
                <a:ea typeface="+mn-ea"/>
                <a:sym typeface="+mn-ea"/>
              </a:rPr>
              <a:t>（</a:t>
            </a:r>
            <a:r>
              <a:rPr lang="en-US" altLang="zh-CN" sz="2800" dirty="0">
                <a:latin typeface="+mn-ea"/>
                <a:ea typeface="+mn-ea"/>
                <a:sym typeface="+mn-ea"/>
              </a:rPr>
              <a:t>Delete</a:t>
            </a:r>
            <a:r>
              <a:rPr lang="zh-CN" altLang="en-US" sz="2800" dirty="0">
                <a:latin typeface="+mn-ea"/>
                <a:ea typeface="+mn-ea"/>
                <a:sym typeface="+mn-ea"/>
              </a:rPr>
              <a:t>）操作。</a:t>
            </a:r>
            <a:endParaRPr lang="zh-CN" altLang="en-US" sz="2800" dirty="0">
              <a:latin typeface="+mn-ea"/>
              <a:ea typeface="+mn-ea"/>
              <a:sym typeface="+mn-ea"/>
            </a:endParaRPr>
          </a:p>
        </p:txBody>
      </p:sp>
      <p:grpSp>
        <p:nvGrpSpPr>
          <p:cNvPr id="9221" name="组合 11"/>
          <p:cNvGrpSpPr/>
          <p:nvPr/>
        </p:nvGrpSpPr>
        <p:grpSpPr bwMode="auto">
          <a:xfrm>
            <a:off x="5159375" y="234950"/>
            <a:ext cx="2089150" cy="1898650"/>
            <a:chOff x="5159897" y="1239761"/>
            <a:chExt cx="2088232" cy="1613175"/>
          </a:xfrm>
        </p:grpSpPr>
        <p:sp>
          <p:nvSpPr>
            <p:cNvPr id="49157" name="圆柱形 1"/>
            <p:cNvSpPr>
              <a:spLocks noChangeArrowheads="1"/>
            </p:cNvSpPr>
            <p:nvPr/>
          </p:nvSpPr>
          <p:spPr bwMode="auto">
            <a:xfrm>
              <a:off x="5159897" y="1239761"/>
              <a:ext cx="2088232" cy="1613175"/>
            </a:xfrm>
            <a:prstGeom prst="can">
              <a:avLst>
                <a:gd name="adj" fmla="val 25000"/>
              </a:avLst>
            </a:prstGeom>
            <a:no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sp>
          <p:nvSpPr>
            <p:cNvPr id="49158" name="矩形 2"/>
            <p:cNvSpPr>
              <a:spLocks noChangeArrowheads="1"/>
            </p:cNvSpPr>
            <p:nvPr/>
          </p:nvSpPr>
          <p:spPr bwMode="auto">
            <a:xfrm>
              <a:off x="5721616" y="1964650"/>
              <a:ext cx="360040" cy="216024"/>
            </a:xfrm>
            <a:prstGeom prst="rect">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sp>
          <p:nvSpPr>
            <p:cNvPr id="49159" name="矩形 7"/>
            <p:cNvSpPr>
              <a:spLocks noChangeArrowheads="1"/>
            </p:cNvSpPr>
            <p:nvPr/>
          </p:nvSpPr>
          <p:spPr bwMode="auto">
            <a:xfrm>
              <a:off x="5889308" y="2390682"/>
              <a:ext cx="360040" cy="216024"/>
            </a:xfrm>
            <a:prstGeom prst="rect">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sp>
          <p:nvSpPr>
            <p:cNvPr id="49160" name="矩形 8"/>
            <p:cNvSpPr>
              <a:spLocks noChangeArrowheads="1"/>
            </p:cNvSpPr>
            <p:nvPr/>
          </p:nvSpPr>
          <p:spPr bwMode="auto">
            <a:xfrm>
              <a:off x="6427353" y="2060848"/>
              <a:ext cx="360040" cy="216024"/>
            </a:xfrm>
            <a:prstGeom prst="rect">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cxnSp>
          <p:nvCxnSpPr>
            <p:cNvPr id="49161" name="肘形连接符 4"/>
            <p:cNvCxnSpPr>
              <a:cxnSpLocks noChangeShapeType="1"/>
              <a:stCxn id="49158" idx="3"/>
              <a:endCxn id="49160" idx="1"/>
            </p:cNvCxnSpPr>
            <p:nvPr/>
          </p:nvCxnSpPr>
          <p:spPr bwMode="auto">
            <a:xfrm>
              <a:off x="6081656" y="2072662"/>
              <a:ext cx="345697" cy="96198"/>
            </a:xfrm>
            <a:prstGeom prst="bentConnector3">
              <a:avLst>
                <a:gd name="adj1" fmla="val 50000"/>
              </a:avLst>
            </a:prstGeom>
            <a:noFill/>
            <a:ln w="12700">
              <a:solidFill>
                <a:schemeClr val="tx1"/>
              </a:solidFill>
              <a:round/>
            </a:ln>
            <a:effectLst>
              <a:outerShdw dist="53882" dir="13500000" algn="ctr" rotWithShape="0">
                <a:schemeClr val="bg2">
                  <a:alpha val="50000"/>
                </a:schemeClr>
              </a:outerShdw>
            </a:effectLst>
          </p:spPr>
        </p:cxnSp>
        <p:cxnSp>
          <p:nvCxnSpPr>
            <p:cNvPr id="49162" name="肘形连接符 9"/>
            <p:cNvCxnSpPr>
              <a:cxnSpLocks noChangeShapeType="1"/>
              <a:stCxn id="49158" idx="2"/>
              <a:endCxn id="49159" idx="0"/>
            </p:cNvCxnSpPr>
            <p:nvPr/>
          </p:nvCxnSpPr>
          <p:spPr bwMode="auto">
            <a:xfrm rot="16200000" flipH="1">
              <a:off x="5880478" y="2201832"/>
              <a:ext cx="210008" cy="167692"/>
            </a:xfrm>
            <a:prstGeom prst="bentConnector3">
              <a:avLst>
                <a:gd name="adj1" fmla="val 50000"/>
              </a:avLst>
            </a:prstGeom>
            <a:noFill/>
            <a:ln w="12700">
              <a:solidFill>
                <a:schemeClr val="tx1"/>
              </a:solidFill>
              <a:round/>
            </a:ln>
            <a:effectLst>
              <a:outerShdw dist="53882" dir="13500000" algn="ctr" rotWithShape="0">
                <a:schemeClr val="bg2">
                  <a:alpha val="50000"/>
                </a:schemeClr>
              </a:outerShdw>
            </a:effectLst>
          </p:spPr>
        </p:cxnSp>
        <p:sp>
          <p:nvSpPr>
            <p:cNvPr id="49163" name="文本框 10"/>
            <p:cNvSpPr txBox="1">
              <a:spLocks noChangeArrowheads="1"/>
            </p:cNvSpPr>
            <p:nvPr/>
          </p:nvSpPr>
          <p:spPr bwMode="auto">
            <a:xfrm>
              <a:off x="5303912" y="1292793"/>
              <a:ext cx="1728192" cy="313689"/>
            </a:xfrm>
            <a:prstGeom prst="rect">
              <a:avLst/>
            </a:prstGeom>
            <a:noFill/>
            <a:ln w="9525">
              <a:noFill/>
              <a:miter lim="800000"/>
            </a:ln>
          </p:spPr>
          <p:txBody>
            <a:bodyPr>
              <a:spAutoFit/>
            </a:bodyPr>
            <a:lstStyle/>
            <a:p>
              <a:pPr algn="ctr" eaLnBrk="0" hangingPunct="0"/>
              <a:r>
                <a:rPr lang="zh-CN" altLang="en-US" sz="1800"/>
                <a:t>关系数据模型</a:t>
              </a:r>
              <a:endParaRPr lang="zh-CN" altLang="en-US" sz="1800"/>
            </a:p>
          </p:txBody>
        </p:sp>
      </p:grpSp>
      <p:sp>
        <p:nvSpPr>
          <p:cNvPr id="14" name="线形标注 1(带强调线) 13"/>
          <p:cNvSpPr/>
          <p:nvPr/>
        </p:nvSpPr>
        <p:spPr bwMode="auto">
          <a:xfrm>
            <a:off x="9240838" y="585788"/>
            <a:ext cx="1711325" cy="352425"/>
          </a:xfrm>
          <a:prstGeom prst="accentCallout1">
            <a:avLst>
              <a:gd name="adj1" fmla="val 18750"/>
              <a:gd name="adj2" fmla="val -8333"/>
              <a:gd name="adj3" fmla="val 31065"/>
              <a:gd name="adj4" fmla="val -117352"/>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C00000"/>
                </a:solidFill>
              </a:rPr>
              <a:t>集合运算操作</a:t>
            </a:r>
            <a:endParaRPr lang="zh-CN" altLang="en-US" sz="2000">
              <a:solidFill>
                <a:srgbClr val="C00000"/>
              </a:solidFill>
            </a:endParaRPr>
          </a:p>
        </p:txBody>
      </p:sp>
      <p:sp>
        <p:nvSpPr>
          <p:cNvPr id="16" name="线形标注 1(带强调线) 15"/>
          <p:cNvSpPr/>
          <p:nvPr/>
        </p:nvSpPr>
        <p:spPr bwMode="auto">
          <a:xfrm>
            <a:off x="9247188" y="1397000"/>
            <a:ext cx="1824037" cy="320675"/>
          </a:xfrm>
          <a:prstGeom prst="accentCallout1">
            <a:avLst>
              <a:gd name="adj1" fmla="val 18750"/>
              <a:gd name="adj2" fmla="val -8333"/>
              <a:gd name="adj3" fmla="val 26296"/>
              <a:gd name="adj4" fmla="val -109778"/>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C00000"/>
                </a:solidFill>
              </a:rPr>
              <a:t>专门关系操作</a:t>
            </a:r>
            <a:endParaRPr lang="zh-CN" altLang="en-US" sz="2000">
              <a:solidFill>
                <a:srgbClr val="C0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7" grpId="0" bldLvl="0" animBg="1"/>
      <p:bldP spid="14" grpId="0" bldLvl="0" animBg="1"/>
      <p:bldP spid="1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a:spLocks noChangeArrowheads="1"/>
          </p:cNvSpPr>
          <p:nvPr/>
        </p:nvSpPr>
        <p:spPr bwMode="auto">
          <a:xfrm>
            <a:off x="479425" y="985838"/>
            <a:ext cx="11449050" cy="1406411"/>
          </a:xfrm>
          <a:prstGeom prst="rect">
            <a:avLst/>
          </a:prstGeom>
          <a:noFill/>
          <a:ln w="9525">
            <a:noFill/>
            <a:miter lim="800000"/>
          </a:ln>
        </p:spPr>
        <p:txBody>
          <a:bodyPr>
            <a:spAutoFit/>
          </a:bodyPr>
          <a:lstStyle/>
          <a:p>
            <a:pPr algn="just" defTabSz="863600">
              <a:lnSpc>
                <a:spcPts val="3500"/>
              </a:lnSpc>
            </a:pPr>
            <a:r>
              <a:rPr lang="zh-CN" altLang="en-US" sz="2800" dirty="0">
                <a:latin typeface="Times New Roman" panose="02020603050405020304" pitchFamily="18" charset="0"/>
              </a:rPr>
              <a:t>在关系模型中，</a:t>
            </a:r>
            <a:r>
              <a:rPr lang="zh-CN" altLang="en-US" sz="2800" dirty="0">
                <a:solidFill>
                  <a:srgbClr val="FF0000"/>
                </a:solidFill>
                <a:latin typeface="Times New Roman" panose="02020603050405020304" pitchFamily="18" charset="0"/>
              </a:rPr>
              <a:t>数据关系约束包括实体完整性、引用完整性、用户自定义完整性。</a:t>
            </a:r>
            <a:r>
              <a:rPr lang="zh-CN" altLang="en-US" sz="2800" dirty="0">
                <a:latin typeface="Times New Roman" panose="02020603050405020304" pitchFamily="18" charset="0"/>
              </a:rPr>
              <a:t>关系表中实体数据完整性、关联表之间数据一致性、关系中各个分量的取值等由业务需求来确定。</a:t>
            </a:r>
            <a:endParaRPr lang="zh-CN" altLang="en-US" sz="2800" dirty="0">
              <a:latin typeface="Times New Roman" panose="02020603050405020304" pitchFamily="18" charset="0"/>
            </a:endParaRPr>
          </a:p>
        </p:txBody>
      </p:sp>
      <p:sp>
        <p:nvSpPr>
          <p:cNvPr id="51202" name="Text Box 2"/>
          <p:cNvSpPr txBox="1">
            <a:spLocks noChangeArrowheads="1"/>
          </p:cNvSpPr>
          <p:nvPr/>
        </p:nvSpPr>
        <p:spPr bwMode="auto">
          <a:xfrm>
            <a:off x="96838" y="431800"/>
            <a:ext cx="6662737" cy="503238"/>
          </a:xfrm>
          <a:prstGeom prst="rect">
            <a:avLst/>
          </a:prstGeom>
          <a:noFill/>
          <a:ln w="9525">
            <a:noFill/>
            <a:miter lim="800000"/>
          </a:ln>
        </p:spPr>
        <p:txBody>
          <a:bodyPr lIns="72591" tIns="36296" rIns="72591" bIns="36296">
            <a:spAutoFit/>
          </a:bodyPr>
          <a:lstStyle/>
          <a:p>
            <a:pPr defTabSz="967105"/>
            <a:r>
              <a:rPr lang="en-US" altLang="zh-CN" sz="2800">
                <a:solidFill>
                  <a:srgbClr val="0033CC"/>
                </a:solidFill>
              </a:rPr>
              <a:t>3. </a:t>
            </a:r>
            <a:r>
              <a:rPr lang="zh-CN" altLang="en-US" sz="2800">
                <a:solidFill>
                  <a:srgbClr val="0033CC"/>
                </a:solidFill>
              </a:rPr>
              <a:t>数据关系约束</a:t>
            </a:r>
            <a:endParaRPr lang="zh-CN" altLang="en-US" sz="2800">
              <a:solidFill>
                <a:srgbClr val="0033CC"/>
              </a:solidFill>
            </a:endParaRPr>
          </a:p>
        </p:txBody>
      </p:sp>
      <p:sp>
        <p:nvSpPr>
          <p:cNvPr id="7" name="Rectangle 6"/>
          <p:cNvSpPr>
            <a:spLocks noChangeArrowheads="1"/>
          </p:cNvSpPr>
          <p:nvPr/>
        </p:nvSpPr>
        <p:spPr bwMode="auto">
          <a:xfrm>
            <a:off x="695325" y="2493963"/>
            <a:ext cx="7705725" cy="3238500"/>
          </a:xfrm>
          <a:prstGeom prst="rect">
            <a:avLst/>
          </a:prstGeom>
          <a:noFill/>
          <a:ln w="9525">
            <a:noFill/>
            <a:miter lim="800000"/>
          </a:ln>
        </p:spPr>
        <p:txBody>
          <a:bodyPr>
            <a:spAutoFit/>
          </a:bodyPr>
          <a:lstStyle/>
          <a:p>
            <a:pPr latinLnBrk="1">
              <a:lnSpc>
                <a:spcPct val="80000"/>
              </a:lnSpc>
              <a:spcBef>
                <a:spcPct val="50000"/>
              </a:spcBef>
              <a:buClr>
                <a:srgbClr val="FF0000"/>
              </a:buClr>
              <a:buFont typeface="Wingdings" panose="05000000000000000000" pitchFamily="2" charset="2"/>
              <a:buNone/>
            </a:pPr>
            <a:r>
              <a:rPr lang="zh-CN" altLang="en-US" sz="2800" dirty="0"/>
              <a:t>在关系模型中，可定义关系表的数据约束如下：</a:t>
            </a:r>
            <a:endParaRPr lang="zh-CN" altLang="en-US" sz="2800" dirty="0"/>
          </a:p>
          <a:p>
            <a:pPr>
              <a:spcBef>
                <a:spcPct val="30000"/>
              </a:spcBef>
              <a:buClr>
                <a:srgbClr val="FF3300"/>
              </a:buClr>
              <a:buFontTx/>
              <a:buChar char="•"/>
            </a:pPr>
            <a:r>
              <a:rPr lang="zh-CN" altLang="en-US" sz="2800" dirty="0"/>
              <a:t> 主键、属性列取值类型</a:t>
            </a:r>
            <a:endParaRPr lang="zh-CN" altLang="en-US" sz="2800" dirty="0"/>
          </a:p>
          <a:p>
            <a:pPr>
              <a:spcBef>
                <a:spcPct val="30000"/>
              </a:spcBef>
              <a:buClr>
                <a:srgbClr val="FF3300"/>
              </a:buClr>
              <a:buFontTx/>
              <a:buChar char="•"/>
            </a:pPr>
            <a:r>
              <a:rPr lang="zh-CN" altLang="en-US" sz="2800" dirty="0"/>
              <a:t> 属性列取值范围</a:t>
            </a:r>
            <a:endParaRPr lang="en-US" altLang="zh-CN" sz="2800" dirty="0"/>
          </a:p>
          <a:p>
            <a:pPr>
              <a:spcBef>
                <a:spcPct val="30000"/>
              </a:spcBef>
              <a:buClr>
                <a:srgbClr val="FF3300"/>
              </a:buClr>
              <a:buFontTx/>
              <a:buChar char="•"/>
            </a:pPr>
            <a:r>
              <a:rPr lang="zh-CN" altLang="en-US" sz="2800" dirty="0"/>
              <a:t> 属性列取值是否唯一</a:t>
            </a:r>
            <a:endParaRPr lang="zh-CN" altLang="en-US" sz="2800" dirty="0"/>
          </a:p>
          <a:p>
            <a:pPr>
              <a:spcBef>
                <a:spcPct val="30000"/>
              </a:spcBef>
              <a:buClr>
                <a:srgbClr val="FF3300"/>
              </a:buClr>
              <a:buFontTx/>
              <a:buChar char="•"/>
            </a:pPr>
            <a:r>
              <a:rPr lang="zh-CN" altLang="en-US" sz="2800" dirty="0"/>
              <a:t> 属性列是否允许空值</a:t>
            </a:r>
            <a:endParaRPr lang="en-US" altLang="zh-CN" sz="2800" dirty="0"/>
          </a:p>
          <a:p>
            <a:pPr>
              <a:spcBef>
                <a:spcPct val="30000"/>
              </a:spcBef>
              <a:buClr>
                <a:srgbClr val="FF3300"/>
              </a:buClr>
              <a:buFontTx/>
              <a:buChar char="•"/>
            </a:pPr>
            <a:r>
              <a:rPr lang="zh-CN" altLang="en-US" sz="2800" dirty="0"/>
              <a:t> 关联表的参照完整性约束</a:t>
            </a:r>
            <a:endParaRPr lang="zh-CN" altLang="en-US" sz="2800" dirty="0"/>
          </a:p>
        </p:txBody>
      </p:sp>
      <p:grpSp>
        <p:nvGrpSpPr>
          <p:cNvPr id="5" name="组合 4"/>
          <p:cNvGrpSpPr/>
          <p:nvPr/>
        </p:nvGrpSpPr>
        <p:grpSpPr bwMode="auto">
          <a:xfrm>
            <a:off x="8616950" y="2259013"/>
            <a:ext cx="2087563" cy="1900237"/>
            <a:chOff x="5159897" y="1239761"/>
            <a:chExt cx="2088232" cy="1613175"/>
          </a:xfrm>
        </p:grpSpPr>
        <p:sp>
          <p:nvSpPr>
            <p:cNvPr id="51205" name="圆柱形 5"/>
            <p:cNvSpPr>
              <a:spLocks noChangeArrowheads="1"/>
            </p:cNvSpPr>
            <p:nvPr/>
          </p:nvSpPr>
          <p:spPr bwMode="auto">
            <a:xfrm>
              <a:off x="5159897" y="1239761"/>
              <a:ext cx="2088232" cy="1613175"/>
            </a:xfrm>
            <a:prstGeom prst="can">
              <a:avLst>
                <a:gd name="adj" fmla="val 25000"/>
              </a:avLst>
            </a:prstGeom>
            <a:no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sp>
          <p:nvSpPr>
            <p:cNvPr id="51206" name="矩形 7"/>
            <p:cNvSpPr>
              <a:spLocks noChangeArrowheads="1"/>
            </p:cNvSpPr>
            <p:nvPr/>
          </p:nvSpPr>
          <p:spPr bwMode="auto">
            <a:xfrm>
              <a:off x="5721616" y="1964650"/>
              <a:ext cx="360040" cy="216024"/>
            </a:xfrm>
            <a:prstGeom prst="rect">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sp>
          <p:nvSpPr>
            <p:cNvPr id="51207" name="矩形 8"/>
            <p:cNvSpPr>
              <a:spLocks noChangeArrowheads="1"/>
            </p:cNvSpPr>
            <p:nvPr/>
          </p:nvSpPr>
          <p:spPr bwMode="auto">
            <a:xfrm>
              <a:off x="5889308" y="2390682"/>
              <a:ext cx="360040" cy="216024"/>
            </a:xfrm>
            <a:prstGeom prst="rect">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sp>
          <p:nvSpPr>
            <p:cNvPr id="51208" name="矩形 9"/>
            <p:cNvSpPr>
              <a:spLocks noChangeArrowheads="1"/>
            </p:cNvSpPr>
            <p:nvPr/>
          </p:nvSpPr>
          <p:spPr bwMode="auto">
            <a:xfrm>
              <a:off x="6427353" y="2060848"/>
              <a:ext cx="360040" cy="216024"/>
            </a:xfrm>
            <a:prstGeom prst="rect">
              <a:avLst/>
            </a:prstGeom>
            <a:solidFill>
              <a:schemeClr val="bg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a:p>
          </p:txBody>
        </p:sp>
        <p:cxnSp>
          <p:nvCxnSpPr>
            <p:cNvPr id="51209" name="肘形连接符 10"/>
            <p:cNvCxnSpPr>
              <a:cxnSpLocks noChangeShapeType="1"/>
              <a:stCxn id="51206" idx="3"/>
              <a:endCxn id="51208" idx="1"/>
            </p:cNvCxnSpPr>
            <p:nvPr/>
          </p:nvCxnSpPr>
          <p:spPr bwMode="auto">
            <a:xfrm>
              <a:off x="6081656" y="2072662"/>
              <a:ext cx="345697" cy="96198"/>
            </a:xfrm>
            <a:prstGeom prst="bentConnector3">
              <a:avLst>
                <a:gd name="adj1" fmla="val 50000"/>
              </a:avLst>
            </a:prstGeom>
            <a:noFill/>
            <a:ln w="12700">
              <a:solidFill>
                <a:schemeClr val="tx1"/>
              </a:solidFill>
              <a:round/>
            </a:ln>
            <a:effectLst>
              <a:outerShdw dist="53882" dir="13500000" algn="ctr" rotWithShape="0">
                <a:schemeClr val="bg2">
                  <a:alpha val="50000"/>
                </a:schemeClr>
              </a:outerShdw>
            </a:effectLst>
          </p:spPr>
        </p:cxnSp>
        <p:cxnSp>
          <p:nvCxnSpPr>
            <p:cNvPr id="51210" name="肘形连接符 11"/>
            <p:cNvCxnSpPr>
              <a:cxnSpLocks noChangeShapeType="1"/>
              <a:stCxn id="51206" idx="2"/>
              <a:endCxn id="51207" idx="0"/>
            </p:cNvCxnSpPr>
            <p:nvPr/>
          </p:nvCxnSpPr>
          <p:spPr bwMode="auto">
            <a:xfrm rot="16200000" flipH="1">
              <a:off x="5880478" y="2201832"/>
              <a:ext cx="210008" cy="167692"/>
            </a:xfrm>
            <a:prstGeom prst="bentConnector3">
              <a:avLst>
                <a:gd name="adj1" fmla="val 50000"/>
              </a:avLst>
            </a:prstGeom>
            <a:noFill/>
            <a:ln w="12700">
              <a:solidFill>
                <a:schemeClr val="tx1"/>
              </a:solidFill>
              <a:round/>
            </a:ln>
            <a:effectLst>
              <a:outerShdw dist="53882" dir="13500000" algn="ctr" rotWithShape="0">
                <a:schemeClr val="bg2">
                  <a:alpha val="50000"/>
                </a:schemeClr>
              </a:outerShdw>
            </a:effectLst>
          </p:spPr>
        </p:cxnSp>
        <p:sp>
          <p:nvSpPr>
            <p:cNvPr id="51211" name="文本框 13"/>
            <p:cNvSpPr txBox="1">
              <a:spLocks noChangeArrowheads="1"/>
            </p:cNvSpPr>
            <p:nvPr/>
          </p:nvSpPr>
          <p:spPr bwMode="auto">
            <a:xfrm>
              <a:off x="5303912" y="1292793"/>
              <a:ext cx="1728192" cy="313689"/>
            </a:xfrm>
            <a:prstGeom prst="rect">
              <a:avLst/>
            </a:prstGeom>
            <a:noFill/>
            <a:ln w="9525">
              <a:noFill/>
              <a:miter lim="800000"/>
            </a:ln>
          </p:spPr>
          <p:txBody>
            <a:bodyPr>
              <a:spAutoFit/>
            </a:bodyPr>
            <a:lstStyle/>
            <a:p>
              <a:pPr algn="ctr" eaLnBrk="0" hangingPunct="0"/>
              <a:r>
                <a:rPr lang="zh-CN" altLang="en-US" sz="1800"/>
                <a:t>关系数据模型</a:t>
              </a:r>
              <a:endParaRPr lang="zh-CN" altLang="en-US" sz="1800"/>
            </a:p>
          </p:txBody>
        </p:sp>
      </p:gr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614613"/>
            <a:ext cx="8882062" cy="138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eaLnBrk="0" latinLnBrk="1" hangingPunct="0">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2.1 </a:t>
            </a: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关系及其相关概念</a:t>
            </a:r>
            <a:endPar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algn="ctr" eaLnBrk="0" latinLnBrk="1" hangingPunct="0">
              <a:defRPr/>
            </a:pPr>
            <a:r>
              <a:rPr lang="en-US" altLang="zh-CN" sz="36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a:t>
            </a:r>
            <a:r>
              <a:rPr lang="zh-CN" altLang="en-US" sz="36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关系、实体</a:t>
            </a:r>
            <a:endParaRPr lang="zh-CN" altLang="en-US" sz="36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2"/>
          <p:cNvSpPr txBox="1">
            <a:spLocks noChangeArrowheads="1"/>
          </p:cNvSpPr>
          <p:nvPr/>
        </p:nvSpPr>
        <p:spPr bwMode="auto">
          <a:xfrm>
            <a:off x="227013" y="476250"/>
            <a:ext cx="6661150"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二、关系模型数据操作</a:t>
            </a:r>
            <a:endParaRPr lang="zh-CN" altLang="en-US" sz="3200">
              <a:solidFill>
                <a:srgbClr val="0033CC"/>
              </a:solidFill>
            </a:endParaRPr>
          </a:p>
        </p:txBody>
      </p:sp>
      <p:pic>
        <p:nvPicPr>
          <p:cNvPr id="53251" name="图片 4"/>
          <p:cNvPicPr>
            <a:picLocks noChangeAspect="1" noChangeArrowheads="1"/>
          </p:cNvPicPr>
          <p:nvPr/>
        </p:nvPicPr>
        <p:blipFill>
          <a:blip r:embed="rId1"/>
          <a:srcRect/>
          <a:stretch>
            <a:fillRect/>
          </a:stretch>
        </p:blipFill>
        <p:spPr bwMode="auto">
          <a:xfrm>
            <a:off x="2178050" y="2852738"/>
            <a:ext cx="7315200" cy="3275012"/>
          </a:xfrm>
          <a:prstGeom prst="rect">
            <a:avLst/>
          </a:prstGeom>
          <a:noFill/>
          <a:ln w="9525">
            <a:noFill/>
            <a:miter lim="800000"/>
            <a:headEnd/>
            <a:tailEnd/>
          </a:ln>
        </p:spPr>
      </p:pic>
      <p:sp>
        <p:nvSpPr>
          <p:cNvPr id="53252" name="Rectangle 4"/>
          <p:cNvSpPr>
            <a:spLocks noChangeArrowheads="1"/>
          </p:cNvSpPr>
          <p:nvPr/>
        </p:nvSpPr>
        <p:spPr bwMode="auto">
          <a:xfrm>
            <a:off x="4389438" y="6356350"/>
            <a:ext cx="2493962" cy="338138"/>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en-US" altLang="zh-CN" sz="2000">
                <a:solidFill>
                  <a:srgbClr val="FF0000"/>
                </a:solidFill>
              </a:rPr>
              <a:t>R</a:t>
            </a:r>
            <a:r>
              <a:rPr lang="zh-CN" altLang="en-US" sz="2000">
                <a:solidFill>
                  <a:srgbClr val="FF0000"/>
                </a:solidFill>
              </a:rPr>
              <a:t>关系、</a:t>
            </a:r>
            <a:r>
              <a:rPr lang="en-US" altLang="zh-CN" sz="2000">
                <a:solidFill>
                  <a:srgbClr val="FF0000"/>
                </a:solidFill>
              </a:rPr>
              <a:t>S</a:t>
            </a:r>
            <a:r>
              <a:rPr lang="zh-CN" altLang="en-US" sz="2000">
                <a:solidFill>
                  <a:srgbClr val="FF0000"/>
                </a:solidFill>
              </a:rPr>
              <a:t>关系的数据</a:t>
            </a:r>
            <a:endParaRPr lang="zh-CN" altLang="en-US" sz="2000">
              <a:solidFill>
                <a:srgbClr val="FF0000"/>
              </a:solidFill>
            </a:endParaRPr>
          </a:p>
        </p:txBody>
      </p:sp>
      <p:sp>
        <p:nvSpPr>
          <p:cNvPr id="5" name="矩形 4"/>
          <p:cNvSpPr>
            <a:spLocks noChangeArrowheads="1"/>
          </p:cNvSpPr>
          <p:nvPr/>
        </p:nvSpPr>
        <p:spPr bwMode="auto">
          <a:xfrm>
            <a:off x="623888" y="1341438"/>
            <a:ext cx="11307762" cy="1169987"/>
          </a:xfrm>
          <a:prstGeom prst="rect">
            <a:avLst/>
          </a:prstGeom>
          <a:noFill/>
          <a:ln w="9525">
            <a:noFill/>
            <a:miter lim="800000"/>
          </a:ln>
        </p:spPr>
        <p:txBody>
          <a:bodyPr>
            <a:spAutoFit/>
          </a:bodyPr>
          <a:lstStyle/>
          <a:p>
            <a:pPr algn="just" defTabSz="863600">
              <a:lnSpc>
                <a:spcPts val="4240"/>
              </a:lnSpc>
            </a:pPr>
            <a:r>
              <a:rPr lang="zh-CN" altLang="en-US" sz="2800">
                <a:latin typeface="Times New Roman" panose="02020603050405020304" pitchFamily="18" charset="0"/>
              </a:rPr>
              <a:t>关系模型数据操作采用基于关系代数的数据操作，包括传统的集合运算操作和专门的关系运算操作。</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ldLvl="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noChangeArrowheads="1"/>
          </p:cNvPicPr>
          <p:nvPr/>
        </p:nvPicPr>
        <p:blipFill>
          <a:blip r:embed="rId1"/>
          <a:srcRect/>
          <a:stretch>
            <a:fillRect/>
          </a:stretch>
        </p:blipFill>
        <p:spPr bwMode="auto">
          <a:xfrm>
            <a:off x="2168525" y="2470150"/>
            <a:ext cx="6967538" cy="3597275"/>
          </a:xfrm>
          <a:prstGeom prst="rect">
            <a:avLst/>
          </a:prstGeom>
          <a:noFill/>
          <a:ln w="9525">
            <a:noFill/>
            <a:miter lim="800000"/>
            <a:headEnd/>
            <a:tailEnd/>
          </a:ln>
        </p:spPr>
      </p:pic>
      <p:sp>
        <p:nvSpPr>
          <p:cNvPr id="14339" name="Text Box 2"/>
          <p:cNvSpPr txBox="1">
            <a:spLocks noChangeArrowheads="1"/>
          </p:cNvSpPr>
          <p:nvPr/>
        </p:nvSpPr>
        <p:spPr bwMode="auto">
          <a:xfrm>
            <a:off x="263525" y="449263"/>
            <a:ext cx="6662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en-US" altLang="zh-CN" sz="2800" dirty="0">
                <a:solidFill>
                  <a:srgbClr val="0033CC"/>
                </a:solidFill>
                <a:latin typeface="+mn-ea"/>
                <a:ea typeface="+mn-ea"/>
                <a:sym typeface="+mn-ea"/>
              </a:rPr>
              <a:t>1.</a:t>
            </a:r>
            <a:r>
              <a:rPr lang="zh-CN" altLang="en-US" sz="2800" dirty="0">
                <a:solidFill>
                  <a:srgbClr val="0033CC"/>
                </a:solidFill>
                <a:latin typeface="+mn-ea"/>
                <a:ea typeface="+mn-ea"/>
                <a:sym typeface="+mn-ea"/>
              </a:rPr>
              <a:t>关系“</a:t>
            </a:r>
            <a:r>
              <a:rPr lang="zh-CN" altLang="zh-CN" sz="2800" dirty="0">
                <a:solidFill>
                  <a:srgbClr val="0033CC"/>
                </a:solidFill>
                <a:latin typeface="+mn-ea"/>
                <a:ea typeface="+mn-ea"/>
                <a:sym typeface="+mn-ea"/>
              </a:rPr>
              <a:t>并运算∪</a:t>
            </a:r>
            <a:r>
              <a:rPr lang="zh-CN" altLang="en-US" sz="2800" dirty="0">
                <a:solidFill>
                  <a:srgbClr val="0033CC"/>
                </a:solidFill>
                <a:latin typeface="+mn-ea"/>
                <a:ea typeface="+mn-ea"/>
                <a:sym typeface="+mn-ea"/>
              </a:rPr>
              <a:t>”操作</a:t>
            </a:r>
            <a:endParaRPr lang="zh-CN" altLang="en-US" sz="2800" dirty="0">
              <a:solidFill>
                <a:srgbClr val="0033CC"/>
              </a:solidFill>
              <a:latin typeface="+mn-ea"/>
              <a:ea typeface="+mn-ea"/>
              <a:sym typeface="+mn-ea"/>
            </a:endParaRPr>
          </a:p>
        </p:txBody>
      </p:sp>
      <p:sp>
        <p:nvSpPr>
          <p:cNvPr id="7" name="矩形 6"/>
          <p:cNvSpPr/>
          <p:nvPr/>
        </p:nvSpPr>
        <p:spPr>
          <a:xfrm>
            <a:off x="2238375" y="1844675"/>
            <a:ext cx="3417888" cy="523875"/>
          </a:xfrm>
          <a:prstGeom prst="rect">
            <a:avLst/>
          </a:prstGeom>
        </p:spPr>
        <p:txBody>
          <a:bodyPr wrap="none">
            <a:spAutoFit/>
          </a:bodyPr>
          <a:lstStyle/>
          <a:p>
            <a:pPr eaLnBrk="0" hangingPunct="0">
              <a:defRPr/>
            </a:pPr>
            <a:r>
              <a:rPr lang="en-US" altLang="zh-CN" sz="2800" kern="1000" dirty="0">
                <a:solidFill>
                  <a:srgbClr val="000000"/>
                </a:solidFill>
                <a:latin typeface="Times New Roman" panose="02020603050405020304" pitchFamily="18" charset="0"/>
                <a:ea typeface="宋体" panose="02010600030101010101" pitchFamily="2" charset="-122"/>
                <a:sym typeface="+mn-ea"/>
              </a:rPr>
              <a:t>R</a:t>
            </a:r>
            <a:r>
              <a:rPr lang="zh-CN" altLang="zh-CN" sz="2800" kern="1000" dirty="0">
                <a:solidFill>
                  <a:srgbClr val="000000"/>
                </a:solidFill>
                <a:ea typeface="宋体" panose="02010600030101010101" pitchFamily="2" charset="-122"/>
                <a:cs typeface="宋体" panose="02010600030101010101" pitchFamily="2" charset="-122"/>
                <a:sym typeface="+mn-ea"/>
              </a:rPr>
              <a:t>∪</a:t>
            </a:r>
            <a:r>
              <a:rPr lang="en-US" altLang="zh-CN" sz="2800" kern="1000" dirty="0">
                <a:solidFill>
                  <a:srgbClr val="000000"/>
                </a:solidFill>
                <a:latin typeface="Times New Roman" panose="02020603050405020304" pitchFamily="18" charset="0"/>
                <a:ea typeface="宋体" panose="02010600030101010101" pitchFamily="2" charset="-122"/>
                <a:sym typeface="+mn-ea"/>
              </a:rPr>
              <a:t>S={</a:t>
            </a:r>
            <a:r>
              <a:rPr lang="en-US" altLang="zh-CN" sz="2800" kern="1000" dirty="0" err="1">
                <a:solidFill>
                  <a:srgbClr val="000000"/>
                </a:solidFill>
                <a:latin typeface="Times New Roman" panose="02020603050405020304" pitchFamily="18" charset="0"/>
                <a:ea typeface="宋体" panose="02010600030101010101" pitchFamily="2" charset="-122"/>
                <a:sym typeface="+mn-ea"/>
              </a:rPr>
              <a:t>t|t</a:t>
            </a:r>
            <a:r>
              <a:rPr lang="zh-CN" altLang="zh-CN" sz="2800" kern="1000" dirty="0">
                <a:solidFill>
                  <a:srgbClr val="000000"/>
                </a:solidFill>
                <a:ea typeface="宋体" panose="02010600030101010101" pitchFamily="2" charset="-122"/>
                <a:cs typeface="宋体" panose="02010600030101010101" pitchFamily="2" charset="-122"/>
                <a:sym typeface="+mn-ea"/>
              </a:rPr>
              <a:t>∈</a:t>
            </a:r>
            <a:r>
              <a:rPr lang="en-US" altLang="zh-CN" sz="2800" kern="1000" dirty="0">
                <a:solidFill>
                  <a:srgbClr val="000000"/>
                </a:solidFill>
                <a:latin typeface="Times New Roman" panose="02020603050405020304" pitchFamily="18" charset="0"/>
                <a:ea typeface="宋体" panose="02010600030101010101" pitchFamily="2" charset="-122"/>
                <a:sym typeface="+mn-ea"/>
              </a:rPr>
              <a:t>R</a:t>
            </a:r>
            <a:r>
              <a:rPr lang="zh-CN" altLang="zh-CN" sz="2800" kern="1000" dirty="0">
                <a:solidFill>
                  <a:srgbClr val="000000"/>
                </a:solidFill>
                <a:ea typeface="宋体" panose="02010600030101010101" pitchFamily="2" charset="-122"/>
                <a:cs typeface="宋体" panose="02010600030101010101" pitchFamily="2" charset="-122"/>
                <a:sym typeface="+mn-ea"/>
              </a:rPr>
              <a:t>∨</a:t>
            </a:r>
            <a:r>
              <a:rPr lang="en-US" altLang="zh-CN" sz="2800" kern="1000" dirty="0">
                <a:solidFill>
                  <a:srgbClr val="000000"/>
                </a:solidFill>
                <a:latin typeface="Times New Roman" panose="02020603050405020304" pitchFamily="18" charset="0"/>
                <a:ea typeface="宋体" panose="02010600030101010101" pitchFamily="2" charset="-122"/>
                <a:sym typeface="+mn-ea"/>
              </a:rPr>
              <a:t>t</a:t>
            </a:r>
            <a:r>
              <a:rPr lang="zh-CN" altLang="zh-CN" sz="2800" kern="1000" dirty="0">
                <a:solidFill>
                  <a:srgbClr val="000000"/>
                </a:solidFill>
                <a:ea typeface="宋体" panose="02010600030101010101" pitchFamily="2" charset="-122"/>
                <a:cs typeface="宋体" panose="02010600030101010101" pitchFamily="2" charset="-122"/>
                <a:sym typeface="+mn-ea"/>
              </a:rPr>
              <a:t>∈</a:t>
            </a:r>
            <a:r>
              <a:rPr lang="en-US" altLang="zh-CN" sz="2800" kern="1000" dirty="0">
                <a:solidFill>
                  <a:srgbClr val="000000"/>
                </a:solidFill>
                <a:latin typeface="Times New Roman" panose="02020603050405020304" pitchFamily="18" charset="0"/>
                <a:ea typeface="宋体" panose="02010600030101010101" pitchFamily="2" charset="-122"/>
                <a:sym typeface="+mn-ea"/>
              </a:rPr>
              <a:t>S}</a:t>
            </a:r>
            <a:endParaRPr lang="zh-CN" altLang="en-US" sz="2800" dirty="0">
              <a:sym typeface="+mn-ea"/>
            </a:endParaRPr>
          </a:p>
        </p:txBody>
      </p:sp>
      <p:sp>
        <p:nvSpPr>
          <p:cNvPr id="2" name="矩形 1"/>
          <p:cNvSpPr>
            <a:spLocks noChangeArrowheads="1"/>
          </p:cNvSpPr>
          <p:nvPr/>
        </p:nvSpPr>
        <p:spPr bwMode="auto">
          <a:xfrm>
            <a:off x="982663" y="1123950"/>
            <a:ext cx="9523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800" dirty="0">
                <a:latin typeface="+mn-ea"/>
                <a:ea typeface="+mn-ea"/>
                <a:sym typeface="+mn-ea"/>
              </a:rPr>
              <a:t>关系并运算</a:t>
            </a:r>
            <a:r>
              <a:rPr lang="zh-CN" altLang="zh-CN" sz="2800" b="1" dirty="0">
                <a:solidFill>
                  <a:srgbClr val="0033CC"/>
                </a:solidFill>
                <a:latin typeface="+mn-ea"/>
                <a:ea typeface="+mn-ea"/>
                <a:sym typeface="+mn-ea"/>
              </a:rPr>
              <a:t>∪</a:t>
            </a:r>
            <a:r>
              <a:rPr lang="zh-CN" altLang="en-US" sz="2800" dirty="0">
                <a:latin typeface="+mn-ea"/>
                <a:ea typeface="+mn-ea"/>
                <a:sym typeface="+mn-ea"/>
              </a:rPr>
              <a:t>的结果集是由属于</a:t>
            </a:r>
            <a:r>
              <a:rPr lang="en-US" altLang="zh-CN" sz="2800" dirty="0">
                <a:latin typeface="+mn-ea"/>
                <a:ea typeface="+mn-ea"/>
                <a:sym typeface="+mn-ea"/>
              </a:rPr>
              <a:t>R</a:t>
            </a:r>
            <a:r>
              <a:rPr lang="zh-CN" altLang="en-US" sz="2800" dirty="0">
                <a:latin typeface="+mn-ea"/>
                <a:ea typeface="+mn-ea"/>
                <a:sym typeface="+mn-ea"/>
              </a:rPr>
              <a:t>或属于</a:t>
            </a:r>
            <a:r>
              <a:rPr lang="en-US" altLang="zh-CN" sz="2800" dirty="0">
                <a:latin typeface="+mn-ea"/>
                <a:ea typeface="+mn-ea"/>
                <a:sym typeface="+mn-ea"/>
              </a:rPr>
              <a:t>S</a:t>
            </a:r>
            <a:r>
              <a:rPr lang="zh-CN" altLang="en-US" sz="2800" dirty="0">
                <a:latin typeface="+mn-ea"/>
                <a:ea typeface="+mn-ea"/>
                <a:sym typeface="+mn-ea"/>
              </a:rPr>
              <a:t>的所有元组组成。</a:t>
            </a:r>
            <a:endParaRPr lang="zh-CN" altLang="en-US" sz="2800" dirty="0">
              <a:latin typeface="+mn-ea"/>
              <a:ea typeface="+mn-ea"/>
              <a:sym typeface="+mn-ea"/>
            </a:endParaRPr>
          </a:p>
        </p:txBody>
      </p:sp>
      <p:sp>
        <p:nvSpPr>
          <p:cNvPr id="3" name="矩形 2"/>
          <p:cNvSpPr>
            <a:spLocks noChangeArrowheads="1"/>
          </p:cNvSpPr>
          <p:nvPr/>
        </p:nvSpPr>
        <p:spPr bwMode="auto">
          <a:xfrm>
            <a:off x="869950" y="6178550"/>
            <a:ext cx="9566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905">
                <a:solidFill>
                  <a:srgbClr val="FF0000"/>
                </a:solidFill>
                <a:latin typeface="Times New Roman" panose="02020603050405020304" pitchFamily="18" charset="0"/>
                <a:sym typeface="+mn-ea"/>
              </a:rPr>
              <a:t>关系并运算</a:t>
            </a:r>
            <a:r>
              <a:rPr lang="zh-CN" altLang="zh-CN" sz="2905" b="1">
                <a:solidFill>
                  <a:srgbClr val="FF0000"/>
                </a:solidFill>
                <a:latin typeface="Times New Roman" panose="02020603050405020304" pitchFamily="18" charset="0"/>
                <a:ea typeface="宋体" panose="02010600030101010101" pitchFamily="2" charset="-122"/>
                <a:sym typeface="+mn-ea"/>
              </a:rPr>
              <a:t>∪</a:t>
            </a:r>
            <a:r>
              <a:rPr lang="zh-CN" altLang="en-US" sz="2905">
                <a:solidFill>
                  <a:srgbClr val="FF0000"/>
                </a:solidFill>
                <a:latin typeface="Times New Roman" panose="02020603050405020304" pitchFamily="18" charset="0"/>
                <a:sym typeface="+mn-ea"/>
              </a:rPr>
              <a:t>的前提</a:t>
            </a:r>
            <a:r>
              <a:rPr lang="zh-CN" altLang="en-US" sz="2905">
                <a:latin typeface="Times New Roman" panose="02020603050405020304" pitchFamily="18" charset="0"/>
                <a:sym typeface="+mn-ea"/>
              </a:rPr>
              <a:t>：关系</a:t>
            </a:r>
            <a:r>
              <a:rPr lang="en-US" altLang="zh-CN" sz="2905">
                <a:latin typeface="Times New Roman" panose="02020603050405020304" pitchFamily="18" charset="0"/>
                <a:sym typeface="+mn-ea"/>
              </a:rPr>
              <a:t>R</a:t>
            </a:r>
            <a:r>
              <a:rPr lang="zh-CN" altLang="en-US" sz="2905">
                <a:latin typeface="Times New Roman" panose="02020603050405020304" pitchFamily="18" charset="0"/>
                <a:sym typeface="+mn-ea"/>
              </a:rPr>
              <a:t>与关系</a:t>
            </a:r>
            <a:r>
              <a:rPr lang="en-US" altLang="zh-CN" sz="2905">
                <a:latin typeface="Times New Roman" panose="02020603050405020304" pitchFamily="18" charset="0"/>
                <a:sym typeface="+mn-ea"/>
              </a:rPr>
              <a:t>S</a:t>
            </a:r>
            <a:r>
              <a:rPr lang="zh-CN" altLang="en-US" sz="2905">
                <a:latin typeface="Times New Roman" panose="02020603050405020304" pitchFamily="18" charset="0"/>
                <a:sym typeface="+mn-ea"/>
              </a:rPr>
              <a:t>需有相同属性组成。</a:t>
            </a:r>
            <a:endParaRPr lang="zh-CN" altLang="en-US" sz="2905">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34963" y="520700"/>
            <a:ext cx="6662737" cy="549275"/>
          </a:xfrm>
          <a:prstGeom prst="rect">
            <a:avLst/>
          </a:prstGeom>
          <a:noFill/>
          <a:ln w="9525">
            <a:noFill/>
            <a:miter lim="800000"/>
          </a:ln>
        </p:spPr>
        <p:txBody>
          <a:bodyPr lIns="117060" tIns="58530" rIns="117060" bIns="58530">
            <a:spAutoFit/>
          </a:bodyPr>
          <a:lstStyle/>
          <a:p>
            <a:pPr defTabSz="967105"/>
            <a:r>
              <a:rPr lang="en-US" altLang="zh-CN" sz="2800">
                <a:solidFill>
                  <a:srgbClr val="0033CC"/>
                </a:solidFill>
              </a:rPr>
              <a:t>2.</a:t>
            </a:r>
            <a:r>
              <a:rPr lang="zh-CN" altLang="en-US" sz="2800">
                <a:solidFill>
                  <a:srgbClr val="0033CC"/>
                </a:solidFill>
              </a:rPr>
              <a:t>关系“</a:t>
            </a:r>
            <a:r>
              <a:rPr lang="zh-CN" altLang="zh-CN" sz="2800">
                <a:solidFill>
                  <a:srgbClr val="0033CC"/>
                </a:solidFill>
              </a:rPr>
              <a:t>差运算</a:t>
            </a:r>
            <a:r>
              <a:rPr lang="en-US" altLang="zh-CN" sz="2800">
                <a:solidFill>
                  <a:srgbClr val="0033CC"/>
                </a:solidFill>
              </a:rPr>
              <a:t>-</a:t>
            </a:r>
            <a:r>
              <a:rPr lang="zh-CN" altLang="en-US" sz="2800">
                <a:solidFill>
                  <a:srgbClr val="0033CC"/>
                </a:solidFill>
              </a:rPr>
              <a:t>”操作</a:t>
            </a:r>
            <a:endParaRPr lang="zh-CN" altLang="en-US" sz="2800">
              <a:solidFill>
                <a:srgbClr val="0033CC"/>
              </a:solidFill>
            </a:endParaRPr>
          </a:p>
        </p:txBody>
      </p:sp>
      <p:sp>
        <p:nvSpPr>
          <p:cNvPr id="2" name="矩形 1"/>
          <p:cNvSpPr/>
          <p:nvPr/>
        </p:nvSpPr>
        <p:spPr>
          <a:xfrm>
            <a:off x="1870075" y="2001838"/>
            <a:ext cx="3878263" cy="576262"/>
          </a:xfrm>
          <a:prstGeom prst="rect">
            <a:avLst/>
          </a:prstGeom>
        </p:spPr>
        <p:txBody>
          <a:bodyPr wrap="none">
            <a:spAutoFit/>
          </a:bodyPr>
          <a:lstStyle/>
          <a:p>
            <a:pPr eaLnBrk="0" hangingPunct="0">
              <a:defRPr/>
            </a:pPr>
            <a:r>
              <a:rPr lang="en-US" altLang="zh-CN" sz="3145" kern="1000" dirty="0">
                <a:solidFill>
                  <a:srgbClr val="000000"/>
                </a:solidFill>
                <a:latin typeface="Times New Roman" panose="02020603050405020304" pitchFamily="18" charset="0"/>
                <a:ea typeface="宋体" panose="02010600030101010101" pitchFamily="2" charset="-122"/>
                <a:sym typeface="+mn-ea"/>
              </a:rPr>
              <a:t>R</a:t>
            </a:r>
            <a:r>
              <a:rPr lang="zh-CN" altLang="zh-CN" sz="314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3145" kern="1000" dirty="0">
                <a:solidFill>
                  <a:srgbClr val="000000"/>
                </a:solidFill>
                <a:latin typeface="Times New Roman" panose="02020603050405020304" pitchFamily="18" charset="0"/>
                <a:ea typeface="宋体" panose="02010600030101010101" pitchFamily="2" charset="-122"/>
                <a:sym typeface="+mn-ea"/>
              </a:rPr>
              <a:t>S={</a:t>
            </a:r>
            <a:r>
              <a:rPr lang="en-US" altLang="zh-CN" sz="3145" kern="1000" dirty="0" err="1">
                <a:solidFill>
                  <a:srgbClr val="000000"/>
                </a:solidFill>
                <a:latin typeface="Times New Roman" panose="02020603050405020304" pitchFamily="18" charset="0"/>
                <a:ea typeface="宋体" panose="02010600030101010101" pitchFamily="2" charset="-122"/>
                <a:sym typeface="+mn-ea"/>
              </a:rPr>
              <a:t>t|t</a:t>
            </a:r>
            <a:r>
              <a:rPr lang="zh-CN" altLang="zh-CN" sz="3145" kern="1000" dirty="0">
                <a:solidFill>
                  <a:srgbClr val="000000"/>
                </a:solidFill>
                <a:ea typeface="宋体" panose="02010600030101010101" pitchFamily="2" charset="-122"/>
                <a:cs typeface="宋体" panose="02010600030101010101" pitchFamily="2" charset="-122"/>
                <a:sym typeface="+mn-ea"/>
              </a:rPr>
              <a:t>∈</a:t>
            </a:r>
            <a:r>
              <a:rPr lang="en-US" altLang="zh-CN" sz="3145" kern="1000" dirty="0">
                <a:solidFill>
                  <a:srgbClr val="000000"/>
                </a:solidFill>
                <a:latin typeface="Times New Roman" panose="02020603050405020304" pitchFamily="18" charset="0"/>
                <a:ea typeface="宋体" panose="02010600030101010101" pitchFamily="2" charset="-122"/>
                <a:sym typeface="+mn-ea"/>
              </a:rPr>
              <a:t>R</a:t>
            </a:r>
            <a:r>
              <a:rPr lang="zh-CN" altLang="zh-CN" sz="3145" kern="1000" dirty="0">
                <a:solidFill>
                  <a:srgbClr val="000000"/>
                </a:solidFill>
                <a:ea typeface="宋体" panose="02010600030101010101" pitchFamily="2" charset="-122"/>
                <a:cs typeface="宋体" panose="02010600030101010101" pitchFamily="2" charset="-122"/>
                <a:sym typeface="+mn-ea"/>
              </a:rPr>
              <a:t>∧</a:t>
            </a:r>
            <a:r>
              <a:rPr lang="en-US" altLang="zh-CN" sz="3145" kern="1000" dirty="0" err="1">
                <a:solidFill>
                  <a:srgbClr val="000000"/>
                </a:solidFill>
                <a:latin typeface="Times New Roman" panose="02020603050405020304" pitchFamily="18" charset="0"/>
                <a:ea typeface="宋体" panose="02010600030101010101" pitchFamily="2" charset="-122"/>
                <a:sym typeface="+mn-ea"/>
              </a:rPr>
              <a:t>t</a:t>
            </a:r>
            <a:r>
              <a:rPr lang="en-US" altLang="zh-CN" sz="3145" kern="1000" dirty="0" err="1">
                <a:solidFill>
                  <a:srgbClr val="000000"/>
                </a:solidFill>
                <a:latin typeface="Cambria Math" panose="02040503050406030204" pitchFamily="18" charset="0"/>
                <a:ea typeface="宋体" panose="02010600030101010101" pitchFamily="2" charset="-122"/>
                <a:cs typeface="Cambria Math" panose="02040503050406030204" pitchFamily="18" charset="0"/>
                <a:sym typeface="+mn-ea"/>
              </a:rPr>
              <a:t>∉</a:t>
            </a:r>
            <a:r>
              <a:rPr lang="en-US" altLang="zh-CN" sz="3145" kern="1000" dirty="0" err="1">
                <a:solidFill>
                  <a:srgbClr val="000000"/>
                </a:solidFill>
                <a:latin typeface="Times New Roman" panose="02020603050405020304" pitchFamily="18" charset="0"/>
                <a:ea typeface="宋体" panose="02010600030101010101" pitchFamily="2" charset="-122"/>
                <a:sym typeface="+mn-ea"/>
              </a:rPr>
              <a:t>S</a:t>
            </a:r>
            <a:r>
              <a:rPr lang="en-US" altLang="zh-CN" sz="3145" kern="1000" dirty="0">
                <a:solidFill>
                  <a:srgbClr val="000000"/>
                </a:solidFill>
                <a:latin typeface="Times New Roman" panose="02020603050405020304" pitchFamily="18" charset="0"/>
                <a:ea typeface="宋体" panose="02010600030101010101" pitchFamily="2" charset="-122"/>
                <a:sym typeface="+mn-ea"/>
              </a:rPr>
              <a:t>}	</a:t>
            </a:r>
            <a:endParaRPr lang="zh-CN" altLang="en-US" sz="3145" dirty="0">
              <a:sym typeface="+mn-ea"/>
            </a:endParaRPr>
          </a:p>
        </p:txBody>
      </p:sp>
      <p:pic>
        <p:nvPicPr>
          <p:cNvPr id="3" name="图片 2"/>
          <p:cNvPicPr>
            <a:picLocks noChangeAspect="1" noChangeArrowheads="1"/>
          </p:cNvPicPr>
          <p:nvPr/>
        </p:nvPicPr>
        <p:blipFill>
          <a:blip r:embed="rId1"/>
          <a:srcRect/>
          <a:stretch>
            <a:fillRect/>
          </a:stretch>
        </p:blipFill>
        <p:spPr bwMode="auto">
          <a:xfrm>
            <a:off x="2424113" y="2446338"/>
            <a:ext cx="6096000" cy="4090987"/>
          </a:xfrm>
          <a:prstGeom prst="rect">
            <a:avLst/>
          </a:prstGeom>
          <a:noFill/>
          <a:ln w="9525">
            <a:noFill/>
            <a:miter lim="800000"/>
            <a:headEnd/>
            <a:tailEnd/>
          </a:ln>
        </p:spPr>
      </p:pic>
      <p:sp>
        <p:nvSpPr>
          <p:cNvPr id="5" name="矩形 4"/>
          <p:cNvSpPr>
            <a:spLocks noChangeArrowheads="1"/>
          </p:cNvSpPr>
          <p:nvPr/>
        </p:nvSpPr>
        <p:spPr bwMode="auto">
          <a:xfrm>
            <a:off x="869950" y="1314450"/>
            <a:ext cx="10059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800" dirty="0">
                <a:latin typeface="+mn-ea"/>
                <a:ea typeface="+mn-ea"/>
                <a:sym typeface="+mn-ea"/>
              </a:rPr>
              <a:t>关系差运算</a:t>
            </a:r>
            <a:r>
              <a:rPr lang="en-US" altLang="zh-CN" sz="2800" b="1" dirty="0">
                <a:solidFill>
                  <a:srgbClr val="0033CC"/>
                </a:solidFill>
                <a:latin typeface="+mn-ea"/>
                <a:ea typeface="+mn-ea"/>
                <a:sym typeface="+mn-ea"/>
              </a:rPr>
              <a:t>-</a:t>
            </a:r>
            <a:r>
              <a:rPr lang="zh-CN" altLang="en-US" sz="2800" dirty="0">
                <a:latin typeface="+mn-ea"/>
                <a:ea typeface="+mn-ea"/>
                <a:sym typeface="+mn-ea"/>
              </a:rPr>
              <a:t>的结果集是由属于</a:t>
            </a:r>
            <a:r>
              <a:rPr lang="en-US" altLang="zh-CN" sz="2800" dirty="0">
                <a:latin typeface="+mn-ea"/>
                <a:ea typeface="+mn-ea"/>
                <a:sym typeface="+mn-ea"/>
              </a:rPr>
              <a:t>R</a:t>
            </a:r>
            <a:r>
              <a:rPr lang="zh-CN" altLang="en-US" sz="2800" dirty="0">
                <a:latin typeface="+mn-ea"/>
                <a:ea typeface="+mn-ea"/>
                <a:sym typeface="+mn-ea"/>
              </a:rPr>
              <a:t>，而不属于</a:t>
            </a:r>
            <a:r>
              <a:rPr lang="en-US" altLang="zh-CN" sz="2800" dirty="0">
                <a:latin typeface="+mn-ea"/>
                <a:ea typeface="+mn-ea"/>
                <a:sym typeface="+mn-ea"/>
              </a:rPr>
              <a:t>S</a:t>
            </a:r>
            <a:r>
              <a:rPr lang="zh-CN" altLang="en-US" sz="2800" dirty="0">
                <a:latin typeface="+mn-ea"/>
                <a:ea typeface="+mn-ea"/>
                <a:sym typeface="+mn-ea"/>
              </a:rPr>
              <a:t>的所有元组组成。</a:t>
            </a:r>
            <a:endParaRPr lang="zh-CN" altLang="en-US" sz="2800" dirty="0">
              <a:latin typeface="+mn-ea"/>
              <a:ea typeface="+mn-ea"/>
              <a:sym typeface="+mn-ea"/>
            </a:endParaRPr>
          </a:p>
        </p:txBody>
      </p:sp>
      <p:sp>
        <p:nvSpPr>
          <p:cNvPr id="6" name="矩形 5"/>
          <p:cNvSpPr>
            <a:spLocks noChangeArrowheads="1"/>
          </p:cNvSpPr>
          <p:nvPr/>
        </p:nvSpPr>
        <p:spPr bwMode="auto">
          <a:xfrm>
            <a:off x="869950" y="6249988"/>
            <a:ext cx="9564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905">
                <a:solidFill>
                  <a:srgbClr val="FF0000"/>
                </a:solidFill>
                <a:latin typeface="Times New Roman" panose="02020603050405020304" pitchFamily="18" charset="0"/>
                <a:sym typeface="+mn-ea"/>
              </a:rPr>
              <a:t>关系差运算</a:t>
            </a:r>
            <a:r>
              <a:rPr lang="en-US" altLang="zh-CN" sz="2905" b="1">
                <a:solidFill>
                  <a:srgbClr val="FF0000"/>
                </a:solidFill>
                <a:latin typeface="Times New Roman" panose="02020603050405020304" pitchFamily="18" charset="0"/>
                <a:ea typeface="宋体" panose="02010600030101010101" pitchFamily="2" charset="-122"/>
                <a:sym typeface="+mn-ea"/>
              </a:rPr>
              <a:t>—</a:t>
            </a:r>
            <a:r>
              <a:rPr lang="zh-CN" altLang="en-US" sz="2905">
                <a:solidFill>
                  <a:srgbClr val="FF0000"/>
                </a:solidFill>
                <a:latin typeface="Times New Roman" panose="02020603050405020304" pitchFamily="18" charset="0"/>
                <a:sym typeface="+mn-ea"/>
              </a:rPr>
              <a:t>的前提</a:t>
            </a:r>
            <a:r>
              <a:rPr lang="zh-CN" altLang="en-US" sz="2905">
                <a:latin typeface="Times New Roman" panose="02020603050405020304" pitchFamily="18" charset="0"/>
                <a:sym typeface="+mn-ea"/>
              </a:rPr>
              <a:t>：关系</a:t>
            </a:r>
            <a:r>
              <a:rPr lang="en-US" altLang="zh-CN" sz="2905">
                <a:latin typeface="Times New Roman" panose="02020603050405020304" pitchFamily="18" charset="0"/>
                <a:sym typeface="+mn-ea"/>
              </a:rPr>
              <a:t>R</a:t>
            </a:r>
            <a:r>
              <a:rPr lang="zh-CN" altLang="en-US" sz="2905">
                <a:latin typeface="Times New Roman" panose="02020603050405020304" pitchFamily="18" charset="0"/>
                <a:sym typeface="+mn-ea"/>
              </a:rPr>
              <a:t>与关系</a:t>
            </a:r>
            <a:r>
              <a:rPr lang="en-US" altLang="zh-CN" sz="2905">
                <a:latin typeface="Times New Roman" panose="02020603050405020304" pitchFamily="18" charset="0"/>
                <a:sym typeface="+mn-ea"/>
              </a:rPr>
              <a:t>S</a:t>
            </a:r>
            <a:r>
              <a:rPr lang="zh-CN" altLang="en-US" sz="2905">
                <a:latin typeface="Times New Roman" panose="02020603050405020304" pitchFamily="18" charset="0"/>
                <a:sym typeface="+mn-ea"/>
              </a:rPr>
              <a:t>需有相同属性组成。</a:t>
            </a:r>
            <a:endParaRPr lang="zh-CN" altLang="en-US" sz="2905">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2"/>
          <p:cNvSpPr txBox="1">
            <a:spLocks noChangeArrowheads="1"/>
          </p:cNvSpPr>
          <p:nvPr/>
        </p:nvSpPr>
        <p:spPr bwMode="auto">
          <a:xfrm>
            <a:off x="334963" y="536575"/>
            <a:ext cx="6662737" cy="549275"/>
          </a:xfrm>
          <a:prstGeom prst="rect">
            <a:avLst/>
          </a:prstGeom>
          <a:noFill/>
          <a:ln w="9525">
            <a:noFill/>
            <a:miter lim="800000"/>
          </a:ln>
        </p:spPr>
        <p:txBody>
          <a:bodyPr lIns="117060" tIns="58530" rIns="117060" bIns="58530">
            <a:spAutoFit/>
          </a:bodyPr>
          <a:lstStyle/>
          <a:p>
            <a:pPr defTabSz="967105"/>
            <a:r>
              <a:rPr lang="en-US" altLang="zh-CN" sz="2800">
                <a:solidFill>
                  <a:srgbClr val="0033CC"/>
                </a:solidFill>
              </a:rPr>
              <a:t>3.</a:t>
            </a:r>
            <a:r>
              <a:rPr lang="zh-CN" altLang="en-US" sz="2800">
                <a:solidFill>
                  <a:srgbClr val="0033CC"/>
                </a:solidFill>
              </a:rPr>
              <a:t>关系“</a:t>
            </a:r>
            <a:r>
              <a:rPr lang="zh-CN" altLang="zh-CN" sz="2800">
                <a:solidFill>
                  <a:srgbClr val="0033CC"/>
                </a:solidFill>
              </a:rPr>
              <a:t>交运算∩</a:t>
            </a:r>
            <a:r>
              <a:rPr lang="zh-CN" altLang="en-US" sz="2800">
                <a:solidFill>
                  <a:srgbClr val="0033CC"/>
                </a:solidFill>
              </a:rPr>
              <a:t>”操作</a:t>
            </a:r>
            <a:endParaRPr lang="zh-CN" altLang="en-US" sz="2800">
              <a:solidFill>
                <a:srgbClr val="0033CC"/>
              </a:solidFill>
            </a:endParaRPr>
          </a:p>
        </p:txBody>
      </p:sp>
      <p:sp>
        <p:nvSpPr>
          <p:cNvPr id="4" name="矩形 3"/>
          <p:cNvSpPr/>
          <p:nvPr/>
        </p:nvSpPr>
        <p:spPr>
          <a:xfrm>
            <a:off x="1127125" y="2062163"/>
            <a:ext cx="3878263" cy="574675"/>
          </a:xfrm>
          <a:prstGeom prst="rect">
            <a:avLst/>
          </a:prstGeom>
        </p:spPr>
        <p:txBody>
          <a:bodyPr wrap="none">
            <a:spAutoFit/>
          </a:bodyPr>
          <a:lstStyle/>
          <a:p>
            <a:pPr eaLnBrk="0" hangingPunct="0">
              <a:defRPr/>
            </a:pPr>
            <a:r>
              <a:rPr lang="en-US" altLang="zh-CN" sz="3145" kern="1000" dirty="0">
                <a:solidFill>
                  <a:srgbClr val="000000"/>
                </a:solidFill>
                <a:latin typeface="Times New Roman" panose="02020603050405020304" pitchFamily="18" charset="0"/>
                <a:ea typeface="宋体" panose="02010600030101010101" pitchFamily="2" charset="-122"/>
                <a:sym typeface="+mn-ea"/>
              </a:rPr>
              <a:t>R∩S={</a:t>
            </a:r>
            <a:r>
              <a:rPr lang="en-US" altLang="zh-CN" sz="3145" kern="1000" dirty="0" err="1">
                <a:solidFill>
                  <a:srgbClr val="000000"/>
                </a:solidFill>
                <a:latin typeface="Times New Roman" panose="02020603050405020304" pitchFamily="18" charset="0"/>
                <a:ea typeface="宋体" panose="02010600030101010101" pitchFamily="2" charset="-122"/>
                <a:sym typeface="+mn-ea"/>
              </a:rPr>
              <a:t>t|t</a:t>
            </a:r>
            <a:r>
              <a:rPr lang="zh-CN" altLang="zh-CN" sz="3145" kern="1000" dirty="0">
                <a:solidFill>
                  <a:srgbClr val="000000"/>
                </a:solidFill>
                <a:ea typeface="宋体" panose="02010600030101010101" pitchFamily="2" charset="-122"/>
                <a:cs typeface="宋体" panose="02010600030101010101" pitchFamily="2" charset="-122"/>
                <a:sym typeface="+mn-ea"/>
              </a:rPr>
              <a:t>∈</a:t>
            </a:r>
            <a:r>
              <a:rPr lang="en-US" altLang="zh-CN" sz="3145" kern="1000" dirty="0">
                <a:solidFill>
                  <a:srgbClr val="000000"/>
                </a:solidFill>
                <a:latin typeface="Times New Roman" panose="02020603050405020304" pitchFamily="18" charset="0"/>
                <a:ea typeface="宋体" panose="02010600030101010101" pitchFamily="2" charset="-122"/>
                <a:sym typeface="+mn-ea"/>
              </a:rPr>
              <a:t>R</a:t>
            </a:r>
            <a:r>
              <a:rPr lang="zh-CN" altLang="zh-CN" sz="3145" kern="1000" dirty="0">
                <a:solidFill>
                  <a:srgbClr val="000000"/>
                </a:solidFill>
                <a:ea typeface="宋体" panose="02010600030101010101" pitchFamily="2" charset="-122"/>
                <a:cs typeface="宋体" panose="02010600030101010101" pitchFamily="2" charset="-122"/>
                <a:sym typeface="+mn-ea"/>
              </a:rPr>
              <a:t>∧</a:t>
            </a:r>
            <a:r>
              <a:rPr lang="en-US" altLang="zh-CN" sz="3145" kern="1000" dirty="0">
                <a:solidFill>
                  <a:srgbClr val="000000"/>
                </a:solidFill>
                <a:latin typeface="Times New Roman" panose="02020603050405020304" pitchFamily="18" charset="0"/>
                <a:ea typeface="宋体" panose="02010600030101010101" pitchFamily="2" charset="-122"/>
                <a:sym typeface="+mn-ea"/>
              </a:rPr>
              <a:t>t</a:t>
            </a:r>
            <a:r>
              <a:rPr lang="zh-CN" altLang="zh-CN" sz="3145" kern="1000" dirty="0">
                <a:solidFill>
                  <a:srgbClr val="000000"/>
                </a:solidFill>
                <a:ea typeface="宋体" panose="02010600030101010101" pitchFamily="2" charset="-122"/>
                <a:cs typeface="宋体" panose="02010600030101010101" pitchFamily="2" charset="-122"/>
                <a:sym typeface="+mn-ea"/>
              </a:rPr>
              <a:t>∈</a:t>
            </a:r>
            <a:r>
              <a:rPr lang="en-US" altLang="zh-CN" sz="3145" kern="1000" dirty="0">
                <a:solidFill>
                  <a:srgbClr val="000000"/>
                </a:solidFill>
                <a:latin typeface="Times New Roman" panose="02020603050405020304" pitchFamily="18" charset="0"/>
                <a:ea typeface="宋体" panose="02010600030101010101" pitchFamily="2" charset="-122"/>
                <a:sym typeface="+mn-ea"/>
              </a:rPr>
              <a:t>S}	</a:t>
            </a:r>
            <a:endParaRPr lang="zh-CN" altLang="en-US" sz="3145" dirty="0">
              <a:sym typeface="+mn-ea"/>
            </a:endParaRPr>
          </a:p>
        </p:txBody>
      </p:sp>
      <p:pic>
        <p:nvPicPr>
          <p:cNvPr id="5" name="图片 4"/>
          <p:cNvPicPr>
            <a:picLocks noChangeAspect="1" noChangeArrowheads="1"/>
          </p:cNvPicPr>
          <p:nvPr/>
        </p:nvPicPr>
        <p:blipFill>
          <a:blip r:embed="rId1"/>
          <a:srcRect/>
          <a:stretch>
            <a:fillRect/>
          </a:stretch>
        </p:blipFill>
        <p:spPr bwMode="auto">
          <a:xfrm>
            <a:off x="2063750" y="2522538"/>
            <a:ext cx="6184900" cy="3568700"/>
          </a:xfrm>
          <a:prstGeom prst="rect">
            <a:avLst/>
          </a:prstGeom>
          <a:noFill/>
          <a:ln w="9525">
            <a:noFill/>
            <a:miter lim="800000"/>
            <a:headEnd/>
            <a:tailEnd/>
          </a:ln>
        </p:spPr>
      </p:pic>
      <p:sp>
        <p:nvSpPr>
          <p:cNvPr id="6" name="矩形 5"/>
          <p:cNvSpPr>
            <a:spLocks noChangeArrowheads="1"/>
          </p:cNvSpPr>
          <p:nvPr/>
        </p:nvSpPr>
        <p:spPr bwMode="auto">
          <a:xfrm>
            <a:off x="695325" y="1295400"/>
            <a:ext cx="9880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800" dirty="0">
                <a:latin typeface="+mn-ea"/>
                <a:ea typeface="+mn-ea"/>
                <a:sym typeface="+mn-ea"/>
              </a:rPr>
              <a:t>关系交运算</a:t>
            </a:r>
            <a:r>
              <a:rPr lang="zh-CN" altLang="zh-CN" sz="2800" b="1" dirty="0">
                <a:solidFill>
                  <a:srgbClr val="0033CC"/>
                </a:solidFill>
                <a:latin typeface="+mn-ea"/>
                <a:ea typeface="+mn-ea"/>
                <a:sym typeface="+mn-ea"/>
              </a:rPr>
              <a:t>∩</a:t>
            </a:r>
            <a:r>
              <a:rPr lang="zh-CN" altLang="en-US" sz="2800" dirty="0">
                <a:latin typeface="+mn-ea"/>
                <a:ea typeface="+mn-ea"/>
                <a:sym typeface="+mn-ea"/>
              </a:rPr>
              <a:t>的结果集是由既属于</a:t>
            </a:r>
            <a:r>
              <a:rPr lang="en-US" altLang="zh-CN" sz="2800" dirty="0">
                <a:latin typeface="+mn-ea"/>
                <a:ea typeface="+mn-ea"/>
                <a:sym typeface="+mn-ea"/>
              </a:rPr>
              <a:t>R</a:t>
            </a:r>
            <a:r>
              <a:rPr lang="zh-CN" altLang="en-US" sz="2800" dirty="0">
                <a:latin typeface="+mn-ea"/>
                <a:ea typeface="+mn-ea"/>
                <a:sym typeface="+mn-ea"/>
              </a:rPr>
              <a:t>又属于</a:t>
            </a:r>
            <a:r>
              <a:rPr lang="en-US" altLang="zh-CN" sz="2800" dirty="0">
                <a:latin typeface="+mn-ea"/>
                <a:ea typeface="+mn-ea"/>
                <a:sym typeface="+mn-ea"/>
              </a:rPr>
              <a:t>S</a:t>
            </a:r>
            <a:r>
              <a:rPr lang="zh-CN" altLang="en-US" sz="2800" dirty="0">
                <a:latin typeface="+mn-ea"/>
                <a:ea typeface="+mn-ea"/>
                <a:sym typeface="+mn-ea"/>
              </a:rPr>
              <a:t>的所有元组组成。</a:t>
            </a:r>
            <a:endParaRPr lang="zh-CN" altLang="en-US" sz="2800" dirty="0">
              <a:latin typeface="+mn-ea"/>
              <a:ea typeface="+mn-ea"/>
              <a:sym typeface="+mn-ea"/>
            </a:endParaRPr>
          </a:p>
        </p:txBody>
      </p:sp>
      <p:sp>
        <p:nvSpPr>
          <p:cNvPr id="7" name="矩形 6"/>
          <p:cNvSpPr>
            <a:spLocks noChangeArrowheads="1"/>
          </p:cNvSpPr>
          <p:nvPr/>
        </p:nvSpPr>
        <p:spPr bwMode="auto">
          <a:xfrm>
            <a:off x="869950" y="6051550"/>
            <a:ext cx="9463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905">
                <a:solidFill>
                  <a:srgbClr val="FF0000"/>
                </a:solidFill>
                <a:latin typeface="Times New Roman" panose="02020603050405020304" pitchFamily="18" charset="0"/>
                <a:sym typeface="+mn-ea"/>
              </a:rPr>
              <a:t>关系差运算</a:t>
            </a:r>
            <a:r>
              <a:rPr lang="zh-CN" altLang="zh-CN" sz="2905">
                <a:solidFill>
                  <a:srgbClr val="FF0000"/>
                </a:solidFill>
                <a:latin typeface="Times New Roman" panose="02020603050405020304" pitchFamily="18" charset="0"/>
                <a:sym typeface="+mn-ea"/>
              </a:rPr>
              <a:t>∩</a:t>
            </a:r>
            <a:r>
              <a:rPr lang="zh-CN" altLang="en-US" sz="2905">
                <a:solidFill>
                  <a:srgbClr val="FF0000"/>
                </a:solidFill>
                <a:latin typeface="Times New Roman" panose="02020603050405020304" pitchFamily="18" charset="0"/>
                <a:sym typeface="+mn-ea"/>
              </a:rPr>
              <a:t>的前提</a:t>
            </a:r>
            <a:r>
              <a:rPr lang="zh-CN" altLang="en-US" sz="2905">
                <a:latin typeface="Times New Roman" panose="02020603050405020304" pitchFamily="18" charset="0"/>
                <a:sym typeface="+mn-ea"/>
              </a:rPr>
              <a:t>：关系</a:t>
            </a:r>
            <a:r>
              <a:rPr lang="en-US" altLang="zh-CN" sz="2905">
                <a:latin typeface="Times New Roman" panose="02020603050405020304" pitchFamily="18" charset="0"/>
                <a:sym typeface="+mn-ea"/>
              </a:rPr>
              <a:t>R</a:t>
            </a:r>
            <a:r>
              <a:rPr lang="zh-CN" altLang="en-US" sz="2905">
                <a:latin typeface="Times New Roman" panose="02020603050405020304" pitchFamily="18" charset="0"/>
                <a:sym typeface="+mn-ea"/>
              </a:rPr>
              <a:t>与关系</a:t>
            </a:r>
            <a:r>
              <a:rPr lang="en-US" altLang="zh-CN" sz="2905">
                <a:latin typeface="Times New Roman" panose="02020603050405020304" pitchFamily="18" charset="0"/>
                <a:sym typeface="+mn-ea"/>
              </a:rPr>
              <a:t>S</a:t>
            </a:r>
            <a:r>
              <a:rPr lang="zh-CN" altLang="en-US" sz="2905">
                <a:latin typeface="Times New Roman" panose="02020603050405020304" pitchFamily="18" charset="0"/>
                <a:sym typeface="+mn-ea"/>
              </a:rPr>
              <a:t>需有相同属性组成。</a:t>
            </a:r>
            <a:endParaRPr lang="zh-CN" altLang="en-US" sz="2905">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92088" y="398463"/>
            <a:ext cx="66627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en-US" altLang="zh-CN" sz="2800" dirty="0">
                <a:solidFill>
                  <a:srgbClr val="0033CC"/>
                </a:solidFill>
                <a:latin typeface="+mn-ea"/>
                <a:ea typeface="+mn-ea"/>
                <a:sym typeface="+mn-ea"/>
              </a:rPr>
              <a:t>4.</a:t>
            </a:r>
            <a:r>
              <a:rPr lang="zh-CN" altLang="en-US" sz="2800" dirty="0">
                <a:solidFill>
                  <a:srgbClr val="0033CC"/>
                </a:solidFill>
                <a:latin typeface="+mn-ea"/>
                <a:ea typeface="+mn-ea"/>
                <a:sym typeface="+mn-ea"/>
              </a:rPr>
              <a:t>关系“笛卡尔积</a:t>
            </a:r>
            <a:r>
              <a:rPr lang="en-US" altLang="zh-CN" sz="2800" dirty="0">
                <a:solidFill>
                  <a:srgbClr val="0033CC"/>
                </a:solidFill>
                <a:latin typeface="+mn-ea"/>
                <a:ea typeface="+mn-ea"/>
                <a:sym typeface="+mn-ea"/>
              </a:rPr>
              <a:t>x</a:t>
            </a:r>
            <a:r>
              <a:rPr lang="zh-CN" altLang="en-US" sz="2800" dirty="0">
                <a:solidFill>
                  <a:srgbClr val="0033CC"/>
                </a:solidFill>
                <a:latin typeface="+mn-ea"/>
                <a:ea typeface="+mn-ea"/>
                <a:sym typeface="+mn-ea"/>
              </a:rPr>
              <a:t>”操作</a:t>
            </a:r>
            <a:endParaRPr lang="zh-CN" altLang="en-US" sz="2800" dirty="0">
              <a:solidFill>
                <a:srgbClr val="0033CC"/>
              </a:solidFill>
              <a:latin typeface="+mn-ea"/>
              <a:ea typeface="+mn-ea"/>
              <a:sym typeface="+mn-ea"/>
            </a:endParaRPr>
          </a:p>
        </p:txBody>
      </p:sp>
      <p:sp>
        <p:nvSpPr>
          <p:cNvPr id="2" name="矩形 1"/>
          <p:cNvSpPr/>
          <p:nvPr/>
        </p:nvSpPr>
        <p:spPr>
          <a:xfrm>
            <a:off x="1827213" y="2190750"/>
            <a:ext cx="6446837" cy="539750"/>
          </a:xfrm>
          <a:prstGeom prst="rect">
            <a:avLst/>
          </a:prstGeom>
        </p:spPr>
        <p:txBody>
          <a:bodyPr>
            <a:spAutoFit/>
          </a:bodyPr>
          <a:lstStyle/>
          <a:p>
            <a:pPr eaLnBrk="0" hangingPunct="0">
              <a:defRPr/>
            </a:pPr>
            <a:r>
              <a:rPr lang="en-US" altLang="zh-CN" sz="2905" kern="1000" dirty="0">
                <a:solidFill>
                  <a:srgbClr val="000000"/>
                </a:solidFill>
                <a:latin typeface="Times New Roman" panose="02020603050405020304" pitchFamily="18" charset="0"/>
                <a:ea typeface="宋体" panose="02010600030101010101" pitchFamily="2" charset="-122"/>
                <a:sym typeface="+mn-ea"/>
              </a:rPr>
              <a:t>R</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S=</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d1</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d2</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|d1 </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R</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 d2 </a:t>
            </a:r>
            <a:r>
              <a:rPr lang="zh-CN" altLang="zh-CN" sz="2905"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905" kern="1000" dirty="0">
                <a:solidFill>
                  <a:srgbClr val="000000"/>
                </a:solidFill>
                <a:latin typeface="Times New Roman" panose="02020603050405020304" pitchFamily="18" charset="0"/>
                <a:ea typeface="宋体" panose="02010600030101010101" pitchFamily="2" charset="-122"/>
                <a:sym typeface="+mn-ea"/>
              </a:rPr>
              <a:t>S}</a:t>
            </a:r>
            <a:endParaRPr lang="zh-CN" altLang="en-US" sz="2905" dirty="0">
              <a:sym typeface="+mn-ea"/>
            </a:endParaRPr>
          </a:p>
        </p:txBody>
      </p:sp>
      <p:pic>
        <p:nvPicPr>
          <p:cNvPr id="57348" name="图片 4"/>
          <p:cNvPicPr>
            <a:picLocks noChangeAspect="1" noChangeArrowheads="1"/>
          </p:cNvPicPr>
          <p:nvPr/>
        </p:nvPicPr>
        <p:blipFill>
          <a:blip r:embed="rId1"/>
          <a:srcRect/>
          <a:stretch>
            <a:fillRect/>
          </a:stretch>
        </p:blipFill>
        <p:spPr bwMode="auto">
          <a:xfrm>
            <a:off x="1506538" y="3068638"/>
            <a:ext cx="9404350" cy="3552825"/>
          </a:xfrm>
          <a:prstGeom prst="rect">
            <a:avLst/>
          </a:prstGeom>
          <a:noFill/>
          <a:ln w="9525">
            <a:noFill/>
            <a:miter lim="800000"/>
            <a:headEnd/>
            <a:tailEnd/>
          </a:ln>
        </p:spPr>
      </p:pic>
      <p:sp>
        <p:nvSpPr>
          <p:cNvPr id="5" name="矩形 4"/>
          <p:cNvSpPr>
            <a:spLocks noChangeArrowheads="1"/>
          </p:cNvSpPr>
          <p:nvPr/>
        </p:nvSpPr>
        <p:spPr bwMode="auto">
          <a:xfrm>
            <a:off x="550863" y="1130300"/>
            <a:ext cx="1127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0" hangingPunct="0">
              <a:defRPr/>
            </a:pPr>
            <a:r>
              <a:rPr lang="zh-CN" altLang="en-US" sz="2800" dirty="0">
                <a:latin typeface="+mn-ea"/>
                <a:ea typeface="+mn-ea"/>
                <a:sym typeface="+mn-ea"/>
              </a:rPr>
              <a:t>笛卡儿积运算的结果集是由所有属于</a:t>
            </a:r>
            <a:r>
              <a:rPr lang="en-US" altLang="zh-CN" sz="2800" dirty="0">
                <a:latin typeface="+mn-ea"/>
                <a:ea typeface="+mn-ea"/>
                <a:sym typeface="+mn-ea"/>
              </a:rPr>
              <a:t>R</a:t>
            </a:r>
            <a:r>
              <a:rPr lang="zh-CN" altLang="en-US" sz="2800" dirty="0">
                <a:latin typeface="+mn-ea"/>
                <a:ea typeface="+mn-ea"/>
                <a:sym typeface="+mn-ea"/>
              </a:rPr>
              <a:t>的元组与所有属于</a:t>
            </a:r>
            <a:r>
              <a:rPr lang="en-US" altLang="zh-CN" sz="2800" dirty="0">
                <a:latin typeface="+mn-ea"/>
                <a:ea typeface="+mn-ea"/>
                <a:sym typeface="+mn-ea"/>
              </a:rPr>
              <a:t>S</a:t>
            </a:r>
            <a:r>
              <a:rPr lang="zh-CN" altLang="en-US" sz="2800" dirty="0">
                <a:latin typeface="+mn-ea"/>
                <a:ea typeface="+mn-ea"/>
                <a:sym typeface="+mn-ea"/>
              </a:rPr>
              <a:t>的元组进行组合而成。</a:t>
            </a:r>
            <a:endParaRPr lang="zh-CN" altLang="en-US" sz="2800" dirty="0">
              <a:latin typeface="+mn-ea"/>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矩形 2"/>
          <p:cNvSpPr>
            <a:spLocks noChangeArrowheads="1"/>
          </p:cNvSpPr>
          <p:nvPr/>
        </p:nvSpPr>
        <p:spPr bwMode="auto">
          <a:xfrm>
            <a:off x="201613" y="620713"/>
            <a:ext cx="11755437" cy="1095375"/>
          </a:xfrm>
          <a:prstGeom prst="rect">
            <a:avLst/>
          </a:prstGeom>
          <a:noFill/>
          <a:ln w="9525">
            <a:noFill/>
            <a:miter lim="800000"/>
          </a:ln>
        </p:spPr>
        <p:txBody>
          <a:bodyPr>
            <a:spAutoFit/>
          </a:bodyPr>
          <a:lstStyle/>
          <a:p>
            <a:pPr algn="just" eaLnBrk="0" hangingPunct="0">
              <a:lnSpc>
                <a:spcPts val="4240"/>
              </a:lnSpc>
            </a:pPr>
            <a:r>
              <a:rPr lang="zh-CN" altLang="en-US" sz="2800">
                <a:solidFill>
                  <a:srgbClr val="FF0000"/>
                </a:solidFill>
              </a:rPr>
              <a:t>练习：</a:t>
            </a:r>
            <a:r>
              <a:rPr lang="zh-CN" altLang="en-US" sz="2800">
                <a:solidFill>
                  <a:srgbClr val="000000"/>
                </a:solidFill>
              </a:rPr>
              <a:t>关系</a:t>
            </a:r>
            <a:r>
              <a:rPr lang="en-US" altLang="zh-CN" sz="2800">
                <a:solidFill>
                  <a:srgbClr val="000000"/>
                </a:solidFill>
              </a:rPr>
              <a:t>R</a:t>
            </a:r>
            <a:r>
              <a:rPr lang="zh-CN" altLang="en-US" sz="2800">
                <a:solidFill>
                  <a:srgbClr val="000000"/>
                </a:solidFill>
              </a:rPr>
              <a:t>与关系</a:t>
            </a:r>
            <a:r>
              <a:rPr lang="en-US" altLang="zh-CN" sz="2800">
                <a:solidFill>
                  <a:srgbClr val="000000"/>
                </a:solidFill>
              </a:rPr>
              <a:t>S</a:t>
            </a:r>
            <a:r>
              <a:rPr lang="zh-CN" altLang="en-US" sz="2800">
                <a:solidFill>
                  <a:srgbClr val="000000"/>
                </a:solidFill>
              </a:rPr>
              <a:t>的数据见下表所示</a:t>
            </a:r>
            <a:r>
              <a:rPr lang="zh-CN" altLang="zh-CN" sz="2800">
                <a:solidFill>
                  <a:srgbClr val="000000"/>
                </a:solidFill>
              </a:rPr>
              <a:t>，请</a:t>
            </a:r>
            <a:r>
              <a:rPr lang="zh-CN" altLang="en-US" sz="2800">
                <a:solidFill>
                  <a:srgbClr val="000000"/>
                </a:solidFill>
              </a:rPr>
              <a:t>分别给出</a:t>
            </a:r>
            <a:r>
              <a:rPr lang="en-US" altLang="zh-CN" sz="2800">
                <a:solidFill>
                  <a:srgbClr val="000000"/>
                </a:solidFill>
              </a:rPr>
              <a:t>R</a:t>
            </a:r>
            <a:r>
              <a:rPr lang="zh-CN" altLang="zh-CN" sz="2800">
                <a:solidFill>
                  <a:srgbClr val="000000"/>
                </a:solidFill>
                <a:ea typeface="宋体" panose="02010600030101010101" pitchFamily="2" charset="-122"/>
              </a:rPr>
              <a:t>∪</a:t>
            </a:r>
            <a:r>
              <a:rPr lang="en-US" altLang="zh-CN" sz="2800">
                <a:solidFill>
                  <a:srgbClr val="000000"/>
                </a:solidFill>
              </a:rPr>
              <a:t>S</a:t>
            </a:r>
            <a:r>
              <a:rPr lang="zh-CN" altLang="en-US" sz="2800">
                <a:solidFill>
                  <a:srgbClr val="000000"/>
                </a:solidFill>
              </a:rPr>
              <a:t>、</a:t>
            </a:r>
            <a:r>
              <a:rPr lang="en-US" altLang="zh-CN" sz="2800">
                <a:solidFill>
                  <a:srgbClr val="000000"/>
                </a:solidFill>
              </a:rPr>
              <a:t>R∩S</a:t>
            </a:r>
            <a:r>
              <a:rPr lang="zh-CN" altLang="en-US" sz="2800">
                <a:solidFill>
                  <a:srgbClr val="000000"/>
                </a:solidFill>
              </a:rPr>
              <a:t>、</a:t>
            </a:r>
            <a:r>
              <a:rPr lang="en-US" altLang="zh-CN" sz="2800">
                <a:solidFill>
                  <a:srgbClr val="000000"/>
                </a:solidFill>
              </a:rPr>
              <a:t>R</a:t>
            </a:r>
            <a:r>
              <a:rPr lang="zh-CN" altLang="zh-CN" sz="2800">
                <a:solidFill>
                  <a:srgbClr val="000000"/>
                </a:solidFill>
              </a:rPr>
              <a:t>－</a:t>
            </a:r>
            <a:r>
              <a:rPr lang="en-US" altLang="zh-CN" sz="2800">
                <a:solidFill>
                  <a:srgbClr val="000000"/>
                </a:solidFill>
              </a:rPr>
              <a:t>S</a:t>
            </a:r>
            <a:r>
              <a:rPr lang="zh-CN" altLang="en-US" sz="2800">
                <a:solidFill>
                  <a:srgbClr val="000000"/>
                </a:solidFill>
              </a:rPr>
              <a:t>运算的结果数据</a:t>
            </a:r>
            <a:endParaRPr lang="zh-CN" altLang="zh-CN" sz="2800">
              <a:solidFill>
                <a:srgbClr val="000000"/>
              </a:solidFill>
            </a:endParaRPr>
          </a:p>
        </p:txBody>
      </p:sp>
      <p:pic>
        <p:nvPicPr>
          <p:cNvPr id="58370" name="图片 3"/>
          <p:cNvPicPr>
            <a:picLocks noChangeAspect="1" noChangeArrowheads="1"/>
          </p:cNvPicPr>
          <p:nvPr/>
        </p:nvPicPr>
        <p:blipFill>
          <a:blip r:embed="rId1"/>
          <a:srcRect/>
          <a:stretch>
            <a:fillRect/>
          </a:stretch>
        </p:blipFill>
        <p:spPr bwMode="auto">
          <a:xfrm>
            <a:off x="898525" y="2466975"/>
            <a:ext cx="10363200" cy="43910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图片 3"/>
          <p:cNvPicPr>
            <a:picLocks noChangeAspect="1" noChangeArrowheads="1"/>
          </p:cNvPicPr>
          <p:nvPr/>
        </p:nvPicPr>
        <p:blipFill>
          <a:blip r:embed="rId1"/>
          <a:srcRect/>
          <a:stretch>
            <a:fillRect/>
          </a:stretch>
        </p:blipFill>
        <p:spPr bwMode="auto">
          <a:xfrm>
            <a:off x="839788" y="620713"/>
            <a:ext cx="10656887" cy="2244725"/>
          </a:xfrm>
          <a:prstGeom prst="rect">
            <a:avLst/>
          </a:prstGeom>
          <a:noFill/>
          <a:ln w="9525">
            <a:noFill/>
            <a:miter lim="800000"/>
            <a:headEnd/>
            <a:tailEnd/>
          </a:ln>
        </p:spPr>
      </p:pic>
      <p:pic>
        <p:nvPicPr>
          <p:cNvPr id="5" name="图片 4"/>
          <p:cNvPicPr>
            <a:picLocks noChangeAspect="1" noChangeArrowheads="1"/>
          </p:cNvPicPr>
          <p:nvPr/>
        </p:nvPicPr>
        <p:blipFill>
          <a:blip r:embed="rId2"/>
          <a:srcRect/>
          <a:stretch>
            <a:fillRect/>
          </a:stretch>
        </p:blipFill>
        <p:spPr bwMode="auto">
          <a:xfrm>
            <a:off x="2573338" y="4281488"/>
            <a:ext cx="8089900" cy="2357437"/>
          </a:xfrm>
          <a:prstGeom prst="rect">
            <a:avLst/>
          </a:prstGeom>
          <a:noFill/>
          <a:ln w="9525">
            <a:noFill/>
            <a:miter lim="800000"/>
            <a:headEnd/>
            <a:tailEnd/>
          </a:ln>
        </p:spPr>
      </p:pic>
      <p:sp>
        <p:nvSpPr>
          <p:cNvPr id="6" name="矩形 5"/>
          <p:cNvSpPr>
            <a:spLocks noChangeArrowheads="1"/>
          </p:cNvSpPr>
          <p:nvPr/>
        </p:nvSpPr>
        <p:spPr bwMode="auto">
          <a:xfrm>
            <a:off x="5600700" y="2960688"/>
            <a:ext cx="1757363" cy="539750"/>
          </a:xfrm>
          <a:prstGeom prst="rect">
            <a:avLst/>
          </a:prstGeom>
          <a:noFill/>
          <a:ln w="9525">
            <a:noFill/>
            <a:miter lim="800000"/>
          </a:ln>
        </p:spPr>
        <p:txBody>
          <a:bodyPr wrap="none">
            <a:spAutoFit/>
          </a:bodyPr>
          <a:lstStyle/>
          <a:p>
            <a:pPr eaLnBrk="0" hangingPunct="0"/>
            <a:r>
              <a:rPr lang="en-US" altLang="zh-CN" sz="2800">
                <a:solidFill>
                  <a:srgbClr val="FF0000"/>
                </a:solidFill>
                <a:latin typeface="Times New Roman" panose="02020603050405020304" pitchFamily="18" charset="0"/>
              </a:rPr>
              <a:t>R</a:t>
            </a:r>
            <a:r>
              <a:rPr lang="zh-CN" altLang="zh-CN" sz="2800" b="1">
                <a:solidFill>
                  <a:srgbClr val="FF0000"/>
                </a:solidFill>
                <a:latin typeface="Times New Roman" panose="02020603050405020304" pitchFamily="18" charset="0"/>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S</a:t>
            </a:r>
            <a:r>
              <a:rPr lang="zh-CN" altLang="en-US" sz="2800">
                <a:solidFill>
                  <a:srgbClr val="FF0000"/>
                </a:solidFill>
                <a:latin typeface="Times New Roman" panose="02020603050405020304" pitchFamily="18" charset="0"/>
              </a:rPr>
              <a:t>运算</a:t>
            </a:r>
            <a:endParaRPr lang="zh-CN" altLang="en-US" sz="2800"/>
          </a:p>
        </p:txBody>
      </p:sp>
      <p:sp>
        <p:nvSpPr>
          <p:cNvPr id="7" name="下箭头 6"/>
          <p:cNvSpPr>
            <a:spLocks noChangeArrowheads="1"/>
          </p:cNvSpPr>
          <p:nvPr/>
        </p:nvSpPr>
        <p:spPr bwMode="auto">
          <a:xfrm>
            <a:off x="6181725" y="3595688"/>
            <a:ext cx="436563" cy="696912"/>
          </a:xfrm>
          <a:prstGeom prst="downArrow">
            <a:avLst>
              <a:gd name="adj1" fmla="val 50000"/>
              <a:gd name="adj2" fmla="val 49987"/>
            </a:avLst>
          </a:prstGeom>
          <a:solidFill>
            <a:schemeClr val="accent1"/>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endParaRPr lang="zh-CN" altLang="en-US" sz="290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图片 3"/>
          <p:cNvPicPr>
            <a:picLocks noChangeAspect="1" noChangeArrowheads="1"/>
          </p:cNvPicPr>
          <p:nvPr/>
        </p:nvPicPr>
        <p:blipFill>
          <a:blip r:embed="rId1"/>
          <a:srcRect/>
          <a:stretch>
            <a:fillRect/>
          </a:stretch>
        </p:blipFill>
        <p:spPr bwMode="auto">
          <a:xfrm>
            <a:off x="204788" y="549275"/>
            <a:ext cx="12017375" cy="2681288"/>
          </a:xfrm>
          <a:prstGeom prst="rect">
            <a:avLst/>
          </a:prstGeom>
          <a:noFill/>
          <a:ln w="9525">
            <a:noFill/>
            <a:miter lim="800000"/>
            <a:headEnd/>
            <a:tailEnd/>
          </a:ln>
        </p:spPr>
      </p:pic>
      <p:sp>
        <p:nvSpPr>
          <p:cNvPr id="6" name="矩形 5"/>
          <p:cNvSpPr/>
          <p:nvPr/>
        </p:nvSpPr>
        <p:spPr>
          <a:xfrm>
            <a:off x="5375275" y="3321050"/>
            <a:ext cx="1674813" cy="539750"/>
          </a:xfrm>
          <a:prstGeom prst="rect">
            <a:avLst/>
          </a:prstGeom>
        </p:spPr>
        <p:txBody>
          <a:bodyPr wrap="none">
            <a:spAutoFit/>
          </a:bodyPr>
          <a:lstStyle/>
          <a:p>
            <a:pPr eaLnBrk="0" hangingPunct="0">
              <a:defRPr/>
            </a:pPr>
            <a:r>
              <a:rPr lang="en-US" altLang="zh-CN" sz="2800" b="1" kern="1000" dirty="0">
                <a:solidFill>
                  <a:srgbClr val="FF0000"/>
                </a:solidFill>
                <a:latin typeface="Times New Roman" panose="02020603050405020304" pitchFamily="18" charset="0"/>
                <a:ea typeface="宋体" panose="02010600030101010101" pitchFamily="2" charset="-122"/>
                <a:sym typeface="+mn-ea"/>
              </a:rPr>
              <a:t>R∩S</a:t>
            </a:r>
            <a:r>
              <a:rPr lang="zh-CN" altLang="en-US" sz="2800" b="1" kern="1000" dirty="0">
                <a:solidFill>
                  <a:srgbClr val="FF0000"/>
                </a:solidFill>
                <a:latin typeface="Times New Roman" panose="02020603050405020304" pitchFamily="18" charset="0"/>
                <a:ea typeface="宋体" panose="02010600030101010101" pitchFamily="2" charset="-122"/>
                <a:sym typeface="+mn-ea"/>
              </a:rPr>
              <a:t>运算</a:t>
            </a:r>
            <a:endParaRPr lang="zh-CN" altLang="en-US" sz="2800" b="1" dirty="0">
              <a:solidFill>
                <a:srgbClr val="FF0000"/>
              </a:solidFill>
              <a:sym typeface="+mn-ea"/>
            </a:endParaRPr>
          </a:p>
        </p:txBody>
      </p:sp>
      <p:sp>
        <p:nvSpPr>
          <p:cNvPr id="7" name="下箭头 6"/>
          <p:cNvSpPr>
            <a:spLocks noChangeArrowheads="1"/>
          </p:cNvSpPr>
          <p:nvPr/>
        </p:nvSpPr>
        <p:spPr bwMode="auto">
          <a:xfrm>
            <a:off x="5951538" y="3811588"/>
            <a:ext cx="436562" cy="696912"/>
          </a:xfrm>
          <a:prstGeom prst="downArrow">
            <a:avLst>
              <a:gd name="adj1" fmla="val 50000"/>
              <a:gd name="adj2" fmla="val 49987"/>
            </a:avLst>
          </a:prstGeom>
          <a:solidFill>
            <a:schemeClr val="accent1"/>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endParaRPr lang="zh-CN" altLang="en-US" sz="2905"/>
          </a:p>
        </p:txBody>
      </p:sp>
      <p:pic>
        <p:nvPicPr>
          <p:cNvPr id="2" name="图片 1"/>
          <p:cNvPicPr>
            <a:picLocks noChangeAspect="1" noChangeArrowheads="1"/>
          </p:cNvPicPr>
          <p:nvPr/>
        </p:nvPicPr>
        <p:blipFill>
          <a:blip r:embed="rId2"/>
          <a:srcRect/>
          <a:stretch>
            <a:fillRect/>
          </a:stretch>
        </p:blipFill>
        <p:spPr bwMode="auto">
          <a:xfrm>
            <a:off x="2724150" y="4595813"/>
            <a:ext cx="6756400" cy="2289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图片 3"/>
          <p:cNvPicPr>
            <a:picLocks noChangeAspect="1" noChangeArrowheads="1"/>
          </p:cNvPicPr>
          <p:nvPr/>
        </p:nvPicPr>
        <p:blipFill>
          <a:blip r:embed="rId1"/>
          <a:srcRect/>
          <a:stretch>
            <a:fillRect/>
          </a:stretch>
        </p:blipFill>
        <p:spPr bwMode="auto">
          <a:xfrm>
            <a:off x="174625" y="585788"/>
            <a:ext cx="12017375" cy="2967037"/>
          </a:xfrm>
          <a:prstGeom prst="rect">
            <a:avLst/>
          </a:prstGeom>
          <a:noFill/>
          <a:ln w="9525">
            <a:noFill/>
            <a:miter lim="800000"/>
            <a:headEnd/>
            <a:tailEnd/>
          </a:ln>
        </p:spPr>
      </p:pic>
      <p:sp>
        <p:nvSpPr>
          <p:cNvPr id="6" name="矩形 5"/>
          <p:cNvSpPr/>
          <p:nvPr/>
        </p:nvSpPr>
        <p:spPr>
          <a:xfrm>
            <a:off x="4813300" y="3454400"/>
            <a:ext cx="1779588" cy="539750"/>
          </a:xfrm>
          <a:prstGeom prst="rect">
            <a:avLst/>
          </a:prstGeom>
        </p:spPr>
        <p:txBody>
          <a:bodyPr wrap="none">
            <a:spAutoFit/>
          </a:bodyPr>
          <a:lstStyle/>
          <a:p>
            <a:pPr eaLnBrk="0" hangingPunct="0">
              <a:defRPr/>
            </a:pPr>
            <a:r>
              <a:rPr lang="en-US" altLang="zh-CN" sz="2800" b="1" kern="1000" dirty="0">
                <a:solidFill>
                  <a:srgbClr val="FF0000"/>
                </a:solidFill>
                <a:latin typeface="Times New Roman" panose="02020603050405020304" pitchFamily="18" charset="0"/>
                <a:ea typeface="宋体" panose="02010600030101010101" pitchFamily="2" charset="-122"/>
                <a:sym typeface="+mn-ea"/>
              </a:rPr>
              <a:t>R—S</a:t>
            </a:r>
            <a:r>
              <a:rPr lang="zh-CN" altLang="en-US" sz="2800" b="1" kern="1000" dirty="0">
                <a:solidFill>
                  <a:srgbClr val="FF0000"/>
                </a:solidFill>
                <a:latin typeface="Times New Roman" panose="02020603050405020304" pitchFamily="18" charset="0"/>
                <a:ea typeface="宋体" panose="02010600030101010101" pitchFamily="2" charset="-122"/>
                <a:sym typeface="+mn-ea"/>
              </a:rPr>
              <a:t>运算</a:t>
            </a:r>
            <a:endParaRPr lang="zh-CN" altLang="en-US" sz="2800" b="1" dirty="0">
              <a:solidFill>
                <a:srgbClr val="FF0000"/>
              </a:solidFill>
              <a:sym typeface="+mn-ea"/>
            </a:endParaRPr>
          </a:p>
        </p:txBody>
      </p:sp>
      <p:sp>
        <p:nvSpPr>
          <p:cNvPr id="7" name="下箭头 6"/>
          <p:cNvSpPr>
            <a:spLocks noChangeArrowheads="1"/>
          </p:cNvSpPr>
          <p:nvPr/>
        </p:nvSpPr>
        <p:spPr bwMode="auto">
          <a:xfrm>
            <a:off x="5394325" y="4098925"/>
            <a:ext cx="436563" cy="696913"/>
          </a:xfrm>
          <a:prstGeom prst="downArrow">
            <a:avLst>
              <a:gd name="adj1" fmla="val 50000"/>
              <a:gd name="adj2" fmla="val 49982"/>
            </a:avLst>
          </a:prstGeom>
          <a:solidFill>
            <a:schemeClr val="accent1"/>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endParaRPr lang="zh-CN" altLang="en-US" sz="2800"/>
          </a:p>
        </p:txBody>
      </p:sp>
      <p:pic>
        <p:nvPicPr>
          <p:cNvPr id="2" name="图片 1"/>
          <p:cNvPicPr>
            <a:picLocks noChangeAspect="1" noChangeArrowheads="1"/>
          </p:cNvPicPr>
          <p:nvPr/>
        </p:nvPicPr>
        <p:blipFill>
          <a:blip r:embed="rId2"/>
          <a:srcRect/>
          <a:stretch>
            <a:fillRect/>
          </a:stretch>
        </p:blipFill>
        <p:spPr bwMode="auto">
          <a:xfrm>
            <a:off x="2306638" y="4795838"/>
            <a:ext cx="7029450" cy="2028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06497"/>
          <p:cNvSpPr>
            <a:spLocks noGrp="1" noChangeArrowheads="1"/>
          </p:cNvSpPr>
          <p:nvPr>
            <p:ph type="title"/>
          </p:nvPr>
        </p:nvSpPr>
        <p:spPr bwMode="auto">
          <a:xfrm>
            <a:off x="2279650" y="260350"/>
            <a:ext cx="7772400" cy="914400"/>
          </a:xfrm>
          <a:noFill/>
          <a:ln>
            <a:miter lim="800000"/>
          </a:ln>
        </p:spPr>
        <p:txBody>
          <a:bodyPr vert="horz" wrap="square" lIns="91440" tIns="45720" rIns="91440" bIns="45720" numCol="1" anchor="ctr" anchorCtr="0" compatLnSpc="1"/>
          <a:lstStyle/>
          <a:p>
            <a:r>
              <a:rPr lang="zh-CN" altLang="en-US" sz="2400" b="0"/>
              <a:t>选择运算</a:t>
            </a:r>
            <a:r>
              <a:rPr lang="zh-CN" altLang="en-US" sz="2400" dirty="0">
                <a:sym typeface="Symbol" panose="05050102010706020507" pitchFamily="18" charset="2"/>
              </a:rPr>
              <a:t>  </a:t>
            </a:r>
            <a:r>
              <a:rPr lang="en-US" altLang="zh-CN" sz="2400" dirty="0">
                <a:sym typeface="Symbol" panose="05050102010706020507" pitchFamily="18" charset="2"/>
              </a:rPr>
              <a:t>-- </a:t>
            </a:r>
            <a:r>
              <a:rPr lang="zh-CN" altLang="zh-CN" sz="2400" dirty="0">
                <a:ea typeface="宋体" panose="02010600030101010101" pitchFamily="2" charset="-122"/>
                <a:sym typeface="Symbol" panose="05050102010706020507" pitchFamily="18" charset="2"/>
              </a:rPr>
              <a:t>选行</a:t>
            </a:r>
            <a:endParaRPr lang="zh-CN" altLang="zh-CN" sz="2400" b="0" dirty="0">
              <a:ea typeface="宋体" panose="02010600030101010101" pitchFamily="2" charset="-122"/>
              <a:sym typeface="Symbol" panose="05050102010706020507" pitchFamily="18" charset="2"/>
            </a:endParaRPr>
          </a:p>
        </p:txBody>
      </p:sp>
      <p:sp>
        <p:nvSpPr>
          <p:cNvPr id="62466" name="文本占位符 106498"/>
          <p:cNvSpPr>
            <a:spLocks noGrp="1" noChangeArrowheads="1"/>
          </p:cNvSpPr>
          <p:nvPr>
            <p:ph idx="1"/>
          </p:nvPr>
        </p:nvSpPr>
        <p:spPr bwMode="auto">
          <a:xfrm>
            <a:off x="492760" y="1292225"/>
            <a:ext cx="10543540" cy="5111750"/>
          </a:xfrm>
          <a:noFill/>
          <a:ln>
            <a:miter lim="800000"/>
          </a:ln>
        </p:spPr>
        <p:txBody>
          <a:bodyPr vert="horz" wrap="square" lIns="91440" tIns="45720" rIns="91440" bIns="45720" numCol="1" anchor="t" anchorCtr="0" compatLnSpc="1"/>
          <a:lstStyle/>
          <a:p>
            <a:pPr>
              <a:lnSpc>
                <a:spcPct val="90000"/>
              </a:lnSpc>
            </a:pPr>
            <a:r>
              <a:rPr lang="zh-CN" altLang="en-US" b="1" dirty="0"/>
              <a:t>选行：  从关系中找出满足给定条件的所有元组。</a:t>
            </a:r>
            <a:endParaRPr lang="zh-CN" altLang="en-US" b="1" dirty="0"/>
          </a:p>
          <a:p>
            <a:pPr lvl="1">
              <a:lnSpc>
                <a:spcPct val="90000"/>
              </a:lnSpc>
              <a:buFont typeface="Wingdings" panose="05000000000000000000" pitchFamily="2" charset="2"/>
              <a:buNone/>
            </a:pPr>
            <a:r>
              <a:rPr lang="zh-CN" altLang="en-US" b="1" dirty="0">
                <a:sym typeface="Symbol" panose="05050102010706020507" pitchFamily="18" charset="2"/>
              </a:rPr>
              <a:t></a:t>
            </a:r>
            <a:r>
              <a:rPr lang="en-US" altLang="zh-CN" sz="3200" b="1" baseline="-20000" dirty="0">
                <a:sym typeface="Symbol" panose="05050102010706020507" pitchFamily="18" charset="2"/>
              </a:rPr>
              <a:t>F</a:t>
            </a:r>
            <a:r>
              <a:rPr lang="en-US" altLang="zh-CN" b="1" dirty="0">
                <a:sym typeface="Symbol" panose="05050102010706020507" pitchFamily="18" charset="2"/>
              </a:rPr>
              <a:t>(R)={t | t  R , F(t) = ‘</a:t>
            </a:r>
            <a:r>
              <a:rPr lang="zh-CN" altLang="en-US" b="1" dirty="0">
                <a:sym typeface="Symbol" panose="05050102010706020507" pitchFamily="18" charset="2"/>
              </a:rPr>
              <a:t>真’</a:t>
            </a:r>
            <a:r>
              <a:rPr lang="en-US" altLang="zh-CN" b="1" dirty="0">
                <a:sym typeface="Symbol" panose="05050102010706020507" pitchFamily="18" charset="2"/>
              </a:rPr>
              <a:t>}</a:t>
            </a:r>
            <a:endParaRPr lang="en-US" altLang="zh-CN" b="1" dirty="0">
              <a:sym typeface="Symbol" panose="05050102010706020507" pitchFamily="18" charset="2"/>
            </a:endParaRPr>
          </a:p>
          <a:p>
            <a:pPr lvl="1">
              <a:lnSpc>
                <a:spcPct val="90000"/>
              </a:lnSpc>
              <a:buFont typeface="Wingdings" panose="05000000000000000000" pitchFamily="2" charset="2"/>
              <a:buNone/>
            </a:pPr>
            <a:endParaRPr lang="en-US" altLang="zh-CN" b="1" dirty="0">
              <a:sym typeface="Symbol" panose="05050102010706020507" pitchFamily="18" charset="2"/>
            </a:endParaRPr>
          </a:p>
          <a:p>
            <a:pPr lvl="1">
              <a:lnSpc>
                <a:spcPct val="90000"/>
              </a:lnSpc>
            </a:pPr>
            <a:r>
              <a:rPr lang="zh-CN" altLang="en-US" b="1" dirty="0"/>
              <a:t>从行的角度进行的运算，即水平方向抽取元组。</a:t>
            </a:r>
            <a:endParaRPr lang="zh-CN" altLang="en-US" b="1" dirty="0"/>
          </a:p>
          <a:p>
            <a:pPr lvl="1">
              <a:lnSpc>
                <a:spcPct val="90000"/>
              </a:lnSpc>
            </a:pPr>
            <a:r>
              <a:rPr lang="zh-CN" altLang="en-US" b="1" dirty="0"/>
              <a:t>经过选择运算得到的结果可以形成新的关系，其关系模式不变，但其中元组的数目小于或等于原来的关系中的元组的个数，它是原关系的一个子集</a:t>
            </a:r>
            <a:endParaRPr lang="zh-CN" altLang="en-US" b="1" dirty="0"/>
          </a:p>
          <a:p>
            <a:pPr lvl="1">
              <a:lnSpc>
                <a:spcPct val="90000"/>
              </a:lnSpc>
            </a:pPr>
            <a:endParaRPr lang="zh-CN" altLang="en-US" b="1" dirty="0"/>
          </a:p>
          <a:p>
            <a:pPr lvl="1">
              <a:lnSpc>
                <a:spcPct val="90000"/>
              </a:lnSpc>
              <a:buFont typeface="Wingdings" panose="05000000000000000000" pitchFamily="2" charset="2"/>
              <a:buNone/>
            </a:pPr>
            <a:r>
              <a:rPr lang="zh-CN" altLang="en-US" b="1" dirty="0">
                <a:sym typeface="Symbol" panose="05050102010706020507" pitchFamily="18" charset="2"/>
              </a:rPr>
              <a:t>（条件） （</a:t>
            </a:r>
            <a:r>
              <a:rPr lang="en-US" altLang="zh-CN" b="1" dirty="0">
                <a:sym typeface="Symbol" panose="05050102010706020507" pitchFamily="18" charset="2"/>
              </a:rPr>
              <a:t>R</a:t>
            </a:r>
            <a:r>
              <a:rPr lang="zh-CN" altLang="en-US" b="1" dirty="0">
                <a:sym typeface="Symbol" panose="05050102010706020507" pitchFamily="18" charset="2"/>
              </a:rPr>
              <a:t>）</a:t>
            </a:r>
            <a:endParaRPr lang="zh-CN" altLang="en-US" b="1" dirty="0">
              <a:sym typeface="Symbol" panose="05050102010706020507" pitchFamily="18" charset="2"/>
            </a:endParaRPr>
          </a:p>
          <a:p>
            <a:pPr lvl="1">
              <a:lnSpc>
                <a:spcPct val="90000"/>
              </a:lnSpc>
              <a:buFont typeface="Wingdings" panose="05000000000000000000" pitchFamily="2" charset="2"/>
              <a:buNone/>
            </a:pP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855913" y="1409700"/>
            <a:ext cx="8969375" cy="3695700"/>
          </a:xfrm>
          <a:prstGeom prst="rect">
            <a:avLst/>
          </a:prstGeom>
          <a:noFill/>
          <a:ln w="9525">
            <a:noFill/>
            <a:miter lim="800000"/>
          </a:ln>
        </p:spPr>
        <p:txBody>
          <a:bodyPr lIns="104464" tIns="52234" rIns="104464" bIns="52234">
            <a:spAutoFit/>
          </a:bodyPr>
          <a:lstStyle/>
          <a:p>
            <a:pPr algn="just" defTabSz="863600">
              <a:lnSpc>
                <a:spcPts val="3500"/>
              </a:lnSpc>
              <a:buClr>
                <a:srgbClr val="FF0000"/>
              </a:buClr>
              <a:buFontTx/>
              <a:buChar char="•"/>
            </a:pPr>
            <a:r>
              <a:rPr lang="en-US" altLang="zh-CN" sz="2800" dirty="0"/>
              <a:t> 1970</a:t>
            </a:r>
            <a:r>
              <a:rPr lang="zh-CN" altLang="en-US" sz="2800" dirty="0"/>
              <a:t>年，</a:t>
            </a:r>
            <a:r>
              <a:rPr lang="en-US" altLang="zh-CN" sz="2800" dirty="0"/>
              <a:t>IBM</a:t>
            </a:r>
            <a:r>
              <a:rPr lang="zh-CN" altLang="en-US" sz="2800" dirty="0"/>
              <a:t>的研究员</a:t>
            </a:r>
            <a:r>
              <a:rPr lang="en-US" altLang="zh-CN" sz="2800" dirty="0" err="1"/>
              <a:t>E.F.Codd</a:t>
            </a:r>
            <a:r>
              <a:rPr lang="zh-CN" altLang="en-US" sz="2800" dirty="0"/>
              <a:t>博士在刊物</a:t>
            </a:r>
            <a:r>
              <a:rPr lang="en-US" altLang="zh-CN" sz="2800" dirty="0"/>
              <a:t>《Communication of the ACM》</a:t>
            </a:r>
            <a:r>
              <a:rPr lang="zh-CN" altLang="en-US" sz="2800" dirty="0"/>
              <a:t>上发表了一篇关于数据库模型的学术论文（篇名为“</a:t>
            </a:r>
            <a:r>
              <a:rPr lang="en-US" altLang="zh-CN" sz="2800" dirty="0"/>
              <a:t>A Relational Model of Data for Large Shared Data Banks”</a:t>
            </a:r>
            <a:r>
              <a:rPr lang="zh-CN" altLang="en-US" sz="2800" dirty="0"/>
              <a:t>），首次提出了关系模型概念及其原理方法。</a:t>
            </a:r>
            <a:endParaRPr lang="zh-CN" altLang="en-US" sz="2800" dirty="0"/>
          </a:p>
          <a:p>
            <a:pPr algn="just" defTabSz="863600">
              <a:lnSpc>
                <a:spcPts val="3500"/>
              </a:lnSpc>
              <a:buClr>
                <a:srgbClr val="FF0000"/>
              </a:buClr>
              <a:buFontTx/>
              <a:buChar char="•"/>
            </a:pPr>
            <a:r>
              <a:rPr lang="zh-CN" altLang="en-US" sz="2800" dirty="0"/>
              <a:t> 后来</a:t>
            </a:r>
            <a:r>
              <a:rPr lang="en-US" altLang="zh-CN" sz="2800" dirty="0"/>
              <a:t>Codd</a:t>
            </a:r>
            <a:r>
              <a:rPr lang="zh-CN" altLang="en-US" sz="2800" dirty="0"/>
              <a:t>又陆续发表多篇文章，论述了范式理论和衡量关系模型的</a:t>
            </a:r>
            <a:r>
              <a:rPr lang="en-US" altLang="zh-CN" sz="2800" dirty="0"/>
              <a:t>12</a:t>
            </a:r>
            <a:r>
              <a:rPr lang="zh-CN" altLang="en-US" sz="2800" dirty="0"/>
              <a:t>条标准，进一步奠定了关系数据库的数学理论基础。 </a:t>
            </a:r>
            <a:endParaRPr lang="zh-CN" altLang="en-US" sz="2800" dirty="0"/>
          </a:p>
        </p:txBody>
      </p:sp>
      <p:pic>
        <p:nvPicPr>
          <p:cNvPr id="6147" name="Picture 3"/>
          <p:cNvPicPr>
            <a:picLocks noChangeAspect="1" noChangeArrowheads="1"/>
          </p:cNvPicPr>
          <p:nvPr/>
        </p:nvPicPr>
        <p:blipFill>
          <a:blip r:embed="rId1"/>
          <a:srcRect/>
          <a:stretch>
            <a:fillRect/>
          </a:stretch>
        </p:blipFill>
        <p:spPr bwMode="auto">
          <a:xfrm>
            <a:off x="633413" y="1620838"/>
            <a:ext cx="1890712" cy="2449512"/>
          </a:xfrm>
          <a:prstGeom prst="rect">
            <a:avLst/>
          </a:prstGeom>
          <a:noFill/>
          <a:ln w="9525">
            <a:noFill/>
            <a:miter lim="800000"/>
            <a:headEnd/>
            <a:tailEnd/>
          </a:ln>
        </p:spPr>
      </p:pic>
      <p:pic>
        <p:nvPicPr>
          <p:cNvPr id="6148" name="Picture 4"/>
          <p:cNvPicPr>
            <a:picLocks noChangeAspect="1" noChangeArrowheads="1"/>
          </p:cNvPicPr>
          <p:nvPr/>
        </p:nvPicPr>
        <p:blipFill>
          <a:blip r:embed="rId2"/>
          <a:srcRect/>
          <a:stretch>
            <a:fillRect/>
          </a:stretch>
        </p:blipFill>
        <p:spPr bwMode="auto">
          <a:xfrm>
            <a:off x="633413" y="4184650"/>
            <a:ext cx="1890712" cy="992188"/>
          </a:xfrm>
          <a:prstGeom prst="rect">
            <a:avLst/>
          </a:prstGeom>
          <a:noFill/>
          <a:ln w="9525">
            <a:noFill/>
            <a:miter lim="800000"/>
            <a:headEnd/>
            <a:tailEnd/>
          </a:ln>
        </p:spPr>
      </p:pic>
      <p:sp>
        <p:nvSpPr>
          <p:cNvPr id="11268" name="Text Box 2"/>
          <p:cNvSpPr txBox="1">
            <a:spLocks noChangeArrowheads="1"/>
          </p:cNvSpPr>
          <p:nvPr/>
        </p:nvSpPr>
        <p:spPr bwMode="auto">
          <a:xfrm>
            <a:off x="227013" y="487363"/>
            <a:ext cx="6661150"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一、关系模型提出</a:t>
            </a:r>
            <a:endParaRPr lang="zh-CN" altLang="en-US" sz="3200">
              <a:solidFill>
                <a:srgbClr val="0033CC"/>
              </a:solidFill>
            </a:endParaRPr>
          </a:p>
        </p:txBody>
      </p:sp>
      <p:sp>
        <p:nvSpPr>
          <p:cNvPr id="2" name="矩形 1"/>
          <p:cNvSpPr>
            <a:spLocks noChangeArrowheads="1"/>
          </p:cNvSpPr>
          <p:nvPr/>
        </p:nvSpPr>
        <p:spPr bwMode="auto">
          <a:xfrm>
            <a:off x="479425" y="5343525"/>
            <a:ext cx="11558588" cy="1438275"/>
          </a:xfrm>
          <a:prstGeom prst="rect">
            <a:avLst/>
          </a:prstGeom>
          <a:noFill/>
          <a:ln w="9525">
            <a:noFill/>
            <a:miter lim="800000"/>
          </a:ln>
        </p:spPr>
        <p:txBody>
          <a:bodyPr>
            <a:spAutoFit/>
          </a:bodyPr>
          <a:lstStyle/>
          <a:p>
            <a:pPr algn="just">
              <a:lnSpc>
                <a:spcPts val="3500"/>
              </a:lnSpc>
              <a:buClr>
                <a:srgbClr val="FF0000"/>
              </a:buClr>
            </a:pPr>
            <a:r>
              <a:rPr lang="zh-CN" altLang="en-US" sz="2800"/>
              <a:t>关系模型以关系代数理论为数学基础，将数据操作抽象为关系处理，其关系表结构简单，便于理解和访问。关系模型在当今几乎所有商业数据库中得到广泛应用。</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0752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ctr" anchorCtr="0" compatLnSpc="1"/>
          <a:lstStyle/>
          <a:p>
            <a:r>
              <a:rPr lang="zh-CN" altLang="en-US" sz="2400" b="0">
                <a:latin typeface="宋体" panose="02010600030101010101" pitchFamily="2" charset="-122"/>
              </a:rPr>
              <a:t>投影运算</a:t>
            </a:r>
            <a:r>
              <a:rPr lang="zh-CN" altLang="en-US" sz="2400">
                <a:latin typeface="宋体" panose="02010600030101010101" pitchFamily="2" charset="-122"/>
              </a:rPr>
              <a:t> </a:t>
            </a:r>
            <a:r>
              <a:rPr lang="zh-CN" altLang="en-US" sz="2400">
                <a:sym typeface="Symbol" panose="05050102010706020507" pitchFamily="18" charset="2"/>
              </a:rPr>
              <a:t>   </a:t>
            </a:r>
            <a:r>
              <a:rPr lang="en-US" altLang="zh-CN" sz="2400">
                <a:sym typeface="Symbol" panose="05050102010706020507" pitchFamily="18" charset="2"/>
              </a:rPr>
              <a:t>-- </a:t>
            </a:r>
            <a:r>
              <a:rPr lang="zh-CN" altLang="en-US" sz="2400">
                <a:ea typeface="宋体" panose="02010600030101010101" pitchFamily="2" charset="-122"/>
                <a:sym typeface="Symbol" panose="05050102010706020507" pitchFamily="18" charset="2"/>
              </a:rPr>
              <a:t>选列 </a:t>
            </a:r>
            <a:endParaRPr lang="zh-CN" altLang="en-US" sz="2400">
              <a:latin typeface="宋体" panose="02010600030101010101" pitchFamily="2" charset="-122"/>
              <a:ea typeface="宋体" panose="02010600030101010101" pitchFamily="2" charset="-122"/>
              <a:sym typeface="Symbol" panose="05050102010706020507" pitchFamily="18" charset="2"/>
            </a:endParaRPr>
          </a:p>
        </p:txBody>
      </p:sp>
      <p:sp>
        <p:nvSpPr>
          <p:cNvPr id="63490" name="文本占位符 107522"/>
          <p:cNvSpPr>
            <a:spLocks noGrp="1" noChangeArrowheads="1"/>
          </p:cNvSpPr>
          <p:nvPr>
            <p:ph idx="1"/>
          </p:nvPr>
        </p:nvSpPr>
        <p:spPr bwMode="auto">
          <a:xfrm>
            <a:off x="1847850" y="1752600"/>
            <a:ext cx="8569325" cy="4343400"/>
          </a:xfrm>
          <a:noFill/>
          <a:ln>
            <a:miter lim="800000"/>
          </a:ln>
        </p:spPr>
        <p:txBody>
          <a:bodyPr vert="horz" wrap="square" lIns="91440" tIns="45720" rIns="91440" bIns="45720" numCol="1" anchor="t" anchorCtr="0" compatLnSpc="1"/>
          <a:lstStyle/>
          <a:p>
            <a:r>
              <a:rPr lang="zh-CN" altLang="en-US"/>
              <a:t>选列： 从关系中挑选若干属性组成的新的关系 。 </a:t>
            </a:r>
            <a:endParaRPr lang="zh-CN" altLang="en-US"/>
          </a:p>
          <a:p>
            <a:pPr lvl="1">
              <a:buFont typeface="Wingdings" panose="05000000000000000000" pitchFamily="2" charset="2"/>
              <a:buNone/>
            </a:pPr>
            <a:r>
              <a:rPr lang="zh-CN" altLang="en-US"/>
              <a:t>     </a:t>
            </a:r>
            <a:r>
              <a:rPr lang="zh-CN" altLang="en-US" sz="3200">
                <a:sym typeface="Symbol" panose="05050102010706020507" pitchFamily="18" charset="2"/>
              </a:rPr>
              <a:t></a:t>
            </a:r>
            <a:r>
              <a:rPr lang="en-US" altLang="zh-CN" sz="3200" baseline="-18000">
                <a:sym typeface="Symbol" panose="05050102010706020507" pitchFamily="18" charset="2"/>
              </a:rPr>
              <a:t>A</a:t>
            </a:r>
            <a:r>
              <a:rPr lang="en-US" altLang="zh-CN" sz="3200">
                <a:sym typeface="Symbol" panose="05050102010706020507" pitchFamily="18" charset="2"/>
              </a:rPr>
              <a:t>(R) = { t[A] | tR } , AR</a:t>
            </a:r>
            <a:endParaRPr lang="en-US" altLang="zh-CN" sz="3200">
              <a:sym typeface="Symbol" panose="05050102010706020507" pitchFamily="18" charset="2"/>
            </a:endParaRPr>
          </a:p>
          <a:p>
            <a:pPr lvl="1">
              <a:buFont typeface="Wingdings" panose="05000000000000000000" pitchFamily="2" charset="2"/>
              <a:buNone/>
            </a:pPr>
            <a:endParaRPr lang="zh-CN" altLang="en-US"/>
          </a:p>
          <a:p>
            <a:pPr lvl="1">
              <a:buClr>
                <a:schemeClr val="tx1"/>
              </a:buClr>
            </a:pPr>
            <a:r>
              <a:rPr lang="zh-CN" altLang="en-US"/>
              <a:t>投影的结果中要去掉相同的行。</a:t>
            </a:r>
            <a:endParaRPr lang="zh-CN" altLang="en-US"/>
          </a:p>
          <a:p>
            <a:pPr lvl="1">
              <a:buClr>
                <a:schemeClr val="tx1"/>
              </a:buClr>
            </a:pPr>
            <a:r>
              <a:rPr lang="zh-CN" altLang="en-US"/>
              <a:t>从列的角度进行的运算，即垂直方向抽取元组。</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08545"/>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ctr" anchorCtr="0" compatLnSpc="1"/>
          <a:lstStyle/>
          <a:p>
            <a:r>
              <a:rPr lang="zh-CN" altLang="en-US" sz="2400" b="0">
                <a:latin typeface="宋体" panose="02010600030101010101" pitchFamily="2" charset="-122"/>
                <a:sym typeface="Symbol" panose="05050102010706020507" pitchFamily="18" charset="2"/>
              </a:rPr>
              <a:t>连接</a:t>
            </a:r>
            <a:endParaRPr lang="zh-CN" altLang="en-US" sz="2400" b="0">
              <a:latin typeface="宋体" panose="02010600030101010101" pitchFamily="2" charset="-122"/>
              <a:sym typeface="Symbol" panose="05050102010706020507" pitchFamily="18" charset="2"/>
            </a:endParaRPr>
          </a:p>
        </p:txBody>
      </p:sp>
      <p:sp>
        <p:nvSpPr>
          <p:cNvPr id="64514" name="文本占位符 108546"/>
          <p:cNvSpPr>
            <a:spLocks noGrp="1" noChangeArrowheads="1"/>
          </p:cNvSpPr>
          <p:nvPr>
            <p:ph idx="1"/>
          </p:nvPr>
        </p:nvSpPr>
        <p:spPr bwMode="auto">
          <a:xfrm>
            <a:off x="1778000" y="1752600"/>
            <a:ext cx="8850313" cy="4343400"/>
          </a:xfrm>
          <a:noFill/>
          <a:ln>
            <a:miter lim="800000"/>
          </a:ln>
        </p:spPr>
        <p:txBody>
          <a:bodyPr vert="horz" wrap="square" lIns="91440" tIns="45720" rIns="91440" bIns="45720" numCol="1" anchor="t" anchorCtr="0" compatLnSpc="1"/>
          <a:lstStyle/>
          <a:p>
            <a:pPr>
              <a:lnSpc>
                <a:spcPct val="90000"/>
              </a:lnSpc>
            </a:pPr>
            <a:r>
              <a:rPr lang="zh-CN" altLang="en-US"/>
              <a:t>从两个关系得笛卡尔积中选取属性间满足一定条件的元组      </a:t>
            </a:r>
            <a:endParaRPr lang="zh-CN" altLang="en-US" i="1"/>
          </a:p>
          <a:p>
            <a:pPr lvl="1">
              <a:lnSpc>
                <a:spcPct val="90000"/>
              </a:lnSpc>
              <a:buFont typeface="Wingdings" panose="05000000000000000000" pitchFamily="2" charset="2"/>
              <a:buNone/>
            </a:pPr>
            <a:r>
              <a:rPr lang="zh-CN" altLang="en-US"/>
              <a:t> </a:t>
            </a:r>
            <a:r>
              <a:rPr lang="en-US" altLang="zh-CN">
                <a:latin typeface="宋体" panose="02010600030101010101" pitchFamily="2" charset="-122"/>
              </a:rPr>
              <a:t>R   S = { </a:t>
            </a:r>
            <a:r>
              <a:rPr lang="en-US" altLang="zh-CN" sz="3200">
                <a:latin typeface="宋体" panose="02010600030101010101" pitchFamily="2" charset="-122"/>
              </a:rPr>
              <a:t>t</a:t>
            </a:r>
            <a:r>
              <a:rPr lang="en-US" altLang="zh-CN" sz="2400">
                <a:latin typeface="宋体" panose="02010600030101010101" pitchFamily="2" charset="-122"/>
              </a:rPr>
              <a:t>r</a:t>
            </a:r>
            <a:r>
              <a:rPr lang="en-US" altLang="zh-CN" sz="3200">
                <a:latin typeface="宋体" panose="02010600030101010101" pitchFamily="2" charset="-122"/>
              </a:rPr>
              <a:t>t</a:t>
            </a:r>
            <a:r>
              <a:rPr lang="en-US" altLang="zh-CN" sz="2400">
                <a:latin typeface="宋体" panose="02010600030101010101" pitchFamily="2" charset="-122"/>
              </a:rPr>
              <a:t>s </a:t>
            </a:r>
            <a:r>
              <a:rPr lang="en-US" altLang="zh-CN">
                <a:latin typeface="宋体" panose="02010600030101010101" pitchFamily="2" charset="-122"/>
              </a:rPr>
              <a:t>| </a:t>
            </a:r>
            <a:r>
              <a:rPr lang="en-US" altLang="zh-CN" sz="3200">
                <a:latin typeface="宋体" panose="02010600030101010101" pitchFamily="2" charset="-122"/>
              </a:rPr>
              <a:t>t</a:t>
            </a:r>
            <a:r>
              <a:rPr lang="en-US" altLang="zh-CN" sz="2400">
                <a:latin typeface="宋体" panose="02010600030101010101" pitchFamily="2" charset="-122"/>
              </a:rPr>
              <a:t>r</a:t>
            </a:r>
            <a:r>
              <a:rPr lang="en-US" altLang="zh-CN">
                <a:latin typeface="宋体" panose="02010600030101010101" pitchFamily="2" charset="-122"/>
                <a:sym typeface="Symbol" panose="05050102010706020507" pitchFamily="18" charset="2"/>
              </a:rPr>
              <a:t></a:t>
            </a:r>
            <a:r>
              <a:rPr lang="en-US" altLang="zh-CN">
                <a:latin typeface="宋体" panose="02010600030101010101" pitchFamily="2" charset="-122"/>
              </a:rPr>
              <a:t>R </a:t>
            </a:r>
            <a:r>
              <a:rPr lang="en-US" altLang="zh-CN">
                <a:latin typeface="宋体" panose="02010600030101010101" pitchFamily="2" charset="-122"/>
                <a:sym typeface="Symbol" panose="05050102010706020507" pitchFamily="18" charset="2"/>
              </a:rPr>
              <a:t> </a:t>
            </a:r>
            <a:r>
              <a:rPr lang="en-US" altLang="zh-CN" sz="3200">
                <a:latin typeface="宋体" panose="02010600030101010101" pitchFamily="2" charset="-122"/>
                <a:sym typeface="Symbol" panose="05050102010706020507" pitchFamily="18" charset="2"/>
              </a:rPr>
              <a:t>t</a:t>
            </a:r>
            <a:r>
              <a:rPr lang="en-US" altLang="zh-CN" sz="2400">
                <a:latin typeface="宋体" panose="02010600030101010101" pitchFamily="2" charset="-122"/>
              </a:rPr>
              <a:t>s</a:t>
            </a:r>
            <a:r>
              <a:rPr lang="en-US" altLang="zh-CN">
                <a:latin typeface="宋体" panose="02010600030101010101" pitchFamily="2" charset="-122"/>
                <a:sym typeface="Symbol" panose="05050102010706020507" pitchFamily="18" charset="2"/>
              </a:rPr>
              <a:t></a:t>
            </a:r>
            <a:r>
              <a:rPr lang="en-US" altLang="zh-CN">
                <a:latin typeface="宋体" panose="02010600030101010101" pitchFamily="2" charset="-122"/>
              </a:rPr>
              <a:t>S </a:t>
            </a:r>
            <a:r>
              <a:rPr lang="en-US" altLang="zh-CN">
                <a:latin typeface="宋体" panose="02010600030101010101" pitchFamily="2" charset="-122"/>
                <a:sym typeface="Symbol" panose="05050102010706020507" pitchFamily="18" charset="2"/>
              </a:rPr>
              <a:t> </a:t>
            </a:r>
            <a:r>
              <a:rPr lang="en-US" altLang="zh-CN" sz="3200">
                <a:latin typeface="宋体" panose="02010600030101010101" pitchFamily="2" charset="-122"/>
                <a:sym typeface="Symbol" panose="05050102010706020507" pitchFamily="18" charset="2"/>
              </a:rPr>
              <a:t>t</a:t>
            </a:r>
            <a:r>
              <a:rPr lang="en-US" altLang="zh-CN" sz="2400">
                <a:latin typeface="宋体" panose="02010600030101010101" pitchFamily="2" charset="-122"/>
              </a:rPr>
              <a:t>r</a:t>
            </a:r>
            <a:r>
              <a:rPr lang="en-US" altLang="zh-CN">
                <a:latin typeface="宋体" panose="02010600030101010101" pitchFamily="2" charset="-122"/>
              </a:rPr>
              <a:t>[A]</a:t>
            </a:r>
            <a:r>
              <a:rPr lang="en-US" altLang="zh-CN">
                <a:latin typeface="宋体" panose="02010600030101010101" pitchFamily="2" charset="-122"/>
                <a:sym typeface="Symbol" panose="05050102010706020507" pitchFamily="18" charset="2"/>
              </a:rPr>
              <a:t></a:t>
            </a:r>
            <a:r>
              <a:rPr lang="en-US" altLang="zh-CN" sz="3200">
                <a:latin typeface="宋体" panose="02010600030101010101" pitchFamily="2" charset="-122"/>
                <a:sym typeface="Symbol" panose="05050102010706020507" pitchFamily="18" charset="2"/>
              </a:rPr>
              <a:t>t</a:t>
            </a:r>
            <a:r>
              <a:rPr lang="en-US" altLang="zh-CN" sz="2400">
                <a:latin typeface="宋体" panose="02010600030101010101" pitchFamily="2" charset="-122"/>
              </a:rPr>
              <a:t>s</a:t>
            </a:r>
            <a:r>
              <a:rPr lang="en-US" altLang="zh-CN">
                <a:latin typeface="宋体" panose="02010600030101010101" pitchFamily="2" charset="-122"/>
              </a:rPr>
              <a:t>[B] } </a:t>
            </a:r>
            <a:r>
              <a:rPr lang="en-US" altLang="zh-CN" sz="1800"/>
              <a:t>A </a:t>
            </a:r>
            <a:r>
              <a:rPr lang="en-US" altLang="zh-CN" sz="1800">
                <a:sym typeface="Symbol" panose="05050102010706020507" pitchFamily="18" charset="2"/>
              </a:rPr>
              <a:t></a:t>
            </a:r>
            <a:r>
              <a:rPr lang="en-US" altLang="zh-CN" sz="1800"/>
              <a:t> B</a:t>
            </a:r>
            <a:endParaRPr lang="en-US" altLang="zh-CN" sz="1800"/>
          </a:p>
          <a:p>
            <a:pPr lvl="1">
              <a:lnSpc>
                <a:spcPct val="90000"/>
              </a:lnSpc>
              <a:buFont typeface="Wingdings" panose="05000000000000000000" pitchFamily="2" charset="2"/>
              <a:buNone/>
            </a:pPr>
            <a:endParaRPr lang="zh-CN" altLang="en-US"/>
          </a:p>
          <a:p>
            <a:pPr lvl="1">
              <a:lnSpc>
                <a:spcPct val="90000"/>
              </a:lnSpc>
              <a:buClr>
                <a:schemeClr val="tx1"/>
              </a:buClr>
            </a:pPr>
            <a:r>
              <a:rPr lang="en-US" altLang="zh-CN" i="1">
                <a:sym typeface="Symbol" panose="05050102010706020507" pitchFamily="18" charset="2"/>
              </a:rPr>
              <a:t></a:t>
            </a:r>
            <a:r>
              <a:rPr lang="zh-CN" altLang="en-US"/>
              <a:t>为算术运算</a:t>
            </a:r>
            <a:r>
              <a:rPr lang="en-US" altLang="zh-CN"/>
              <a:t>,</a:t>
            </a:r>
            <a:r>
              <a:rPr lang="zh-CN" altLang="en-US">
                <a:latin typeface="仿宋_GB2312" pitchFamily="49" charset="-122"/>
                <a:sym typeface="Symbol" panose="05050102010706020507" pitchFamily="18" charset="2"/>
              </a:rPr>
              <a:t>为等号时称为等值连接。</a:t>
            </a:r>
            <a:endParaRPr lang="zh-CN" altLang="en-US">
              <a:latin typeface="仿宋_GB2312" pitchFamily="49" charset="-122"/>
              <a:sym typeface="Symbol" panose="05050102010706020507" pitchFamily="18" charset="2"/>
            </a:endParaRPr>
          </a:p>
          <a:p>
            <a:pPr lvl="1">
              <a:lnSpc>
                <a:spcPct val="90000"/>
              </a:lnSpc>
              <a:buClr>
                <a:schemeClr val="tx1"/>
              </a:buClr>
            </a:pPr>
            <a:r>
              <a:rPr lang="en-US" altLang="zh-CN">
                <a:latin typeface="仿宋_GB2312" pitchFamily="49" charset="-122"/>
              </a:rPr>
              <a:t>A,B</a:t>
            </a:r>
            <a:r>
              <a:rPr lang="zh-CN" altLang="en-US">
                <a:latin typeface="仿宋_GB2312" pitchFamily="49" charset="-122"/>
              </a:rPr>
              <a:t>为</a:t>
            </a:r>
            <a:r>
              <a:rPr lang="en-US" altLang="zh-CN">
                <a:latin typeface="仿宋_GB2312" pitchFamily="49" charset="-122"/>
              </a:rPr>
              <a:t>R</a:t>
            </a:r>
            <a:r>
              <a:rPr lang="zh-CN" altLang="en-US">
                <a:latin typeface="仿宋_GB2312" pitchFamily="49" charset="-122"/>
              </a:rPr>
              <a:t>和</a:t>
            </a:r>
            <a:r>
              <a:rPr lang="en-US" altLang="zh-CN">
                <a:latin typeface="仿宋_GB2312" pitchFamily="49" charset="-122"/>
              </a:rPr>
              <a:t>S</a:t>
            </a:r>
            <a:r>
              <a:rPr lang="zh-CN" altLang="en-US">
                <a:latin typeface="仿宋_GB2312" pitchFamily="49" charset="-122"/>
              </a:rPr>
              <a:t>上度数相等且可比的属性列。</a:t>
            </a:r>
            <a:endParaRPr lang="zh-CN" altLang="en-US">
              <a:latin typeface="仿宋_GB2312" pitchFamily="49" charset="-122"/>
            </a:endParaRPr>
          </a:p>
          <a:p>
            <a:pPr lvl="1">
              <a:lnSpc>
                <a:spcPct val="90000"/>
              </a:lnSpc>
              <a:buClr>
                <a:schemeClr val="tx1"/>
              </a:buClr>
            </a:pPr>
            <a:r>
              <a:rPr lang="zh-CN" altLang="en-US">
                <a:sym typeface="Symbol" panose="05050102010706020507" pitchFamily="18" charset="2"/>
              </a:rPr>
              <a:t> 从定义上可以看出联接运算就是在两个关系的笛卡尔积上进行的选择运算</a:t>
            </a:r>
            <a:r>
              <a:rPr lang="zh-CN" altLang="en-US">
                <a:latin typeface="仿宋_GB2312" pitchFamily="49" charset="-122"/>
              </a:rPr>
              <a:t>。</a:t>
            </a:r>
            <a:endParaRPr lang="zh-CN" altLang="en-US">
              <a:latin typeface="仿宋_GB2312" pitchFamily="49" charset="-122"/>
              <a:sym typeface="Symbol" panose="05050102010706020507" pitchFamily="18" charset="2"/>
            </a:endParaRPr>
          </a:p>
          <a:p>
            <a:pPr>
              <a:lnSpc>
                <a:spcPct val="90000"/>
              </a:lnSpc>
            </a:pPr>
            <a:endParaRPr lang="zh-CN" altLang="en-US"/>
          </a:p>
        </p:txBody>
      </p:sp>
      <p:sp>
        <p:nvSpPr>
          <p:cNvPr id="64515" name="流程图: 对照 108547"/>
          <p:cNvSpPr>
            <a:spLocks noChangeArrowheads="1"/>
          </p:cNvSpPr>
          <p:nvPr/>
        </p:nvSpPr>
        <p:spPr bwMode="auto">
          <a:xfrm rot="5400000">
            <a:off x="2462213" y="2293938"/>
            <a:ext cx="228600" cy="304800"/>
          </a:xfrm>
          <a:prstGeom prst="flowChartCollate">
            <a:avLst/>
          </a:prstGeom>
          <a:noFill/>
          <a:ln w="9525">
            <a:solidFill>
              <a:schemeClr val="tx1"/>
            </a:solidFill>
            <a:miter lim="800000"/>
          </a:ln>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09569"/>
          <p:cNvSpPr>
            <a:spLocks noGrp="1" noChangeArrowheads="1"/>
          </p:cNvSpPr>
          <p:nvPr>
            <p:ph type="title"/>
          </p:nvPr>
        </p:nvSpPr>
        <p:spPr bwMode="auto">
          <a:xfrm>
            <a:off x="2208213" y="188913"/>
            <a:ext cx="7772400" cy="576262"/>
          </a:xfrm>
          <a:noFill/>
          <a:ln>
            <a:miter lim="800000"/>
          </a:ln>
        </p:spPr>
        <p:txBody>
          <a:bodyPr vert="horz" wrap="square" lIns="91440" tIns="45720" rIns="91440" bIns="45720" numCol="1" anchor="ctr" anchorCtr="0" compatLnSpc="1"/>
          <a:lstStyle/>
          <a:p>
            <a:r>
              <a:rPr lang="zh-CN" altLang="en-US" sz="2400" b="0"/>
              <a:t>自然连接</a:t>
            </a:r>
            <a:endParaRPr lang="zh-CN" altLang="en-US" sz="2400" b="0"/>
          </a:p>
        </p:txBody>
      </p:sp>
      <p:sp>
        <p:nvSpPr>
          <p:cNvPr id="65538" name="文本占位符 109570"/>
          <p:cNvSpPr>
            <a:spLocks noGrp="1" noChangeArrowheads="1"/>
          </p:cNvSpPr>
          <p:nvPr>
            <p:ph idx="1"/>
          </p:nvPr>
        </p:nvSpPr>
        <p:spPr bwMode="auto">
          <a:xfrm>
            <a:off x="551538" y="692150"/>
            <a:ext cx="11232936" cy="5905500"/>
          </a:xfrm>
          <a:noFill/>
          <a:ln>
            <a:miter lim="800000"/>
          </a:ln>
        </p:spPr>
        <p:txBody>
          <a:bodyPr vert="horz" wrap="square" lIns="91440" tIns="45720" rIns="91440" bIns="45720" numCol="1" anchor="t" anchorCtr="0" compatLnSpc="1"/>
          <a:lstStyle/>
          <a:p>
            <a:r>
              <a:rPr lang="zh-CN" altLang="en-US" sz="2800" dirty="0"/>
              <a:t>从两个关系的广义笛卡儿积中选取在相同属性列</a:t>
            </a:r>
            <a:r>
              <a:rPr lang="en-US" altLang="zh-CN" sz="2800" dirty="0"/>
              <a:t>B</a:t>
            </a:r>
            <a:r>
              <a:rPr lang="zh-CN" altLang="en-US" sz="2800" dirty="0"/>
              <a:t>上取值相等的元组，并去掉重复的行。</a:t>
            </a:r>
            <a:r>
              <a:rPr lang="en-US" altLang="zh-CN" sz="2800" i="1" dirty="0">
                <a:sym typeface="Symbol" panose="05050102010706020507" pitchFamily="18" charset="2"/>
              </a:rPr>
              <a:t> </a:t>
            </a:r>
            <a:endParaRPr lang="en-US" altLang="zh-CN" sz="2800" i="1" dirty="0">
              <a:sym typeface="Symbol" panose="05050102010706020507" pitchFamily="18" charset="2"/>
            </a:endParaRPr>
          </a:p>
          <a:p>
            <a:pPr lvl="1" algn="ctr">
              <a:lnSpc>
                <a:spcPct val="120000"/>
              </a:lnSpc>
              <a:buFont typeface="Wingdings" panose="05000000000000000000" pitchFamily="2" charset="2"/>
              <a:buNone/>
            </a:pPr>
            <a:r>
              <a:rPr lang="en-US" altLang="zh-CN" sz="2400" i="1" dirty="0"/>
              <a:t>R</a:t>
            </a:r>
            <a:r>
              <a:rPr lang="en-US" altLang="zh-CN" sz="2400" dirty="0"/>
              <a:t>    </a:t>
            </a:r>
            <a:r>
              <a:rPr lang="en-US" altLang="zh-CN" sz="2400" i="1" dirty="0"/>
              <a:t>S</a:t>
            </a:r>
            <a:r>
              <a:rPr lang="en-US" altLang="zh-CN" sz="2400" dirty="0"/>
              <a:t> </a:t>
            </a:r>
            <a:r>
              <a:rPr lang="en-US" altLang="zh-CN" sz="2400" dirty="0">
                <a:latin typeface="宋体" panose="02010600030101010101" pitchFamily="2" charset="-122"/>
              </a:rPr>
              <a:t>= { </a:t>
            </a:r>
            <a:r>
              <a:rPr lang="en-US" altLang="zh-CN" dirty="0" err="1">
                <a:latin typeface="宋体" panose="02010600030101010101" pitchFamily="2" charset="-122"/>
              </a:rPr>
              <a:t>t</a:t>
            </a:r>
            <a:r>
              <a:rPr lang="en-US" altLang="zh-CN" sz="2000" dirty="0" err="1">
                <a:latin typeface="宋体" panose="02010600030101010101" pitchFamily="2" charset="-122"/>
              </a:rPr>
              <a:t>r</a:t>
            </a:r>
            <a:r>
              <a:rPr lang="en-US" altLang="zh-CN" dirty="0" err="1">
                <a:latin typeface="宋体" panose="02010600030101010101" pitchFamily="2" charset="-122"/>
              </a:rPr>
              <a:t>t</a:t>
            </a:r>
            <a:r>
              <a:rPr lang="en-US" altLang="zh-CN" sz="2000" dirty="0" err="1">
                <a:latin typeface="宋体" panose="02010600030101010101" pitchFamily="2" charset="-122"/>
              </a:rPr>
              <a:t>s</a:t>
            </a:r>
            <a:r>
              <a:rPr lang="en-US" altLang="zh-CN" sz="2400" dirty="0">
                <a:latin typeface="宋体" panose="02010600030101010101" pitchFamily="2" charset="-122"/>
              </a:rPr>
              <a:t>| </a:t>
            </a:r>
            <a:r>
              <a:rPr lang="en-US" altLang="zh-CN" dirty="0" err="1">
                <a:latin typeface="宋体" panose="02010600030101010101" pitchFamily="2" charset="-122"/>
              </a:rPr>
              <a:t>t</a:t>
            </a:r>
            <a:r>
              <a:rPr lang="en-US" altLang="zh-CN" sz="2000" dirty="0" err="1">
                <a:latin typeface="宋体" panose="02010600030101010101" pitchFamily="2" charset="-122"/>
              </a:rPr>
              <a:t>r</a:t>
            </a:r>
            <a:r>
              <a:rPr lang="en-US" altLang="zh-CN" sz="2400" dirty="0" err="1">
                <a:latin typeface="宋体" panose="02010600030101010101" pitchFamily="2" charset="-122"/>
                <a:sym typeface="Symbol" panose="05050102010706020507" pitchFamily="18" charset="2"/>
              </a:rPr>
              <a:t></a:t>
            </a:r>
            <a:r>
              <a:rPr lang="en-US" altLang="zh-CN" sz="2400" dirty="0" err="1">
                <a:latin typeface="宋体" panose="02010600030101010101" pitchFamily="2" charset="-122"/>
              </a:rPr>
              <a:t>R</a:t>
            </a:r>
            <a:r>
              <a:rPr lang="en-US" altLang="zh-CN" sz="2400" dirty="0">
                <a:latin typeface="宋体" panose="02010600030101010101" pitchFamily="2" charset="-122"/>
              </a:rPr>
              <a:t> </a:t>
            </a:r>
            <a:r>
              <a:rPr lang="en-US" altLang="zh-CN" sz="2400" dirty="0">
                <a:latin typeface="宋体" panose="02010600030101010101" pitchFamily="2" charset="-122"/>
                <a:sym typeface="Symbol" panose="05050102010706020507" pitchFamily="18" charset="2"/>
              </a:rPr>
              <a:t> </a:t>
            </a:r>
            <a:r>
              <a:rPr lang="en-US" altLang="zh-CN" dirty="0" err="1">
                <a:latin typeface="宋体" panose="02010600030101010101" pitchFamily="2" charset="-122"/>
                <a:sym typeface="Symbol" panose="05050102010706020507" pitchFamily="18" charset="2"/>
              </a:rPr>
              <a:t>t</a:t>
            </a:r>
            <a:r>
              <a:rPr lang="en-US" altLang="zh-CN" sz="2000" dirty="0" err="1">
                <a:latin typeface="宋体" panose="02010600030101010101" pitchFamily="2" charset="-122"/>
              </a:rPr>
              <a:t>s</a:t>
            </a:r>
            <a:r>
              <a:rPr lang="en-US" altLang="zh-CN" sz="2400" dirty="0" err="1">
                <a:latin typeface="宋体" panose="02010600030101010101" pitchFamily="2" charset="-122"/>
                <a:sym typeface="Symbol" panose="05050102010706020507" pitchFamily="18" charset="2"/>
              </a:rPr>
              <a:t></a:t>
            </a:r>
            <a:r>
              <a:rPr lang="en-US" altLang="zh-CN" sz="2400" dirty="0" err="1">
                <a:latin typeface="宋体" panose="02010600030101010101" pitchFamily="2" charset="-122"/>
              </a:rPr>
              <a:t>S</a:t>
            </a:r>
            <a:r>
              <a:rPr lang="en-US" altLang="zh-CN" sz="2400" dirty="0">
                <a:latin typeface="宋体" panose="02010600030101010101" pitchFamily="2" charset="-122"/>
              </a:rPr>
              <a:t> </a:t>
            </a:r>
            <a:r>
              <a:rPr lang="en-US" altLang="zh-CN" sz="2400" dirty="0">
                <a:latin typeface="宋体" panose="02010600030101010101" pitchFamily="2" charset="-122"/>
                <a:sym typeface="Symbol" panose="05050102010706020507" pitchFamily="18" charset="2"/>
              </a:rPr>
              <a:t> </a:t>
            </a:r>
            <a:r>
              <a:rPr lang="en-US" altLang="zh-CN" dirty="0">
                <a:latin typeface="宋体" panose="02010600030101010101" pitchFamily="2" charset="-122"/>
                <a:sym typeface="Symbol" panose="05050102010706020507" pitchFamily="18" charset="2"/>
              </a:rPr>
              <a:t>t</a:t>
            </a:r>
            <a:r>
              <a:rPr lang="en-US" altLang="zh-CN" sz="2000" dirty="0">
                <a:latin typeface="宋体" panose="02010600030101010101" pitchFamily="2" charset="-122"/>
              </a:rPr>
              <a:t>r</a:t>
            </a:r>
            <a:r>
              <a:rPr lang="en-US" altLang="zh-CN" sz="2400" dirty="0">
                <a:latin typeface="宋体" panose="02010600030101010101" pitchFamily="2" charset="-122"/>
              </a:rPr>
              <a:t>[B]=</a:t>
            </a:r>
            <a:r>
              <a:rPr lang="en-US" altLang="zh-CN" dirty="0" err="1">
                <a:latin typeface="宋体" panose="02010600030101010101" pitchFamily="2" charset="-122"/>
              </a:rPr>
              <a:t>t</a:t>
            </a:r>
            <a:r>
              <a:rPr lang="en-US" altLang="zh-CN" sz="2000" dirty="0" err="1">
                <a:latin typeface="宋体" panose="02010600030101010101" pitchFamily="2" charset="-122"/>
              </a:rPr>
              <a:t>s</a:t>
            </a:r>
            <a:r>
              <a:rPr lang="en-US" altLang="zh-CN" sz="2400" dirty="0">
                <a:latin typeface="宋体" panose="02010600030101010101" pitchFamily="2" charset="-122"/>
              </a:rPr>
              <a:t>[B] }</a:t>
            </a:r>
            <a:endParaRPr lang="en-US" altLang="zh-CN" sz="2400" dirty="0">
              <a:latin typeface="宋体" panose="02010600030101010101" pitchFamily="2" charset="-122"/>
            </a:endParaRPr>
          </a:p>
          <a:p>
            <a:pPr lvl="1">
              <a:lnSpc>
                <a:spcPct val="120000"/>
              </a:lnSpc>
              <a:buFont typeface="Wingdings" panose="05000000000000000000" pitchFamily="2" charset="2"/>
              <a:buNone/>
            </a:pPr>
            <a:r>
              <a:rPr lang="zh-CN" altLang="en-US" sz="2400" dirty="0">
                <a:latin typeface="仿宋_GB2312" pitchFamily="49" charset="-122"/>
              </a:rPr>
              <a:t>    自然连接中相等的分量必须是相同的属性组，并且要在结果中去掉重复的属性，而等值连接则不必。</a:t>
            </a:r>
            <a:endParaRPr lang="zh-CN" altLang="en-US" sz="2400" dirty="0">
              <a:latin typeface="仿宋_GB2312" pitchFamily="49" charset="-122"/>
            </a:endParaRPr>
          </a:p>
          <a:p>
            <a:r>
              <a:rPr lang="zh-CN" altLang="zh-CN" sz="2800" dirty="0">
                <a:sym typeface="Symbol" panose="05050102010706020507" pitchFamily="18" charset="2"/>
              </a:rPr>
              <a:t>进行自然连接的步骤如下：</a:t>
            </a:r>
            <a:endParaRPr lang="zh-CN" altLang="zh-CN" sz="2800" dirty="0">
              <a:sym typeface="Symbol" panose="05050102010706020507" pitchFamily="18" charset="2"/>
            </a:endParaRPr>
          </a:p>
          <a:p>
            <a:pPr lvl="1"/>
            <a:r>
              <a:rPr lang="zh-CN" altLang="zh-CN" sz="2400" dirty="0">
                <a:sym typeface="Symbol" panose="05050102010706020507" pitchFamily="18" charset="2"/>
              </a:rPr>
              <a:t>计算</a:t>
            </a:r>
            <a:r>
              <a:rPr lang="en-US" altLang="zh-CN" sz="2400" dirty="0">
                <a:sym typeface="Symbol" panose="05050102010706020507" pitchFamily="18" charset="2"/>
              </a:rPr>
              <a:t>                  R     S</a:t>
            </a:r>
            <a:r>
              <a:rPr lang="zh-CN" altLang="en-US" sz="2400" dirty="0">
                <a:sym typeface="Symbol" panose="05050102010706020507" pitchFamily="18" charset="2"/>
              </a:rPr>
              <a:t>；</a:t>
            </a:r>
            <a:endParaRPr lang="zh-CN" altLang="en-US" sz="2400" dirty="0">
              <a:sym typeface="Symbol" panose="05050102010706020507" pitchFamily="18" charset="2"/>
            </a:endParaRPr>
          </a:p>
          <a:p>
            <a:pPr lvl="1"/>
            <a:r>
              <a:rPr lang="zh-CN" altLang="en-US" sz="2400" dirty="0">
                <a:sym typeface="Symbol" panose="05050102010706020507" pitchFamily="18" charset="2"/>
              </a:rPr>
              <a:t>选择同时出现在</a:t>
            </a:r>
            <a:r>
              <a:rPr lang="en-US" altLang="zh-CN" sz="2400" dirty="0">
                <a:sym typeface="Symbol" panose="05050102010706020507" pitchFamily="18" charset="2"/>
              </a:rPr>
              <a:t>R</a:t>
            </a:r>
            <a:r>
              <a:rPr lang="zh-CN" altLang="en-US" sz="2400" dirty="0">
                <a:sym typeface="Symbol" panose="05050102010706020507" pitchFamily="18" charset="2"/>
              </a:rPr>
              <a:t>和</a:t>
            </a:r>
            <a:r>
              <a:rPr lang="en-US" altLang="zh-CN" sz="2400" dirty="0">
                <a:sym typeface="Symbol" panose="05050102010706020507" pitchFamily="18" charset="2"/>
              </a:rPr>
              <a:t>S</a:t>
            </a:r>
            <a:r>
              <a:rPr lang="zh-CN" altLang="en-US" sz="2400" dirty="0">
                <a:sym typeface="Symbol" panose="05050102010706020507" pitchFamily="18" charset="2"/>
              </a:rPr>
              <a:t>中属性相等元组；</a:t>
            </a:r>
            <a:endParaRPr lang="zh-CN" altLang="en-US" sz="2400" dirty="0">
              <a:sym typeface="Symbol" panose="05050102010706020507" pitchFamily="18" charset="2"/>
            </a:endParaRPr>
          </a:p>
          <a:p>
            <a:pPr lvl="1"/>
            <a:r>
              <a:rPr lang="zh-CN" altLang="en-US" sz="2400" dirty="0">
                <a:sym typeface="Symbol" panose="05050102010706020507" pitchFamily="18" charset="2"/>
              </a:rPr>
              <a:t>去掉重复属性。</a:t>
            </a:r>
            <a:r>
              <a:rPr lang="zh-CN" altLang="en-US" sz="2400" dirty="0">
                <a:latin typeface="仿宋_GB2312" pitchFamily="49" charset="-122"/>
              </a:rPr>
              <a:t>    </a:t>
            </a:r>
            <a:endParaRPr lang="zh-CN" altLang="en-US" sz="2400" dirty="0">
              <a:latin typeface="宋体" panose="02010600030101010101" pitchFamily="2" charset="-122"/>
            </a:endParaRPr>
          </a:p>
          <a:p>
            <a:pPr lvl="1">
              <a:lnSpc>
                <a:spcPct val="120000"/>
              </a:lnSpc>
              <a:buFont typeface="Wingdings" panose="05000000000000000000" pitchFamily="2" charset="2"/>
              <a:buNone/>
            </a:pPr>
            <a:r>
              <a:rPr lang="zh-CN" altLang="en-US" sz="2400" dirty="0"/>
              <a:t>        可以看出，如果两个关系没有公共属性，自然连接就是笛卡尔积。</a:t>
            </a:r>
            <a:endParaRPr lang="en-US" altLang="zh-CN" sz="2400" dirty="0"/>
          </a:p>
          <a:p>
            <a:endParaRPr lang="zh-CN" altLang="en-US" sz="2800" dirty="0"/>
          </a:p>
        </p:txBody>
      </p:sp>
      <p:sp>
        <p:nvSpPr>
          <p:cNvPr id="65539" name="流程图: 对照 109571"/>
          <p:cNvSpPr>
            <a:spLocks noChangeArrowheads="1"/>
          </p:cNvSpPr>
          <p:nvPr/>
        </p:nvSpPr>
        <p:spPr bwMode="auto">
          <a:xfrm rot="5400000">
            <a:off x="3438525" y="1765300"/>
            <a:ext cx="228600" cy="304800"/>
          </a:xfrm>
          <a:prstGeom prst="flowChartCollate">
            <a:avLst/>
          </a:prstGeom>
          <a:noFill/>
          <a:ln w="9525">
            <a:solidFill>
              <a:schemeClr val="tx1"/>
            </a:solidFill>
            <a:miter lim="800000"/>
          </a:ln>
        </p:spPr>
        <p:txBody>
          <a:bodyPr/>
          <a:lstStyle/>
          <a:p>
            <a:pPr eaLnBrk="0" hangingPunct="0"/>
            <a:endParaRPr lang="zh-CN" altLang="en-US">
              <a:latin typeface="Times New Roman" panose="02020603050405020304" pitchFamily="18" charset="0"/>
              <a:ea typeface="宋体" panose="02010600030101010101" pitchFamily="2" charset="-122"/>
            </a:endParaRPr>
          </a:p>
        </p:txBody>
      </p:sp>
      <p:sp>
        <p:nvSpPr>
          <p:cNvPr id="65540" name="流程图: 对照 109571"/>
          <p:cNvSpPr>
            <a:spLocks noChangeArrowheads="1"/>
          </p:cNvSpPr>
          <p:nvPr/>
        </p:nvSpPr>
        <p:spPr bwMode="auto">
          <a:xfrm rot="5400000">
            <a:off x="3336925" y="3678238"/>
            <a:ext cx="228600" cy="304800"/>
          </a:xfrm>
          <a:prstGeom prst="flowChartCollate">
            <a:avLst/>
          </a:prstGeom>
          <a:noFill/>
          <a:ln w="9525">
            <a:solidFill>
              <a:schemeClr val="tx1"/>
            </a:solidFill>
            <a:miter lim="800000"/>
          </a:ln>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10593"/>
          <p:cNvSpPr>
            <a:spLocks noGrp="1" noChangeArrowheads="1"/>
          </p:cNvSpPr>
          <p:nvPr>
            <p:ph type="title"/>
          </p:nvPr>
        </p:nvSpPr>
        <p:spPr bwMode="auto">
          <a:xfrm>
            <a:off x="2209800" y="66675"/>
            <a:ext cx="7772400" cy="708025"/>
          </a:xfrm>
          <a:noFill/>
          <a:ln>
            <a:miter lim="800000"/>
          </a:ln>
        </p:spPr>
        <p:txBody>
          <a:bodyPr vert="horz" wrap="square" lIns="91440" tIns="45720" rIns="91440" bIns="45720" numCol="1" anchor="ctr" anchorCtr="0" compatLnSpc="1"/>
          <a:lstStyle/>
          <a:p>
            <a:r>
              <a:rPr lang="zh-CN" altLang="en-US" sz="2800" b="0"/>
              <a:t>各种连接</a:t>
            </a:r>
            <a:endParaRPr lang="zh-CN" altLang="en-US" sz="2800" b="0"/>
          </a:p>
        </p:txBody>
      </p:sp>
      <p:sp>
        <p:nvSpPr>
          <p:cNvPr id="66562" name="文本占位符 110594"/>
          <p:cNvSpPr>
            <a:spLocks noGrp="1" noChangeArrowheads="1"/>
          </p:cNvSpPr>
          <p:nvPr>
            <p:ph idx="1"/>
          </p:nvPr>
        </p:nvSpPr>
        <p:spPr bwMode="auto">
          <a:xfrm>
            <a:off x="431165" y="401955"/>
            <a:ext cx="11137900" cy="6183630"/>
          </a:xfrm>
          <a:noFill/>
          <a:ln>
            <a:miter lim="800000"/>
          </a:ln>
        </p:spPr>
        <p:txBody>
          <a:bodyPr vert="horz" wrap="square" lIns="91440" tIns="45720" rIns="91440" bIns="45720" numCol="1" anchor="t" anchorCtr="0" compatLnSpc="1"/>
          <a:lstStyle/>
          <a:p>
            <a:r>
              <a:rPr lang="zh-CN" altLang="en-US" sz="2800" b="1" dirty="0"/>
              <a:t>等值连接（</a:t>
            </a:r>
            <a:r>
              <a:rPr lang="en-US" altLang="zh-CN" sz="2800" b="1" dirty="0"/>
              <a:t>equijoin</a:t>
            </a:r>
            <a:r>
              <a:rPr lang="zh-CN" altLang="en-US" sz="2800" b="1" dirty="0"/>
              <a:t>） </a:t>
            </a:r>
            <a:endParaRPr lang="en-US" altLang="zh-CN" sz="3600" b="1" dirty="0"/>
          </a:p>
          <a:p>
            <a:pPr lvl="2" algn="just">
              <a:buClr>
                <a:srgbClr val="100A92"/>
              </a:buClr>
              <a:buFont typeface="Wingdings" panose="05000000000000000000" pitchFamily="2" charset="2"/>
              <a:buChar char="Ø"/>
            </a:pPr>
            <a:r>
              <a:rPr lang="en-US" altLang="zh-CN" sz="2400" b="1" dirty="0"/>
              <a:t>θ</a:t>
            </a:r>
            <a:r>
              <a:rPr lang="zh-CN" altLang="en-US" sz="2400" b="1" dirty="0"/>
              <a:t>为</a:t>
            </a:r>
            <a:r>
              <a:rPr lang="zh-CN" altLang="en-US" sz="2400" b="1" dirty="0">
                <a:latin typeface="Times New Roman" panose="02020603050405020304" pitchFamily="18" charset="0"/>
              </a:rPr>
              <a:t>“</a:t>
            </a:r>
            <a:r>
              <a:rPr lang="zh-CN" altLang="en-US" sz="2400" b="1" dirty="0"/>
              <a:t>＝</a:t>
            </a:r>
            <a:r>
              <a:rPr lang="zh-CN" altLang="en-US" sz="2400" b="1" dirty="0">
                <a:latin typeface="Times New Roman" panose="02020603050405020304" pitchFamily="18" charset="0"/>
              </a:rPr>
              <a:t>”</a:t>
            </a:r>
            <a:r>
              <a:rPr lang="zh-CN" altLang="en-US" sz="2400" b="1" dirty="0"/>
              <a:t>的连接运算称为等值连接 </a:t>
            </a:r>
            <a:endParaRPr lang="en-US" altLang="zh-CN" sz="2400" b="1" dirty="0"/>
          </a:p>
          <a:p>
            <a:pPr algn="just"/>
            <a:r>
              <a:rPr lang="zh-CN" altLang="en-US" sz="2800" b="1" dirty="0">
                <a:latin typeface="宋体" panose="02010600030101010101" pitchFamily="2" charset="-122"/>
              </a:rPr>
              <a:t>自然连接（</a:t>
            </a:r>
            <a:r>
              <a:rPr lang="en-US" altLang="zh-CN" sz="2800" b="1" dirty="0">
                <a:latin typeface="宋体" panose="02010600030101010101" pitchFamily="2" charset="-122"/>
              </a:rPr>
              <a:t>Natural join</a:t>
            </a:r>
            <a:r>
              <a:rPr lang="zh-CN" altLang="en-US" sz="2800" b="1" dirty="0">
                <a:latin typeface="宋体" panose="02010600030101010101" pitchFamily="2" charset="-122"/>
              </a:rPr>
              <a:t>），特殊的等值连接</a:t>
            </a:r>
            <a:r>
              <a:rPr lang="en-US" altLang="zh-CN" sz="2800" b="1" dirty="0">
                <a:latin typeface="宋体" panose="02010600030101010101" pitchFamily="2" charset="-122"/>
              </a:rPr>
              <a:t>--</a:t>
            </a:r>
            <a:r>
              <a:rPr lang="zh-CN" altLang="en-US" sz="2800" b="1" dirty="0">
                <a:latin typeface="宋体" panose="02010600030101010101" pitchFamily="2" charset="-122"/>
              </a:rPr>
              <a:t>内连接</a:t>
            </a:r>
            <a:endParaRPr lang="zh-CN" altLang="en-US" sz="2800" b="1" dirty="0">
              <a:latin typeface="宋体" panose="02010600030101010101" pitchFamily="2" charset="-122"/>
            </a:endParaRPr>
          </a:p>
          <a:p>
            <a:pPr lvl="2" algn="just">
              <a:buClr>
                <a:srgbClr val="100A92"/>
              </a:buClr>
              <a:buFont typeface="Wingdings" panose="05000000000000000000" pitchFamily="2" charset="2"/>
              <a:buChar char="Ø"/>
            </a:pPr>
            <a:r>
              <a:rPr lang="zh-CN" altLang="en-US" sz="2200" b="1" dirty="0"/>
              <a:t>两个关系中进行比较的分量必须是相同的属性组</a:t>
            </a:r>
            <a:endParaRPr lang="en-US" altLang="zh-CN" sz="2200" b="1" dirty="0"/>
          </a:p>
          <a:p>
            <a:pPr lvl="2" algn="just">
              <a:buClr>
                <a:srgbClr val="100A92"/>
              </a:buClr>
              <a:buFont typeface="Wingdings" panose="05000000000000000000" pitchFamily="2" charset="2"/>
              <a:buChar char="Ø"/>
            </a:pPr>
            <a:r>
              <a:rPr lang="zh-CN" altLang="en-US" sz="2200" b="1" dirty="0"/>
              <a:t>在结果中把重复的属性列去掉</a:t>
            </a:r>
            <a:endParaRPr lang="en-US" altLang="zh-CN" sz="2200" b="1" dirty="0"/>
          </a:p>
          <a:p>
            <a:pPr algn="just"/>
            <a:r>
              <a:rPr lang="zh-CN" altLang="en-US" sz="2800" b="1" dirty="0">
                <a:latin typeface="宋体" panose="02010600030101010101" pitchFamily="2" charset="-122"/>
              </a:rPr>
              <a:t>外连接</a:t>
            </a:r>
            <a:r>
              <a:rPr lang="en-US" altLang="zh-CN" sz="2800" b="1" dirty="0">
                <a:latin typeface="宋体" panose="02010600030101010101" pitchFamily="2" charset="-122"/>
              </a:rPr>
              <a:t>--- </a:t>
            </a:r>
            <a:r>
              <a:rPr lang="zh-CN" altLang="en-US" sz="2800" b="1" dirty="0">
                <a:latin typeface="宋体" panose="02010600030101010101" pitchFamily="2" charset="-122"/>
              </a:rPr>
              <a:t>左外连接， 右外连接， 全外连接</a:t>
            </a:r>
            <a:endParaRPr lang="zh-CN" altLang="en-US" sz="2800" b="1" dirty="0">
              <a:latin typeface="宋体" panose="02010600030101010101" pitchFamily="2" charset="-122"/>
            </a:endParaRPr>
          </a:p>
          <a:p>
            <a:pPr algn="just"/>
            <a:r>
              <a:rPr lang="zh-CN" altLang="en-US" sz="2800" b="1" dirty="0">
                <a:latin typeface="宋体" panose="02010600030101010101" pitchFamily="2" charset="-122"/>
              </a:rPr>
              <a:t>左连接（</a:t>
            </a:r>
            <a:r>
              <a:rPr lang="en-US" altLang="zh-CN" sz="2800" b="1" dirty="0">
                <a:latin typeface="宋体" panose="02010600030101010101" pitchFamily="2" charset="-122"/>
              </a:rPr>
              <a:t>Left Join</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lvl="2" algn="just">
              <a:buClr>
                <a:srgbClr val="100A92"/>
              </a:buClr>
              <a:buFont typeface="Wingdings" panose="05000000000000000000" pitchFamily="2" charset="2"/>
              <a:buChar char="Ø"/>
            </a:pPr>
            <a:r>
              <a:rPr lang="en-US" altLang="zh-CN" sz="2200" b="1" dirty="0"/>
              <a:t>R</a:t>
            </a:r>
            <a:r>
              <a:rPr lang="zh-CN" altLang="en-US" sz="2200" b="1" dirty="0"/>
              <a:t>左连接</a:t>
            </a:r>
            <a:r>
              <a:rPr lang="en-US" altLang="zh-CN" sz="2200" b="1" dirty="0"/>
              <a:t>S</a:t>
            </a:r>
            <a:r>
              <a:rPr lang="zh-CN" altLang="en-US" sz="2200" b="1" dirty="0"/>
              <a:t>：所有来自</a:t>
            </a:r>
            <a:r>
              <a:rPr lang="en-US" altLang="zh-CN" sz="2200" b="1" dirty="0"/>
              <a:t>R</a:t>
            </a:r>
            <a:r>
              <a:rPr lang="zh-CN" altLang="en-US" sz="2200" b="1" dirty="0"/>
              <a:t>的元组和那些连接字段相等处的</a:t>
            </a:r>
            <a:r>
              <a:rPr lang="en-US" altLang="zh-CN" sz="2200" b="1" dirty="0"/>
              <a:t>S</a:t>
            </a:r>
            <a:r>
              <a:rPr lang="zh-CN" altLang="en-US" sz="2200" b="1" dirty="0"/>
              <a:t>的元组</a:t>
            </a:r>
            <a:endParaRPr lang="en-US" altLang="zh-CN" sz="2200" b="1" dirty="0"/>
          </a:p>
          <a:p>
            <a:pPr algn="just"/>
            <a:r>
              <a:rPr lang="zh-CN" altLang="en-US" sz="2800" b="1" dirty="0">
                <a:latin typeface="宋体" panose="02010600030101010101" pitchFamily="2" charset="-122"/>
              </a:rPr>
              <a:t>右连接（</a:t>
            </a:r>
            <a:r>
              <a:rPr lang="en-US" altLang="zh-CN" sz="2800" b="1" dirty="0">
                <a:latin typeface="宋体" panose="02010600030101010101" pitchFamily="2" charset="-122"/>
              </a:rPr>
              <a:t>Right Join</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lvl="2" algn="just">
              <a:buClr>
                <a:srgbClr val="100A92"/>
              </a:buClr>
              <a:buFont typeface="Wingdings" panose="05000000000000000000" pitchFamily="2" charset="2"/>
              <a:buChar char="Ø"/>
            </a:pPr>
            <a:r>
              <a:rPr lang="en-US" altLang="zh-CN" sz="2200" b="1" dirty="0"/>
              <a:t>R</a:t>
            </a:r>
            <a:r>
              <a:rPr lang="zh-CN" altLang="en-US" sz="2200" b="1" dirty="0"/>
              <a:t>右连接</a:t>
            </a:r>
            <a:r>
              <a:rPr lang="en-US" altLang="zh-CN" sz="2200" b="1" dirty="0"/>
              <a:t>S</a:t>
            </a:r>
            <a:r>
              <a:rPr lang="zh-CN" altLang="en-US" sz="2200" b="1" dirty="0"/>
              <a:t>：所有来自</a:t>
            </a:r>
            <a:r>
              <a:rPr lang="en-US" altLang="zh-CN" sz="2200" b="1" dirty="0"/>
              <a:t>S</a:t>
            </a:r>
            <a:r>
              <a:rPr lang="zh-CN" altLang="en-US" sz="2200" b="1" dirty="0"/>
              <a:t>的元组和那些连接字段相等处的</a:t>
            </a:r>
            <a:r>
              <a:rPr lang="en-US" altLang="zh-CN" sz="2200" b="1" dirty="0"/>
              <a:t>R</a:t>
            </a:r>
            <a:r>
              <a:rPr lang="zh-CN" altLang="en-US" sz="2200" b="1" dirty="0"/>
              <a:t>的元组</a:t>
            </a:r>
            <a:endParaRPr lang="zh-CN" altLang="en-US" b="1" dirty="0"/>
          </a:p>
          <a:p>
            <a:pPr algn="just"/>
            <a:r>
              <a:rPr lang="zh-CN" altLang="en-US" sz="3200" b="1" dirty="0">
                <a:latin typeface="宋体" panose="02010600030101010101" pitchFamily="2" charset="-122"/>
                <a:sym typeface="黑体" panose="02010609060101010101" pitchFamily="49" charset="-122"/>
              </a:rPr>
              <a:t>全外连接（</a:t>
            </a:r>
            <a:r>
              <a:rPr lang="en-US" altLang="zh-CN" sz="3200" b="1" dirty="0">
                <a:latin typeface="宋体" panose="02010600030101010101" pitchFamily="2" charset="-122"/>
                <a:sym typeface="黑体" panose="02010609060101010101" pitchFamily="49" charset="-122"/>
              </a:rPr>
              <a:t>all</a:t>
            </a:r>
            <a:r>
              <a:rPr lang="en-US" altLang="zh-CN" sz="3200" b="1" dirty="0">
                <a:latin typeface="宋体" panose="02010600030101010101" pitchFamily="2" charset="-122"/>
                <a:sym typeface="黑体" panose="02010609060101010101" pitchFamily="49" charset="-122"/>
              </a:rPr>
              <a:t> Join</a:t>
            </a:r>
            <a:r>
              <a:rPr lang="zh-CN" altLang="en-US" sz="3200" b="1" dirty="0">
                <a:latin typeface="宋体" panose="02010600030101010101" pitchFamily="2" charset="-122"/>
                <a:sym typeface="黑体" panose="02010609060101010101" pitchFamily="49" charset="-122"/>
              </a:rPr>
              <a:t>）</a:t>
            </a:r>
            <a:endParaRPr lang="en-US" altLang="zh-CN" sz="3200" b="1" dirty="0">
              <a:latin typeface="宋体" panose="02010600030101010101" pitchFamily="2" charset="-122"/>
            </a:endParaRPr>
          </a:p>
          <a:p>
            <a:pPr lvl="2" algn="just">
              <a:buClr>
                <a:srgbClr val="100A92"/>
              </a:buClr>
              <a:buFont typeface="Wingdings" panose="05000000000000000000" pitchFamily="2" charset="2"/>
              <a:buChar char="Ø"/>
            </a:pPr>
            <a:r>
              <a:rPr lang="en-US" altLang="zh-CN" sz="3200" b="1" dirty="0">
                <a:sym typeface="黑体" panose="02010609060101010101" pitchFamily="49" charset="-122"/>
              </a:rPr>
              <a:t>R</a:t>
            </a:r>
            <a:r>
              <a:rPr lang="zh-CN" altLang="en-US" sz="3200" b="1" dirty="0">
                <a:sym typeface="黑体" panose="02010609060101010101" pitchFamily="49" charset="-122"/>
              </a:rPr>
              <a:t>全连接</a:t>
            </a:r>
            <a:r>
              <a:rPr lang="en-US" altLang="zh-CN" sz="3200" b="1" dirty="0">
                <a:sym typeface="黑体" panose="02010609060101010101" pitchFamily="49" charset="-122"/>
              </a:rPr>
              <a:t>S</a:t>
            </a:r>
            <a:r>
              <a:rPr lang="zh-CN" altLang="en-US" sz="3200" b="1" dirty="0">
                <a:sym typeface="黑体" panose="02010609060101010101" pitchFamily="49" charset="-122"/>
              </a:rPr>
              <a:t>：同时完成左外连接和右外连接运算。</a:t>
            </a:r>
            <a:endParaRPr lang="zh-CN" altLang="en-US" sz="3200" b="1" dirty="0"/>
          </a:p>
          <a:p>
            <a:endParaRPr lang="zh-CN" alt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2206625" y="188913"/>
            <a:ext cx="7772400" cy="914400"/>
          </a:xfrm>
        </p:spPr>
        <p:txBody>
          <a:bodyPr vert="horz" wrap="square" lIns="91440" tIns="45720" rIns="91440" bIns="45720" numCol="1" anchor="b" anchorCtr="0" compatLnSpc="1"/>
          <a:lstStyle/>
          <a:p>
            <a:r>
              <a:rPr lang="zh-CN" altLang="zh-CN" noProof="1">
                <a:effectLst>
                  <a:outerShdw blurRad="38100" dist="38100" dir="2700000">
                    <a:srgbClr val="C0C0C0"/>
                  </a:outerShdw>
                </a:effectLst>
              </a:rPr>
              <a:t>自然连接例子 </a:t>
            </a:r>
            <a:r>
              <a:rPr lang="en-US" altLang="zh-CN" noProof="1">
                <a:effectLst>
                  <a:outerShdw blurRad="38100" dist="38100" dir="2700000">
                    <a:srgbClr val="C0C0C0"/>
                  </a:outerShdw>
                </a:effectLst>
              </a:rPr>
              <a:t>Natural Join Example</a:t>
            </a:r>
            <a:endParaRPr lang="en-US" altLang="zh-CN" noProof="1">
              <a:effectLst>
                <a:outerShdw blurRad="38100" dist="38100" dir="2700000">
                  <a:srgbClr val="C0C0C0"/>
                </a:outerShdw>
              </a:effectLst>
            </a:endParaRPr>
          </a:p>
        </p:txBody>
      </p:sp>
      <p:sp>
        <p:nvSpPr>
          <p:cNvPr id="67586" name="Rectangle 3"/>
          <p:cNvSpPr>
            <a:spLocks noGrp="1" noChangeArrowheads="1"/>
          </p:cNvSpPr>
          <p:nvPr>
            <p:ph idx="1"/>
          </p:nvPr>
        </p:nvSpPr>
        <p:spPr bwMode="auto">
          <a:xfrm>
            <a:off x="2322513" y="1077913"/>
            <a:ext cx="6843712" cy="382587"/>
          </a:xfrm>
          <a:noFill/>
          <a:ln>
            <a:miter lim="800000"/>
          </a:ln>
        </p:spPr>
        <p:txBody>
          <a:bodyPr vert="horz" wrap="square" lIns="91440" tIns="45720" rIns="91440" bIns="45720" numCol="1" anchor="t" anchorCtr="0" compatLnSpc="1"/>
          <a:lstStyle/>
          <a:p>
            <a:r>
              <a:rPr lang="en-US" altLang="zh-CN"/>
              <a:t>Relations r, s:</a:t>
            </a:r>
            <a:endParaRPr lang="en-US" altLang="zh-CN"/>
          </a:p>
        </p:txBody>
      </p:sp>
      <p:grpSp>
        <p:nvGrpSpPr>
          <p:cNvPr id="67587" name="Group 4"/>
          <p:cNvGrpSpPr/>
          <p:nvPr/>
        </p:nvGrpSpPr>
        <p:grpSpPr bwMode="auto">
          <a:xfrm>
            <a:off x="2343150" y="3654425"/>
            <a:ext cx="7029450" cy="996950"/>
            <a:chOff x="288" y="2688"/>
            <a:chExt cx="4428" cy="258"/>
          </a:xfrm>
        </p:grpSpPr>
        <p:sp>
          <p:nvSpPr>
            <p:cNvPr id="67588" name="Rectangle 5"/>
            <p:cNvSpPr>
              <a:spLocks noChangeArrowheads="1"/>
            </p:cNvSpPr>
            <p:nvPr/>
          </p:nvSpPr>
          <p:spPr bwMode="auto">
            <a:xfrm>
              <a:off x="288" y="2688"/>
              <a:ext cx="4428" cy="258"/>
            </a:xfrm>
            <a:prstGeom prst="rect">
              <a:avLst/>
            </a:prstGeom>
            <a:noFill/>
            <a:ln w="9525">
              <a:noFill/>
              <a:miter lim="800000"/>
            </a:ln>
          </p:spPr>
          <p:txBody>
            <a:bodyPr/>
            <a:lstStyle/>
            <a:p>
              <a:pPr marL="342900" indent="-342900" eaLnBrk="0" hangingPunct="0">
                <a:spcBef>
                  <a:spcPct val="35000"/>
                </a:spcBef>
                <a:buClr>
                  <a:srgbClr val="000099"/>
                </a:buClr>
                <a:buSzPct val="90000"/>
                <a:buFont typeface="Monotype Sorts" charset="2"/>
                <a:buChar char="n"/>
              </a:pPr>
              <a:r>
                <a:rPr lang="en-US" altLang="zh-CN" sz="1800">
                  <a:latin typeface="Helvetica" charset="0"/>
                  <a:ea typeface="MS PGothic" panose="020B0600070205080204" pitchFamily="34" charset="-128"/>
                </a:rPr>
                <a:t>Natural Join</a:t>
              </a:r>
              <a:endParaRPr lang="en-US" altLang="zh-CN" sz="1800">
                <a:latin typeface="Helvetica" charset="0"/>
                <a:ea typeface="MS PGothic" panose="020B0600070205080204" pitchFamily="34" charset="-128"/>
              </a:endParaRPr>
            </a:p>
            <a:p>
              <a:pPr marL="742950" lvl="1" indent="-285750" eaLnBrk="0" hangingPunct="0">
                <a:spcBef>
                  <a:spcPct val="35000"/>
                </a:spcBef>
                <a:buClr>
                  <a:srgbClr val="000099"/>
                </a:buClr>
                <a:buSzPct val="90000"/>
                <a:buFont typeface="Monotype Sorts" charset="2"/>
                <a:buChar char="n"/>
              </a:pPr>
              <a:r>
                <a:rPr lang="en-US" altLang="zh-CN" sz="1800">
                  <a:latin typeface="Helvetica" charset="0"/>
                  <a:ea typeface="MS PGothic" panose="020B0600070205080204" pitchFamily="34" charset="-128"/>
                </a:rPr>
                <a:t>r </a:t>
              </a:r>
              <a:r>
                <a:rPr lang="en-US" altLang="zh-CN" sz="1800">
                  <a:latin typeface="Helvetica" charset="0"/>
                  <a:ea typeface="MS PGothic" panose="020B0600070205080204" pitchFamily="34" charset="-128"/>
                  <a:sym typeface="dbsym" pitchFamily="34" charset="2"/>
                </a:rPr>
                <a:t>    s</a:t>
              </a:r>
              <a:endParaRPr lang="en-US" altLang="zh-CN" sz="1800">
                <a:latin typeface="Helvetica" charset="0"/>
                <a:ea typeface="MS PGothic" panose="020B0600070205080204" pitchFamily="34" charset="-128"/>
                <a:sym typeface="dbsym" pitchFamily="34" charset="2"/>
              </a:endParaRPr>
            </a:p>
          </p:txBody>
        </p:sp>
        <p:sp>
          <p:nvSpPr>
            <p:cNvPr id="67589" name="AutoShape 6"/>
            <p:cNvSpPr>
              <a:spLocks noChangeArrowheads="1"/>
            </p:cNvSpPr>
            <p:nvPr/>
          </p:nvSpPr>
          <p:spPr bwMode="auto">
            <a:xfrm rot="16200000" flipV="1">
              <a:off x="470" y="2784"/>
              <a:ext cx="96" cy="96"/>
            </a:xfrm>
            <a:prstGeom prst="flowChartCollate">
              <a:avLst/>
            </a:prstGeom>
            <a:noFill/>
            <a:ln w="9525">
              <a:noFill/>
              <a:miter lim="800000"/>
            </a:ln>
          </p:spPr>
          <p:txBody>
            <a:bodyPr/>
            <a:lstStyle/>
            <a:p>
              <a:pPr eaLnBrk="0" hangingPunct="0"/>
              <a:endParaRPr lang="zh-CN" altLang="en-US">
                <a:latin typeface="Helvetica" charset="0"/>
                <a:ea typeface="MS PGothic" panose="020B0600070205080204" pitchFamily="34" charset="-128"/>
              </a:endParaRPr>
            </a:p>
          </p:txBody>
        </p:sp>
      </p:grpSp>
      <p:pic>
        <p:nvPicPr>
          <p:cNvPr id="67590" name="Picture 7"/>
          <p:cNvPicPr>
            <a:picLocks noChangeAspect="1" noChangeArrowheads="1"/>
          </p:cNvPicPr>
          <p:nvPr/>
        </p:nvPicPr>
        <p:blipFill>
          <a:blip r:embed="rId1"/>
          <a:srcRect/>
          <a:stretch>
            <a:fillRect/>
          </a:stretch>
        </p:blipFill>
        <p:spPr bwMode="auto">
          <a:xfrm>
            <a:off x="4437063" y="1169988"/>
            <a:ext cx="4276725" cy="4641850"/>
          </a:xfrm>
          <a:prstGeom prst="rect">
            <a:avLst/>
          </a:prstGeom>
          <a:noFill/>
          <a:ln w="9525">
            <a:noFill/>
            <a:miter lim="800000"/>
            <a:headEnd/>
            <a:tailEnd/>
          </a:ln>
        </p:spPr>
      </p:pic>
      <p:sp>
        <p:nvSpPr>
          <p:cNvPr id="358411" name="AutoShape 11"/>
          <p:cNvSpPr>
            <a:spLocks noChangeArrowheads="1"/>
          </p:cNvSpPr>
          <p:nvPr/>
        </p:nvSpPr>
        <p:spPr bwMode="auto">
          <a:xfrm rot="5400000">
            <a:off x="3314701" y="4146550"/>
            <a:ext cx="188912" cy="173037"/>
          </a:xfrm>
          <a:prstGeom prst="flowChartCollate">
            <a:avLst/>
          </a:prstGeom>
          <a:noFill/>
          <a:ln w="9525">
            <a:solidFill>
              <a:schemeClr val="tx1"/>
            </a:solidFill>
            <a:miter lim="800000"/>
          </a:ln>
        </p:spPr>
        <p:txBody>
          <a:bodyPr rot="10800000" vert="eaVert" wrap="none" anchor="ctr"/>
          <a:lstStyle/>
          <a:p>
            <a:pPr eaLnBrk="0" hangingPunct="0"/>
            <a:endParaRPr lang="en-IN">
              <a:latin typeface="Helvetica"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p:nvPr>
        </p:nvSpPr>
        <p:spPr bwMode="auto">
          <a:xfrm>
            <a:off x="2209800" y="0"/>
            <a:ext cx="7772400" cy="711200"/>
          </a:xfrm>
          <a:noFill/>
          <a:ln>
            <a:miter lim="800000"/>
          </a:ln>
        </p:spPr>
        <p:txBody>
          <a:bodyPr vert="horz" wrap="square" lIns="91440" tIns="45720" rIns="91440" bIns="45720" numCol="1" anchor="t" anchorCtr="0" compatLnSpc="1"/>
          <a:lstStyle/>
          <a:p>
            <a:r>
              <a:rPr lang="en-US" altLang="zh-CN"/>
              <a:t>Join</a:t>
            </a:r>
            <a:endParaRPr lang="en-US" altLang="zh-CN"/>
          </a:p>
        </p:txBody>
      </p:sp>
      <p:sp>
        <p:nvSpPr>
          <p:cNvPr id="69634" name="直接连接符 73730"/>
          <p:cNvSpPr>
            <a:spLocks noChangeShapeType="1"/>
          </p:cNvSpPr>
          <p:nvPr/>
        </p:nvSpPr>
        <p:spPr bwMode="auto">
          <a:xfrm>
            <a:off x="1524000" y="1244600"/>
            <a:ext cx="1219200" cy="0"/>
          </a:xfrm>
          <a:prstGeom prst="line">
            <a:avLst/>
          </a:prstGeom>
          <a:noFill/>
          <a:ln w="9525">
            <a:solidFill>
              <a:schemeClr val="tx1"/>
            </a:solidFill>
            <a:round/>
          </a:ln>
        </p:spPr>
        <p:txBody>
          <a:bodyPr/>
          <a:lstStyle/>
          <a:p>
            <a:endParaRPr lang="zh-CN" altLang="en-US"/>
          </a:p>
        </p:txBody>
      </p:sp>
      <p:sp>
        <p:nvSpPr>
          <p:cNvPr id="69635" name="直接连接符 73731"/>
          <p:cNvSpPr>
            <a:spLocks noChangeShapeType="1"/>
          </p:cNvSpPr>
          <p:nvPr/>
        </p:nvSpPr>
        <p:spPr bwMode="auto">
          <a:xfrm>
            <a:off x="1524000" y="1701800"/>
            <a:ext cx="1219200" cy="0"/>
          </a:xfrm>
          <a:prstGeom prst="line">
            <a:avLst/>
          </a:prstGeom>
          <a:noFill/>
          <a:ln w="9525">
            <a:solidFill>
              <a:schemeClr val="tx1"/>
            </a:solidFill>
            <a:round/>
          </a:ln>
        </p:spPr>
        <p:txBody>
          <a:bodyPr/>
          <a:lstStyle/>
          <a:p>
            <a:endParaRPr lang="zh-CN" altLang="en-US"/>
          </a:p>
        </p:txBody>
      </p:sp>
      <p:sp>
        <p:nvSpPr>
          <p:cNvPr id="69636" name="直接连接符 73732"/>
          <p:cNvSpPr>
            <a:spLocks noChangeShapeType="1"/>
          </p:cNvSpPr>
          <p:nvPr/>
        </p:nvSpPr>
        <p:spPr bwMode="auto">
          <a:xfrm>
            <a:off x="1905000" y="1244600"/>
            <a:ext cx="0" cy="2133600"/>
          </a:xfrm>
          <a:prstGeom prst="line">
            <a:avLst/>
          </a:prstGeom>
          <a:noFill/>
          <a:ln w="9525">
            <a:solidFill>
              <a:schemeClr val="tx1"/>
            </a:solidFill>
            <a:round/>
          </a:ln>
        </p:spPr>
        <p:txBody>
          <a:bodyPr/>
          <a:lstStyle/>
          <a:p>
            <a:endParaRPr lang="zh-CN" altLang="en-US"/>
          </a:p>
        </p:txBody>
      </p:sp>
      <p:sp>
        <p:nvSpPr>
          <p:cNvPr id="69637" name="直接连接符 73733"/>
          <p:cNvSpPr>
            <a:spLocks noChangeShapeType="1"/>
          </p:cNvSpPr>
          <p:nvPr/>
        </p:nvSpPr>
        <p:spPr bwMode="auto">
          <a:xfrm>
            <a:off x="2362200" y="1244600"/>
            <a:ext cx="0" cy="2209800"/>
          </a:xfrm>
          <a:prstGeom prst="line">
            <a:avLst/>
          </a:prstGeom>
          <a:noFill/>
          <a:ln w="9525">
            <a:solidFill>
              <a:schemeClr val="tx1"/>
            </a:solidFill>
            <a:round/>
          </a:ln>
        </p:spPr>
        <p:txBody>
          <a:bodyPr/>
          <a:lstStyle/>
          <a:p>
            <a:endParaRPr lang="zh-CN" altLang="en-US"/>
          </a:p>
        </p:txBody>
      </p:sp>
      <p:sp>
        <p:nvSpPr>
          <p:cNvPr id="69638" name="直接连接符 73734"/>
          <p:cNvSpPr>
            <a:spLocks noChangeShapeType="1"/>
          </p:cNvSpPr>
          <p:nvPr/>
        </p:nvSpPr>
        <p:spPr bwMode="auto">
          <a:xfrm>
            <a:off x="1524000" y="3454400"/>
            <a:ext cx="1219200" cy="0"/>
          </a:xfrm>
          <a:prstGeom prst="line">
            <a:avLst/>
          </a:prstGeom>
          <a:noFill/>
          <a:ln w="9525">
            <a:solidFill>
              <a:schemeClr val="tx1"/>
            </a:solidFill>
            <a:round/>
          </a:ln>
        </p:spPr>
        <p:txBody>
          <a:bodyPr/>
          <a:lstStyle/>
          <a:p>
            <a:endParaRPr lang="zh-CN" altLang="en-US"/>
          </a:p>
        </p:txBody>
      </p:sp>
      <p:sp>
        <p:nvSpPr>
          <p:cNvPr id="69639" name="文本框 73735"/>
          <p:cNvSpPr txBox="1">
            <a:spLocks noChangeArrowheads="1"/>
          </p:cNvSpPr>
          <p:nvPr/>
        </p:nvSpPr>
        <p:spPr bwMode="auto">
          <a:xfrm>
            <a:off x="1524000" y="1320800"/>
            <a:ext cx="1219200" cy="2031325"/>
          </a:xfrm>
          <a:prstGeom prst="rect">
            <a:avLst/>
          </a:prstGeom>
          <a:noFill/>
          <a:ln w="9525">
            <a:noFill/>
            <a:miter lim="800000"/>
          </a:ln>
        </p:spPr>
        <p:txBody>
          <a:bodyPr>
            <a:spAutoFit/>
          </a:bodyPr>
          <a:lstStyle/>
          <a:p>
            <a:pPr eaLnBrk="0" hangingPunct="0">
              <a:spcBef>
                <a:spcPct val="50000"/>
              </a:spcBef>
            </a:pPr>
            <a:r>
              <a:rPr lang="en-US" altLang="zh-CN" sz="1800" b="1" dirty="0">
                <a:latin typeface="Times New Roman" panose="02020603050405020304" pitchFamily="18" charset="0"/>
                <a:ea typeface="宋体" panose="02010600030101010101" pitchFamily="2" charset="-122"/>
              </a:rPr>
              <a:t>A    B     C</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a1  b1     5</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a1  b2     6</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a2  b3     8</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a2  b4   12</a:t>
            </a:r>
            <a:endParaRPr lang="en-US" altLang="zh-CN" sz="1800" b="1" dirty="0">
              <a:latin typeface="Times New Roman" panose="02020603050405020304" pitchFamily="18" charset="0"/>
              <a:ea typeface="宋体" panose="02010600030101010101" pitchFamily="2" charset="-122"/>
            </a:endParaRPr>
          </a:p>
        </p:txBody>
      </p:sp>
      <p:sp>
        <p:nvSpPr>
          <p:cNvPr id="69640" name="文本框 73736"/>
          <p:cNvSpPr txBox="1">
            <a:spLocks noChangeArrowheads="1"/>
          </p:cNvSpPr>
          <p:nvPr/>
        </p:nvSpPr>
        <p:spPr bwMode="auto">
          <a:xfrm>
            <a:off x="1524000" y="787400"/>
            <a:ext cx="533400" cy="36830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R</a:t>
            </a:r>
            <a:endParaRPr lang="en-US" altLang="zh-CN" sz="1800" b="1">
              <a:latin typeface="Times New Roman" panose="02020603050405020304" pitchFamily="18" charset="0"/>
              <a:ea typeface="宋体" panose="02010600030101010101" pitchFamily="2" charset="-122"/>
            </a:endParaRPr>
          </a:p>
        </p:txBody>
      </p:sp>
      <p:sp>
        <p:nvSpPr>
          <p:cNvPr id="69641" name="直接连接符 73737"/>
          <p:cNvSpPr>
            <a:spLocks noChangeShapeType="1"/>
          </p:cNvSpPr>
          <p:nvPr/>
        </p:nvSpPr>
        <p:spPr bwMode="auto">
          <a:xfrm>
            <a:off x="3200400" y="1244600"/>
            <a:ext cx="914400" cy="0"/>
          </a:xfrm>
          <a:prstGeom prst="line">
            <a:avLst/>
          </a:prstGeom>
          <a:noFill/>
          <a:ln w="9525">
            <a:solidFill>
              <a:schemeClr val="tx1"/>
            </a:solidFill>
            <a:round/>
          </a:ln>
        </p:spPr>
        <p:txBody>
          <a:bodyPr/>
          <a:lstStyle/>
          <a:p>
            <a:endParaRPr lang="zh-CN" altLang="en-US"/>
          </a:p>
        </p:txBody>
      </p:sp>
      <p:sp>
        <p:nvSpPr>
          <p:cNvPr id="69642" name="直接连接符 73738"/>
          <p:cNvSpPr>
            <a:spLocks noChangeShapeType="1"/>
          </p:cNvSpPr>
          <p:nvPr/>
        </p:nvSpPr>
        <p:spPr bwMode="auto">
          <a:xfrm>
            <a:off x="3200400" y="1701800"/>
            <a:ext cx="914400" cy="0"/>
          </a:xfrm>
          <a:prstGeom prst="line">
            <a:avLst/>
          </a:prstGeom>
          <a:noFill/>
          <a:ln w="9525">
            <a:solidFill>
              <a:schemeClr val="tx1"/>
            </a:solidFill>
            <a:round/>
          </a:ln>
        </p:spPr>
        <p:txBody>
          <a:bodyPr/>
          <a:lstStyle/>
          <a:p>
            <a:endParaRPr lang="zh-CN" altLang="en-US"/>
          </a:p>
        </p:txBody>
      </p:sp>
      <p:sp>
        <p:nvSpPr>
          <p:cNvPr id="69643" name="直接连接符 73739"/>
          <p:cNvSpPr>
            <a:spLocks noChangeShapeType="1"/>
          </p:cNvSpPr>
          <p:nvPr/>
        </p:nvSpPr>
        <p:spPr bwMode="auto">
          <a:xfrm>
            <a:off x="3200400" y="3759200"/>
            <a:ext cx="990600" cy="0"/>
          </a:xfrm>
          <a:prstGeom prst="line">
            <a:avLst/>
          </a:prstGeom>
          <a:noFill/>
          <a:ln w="9525">
            <a:solidFill>
              <a:schemeClr val="tx1"/>
            </a:solidFill>
            <a:round/>
          </a:ln>
        </p:spPr>
        <p:txBody>
          <a:bodyPr/>
          <a:lstStyle/>
          <a:p>
            <a:endParaRPr lang="zh-CN" altLang="en-US"/>
          </a:p>
        </p:txBody>
      </p:sp>
      <p:sp>
        <p:nvSpPr>
          <p:cNvPr id="69644" name="直接连接符 73740"/>
          <p:cNvSpPr>
            <a:spLocks noChangeShapeType="1"/>
          </p:cNvSpPr>
          <p:nvPr/>
        </p:nvSpPr>
        <p:spPr bwMode="auto">
          <a:xfrm>
            <a:off x="3657600" y="1244600"/>
            <a:ext cx="0" cy="2514600"/>
          </a:xfrm>
          <a:prstGeom prst="line">
            <a:avLst/>
          </a:prstGeom>
          <a:noFill/>
          <a:ln w="9525">
            <a:solidFill>
              <a:schemeClr val="tx1"/>
            </a:solidFill>
            <a:round/>
          </a:ln>
        </p:spPr>
        <p:txBody>
          <a:bodyPr/>
          <a:lstStyle/>
          <a:p>
            <a:endParaRPr lang="zh-CN" altLang="en-US"/>
          </a:p>
        </p:txBody>
      </p:sp>
      <p:sp>
        <p:nvSpPr>
          <p:cNvPr id="69645" name="文本框 73741"/>
          <p:cNvSpPr txBox="1">
            <a:spLocks noChangeArrowheads="1"/>
          </p:cNvSpPr>
          <p:nvPr/>
        </p:nvSpPr>
        <p:spPr bwMode="auto">
          <a:xfrm>
            <a:off x="3200400" y="1320800"/>
            <a:ext cx="990600" cy="244475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B       E</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b1    3</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b2    7</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b3   10</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b3    2</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b5    2</a:t>
            </a:r>
            <a:endParaRPr lang="en-US" altLang="zh-CN" sz="1800" b="1">
              <a:latin typeface="Times New Roman" panose="02020603050405020304" pitchFamily="18" charset="0"/>
              <a:ea typeface="宋体" panose="02010600030101010101" pitchFamily="2" charset="-122"/>
            </a:endParaRPr>
          </a:p>
        </p:txBody>
      </p:sp>
      <p:sp>
        <p:nvSpPr>
          <p:cNvPr id="69646" name="文本框 73742"/>
          <p:cNvSpPr txBox="1">
            <a:spLocks noChangeArrowheads="1"/>
          </p:cNvSpPr>
          <p:nvPr/>
        </p:nvSpPr>
        <p:spPr bwMode="auto">
          <a:xfrm>
            <a:off x="3276600" y="787400"/>
            <a:ext cx="304800" cy="36830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S</a:t>
            </a:r>
            <a:endParaRPr lang="en-US" altLang="zh-CN" sz="1800" b="1">
              <a:latin typeface="Times New Roman" panose="02020603050405020304" pitchFamily="18" charset="0"/>
              <a:ea typeface="宋体" panose="02010600030101010101" pitchFamily="2" charset="-122"/>
            </a:endParaRPr>
          </a:p>
        </p:txBody>
      </p:sp>
      <p:sp>
        <p:nvSpPr>
          <p:cNvPr id="69647" name="文本框 73743"/>
          <p:cNvSpPr txBox="1">
            <a:spLocks noChangeArrowheads="1"/>
          </p:cNvSpPr>
          <p:nvPr/>
        </p:nvSpPr>
        <p:spPr bwMode="auto">
          <a:xfrm>
            <a:off x="4572000" y="1320800"/>
            <a:ext cx="3048000" cy="1198563"/>
          </a:xfrm>
          <a:prstGeom prst="rect">
            <a:avLst/>
          </a:prstGeom>
          <a:noFill/>
          <a:ln w="9525">
            <a:noFill/>
            <a:miter lim="800000"/>
          </a:ln>
        </p:spPr>
        <p:txBody>
          <a:bodyPr>
            <a:spAutoFit/>
          </a:bodyPr>
          <a:lstStyle/>
          <a:p>
            <a:pPr eaLnBrk="0" hangingPunct="0">
              <a:spcBef>
                <a:spcPct val="50000"/>
              </a:spcBef>
            </a:pPr>
            <a:r>
              <a:rPr lang="zh-CN" altLang="en-US" sz="1800" b="1">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A       B     C         E</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a1        b2      6      7</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a2        b3      8       10</a:t>
            </a:r>
            <a:endParaRPr lang="en-US" altLang="zh-CN" sz="1800" b="1">
              <a:latin typeface="Times New Roman" panose="02020603050405020304" pitchFamily="18" charset="0"/>
              <a:ea typeface="宋体" panose="02010600030101010101" pitchFamily="2" charset="-122"/>
            </a:endParaRPr>
          </a:p>
        </p:txBody>
      </p:sp>
      <p:sp>
        <p:nvSpPr>
          <p:cNvPr id="69648" name="直接连接符 73744"/>
          <p:cNvSpPr>
            <a:spLocks noChangeShapeType="1"/>
          </p:cNvSpPr>
          <p:nvPr/>
        </p:nvSpPr>
        <p:spPr bwMode="auto">
          <a:xfrm>
            <a:off x="4572000" y="1244600"/>
            <a:ext cx="2895600" cy="0"/>
          </a:xfrm>
          <a:prstGeom prst="line">
            <a:avLst/>
          </a:prstGeom>
          <a:noFill/>
          <a:ln w="9525">
            <a:solidFill>
              <a:schemeClr val="tx1"/>
            </a:solidFill>
            <a:round/>
          </a:ln>
        </p:spPr>
        <p:txBody>
          <a:bodyPr/>
          <a:lstStyle/>
          <a:p>
            <a:endParaRPr lang="zh-CN" altLang="en-US"/>
          </a:p>
        </p:txBody>
      </p:sp>
      <p:sp>
        <p:nvSpPr>
          <p:cNvPr id="69649" name="直接连接符 73745"/>
          <p:cNvSpPr>
            <a:spLocks noChangeShapeType="1"/>
          </p:cNvSpPr>
          <p:nvPr/>
        </p:nvSpPr>
        <p:spPr bwMode="auto">
          <a:xfrm>
            <a:off x="4572000" y="2543175"/>
            <a:ext cx="2971800" cy="0"/>
          </a:xfrm>
          <a:prstGeom prst="line">
            <a:avLst/>
          </a:prstGeom>
          <a:noFill/>
          <a:ln w="9525">
            <a:solidFill>
              <a:schemeClr val="tx1"/>
            </a:solidFill>
            <a:round/>
          </a:ln>
        </p:spPr>
        <p:txBody>
          <a:bodyPr/>
          <a:lstStyle/>
          <a:p>
            <a:endParaRPr lang="zh-CN" altLang="en-US"/>
          </a:p>
        </p:txBody>
      </p:sp>
      <p:sp>
        <p:nvSpPr>
          <p:cNvPr id="69650" name="直接连接符 73746"/>
          <p:cNvSpPr>
            <a:spLocks noChangeShapeType="1"/>
          </p:cNvSpPr>
          <p:nvPr/>
        </p:nvSpPr>
        <p:spPr bwMode="auto">
          <a:xfrm>
            <a:off x="5232400" y="1244600"/>
            <a:ext cx="25400" cy="1274763"/>
          </a:xfrm>
          <a:prstGeom prst="line">
            <a:avLst/>
          </a:prstGeom>
          <a:noFill/>
          <a:ln w="9525">
            <a:solidFill>
              <a:schemeClr val="tx1"/>
            </a:solidFill>
            <a:round/>
          </a:ln>
        </p:spPr>
        <p:txBody>
          <a:bodyPr/>
          <a:lstStyle/>
          <a:p>
            <a:endParaRPr lang="zh-CN" altLang="en-US"/>
          </a:p>
        </p:txBody>
      </p:sp>
      <p:sp>
        <p:nvSpPr>
          <p:cNvPr id="69651" name="直接连接符 73750"/>
          <p:cNvSpPr>
            <a:spLocks noChangeShapeType="1"/>
          </p:cNvSpPr>
          <p:nvPr/>
        </p:nvSpPr>
        <p:spPr bwMode="auto">
          <a:xfrm>
            <a:off x="4572000" y="1701800"/>
            <a:ext cx="2895600" cy="0"/>
          </a:xfrm>
          <a:prstGeom prst="line">
            <a:avLst/>
          </a:prstGeom>
          <a:noFill/>
          <a:ln w="9525">
            <a:solidFill>
              <a:schemeClr val="tx1"/>
            </a:solidFill>
            <a:round/>
          </a:ln>
        </p:spPr>
        <p:txBody>
          <a:bodyPr/>
          <a:lstStyle/>
          <a:p>
            <a:endParaRPr lang="zh-CN" altLang="en-US"/>
          </a:p>
        </p:txBody>
      </p:sp>
      <p:sp>
        <p:nvSpPr>
          <p:cNvPr id="69652" name="文本框 73751"/>
          <p:cNvSpPr txBox="1">
            <a:spLocks noChangeArrowheads="1"/>
          </p:cNvSpPr>
          <p:nvPr/>
        </p:nvSpPr>
        <p:spPr bwMode="auto">
          <a:xfrm>
            <a:off x="4724400" y="725488"/>
            <a:ext cx="2209800" cy="522287"/>
          </a:xfrm>
          <a:prstGeom prst="rect">
            <a:avLst/>
          </a:prstGeom>
          <a:noFill/>
          <a:ln w="9525">
            <a:noFill/>
            <a:miter lim="800000"/>
          </a:ln>
        </p:spPr>
        <p:txBody>
          <a:bodyPr>
            <a:spAutoFit/>
          </a:bodyPr>
          <a:lstStyle/>
          <a:p>
            <a:pPr eaLnBrk="0" hangingPunct="0">
              <a:spcBef>
                <a:spcPct val="50000"/>
              </a:spcBef>
            </a:pPr>
            <a:r>
              <a:rPr lang="en-US" altLang="zh-CN" sz="2800" b="1">
                <a:latin typeface="Times New Roman" panose="02020603050405020304" pitchFamily="18" charset="0"/>
                <a:ea typeface="宋体" panose="02010600030101010101" pitchFamily="2" charset="-122"/>
              </a:rPr>
              <a:t>R</a:t>
            </a:r>
            <a:r>
              <a:rPr lang="en-US" altLang="zh-CN" sz="1800" b="1">
                <a:latin typeface="Times New Roman" panose="02020603050405020304" pitchFamily="18" charset="0"/>
                <a:ea typeface="宋体" panose="02010600030101010101" pitchFamily="2" charset="-122"/>
              </a:rPr>
              <a:t> </a:t>
            </a:r>
            <a:r>
              <a:rPr lang="en-US" altLang="zh-CN" sz="1200" b="1">
                <a:latin typeface="Times New Roman" panose="02020603050405020304" pitchFamily="18" charset="0"/>
                <a:ea typeface="宋体" panose="02010600030101010101" pitchFamily="2" charset="-122"/>
              </a:rPr>
              <a:t>C&lt;E</a:t>
            </a:r>
            <a:r>
              <a:rPr lang="en-US" altLang="zh-CN"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endParaRPr lang="en-US" altLang="zh-CN" sz="2800" b="1">
              <a:latin typeface="Times New Roman" panose="02020603050405020304" pitchFamily="18" charset="0"/>
              <a:ea typeface="宋体" panose="02010600030101010101" pitchFamily="2" charset="-122"/>
            </a:endParaRPr>
          </a:p>
        </p:txBody>
      </p:sp>
      <p:sp>
        <p:nvSpPr>
          <p:cNvPr id="69653" name="直接连接符 73752"/>
          <p:cNvSpPr>
            <a:spLocks noChangeShapeType="1"/>
          </p:cNvSpPr>
          <p:nvPr/>
        </p:nvSpPr>
        <p:spPr bwMode="auto">
          <a:xfrm>
            <a:off x="5105400" y="787400"/>
            <a:ext cx="0" cy="152400"/>
          </a:xfrm>
          <a:prstGeom prst="line">
            <a:avLst/>
          </a:prstGeom>
          <a:noFill/>
          <a:ln w="9525">
            <a:solidFill>
              <a:schemeClr val="tx1"/>
            </a:solidFill>
            <a:round/>
          </a:ln>
        </p:spPr>
        <p:txBody>
          <a:bodyPr/>
          <a:lstStyle/>
          <a:p>
            <a:endParaRPr lang="zh-CN" altLang="en-US"/>
          </a:p>
        </p:txBody>
      </p:sp>
      <p:sp>
        <p:nvSpPr>
          <p:cNvPr id="69654" name="直接连接符 73753"/>
          <p:cNvSpPr>
            <a:spLocks noChangeShapeType="1"/>
          </p:cNvSpPr>
          <p:nvPr/>
        </p:nvSpPr>
        <p:spPr bwMode="auto">
          <a:xfrm>
            <a:off x="5410200" y="787400"/>
            <a:ext cx="0" cy="152400"/>
          </a:xfrm>
          <a:prstGeom prst="line">
            <a:avLst/>
          </a:prstGeom>
          <a:noFill/>
          <a:ln w="9525">
            <a:solidFill>
              <a:schemeClr val="tx1"/>
            </a:solidFill>
            <a:round/>
          </a:ln>
        </p:spPr>
        <p:txBody>
          <a:bodyPr/>
          <a:lstStyle/>
          <a:p>
            <a:endParaRPr lang="zh-CN" altLang="en-US"/>
          </a:p>
        </p:txBody>
      </p:sp>
      <p:sp>
        <p:nvSpPr>
          <p:cNvPr id="69655" name="直接连接符 73754"/>
          <p:cNvSpPr>
            <a:spLocks noChangeShapeType="1"/>
          </p:cNvSpPr>
          <p:nvPr/>
        </p:nvSpPr>
        <p:spPr bwMode="auto">
          <a:xfrm>
            <a:off x="5232400" y="914400"/>
            <a:ext cx="0" cy="152400"/>
          </a:xfrm>
          <a:prstGeom prst="line">
            <a:avLst/>
          </a:prstGeom>
          <a:noFill/>
          <a:ln w="9525">
            <a:solidFill>
              <a:schemeClr val="tx1"/>
            </a:solidFill>
            <a:round/>
          </a:ln>
        </p:spPr>
        <p:txBody>
          <a:bodyPr/>
          <a:lstStyle/>
          <a:p>
            <a:endParaRPr lang="zh-CN" altLang="en-US"/>
          </a:p>
        </p:txBody>
      </p:sp>
      <p:sp>
        <p:nvSpPr>
          <p:cNvPr id="69656" name="直接连接符 73755"/>
          <p:cNvSpPr>
            <a:spLocks noChangeShapeType="1"/>
          </p:cNvSpPr>
          <p:nvPr/>
        </p:nvSpPr>
        <p:spPr bwMode="auto">
          <a:xfrm>
            <a:off x="5105400" y="787400"/>
            <a:ext cx="304800" cy="152400"/>
          </a:xfrm>
          <a:prstGeom prst="line">
            <a:avLst/>
          </a:prstGeom>
          <a:noFill/>
          <a:ln w="9525">
            <a:solidFill>
              <a:schemeClr val="tx1"/>
            </a:solidFill>
            <a:round/>
          </a:ln>
        </p:spPr>
        <p:txBody>
          <a:bodyPr/>
          <a:lstStyle/>
          <a:p>
            <a:endParaRPr lang="zh-CN" altLang="en-US"/>
          </a:p>
        </p:txBody>
      </p:sp>
      <p:sp>
        <p:nvSpPr>
          <p:cNvPr id="69657" name="直接连接符 73756"/>
          <p:cNvSpPr>
            <a:spLocks noChangeShapeType="1"/>
          </p:cNvSpPr>
          <p:nvPr/>
        </p:nvSpPr>
        <p:spPr bwMode="auto">
          <a:xfrm flipV="1">
            <a:off x="5105400" y="819150"/>
            <a:ext cx="304800" cy="152400"/>
          </a:xfrm>
          <a:prstGeom prst="line">
            <a:avLst/>
          </a:prstGeom>
          <a:noFill/>
          <a:ln w="9525">
            <a:solidFill>
              <a:schemeClr val="tx1"/>
            </a:solidFill>
            <a:round/>
          </a:ln>
        </p:spPr>
        <p:txBody>
          <a:bodyPr/>
          <a:lstStyle/>
          <a:p>
            <a:endParaRPr lang="zh-CN" altLang="en-US"/>
          </a:p>
        </p:txBody>
      </p:sp>
      <p:sp>
        <p:nvSpPr>
          <p:cNvPr id="69658" name="直接连接符 73757"/>
          <p:cNvSpPr>
            <a:spLocks noChangeShapeType="1"/>
          </p:cNvSpPr>
          <p:nvPr/>
        </p:nvSpPr>
        <p:spPr bwMode="auto">
          <a:xfrm>
            <a:off x="7772400" y="1244600"/>
            <a:ext cx="2590800" cy="0"/>
          </a:xfrm>
          <a:prstGeom prst="line">
            <a:avLst/>
          </a:prstGeom>
          <a:noFill/>
          <a:ln w="9525">
            <a:solidFill>
              <a:schemeClr val="tx1"/>
            </a:solidFill>
            <a:round/>
          </a:ln>
        </p:spPr>
        <p:txBody>
          <a:bodyPr/>
          <a:lstStyle/>
          <a:p>
            <a:endParaRPr lang="zh-CN" altLang="en-US"/>
          </a:p>
        </p:txBody>
      </p:sp>
      <p:sp>
        <p:nvSpPr>
          <p:cNvPr id="69659" name="文本框 73758"/>
          <p:cNvSpPr txBox="1">
            <a:spLocks noChangeArrowheads="1"/>
          </p:cNvSpPr>
          <p:nvPr/>
        </p:nvSpPr>
        <p:spPr bwMode="auto">
          <a:xfrm>
            <a:off x="7620000" y="1320800"/>
            <a:ext cx="2819400" cy="2444750"/>
          </a:xfrm>
          <a:prstGeom prst="rect">
            <a:avLst/>
          </a:prstGeom>
          <a:noFill/>
          <a:ln w="9525">
            <a:noFill/>
            <a:miter lim="800000"/>
          </a:ln>
        </p:spPr>
        <p:txBody>
          <a:bodyPr>
            <a:spAutoFit/>
          </a:bodyPr>
          <a:lstStyle/>
          <a:p>
            <a:pPr eaLnBrk="0" hangingPunct="0">
              <a:spcBef>
                <a:spcPct val="50000"/>
              </a:spcBef>
            </a:pPr>
            <a:r>
              <a:rPr lang="zh-CN" altLang="en-US" sz="1800" b="1">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A          B     C         E</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a1        b1      5       3</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a1        b2      6       7</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a2        b3      8      10</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a2        b3      8       2</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endParaRPr lang="zh-CN" altLang="en-US" sz="1800" b="1">
              <a:latin typeface="Times New Roman" panose="02020603050405020304" pitchFamily="18" charset="0"/>
              <a:ea typeface="宋体" panose="02010600030101010101" pitchFamily="2" charset="-122"/>
            </a:endParaRPr>
          </a:p>
        </p:txBody>
      </p:sp>
      <p:sp>
        <p:nvSpPr>
          <p:cNvPr id="69660" name="直接连接符 73759"/>
          <p:cNvSpPr>
            <a:spLocks noChangeShapeType="1"/>
          </p:cNvSpPr>
          <p:nvPr/>
        </p:nvSpPr>
        <p:spPr bwMode="auto">
          <a:xfrm>
            <a:off x="7696200" y="3302000"/>
            <a:ext cx="2743200" cy="0"/>
          </a:xfrm>
          <a:prstGeom prst="line">
            <a:avLst/>
          </a:prstGeom>
          <a:noFill/>
          <a:ln w="9525">
            <a:solidFill>
              <a:schemeClr val="tx1"/>
            </a:solidFill>
            <a:round/>
          </a:ln>
        </p:spPr>
        <p:txBody>
          <a:bodyPr/>
          <a:lstStyle/>
          <a:p>
            <a:endParaRPr lang="zh-CN" altLang="en-US"/>
          </a:p>
        </p:txBody>
      </p:sp>
      <p:sp>
        <p:nvSpPr>
          <p:cNvPr id="69661" name="直接连接符 73760"/>
          <p:cNvSpPr>
            <a:spLocks noChangeShapeType="1"/>
          </p:cNvSpPr>
          <p:nvPr/>
        </p:nvSpPr>
        <p:spPr bwMode="auto">
          <a:xfrm>
            <a:off x="8229600" y="1244600"/>
            <a:ext cx="0" cy="2057400"/>
          </a:xfrm>
          <a:prstGeom prst="line">
            <a:avLst/>
          </a:prstGeom>
          <a:noFill/>
          <a:ln w="9525">
            <a:solidFill>
              <a:schemeClr val="tx1"/>
            </a:solidFill>
            <a:round/>
          </a:ln>
        </p:spPr>
        <p:txBody>
          <a:bodyPr/>
          <a:lstStyle/>
          <a:p>
            <a:endParaRPr lang="zh-CN" altLang="en-US"/>
          </a:p>
        </p:txBody>
      </p:sp>
      <p:sp>
        <p:nvSpPr>
          <p:cNvPr id="69662" name="直接连接符 73761"/>
          <p:cNvSpPr>
            <a:spLocks noChangeShapeType="1"/>
          </p:cNvSpPr>
          <p:nvPr/>
        </p:nvSpPr>
        <p:spPr bwMode="auto">
          <a:xfrm>
            <a:off x="8915400" y="1244600"/>
            <a:ext cx="0" cy="2057400"/>
          </a:xfrm>
          <a:prstGeom prst="line">
            <a:avLst/>
          </a:prstGeom>
          <a:noFill/>
          <a:ln w="9525">
            <a:solidFill>
              <a:schemeClr val="tx1"/>
            </a:solidFill>
            <a:round/>
          </a:ln>
        </p:spPr>
        <p:txBody>
          <a:bodyPr/>
          <a:lstStyle/>
          <a:p>
            <a:endParaRPr lang="zh-CN" altLang="en-US"/>
          </a:p>
        </p:txBody>
      </p:sp>
      <p:sp>
        <p:nvSpPr>
          <p:cNvPr id="69663" name="直接连接符 73762"/>
          <p:cNvSpPr>
            <a:spLocks noChangeShapeType="1"/>
          </p:cNvSpPr>
          <p:nvPr/>
        </p:nvSpPr>
        <p:spPr bwMode="auto">
          <a:xfrm>
            <a:off x="9296400" y="1244600"/>
            <a:ext cx="0" cy="2057400"/>
          </a:xfrm>
          <a:prstGeom prst="line">
            <a:avLst/>
          </a:prstGeom>
          <a:noFill/>
          <a:ln w="9525">
            <a:solidFill>
              <a:schemeClr val="tx1"/>
            </a:solidFill>
            <a:round/>
          </a:ln>
        </p:spPr>
        <p:txBody>
          <a:bodyPr/>
          <a:lstStyle/>
          <a:p>
            <a:endParaRPr lang="zh-CN" altLang="en-US"/>
          </a:p>
        </p:txBody>
      </p:sp>
      <p:sp>
        <p:nvSpPr>
          <p:cNvPr id="69664" name="直接连接符 73763"/>
          <p:cNvSpPr>
            <a:spLocks noChangeShapeType="1"/>
          </p:cNvSpPr>
          <p:nvPr/>
        </p:nvSpPr>
        <p:spPr bwMode="auto">
          <a:xfrm>
            <a:off x="9906000" y="1244600"/>
            <a:ext cx="0" cy="2057400"/>
          </a:xfrm>
          <a:prstGeom prst="line">
            <a:avLst/>
          </a:prstGeom>
          <a:noFill/>
          <a:ln w="9525">
            <a:solidFill>
              <a:schemeClr val="tx1"/>
            </a:solidFill>
            <a:round/>
          </a:ln>
        </p:spPr>
        <p:txBody>
          <a:bodyPr/>
          <a:lstStyle/>
          <a:p>
            <a:endParaRPr lang="zh-CN" altLang="en-US"/>
          </a:p>
        </p:txBody>
      </p:sp>
      <p:sp>
        <p:nvSpPr>
          <p:cNvPr id="69665" name="直接连接符 73764"/>
          <p:cNvSpPr>
            <a:spLocks noChangeShapeType="1"/>
          </p:cNvSpPr>
          <p:nvPr/>
        </p:nvSpPr>
        <p:spPr bwMode="auto">
          <a:xfrm>
            <a:off x="7772400" y="1701800"/>
            <a:ext cx="2590800" cy="0"/>
          </a:xfrm>
          <a:prstGeom prst="line">
            <a:avLst/>
          </a:prstGeom>
          <a:noFill/>
          <a:ln w="9525">
            <a:solidFill>
              <a:schemeClr val="tx1"/>
            </a:solidFill>
            <a:round/>
          </a:ln>
        </p:spPr>
        <p:txBody>
          <a:bodyPr/>
          <a:lstStyle/>
          <a:p>
            <a:endParaRPr lang="zh-CN" altLang="en-US"/>
          </a:p>
        </p:txBody>
      </p:sp>
      <p:sp>
        <p:nvSpPr>
          <p:cNvPr id="69666" name="文本框 73765"/>
          <p:cNvSpPr txBox="1">
            <a:spLocks noChangeArrowheads="1"/>
          </p:cNvSpPr>
          <p:nvPr/>
        </p:nvSpPr>
        <p:spPr bwMode="auto">
          <a:xfrm>
            <a:off x="7848600" y="711200"/>
            <a:ext cx="1905000" cy="368300"/>
          </a:xfrm>
          <a:prstGeom prst="rect">
            <a:avLst/>
          </a:prstGeom>
          <a:noFill/>
          <a:ln w="9525">
            <a:noFill/>
            <a:miter lim="800000"/>
          </a:ln>
        </p:spPr>
        <p:txBody>
          <a:bodyPr>
            <a:spAutoFit/>
          </a:bodyPr>
          <a:lstStyle/>
          <a:p>
            <a:pPr eaLnBrk="0" hangingPunct="0">
              <a:spcBef>
                <a:spcPct val="50000"/>
              </a:spcBef>
            </a:pPr>
            <a:r>
              <a:rPr lang="zh-CN" altLang="en-US" sz="1800" b="1">
                <a:latin typeface="Times New Roman" panose="02020603050405020304" pitchFamily="18" charset="0"/>
                <a:ea typeface="宋体" panose="02010600030101010101" pitchFamily="2" charset="-122"/>
              </a:rPr>
              <a:t>等值连接</a:t>
            </a:r>
            <a:endParaRPr lang="zh-CN" altLang="en-US" sz="1800" b="1">
              <a:latin typeface="Times New Roman" panose="02020603050405020304" pitchFamily="18" charset="0"/>
              <a:ea typeface="宋体" panose="02010600030101010101" pitchFamily="2" charset="-122"/>
            </a:endParaRPr>
          </a:p>
        </p:txBody>
      </p:sp>
      <p:sp>
        <p:nvSpPr>
          <p:cNvPr id="69667" name="直接连接符 73766"/>
          <p:cNvSpPr>
            <a:spLocks noChangeShapeType="1"/>
          </p:cNvSpPr>
          <p:nvPr/>
        </p:nvSpPr>
        <p:spPr bwMode="auto">
          <a:xfrm>
            <a:off x="3276600" y="4064000"/>
            <a:ext cx="3200400" cy="0"/>
          </a:xfrm>
          <a:prstGeom prst="line">
            <a:avLst/>
          </a:prstGeom>
          <a:noFill/>
          <a:ln w="9525">
            <a:solidFill>
              <a:schemeClr val="tx1"/>
            </a:solidFill>
            <a:round/>
          </a:ln>
        </p:spPr>
        <p:txBody>
          <a:bodyPr/>
          <a:lstStyle/>
          <a:p>
            <a:endParaRPr lang="zh-CN" altLang="en-US"/>
          </a:p>
        </p:txBody>
      </p:sp>
      <p:sp>
        <p:nvSpPr>
          <p:cNvPr id="69668" name="直接连接符 73767"/>
          <p:cNvSpPr>
            <a:spLocks noChangeShapeType="1"/>
          </p:cNvSpPr>
          <p:nvPr/>
        </p:nvSpPr>
        <p:spPr bwMode="auto">
          <a:xfrm>
            <a:off x="3276600" y="4521200"/>
            <a:ext cx="3200400" cy="0"/>
          </a:xfrm>
          <a:prstGeom prst="line">
            <a:avLst/>
          </a:prstGeom>
          <a:noFill/>
          <a:ln w="9525">
            <a:solidFill>
              <a:schemeClr val="tx1"/>
            </a:solidFill>
            <a:round/>
          </a:ln>
        </p:spPr>
        <p:txBody>
          <a:bodyPr/>
          <a:lstStyle/>
          <a:p>
            <a:endParaRPr lang="zh-CN" altLang="en-US"/>
          </a:p>
        </p:txBody>
      </p:sp>
      <p:sp>
        <p:nvSpPr>
          <p:cNvPr id="69669" name="文本框 73768"/>
          <p:cNvSpPr txBox="1">
            <a:spLocks noChangeArrowheads="1"/>
          </p:cNvSpPr>
          <p:nvPr/>
        </p:nvSpPr>
        <p:spPr bwMode="auto">
          <a:xfrm>
            <a:off x="3429000" y="4140200"/>
            <a:ext cx="3581400" cy="2030413"/>
          </a:xfrm>
          <a:prstGeom prst="rect">
            <a:avLst/>
          </a:prstGeom>
          <a:noFill/>
          <a:ln w="9525">
            <a:noFill/>
            <a:miter lim="800000"/>
          </a:ln>
        </p:spPr>
        <p:txBody>
          <a:bodyPr>
            <a:spAutoFit/>
          </a:bodyPr>
          <a:lstStyle/>
          <a:p>
            <a:pPr eaLnBrk="0" hangingPunct="0">
              <a:spcBef>
                <a:spcPct val="50000"/>
              </a:spcBef>
            </a:pPr>
            <a:r>
              <a:rPr lang="zh-CN" altLang="en-US" sz="1800" b="1">
                <a:latin typeface="Times New Roman" panose="02020603050405020304" pitchFamily="18" charset="0"/>
                <a:ea typeface="宋体" panose="02010600030101010101" pitchFamily="2" charset="-122"/>
              </a:rPr>
              <a:t>   Ａ　   Ｂ　　  Ｃ　　Ｅ</a:t>
            </a:r>
            <a:endParaRPr lang="zh-CN" altLang="en-US" sz="1800" b="1">
              <a:latin typeface="Times New Roman" panose="02020603050405020304" pitchFamily="18" charset="0"/>
              <a:ea typeface="宋体" panose="02010600030101010101" pitchFamily="2" charset="-122"/>
            </a:endParaRPr>
          </a:p>
          <a:p>
            <a:pPr eaLnBrk="0" hangingPunct="0">
              <a:spcBef>
                <a:spcPct val="50000"/>
              </a:spcBef>
            </a:pPr>
            <a:r>
              <a:rPr lang="zh-CN" altLang="en-US" sz="1800" b="1">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a1        b1          5           3</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a1        b2          6           7</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a2        b3          8          10</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   a2        b3          8           2</a:t>
            </a:r>
            <a:endParaRPr lang="en-US" altLang="zh-CN" sz="1800" b="1">
              <a:latin typeface="Times New Roman" panose="02020603050405020304" pitchFamily="18" charset="0"/>
              <a:ea typeface="宋体" panose="02010600030101010101" pitchFamily="2" charset="-122"/>
            </a:endParaRPr>
          </a:p>
        </p:txBody>
      </p:sp>
      <p:sp>
        <p:nvSpPr>
          <p:cNvPr id="69670" name="直接连接符 73769"/>
          <p:cNvSpPr>
            <a:spLocks noChangeShapeType="1"/>
          </p:cNvSpPr>
          <p:nvPr/>
        </p:nvSpPr>
        <p:spPr bwMode="auto">
          <a:xfrm>
            <a:off x="4038600" y="4064000"/>
            <a:ext cx="0" cy="2209800"/>
          </a:xfrm>
          <a:prstGeom prst="line">
            <a:avLst/>
          </a:prstGeom>
          <a:noFill/>
          <a:ln w="9525">
            <a:solidFill>
              <a:schemeClr val="tx1"/>
            </a:solidFill>
            <a:round/>
          </a:ln>
        </p:spPr>
        <p:txBody>
          <a:bodyPr/>
          <a:lstStyle/>
          <a:p>
            <a:endParaRPr lang="zh-CN" altLang="en-US"/>
          </a:p>
        </p:txBody>
      </p:sp>
      <p:sp>
        <p:nvSpPr>
          <p:cNvPr id="69671" name="直接连接符 73770"/>
          <p:cNvSpPr>
            <a:spLocks noChangeShapeType="1"/>
          </p:cNvSpPr>
          <p:nvPr/>
        </p:nvSpPr>
        <p:spPr bwMode="auto">
          <a:xfrm>
            <a:off x="4876800" y="4064000"/>
            <a:ext cx="0" cy="2209800"/>
          </a:xfrm>
          <a:prstGeom prst="line">
            <a:avLst/>
          </a:prstGeom>
          <a:noFill/>
          <a:ln w="9525">
            <a:solidFill>
              <a:schemeClr val="tx1"/>
            </a:solidFill>
            <a:round/>
          </a:ln>
        </p:spPr>
        <p:txBody>
          <a:bodyPr/>
          <a:lstStyle/>
          <a:p>
            <a:endParaRPr lang="zh-CN" altLang="en-US"/>
          </a:p>
        </p:txBody>
      </p:sp>
      <p:sp>
        <p:nvSpPr>
          <p:cNvPr id="69672" name="直接连接符 73771"/>
          <p:cNvSpPr>
            <a:spLocks noChangeShapeType="1"/>
          </p:cNvSpPr>
          <p:nvPr/>
        </p:nvSpPr>
        <p:spPr bwMode="auto">
          <a:xfrm>
            <a:off x="5562600" y="4064000"/>
            <a:ext cx="0" cy="2209800"/>
          </a:xfrm>
          <a:prstGeom prst="line">
            <a:avLst/>
          </a:prstGeom>
          <a:noFill/>
          <a:ln w="9525">
            <a:solidFill>
              <a:schemeClr val="tx1"/>
            </a:solidFill>
            <a:round/>
          </a:ln>
        </p:spPr>
        <p:txBody>
          <a:bodyPr/>
          <a:lstStyle/>
          <a:p>
            <a:endParaRPr lang="zh-CN" altLang="en-US"/>
          </a:p>
        </p:txBody>
      </p:sp>
      <p:sp>
        <p:nvSpPr>
          <p:cNvPr id="69673" name="文本框 73772"/>
          <p:cNvSpPr txBox="1">
            <a:spLocks noChangeArrowheads="1"/>
          </p:cNvSpPr>
          <p:nvPr/>
        </p:nvSpPr>
        <p:spPr bwMode="auto">
          <a:xfrm>
            <a:off x="1752600" y="3948113"/>
            <a:ext cx="1219200" cy="784225"/>
          </a:xfrm>
          <a:prstGeom prst="rect">
            <a:avLst/>
          </a:prstGeom>
          <a:noFill/>
          <a:ln w="9525">
            <a:noFill/>
            <a:miter lim="800000"/>
          </a:ln>
        </p:spPr>
        <p:txBody>
          <a:bodyPr>
            <a:spAutoFit/>
          </a:bodyPr>
          <a:lstStyle/>
          <a:p>
            <a:pPr eaLnBrk="0" hangingPunct="0">
              <a:spcBef>
                <a:spcPct val="50000"/>
              </a:spcBef>
            </a:pPr>
            <a:r>
              <a:rPr lang="zh-CN" altLang="en-US" sz="1800" b="1">
                <a:latin typeface="Times New Roman" panose="02020603050405020304" pitchFamily="18" charset="0"/>
                <a:ea typeface="宋体" panose="02010600030101010101" pitchFamily="2" charset="-122"/>
              </a:rPr>
              <a:t>自然连接</a:t>
            </a:r>
            <a:endParaRPr lang="zh-CN" altLang="en-US" sz="1800" b="1">
              <a:latin typeface="Times New Roman" panose="02020603050405020304" pitchFamily="18" charset="0"/>
              <a:ea typeface="宋体" panose="02010600030101010101" pitchFamily="2" charset="-122"/>
            </a:endParaRPr>
          </a:p>
          <a:p>
            <a:pPr eaLnBrk="0" hangingPunct="0">
              <a:spcBef>
                <a:spcPct val="50000"/>
              </a:spcBef>
            </a:pPr>
            <a:endParaRPr lang="zh-CN" altLang="en-US" sz="1800" b="1">
              <a:latin typeface="Times New Roman" panose="02020603050405020304" pitchFamily="18" charset="0"/>
              <a:ea typeface="宋体" panose="02010600030101010101" pitchFamily="2" charset="-122"/>
            </a:endParaRPr>
          </a:p>
        </p:txBody>
      </p:sp>
      <p:sp>
        <p:nvSpPr>
          <p:cNvPr id="69674" name="文本框 73773"/>
          <p:cNvSpPr txBox="1">
            <a:spLocks noChangeArrowheads="1"/>
          </p:cNvSpPr>
          <p:nvPr/>
        </p:nvSpPr>
        <p:spPr bwMode="auto">
          <a:xfrm>
            <a:off x="8975725" y="549275"/>
            <a:ext cx="1330325" cy="522288"/>
          </a:xfrm>
          <a:prstGeom prst="rect">
            <a:avLst/>
          </a:prstGeom>
          <a:noFill/>
          <a:ln w="9525">
            <a:noFill/>
            <a:miter lim="800000"/>
          </a:ln>
        </p:spPr>
        <p:txBody>
          <a:bodyPr wrap="none">
            <a:spAutoFit/>
          </a:bodyPr>
          <a:lstStyle/>
          <a:p>
            <a:pPr eaLnBrk="0" hangingPunct="0"/>
            <a:r>
              <a:rPr lang="en-US" altLang="zh-CN" sz="2800" b="1">
                <a:latin typeface="Times New Roman" panose="02020603050405020304" pitchFamily="18" charset="0"/>
                <a:ea typeface="宋体" panose="02010600030101010101" pitchFamily="2" charset="-122"/>
              </a:rPr>
              <a:t>R</a:t>
            </a:r>
            <a:r>
              <a:rPr lang="en-US" altLang="zh-CN" sz="1800" b="1">
                <a:latin typeface="Times New Roman" panose="02020603050405020304" pitchFamily="18" charset="0"/>
                <a:ea typeface="宋体" panose="02010600030101010101" pitchFamily="2" charset="-122"/>
              </a:rPr>
              <a:t> </a:t>
            </a:r>
            <a:r>
              <a:rPr lang="en-US" altLang="zh-CN" sz="1200" b="1">
                <a:latin typeface="Times New Roman" panose="02020603050405020304" pitchFamily="18" charset="0"/>
                <a:ea typeface="宋体" panose="02010600030101010101" pitchFamily="2" charset="-122"/>
              </a:rPr>
              <a:t>R.B=S.B</a:t>
            </a:r>
            <a:r>
              <a:rPr lang="en-US" altLang="zh-CN"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endParaRPr lang="en-US" altLang="zh-CN" sz="2800" b="1">
              <a:latin typeface="Times New Roman" panose="02020603050405020304" pitchFamily="18" charset="0"/>
              <a:ea typeface="宋体" panose="02010600030101010101" pitchFamily="2" charset="-122"/>
            </a:endParaRPr>
          </a:p>
        </p:txBody>
      </p:sp>
      <p:grpSp>
        <p:nvGrpSpPr>
          <p:cNvPr id="69675" name="组合 73774"/>
          <p:cNvGrpSpPr/>
          <p:nvPr/>
        </p:nvGrpSpPr>
        <p:grpSpPr bwMode="auto">
          <a:xfrm>
            <a:off x="9448800" y="635000"/>
            <a:ext cx="304800" cy="152400"/>
            <a:chOff x="3072" y="768"/>
            <a:chExt cx="192" cy="96"/>
          </a:xfrm>
        </p:grpSpPr>
        <p:sp>
          <p:nvSpPr>
            <p:cNvPr id="69676" name="直接连接符 73775"/>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sp>
          <p:nvSpPr>
            <p:cNvPr id="69677" name="直接连接符 73776"/>
            <p:cNvSpPr>
              <a:spLocks noChangeShapeType="1"/>
            </p:cNvSpPr>
            <p:nvPr/>
          </p:nvSpPr>
          <p:spPr bwMode="auto">
            <a:xfrm>
              <a:off x="3264" y="768"/>
              <a:ext cx="0" cy="96"/>
            </a:xfrm>
            <a:prstGeom prst="line">
              <a:avLst/>
            </a:prstGeom>
            <a:noFill/>
            <a:ln w="9525">
              <a:solidFill>
                <a:schemeClr val="tx1"/>
              </a:solidFill>
              <a:round/>
            </a:ln>
          </p:spPr>
          <p:txBody>
            <a:bodyPr/>
            <a:lstStyle/>
            <a:p>
              <a:endParaRPr lang="zh-CN" altLang="en-US"/>
            </a:p>
          </p:txBody>
        </p:sp>
        <p:sp>
          <p:nvSpPr>
            <p:cNvPr id="69678" name="直接连接符 73777"/>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grpSp>
          <p:nvGrpSpPr>
            <p:cNvPr id="69679" name="组合 73778"/>
            <p:cNvGrpSpPr/>
            <p:nvPr/>
          </p:nvGrpSpPr>
          <p:grpSpPr bwMode="auto">
            <a:xfrm>
              <a:off x="3072" y="768"/>
              <a:ext cx="192" cy="96"/>
              <a:chOff x="3072" y="768"/>
              <a:chExt cx="192" cy="96"/>
            </a:xfrm>
          </p:grpSpPr>
          <p:sp>
            <p:nvSpPr>
              <p:cNvPr id="69680" name="直接连接符 73779"/>
              <p:cNvSpPr>
                <a:spLocks noChangeShapeType="1"/>
              </p:cNvSpPr>
              <p:nvPr/>
            </p:nvSpPr>
            <p:spPr bwMode="auto">
              <a:xfrm>
                <a:off x="3072" y="768"/>
                <a:ext cx="192" cy="96"/>
              </a:xfrm>
              <a:prstGeom prst="line">
                <a:avLst/>
              </a:prstGeom>
              <a:noFill/>
              <a:ln w="9525">
                <a:solidFill>
                  <a:schemeClr val="tx1"/>
                </a:solidFill>
                <a:round/>
              </a:ln>
            </p:spPr>
            <p:txBody>
              <a:bodyPr/>
              <a:lstStyle/>
              <a:p>
                <a:endParaRPr lang="zh-CN" altLang="en-US"/>
              </a:p>
            </p:txBody>
          </p:sp>
          <p:sp>
            <p:nvSpPr>
              <p:cNvPr id="69681" name="直接连接符 73780"/>
              <p:cNvSpPr>
                <a:spLocks noChangeShapeType="1"/>
              </p:cNvSpPr>
              <p:nvPr/>
            </p:nvSpPr>
            <p:spPr bwMode="auto">
              <a:xfrm flipV="1">
                <a:off x="3072" y="768"/>
                <a:ext cx="192" cy="96"/>
              </a:xfrm>
              <a:prstGeom prst="line">
                <a:avLst/>
              </a:prstGeom>
              <a:noFill/>
              <a:ln w="9525">
                <a:solidFill>
                  <a:schemeClr val="tx1"/>
                </a:solidFill>
                <a:round/>
              </a:ln>
            </p:spPr>
            <p:txBody>
              <a:bodyPr/>
              <a:lstStyle/>
              <a:p>
                <a:endParaRPr lang="zh-CN" altLang="en-US"/>
              </a:p>
            </p:txBody>
          </p:sp>
        </p:grpSp>
      </p:grpSp>
      <p:sp>
        <p:nvSpPr>
          <p:cNvPr id="69682" name="文本框 73781"/>
          <p:cNvSpPr txBox="1">
            <a:spLocks noChangeArrowheads="1"/>
          </p:cNvSpPr>
          <p:nvPr/>
        </p:nvSpPr>
        <p:spPr bwMode="auto">
          <a:xfrm>
            <a:off x="1752600" y="4521200"/>
            <a:ext cx="1036638" cy="522288"/>
          </a:xfrm>
          <a:prstGeom prst="rect">
            <a:avLst/>
          </a:prstGeom>
          <a:noFill/>
          <a:ln w="9525">
            <a:noFill/>
            <a:miter lim="800000"/>
          </a:ln>
        </p:spPr>
        <p:txBody>
          <a:bodyPr wrap="none">
            <a:spAutoFit/>
          </a:bodyPr>
          <a:lstStyle/>
          <a:p>
            <a:pPr eaLnBrk="0" hangingPunct="0"/>
            <a:r>
              <a:rPr lang="en-US" altLang="zh-CN" sz="2800" b="1">
                <a:latin typeface="Times New Roman" panose="02020603050405020304" pitchFamily="18" charset="0"/>
                <a:ea typeface="宋体" panose="02010600030101010101" pitchFamily="2" charset="-122"/>
              </a:rPr>
              <a:t>R</a:t>
            </a:r>
            <a:r>
              <a:rPr lang="en-US" altLang="zh-CN" sz="1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endParaRPr lang="en-US" altLang="zh-CN" sz="2800" b="1">
              <a:latin typeface="Times New Roman" panose="02020603050405020304" pitchFamily="18" charset="0"/>
              <a:ea typeface="宋体" panose="02010600030101010101" pitchFamily="2" charset="-122"/>
            </a:endParaRPr>
          </a:p>
        </p:txBody>
      </p:sp>
      <p:grpSp>
        <p:nvGrpSpPr>
          <p:cNvPr id="69683" name="组合 73782"/>
          <p:cNvGrpSpPr/>
          <p:nvPr/>
        </p:nvGrpSpPr>
        <p:grpSpPr bwMode="auto">
          <a:xfrm>
            <a:off x="2133600" y="4749800"/>
            <a:ext cx="304800" cy="152400"/>
            <a:chOff x="3072" y="768"/>
            <a:chExt cx="192" cy="96"/>
          </a:xfrm>
        </p:grpSpPr>
        <p:sp>
          <p:nvSpPr>
            <p:cNvPr id="69684" name="直接连接符 73783"/>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sp>
          <p:nvSpPr>
            <p:cNvPr id="69685" name="直接连接符 73784"/>
            <p:cNvSpPr>
              <a:spLocks noChangeShapeType="1"/>
            </p:cNvSpPr>
            <p:nvPr/>
          </p:nvSpPr>
          <p:spPr bwMode="auto">
            <a:xfrm>
              <a:off x="3264" y="768"/>
              <a:ext cx="0" cy="96"/>
            </a:xfrm>
            <a:prstGeom prst="line">
              <a:avLst/>
            </a:prstGeom>
            <a:noFill/>
            <a:ln w="9525">
              <a:solidFill>
                <a:schemeClr val="tx1"/>
              </a:solidFill>
              <a:round/>
            </a:ln>
          </p:spPr>
          <p:txBody>
            <a:bodyPr/>
            <a:lstStyle/>
            <a:p>
              <a:endParaRPr lang="zh-CN" altLang="en-US"/>
            </a:p>
          </p:txBody>
        </p:sp>
        <p:sp>
          <p:nvSpPr>
            <p:cNvPr id="69686" name="直接连接符 73785"/>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grpSp>
          <p:nvGrpSpPr>
            <p:cNvPr id="69687" name="组合 73786"/>
            <p:cNvGrpSpPr/>
            <p:nvPr/>
          </p:nvGrpSpPr>
          <p:grpSpPr bwMode="auto">
            <a:xfrm>
              <a:off x="3072" y="768"/>
              <a:ext cx="192" cy="96"/>
              <a:chOff x="3072" y="768"/>
              <a:chExt cx="192" cy="96"/>
            </a:xfrm>
          </p:grpSpPr>
          <p:sp>
            <p:nvSpPr>
              <p:cNvPr id="69688" name="直接连接符 73787"/>
              <p:cNvSpPr>
                <a:spLocks noChangeShapeType="1"/>
              </p:cNvSpPr>
              <p:nvPr/>
            </p:nvSpPr>
            <p:spPr bwMode="auto">
              <a:xfrm>
                <a:off x="3072" y="768"/>
                <a:ext cx="192" cy="96"/>
              </a:xfrm>
              <a:prstGeom prst="line">
                <a:avLst/>
              </a:prstGeom>
              <a:noFill/>
              <a:ln w="9525">
                <a:solidFill>
                  <a:schemeClr val="tx1"/>
                </a:solidFill>
                <a:round/>
              </a:ln>
            </p:spPr>
            <p:txBody>
              <a:bodyPr/>
              <a:lstStyle/>
              <a:p>
                <a:endParaRPr lang="zh-CN" altLang="en-US"/>
              </a:p>
            </p:txBody>
          </p:sp>
          <p:sp>
            <p:nvSpPr>
              <p:cNvPr id="69689" name="直接连接符 73788"/>
              <p:cNvSpPr>
                <a:spLocks noChangeShapeType="1"/>
              </p:cNvSpPr>
              <p:nvPr/>
            </p:nvSpPr>
            <p:spPr bwMode="auto">
              <a:xfrm flipV="1">
                <a:off x="3072" y="768"/>
                <a:ext cx="192" cy="96"/>
              </a:xfrm>
              <a:prstGeom prst="line">
                <a:avLst/>
              </a:prstGeom>
              <a:noFill/>
              <a:ln w="9525">
                <a:solidFill>
                  <a:schemeClr val="tx1"/>
                </a:solidFill>
                <a:round/>
              </a:ln>
            </p:spPr>
            <p:txBody>
              <a:bodyPr/>
              <a:lstStyle/>
              <a:p>
                <a:endParaRPr lang="zh-CN" altLang="en-US"/>
              </a:p>
            </p:txBody>
          </p:sp>
        </p:grpSp>
      </p:grpSp>
      <p:sp>
        <p:nvSpPr>
          <p:cNvPr id="69690" name="任意多边形 73789"/>
          <p:cNvSpPr>
            <a:spLocks noChangeArrowheads="1"/>
          </p:cNvSpPr>
          <p:nvPr/>
        </p:nvSpPr>
        <p:spPr bwMode="auto">
          <a:xfrm>
            <a:off x="7924800" y="4064000"/>
            <a:ext cx="2286000" cy="1981200"/>
          </a:xfrm>
          <a:custGeom>
            <a:avLst/>
            <a:gdLst/>
            <a:ahLst/>
            <a:cxnLst>
              <a:cxn ang="0">
                <a:pos x="18487" y="0"/>
              </a:cxn>
              <a:cxn ang="0">
                <a:pos x="15375" y="6681"/>
              </a:cxn>
              <a:cxn ang="0">
                <a:pos x="17460" y="6681"/>
              </a:cxn>
              <a:cxn ang="0">
                <a:pos x="17460" y="17460"/>
              </a:cxn>
              <a:cxn ang="0">
                <a:pos x="6681" y="17460"/>
              </a:cxn>
              <a:cxn ang="0">
                <a:pos x="6681" y="15375"/>
              </a:cxn>
              <a:cxn ang="0">
                <a:pos x="0" y="18487"/>
              </a:cxn>
              <a:cxn ang="0">
                <a:pos x="6681" y="21600"/>
              </a:cxn>
              <a:cxn ang="0">
                <a:pos x="6681" y="19515"/>
              </a:cxn>
              <a:cxn ang="0">
                <a:pos x="19515" y="19515"/>
              </a:cxn>
              <a:cxn ang="0">
                <a:pos x="19515" y="6681"/>
              </a:cxn>
              <a:cxn ang="0">
                <a:pos x="21600" y="6681"/>
              </a:cxn>
            </a:cxnLst>
            <a:rect l="0" t="0" r="r" b="b"/>
            <a:pathLst>
              <a:path w="21600" h="21600">
                <a:moveTo>
                  <a:pt x="18487" y="0"/>
                </a:moveTo>
                <a:lnTo>
                  <a:pt x="15375" y="6681"/>
                </a:lnTo>
                <a:lnTo>
                  <a:pt x="17460" y="6681"/>
                </a:lnTo>
                <a:lnTo>
                  <a:pt x="17460" y="17460"/>
                </a:lnTo>
                <a:lnTo>
                  <a:pt x="6681" y="17460"/>
                </a:lnTo>
                <a:lnTo>
                  <a:pt x="6681" y="15375"/>
                </a:lnTo>
                <a:lnTo>
                  <a:pt x="0" y="18487"/>
                </a:lnTo>
                <a:lnTo>
                  <a:pt x="6681" y="21600"/>
                </a:lnTo>
                <a:lnTo>
                  <a:pt x="6681" y="19515"/>
                </a:lnTo>
                <a:lnTo>
                  <a:pt x="19515" y="19515"/>
                </a:lnTo>
                <a:lnTo>
                  <a:pt x="19515" y="6681"/>
                </a:lnTo>
                <a:lnTo>
                  <a:pt x="21600" y="6681"/>
                </a:lnTo>
                <a:close/>
              </a:path>
            </a:pathLst>
          </a:custGeom>
          <a:solidFill>
            <a:schemeClr val="accent1"/>
          </a:solidFill>
          <a:ln w="9525">
            <a:solidFill>
              <a:schemeClr val="tx1"/>
            </a:solidFill>
            <a:miter lim="800000"/>
          </a:ln>
        </p:spPr>
        <p:txBody>
          <a:bodyPr/>
          <a:lstStyle/>
          <a:p>
            <a:pPr eaLnBrk="0" hangingPunct="0"/>
            <a:endParaRPr lang="zh-CN" altLang="en-US"/>
          </a:p>
        </p:txBody>
      </p:sp>
      <p:pic>
        <p:nvPicPr>
          <p:cNvPr id="69691" name="图片 73790" descr="j0078711"/>
          <p:cNvPicPr>
            <a:picLocks noChangeAspect="1" noChangeArrowheads="1"/>
          </p:cNvPicPr>
          <p:nvPr/>
        </p:nvPicPr>
        <p:blipFill>
          <a:blip r:embed="rId1"/>
          <a:srcRect/>
          <a:stretch>
            <a:fillRect/>
          </a:stretch>
        </p:blipFill>
        <p:spPr bwMode="auto">
          <a:xfrm>
            <a:off x="8839200" y="3759200"/>
            <a:ext cx="838200" cy="1905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ChangeArrowheads="1"/>
          </p:cNvSpPr>
          <p:nvPr>
            <p:ph type="title"/>
          </p:nvPr>
        </p:nvSpPr>
        <p:spPr bwMode="auto">
          <a:xfrm>
            <a:off x="1612900" y="0"/>
            <a:ext cx="9051925" cy="711200"/>
          </a:xfrm>
          <a:noFill/>
          <a:ln>
            <a:miter lim="800000"/>
          </a:ln>
        </p:spPr>
        <p:txBody>
          <a:bodyPr vert="horz" wrap="square" lIns="91440" tIns="45720" rIns="91440" bIns="45720" numCol="1" anchor="t" anchorCtr="0" compatLnSpc="1"/>
          <a:lstStyle/>
          <a:p>
            <a:r>
              <a:rPr lang="zh-CN" altLang="en-US"/>
              <a:t>外连接 </a:t>
            </a:r>
            <a:r>
              <a:rPr lang="en-US" altLang="zh-CN"/>
              <a:t>Out Join</a:t>
            </a:r>
            <a:r>
              <a:rPr lang="zh-CN" altLang="en-US"/>
              <a:t>：左连接，右连接 全连接</a:t>
            </a:r>
            <a:endParaRPr lang="zh-CN" altLang="en-US"/>
          </a:p>
        </p:txBody>
      </p:sp>
      <p:sp>
        <p:nvSpPr>
          <p:cNvPr id="70658" name="直接连接符 73730"/>
          <p:cNvSpPr>
            <a:spLocks noChangeShapeType="1"/>
          </p:cNvSpPr>
          <p:nvPr/>
        </p:nvSpPr>
        <p:spPr bwMode="auto">
          <a:xfrm>
            <a:off x="1524000" y="1244600"/>
            <a:ext cx="1219200" cy="0"/>
          </a:xfrm>
          <a:prstGeom prst="line">
            <a:avLst/>
          </a:prstGeom>
          <a:noFill/>
          <a:ln w="9525">
            <a:solidFill>
              <a:schemeClr val="tx1"/>
            </a:solidFill>
            <a:round/>
          </a:ln>
        </p:spPr>
        <p:txBody>
          <a:bodyPr/>
          <a:lstStyle/>
          <a:p>
            <a:endParaRPr lang="zh-CN" altLang="en-US"/>
          </a:p>
        </p:txBody>
      </p:sp>
      <p:sp>
        <p:nvSpPr>
          <p:cNvPr id="70659" name="直接连接符 73731"/>
          <p:cNvSpPr>
            <a:spLocks noChangeShapeType="1"/>
          </p:cNvSpPr>
          <p:nvPr/>
        </p:nvSpPr>
        <p:spPr bwMode="auto">
          <a:xfrm>
            <a:off x="1524000" y="1701800"/>
            <a:ext cx="1219200" cy="0"/>
          </a:xfrm>
          <a:prstGeom prst="line">
            <a:avLst/>
          </a:prstGeom>
          <a:noFill/>
          <a:ln w="9525">
            <a:solidFill>
              <a:schemeClr val="tx1"/>
            </a:solidFill>
            <a:round/>
          </a:ln>
        </p:spPr>
        <p:txBody>
          <a:bodyPr/>
          <a:lstStyle/>
          <a:p>
            <a:endParaRPr lang="zh-CN" altLang="en-US"/>
          </a:p>
        </p:txBody>
      </p:sp>
      <p:sp>
        <p:nvSpPr>
          <p:cNvPr id="70660" name="直接连接符 73732"/>
          <p:cNvSpPr>
            <a:spLocks noChangeShapeType="1"/>
          </p:cNvSpPr>
          <p:nvPr/>
        </p:nvSpPr>
        <p:spPr bwMode="auto">
          <a:xfrm>
            <a:off x="1905000" y="885825"/>
            <a:ext cx="0" cy="2133600"/>
          </a:xfrm>
          <a:prstGeom prst="line">
            <a:avLst/>
          </a:prstGeom>
          <a:noFill/>
          <a:ln w="9525">
            <a:solidFill>
              <a:schemeClr val="tx1"/>
            </a:solidFill>
            <a:round/>
          </a:ln>
        </p:spPr>
        <p:txBody>
          <a:bodyPr/>
          <a:lstStyle/>
          <a:p>
            <a:endParaRPr lang="zh-CN" altLang="en-US"/>
          </a:p>
        </p:txBody>
      </p:sp>
      <p:sp>
        <p:nvSpPr>
          <p:cNvPr id="70661" name="直接连接符 73733"/>
          <p:cNvSpPr>
            <a:spLocks noChangeShapeType="1"/>
          </p:cNvSpPr>
          <p:nvPr/>
        </p:nvSpPr>
        <p:spPr bwMode="auto">
          <a:xfrm>
            <a:off x="2362200" y="885825"/>
            <a:ext cx="0" cy="2209800"/>
          </a:xfrm>
          <a:prstGeom prst="line">
            <a:avLst/>
          </a:prstGeom>
          <a:noFill/>
          <a:ln w="9525">
            <a:solidFill>
              <a:schemeClr val="tx1"/>
            </a:solidFill>
            <a:round/>
          </a:ln>
        </p:spPr>
        <p:txBody>
          <a:bodyPr/>
          <a:lstStyle/>
          <a:p>
            <a:endParaRPr lang="zh-CN" altLang="en-US"/>
          </a:p>
        </p:txBody>
      </p:sp>
      <p:sp>
        <p:nvSpPr>
          <p:cNvPr id="70662" name="直接连接符 73734"/>
          <p:cNvSpPr>
            <a:spLocks noChangeShapeType="1"/>
          </p:cNvSpPr>
          <p:nvPr/>
        </p:nvSpPr>
        <p:spPr bwMode="auto">
          <a:xfrm>
            <a:off x="1524000" y="871538"/>
            <a:ext cx="1219200" cy="0"/>
          </a:xfrm>
          <a:prstGeom prst="line">
            <a:avLst/>
          </a:prstGeom>
          <a:noFill/>
          <a:ln w="9525">
            <a:solidFill>
              <a:schemeClr val="tx1"/>
            </a:solidFill>
            <a:round/>
          </a:ln>
        </p:spPr>
        <p:txBody>
          <a:bodyPr/>
          <a:lstStyle/>
          <a:p>
            <a:endParaRPr lang="zh-CN" altLang="en-US"/>
          </a:p>
        </p:txBody>
      </p:sp>
      <p:sp>
        <p:nvSpPr>
          <p:cNvPr id="70663" name="文本框 73735"/>
          <p:cNvSpPr txBox="1">
            <a:spLocks noChangeArrowheads="1"/>
          </p:cNvSpPr>
          <p:nvPr/>
        </p:nvSpPr>
        <p:spPr bwMode="auto">
          <a:xfrm>
            <a:off x="1524000" y="819150"/>
            <a:ext cx="1371600" cy="2030413"/>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A    B     C</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a1  b1     5</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a1  b2     6</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a2  b3     8</a:t>
            </a:r>
            <a:endParaRPr lang="en-US" altLang="zh-CN" sz="1800" b="1">
              <a:latin typeface="Times New Roman" panose="02020603050405020304" pitchFamily="18" charset="0"/>
              <a:ea typeface="宋体" panose="02010600030101010101" pitchFamily="2" charset="-122"/>
            </a:endParaRPr>
          </a:p>
          <a:p>
            <a:pPr eaLnBrk="0" hangingPunct="0">
              <a:spcBef>
                <a:spcPct val="50000"/>
              </a:spcBef>
            </a:pPr>
            <a:r>
              <a:rPr lang="en-US" altLang="zh-CN" sz="1800" b="1">
                <a:latin typeface="Times New Roman" panose="02020603050405020304" pitchFamily="18" charset="0"/>
                <a:ea typeface="宋体" panose="02010600030101010101" pitchFamily="2" charset="-122"/>
              </a:rPr>
              <a:t>a2  b4    12</a:t>
            </a:r>
            <a:endParaRPr lang="en-US" altLang="zh-CN" sz="1800" b="1">
              <a:latin typeface="Times New Roman" panose="02020603050405020304" pitchFamily="18" charset="0"/>
              <a:ea typeface="宋体" panose="02010600030101010101" pitchFamily="2" charset="-122"/>
            </a:endParaRPr>
          </a:p>
        </p:txBody>
      </p:sp>
      <p:sp>
        <p:nvSpPr>
          <p:cNvPr id="70664" name="文本框 73736"/>
          <p:cNvSpPr txBox="1">
            <a:spLocks noChangeArrowheads="1"/>
          </p:cNvSpPr>
          <p:nvPr/>
        </p:nvSpPr>
        <p:spPr bwMode="auto">
          <a:xfrm>
            <a:off x="2209800" y="490538"/>
            <a:ext cx="533400" cy="36830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R</a:t>
            </a:r>
            <a:endParaRPr lang="en-US" altLang="zh-CN" sz="1800" b="1">
              <a:latin typeface="Times New Roman" panose="02020603050405020304" pitchFamily="18" charset="0"/>
              <a:ea typeface="宋体" panose="02010600030101010101" pitchFamily="2" charset="-122"/>
            </a:endParaRPr>
          </a:p>
        </p:txBody>
      </p:sp>
      <p:sp>
        <p:nvSpPr>
          <p:cNvPr id="70665" name="直接连接符 73737"/>
          <p:cNvSpPr>
            <a:spLocks noChangeShapeType="1"/>
          </p:cNvSpPr>
          <p:nvPr/>
        </p:nvSpPr>
        <p:spPr bwMode="auto">
          <a:xfrm>
            <a:off x="3200400" y="1244600"/>
            <a:ext cx="914400" cy="0"/>
          </a:xfrm>
          <a:prstGeom prst="line">
            <a:avLst/>
          </a:prstGeom>
          <a:noFill/>
          <a:ln w="9525">
            <a:solidFill>
              <a:schemeClr val="tx1"/>
            </a:solidFill>
            <a:round/>
          </a:ln>
        </p:spPr>
        <p:txBody>
          <a:bodyPr/>
          <a:lstStyle/>
          <a:p>
            <a:endParaRPr lang="zh-CN" altLang="en-US"/>
          </a:p>
        </p:txBody>
      </p:sp>
      <p:sp>
        <p:nvSpPr>
          <p:cNvPr id="70666" name="直接连接符 73738"/>
          <p:cNvSpPr>
            <a:spLocks noChangeShapeType="1"/>
          </p:cNvSpPr>
          <p:nvPr/>
        </p:nvSpPr>
        <p:spPr bwMode="auto">
          <a:xfrm>
            <a:off x="3200400" y="1701800"/>
            <a:ext cx="914400" cy="0"/>
          </a:xfrm>
          <a:prstGeom prst="line">
            <a:avLst/>
          </a:prstGeom>
          <a:noFill/>
          <a:ln w="9525">
            <a:solidFill>
              <a:schemeClr val="tx1"/>
            </a:solidFill>
            <a:round/>
          </a:ln>
        </p:spPr>
        <p:txBody>
          <a:bodyPr/>
          <a:lstStyle/>
          <a:p>
            <a:endParaRPr lang="zh-CN" altLang="en-US"/>
          </a:p>
        </p:txBody>
      </p:sp>
      <p:sp>
        <p:nvSpPr>
          <p:cNvPr id="70667" name="直接连接符 73739"/>
          <p:cNvSpPr>
            <a:spLocks noChangeShapeType="1"/>
          </p:cNvSpPr>
          <p:nvPr/>
        </p:nvSpPr>
        <p:spPr bwMode="auto">
          <a:xfrm>
            <a:off x="3200400" y="3759200"/>
            <a:ext cx="990600" cy="0"/>
          </a:xfrm>
          <a:prstGeom prst="line">
            <a:avLst/>
          </a:prstGeom>
          <a:noFill/>
          <a:ln w="9525">
            <a:solidFill>
              <a:schemeClr val="tx1"/>
            </a:solidFill>
            <a:round/>
          </a:ln>
        </p:spPr>
        <p:txBody>
          <a:bodyPr/>
          <a:lstStyle/>
          <a:p>
            <a:endParaRPr lang="zh-CN" altLang="en-US"/>
          </a:p>
        </p:txBody>
      </p:sp>
      <p:sp>
        <p:nvSpPr>
          <p:cNvPr id="70668" name="直接连接符 73740"/>
          <p:cNvSpPr>
            <a:spLocks noChangeShapeType="1"/>
          </p:cNvSpPr>
          <p:nvPr/>
        </p:nvSpPr>
        <p:spPr bwMode="auto">
          <a:xfrm>
            <a:off x="3657600" y="1244600"/>
            <a:ext cx="0" cy="2514600"/>
          </a:xfrm>
          <a:prstGeom prst="line">
            <a:avLst/>
          </a:prstGeom>
          <a:noFill/>
          <a:ln w="9525">
            <a:solidFill>
              <a:schemeClr val="tx1"/>
            </a:solidFill>
            <a:round/>
          </a:ln>
        </p:spPr>
        <p:txBody>
          <a:bodyPr/>
          <a:lstStyle/>
          <a:p>
            <a:endParaRPr lang="zh-CN" altLang="en-US"/>
          </a:p>
        </p:txBody>
      </p:sp>
      <p:sp>
        <p:nvSpPr>
          <p:cNvPr id="70669" name="文本框 73741"/>
          <p:cNvSpPr txBox="1">
            <a:spLocks noChangeArrowheads="1"/>
          </p:cNvSpPr>
          <p:nvPr/>
        </p:nvSpPr>
        <p:spPr bwMode="auto">
          <a:xfrm>
            <a:off x="3200400" y="1320800"/>
            <a:ext cx="990600" cy="2444750"/>
          </a:xfrm>
          <a:prstGeom prst="rect">
            <a:avLst/>
          </a:prstGeom>
          <a:noFill/>
          <a:ln w="9525">
            <a:noFill/>
            <a:miter lim="800000"/>
          </a:ln>
        </p:spPr>
        <p:txBody>
          <a:bodyPr>
            <a:spAutoFit/>
          </a:bodyPr>
          <a:lstStyle/>
          <a:p>
            <a:pPr eaLnBrk="0" hangingPunct="0">
              <a:spcBef>
                <a:spcPct val="50000"/>
              </a:spcBef>
            </a:pPr>
            <a:r>
              <a:rPr lang="en-US" altLang="zh-CN" sz="1800" b="1" dirty="0">
                <a:latin typeface="Times New Roman" panose="02020603050405020304" pitchFamily="18" charset="0"/>
                <a:ea typeface="宋体" panose="02010600030101010101" pitchFamily="2" charset="-122"/>
              </a:rPr>
              <a:t>B       E</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b1    3</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b2    7</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b3   10</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b3    2</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b5    2</a:t>
            </a:r>
            <a:endParaRPr lang="en-US" altLang="zh-CN" sz="1800" b="1" dirty="0">
              <a:latin typeface="Times New Roman" panose="02020603050405020304" pitchFamily="18" charset="0"/>
              <a:ea typeface="宋体" panose="02010600030101010101" pitchFamily="2" charset="-122"/>
            </a:endParaRPr>
          </a:p>
        </p:txBody>
      </p:sp>
      <p:sp>
        <p:nvSpPr>
          <p:cNvPr id="70670" name="文本框 73742"/>
          <p:cNvSpPr txBox="1">
            <a:spLocks noChangeArrowheads="1"/>
          </p:cNvSpPr>
          <p:nvPr/>
        </p:nvSpPr>
        <p:spPr bwMode="auto">
          <a:xfrm>
            <a:off x="3276600" y="787400"/>
            <a:ext cx="304800" cy="36830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S</a:t>
            </a:r>
            <a:endParaRPr lang="en-US" altLang="zh-CN" sz="1800" b="1">
              <a:latin typeface="Times New Roman" panose="02020603050405020304" pitchFamily="18" charset="0"/>
              <a:ea typeface="宋体" panose="02010600030101010101" pitchFamily="2" charset="-122"/>
            </a:endParaRPr>
          </a:p>
        </p:txBody>
      </p:sp>
      <p:sp>
        <p:nvSpPr>
          <p:cNvPr id="70671" name="文本框 73743"/>
          <p:cNvSpPr txBox="1">
            <a:spLocks noChangeArrowheads="1"/>
          </p:cNvSpPr>
          <p:nvPr/>
        </p:nvSpPr>
        <p:spPr bwMode="auto">
          <a:xfrm>
            <a:off x="4572000" y="1320800"/>
            <a:ext cx="3048000" cy="3277820"/>
          </a:xfrm>
          <a:prstGeom prst="rect">
            <a:avLst/>
          </a:prstGeom>
          <a:noFill/>
          <a:ln w="9525">
            <a:noFill/>
            <a:miter lim="800000"/>
          </a:ln>
        </p:spPr>
        <p:txBody>
          <a:bodyPr>
            <a:spAutoFit/>
          </a:bodyPr>
          <a:lstStyle/>
          <a:p>
            <a:pPr eaLnBrk="0" hangingPunct="0">
              <a:spcBef>
                <a:spcPct val="50000"/>
              </a:spcBef>
            </a:pPr>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       B      C         E</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a1        b1      5      3</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a1        b2      6       7</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a2        b3      8      10</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a2        b3      8      2</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a2        b4    12    null</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 null     b5   null     2</a:t>
            </a:r>
            <a:endParaRPr lang="en-US" altLang="zh-CN" sz="1800" dirty="0">
              <a:latin typeface="Times New Roman" panose="02020603050405020304" pitchFamily="18" charset="0"/>
              <a:ea typeface="宋体" panose="02010600030101010101" pitchFamily="2" charset="-122"/>
            </a:endParaRPr>
          </a:p>
          <a:p>
            <a:pPr eaLnBrk="0" hangingPunct="0">
              <a:spcBef>
                <a:spcPct val="50000"/>
              </a:spcBef>
            </a:pPr>
            <a:endParaRPr lang="en-US" altLang="zh-CN" sz="1800" b="1" dirty="0">
              <a:latin typeface="Times New Roman" panose="02020603050405020304" pitchFamily="18" charset="0"/>
              <a:ea typeface="宋体" panose="02010600030101010101" pitchFamily="2" charset="-122"/>
            </a:endParaRPr>
          </a:p>
        </p:txBody>
      </p:sp>
      <p:sp>
        <p:nvSpPr>
          <p:cNvPr id="70672" name="直接连接符 73744"/>
          <p:cNvSpPr>
            <a:spLocks noChangeShapeType="1"/>
          </p:cNvSpPr>
          <p:nvPr/>
        </p:nvSpPr>
        <p:spPr bwMode="auto">
          <a:xfrm>
            <a:off x="4572000" y="1244600"/>
            <a:ext cx="2895600" cy="0"/>
          </a:xfrm>
          <a:prstGeom prst="line">
            <a:avLst/>
          </a:prstGeom>
          <a:noFill/>
          <a:ln w="9525">
            <a:solidFill>
              <a:schemeClr val="tx1"/>
            </a:solidFill>
            <a:round/>
          </a:ln>
        </p:spPr>
        <p:txBody>
          <a:bodyPr/>
          <a:lstStyle/>
          <a:p>
            <a:endParaRPr lang="zh-CN" altLang="en-US"/>
          </a:p>
        </p:txBody>
      </p:sp>
      <p:sp>
        <p:nvSpPr>
          <p:cNvPr id="70673" name="直接连接符 73745"/>
          <p:cNvSpPr>
            <a:spLocks noChangeShapeType="1"/>
          </p:cNvSpPr>
          <p:nvPr/>
        </p:nvSpPr>
        <p:spPr bwMode="auto">
          <a:xfrm>
            <a:off x="4572000" y="4594225"/>
            <a:ext cx="2362200" cy="0"/>
          </a:xfrm>
          <a:prstGeom prst="line">
            <a:avLst/>
          </a:prstGeom>
          <a:noFill/>
          <a:ln w="9525">
            <a:solidFill>
              <a:schemeClr val="tx1"/>
            </a:solidFill>
            <a:round/>
          </a:ln>
        </p:spPr>
        <p:txBody>
          <a:bodyPr/>
          <a:lstStyle/>
          <a:p>
            <a:endParaRPr lang="zh-CN" altLang="en-US"/>
          </a:p>
        </p:txBody>
      </p:sp>
      <p:sp>
        <p:nvSpPr>
          <p:cNvPr id="70674" name="直接连接符 73747"/>
          <p:cNvSpPr>
            <a:spLocks noChangeShapeType="1"/>
          </p:cNvSpPr>
          <p:nvPr/>
        </p:nvSpPr>
        <p:spPr bwMode="auto">
          <a:xfrm>
            <a:off x="5867400" y="1244600"/>
            <a:ext cx="0" cy="2514600"/>
          </a:xfrm>
          <a:prstGeom prst="line">
            <a:avLst/>
          </a:prstGeom>
          <a:noFill/>
          <a:ln w="9525">
            <a:solidFill>
              <a:schemeClr val="tx1"/>
            </a:solidFill>
            <a:round/>
          </a:ln>
        </p:spPr>
        <p:txBody>
          <a:bodyPr/>
          <a:lstStyle/>
          <a:p>
            <a:endParaRPr lang="zh-CN" altLang="en-US"/>
          </a:p>
        </p:txBody>
      </p:sp>
      <p:sp>
        <p:nvSpPr>
          <p:cNvPr id="70675" name="直接连接符 73748"/>
          <p:cNvSpPr>
            <a:spLocks noChangeShapeType="1"/>
          </p:cNvSpPr>
          <p:nvPr/>
        </p:nvSpPr>
        <p:spPr bwMode="auto">
          <a:xfrm>
            <a:off x="6324600" y="1244600"/>
            <a:ext cx="0" cy="2514600"/>
          </a:xfrm>
          <a:prstGeom prst="line">
            <a:avLst/>
          </a:prstGeom>
          <a:noFill/>
          <a:ln w="9525">
            <a:solidFill>
              <a:schemeClr val="tx1"/>
            </a:solidFill>
            <a:round/>
          </a:ln>
        </p:spPr>
        <p:txBody>
          <a:bodyPr/>
          <a:lstStyle/>
          <a:p>
            <a:endParaRPr lang="zh-CN" altLang="en-US"/>
          </a:p>
        </p:txBody>
      </p:sp>
      <p:sp>
        <p:nvSpPr>
          <p:cNvPr id="70676" name="直接连接符 73749"/>
          <p:cNvSpPr>
            <a:spLocks noChangeShapeType="1"/>
          </p:cNvSpPr>
          <p:nvPr/>
        </p:nvSpPr>
        <p:spPr bwMode="auto">
          <a:xfrm>
            <a:off x="6858000" y="1244600"/>
            <a:ext cx="0" cy="2514600"/>
          </a:xfrm>
          <a:prstGeom prst="line">
            <a:avLst/>
          </a:prstGeom>
          <a:noFill/>
          <a:ln w="9525">
            <a:solidFill>
              <a:schemeClr val="tx1"/>
            </a:solidFill>
            <a:round/>
          </a:ln>
        </p:spPr>
        <p:txBody>
          <a:bodyPr/>
          <a:lstStyle/>
          <a:p>
            <a:endParaRPr lang="zh-CN" altLang="en-US"/>
          </a:p>
        </p:txBody>
      </p:sp>
      <p:sp>
        <p:nvSpPr>
          <p:cNvPr id="70677" name="直接连接符 73750"/>
          <p:cNvSpPr>
            <a:spLocks noChangeShapeType="1"/>
          </p:cNvSpPr>
          <p:nvPr/>
        </p:nvSpPr>
        <p:spPr bwMode="auto">
          <a:xfrm>
            <a:off x="4572000" y="1701800"/>
            <a:ext cx="2895600" cy="0"/>
          </a:xfrm>
          <a:prstGeom prst="line">
            <a:avLst/>
          </a:prstGeom>
          <a:noFill/>
          <a:ln w="9525">
            <a:solidFill>
              <a:schemeClr val="tx1"/>
            </a:solidFill>
            <a:round/>
          </a:ln>
        </p:spPr>
        <p:txBody>
          <a:bodyPr/>
          <a:lstStyle/>
          <a:p>
            <a:endParaRPr lang="zh-CN" altLang="en-US"/>
          </a:p>
        </p:txBody>
      </p:sp>
      <p:sp>
        <p:nvSpPr>
          <p:cNvPr id="70678" name="文本框 73751"/>
          <p:cNvSpPr txBox="1">
            <a:spLocks noChangeArrowheads="1"/>
          </p:cNvSpPr>
          <p:nvPr/>
        </p:nvSpPr>
        <p:spPr bwMode="auto">
          <a:xfrm>
            <a:off x="4724400" y="725488"/>
            <a:ext cx="2209800" cy="522287"/>
          </a:xfrm>
          <a:prstGeom prst="rect">
            <a:avLst/>
          </a:prstGeom>
          <a:noFill/>
          <a:ln w="9525">
            <a:noFill/>
            <a:miter lim="800000"/>
          </a:ln>
        </p:spPr>
        <p:txBody>
          <a:bodyPr>
            <a:spAutoFit/>
          </a:bodyPr>
          <a:lstStyle/>
          <a:p>
            <a:pPr eaLnBrk="0" hangingPunct="0">
              <a:spcBef>
                <a:spcPct val="50000"/>
              </a:spcBef>
            </a:pPr>
            <a:r>
              <a:rPr lang="en-US" altLang="zh-CN" sz="2800" b="1">
                <a:latin typeface="Times New Roman" panose="02020603050405020304" pitchFamily="18" charset="0"/>
                <a:ea typeface="宋体" panose="02010600030101010101" pitchFamily="2" charset="-122"/>
              </a:rPr>
              <a:t>R   </a:t>
            </a:r>
            <a:r>
              <a:rPr lang="en-US" altLang="zh-CN" sz="1800"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endParaRPr lang="en-US" altLang="zh-CN" sz="2800" b="1">
              <a:latin typeface="Times New Roman" panose="02020603050405020304" pitchFamily="18" charset="0"/>
              <a:ea typeface="宋体" panose="02010600030101010101" pitchFamily="2" charset="-122"/>
            </a:endParaRPr>
          </a:p>
        </p:txBody>
      </p:sp>
      <p:sp>
        <p:nvSpPr>
          <p:cNvPr id="70679" name="直接连接符 73752"/>
          <p:cNvSpPr>
            <a:spLocks noChangeShapeType="1"/>
          </p:cNvSpPr>
          <p:nvPr/>
        </p:nvSpPr>
        <p:spPr bwMode="auto">
          <a:xfrm>
            <a:off x="5105400" y="787400"/>
            <a:ext cx="0" cy="152400"/>
          </a:xfrm>
          <a:prstGeom prst="line">
            <a:avLst/>
          </a:prstGeom>
          <a:noFill/>
          <a:ln w="9525">
            <a:solidFill>
              <a:schemeClr val="tx1"/>
            </a:solidFill>
            <a:round/>
          </a:ln>
        </p:spPr>
        <p:txBody>
          <a:bodyPr/>
          <a:lstStyle/>
          <a:p>
            <a:endParaRPr lang="zh-CN" altLang="en-US"/>
          </a:p>
        </p:txBody>
      </p:sp>
      <p:sp>
        <p:nvSpPr>
          <p:cNvPr id="70680" name="直接连接符 73753"/>
          <p:cNvSpPr>
            <a:spLocks noChangeShapeType="1"/>
          </p:cNvSpPr>
          <p:nvPr/>
        </p:nvSpPr>
        <p:spPr bwMode="auto">
          <a:xfrm>
            <a:off x="5410200" y="787400"/>
            <a:ext cx="0" cy="152400"/>
          </a:xfrm>
          <a:prstGeom prst="line">
            <a:avLst/>
          </a:prstGeom>
          <a:noFill/>
          <a:ln w="9525">
            <a:solidFill>
              <a:schemeClr val="tx1"/>
            </a:solidFill>
            <a:round/>
          </a:ln>
        </p:spPr>
        <p:txBody>
          <a:bodyPr/>
          <a:lstStyle/>
          <a:p>
            <a:endParaRPr lang="zh-CN" altLang="en-US"/>
          </a:p>
        </p:txBody>
      </p:sp>
      <p:sp>
        <p:nvSpPr>
          <p:cNvPr id="70681" name="直接连接符 73755"/>
          <p:cNvSpPr>
            <a:spLocks noChangeShapeType="1"/>
          </p:cNvSpPr>
          <p:nvPr/>
        </p:nvSpPr>
        <p:spPr bwMode="auto">
          <a:xfrm>
            <a:off x="5105400" y="787400"/>
            <a:ext cx="304800" cy="152400"/>
          </a:xfrm>
          <a:prstGeom prst="line">
            <a:avLst/>
          </a:prstGeom>
          <a:noFill/>
          <a:ln w="9525">
            <a:solidFill>
              <a:schemeClr val="tx1"/>
            </a:solidFill>
            <a:round/>
          </a:ln>
        </p:spPr>
        <p:txBody>
          <a:bodyPr/>
          <a:lstStyle/>
          <a:p>
            <a:endParaRPr lang="zh-CN" altLang="en-US"/>
          </a:p>
        </p:txBody>
      </p:sp>
      <p:sp>
        <p:nvSpPr>
          <p:cNvPr id="70682" name="直接连接符 73756"/>
          <p:cNvSpPr>
            <a:spLocks noChangeShapeType="1"/>
          </p:cNvSpPr>
          <p:nvPr/>
        </p:nvSpPr>
        <p:spPr bwMode="auto">
          <a:xfrm flipV="1">
            <a:off x="5105400" y="787400"/>
            <a:ext cx="304800" cy="152400"/>
          </a:xfrm>
          <a:prstGeom prst="line">
            <a:avLst/>
          </a:prstGeom>
          <a:noFill/>
          <a:ln w="9525">
            <a:solidFill>
              <a:schemeClr val="tx1"/>
            </a:solidFill>
            <a:round/>
          </a:ln>
        </p:spPr>
        <p:txBody>
          <a:bodyPr/>
          <a:lstStyle/>
          <a:p>
            <a:endParaRPr lang="zh-CN" altLang="en-US"/>
          </a:p>
        </p:txBody>
      </p:sp>
      <p:sp>
        <p:nvSpPr>
          <p:cNvPr id="70683" name="直接连接符 73757"/>
          <p:cNvSpPr>
            <a:spLocks noChangeShapeType="1"/>
          </p:cNvSpPr>
          <p:nvPr/>
        </p:nvSpPr>
        <p:spPr bwMode="auto">
          <a:xfrm>
            <a:off x="7772400" y="1244600"/>
            <a:ext cx="2590800" cy="0"/>
          </a:xfrm>
          <a:prstGeom prst="line">
            <a:avLst/>
          </a:prstGeom>
          <a:noFill/>
          <a:ln w="9525">
            <a:solidFill>
              <a:schemeClr val="tx1"/>
            </a:solidFill>
            <a:round/>
          </a:ln>
        </p:spPr>
        <p:txBody>
          <a:bodyPr/>
          <a:lstStyle/>
          <a:p>
            <a:endParaRPr lang="zh-CN" altLang="en-US"/>
          </a:p>
        </p:txBody>
      </p:sp>
      <p:sp>
        <p:nvSpPr>
          <p:cNvPr id="70684" name="文本框 73758"/>
          <p:cNvSpPr txBox="1">
            <a:spLocks noChangeArrowheads="1"/>
          </p:cNvSpPr>
          <p:nvPr/>
        </p:nvSpPr>
        <p:spPr bwMode="auto">
          <a:xfrm>
            <a:off x="7620000" y="1320800"/>
            <a:ext cx="2974975" cy="2860675"/>
          </a:xfrm>
          <a:prstGeom prst="rect">
            <a:avLst/>
          </a:prstGeom>
          <a:noFill/>
          <a:ln w="9525">
            <a:noFill/>
            <a:miter lim="800000"/>
          </a:ln>
        </p:spPr>
        <p:txBody>
          <a:bodyPr>
            <a:spAutoFit/>
          </a:bodyPr>
          <a:lstStyle/>
          <a:p>
            <a:pPr eaLnBrk="0" hangingPunct="0">
              <a:spcBef>
                <a:spcPct val="50000"/>
              </a:spcBef>
            </a:pPr>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        B       C         E</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a1        b1      5       3</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a1        b2      6       7</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a2        b3      8      10</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a2        b3      8        2</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r>
              <a:rPr lang="en-US" altLang="zh-CN" sz="1800" b="1" dirty="0">
                <a:latin typeface="Times New Roman" panose="02020603050405020304" pitchFamily="18" charset="0"/>
                <a:ea typeface="宋体" panose="02010600030101010101" pitchFamily="2" charset="-122"/>
              </a:rPr>
              <a:t>   a2        b4   12      null</a:t>
            </a:r>
            <a:endParaRPr lang="en-US" altLang="zh-CN" sz="1800" b="1" dirty="0">
              <a:latin typeface="Times New Roman" panose="02020603050405020304" pitchFamily="18" charset="0"/>
              <a:ea typeface="宋体" panose="02010600030101010101" pitchFamily="2" charset="-122"/>
            </a:endParaRPr>
          </a:p>
          <a:p>
            <a:pPr eaLnBrk="0" hangingPunct="0">
              <a:spcBef>
                <a:spcPct val="50000"/>
              </a:spcBef>
            </a:pPr>
            <a:endParaRPr lang="zh-CN" altLang="en-US" sz="1800" b="1" dirty="0">
              <a:latin typeface="Times New Roman" panose="02020603050405020304" pitchFamily="18" charset="0"/>
              <a:ea typeface="宋体" panose="02010600030101010101" pitchFamily="2" charset="-122"/>
            </a:endParaRPr>
          </a:p>
        </p:txBody>
      </p:sp>
      <p:sp>
        <p:nvSpPr>
          <p:cNvPr id="70685" name="直接连接符 73759"/>
          <p:cNvSpPr>
            <a:spLocks noChangeShapeType="1"/>
          </p:cNvSpPr>
          <p:nvPr/>
        </p:nvSpPr>
        <p:spPr bwMode="auto">
          <a:xfrm>
            <a:off x="7696200" y="3803650"/>
            <a:ext cx="2743200" cy="0"/>
          </a:xfrm>
          <a:prstGeom prst="line">
            <a:avLst/>
          </a:prstGeom>
          <a:noFill/>
          <a:ln w="9525">
            <a:solidFill>
              <a:schemeClr val="tx1"/>
            </a:solidFill>
            <a:round/>
          </a:ln>
        </p:spPr>
        <p:txBody>
          <a:bodyPr/>
          <a:lstStyle/>
          <a:p>
            <a:endParaRPr lang="zh-CN" altLang="en-US"/>
          </a:p>
        </p:txBody>
      </p:sp>
      <p:sp>
        <p:nvSpPr>
          <p:cNvPr id="70686" name="直接连接符 73760"/>
          <p:cNvSpPr>
            <a:spLocks noChangeShapeType="1"/>
          </p:cNvSpPr>
          <p:nvPr/>
        </p:nvSpPr>
        <p:spPr bwMode="auto">
          <a:xfrm>
            <a:off x="8221663" y="1746250"/>
            <a:ext cx="0" cy="2057400"/>
          </a:xfrm>
          <a:prstGeom prst="line">
            <a:avLst/>
          </a:prstGeom>
          <a:noFill/>
          <a:ln w="9525">
            <a:solidFill>
              <a:schemeClr val="tx1"/>
            </a:solidFill>
            <a:round/>
          </a:ln>
        </p:spPr>
        <p:txBody>
          <a:bodyPr/>
          <a:lstStyle/>
          <a:p>
            <a:endParaRPr lang="zh-CN" altLang="en-US"/>
          </a:p>
        </p:txBody>
      </p:sp>
      <p:sp>
        <p:nvSpPr>
          <p:cNvPr id="70687" name="直接连接符 73761"/>
          <p:cNvSpPr>
            <a:spLocks noChangeShapeType="1"/>
          </p:cNvSpPr>
          <p:nvPr/>
        </p:nvSpPr>
        <p:spPr bwMode="auto">
          <a:xfrm>
            <a:off x="8915400" y="1674813"/>
            <a:ext cx="0" cy="2057400"/>
          </a:xfrm>
          <a:prstGeom prst="line">
            <a:avLst/>
          </a:prstGeom>
          <a:noFill/>
          <a:ln w="9525">
            <a:solidFill>
              <a:schemeClr val="tx1"/>
            </a:solidFill>
            <a:round/>
          </a:ln>
        </p:spPr>
        <p:txBody>
          <a:bodyPr/>
          <a:lstStyle/>
          <a:p>
            <a:endParaRPr lang="zh-CN" altLang="en-US"/>
          </a:p>
        </p:txBody>
      </p:sp>
      <p:sp>
        <p:nvSpPr>
          <p:cNvPr id="70688" name="直接连接符 73762"/>
          <p:cNvSpPr>
            <a:spLocks noChangeShapeType="1"/>
          </p:cNvSpPr>
          <p:nvPr/>
        </p:nvSpPr>
        <p:spPr bwMode="auto">
          <a:xfrm>
            <a:off x="9296400" y="1603375"/>
            <a:ext cx="0" cy="2057400"/>
          </a:xfrm>
          <a:prstGeom prst="line">
            <a:avLst/>
          </a:prstGeom>
          <a:noFill/>
          <a:ln w="9525">
            <a:solidFill>
              <a:schemeClr val="tx1"/>
            </a:solidFill>
            <a:round/>
          </a:ln>
        </p:spPr>
        <p:txBody>
          <a:bodyPr/>
          <a:lstStyle/>
          <a:p>
            <a:endParaRPr lang="zh-CN" altLang="en-US"/>
          </a:p>
        </p:txBody>
      </p:sp>
      <p:sp>
        <p:nvSpPr>
          <p:cNvPr id="70689" name="直接连接符 73763"/>
          <p:cNvSpPr>
            <a:spLocks noChangeShapeType="1"/>
          </p:cNvSpPr>
          <p:nvPr/>
        </p:nvSpPr>
        <p:spPr bwMode="auto">
          <a:xfrm>
            <a:off x="9906000" y="1244600"/>
            <a:ext cx="0" cy="2057400"/>
          </a:xfrm>
          <a:prstGeom prst="line">
            <a:avLst/>
          </a:prstGeom>
          <a:noFill/>
          <a:ln w="9525">
            <a:solidFill>
              <a:schemeClr val="tx1"/>
            </a:solidFill>
            <a:round/>
          </a:ln>
        </p:spPr>
        <p:txBody>
          <a:bodyPr/>
          <a:lstStyle/>
          <a:p>
            <a:endParaRPr lang="zh-CN" altLang="en-US"/>
          </a:p>
        </p:txBody>
      </p:sp>
      <p:sp>
        <p:nvSpPr>
          <p:cNvPr id="70690" name="直接连接符 73764"/>
          <p:cNvSpPr>
            <a:spLocks noChangeShapeType="1"/>
          </p:cNvSpPr>
          <p:nvPr/>
        </p:nvSpPr>
        <p:spPr bwMode="auto">
          <a:xfrm>
            <a:off x="7772400" y="1701800"/>
            <a:ext cx="2590800" cy="0"/>
          </a:xfrm>
          <a:prstGeom prst="line">
            <a:avLst/>
          </a:prstGeom>
          <a:noFill/>
          <a:ln w="9525">
            <a:solidFill>
              <a:schemeClr val="tx1"/>
            </a:solidFill>
            <a:round/>
          </a:ln>
        </p:spPr>
        <p:txBody>
          <a:bodyPr/>
          <a:lstStyle/>
          <a:p>
            <a:endParaRPr lang="zh-CN" altLang="en-US"/>
          </a:p>
        </p:txBody>
      </p:sp>
      <p:sp>
        <p:nvSpPr>
          <p:cNvPr id="70691" name="直接连接符 73767"/>
          <p:cNvSpPr>
            <a:spLocks noChangeShapeType="1"/>
          </p:cNvSpPr>
          <p:nvPr/>
        </p:nvSpPr>
        <p:spPr bwMode="auto">
          <a:xfrm flipV="1">
            <a:off x="1612900" y="4594225"/>
            <a:ext cx="2578100" cy="57150"/>
          </a:xfrm>
          <a:prstGeom prst="line">
            <a:avLst/>
          </a:prstGeom>
          <a:noFill/>
          <a:ln w="9525">
            <a:solidFill>
              <a:schemeClr val="tx1"/>
            </a:solidFill>
            <a:round/>
          </a:ln>
        </p:spPr>
        <p:txBody>
          <a:bodyPr/>
          <a:lstStyle/>
          <a:p>
            <a:endParaRPr lang="zh-CN" altLang="en-US"/>
          </a:p>
        </p:txBody>
      </p:sp>
      <p:sp>
        <p:nvSpPr>
          <p:cNvPr id="70692" name="文本框 73772"/>
          <p:cNvSpPr txBox="1">
            <a:spLocks noChangeArrowheads="1"/>
          </p:cNvSpPr>
          <p:nvPr/>
        </p:nvSpPr>
        <p:spPr bwMode="auto">
          <a:xfrm>
            <a:off x="1524000" y="3435350"/>
            <a:ext cx="1219200" cy="36830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right jion</a:t>
            </a:r>
            <a:endParaRPr lang="en-US" altLang="zh-CN" sz="1800" b="1">
              <a:latin typeface="Times New Roman" panose="02020603050405020304" pitchFamily="18" charset="0"/>
              <a:ea typeface="宋体" panose="02010600030101010101" pitchFamily="2" charset="-122"/>
            </a:endParaRPr>
          </a:p>
        </p:txBody>
      </p:sp>
      <p:sp>
        <p:nvSpPr>
          <p:cNvPr id="70693" name="文本框 73773"/>
          <p:cNvSpPr txBox="1">
            <a:spLocks noChangeArrowheads="1"/>
          </p:cNvSpPr>
          <p:nvPr/>
        </p:nvSpPr>
        <p:spPr bwMode="auto">
          <a:xfrm>
            <a:off x="7924800" y="549275"/>
            <a:ext cx="2384425" cy="522288"/>
          </a:xfrm>
          <a:prstGeom prst="rect">
            <a:avLst/>
          </a:prstGeom>
          <a:noFill/>
          <a:ln w="9525">
            <a:noFill/>
            <a:miter lim="800000"/>
          </a:ln>
        </p:spPr>
        <p:txBody>
          <a:bodyPr>
            <a:spAutoFit/>
          </a:bodyPr>
          <a:lstStyle/>
          <a:p>
            <a:pPr eaLnBrk="0" hangingPunct="0"/>
            <a:r>
              <a:rPr lang="en-US" altLang="zh-CN" sz="2800" b="1">
                <a:latin typeface="Times New Roman" panose="02020603050405020304" pitchFamily="18" charset="0"/>
                <a:ea typeface="宋体" panose="02010600030101010101" pitchFamily="2" charset="-122"/>
              </a:rPr>
              <a:t>R</a:t>
            </a:r>
            <a:r>
              <a:rPr lang="en-US" altLang="zh-CN" sz="1800" b="1">
                <a:latin typeface="Times New Roman" panose="02020603050405020304" pitchFamily="18" charset="0"/>
                <a:ea typeface="宋体" panose="02010600030101010101" pitchFamily="2" charset="-122"/>
              </a:rPr>
              <a:t> left jion      </a:t>
            </a:r>
            <a:r>
              <a:rPr lang="en-US" altLang="zh-CN"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endParaRPr lang="en-US" altLang="zh-CN" sz="2800" b="1">
              <a:latin typeface="Times New Roman" panose="02020603050405020304" pitchFamily="18" charset="0"/>
              <a:ea typeface="宋体" panose="02010600030101010101" pitchFamily="2" charset="-122"/>
            </a:endParaRPr>
          </a:p>
        </p:txBody>
      </p:sp>
      <p:grpSp>
        <p:nvGrpSpPr>
          <p:cNvPr id="70694" name="组合 73774"/>
          <p:cNvGrpSpPr/>
          <p:nvPr/>
        </p:nvGrpSpPr>
        <p:grpSpPr bwMode="auto">
          <a:xfrm>
            <a:off x="9144000" y="787400"/>
            <a:ext cx="304800" cy="152400"/>
            <a:chOff x="3072" y="768"/>
            <a:chExt cx="192" cy="96"/>
          </a:xfrm>
        </p:grpSpPr>
        <p:sp>
          <p:nvSpPr>
            <p:cNvPr id="70695" name="直接连接符 73775"/>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sp>
          <p:nvSpPr>
            <p:cNvPr id="70696" name="直接连接符 73776"/>
            <p:cNvSpPr>
              <a:spLocks noChangeShapeType="1"/>
            </p:cNvSpPr>
            <p:nvPr/>
          </p:nvSpPr>
          <p:spPr bwMode="auto">
            <a:xfrm>
              <a:off x="3264" y="768"/>
              <a:ext cx="0" cy="96"/>
            </a:xfrm>
            <a:prstGeom prst="line">
              <a:avLst/>
            </a:prstGeom>
            <a:noFill/>
            <a:ln w="9525">
              <a:solidFill>
                <a:schemeClr val="tx1"/>
              </a:solidFill>
              <a:round/>
            </a:ln>
          </p:spPr>
          <p:txBody>
            <a:bodyPr/>
            <a:lstStyle/>
            <a:p>
              <a:endParaRPr lang="zh-CN" altLang="en-US"/>
            </a:p>
          </p:txBody>
        </p:sp>
        <p:sp>
          <p:nvSpPr>
            <p:cNvPr id="70697" name="直接连接符 73777"/>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grpSp>
          <p:nvGrpSpPr>
            <p:cNvPr id="70698" name="组合 73778"/>
            <p:cNvGrpSpPr/>
            <p:nvPr/>
          </p:nvGrpSpPr>
          <p:grpSpPr bwMode="auto">
            <a:xfrm>
              <a:off x="3072" y="768"/>
              <a:ext cx="192" cy="96"/>
              <a:chOff x="3072" y="768"/>
              <a:chExt cx="192" cy="96"/>
            </a:xfrm>
          </p:grpSpPr>
          <p:sp>
            <p:nvSpPr>
              <p:cNvPr id="70699" name="直接连接符 73779"/>
              <p:cNvSpPr>
                <a:spLocks noChangeShapeType="1"/>
              </p:cNvSpPr>
              <p:nvPr/>
            </p:nvSpPr>
            <p:spPr bwMode="auto">
              <a:xfrm>
                <a:off x="3072" y="768"/>
                <a:ext cx="192" cy="96"/>
              </a:xfrm>
              <a:prstGeom prst="line">
                <a:avLst/>
              </a:prstGeom>
              <a:noFill/>
              <a:ln w="9525">
                <a:solidFill>
                  <a:schemeClr val="tx1"/>
                </a:solidFill>
                <a:round/>
              </a:ln>
            </p:spPr>
            <p:txBody>
              <a:bodyPr/>
              <a:lstStyle/>
              <a:p>
                <a:endParaRPr lang="zh-CN" altLang="en-US"/>
              </a:p>
            </p:txBody>
          </p:sp>
          <p:sp>
            <p:nvSpPr>
              <p:cNvPr id="70700" name="直接连接符 73780"/>
              <p:cNvSpPr>
                <a:spLocks noChangeShapeType="1"/>
              </p:cNvSpPr>
              <p:nvPr/>
            </p:nvSpPr>
            <p:spPr bwMode="auto">
              <a:xfrm flipV="1">
                <a:off x="3072" y="768"/>
                <a:ext cx="192" cy="96"/>
              </a:xfrm>
              <a:prstGeom prst="line">
                <a:avLst/>
              </a:prstGeom>
              <a:noFill/>
              <a:ln w="9525">
                <a:solidFill>
                  <a:schemeClr val="tx1"/>
                </a:solidFill>
                <a:round/>
              </a:ln>
            </p:spPr>
            <p:txBody>
              <a:bodyPr/>
              <a:lstStyle/>
              <a:p>
                <a:endParaRPr lang="zh-CN" altLang="en-US"/>
              </a:p>
            </p:txBody>
          </p:sp>
        </p:grpSp>
      </p:grpSp>
      <p:sp>
        <p:nvSpPr>
          <p:cNvPr id="70701" name="文本框 73781"/>
          <p:cNvSpPr txBox="1">
            <a:spLocks noChangeArrowheads="1"/>
          </p:cNvSpPr>
          <p:nvPr/>
        </p:nvSpPr>
        <p:spPr bwMode="auto">
          <a:xfrm>
            <a:off x="1612900" y="3732213"/>
            <a:ext cx="1036638" cy="522287"/>
          </a:xfrm>
          <a:prstGeom prst="rect">
            <a:avLst/>
          </a:prstGeom>
          <a:noFill/>
          <a:ln w="9525">
            <a:noFill/>
            <a:miter lim="800000"/>
          </a:ln>
        </p:spPr>
        <p:txBody>
          <a:bodyPr wrap="none">
            <a:spAutoFit/>
          </a:bodyPr>
          <a:lstStyle/>
          <a:p>
            <a:pPr eaLnBrk="0" hangingPunct="0"/>
            <a:r>
              <a:rPr lang="en-US" altLang="zh-CN" sz="2800" b="1">
                <a:latin typeface="Times New Roman" panose="02020603050405020304" pitchFamily="18" charset="0"/>
                <a:ea typeface="宋体" panose="02010600030101010101" pitchFamily="2" charset="-122"/>
              </a:rPr>
              <a:t>R</a:t>
            </a:r>
            <a:r>
              <a:rPr lang="en-US" altLang="zh-CN" sz="1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endParaRPr lang="en-US" altLang="zh-CN" sz="2800" b="1">
              <a:latin typeface="Times New Roman" panose="02020603050405020304" pitchFamily="18" charset="0"/>
              <a:ea typeface="宋体" panose="02010600030101010101" pitchFamily="2" charset="-122"/>
            </a:endParaRPr>
          </a:p>
        </p:txBody>
      </p:sp>
      <p:grpSp>
        <p:nvGrpSpPr>
          <p:cNvPr id="70702" name="组合 73782"/>
          <p:cNvGrpSpPr/>
          <p:nvPr/>
        </p:nvGrpSpPr>
        <p:grpSpPr bwMode="auto">
          <a:xfrm>
            <a:off x="1981200" y="3911600"/>
            <a:ext cx="304800" cy="152400"/>
            <a:chOff x="3072" y="768"/>
            <a:chExt cx="192" cy="96"/>
          </a:xfrm>
        </p:grpSpPr>
        <p:sp>
          <p:nvSpPr>
            <p:cNvPr id="70703" name="直接连接符 73783"/>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sp>
          <p:nvSpPr>
            <p:cNvPr id="70704" name="直接连接符 73784"/>
            <p:cNvSpPr>
              <a:spLocks noChangeShapeType="1"/>
            </p:cNvSpPr>
            <p:nvPr/>
          </p:nvSpPr>
          <p:spPr bwMode="auto">
            <a:xfrm>
              <a:off x="3264" y="768"/>
              <a:ext cx="0" cy="96"/>
            </a:xfrm>
            <a:prstGeom prst="line">
              <a:avLst/>
            </a:prstGeom>
            <a:noFill/>
            <a:ln w="9525">
              <a:solidFill>
                <a:schemeClr val="tx1"/>
              </a:solidFill>
              <a:round/>
            </a:ln>
          </p:spPr>
          <p:txBody>
            <a:bodyPr/>
            <a:lstStyle/>
            <a:p>
              <a:endParaRPr lang="zh-CN" altLang="en-US"/>
            </a:p>
          </p:txBody>
        </p:sp>
        <p:sp>
          <p:nvSpPr>
            <p:cNvPr id="70705" name="直接连接符 73785"/>
            <p:cNvSpPr>
              <a:spLocks noChangeShapeType="1"/>
            </p:cNvSpPr>
            <p:nvPr/>
          </p:nvSpPr>
          <p:spPr bwMode="auto">
            <a:xfrm>
              <a:off x="3072" y="768"/>
              <a:ext cx="0" cy="96"/>
            </a:xfrm>
            <a:prstGeom prst="line">
              <a:avLst/>
            </a:prstGeom>
            <a:noFill/>
            <a:ln w="9525">
              <a:solidFill>
                <a:schemeClr val="tx1"/>
              </a:solidFill>
              <a:round/>
            </a:ln>
          </p:spPr>
          <p:txBody>
            <a:bodyPr/>
            <a:lstStyle/>
            <a:p>
              <a:endParaRPr lang="zh-CN" altLang="en-US"/>
            </a:p>
          </p:txBody>
        </p:sp>
        <p:grpSp>
          <p:nvGrpSpPr>
            <p:cNvPr id="70706" name="组合 73786"/>
            <p:cNvGrpSpPr/>
            <p:nvPr/>
          </p:nvGrpSpPr>
          <p:grpSpPr bwMode="auto">
            <a:xfrm>
              <a:off x="3072" y="768"/>
              <a:ext cx="192" cy="96"/>
              <a:chOff x="3072" y="768"/>
              <a:chExt cx="192" cy="96"/>
            </a:xfrm>
          </p:grpSpPr>
          <p:sp>
            <p:nvSpPr>
              <p:cNvPr id="70707" name="直接连接符 73787"/>
              <p:cNvSpPr>
                <a:spLocks noChangeShapeType="1"/>
              </p:cNvSpPr>
              <p:nvPr/>
            </p:nvSpPr>
            <p:spPr bwMode="auto">
              <a:xfrm>
                <a:off x="3072" y="768"/>
                <a:ext cx="192" cy="96"/>
              </a:xfrm>
              <a:prstGeom prst="line">
                <a:avLst/>
              </a:prstGeom>
              <a:noFill/>
              <a:ln w="9525">
                <a:solidFill>
                  <a:schemeClr val="tx1"/>
                </a:solidFill>
                <a:round/>
              </a:ln>
            </p:spPr>
            <p:txBody>
              <a:bodyPr/>
              <a:lstStyle/>
              <a:p>
                <a:endParaRPr lang="zh-CN" altLang="en-US"/>
              </a:p>
            </p:txBody>
          </p:sp>
          <p:sp>
            <p:nvSpPr>
              <p:cNvPr id="70708" name="直接连接符 73788"/>
              <p:cNvSpPr>
                <a:spLocks noChangeShapeType="1"/>
              </p:cNvSpPr>
              <p:nvPr/>
            </p:nvSpPr>
            <p:spPr bwMode="auto">
              <a:xfrm flipV="1">
                <a:off x="3072" y="768"/>
                <a:ext cx="192" cy="96"/>
              </a:xfrm>
              <a:prstGeom prst="line">
                <a:avLst/>
              </a:prstGeom>
              <a:noFill/>
              <a:ln w="9525">
                <a:solidFill>
                  <a:schemeClr val="tx1"/>
                </a:solidFill>
                <a:round/>
              </a:ln>
            </p:spPr>
            <p:txBody>
              <a:bodyPr/>
              <a:lstStyle/>
              <a:p>
                <a:endParaRPr lang="zh-CN" altLang="en-US"/>
              </a:p>
            </p:txBody>
          </p:sp>
        </p:grpSp>
      </p:grpSp>
      <p:sp>
        <p:nvSpPr>
          <p:cNvPr id="70709" name="任意多边形 73789"/>
          <p:cNvSpPr>
            <a:spLocks noChangeArrowheads="1"/>
          </p:cNvSpPr>
          <p:nvPr/>
        </p:nvSpPr>
        <p:spPr bwMode="auto">
          <a:xfrm>
            <a:off x="7924800" y="4064000"/>
            <a:ext cx="2286000" cy="1981200"/>
          </a:xfrm>
          <a:custGeom>
            <a:avLst/>
            <a:gdLst/>
            <a:ahLst/>
            <a:cxnLst>
              <a:cxn ang="0">
                <a:pos x="18487" y="0"/>
              </a:cxn>
              <a:cxn ang="0">
                <a:pos x="15375" y="6681"/>
              </a:cxn>
              <a:cxn ang="0">
                <a:pos x="17460" y="6681"/>
              </a:cxn>
              <a:cxn ang="0">
                <a:pos x="17460" y="17460"/>
              </a:cxn>
              <a:cxn ang="0">
                <a:pos x="6681" y="17460"/>
              </a:cxn>
              <a:cxn ang="0">
                <a:pos x="6681" y="15375"/>
              </a:cxn>
              <a:cxn ang="0">
                <a:pos x="0" y="18487"/>
              </a:cxn>
              <a:cxn ang="0">
                <a:pos x="6681" y="21600"/>
              </a:cxn>
              <a:cxn ang="0">
                <a:pos x="6681" y="19515"/>
              </a:cxn>
              <a:cxn ang="0">
                <a:pos x="19515" y="19515"/>
              </a:cxn>
              <a:cxn ang="0">
                <a:pos x="19515" y="6681"/>
              </a:cxn>
              <a:cxn ang="0">
                <a:pos x="21600" y="6681"/>
              </a:cxn>
            </a:cxnLst>
            <a:rect l="0" t="0" r="r" b="b"/>
            <a:pathLst>
              <a:path w="21600" h="21600">
                <a:moveTo>
                  <a:pt x="18487" y="0"/>
                </a:moveTo>
                <a:lnTo>
                  <a:pt x="15375" y="6681"/>
                </a:lnTo>
                <a:lnTo>
                  <a:pt x="17460" y="6681"/>
                </a:lnTo>
                <a:lnTo>
                  <a:pt x="17460" y="17460"/>
                </a:lnTo>
                <a:lnTo>
                  <a:pt x="6681" y="17460"/>
                </a:lnTo>
                <a:lnTo>
                  <a:pt x="6681" y="15375"/>
                </a:lnTo>
                <a:lnTo>
                  <a:pt x="0" y="18487"/>
                </a:lnTo>
                <a:lnTo>
                  <a:pt x="6681" y="21600"/>
                </a:lnTo>
                <a:lnTo>
                  <a:pt x="6681" y="19515"/>
                </a:lnTo>
                <a:lnTo>
                  <a:pt x="19515" y="19515"/>
                </a:lnTo>
                <a:lnTo>
                  <a:pt x="19515" y="6681"/>
                </a:lnTo>
                <a:lnTo>
                  <a:pt x="21600" y="6681"/>
                </a:lnTo>
                <a:close/>
              </a:path>
            </a:pathLst>
          </a:custGeom>
          <a:solidFill>
            <a:schemeClr val="accent1"/>
          </a:solidFill>
          <a:ln w="9525">
            <a:solidFill>
              <a:schemeClr val="tx1"/>
            </a:solidFill>
            <a:miter lim="800000"/>
          </a:ln>
        </p:spPr>
        <p:txBody>
          <a:bodyPr/>
          <a:lstStyle/>
          <a:p>
            <a:pPr eaLnBrk="0" hangingPunct="0"/>
            <a:endParaRPr lang="zh-CN" altLang="en-US"/>
          </a:p>
        </p:txBody>
      </p:sp>
      <p:pic>
        <p:nvPicPr>
          <p:cNvPr id="70710" name="图片 73790" descr="j0078711"/>
          <p:cNvPicPr>
            <a:picLocks noChangeAspect="1" noChangeArrowheads="1"/>
          </p:cNvPicPr>
          <p:nvPr/>
        </p:nvPicPr>
        <p:blipFill>
          <a:blip r:embed="rId1"/>
          <a:srcRect/>
          <a:stretch>
            <a:fillRect/>
          </a:stretch>
        </p:blipFill>
        <p:spPr bwMode="auto">
          <a:xfrm>
            <a:off x="8839200" y="3759200"/>
            <a:ext cx="838200" cy="1905000"/>
          </a:xfrm>
          <a:prstGeom prst="rect">
            <a:avLst/>
          </a:prstGeom>
          <a:noFill/>
          <a:ln w="9525">
            <a:noFill/>
            <a:miter lim="800000"/>
            <a:headEnd/>
            <a:tailEnd/>
          </a:ln>
        </p:spPr>
      </p:pic>
      <p:sp>
        <p:nvSpPr>
          <p:cNvPr id="70711" name="文本框 2"/>
          <p:cNvSpPr txBox="1">
            <a:spLocks noChangeArrowheads="1"/>
          </p:cNvSpPr>
          <p:nvPr/>
        </p:nvSpPr>
        <p:spPr bwMode="auto">
          <a:xfrm>
            <a:off x="1482725" y="4287838"/>
            <a:ext cx="3017838" cy="2184400"/>
          </a:xfrm>
          <a:prstGeom prst="rect">
            <a:avLst/>
          </a:prstGeom>
          <a:noFill/>
          <a:ln w="9525">
            <a:noFill/>
            <a:miter lim="800000"/>
          </a:ln>
        </p:spPr>
        <p:txBody>
          <a:bodyPr>
            <a:spAutoFit/>
          </a:bodyPr>
          <a:lstStyle/>
          <a:p>
            <a:pPr eaLnBrk="0" hangingPunct="0">
              <a:spcBef>
                <a:spcPct val="50000"/>
              </a:spcBef>
            </a:pPr>
            <a:r>
              <a:rPr lang="en-US" altLang="zh-CN" sz="1600" b="1">
                <a:latin typeface="Times New Roman" panose="02020603050405020304" pitchFamily="18" charset="0"/>
                <a:ea typeface="宋体" panose="02010600030101010101" pitchFamily="2" charset="-122"/>
              </a:rPr>
              <a:t>A          B       C         E</a:t>
            </a:r>
            <a:endParaRPr lang="en-US" altLang="zh-CN" sz="1600" b="1">
              <a:latin typeface="Times New Roman" panose="02020603050405020304" pitchFamily="18" charset="0"/>
              <a:ea typeface="宋体" panose="02010600030101010101" pitchFamily="2" charset="-122"/>
            </a:endParaRPr>
          </a:p>
          <a:p>
            <a:pPr eaLnBrk="0" hangingPunct="0">
              <a:spcBef>
                <a:spcPct val="50000"/>
              </a:spcBef>
            </a:pPr>
            <a:r>
              <a:rPr lang="en-US" altLang="zh-CN" sz="1600" b="1">
                <a:latin typeface="Times New Roman" panose="02020603050405020304" pitchFamily="18" charset="0"/>
                <a:ea typeface="宋体" panose="02010600030101010101" pitchFamily="2" charset="-122"/>
              </a:rPr>
              <a:t>a1        b1          5          3</a:t>
            </a:r>
            <a:endParaRPr lang="en-US" altLang="zh-CN" sz="1600" b="1">
              <a:latin typeface="Times New Roman" panose="02020603050405020304" pitchFamily="18" charset="0"/>
              <a:ea typeface="宋体" panose="02010600030101010101" pitchFamily="2" charset="-122"/>
            </a:endParaRPr>
          </a:p>
          <a:p>
            <a:pPr eaLnBrk="0" hangingPunct="0">
              <a:spcBef>
                <a:spcPct val="50000"/>
              </a:spcBef>
            </a:pPr>
            <a:r>
              <a:rPr lang="en-US" altLang="zh-CN" sz="1600" b="1">
                <a:latin typeface="Times New Roman" panose="02020603050405020304" pitchFamily="18" charset="0"/>
                <a:ea typeface="宋体" panose="02010600030101010101" pitchFamily="2" charset="-122"/>
              </a:rPr>
              <a:t>a1        b2          6          7</a:t>
            </a:r>
            <a:endParaRPr lang="en-US" altLang="zh-CN" sz="1600" b="1">
              <a:latin typeface="Times New Roman" panose="02020603050405020304" pitchFamily="18" charset="0"/>
              <a:ea typeface="宋体" panose="02010600030101010101" pitchFamily="2" charset="-122"/>
            </a:endParaRPr>
          </a:p>
          <a:p>
            <a:pPr eaLnBrk="0" hangingPunct="0">
              <a:spcBef>
                <a:spcPct val="50000"/>
              </a:spcBef>
            </a:pPr>
            <a:r>
              <a:rPr lang="en-US" altLang="zh-CN" sz="1600" b="1">
                <a:latin typeface="Times New Roman" panose="02020603050405020304" pitchFamily="18" charset="0"/>
                <a:ea typeface="宋体" panose="02010600030101010101" pitchFamily="2" charset="-122"/>
              </a:rPr>
              <a:t>a2        b3           8         10</a:t>
            </a:r>
            <a:endParaRPr lang="en-US" altLang="zh-CN" sz="1600" b="1">
              <a:latin typeface="Times New Roman" panose="02020603050405020304" pitchFamily="18" charset="0"/>
              <a:ea typeface="宋体" panose="02010600030101010101" pitchFamily="2" charset="-122"/>
            </a:endParaRPr>
          </a:p>
          <a:p>
            <a:pPr eaLnBrk="0" hangingPunct="0">
              <a:spcBef>
                <a:spcPct val="50000"/>
              </a:spcBef>
            </a:pPr>
            <a:r>
              <a:rPr lang="en-US" altLang="zh-CN" sz="1600" b="1">
                <a:latin typeface="Times New Roman" panose="02020603050405020304" pitchFamily="18" charset="0"/>
                <a:ea typeface="宋体" panose="02010600030101010101" pitchFamily="2" charset="-122"/>
              </a:rPr>
              <a:t>a2        b3           8         2</a:t>
            </a:r>
            <a:endParaRPr lang="en-US" altLang="zh-CN" sz="1600" b="1">
              <a:latin typeface="Times New Roman" panose="02020603050405020304" pitchFamily="18" charset="0"/>
              <a:ea typeface="宋体" panose="02010600030101010101" pitchFamily="2" charset="-122"/>
            </a:endParaRPr>
          </a:p>
          <a:p>
            <a:pPr eaLnBrk="0" hangingPunct="0">
              <a:spcBef>
                <a:spcPct val="50000"/>
              </a:spcBef>
            </a:pPr>
            <a:r>
              <a:rPr lang="en-US" altLang="zh-CN" sz="1600">
                <a:latin typeface="Times New Roman" panose="02020603050405020304" pitchFamily="18" charset="0"/>
                <a:ea typeface="宋体" panose="02010600030101010101" pitchFamily="2" charset="-122"/>
              </a:rPr>
              <a:t>null      b5        null       2</a:t>
            </a:r>
            <a:endParaRPr lang="en-US" altLang="zh-CN" sz="1600">
              <a:latin typeface="Times New Roman" panose="02020603050405020304" pitchFamily="18" charset="0"/>
              <a:ea typeface="宋体" panose="02010600030101010101" pitchFamily="2" charset="-122"/>
            </a:endParaRPr>
          </a:p>
        </p:txBody>
      </p:sp>
      <p:sp>
        <p:nvSpPr>
          <p:cNvPr id="70712" name="文本框 73772"/>
          <p:cNvSpPr txBox="1">
            <a:spLocks noChangeArrowheads="1"/>
          </p:cNvSpPr>
          <p:nvPr/>
        </p:nvSpPr>
        <p:spPr bwMode="auto">
          <a:xfrm>
            <a:off x="5638800" y="785813"/>
            <a:ext cx="1219200" cy="368300"/>
          </a:xfrm>
          <a:prstGeom prst="rect">
            <a:avLst/>
          </a:prstGeom>
          <a:noFill/>
          <a:ln w="9525">
            <a:noFill/>
            <a:miter lim="800000"/>
          </a:ln>
        </p:spPr>
        <p:txBody>
          <a:bodyPr>
            <a:spAutoFit/>
          </a:bodyPr>
          <a:lstStyle/>
          <a:p>
            <a:pPr eaLnBrk="0" hangingPunct="0">
              <a:spcBef>
                <a:spcPct val="50000"/>
              </a:spcBef>
            </a:pPr>
            <a:r>
              <a:rPr lang="en-US" altLang="zh-CN" sz="1800" b="1">
                <a:latin typeface="Times New Roman" panose="02020603050405020304" pitchFamily="18" charset="0"/>
                <a:ea typeface="宋体" panose="02010600030101010101" pitchFamily="2" charset="-122"/>
              </a:rPr>
              <a:t>full jion</a:t>
            </a:r>
            <a:endParaRPr lang="en-US" altLang="zh-CN" sz="1800" b="1">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11617"/>
          <p:cNvSpPr>
            <a:spLocks noGrp="1" noChangeArrowheads="1"/>
          </p:cNvSpPr>
          <p:nvPr>
            <p:ph type="title"/>
          </p:nvPr>
        </p:nvSpPr>
        <p:spPr bwMode="auto">
          <a:xfrm>
            <a:off x="839562" y="464526"/>
            <a:ext cx="10363200" cy="914400"/>
          </a:xfrm>
          <a:prstGeom prst="rect">
            <a:avLst/>
          </a:prstGeom>
          <a:noFill/>
          <a:ln>
            <a:miter lim="800000"/>
          </a:ln>
        </p:spPr>
        <p:txBody>
          <a:bodyPr vert="horz" wrap="square" lIns="91440" tIns="45720" rIns="91440" bIns="45720" numCol="1" anchor="ctr" anchorCtr="0" compatLnSpc="1"/>
          <a:lstStyle/>
          <a:p>
            <a:r>
              <a:rPr lang="zh-CN" altLang="en-US" sz="3200" b="0" dirty="0"/>
              <a:t>除法运算</a:t>
            </a:r>
            <a:endParaRPr lang="zh-CN" altLang="en-US" sz="3200" b="0" dirty="0"/>
          </a:p>
        </p:txBody>
      </p:sp>
      <p:sp>
        <p:nvSpPr>
          <p:cNvPr id="71682" name="文本占位符 111618"/>
          <p:cNvSpPr>
            <a:spLocks noGrp="1" noChangeArrowheads="1"/>
          </p:cNvSpPr>
          <p:nvPr>
            <p:ph type="body" sz="half" idx="1"/>
          </p:nvPr>
        </p:nvSpPr>
        <p:spPr bwMode="auto">
          <a:xfrm>
            <a:off x="117475" y="1341120"/>
            <a:ext cx="7058660" cy="4343400"/>
          </a:xfrm>
          <a:prstGeom prst="rect">
            <a:avLst/>
          </a:prstGeom>
          <a:noFill/>
          <a:ln>
            <a:miter lim="800000"/>
          </a:ln>
        </p:spPr>
        <p:txBody>
          <a:bodyPr vert="horz" wrap="square" lIns="91440" tIns="45720" rIns="91440" bIns="45720" numCol="1" anchor="t" anchorCtr="0" compatLnSpc="1"/>
          <a:lstStyle/>
          <a:p>
            <a:r>
              <a:rPr lang="zh-CN" altLang="en-US" sz="2800" b="1" dirty="0">
                <a:latin typeface="宋体" panose="02010600030101010101" pitchFamily="2" charset="-122"/>
              </a:rPr>
              <a:t>象集</a:t>
            </a:r>
            <a:r>
              <a:rPr lang="en-US" altLang="zh-CN" sz="2800" b="1" dirty="0">
                <a:latin typeface="宋体" panose="02010600030101010101" pitchFamily="2" charset="-122"/>
              </a:rPr>
              <a:t>Z</a:t>
            </a:r>
            <a:endParaRPr lang="en-US" altLang="zh-CN" sz="2800" b="1" dirty="0">
              <a:latin typeface="宋体" panose="02010600030101010101" pitchFamily="2" charset="-122"/>
            </a:endParaRPr>
          </a:p>
          <a:p>
            <a:pPr algn="just">
              <a:lnSpc>
                <a:spcPct val="130000"/>
              </a:lnSpc>
              <a:buFont typeface="Wingdings" panose="05000000000000000000" pitchFamily="2" charset="2"/>
              <a:buNone/>
            </a:pPr>
            <a:r>
              <a:rPr lang="zh-CN" altLang="en-US" sz="2800" b="1" dirty="0">
                <a:latin typeface="宋体" panose="02010600030101010101" pitchFamily="2" charset="-122"/>
              </a:rPr>
              <a:t> 给定一个关系</a:t>
            </a:r>
            <a:r>
              <a:rPr lang="en-US" altLang="zh-CN" sz="2800" b="1" i="1" dirty="0">
                <a:latin typeface="宋体" panose="02010600030101010101" pitchFamily="2" charset="-122"/>
              </a:rPr>
              <a:t>R</a:t>
            </a:r>
            <a:r>
              <a:rPr lang="en-US" altLang="zh-CN" sz="2800" b="1" dirty="0">
                <a:latin typeface="宋体" panose="02010600030101010101" pitchFamily="2" charset="-122"/>
              </a:rPr>
              <a:t>(</a:t>
            </a:r>
            <a:r>
              <a:rPr lang="en-US" altLang="zh-CN" sz="2800" b="1" i="1" dirty="0">
                <a:latin typeface="宋体" panose="02010600030101010101" pitchFamily="2" charset="-122"/>
              </a:rPr>
              <a:t>X</a:t>
            </a:r>
            <a:r>
              <a:rPr lang="en-US" altLang="zh-CN" sz="2800" b="1" dirty="0">
                <a:latin typeface="宋体" panose="02010600030101010101" pitchFamily="2" charset="-122"/>
              </a:rPr>
              <a:t>,</a:t>
            </a:r>
            <a:r>
              <a:rPr lang="en-US" altLang="zh-CN" sz="2800" b="1" i="1" dirty="0">
                <a:latin typeface="宋体" panose="02010600030101010101" pitchFamily="2" charset="-122"/>
              </a:rPr>
              <a:t>Z)</a:t>
            </a:r>
            <a:r>
              <a:rPr lang="zh-CN" altLang="en-US" sz="2800" b="1" dirty="0">
                <a:latin typeface="宋体" panose="02010600030101010101" pitchFamily="2" charset="-122"/>
              </a:rPr>
              <a:t>，</a:t>
            </a:r>
            <a:r>
              <a:rPr lang="en-US" altLang="zh-CN" sz="2800" b="1" i="1" dirty="0">
                <a:latin typeface="宋体" panose="02010600030101010101" pitchFamily="2" charset="-122"/>
              </a:rPr>
              <a:t>X</a:t>
            </a:r>
            <a:r>
              <a:rPr lang="zh-CN" altLang="en-US" sz="2800" b="1" dirty="0">
                <a:latin typeface="宋体" panose="02010600030101010101" pitchFamily="2" charset="-122"/>
              </a:rPr>
              <a:t>和</a:t>
            </a:r>
            <a:r>
              <a:rPr lang="en-US" altLang="zh-CN" sz="2800" b="1" i="1" dirty="0">
                <a:latin typeface="宋体" panose="02010600030101010101" pitchFamily="2" charset="-122"/>
              </a:rPr>
              <a:t>Z</a:t>
            </a:r>
            <a:r>
              <a:rPr lang="zh-CN" altLang="en-US" sz="2800" b="1" dirty="0">
                <a:latin typeface="宋体" panose="02010600030101010101" pitchFamily="2" charset="-122"/>
              </a:rPr>
              <a:t>为属性组。当</a:t>
            </a:r>
            <a:r>
              <a:rPr lang="en-US" altLang="zh-CN" sz="2800" b="1" i="1" dirty="0">
                <a:latin typeface="宋体" panose="02010600030101010101" pitchFamily="2" charset="-122"/>
              </a:rPr>
              <a:t>t</a:t>
            </a:r>
            <a:r>
              <a:rPr lang="en-US" altLang="zh-CN" sz="2800" b="1" dirty="0">
                <a:latin typeface="宋体" panose="02010600030101010101" pitchFamily="2" charset="-122"/>
              </a:rPr>
              <a:t>[</a:t>
            </a:r>
            <a:r>
              <a:rPr lang="en-US" altLang="zh-CN" sz="2800" b="1" i="1" dirty="0">
                <a:latin typeface="宋体" panose="02010600030101010101" pitchFamily="2" charset="-122"/>
              </a:rPr>
              <a:t>X</a:t>
            </a:r>
            <a:r>
              <a:rPr lang="en-US" altLang="zh-CN" sz="2800" b="1" dirty="0">
                <a:latin typeface="宋体" panose="02010600030101010101" pitchFamily="2" charset="-122"/>
              </a:rPr>
              <a:t>]=</a:t>
            </a:r>
            <a:r>
              <a:rPr lang="en-US" altLang="zh-CN" sz="2800" b="1" i="1" dirty="0">
                <a:latin typeface="宋体" panose="02010600030101010101" pitchFamily="2" charset="-122"/>
              </a:rPr>
              <a:t>x</a:t>
            </a:r>
            <a:r>
              <a:rPr lang="zh-CN" altLang="en-US" sz="2800" b="1" dirty="0">
                <a:latin typeface="宋体" panose="02010600030101010101" pitchFamily="2" charset="-122"/>
              </a:rPr>
              <a:t>时，</a:t>
            </a:r>
            <a:r>
              <a:rPr lang="en-US" altLang="zh-CN" sz="2800" b="1" i="1" dirty="0">
                <a:latin typeface="宋体" panose="02010600030101010101" pitchFamily="2" charset="-122"/>
              </a:rPr>
              <a:t>x</a:t>
            </a:r>
            <a:r>
              <a:rPr lang="zh-CN" altLang="en-US" sz="2800" b="1" dirty="0">
                <a:latin typeface="宋体" panose="02010600030101010101" pitchFamily="2" charset="-122"/>
              </a:rPr>
              <a:t>在</a:t>
            </a:r>
            <a:r>
              <a:rPr lang="en-US" altLang="zh-CN" sz="2800" b="1" i="1" dirty="0">
                <a:latin typeface="宋体" panose="02010600030101010101" pitchFamily="2" charset="-122"/>
              </a:rPr>
              <a:t>R</a:t>
            </a:r>
            <a:r>
              <a:rPr lang="zh-CN" altLang="en-US" sz="2800" b="1" dirty="0">
                <a:latin typeface="宋体" panose="02010600030101010101" pitchFamily="2" charset="-122"/>
              </a:rPr>
              <a:t>中的象集</a:t>
            </a:r>
            <a:r>
              <a:rPr lang="en-US" altLang="zh-CN" sz="2800" b="1" dirty="0">
                <a:latin typeface="宋体" panose="02010600030101010101" pitchFamily="2" charset="-122"/>
              </a:rPr>
              <a:t>(Images Set)</a:t>
            </a:r>
            <a:r>
              <a:rPr lang="zh-CN" altLang="en-US" sz="2800" b="1" dirty="0">
                <a:latin typeface="宋体" panose="02010600030101010101" pitchFamily="2" charset="-122"/>
              </a:rPr>
              <a:t>为：</a:t>
            </a:r>
            <a:endParaRPr lang="zh-CN" altLang="en-US" sz="2800" b="1" dirty="0">
              <a:latin typeface="宋体" panose="02010600030101010101" pitchFamily="2" charset="-122"/>
            </a:endParaRPr>
          </a:p>
          <a:p>
            <a:pPr algn="just">
              <a:lnSpc>
                <a:spcPct val="120000"/>
              </a:lnSpc>
              <a:buFont typeface="Wingdings" panose="05000000000000000000" pitchFamily="2" charset="2"/>
              <a:buNone/>
            </a:pPr>
            <a:r>
              <a:rPr lang="zh-CN" altLang="en-US" sz="2800" b="1" dirty="0">
                <a:latin typeface="宋体" panose="02010600030101010101" pitchFamily="2" charset="-122"/>
              </a:rPr>
              <a:t>       </a:t>
            </a:r>
            <a:r>
              <a:rPr lang="en-US" altLang="zh-CN" sz="2800" b="1" i="1" dirty="0" err="1">
                <a:latin typeface="宋体" panose="02010600030101010101" pitchFamily="2" charset="-122"/>
              </a:rPr>
              <a:t>Z</a:t>
            </a:r>
            <a:r>
              <a:rPr lang="en-US" altLang="zh-CN" sz="2800" b="1" baseline="-30000" dirty="0" err="1">
                <a:latin typeface="宋体" panose="02010600030101010101" pitchFamily="2" charset="-122"/>
              </a:rPr>
              <a:t>x</a:t>
            </a:r>
            <a:r>
              <a:rPr lang="en-US" altLang="zh-CN" sz="2800" b="1" dirty="0">
                <a:latin typeface="宋体" panose="02010600030101010101" pitchFamily="2" charset="-122"/>
              </a:rPr>
              <a:t>={</a:t>
            </a:r>
            <a:r>
              <a:rPr lang="en-US" altLang="zh-CN" sz="2800" b="1" i="1" dirty="0">
                <a:latin typeface="宋体" panose="02010600030101010101" pitchFamily="2" charset="-122"/>
              </a:rPr>
              <a:t>t</a:t>
            </a:r>
            <a:r>
              <a:rPr lang="en-US" altLang="zh-CN" sz="2800" b="1" dirty="0">
                <a:latin typeface="宋体" panose="02010600030101010101" pitchFamily="2" charset="-122"/>
              </a:rPr>
              <a:t>[</a:t>
            </a:r>
            <a:r>
              <a:rPr lang="en-US" altLang="zh-CN" sz="2800" b="1" i="1" dirty="0">
                <a:latin typeface="宋体" panose="02010600030101010101" pitchFamily="2" charset="-122"/>
              </a:rPr>
              <a:t>Z</a:t>
            </a:r>
            <a:r>
              <a:rPr lang="en-US" altLang="zh-CN" sz="2800" b="1" dirty="0">
                <a:latin typeface="宋体" panose="02010600030101010101" pitchFamily="2" charset="-122"/>
              </a:rPr>
              <a:t>]|</a:t>
            </a:r>
            <a:r>
              <a:rPr lang="en-US" altLang="zh-CN" sz="2800" b="1" i="1" dirty="0" err="1">
                <a:latin typeface="宋体" panose="02010600030101010101" pitchFamily="2" charset="-122"/>
              </a:rPr>
              <a:t>t</a:t>
            </a:r>
            <a:r>
              <a:rPr lang="en-US" altLang="zh-CN" sz="2800" b="1" dirty="0" err="1">
                <a:latin typeface="宋体" panose="02010600030101010101" pitchFamily="2" charset="-122"/>
                <a:sym typeface="Symbol" panose="05050102010706020507" pitchFamily="18" charset="2"/>
              </a:rPr>
              <a:t></a:t>
            </a:r>
            <a:r>
              <a:rPr lang="en-US" altLang="zh-CN" sz="2800" b="1" i="1" dirty="0" err="1">
                <a:latin typeface="宋体" panose="02010600030101010101" pitchFamily="2" charset="-122"/>
              </a:rPr>
              <a:t>R</a:t>
            </a:r>
            <a:r>
              <a:rPr lang="en-US" altLang="zh-CN" sz="2800" b="1" dirty="0" err="1">
                <a:latin typeface="宋体" panose="02010600030101010101" pitchFamily="2" charset="-122"/>
              </a:rPr>
              <a:t>,</a:t>
            </a:r>
            <a:r>
              <a:rPr lang="en-US" altLang="zh-CN" sz="2800" b="1" i="1" dirty="0" err="1">
                <a:latin typeface="宋体" panose="02010600030101010101" pitchFamily="2" charset="-122"/>
              </a:rPr>
              <a:t>t</a:t>
            </a:r>
            <a:r>
              <a:rPr lang="en-US" altLang="zh-CN" sz="2800" b="1" dirty="0">
                <a:latin typeface="宋体" panose="02010600030101010101" pitchFamily="2" charset="-122"/>
              </a:rPr>
              <a:t>[</a:t>
            </a:r>
            <a:r>
              <a:rPr lang="en-US" altLang="zh-CN" sz="2800" b="1" i="1" dirty="0">
                <a:latin typeface="宋体" panose="02010600030101010101" pitchFamily="2" charset="-122"/>
              </a:rPr>
              <a:t>X</a:t>
            </a:r>
            <a:r>
              <a:rPr lang="en-US" altLang="zh-CN" sz="2800" b="1" dirty="0">
                <a:latin typeface="宋体" panose="02010600030101010101" pitchFamily="2" charset="-122"/>
              </a:rPr>
              <a:t>]=</a:t>
            </a:r>
            <a:r>
              <a:rPr lang="en-US" altLang="zh-CN" sz="2800" b="1" i="1" dirty="0">
                <a:latin typeface="宋体" panose="02010600030101010101" pitchFamily="2" charset="-122"/>
              </a:rPr>
              <a:t>x</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a:lnSpc>
                <a:spcPct val="130000"/>
              </a:lnSpc>
              <a:buFont typeface="Wingdings" panose="05000000000000000000" pitchFamily="2" charset="2"/>
              <a:buNone/>
            </a:pPr>
            <a:r>
              <a:rPr lang="en-US" altLang="zh-CN" sz="2800" b="1" dirty="0">
                <a:latin typeface="宋体" panose="02010600030101010101" pitchFamily="2" charset="-122"/>
              </a:rPr>
              <a:t> 	</a:t>
            </a:r>
            <a:r>
              <a:rPr lang="zh-CN" altLang="en-US" sz="2800" b="1" dirty="0">
                <a:latin typeface="宋体" panose="02010600030101010101" pitchFamily="2" charset="-122"/>
              </a:rPr>
              <a:t>它表示</a:t>
            </a:r>
            <a:r>
              <a:rPr lang="en-US" altLang="zh-CN" sz="2800" b="1" i="1" dirty="0">
                <a:latin typeface="宋体" panose="02010600030101010101" pitchFamily="2" charset="-122"/>
              </a:rPr>
              <a:t>R</a:t>
            </a:r>
            <a:r>
              <a:rPr lang="zh-CN" altLang="en-US" sz="2800" b="1" dirty="0">
                <a:latin typeface="宋体" panose="02010600030101010101" pitchFamily="2" charset="-122"/>
              </a:rPr>
              <a:t>中属性组</a:t>
            </a:r>
            <a:r>
              <a:rPr lang="en-US" altLang="zh-CN" sz="2800" b="1" i="1" dirty="0">
                <a:latin typeface="宋体" panose="02010600030101010101" pitchFamily="2" charset="-122"/>
              </a:rPr>
              <a:t>X</a:t>
            </a:r>
            <a:r>
              <a:rPr lang="zh-CN" altLang="en-US" sz="2800" b="1" dirty="0">
                <a:latin typeface="宋体" panose="02010600030101010101" pitchFamily="2" charset="-122"/>
              </a:rPr>
              <a:t>上值为</a:t>
            </a:r>
            <a:r>
              <a:rPr lang="en-US" altLang="zh-CN" sz="2800" b="1" i="1" dirty="0">
                <a:latin typeface="宋体" panose="02010600030101010101" pitchFamily="2" charset="-122"/>
              </a:rPr>
              <a:t>x</a:t>
            </a:r>
            <a:r>
              <a:rPr lang="zh-CN" altLang="en-US" sz="2800" b="1" dirty="0">
                <a:latin typeface="宋体" panose="02010600030101010101" pitchFamily="2" charset="-122"/>
              </a:rPr>
              <a:t>的诸元组在</a:t>
            </a:r>
            <a:r>
              <a:rPr lang="en-US" altLang="zh-CN" sz="2800" b="1" i="1" dirty="0">
                <a:latin typeface="宋体" panose="02010600030101010101" pitchFamily="2" charset="-122"/>
              </a:rPr>
              <a:t>Z</a:t>
            </a:r>
            <a:r>
              <a:rPr lang="zh-CN" altLang="en-US" sz="2800" b="1" dirty="0">
                <a:latin typeface="宋体" panose="02010600030101010101" pitchFamily="2" charset="-122"/>
              </a:rPr>
              <a:t>上分量的集合。</a:t>
            </a:r>
            <a:endParaRPr lang="en-US" altLang="zh-CN" sz="2800" b="1" dirty="0">
              <a:latin typeface="宋体" panose="02010600030101010101" pitchFamily="2" charset="-122"/>
            </a:endParaRPr>
          </a:p>
          <a:p>
            <a:pPr>
              <a:lnSpc>
                <a:spcPct val="130000"/>
              </a:lnSpc>
              <a:buNone/>
            </a:pPr>
            <a:r>
              <a:rPr lang="zh-CN" altLang="en-US" sz="2800" b="1" dirty="0">
                <a:latin typeface="宋体" panose="02010600030101010101" pitchFamily="2" charset="-122"/>
              </a:rPr>
              <a:t>对右边的关系，</a:t>
            </a:r>
            <a:r>
              <a:rPr lang="en-US" altLang="zh-CN" sz="2800" b="1" dirty="0">
                <a:latin typeface="宋体" panose="02010600030101010101" pitchFamily="2" charset="-122"/>
              </a:rPr>
              <a:t> a1</a:t>
            </a:r>
            <a:r>
              <a:rPr lang="zh-CN" altLang="en-US" sz="2800" b="1" dirty="0">
                <a:latin typeface="宋体" panose="02010600030101010101" pitchFamily="2" charset="-122"/>
              </a:rPr>
              <a:t>的象集为</a:t>
            </a:r>
            <a:r>
              <a:rPr lang="en-US" altLang="zh-CN" sz="2800" b="1" dirty="0">
                <a:latin typeface="宋体" panose="02010600030101010101" pitchFamily="2" charset="-122"/>
              </a:rPr>
              <a:t>b1,b2, a2</a:t>
            </a:r>
            <a:r>
              <a:rPr lang="zh-CN" altLang="en-US" sz="2800" b="1" dirty="0">
                <a:latin typeface="宋体" panose="02010600030101010101" pitchFamily="2" charset="-122"/>
              </a:rPr>
              <a:t>的象集为</a:t>
            </a:r>
            <a:r>
              <a:rPr lang="en-US" altLang="zh-CN" sz="2800" b="1" dirty="0">
                <a:latin typeface="宋体" panose="02010600030101010101" pitchFamily="2" charset="-122"/>
              </a:rPr>
              <a:t>b1, a3</a:t>
            </a:r>
            <a:r>
              <a:rPr lang="zh-CN" altLang="en-US" sz="2800" b="1" dirty="0">
                <a:latin typeface="宋体" panose="02010600030101010101" pitchFamily="2" charset="-122"/>
              </a:rPr>
              <a:t>的象集为</a:t>
            </a:r>
            <a:r>
              <a:rPr lang="en-US" altLang="zh-CN" sz="2800" b="1" dirty="0">
                <a:latin typeface="宋体" panose="02010600030101010101" pitchFamily="2" charset="-122"/>
              </a:rPr>
              <a:t>d1</a:t>
            </a:r>
            <a:endParaRPr lang="zh-CN" altLang="en-US" sz="2800" b="1" dirty="0">
              <a:latin typeface="宋体" panose="02010600030101010101" pitchFamily="2" charset="-122"/>
            </a:endParaRPr>
          </a:p>
          <a:p>
            <a:endParaRPr lang="zh-CN" altLang="en-US" sz="2400" b="1" dirty="0"/>
          </a:p>
        </p:txBody>
      </p:sp>
      <p:graphicFrame>
        <p:nvGraphicFramePr>
          <p:cNvPr id="111620" name="内容占位符 111619"/>
          <p:cNvGraphicFramePr>
            <a:graphicFrameLocks noGrp="1"/>
          </p:cNvGraphicFramePr>
          <p:nvPr>
            <p:ph sz="half" idx="2"/>
            <p:custDataLst>
              <p:tags r:id="rId1"/>
            </p:custDataLst>
          </p:nvPr>
        </p:nvGraphicFramePr>
        <p:xfrm>
          <a:off x="7248525" y="1752600"/>
          <a:ext cx="2733675" cy="3620770"/>
        </p:xfrm>
        <a:graphic>
          <a:graphicData uri="http://schemas.openxmlformats.org/drawingml/2006/table">
            <a:tbl>
              <a:tblPr/>
              <a:tblGrid>
                <a:gridCol w="1368425"/>
                <a:gridCol w="1365250"/>
              </a:tblGrid>
              <a:tr h="719455">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X</a:t>
                      </a:r>
                      <a:endParaRPr lang="en-US" altLang="zh-CN" sz="3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Z</a:t>
                      </a:r>
                      <a:endParaRPr lang="en-US" altLang="zh-CN" sz="3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18820">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a1</a:t>
                      </a:r>
                      <a:endParaRPr lang="en-US" altLang="zh-CN" sz="3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b1</a:t>
                      </a:r>
                      <a:endParaRPr lang="en-US" altLang="zh-CN" sz="3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18820">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a1</a:t>
                      </a:r>
                      <a:endParaRPr lang="en-US" altLang="zh-CN" sz="3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b2</a:t>
                      </a:r>
                      <a:endParaRPr lang="en-US" altLang="zh-CN" sz="3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18820">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a2</a:t>
                      </a:r>
                      <a:endParaRPr lang="en-US" altLang="zh-CN" sz="3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b1</a:t>
                      </a:r>
                      <a:endParaRPr lang="en-US" altLang="zh-CN" sz="3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44855">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a3</a:t>
                      </a:r>
                      <a:endParaRPr lang="en-US" altLang="zh-CN" sz="3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lgn="ctr">
                        <a:buNone/>
                      </a:pPr>
                      <a:r>
                        <a:rPr lang="en-US" altLang="zh-CN" sz="3000"/>
                        <a:t>d1</a:t>
                      </a:r>
                      <a:endParaRPr lang="en-US" altLang="zh-CN" sz="3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ppt_x</p:attrName>
                                        </p:attrNameLst>
                                      </p:cBhvr>
                                      <p:tavLst>
                                        <p:tav tm="0">
                                          <p:val>
                                            <p:strVal val="#ppt_x"/>
                                          </p:val>
                                        </p:tav>
                                        <p:tav tm="100000">
                                          <p:val>
                                            <p:strVal val="#ppt_x"/>
                                          </p:val>
                                        </p:tav>
                                      </p:tavLst>
                                    </p:anim>
                                    <p:anim calcmode="lin" valueType="num">
                                      <p:cBhvr>
                                        <p:cTn id="8" dur="500" fill="hold"/>
                                        <p:tgtEl>
                                          <p:spTgt spid="11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13665"/>
          <p:cNvSpPr>
            <a:spLocks noGrp="1" noChangeArrowheads="1"/>
          </p:cNvSpPr>
          <p:nvPr>
            <p:ph type="title"/>
          </p:nvPr>
        </p:nvSpPr>
        <p:spPr bwMode="auto">
          <a:xfrm>
            <a:off x="2152650" y="239713"/>
            <a:ext cx="7772400" cy="914400"/>
          </a:xfrm>
          <a:noFill/>
          <a:ln>
            <a:miter lim="800000"/>
          </a:ln>
        </p:spPr>
        <p:txBody>
          <a:bodyPr vert="horz" wrap="square" lIns="91440" tIns="45720" rIns="91440" bIns="45720" numCol="1" anchor="ctr" anchorCtr="0" compatLnSpc="1"/>
          <a:lstStyle/>
          <a:p>
            <a:r>
              <a:rPr lang="zh-CN" altLang="en-US" sz="3200" b="0"/>
              <a:t>除法运算</a:t>
            </a:r>
            <a:endParaRPr lang="zh-CN" altLang="en-US" sz="3200" b="0"/>
          </a:p>
        </p:txBody>
      </p:sp>
      <p:sp>
        <p:nvSpPr>
          <p:cNvPr id="72706" name="文本占位符 113666"/>
          <p:cNvSpPr>
            <a:spLocks noGrp="1" noChangeArrowheads="1"/>
          </p:cNvSpPr>
          <p:nvPr>
            <p:ph idx="1"/>
          </p:nvPr>
        </p:nvSpPr>
        <p:spPr bwMode="auto">
          <a:xfrm>
            <a:off x="593725" y="960755"/>
            <a:ext cx="11336655" cy="5705475"/>
          </a:xfrm>
          <a:noFill/>
          <a:ln>
            <a:miter lim="800000"/>
          </a:ln>
        </p:spPr>
        <p:txBody>
          <a:bodyPr vert="horz" wrap="square" lIns="91440" tIns="45720" rIns="91440" bIns="45720" numCol="1" anchor="t" anchorCtr="0" compatLnSpc="1"/>
          <a:lstStyle/>
          <a:p>
            <a:pPr>
              <a:lnSpc>
                <a:spcPct val="80000"/>
              </a:lnSpc>
            </a:pPr>
            <a:r>
              <a:rPr lang="zh-CN" altLang="en-US" sz="2400" dirty="0">
                <a:latin typeface="宋体" panose="02010600030101010101" pitchFamily="2" charset="-122"/>
              </a:rPr>
              <a:t>给定关系</a:t>
            </a:r>
            <a:r>
              <a:rPr lang="en-US" altLang="zh-CN" sz="2400" dirty="0">
                <a:latin typeface="宋体" panose="02010600030101010101" pitchFamily="2" charset="-122"/>
              </a:rPr>
              <a:t>R(X</a:t>
            </a:r>
            <a:r>
              <a:rPr lang="zh-CN" altLang="en-US" sz="2400" dirty="0">
                <a:latin typeface="宋体" panose="02010600030101010101" pitchFamily="2" charset="-122"/>
              </a:rPr>
              <a:t>，</a:t>
            </a:r>
            <a:r>
              <a:rPr lang="en-US" altLang="zh-CN" sz="2400" dirty="0">
                <a:latin typeface="宋体" panose="02010600030101010101" pitchFamily="2" charset="-122"/>
              </a:rPr>
              <a:t>Y)</a:t>
            </a:r>
            <a:r>
              <a:rPr lang="zh-CN" altLang="en-US" sz="2400" dirty="0">
                <a:latin typeface="宋体" panose="02010600030101010101" pitchFamily="2" charset="-122"/>
              </a:rPr>
              <a:t>和</a:t>
            </a:r>
            <a:r>
              <a:rPr lang="en-US" altLang="zh-CN" sz="2400" dirty="0">
                <a:latin typeface="宋体" panose="02010600030101010101" pitchFamily="2" charset="-122"/>
              </a:rPr>
              <a:t>S(Y</a:t>
            </a:r>
            <a:r>
              <a:rPr lang="zh-CN" altLang="en-US" sz="2400" dirty="0">
                <a:latin typeface="宋体" panose="02010600030101010101" pitchFamily="2" charset="-122"/>
              </a:rPr>
              <a:t>，</a:t>
            </a:r>
            <a:r>
              <a:rPr lang="en-US" altLang="zh-CN" sz="2400" dirty="0">
                <a:latin typeface="宋体" panose="02010600030101010101" pitchFamily="2" charset="-122"/>
              </a:rPr>
              <a:t>Z)</a:t>
            </a:r>
            <a:r>
              <a:rPr lang="zh-CN" altLang="en-US" sz="2400" dirty="0">
                <a:latin typeface="宋体" panose="02010600030101010101" pitchFamily="2" charset="-122"/>
              </a:rPr>
              <a:t>，其中</a:t>
            </a:r>
            <a:r>
              <a:rPr lang="en-US" altLang="zh-CN" sz="2400" dirty="0">
                <a:latin typeface="宋体" panose="02010600030101010101" pitchFamily="2" charset="-122"/>
              </a:rPr>
              <a:t>X</a:t>
            </a:r>
            <a:r>
              <a:rPr lang="zh-CN" altLang="en-US" sz="2400" dirty="0">
                <a:latin typeface="宋体" panose="02010600030101010101" pitchFamily="2" charset="-122"/>
              </a:rPr>
              <a:t>，</a:t>
            </a:r>
            <a:r>
              <a:rPr lang="en-US" altLang="zh-CN" sz="2400" dirty="0">
                <a:latin typeface="宋体" panose="02010600030101010101" pitchFamily="2" charset="-122"/>
              </a:rPr>
              <a:t>Y</a:t>
            </a:r>
            <a:r>
              <a:rPr lang="zh-CN" altLang="en-US" sz="2400" dirty="0">
                <a:latin typeface="宋体" panose="02010600030101010101" pitchFamily="2" charset="-122"/>
              </a:rPr>
              <a:t>，</a:t>
            </a:r>
            <a:r>
              <a:rPr lang="en-US" altLang="zh-CN" sz="2400" dirty="0">
                <a:latin typeface="宋体" panose="02010600030101010101" pitchFamily="2" charset="-122"/>
              </a:rPr>
              <a:t>Z</a:t>
            </a:r>
            <a:r>
              <a:rPr lang="zh-CN" altLang="en-US" sz="2400" dirty="0">
                <a:latin typeface="宋体" panose="02010600030101010101" pitchFamily="2" charset="-122"/>
              </a:rPr>
              <a:t>为属性组。</a:t>
            </a:r>
            <a:endParaRPr lang="zh-CN" altLang="en-US" sz="2400" dirty="0">
              <a:latin typeface="宋体" panose="02010600030101010101" pitchFamily="2" charset="-122"/>
            </a:endParaRPr>
          </a:p>
          <a:p>
            <a:pPr algn="just">
              <a:lnSpc>
                <a:spcPct val="130000"/>
              </a:lnSpc>
              <a:buFont typeface="Wingdings" panose="05000000000000000000" pitchFamily="2" charset="2"/>
              <a:buNone/>
            </a:pPr>
            <a:r>
              <a:rPr lang="en-US" altLang="zh-CN" sz="2400" dirty="0">
                <a:latin typeface="宋体" panose="02010600030101010101" pitchFamily="2" charset="-122"/>
              </a:rPr>
              <a:t>R</a:t>
            </a:r>
            <a:r>
              <a:rPr lang="zh-CN" altLang="en-US" sz="2400" dirty="0">
                <a:latin typeface="宋体" panose="02010600030101010101" pitchFamily="2" charset="-122"/>
              </a:rPr>
              <a:t>中的</a:t>
            </a:r>
            <a:r>
              <a:rPr lang="en-US" altLang="zh-CN" sz="2400" dirty="0">
                <a:latin typeface="宋体" panose="02010600030101010101" pitchFamily="2" charset="-122"/>
              </a:rPr>
              <a:t>Y</a:t>
            </a:r>
            <a:r>
              <a:rPr lang="zh-CN" altLang="en-US" sz="2400" dirty="0">
                <a:latin typeface="宋体" panose="02010600030101010101" pitchFamily="2" charset="-122"/>
              </a:rPr>
              <a:t>与</a:t>
            </a:r>
            <a:r>
              <a:rPr lang="en-US" altLang="zh-CN" sz="2400" dirty="0">
                <a:latin typeface="宋体" panose="02010600030101010101" pitchFamily="2" charset="-122"/>
              </a:rPr>
              <a:t>S</a:t>
            </a:r>
            <a:r>
              <a:rPr lang="zh-CN" altLang="en-US" sz="2400" dirty="0">
                <a:latin typeface="宋体" panose="02010600030101010101" pitchFamily="2" charset="-122"/>
              </a:rPr>
              <a:t>中的</a:t>
            </a:r>
            <a:r>
              <a:rPr lang="en-US" altLang="zh-CN" sz="2400" dirty="0">
                <a:latin typeface="宋体" panose="02010600030101010101" pitchFamily="2" charset="-122"/>
              </a:rPr>
              <a:t>Y</a:t>
            </a:r>
            <a:r>
              <a:rPr lang="zh-CN" altLang="en-US" sz="2400" dirty="0">
                <a:latin typeface="宋体" panose="02010600030101010101" pitchFamily="2" charset="-122"/>
              </a:rPr>
              <a:t>可以有不同的属性名，但必须出自相同的域集。</a:t>
            </a:r>
            <a:r>
              <a:rPr lang="en-US" altLang="zh-CN" sz="2400" dirty="0">
                <a:latin typeface="宋体" panose="02010600030101010101" pitchFamily="2" charset="-122"/>
              </a:rPr>
              <a:t>R</a:t>
            </a:r>
            <a:r>
              <a:rPr lang="zh-CN" altLang="en-US" sz="2400" dirty="0">
                <a:latin typeface="宋体" panose="02010600030101010101" pitchFamily="2" charset="-122"/>
              </a:rPr>
              <a:t>与</a:t>
            </a:r>
            <a:r>
              <a:rPr lang="en-US" altLang="zh-CN" sz="2400" dirty="0">
                <a:latin typeface="宋体" panose="02010600030101010101" pitchFamily="2" charset="-122"/>
              </a:rPr>
              <a:t>S</a:t>
            </a:r>
            <a:r>
              <a:rPr lang="zh-CN" altLang="en-US" sz="2400" dirty="0">
                <a:latin typeface="宋体" panose="02010600030101010101" pitchFamily="2" charset="-122"/>
              </a:rPr>
              <a:t>的除运算得到一个新的关系</a:t>
            </a:r>
            <a:r>
              <a:rPr lang="en-US" altLang="zh-CN" sz="2400" dirty="0">
                <a:latin typeface="宋体" panose="02010600030101010101" pitchFamily="2" charset="-122"/>
              </a:rPr>
              <a:t>P(X)</a:t>
            </a:r>
            <a:r>
              <a:rPr lang="zh-CN" altLang="en-US" sz="2400" dirty="0">
                <a:latin typeface="宋体" panose="02010600030101010101" pitchFamily="2" charset="-122"/>
              </a:rPr>
              <a:t>，</a:t>
            </a:r>
            <a:r>
              <a:rPr lang="en-US" altLang="zh-CN" sz="2400" dirty="0">
                <a:latin typeface="宋体" panose="02010600030101010101" pitchFamily="2" charset="-122"/>
              </a:rPr>
              <a:t>P</a:t>
            </a:r>
            <a:r>
              <a:rPr lang="zh-CN" altLang="en-US" sz="2400" dirty="0">
                <a:latin typeface="宋体" panose="02010600030101010101" pitchFamily="2" charset="-122"/>
              </a:rPr>
              <a:t>是</a:t>
            </a:r>
            <a:r>
              <a:rPr lang="en-US" altLang="zh-CN" sz="2400" dirty="0">
                <a:latin typeface="宋体" panose="02010600030101010101" pitchFamily="2" charset="-122"/>
              </a:rPr>
              <a:t>R</a:t>
            </a:r>
            <a:r>
              <a:rPr lang="zh-CN" altLang="en-US" sz="2400" dirty="0">
                <a:latin typeface="宋体" panose="02010600030101010101" pitchFamily="2" charset="-122"/>
              </a:rPr>
              <a:t>中满足下列条件的元组在</a:t>
            </a:r>
            <a:r>
              <a:rPr lang="en-US" altLang="zh-CN" sz="2400" dirty="0">
                <a:latin typeface="宋体" panose="02010600030101010101" pitchFamily="2" charset="-122"/>
              </a:rPr>
              <a:t>X</a:t>
            </a:r>
            <a:r>
              <a:rPr lang="zh-CN" altLang="en-US" sz="2400" dirty="0">
                <a:latin typeface="宋体" panose="02010600030101010101" pitchFamily="2" charset="-122"/>
              </a:rPr>
              <a:t>属性列上的投影：元组在</a:t>
            </a:r>
            <a:r>
              <a:rPr lang="en-US" altLang="zh-CN" sz="2400" dirty="0">
                <a:latin typeface="宋体" panose="02010600030101010101" pitchFamily="2" charset="-122"/>
              </a:rPr>
              <a:t>X</a:t>
            </a:r>
            <a:r>
              <a:rPr lang="zh-CN" altLang="en-US" sz="2400" dirty="0">
                <a:latin typeface="宋体" panose="02010600030101010101" pitchFamily="2" charset="-122"/>
              </a:rPr>
              <a:t>上分量值</a:t>
            </a:r>
            <a:r>
              <a:rPr lang="en-US" altLang="zh-CN" sz="2400" dirty="0">
                <a:latin typeface="宋体" panose="02010600030101010101" pitchFamily="2" charset="-122"/>
              </a:rPr>
              <a:t>x</a:t>
            </a:r>
            <a:r>
              <a:rPr lang="zh-CN" altLang="en-US" sz="2400" dirty="0">
                <a:latin typeface="宋体" panose="02010600030101010101" pitchFamily="2" charset="-122"/>
              </a:rPr>
              <a:t>的象集</a:t>
            </a:r>
            <a:r>
              <a:rPr lang="en-US" altLang="zh-CN" sz="2400" dirty="0" err="1">
                <a:latin typeface="宋体" panose="02010600030101010101" pitchFamily="2" charset="-122"/>
              </a:rPr>
              <a:t>Y</a:t>
            </a:r>
            <a:r>
              <a:rPr lang="en-US" altLang="zh-CN" sz="2400" baseline="-30000" dirty="0" err="1">
                <a:latin typeface="宋体" panose="02010600030101010101" pitchFamily="2" charset="-122"/>
              </a:rPr>
              <a:t>x</a:t>
            </a:r>
            <a:r>
              <a:rPr lang="zh-CN" altLang="en-US" sz="2400" dirty="0">
                <a:latin typeface="宋体" panose="02010600030101010101" pitchFamily="2" charset="-122"/>
              </a:rPr>
              <a:t>包含</a:t>
            </a:r>
            <a:r>
              <a:rPr lang="en-US" altLang="zh-CN" sz="2400" dirty="0">
                <a:latin typeface="宋体" panose="02010600030101010101" pitchFamily="2" charset="-122"/>
              </a:rPr>
              <a:t>S</a:t>
            </a:r>
            <a:r>
              <a:rPr lang="zh-CN" altLang="en-US" sz="2400" dirty="0">
                <a:latin typeface="宋体" panose="02010600030101010101" pitchFamily="2" charset="-122"/>
              </a:rPr>
              <a:t>在</a:t>
            </a:r>
            <a:r>
              <a:rPr lang="en-US" altLang="zh-CN" sz="2400" dirty="0">
                <a:latin typeface="宋体" panose="02010600030101010101" pitchFamily="2" charset="-122"/>
              </a:rPr>
              <a:t>Y</a:t>
            </a:r>
            <a:r>
              <a:rPr lang="zh-CN" altLang="en-US" sz="2400" dirty="0">
                <a:latin typeface="宋体" panose="02010600030101010101" pitchFamily="2" charset="-122"/>
              </a:rPr>
              <a:t>上投影的集合。</a:t>
            </a:r>
            <a:endParaRPr lang="zh-CN" altLang="en-US" sz="2400" dirty="0">
              <a:latin typeface="宋体" panose="02010600030101010101" pitchFamily="2" charset="-122"/>
            </a:endParaRPr>
          </a:p>
          <a:p>
            <a:pPr lvl="1" algn="just">
              <a:lnSpc>
                <a:spcPct val="130000"/>
              </a:lnSpc>
              <a:buFont typeface="Wingdings" panose="05000000000000000000" pitchFamily="2" charset="2"/>
              <a:buNone/>
            </a:pPr>
            <a:r>
              <a:rPr lang="zh-CN" altLang="en-US" sz="2400" dirty="0"/>
              <a:t>   </a:t>
            </a:r>
            <a:r>
              <a:rPr lang="en-US" altLang="zh-CN" sz="2400" i="1" dirty="0"/>
              <a:t>R</a:t>
            </a:r>
            <a:r>
              <a:rPr lang="en-US" altLang="zh-CN" sz="2400" dirty="0"/>
              <a:t>÷</a:t>
            </a:r>
            <a:r>
              <a:rPr lang="en-US" altLang="zh-CN" sz="2400" i="1" dirty="0"/>
              <a:t>S</a:t>
            </a:r>
            <a:r>
              <a:rPr lang="en-US" altLang="zh-CN" sz="2400" dirty="0"/>
              <a:t> = {</a:t>
            </a:r>
            <a:r>
              <a:rPr lang="en-US" altLang="zh-CN" sz="2400" i="1" dirty="0"/>
              <a:t>t</a:t>
            </a:r>
            <a:r>
              <a:rPr lang="en-US" altLang="zh-CN" sz="2400" baseline="-30000" dirty="0"/>
              <a:t>r </a:t>
            </a:r>
            <a:r>
              <a:rPr lang="en-US" altLang="zh-CN" sz="2400" dirty="0"/>
              <a:t>[</a:t>
            </a:r>
            <a:r>
              <a:rPr lang="en-US" altLang="zh-CN" sz="2400" i="1" dirty="0"/>
              <a:t>X</a:t>
            </a:r>
            <a:r>
              <a:rPr lang="en-US" altLang="zh-CN" sz="2400" dirty="0"/>
              <a:t>] | </a:t>
            </a:r>
            <a:r>
              <a:rPr lang="en-US" altLang="zh-CN" sz="2400" i="1" dirty="0"/>
              <a:t>t</a:t>
            </a:r>
            <a:r>
              <a:rPr lang="en-US" altLang="zh-CN" sz="2400" baseline="-30000" dirty="0"/>
              <a:t>r </a:t>
            </a:r>
            <a:r>
              <a:rPr lang="en-US" altLang="zh-CN" sz="2400" dirty="0">
                <a:sym typeface="Symbol" panose="05050102010706020507" pitchFamily="18" charset="2"/>
              </a:rPr>
              <a:t></a:t>
            </a:r>
            <a:r>
              <a:rPr lang="en-US" altLang="zh-CN" sz="2400" dirty="0"/>
              <a:t> </a:t>
            </a:r>
            <a:r>
              <a:rPr lang="en-US" altLang="zh-CN" sz="2400" i="1" dirty="0"/>
              <a:t>R</a:t>
            </a:r>
            <a:r>
              <a:rPr lang="en-US" altLang="zh-CN" sz="2400" dirty="0"/>
              <a:t>∧π</a:t>
            </a:r>
            <a:r>
              <a:rPr lang="en-US" altLang="zh-CN" sz="2400" baseline="-30000" dirty="0"/>
              <a:t>Y</a:t>
            </a:r>
            <a:r>
              <a:rPr lang="en-US" altLang="zh-CN" sz="2400" dirty="0"/>
              <a:t>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err="1"/>
              <a:t>Y</a:t>
            </a:r>
            <a:r>
              <a:rPr lang="en-US" altLang="zh-CN" sz="2400" i="1" baseline="-30000" dirty="0" err="1"/>
              <a:t>x</a:t>
            </a:r>
            <a:r>
              <a:rPr lang="en-US" altLang="zh-CN" sz="2400" dirty="0"/>
              <a:t> }</a:t>
            </a:r>
            <a:endParaRPr lang="en-US" altLang="zh-CN" sz="2400" dirty="0"/>
          </a:p>
          <a:p>
            <a:pPr lvl="1" algn="just">
              <a:lnSpc>
                <a:spcPct val="130000"/>
              </a:lnSpc>
              <a:buFont typeface="Wingdings" panose="05000000000000000000" pitchFamily="2" charset="2"/>
              <a:buNone/>
            </a:pPr>
            <a:r>
              <a:rPr lang="en-US" altLang="zh-CN" sz="2400" i="1" dirty="0"/>
              <a:t>	</a:t>
            </a:r>
            <a:r>
              <a:rPr lang="en-US" altLang="zh-CN" sz="2400" i="1" dirty="0" err="1"/>
              <a:t>Y</a:t>
            </a:r>
            <a:r>
              <a:rPr lang="en-US" altLang="zh-CN" sz="2400" i="1" baseline="-30000" dirty="0" err="1"/>
              <a:t>x</a:t>
            </a:r>
            <a:r>
              <a:rPr lang="zh-CN" altLang="en-US" sz="2400" dirty="0"/>
              <a:t>：</a:t>
            </a:r>
            <a:r>
              <a:rPr lang="en-US" altLang="zh-CN" sz="2400" i="1" dirty="0"/>
              <a:t>x</a:t>
            </a:r>
            <a:r>
              <a:rPr lang="zh-CN" altLang="en-US" sz="2400" dirty="0"/>
              <a:t>在</a:t>
            </a:r>
            <a:r>
              <a:rPr lang="en-US" altLang="zh-CN" sz="2400" i="1" dirty="0"/>
              <a:t>R</a:t>
            </a:r>
            <a:r>
              <a:rPr lang="zh-CN" altLang="en-US" sz="2400" dirty="0"/>
              <a:t>中的象集，</a:t>
            </a:r>
            <a:r>
              <a:rPr lang="en-US" altLang="zh-CN" sz="2400" i="1" dirty="0"/>
              <a:t>x</a:t>
            </a:r>
            <a:r>
              <a:rPr lang="en-US" altLang="zh-CN" sz="2400" dirty="0"/>
              <a:t> = </a:t>
            </a:r>
            <a:r>
              <a:rPr lang="en-US" altLang="zh-CN" sz="2400" i="1" dirty="0"/>
              <a:t>t</a:t>
            </a:r>
            <a:r>
              <a:rPr lang="en-US" altLang="zh-CN" sz="2400" baseline="-30000" dirty="0"/>
              <a:t>r</a:t>
            </a:r>
            <a:r>
              <a:rPr lang="en-US" altLang="zh-CN" sz="2400" dirty="0"/>
              <a:t>[</a:t>
            </a:r>
            <a:r>
              <a:rPr lang="en-US" altLang="zh-CN" sz="2400" i="1" dirty="0"/>
              <a:t>X</a:t>
            </a:r>
            <a:r>
              <a:rPr lang="en-US" altLang="zh-CN" sz="2400" dirty="0"/>
              <a:t>]</a:t>
            </a:r>
            <a:endParaRPr lang="en-US" altLang="zh-CN" sz="2400" dirty="0"/>
          </a:p>
          <a:p>
            <a:pPr lvl="1">
              <a:lnSpc>
                <a:spcPct val="80000"/>
              </a:lnSpc>
            </a:pPr>
            <a:endParaRPr lang="zh-CN" altLang="en-US" sz="2400" dirty="0"/>
          </a:p>
          <a:p>
            <a:pPr>
              <a:lnSpc>
                <a:spcPct val="80000"/>
              </a:lnSpc>
            </a:pPr>
            <a:r>
              <a:rPr lang="zh-CN" altLang="zh-CN" sz="2800" dirty="0">
                <a:sym typeface="Symbol" panose="05050102010706020507" pitchFamily="18" charset="2"/>
              </a:rPr>
              <a:t>给定关系</a:t>
            </a:r>
            <a:r>
              <a:rPr lang="en-US" altLang="zh-CN" sz="2800" i="1" dirty="0">
                <a:sym typeface="Symbol" panose="05050102010706020507" pitchFamily="18" charset="2"/>
              </a:rPr>
              <a:t>R</a:t>
            </a:r>
            <a:r>
              <a:rPr lang="zh-CN" altLang="en-US" sz="2800" dirty="0">
                <a:sym typeface="Symbol" panose="05050102010706020507" pitchFamily="18" charset="2"/>
              </a:rPr>
              <a:t>（</a:t>
            </a:r>
            <a:r>
              <a:rPr lang="en-US" altLang="zh-CN" sz="2800" i="1" dirty="0">
                <a:sym typeface="Symbol" panose="05050102010706020507" pitchFamily="18" charset="2"/>
              </a:rPr>
              <a:t>A</a:t>
            </a:r>
            <a:r>
              <a:rPr lang="en-US" altLang="zh-CN" sz="2800" dirty="0">
                <a:sym typeface="Symbol" panose="05050102010706020507" pitchFamily="18" charset="2"/>
              </a:rPr>
              <a:t>,</a:t>
            </a:r>
            <a:r>
              <a:rPr lang="en-US" altLang="zh-CN" sz="2800" i="1" dirty="0">
                <a:sym typeface="Symbol" panose="05050102010706020507" pitchFamily="18" charset="2"/>
              </a:rPr>
              <a:t>B</a:t>
            </a:r>
            <a:r>
              <a:rPr lang="zh-CN" altLang="en-US" sz="2800" dirty="0">
                <a:sym typeface="Symbol" panose="05050102010706020507" pitchFamily="18" charset="2"/>
              </a:rPr>
              <a:t>）和</a:t>
            </a:r>
            <a:r>
              <a:rPr lang="en-US" altLang="zh-CN" sz="2800" i="1" dirty="0">
                <a:sym typeface="Symbol" panose="05050102010706020507" pitchFamily="18" charset="2"/>
              </a:rPr>
              <a:t>S</a:t>
            </a:r>
            <a:r>
              <a:rPr lang="zh-CN" altLang="en-US" sz="2800" dirty="0">
                <a:sym typeface="Symbol" panose="05050102010706020507" pitchFamily="18" charset="2"/>
              </a:rPr>
              <a:t>（</a:t>
            </a:r>
            <a:r>
              <a:rPr lang="en-US" altLang="zh-CN" sz="2800" i="1" dirty="0">
                <a:sym typeface="Symbol" panose="05050102010706020507" pitchFamily="18" charset="2"/>
              </a:rPr>
              <a:t>B</a:t>
            </a:r>
            <a:r>
              <a:rPr lang="zh-CN" altLang="en-US" sz="2800" dirty="0">
                <a:sym typeface="Symbol" panose="05050102010706020507" pitchFamily="18" charset="2"/>
              </a:rPr>
              <a:t>），其中</a:t>
            </a:r>
            <a:r>
              <a:rPr lang="en-US" altLang="zh-CN" sz="2800" i="1" dirty="0">
                <a:sym typeface="Symbol" panose="05050102010706020507" pitchFamily="18" charset="2"/>
              </a:rPr>
              <a:t>A</a:t>
            </a:r>
            <a:r>
              <a:rPr lang="zh-CN" altLang="en-US" sz="2800" dirty="0">
                <a:sym typeface="Symbol" panose="05050102010706020507" pitchFamily="18" charset="2"/>
              </a:rPr>
              <a:t>，</a:t>
            </a:r>
            <a:r>
              <a:rPr lang="en-US" altLang="zh-CN" sz="2800" i="1" dirty="0">
                <a:sym typeface="Symbol" panose="05050102010706020507" pitchFamily="18" charset="2"/>
              </a:rPr>
              <a:t>B</a:t>
            </a:r>
            <a:r>
              <a:rPr lang="zh-CN" altLang="en-US" sz="2800" dirty="0">
                <a:sym typeface="Symbol" panose="05050102010706020507" pitchFamily="18" charset="2"/>
              </a:rPr>
              <a:t>，为属性组。</a:t>
            </a:r>
            <a:r>
              <a:rPr lang="en-US" altLang="zh-CN" sz="2800" i="1" dirty="0">
                <a:sym typeface="Symbol" panose="05050102010706020507" pitchFamily="18" charset="2"/>
              </a:rPr>
              <a:t>R</a:t>
            </a:r>
            <a:r>
              <a:rPr lang="zh-CN" altLang="en-US" sz="2800" dirty="0">
                <a:sym typeface="Symbol" panose="05050102010706020507" pitchFamily="18" charset="2"/>
              </a:rPr>
              <a:t>中的</a:t>
            </a:r>
            <a:r>
              <a:rPr lang="en-US" altLang="zh-CN" sz="2800" i="1" dirty="0">
                <a:sym typeface="Symbol" panose="05050102010706020507" pitchFamily="18" charset="2"/>
              </a:rPr>
              <a:t>B</a:t>
            </a:r>
            <a:r>
              <a:rPr lang="zh-CN" altLang="en-US" sz="2800" dirty="0">
                <a:sym typeface="Symbol" panose="05050102010706020507" pitchFamily="18" charset="2"/>
              </a:rPr>
              <a:t>与</a:t>
            </a:r>
            <a:r>
              <a:rPr lang="en-US" altLang="zh-CN" sz="2800" i="1" dirty="0">
                <a:sym typeface="Symbol" panose="05050102010706020507" pitchFamily="18" charset="2"/>
              </a:rPr>
              <a:t>S</a:t>
            </a:r>
            <a:r>
              <a:rPr lang="zh-CN" altLang="en-US" sz="2800" dirty="0">
                <a:sym typeface="Symbol" panose="05050102010706020507" pitchFamily="18" charset="2"/>
              </a:rPr>
              <a:t>中的</a:t>
            </a:r>
            <a:r>
              <a:rPr lang="en-US" altLang="zh-CN" sz="2800" i="1" dirty="0">
                <a:sym typeface="Symbol" panose="05050102010706020507" pitchFamily="18" charset="2"/>
              </a:rPr>
              <a:t>B</a:t>
            </a:r>
            <a:r>
              <a:rPr lang="zh-CN" altLang="en-US" sz="2800" dirty="0">
                <a:sym typeface="Symbol" panose="05050102010706020507" pitchFamily="18" charset="2"/>
              </a:rPr>
              <a:t>可以有不同的属性名，但必须出自相同的域集。</a:t>
            </a:r>
            <a:r>
              <a:rPr lang="en-US" altLang="zh-CN" sz="2800" i="1" dirty="0">
                <a:sym typeface="Symbol" panose="05050102010706020507" pitchFamily="18" charset="2"/>
              </a:rPr>
              <a:t>R</a:t>
            </a:r>
            <a:r>
              <a:rPr lang="zh-CN" altLang="en-US" sz="2800" dirty="0">
                <a:sym typeface="Symbol" panose="05050102010706020507" pitchFamily="18" charset="2"/>
              </a:rPr>
              <a:t>与</a:t>
            </a:r>
            <a:r>
              <a:rPr lang="en-US" altLang="zh-CN" sz="2800" i="1" dirty="0">
                <a:sym typeface="Symbol" panose="05050102010706020507" pitchFamily="18" charset="2"/>
              </a:rPr>
              <a:t>S</a:t>
            </a:r>
            <a:r>
              <a:rPr lang="zh-CN" altLang="en-US" sz="2800" dirty="0">
                <a:sym typeface="Symbol" panose="05050102010706020507" pitchFamily="18" charset="2"/>
              </a:rPr>
              <a:t>的除运算得到新的关系</a:t>
            </a:r>
            <a:r>
              <a:rPr lang="en-US" altLang="zh-CN" sz="2800" i="1" dirty="0">
                <a:sym typeface="Symbol" panose="05050102010706020507" pitchFamily="18" charset="2"/>
              </a:rPr>
              <a:t>P</a:t>
            </a:r>
            <a:r>
              <a:rPr lang="zh-CN" altLang="en-US" sz="2800" dirty="0">
                <a:sym typeface="Symbol" panose="05050102010706020507" pitchFamily="18" charset="2"/>
              </a:rPr>
              <a:t>（</a:t>
            </a:r>
            <a:r>
              <a:rPr lang="en-US" altLang="zh-CN" sz="2800" i="1" dirty="0">
                <a:sym typeface="Symbol" panose="05050102010706020507" pitchFamily="18" charset="2"/>
              </a:rPr>
              <a:t>A</a:t>
            </a:r>
            <a:r>
              <a:rPr lang="zh-CN" altLang="en-US" sz="2800" dirty="0">
                <a:sym typeface="Symbol" panose="05050102010706020507" pitchFamily="18" charset="2"/>
              </a:rPr>
              <a:t>），</a:t>
            </a:r>
            <a:r>
              <a:rPr lang="en-US" altLang="zh-CN" sz="2800" i="1" dirty="0">
                <a:sym typeface="Symbol" panose="05050102010706020507" pitchFamily="18" charset="2"/>
              </a:rPr>
              <a:t>P</a:t>
            </a:r>
            <a:r>
              <a:rPr lang="zh-CN" altLang="en-US" sz="2800" dirty="0">
                <a:sym typeface="Symbol" panose="05050102010706020507" pitchFamily="18" charset="2"/>
              </a:rPr>
              <a:t>（</a:t>
            </a:r>
            <a:r>
              <a:rPr lang="en-US" altLang="zh-CN" sz="2800" i="1" dirty="0">
                <a:sym typeface="Symbol" panose="05050102010706020507" pitchFamily="18" charset="2"/>
              </a:rPr>
              <a:t>A</a:t>
            </a:r>
            <a:r>
              <a:rPr lang="zh-CN" altLang="en-US" sz="2800" dirty="0">
                <a:sym typeface="Symbol" panose="05050102010706020507" pitchFamily="18" charset="2"/>
              </a:rPr>
              <a:t>）是</a:t>
            </a:r>
            <a:r>
              <a:rPr lang="en-US" altLang="zh-CN" sz="2800" i="1" dirty="0">
                <a:sym typeface="Symbol" panose="05050102010706020507" pitchFamily="18" charset="2"/>
              </a:rPr>
              <a:t>R</a:t>
            </a:r>
            <a:r>
              <a:rPr lang="zh-CN" altLang="en-US" sz="2800" dirty="0">
                <a:sym typeface="Symbol" panose="05050102010706020507" pitchFamily="18" charset="2"/>
              </a:rPr>
              <a:t>中的满足以下条件的元组在</a:t>
            </a:r>
            <a:r>
              <a:rPr lang="en-US" altLang="zh-CN" sz="2800" dirty="0">
                <a:sym typeface="Symbol" panose="05050102010706020507" pitchFamily="18" charset="2"/>
              </a:rPr>
              <a:t>A</a:t>
            </a:r>
            <a:r>
              <a:rPr lang="zh-CN" altLang="en-US" sz="2800" dirty="0">
                <a:sym typeface="Symbol" panose="05050102010706020507" pitchFamily="18" charset="2"/>
              </a:rPr>
              <a:t>属性上的投影：</a:t>
            </a:r>
            <a:r>
              <a:rPr lang="en-US" altLang="zh-CN" sz="2800" i="1" dirty="0">
                <a:sym typeface="Symbol" panose="05050102010706020507" pitchFamily="18" charset="2"/>
              </a:rPr>
              <a:t>S</a:t>
            </a:r>
            <a:r>
              <a:rPr lang="zh-CN" altLang="en-US" sz="2800" dirty="0">
                <a:sym typeface="Symbol" panose="05050102010706020507" pitchFamily="18" charset="2"/>
              </a:rPr>
              <a:t>中的</a:t>
            </a:r>
            <a:r>
              <a:rPr lang="en-US" altLang="zh-CN" sz="2800" i="1" dirty="0">
                <a:sym typeface="Symbol" panose="05050102010706020507" pitchFamily="18" charset="2"/>
              </a:rPr>
              <a:t>B</a:t>
            </a:r>
            <a:r>
              <a:rPr lang="zh-CN" altLang="en-US" sz="2800" dirty="0">
                <a:sym typeface="Symbol" panose="05050102010706020507" pitchFamily="18" charset="2"/>
              </a:rPr>
              <a:t>出现于</a:t>
            </a:r>
            <a:r>
              <a:rPr lang="en-US" altLang="zh-CN" sz="2800" i="1" dirty="0">
                <a:sym typeface="Symbol" panose="05050102010706020507" pitchFamily="18" charset="2"/>
              </a:rPr>
              <a:t>R</a:t>
            </a:r>
            <a:r>
              <a:rPr lang="zh-CN" altLang="en-US" sz="2800" dirty="0">
                <a:sym typeface="Symbol" panose="05050102010706020507" pitchFamily="18" charset="2"/>
              </a:rPr>
              <a:t>（</a:t>
            </a:r>
            <a:r>
              <a:rPr lang="en-US" altLang="zh-CN" sz="2800" i="1" dirty="0">
                <a:sym typeface="Symbol" panose="05050102010706020507" pitchFamily="18" charset="2"/>
              </a:rPr>
              <a:t>A</a:t>
            </a:r>
            <a:r>
              <a:rPr lang="en-US" altLang="zh-CN" sz="2800" dirty="0">
                <a:sym typeface="Symbol" panose="05050102010706020507" pitchFamily="18" charset="2"/>
              </a:rPr>
              <a:t>,</a:t>
            </a:r>
            <a:r>
              <a:rPr lang="en-US" altLang="zh-CN" sz="2800" i="1" dirty="0">
                <a:sym typeface="Symbol" panose="05050102010706020507" pitchFamily="18" charset="2"/>
              </a:rPr>
              <a:t>B</a:t>
            </a:r>
            <a:r>
              <a:rPr lang="zh-CN" altLang="en-US" sz="2800" dirty="0">
                <a:sym typeface="Symbol" panose="05050102010706020507" pitchFamily="18" charset="2"/>
              </a:rPr>
              <a:t>）的元组中。</a:t>
            </a:r>
            <a:endParaRPr lang="zh-CN" altLang="en-US" sz="2800" dirty="0">
              <a:sym typeface="Symbol" panose="05050102010706020507"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14689"/>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ctr" anchorCtr="0" compatLnSpc="1"/>
          <a:lstStyle/>
          <a:p>
            <a:r>
              <a:rPr lang="zh-CN" altLang="en-US" sz="3200" b="0"/>
              <a:t>除法运算</a:t>
            </a:r>
            <a:endParaRPr lang="zh-CN" altLang="en-US" sz="3200" b="0"/>
          </a:p>
        </p:txBody>
      </p:sp>
      <p:sp>
        <p:nvSpPr>
          <p:cNvPr id="73730" name="文本占位符 114690"/>
          <p:cNvSpPr>
            <a:spLocks noGrp="1" noChangeArrowheads="1"/>
          </p:cNvSpPr>
          <p:nvPr>
            <p:ph idx="1"/>
          </p:nvPr>
        </p:nvSpPr>
        <p:spPr bwMode="auto">
          <a:xfrm>
            <a:off x="2349500" y="1663700"/>
            <a:ext cx="7772400" cy="4343400"/>
          </a:xfrm>
          <a:noFill/>
          <a:ln>
            <a:miter lim="800000"/>
          </a:ln>
        </p:spPr>
        <p:txBody>
          <a:bodyPr vert="horz" wrap="square" lIns="91440" tIns="45720" rIns="91440" bIns="45720" numCol="1" anchor="t" anchorCtr="0" compatLnSpc="1"/>
          <a:lstStyle/>
          <a:p>
            <a:pPr>
              <a:lnSpc>
                <a:spcPct val="90000"/>
              </a:lnSpc>
            </a:pPr>
            <a:endParaRPr lang="zh-CN" altLang="en-US" dirty="0"/>
          </a:p>
          <a:p>
            <a:pPr lvl="1" algn="just">
              <a:lnSpc>
                <a:spcPct val="90000"/>
              </a:lnSpc>
              <a:buFont typeface="Wingdings" panose="05000000000000000000" pitchFamily="2" charset="2"/>
              <a:buNone/>
            </a:pPr>
            <a:r>
              <a:rPr lang="zh-CN" altLang="en-US" dirty="0">
                <a:sym typeface="Symbol" panose="05050102010706020507" pitchFamily="18" charset="2"/>
              </a:rPr>
              <a:t>给定两个关系</a:t>
            </a:r>
            <a:r>
              <a:rPr lang="en-US" altLang="zh-CN" i="1" dirty="0">
                <a:sym typeface="Symbol" panose="05050102010706020507" pitchFamily="18" charset="2"/>
              </a:rPr>
              <a:t>R</a:t>
            </a:r>
            <a:r>
              <a:rPr lang="en-US" altLang="zh-CN" dirty="0">
                <a:sym typeface="Symbol" panose="05050102010706020507" pitchFamily="18" charset="2"/>
              </a:rPr>
              <a:t>1</a:t>
            </a:r>
            <a:r>
              <a:rPr lang="zh-CN" altLang="en-US"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2</a:t>
            </a:r>
            <a:r>
              <a:rPr lang="zh-CN" altLang="en-US" dirty="0">
                <a:sym typeface="Symbol" panose="05050102010706020507" pitchFamily="18" charset="2"/>
              </a:rPr>
              <a:t>，求</a:t>
            </a:r>
            <a:r>
              <a:rPr lang="en-US" altLang="zh-CN" i="1" dirty="0">
                <a:sym typeface="Symbol" panose="05050102010706020507" pitchFamily="18" charset="2"/>
              </a:rPr>
              <a:t>R</a:t>
            </a:r>
            <a:r>
              <a:rPr lang="en-US" altLang="zh-CN" dirty="0">
                <a:sym typeface="Symbol" panose="05050102010706020507" pitchFamily="18" charset="2"/>
              </a:rPr>
              <a:t>1</a:t>
            </a:r>
            <a:r>
              <a:rPr lang="en-US" altLang="zh-CN" sz="2400" dirty="0"/>
              <a:t>÷</a:t>
            </a:r>
            <a:r>
              <a:rPr lang="en-US" altLang="zh-CN" i="1" dirty="0">
                <a:sym typeface="Symbol" panose="05050102010706020507" pitchFamily="18" charset="2"/>
              </a:rPr>
              <a:t>R</a:t>
            </a:r>
            <a:r>
              <a:rPr lang="en-US" altLang="zh-CN" dirty="0">
                <a:sym typeface="Symbol" panose="05050102010706020507" pitchFamily="18" charset="2"/>
              </a:rPr>
              <a:t>2</a:t>
            </a:r>
            <a:r>
              <a:rPr lang="zh-CN" altLang="en-US" dirty="0">
                <a:sym typeface="Symbol" panose="05050102010706020507" pitchFamily="18" charset="2"/>
              </a:rPr>
              <a:t>。</a:t>
            </a:r>
            <a:endParaRPr lang="zh-CN" altLang="en-US" dirty="0">
              <a:sym typeface="Symbol" panose="05050102010706020507" pitchFamily="18" charset="2"/>
            </a:endParaRPr>
          </a:p>
          <a:p>
            <a:pPr lvl="1" algn="just">
              <a:lnSpc>
                <a:spcPct val="90000"/>
              </a:lnSpc>
              <a:buFont typeface="Wingdings" panose="05000000000000000000" pitchFamily="2" charset="2"/>
              <a:buNone/>
            </a:pPr>
            <a:r>
              <a:rPr lang="en-US" altLang="zh-CN" dirty="0">
                <a:sym typeface="Symbol" panose="05050102010706020507" pitchFamily="18" charset="2"/>
              </a:rPr>
              <a:t>R1</a:t>
            </a:r>
            <a:endParaRPr lang="en-US" altLang="zh-CN" dirty="0">
              <a:sym typeface="Symbol" panose="05050102010706020507" pitchFamily="18" charset="2"/>
            </a:endParaRPr>
          </a:p>
          <a:p>
            <a:pPr lvl="1" algn="just">
              <a:lnSpc>
                <a:spcPct val="90000"/>
              </a:lnSpc>
              <a:buFont typeface="Wingdings" panose="05000000000000000000" pitchFamily="2" charset="2"/>
              <a:buNone/>
            </a:pPr>
            <a:r>
              <a:rPr lang="en-US" altLang="zh-CN" dirty="0">
                <a:sym typeface="Symbol" panose="05050102010706020507" pitchFamily="18" charset="2"/>
              </a:rPr>
              <a:t>                                                                     </a:t>
            </a:r>
            <a:endParaRPr lang="en-US" altLang="zh-CN" dirty="0">
              <a:sym typeface="Symbol" panose="05050102010706020507" pitchFamily="18" charset="2"/>
            </a:endParaRPr>
          </a:p>
          <a:p>
            <a:pPr lvl="1" algn="just">
              <a:lnSpc>
                <a:spcPct val="90000"/>
              </a:lnSpc>
              <a:buFont typeface="Wingdings" panose="05000000000000000000" pitchFamily="2" charset="2"/>
              <a:buNone/>
            </a:pPr>
            <a:endParaRPr lang="en-US" altLang="zh-CN" dirty="0">
              <a:sym typeface="Symbol" panose="05050102010706020507" pitchFamily="18" charset="2"/>
            </a:endParaRPr>
          </a:p>
          <a:p>
            <a:pPr lvl="1" algn="just">
              <a:lnSpc>
                <a:spcPct val="90000"/>
              </a:lnSpc>
              <a:buFont typeface="Wingdings" panose="05000000000000000000" pitchFamily="2" charset="2"/>
              <a:buNone/>
            </a:pPr>
            <a:r>
              <a:rPr lang="en-US" altLang="zh-CN" dirty="0">
                <a:sym typeface="Symbol" panose="05050102010706020507" pitchFamily="18" charset="2"/>
              </a:rPr>
              <a:t>                                                                      </a:t>
            </a:r>
            <a:endParaRPr lang="en-US" altLang="zh-CN" dirty="0">
              <a:sym typeface="Symbol" panose="05050102010706020507" pitchFamily="18" charset="2"/>
            </a:endParaRPr>
          </a:p>
          <a:p>
            <a:pPr lvl="1" algn="just">
              <a:lnSpc>
                <a:spcPct val="90000"/>
              </a:lnSpc>
              <a:buNone/>
            </a:pPr>
            <a:r>
              <a:rPr lang="en-US" altLang="zh-CN" dirty="0">
                <a:sym typeface="Symbol" panose="05050102010706020507" pitchFamily="18" charset="2"/>
              </a:rPr>
              <a:t>                                                                                           R1</a:t>
            </a:r>
            <a:r>
              <a:rPr lang="en-US" altLang="zh-CN" sz="2000" dirty="0"/>
              <a:t> ÷</a:t>
            </a:r>
            <a:r>
              <a:rPr lang="en-US" altLang="zh-CN" i="1" dirty="0">
                <a:sym typeface="Symbol" panose="05050102010706020507" pitchFamily="18" charset="2"/>
              </a:rPr>
              <a:t>R</a:t>
            </a:r>
            <a:r>
              <a:rPr lang="en-US" altLang="zh-CN" dirty="0">
                <a:sym typeface="Symbol" panose="05050102010706020507" pitchFamily="18" charset="2"/>
              </a:rPr>
              <a:t>2 </a:t>
            </a:r>
            <a:endParaRPr lang="en-US" altLang="zh-CN" dirty="0">
              <a:sym typeface="Symbol" panose="05050102010706020507" pitchFamily="18" charset="2"/>
            </a:endParaRPr>
          </a:p>
          <a:p>
            <a:pPr lvl="1" algn="just">
              <a:lnSpc>
                <a:spcPct val="90000"/>
              </a:lnSpc>
              <a:buFont typeface="Wingdings" panose="05000000000000000000" pitchFamily="2" charset="2"/>
              <a:buNone/>
            </a:pPr>
            <a:endParaRPr lang="en-US" altLang="zh-CN" dirty="0">
              <a:sym typeface="Symbol" panose="05050102010706020507" pitchFamily="18" charset="2"/>
            </a:endParaRPr>
          </a:p>
          <a:p>
            <a:pPr lvl="1" algn="just">
              <a:lnSpc>
                <a:spcPct val="90000"/>
              </a:lnSpc>
              <a:buFont typeface="Wingdings" panose="05000000000000000000" pitchFamily="2" charset="2"/>
              <a:buNone/>
            </a:pPr>
            <a:r>
              <a:rPr lang="en-US" altLang="zh-CN" dirty="0">
                <a:sym typeface="Symbol" panose="05050102010706020507" pitchFamily="18" charset="2"/>
              </a:rPr>
              <a:t>R1                                         R2</a:t>
            </a:r>
            <a:endParaRPr lang="en-US" altLang="zh-CN" dirty="0">
              <a:sym typeface="Symbol" panose="05050102010706020507" pitchFamily="18" charset="2"/>
            </a:endParaRPr>
          </a:p>
          <a:p>
            <a:pPr>
              <a:lnSpc>
                <a:spcPct val="90000"/>
              </a:lnSpc>
            </a:pPr>
            <a:endParaRPr lang="zh-CN" altLang="en-US" dirty="0"/>
          </a:p>
        </p:txBody>
      </p:sp>
      <p:graphicFrame>
        <p:nvGraphicFramePr>
          <p:cNvPr id="114692" name="表格 114691"/>
          <p:cNvGraphicFramePr/>
          <p:nvPr/>
        </p:nvGraphicFramePr>
        <p:xfrm>
          <a:off x="2242344" y="2924958"/>
          <a:ext cx="1800225" cy="2727840"/>
        </p:xfrm>
        <a:graphic>
          <a:graphicData uri="http://schemas.openxmlformats.org/drawingml/2006/table">
            <a:tbl>
              <a:tblPr/>
              <a:tblGrid>
                <a:gridCol w="1008380"/>
                <a:gridCol w="791845"/>
              </a:tblGrid>
              <a:tr h="366713">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err="1"/>
                        <a:t>pid</a:t>
                      </a:r>
                      <a:r>
                        <a:rPr lang="en-US" altLang="zh-CN" sz="1800"/>
                        <a:t> </a:t>
                      </a:r>
                      <a:endParaRPr lang="zh-CN" altLang="en-US" sz="1800"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did </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206001</a:t>
                      </a:r>
                      <a:endParaRPr lang="zh-CN" altLang="en-US" sz="1800"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3501 </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dirty="0"/>
                        <a:t>206012</a:t>
                      </a:r>
                      <a:endParaRPr lang="zh-CN" altLang="en-US" sz="1800"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3501 </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206004 </a:t>
                      </a:r>
                      <a:endParaRPr lang="zh-CN" altLang="en-US" sz="1800"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3502</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206005 </a:t>
                      </a:r>
                      <a:endParaRPr lang="zh-CN" altLang="en-US" sz="1800"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dirty="0"/>
                        <a:t>3502   </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206002</a:t>
                      </a:r>
                      <a:r>
                        <a:rPr lang="en-US" altLang="zh-CN"/>
                        <a:t> </a:t>
                      </a:r>
                      <a:endParaRPr lang="zh-CN" altLang="en-US"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3503 </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206003 </a:t>
                      </a:r>
                      <a:endParaRPr lang="zh-CN" altLang="en-US" sz="1800" dirty="0"/>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dirty="0"/>
                        <a:t>3501 </a:t>
                      </a:r>
                      <a:endParaRPr lang="zh-CN" altLang="en-US" sz="1800" dirty="0"/>
                    </a:p>
                  </a:txBody>
                  <a:tcPr marL="90000" marR="90000" marT="46800" marB="4680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14718" name="表格 114717"/>
          <p:cNvGraphicFramePr/>
          <p:nvPr/>
        </p:nvGraphicFramePr>
        <p:xfrm>
          <a:off x="5159375" y="4813300"/>
          <a:ext cx="1007745" cy="733425"/>
        </p:xfrm>
        <a:graphic>
          <a:graphicData uri="http://schemas.openxmlformats.org/drawingml/2006/table">
            <a:tbl>
              <a:tblPr/>
              <a:tblGrid>
                <a:gridCol w="1007745"/>
              </a:tblGrid>
              <a:tr h="366713">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did </a:t>
                      </a:r>
                      <a:endParaRPr lang="zh-CN" altLang="en-US" sz="1800" dirty="0"/>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solidFill>
                            <a:srgbClr val="000000"/>
                          </a:solidFill>
                          <a:latin typeface="Times New Roman" panose="02020603050405020304" pitchFamily="18" charset="0"/>
                          <a:ea typeface="Times New Roman" panose="02020603050405020304" pitchFamily="18" charset="0"/>
                        </a:rPr>
                        <a:t>3501</a:t>
                      </a:r>
                      <a:r>
                        <a:rPr lang="en-US" altLang="zh-CN" sz="1800">
                          <a:solidFill>
                            <a:srgbClr val="000000"/>
                          </a:solidFill>
                        </a:rPr>
                        <a:t> </a:t>
                      </a:r>
                      <a:endParaRPr lang="zh-CN" altLang="en-US" sz="1800" dirty="0">
                        <a:solidFill>
                          <a:srgbClr val="000000"/>
                        </a:solidFill>
                      </a:endParaRP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14726" name="表格 114725"/>
          <p:cNvGraphicFramePr/>
          <p:nvPr/>
        </p:nvGraphicFramePr>
        <p:xfrm>
          <a:off x="7535863" y="4094163"/>
          <a:ext cx="1007745" cy="1464945"/>
        </p:xfrm>
        <a:graphic>
          <a:graphicData uri="http://schemas.openxmlformats.org/drawingml/2006/table">
            <a:tbl>
              <a:tblPr/>
              <a:tblGrid>
                <a:gridCol w="1007745"/>
              </a:tblGrid>
              <a:tr h="365125">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err="1"/>
                        <a:t>pid</a:t>
                      </a:r>
                      <a:r>
                        <a:rPr lang="en-US" altLang="zh-CN" sz="1800"/>
                        <a:t> </a:t>
                      </a:r>
                      <a:endParaRPr lang="zh-CN" altLang="en-US" sz="1800" dirty="0"/>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206001</a:t>
                      </a:r>
                      <a:endParaRPr lang="zh-CN" altLang="en-US" sz="1800" dirty="0"/>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206012</a:t>
                      </a:r>
                      <a:endParaRPr lang="zh-CN" altLang="en-US" sz="1800" dirty="0"/>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rtl="0" eaLnBrk="0" fontAlgn="base" hangingPunct="0">
                        <a:spcBef>
                          <a:spcPct val="20000"/>
                        </a:spcBef>
                        <a:spcAft>
                          <a:spcPct val="0"/>
                        </a:spcAft>
                        <a:buClr>
                          <a:schemeClr val="accent1"/>
                        </a:buClr>
                        <a:buFont typeface="Wingdings" panose="05000000000000000000" pitchFamily="2" charset="2"/>
                        <a:buChar char="q"/>
                        <a:defRPr kumimoji="1" sz="2800" b="1" kern="1200">
                          <a:solidFill>
                            <a:schemeClr val="tx1"/>
                          </a:solidFill>
                          <a:effectLst>
                            <a:outerShdw blurRad="38100" dist="38100" dir="2700000" algn="tl">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accent2"/>
                        </a:buClr>
                        <a:buFont typeface="Wingdings" panose="05000000000000000000" pitchFamily="2" charset="2"/>
                        <a:buChar char="Ø"/>
                        <a:defRPr kumimoji="1" sz="2400" b="1" kern="1200">
                          <a:solidFill>
                            <a:schemeClr val="tx1"/>
                          </a:solidFill>
                          <a:effectLst>
                            <a:outerShdw blurRad="38100" dist="38100" dir="2700000" algn="tl">
                              <a:srgbClr val="000000"/>
                            </a:outerShdw>
                          </a:effectLst>
                          <a:latin typeface="+mn-lt"/>
                          <a:ea typeface="+mn-ea"/>
                        </a:defRPr>
                      </a:lvl2pPr>
                      <a:lvl3pPr marL="1143000" lvl="2"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defRPr>
                      </a:lvl3pPr>
                      <a:lvl4pPr marL="1600200" lvl="3"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4pPr>
                      <a:lvl5pPr marL="2057400" lvl="4" indent="-228600" algn="l" rtl="0" eaLnBrk="0" fontAlgn="base" hangingPunct="0">
                        <a:spcBef>
                          <a:spcPct val="20000"/>
                        </a:spcBef>
                        <a:spcAft>
                          <a:spcPct val="0"/>
                        </a:spcAft>
                        <a:buChar char="»"/>
                        <a:defRPr kumimoji="1" sz="1800" kern="1200">
                          <a:solidFill>
                            <a:schemeClr val="tx1"/>
                          </a:solidFill>
                          <a:latin typeface="+mn-lt"/>
                          <a:ea typeface="宋体" panose="02010600030101010101" pitchFamily="2" charset="-122"/>
                        </a:defRPr>
                      </a:lvl5pPr>
                    </a:lstStyle>
                    <a:p>
                      <a:pPr marL="0" lvl="0" indent="0">
                        <a:buNone/>
                      </a:pPr>
                      <a:r>
                        <a:rPr lang="en-US" altLang="zh-CN" sz="1800"/>
                        <a:t>206003 </a:t>
                      </a:r>
                      <a:endParaRPr lang="zh-CN" altLang="en-US" sz="1800" dirty="0"/>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696913" y="1538288"/>
            <a:ext cx="11439525"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defRPr/>
            </a:pPr>
            <a:r>
              <a:rPr lang="zh-CN" altLang="en-US" sz="2800" dirty="0">
                <a:solidFill>
                  <a:srgbClr val="FF3300"/>
                </a:solidFill>
                <a:latin typeface="+mn-ea"/>
                <a:ea typeface="+mn-ea"/>
                <a:sym typeface="+mn-ea"/>
              </a:rPr>
              <a:t>实体</a:t>
            </a:r>
            <a:r>
              <a:rPr lang="zh-CN" altLang="en-US" sz="2800" dirty="0">
                <a:latin typeface="+mn-ea"/>
                <a:ea typeface="+mn-ea"/>
                <a:sym typeface="+mn-ea"/>
              </a:rPr>
              <a:t>（</a:t>
            </a:r>
            <a:r>
              <a:rPr lang="en-US" altLang="zh-CN" sz="2800" dirty="0">
                <a:latin typeface="+mn-ea"/>
                <a:ea typeface="+mn-ea"/>
                <a:sym typeface="+mn-ea"/>
              </a:rPr>
              <a:t>entity</a:t>
            </a:r>
            <a:r>
              <a:rPr lang="zh-CN" altLang="en-US" sz="2800" dirty="0">
                <a:latin typeface="+mn-ea"/>
                <a:ea typeface="+mn-ea"/>
                <a:sym typeface="+mn-ea"/>
              </a:rPr>
              <a:t>）</a:t>
            </a:r>
            <a:r>
              <a:rPr lang="en-US" altLang="zh-CN" sz="2800" dirty="0">
                <a:latin typeface="+mn-ea"/>
                <a:ea typeface="+mn-ea"/>
                <a:sym typeface="+mn-ea"/>
              </a:rPr>
              <a:t>——</a:t>
            </a:r>
            <a:r>
              <a:rPr lang="zh-CN" altLang="zh-CN" sz="2800" dirty="0">
                <a:sym typeface="+mn-ea"/>
              </a:rPr>
              <a:t>是指包含有数据特征的事物对象在概念模型世界中的抽象名称</a:t>
            </a:r>
            <a:r>
              <a:rPr lang="zh-CN" altLang="en-US" sz="2800" dirty="0">
                <a:latin typeface="+mn-ea"/>
                <a:ea typeface="+mn-ea"/>
                <a:sym typeface="+mn-ea"/>
              </a:rPr>
              <a:t>。</a:t>
            </a:r>
            <a:endParaRPr lang="zh-CN" altLang="en-US" sz="2800" dirty="0">
              <a:latin typeface="+mn-ea"/>
              <a:ea typeface="+mn-ea"/>
              <a:sym typeface="+mn-ea"/>
            </a:endParaRPr>
          </a:p>
        </p:txBody>
      </p:sp>
      <p:sp>
        <p:nvSpPr>
          <p:cNvPr id="7173" name="AutoShape 5"/>
          <p:cNvSpPr/>
          <p:nvPr/>
        </p:nvSpPr>
        <p:spPr bwMode="auto">
          <a:xfrm>
            <a:off x="1703388" y="4419600"/>
            <a:ext cx="814387" cy="738188"/>
          </a:xfrm>
          <a:prstGeom prst="borderCallout2">
            <a:avLst>
              <a:gd name="adj1" fmla="val 18750"/>
              <a:gd name="adj2" fmla="val 108333"/>
              <a:gd name="adj3" fmla="val 18750"/>
              <a:gd name="adj4" fmla="val 167190"/>
              <a:gd name="adj5" fmla="val -28125"/>
              <a:gd name="adj6" fmla="val 379514"/>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0066FF"/>
                </a:solidFill>
              </a:rPr>
              <a:t>实体名称</a:t>
            </a:r>
            <a:endParaRPr lang="zh-CN" altLang="en-US" sz="2000">
              <a:solidFill>
                <a:srgbClr val="0066FF"/>
              </a:solidFill>
            </a:endParaRPr>
          </a:p>
        </p:txBody>
      </p:sp>
      <p:sp>
        <p:nvSpPr>
          <p:cNvPr id="7174" name="AutoShape 6"/>
          <p:cNvSpPr/>
          <p:nvPr/>
        </p:nvSpPr>
        <p:spPr bwMode="auto">
          <a:xfrm>
            <a:off x="1703388" y="5716588"/>
            <a:ext cx="814387" cy="736600"/>
          </a:xfrm>
          <a:prstGeom prst="borderCallout2">
            <a:avLst>
              <a:gd name="adj1" fmla="val 18750"/>
              <a:gd name="adj2" fmla="val 108333"/>
              <a:gd name="adj3" fmla="val 18750"/>
              <a:gd name="adj4" fmla="val 167190"/>
              <a:gd name="adj5" fmla="val -28125"/>
              <a:gd name="adj6" fmla="val 379514"/>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0066FF"/>
                </a:solidFill>
              </a:rPr>
              <a:t>实体属性</a:t>
            </a:r>
            <a:endParaRPr lang="zh-CN" altLang="en-US" sz="2000">
              <a:solidFill>
                <a:srgbClr val="0066FF"/>
              </a:solidFill>
            </a:endParaRPr>
          </a:p>
        </p:txBody>
      </p:sp>
      <p:graphicFrame>
        <p:nvGraphicFramePr>
          <p:cNvPr id="8197" name="Object 8"/>
          <p:cNvGraphicFramePr>
            <a:graphicFrameLocks noChangeAspect="1"/>
          </p:cNvGraphicFramePr>
          <p:nvPr/>
        </p:nvGraphicFramePr>
        <p:xfrm>
          <a:off x="4727575" y="3933825"/>
          <a:ext cx="4048125" cy="2519363"/>
        </p:xfrm>
        <a:graphic>
          <a:graphicData uri="http://schemas.openxmlformats.org/presentationml/2006/ole">
            <mc:AlternateContent xmlns:mc="http://schemas.openxmlformats.org/markup-compatibility/2006">
              <mc:Choice xmlns:v="urn:schemas-microsoft-com:vml" Requires="v">
                <p:oleObj spid="_x0000_s12299" name="" r:id="rId1" imgW="1638300" imgH="1905000" progId="Visio.Drawing.11">
                  <p:embed/>
                </p:oleObj>
              </mc:Choice>
              <mc:Fallback>
                <p:oleObj name="" r:id="rId1" imgW="1638300" imgH="1905000"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3933825"/>
                        <a:ext cx="40481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02" name="Rectangle 9"/>
          <p:cNvSpPr>
            <a:spLocks noChangeArrowheads="1"/>
          </p:cNvSpPr>
          <p:nvPr/>
        </p:nvSpPr>
        <p:spPr bwMode="auto">
          <a:xfrm>
            <a:off x="5543550" y="6442075"/>
            <a:ext cx="2049463" cy="390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2420" dirty="0">
                <a:solidFill>
                  <a:srgbClr val="FF0000"/>
                </a:solidFill>
                <a:sym typeface="+mn-ea"/>
              </a:rPr>
              <a:t>“雇员”实体</a:t>
            </a:r>
            <a:endParaRPr lang="zh-CN" altLang="en-US" sz="2420" dirty="0">
              <a:solidFill>
                <a:srgbClr val="FF0000"/>
              </a:solidFill>
              <a:sym typeface="+mn-ea"/>
            </a:endParaRPr>
          </a:p>
        </p:txBody>
      </p:sp>
      <p:sp>
        <p:nvSpPr>
          <p:cNvPr id="7178" name="Rectangle 10"/>
          <p:cNvSpPr>
            <a:spLocks noChangeArrowheads="1"/>
          </p:cNvSpPr>
          <p:nvPr/>
        </p:nvSpPr>
        <p:spPr bwMode="auto">
          <a:xfrm>
            <a:off x="696913" y="2632075"/>
            <a:ext cx="11303000" cy="990600"/>
          </a:xfrm>
          <a:prstGeom prst="rect">
            <a:avLst/>
          </a:prstGeom>
          <a:noFill/>
          <a:ln w="9525">
            <a:noFill/>
            <a:miter lim="800000"/>
          </a:ln>
          <a:effectLst>
            <a:prstShdw prst="shdw13" dist="53882" dir="13500000">
              <a:schemeClr val="bg2">
                <a:alpha val="50000"/>
              </a:schemeClr>
            </a:prstShdw>
          </a:effectLst>
        </p:spPr>
        <p:txBody>
          <a:bodyPr>
            <a:spAutoFit/>
          </a:bodyPr>
          <a:lstStyle/>
          <a:p>
            <a:pPr algn="just" latinLnBrk="1">
              <a:lnSpc>
                <a:spcPts val="3500"/>
              </a:lnSpc>
              <a:buClr>
                <a:srgbClr val="FF0000"/>
              </a:buClr>
              <a:buFont typeface="Wingdings" panose="05000000000000000000" pitchFamily="2" charset="2"/>
              <a:buNone/>
            </a:pPr>
            <a:r>
              <a:rPr lang="zh-CN" altLang="en-US" sz="2800">
                <a:solidFill>
                  <a:srgbClr val="FF0000"/>
                </a:solidFill>
              </a:rPr>
              <a:t>例</a:t>
            </a:r>
            <a:r>
              <a:rPr lang="zh-CN" altLang="en-US" sz="2800"/>
              <a:t> 在企业信息系统中，人员信息可以使用“</a:t>
            </a:r>
            <a:r>
              <a:rPr lang="zh-CN" altLang="en-US" sz="2800">
                <a:solidFill>
                  <a:srgbClr val="C00000"/>
                </a:solidFill>
              </a:rPr>
              <a:t>雇员（</a:t>
            </a:r>
            <a:r>
              <a:rPr lang="en-US" altLang="zh-CN" sz="2800">
                <a:solidFill>
                  <a:srgbClr val="C00000"/>
                </a:solidFill>
              </a:rPr>
              <a:t>EMPLOYEE</a:t>
            </a:r>
            <a:r>
              <a:rPr lang="zh-CN" altLang="en-US" sz="2800">
                <a:solidFill>
                  <a:srgbClr val="C00000"/>
                </a:solidFill>
              </a:rPr>
              <a:t>）</a:t>
            </a:r>
            <a:r>
              <a:rPr lang="zh-CN" altLang="en-US" sz="2800"/>
              <a:t>”实体名称表示，并用实体模型符号可视化表示如下。</a:t>
            </a:r>
            <a:endParaRPr lang="zh-CN" altLang="en-US" sz="2800"/>
          </a:p>
        </p:txBody>
      </p:sp>
      <p:sp>
        <p:nvSpPr>
          <p:cNvPr id="12295" name="Text Box 2"/>
          <p:cNvSpPr txBox="1">
            <a:spLocks noChangeArrowheads="1"/>
          </p:cNvSpPr>
          <p:nvPr/>
        </p:nvSpPr>
        <p:spPr bwMode="auto">
          <a:xfrm>
            <a:off x="153988" y="333375"/>
            <a:ext cx="6662737" cy="565150"/>
          </a:xfrm>
          <a:prstGeom prst="rect">
            <a:avLst/>
          </a:prstGeom>
          <a:noFill/>
          <a:ln w="9525">
            <a:noFill/>
            <a:miter lim="800000"/>
          </a:ln>
        </p:spPr>
        <p:txBody>
          <a:bodyPr lIns="72591" tIns="36296" rIns="72591" bIns="36296">
            <a:spAutoFit/>
          </a:bodyPr>
          <a:lstStyle/>
          <a:p>
            <a:pPr defTabSz="967105"/>
            <a:r>
              <a:rPr lang="zh-CN" altLang="en-US" sz="3200">
                <a:solidFill>
                  <a:srgbClr val="0033CC"/>
                </a:solidFill>
              </a:rPr>
              <a:t>二、实体、关系的概念</a:t>
            </a:r>
            <a:endParaRPr lang="zh-CN" altLang="en-US" sz="3200">
              <a:solidFill>
                <a:srgbClr val="0033CC"/>
              </a:solidFill>
            </a:endParaRPr>
          </a:p>
        </p:txBody>
      </p:sp>
      <p:sp>
        <p:nvSpPr>
          <p:cNvPr id="12" name="Text Box 2"/>
          <p:cNvSpPr txBox="1">
            <a:spLocks noChangeArrowheads="1"/>
          </p:cNvSpPr>
          <p:nvPr/>
        </p:nvSpPr>
        <p:spPr bwMode="auto">
          <a:xfrm>
            <a:off x="119063" y="935038"/>
            <a:ext cx="33305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en-US" altLang="zh-CN" sz="2800" dirty="0">
                <a:solidFill>
                  <a:srgbClr val="0033CC"/>
                </a:solidFill>
                <a:latin typeface="+mn-ea"/>
                <a:ea typeface="+mn-ea"/>
                <a:sym typeface="+mn-ea"/>
              </a:rPr>
              <a:t>1.</a:t>
            </a:r>
            <a:r>
              <a:rPr lang="zh-CN" altLang="en-US" sz="2800" dirty="0">
                <a:solidFill>
                  <a:srgbClr val="0033CC"/>
                </a:solidFill>
                <a:latin typeface="+mn-ea"/>
                <a:ea typeface="+mn-ea"/>
                <a:sym typeface="+mn-ea"/>
              </a:rPr>
              <a:t> 实体</a:t>
            </a:r>
            <a:endParaRPr lang="zh-CN" altLang="en-US" sz="2800" dirty="0">
              <a:solidFill>
                <a:srgbClr val="0033CC"/>
              </a:solidFill>
              <a:latin typeface="+mn-ea"/>
              <a:ea typeface="+mn-ea"/>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nimBg="1"/>
      <p:bldP spid="7173" grpId="0" bldLvl="0" animBg="1"/>
      <p:bldP spid="7174" grpId="0" bldLvl="0" animBg="1"/>
      <p:bldP spid="8202" grpId="0" bldLvl="0" animBg="1"/>
      <p:bldP spid="7178" grpId="0" bldLvl="0" animBg="1"/>
      <p:bldP spid="1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15713"/>
          <p:cNvSpPr>
            <a:spLocks noGrp="1" noChangeArrowheads="1"/>
          </p:cNvSpPr>
          <p:nvPr>
            <p:ph type="title"/>
          </p:nvPr>
        </p:nvSpPr>
        <p:spPr bwMode="auto">
          <a:xfrm>
            <a:off x="2208213" y="0"/>
            <a:ext cx="7772400" cy="914400"/>
          </a:xfrm>
          <a:noFill/>
          <a:ln>
            <a:miter lim="800000"/>
          </a:ln>
        </p:spPr>
        <p:txBody>
          <a:bodyPr vert="horz" wrap="square" lIns="91440" tIns="45720" rIns="91440" bIns="45720" numCol="1" anchor="ctr" anchorCtr="0" compatLnSpc="1"/>
          <a:lstStyle/>
          <a:p>
            <a:r>
              <a:rPr lang="zh-CN" altLang="en-US" sz="3200" b="0"/>
              <a:t>除法运算</a:t>
            </a:r>
            <a:endParaRPr lang="zh-CN" altLang="en-US" sz="3200" b="0"/>
          </a:p>
        </p:txBody>
      </p:sp>
      <p:sp>
        <p:nvSpPr>
          <p:cNvPr id="74754" name="文本占位符 115714"/>
          <p:cNvSpPr>
            <a:spLocks noGrp="1" noChangeArrowheads="1"/>
          </p:cNvSpPr>
          <p:nvPr>
            <p:ph idx="1"/>
          </p:nvPr>
        </p:nvSpPr>
        <p:spPr bwMode="auto">
          <a:xfrm>
            <a:off x="405130" y="908050"/>
            <a:ext cx="7110095" cy="5761355"/>
          </a:xfrm>
          <a:noFill/>
          <a:ln>
            <a:miter lim="800000"/>
          </a:ln>
        </p:spPr>
        <p:txBody>
          <a:bodyPr vert="horz" wrap="square" lIns="91440" tIns="45720" rIns="91440" bIns="45720" numCol="1" anchor="t" anchorCtr="0" compatLnSpc="1"/>
          <a:lstStyle/>
          <a:p>
            <a:r>
              <a:rPr lang="zh-CN" altLang="en-US" sz="2800"/>
              <a:t>关系</a:t>
            </a:r>
            <a:r>
              <a:rPr lang="en-US" altLang="zh-CN" sz="2800"/>
              <a:t>R</a:t>
            </a:r>
            <a:r>
              <a:rPr lang="zh-CN" altLang="en-US" sz="2800"/>
              <a:t>中，</a:t>
            </a:r>
            <a:r>
              <a:rPr lang="en-US" altLang="zh-CN" sz="2800"/>
              <a:t>A</a:t>
            </a:r>
            <a:r>
              <a:rPr lang="zh-CN" altLang="en-US" sz="2800"/>
              <a:t>可以取四个值</a:t>
            </a:r>
            <a:r>
              <a:rPr lang="en-US" altLang="zh-CN" sz="2800"/>
              <a:t>{a1,a2,a3,a4}</a:t>
            </a:r>
            <a:endParaRPr lang="en-US" altLang="zh-CN" sz="2800"/>
          </a:p>
          <a:p>
            <a:pPr lvl="1" algn="just">
              <a:lnSpc>
                <a:spcPct val="130000"/>
              </a:lnSpc>
              <a:buFont typeface="Wingdings" panose="05000000000000000000" pitchFamily="2" charset="2"/>
              <a:buNone/>
            </a:pPr>
            <a:r>
              <a:rPr lang="en-US" altLang="zh-CN" sz="2400" i="1"/>
              <a:t>    a</a:t>
            </a:r>
            <a:r>
              <a:rPr lang="en-US" altLang="zh-CN" sz="2400" baseline="-30000"/>
              <a:t>1</a:t>
            </a:r>
            <a:r>
              <a:rPr lang="zh-CN" altLang="en-US" sz="2400"/>
              <a:t>的象集为 </a:t>
            </a:r>
            <a:r>
              <a:rPr lang="en-US" altLang="zh-CN" sz="2400"/>
              <a:t>{(</a:t>
            </a:r>
            <a:r>
              <a:rPr lang="en-US" altLang="zh-CN" sz="2400" i="1"/>
              <a:t>b</a:t>
            </a:r>
            <a:r>
              <a:rPr lang="en-US" altLang="zh-CN" sz="2400" baseline="-30000"/>
              <a:t>1</a:t>
            </a:r>
            <a:r>
              <a:rPr lang="en-US" altLang="zh-CN" sz="2400"/>
              <a:t>,</a:t>
            </a:r>
            <a:r>
              <a:rPr lang="en-US" altLang="zh-CN" sz="2400" i="1"/>
              <a:t>c</a:t>
            </a:r>
            <a:r>
              <a:rPr lang="en-US" altLang="zh-CN" sz="2400" baseline="-30000"/>
              <a:t>2</a:t>
            </a:r>
            <a:r>
              <a:rPr lang="en-US" altLang="zh-CN" sz="2400"/>
              <a:t>)</a:t>
            </a:r>
            <a:r>
              <a:rPr lang="zh-CN" altLang="en-US" sz="2400"/>
              <a:t>，</a:t>
            </a:r>
            <a:r>
              <a:rPr lang="en-US" altLang="zh-CN" sz="2400"/>
              <a:t>(</a:t>
            </a:r>
            <a:r>
              <a:rPr lang="en-US" altLang="zh-CN" sz="2400" i="1"/>
              <a:t>b</a:t>
            </a:r>
            <a:r>
              <a:rPr lang="en-US" altLang="zh-CN" sz="2400" baseline="-30000"/>
              <a:t>2</a:t>
            </a:r>
            <a:r>
              <a:rPr lang="en-US" altLang="zh-CN" sz="2400"/>
              <a:t>,</a:t>
            </a:r>
            <a:r>
              <a:rPr lang="en-US" altLang="zh-CN" sz="2400" i="1"/>
              <a:t>c</a:t>
            </a:r>
            <a:r>
              <a:rPr lang="en-US" altLang="zh-CN" sz="2400" baseline="-30000"/>
              <a:t>3</a:t>
            </a:r>
            <a:r>
              <a:rPr lang="en-US" altLang="zh-CN" sz="2400"/>
              <a:t>)</a:t>
            </a:r>
            <a:r>
              <a:rPr lang="zh-CN" altLang="en-US" sz="2400"/>
              <a:t>，</a:t>
            </a:r>
            <a:r>
              <a:rPr lang="en-US" altLang="zh-CN" sz="2400"/>
              <a:t>(</a:t>
            </a:r>
            <a:r>
              <a:rPr lang="en-US" altLang="zh-CN" sz="2400" i="1"/>
              <a:t>b</a:t>
            </a:r>
            <a:r>
              <a:rPr lang="en-US" altLang="zh-CN" sz="2400" baseline="-30000"/>
              <a:t>2</a:t>
            </a:r>
            <a:r>
              <a:rPr lang="en-US" altLang="zh-CN" sz="2400"/>
              <a:t>,</a:t>
            </a:r>
            <a:r>
              <a:rPr lang="en-US" altLang="zh-CN" sz="2400" i="1"/>
              <a:t>c</a:t>
            </a:r>
            <a:r>
              <a:rPr lang="en-US" altLang="zh-CN" sz="2400" baseline="-30000"/>
              <a:t>1</a:t>
            </a:r>
            <a:r>
              <a:rPr lang="en-US" altLang="zh-CN" sz="2400"/>
              <a:t>)}</a:t>
            </a:r>
            <a:endParaRPr lang="en-US" altLang="zh-CN" sz="2400"/>
          </a:p>
          <a:p>
            <a:pPr lvl="1" algn="just">
              <a:lnSpc>
                <a:spcPct val="130000"/>
              </a:lnSpc>
              <a:buFont typeface="Wingdings" panose="05000000000000000000" pitchFamily="2" charset="2"/>
              <a:buNone/>
            </a:pPr>
            <a:r>
              <a:rPr lang="zh-CN" altLang="en-US" sz="2400"/>
              <a:t>　</a:t>
            </a:r>
            <a:r>
              <a:rPr lang="en-US" altLang="zh-CN" sz="2400" i="1"/>
              <a:t>a</a:t>
            </a:r>
            <a:r>
              <a:rPr lang="en-US" altLang="zh-CN" sz="2400" baseline="-30000"/>
              <a:t>2</a:t>
            </a:r>
            <a:r>
              <a:rPr lang="zh-CN" altLang="en-US" sz="2400"/>
              <a:t>的象集为 </a:t>
            </a:r>
            <a:r>
              <a:rPr lang="en-US" altLang="zh-CN" sz="2400"/>
              <a:t>{(</a:t>
            </a:r>
            <a:r>
              <a:rPr lang="en-US" altLang="zh-CN" sz="2400" i="1"/>
              <a:t>b</a:t>
            </a:r>
            <a:r>
              <a:rPr lang="en-US" altLang="zh-CN" sz="2400" baseline="-30000"/>
              <a:t>3</a:t>
            </a:r>
            <a:r>
              <a:rPr lang="en-US" altLang="zh-CN" sz="2400"/>
              <a:t>,</a:t>
            </a:r>
            <a:r>
              <a:rPr lang="en-US" altLang="zh-CN" sz="2400" i="1"/>
              <a:t>c</a:t>
            </a:r>
            <a:r>
              <a:rPr lang="en-US" altLang="zh-CN" sz="2400" baseline="-30000"/>
              <a:t>7</a:t>
            </a:r>
            <a:r>
              <a:rPr lang="en-US" altLang="zh-CN" sz="2400"/>
              <a:t>)</a:t>
            </a:r>
            <a:r>
              <a:rPr lang="zh-CN" altLang="en-US" sz="2400"/>
              <a:t>，</a:t>
            </a:r>
            <a:r>
              <a:rPr lang="en-US" altLang="zh-CN" sz="2400"/>
              <a:t>(</a:t>
            </a:r>
            <a:r>
              <a:rPr lang="en-US" altLang="zh-CN" sz="2400" i="1"/>
              <a:t>b</a:t>
            </a:r>
            <a:r>
              <a:rPr lang="en-US" altLang="zh-CN" sz="2400" baseline="-30000"/>
              <a:t>2</a:t>
            </a:r>
            <a:r>
              <a:rPr lang="en-US" altLang="zh-CN" sz="2400"/>
              <a:t>,</a:t>
            </a:r>
            <a:r>
              <a:rPr lang="en-US" altLang="zh-CN" sz="2400" i="1"/>
              <a:t>c</a:t>
            </a:r>
            <a:r>
              <a:rPr lang="en-US" altLang="zh-CN" sz="2400" baseline="-30000"/>
              <a:t>3</a:t>
            </a:r>
            <a:r>
              <a:rPr lang="en-US" altLang="zh-CN" sz="2400"/>
              <a:t>)}</a:t>
            </a:r>
            <a:endParaRPr lang="en-US" altLang="zh-CN" sz="2400"/>
          </a:p>
          <a:p>
            <a:pPr lvl="1" algn="just">
              <a:lnSpc>
                <a:spcPct val="130000"/>
              </a:lnSpc>
              <a:buFont typeface="Wingdings" panose="05000000000000000000" pitchFamily="2" charset="2"/>
              <a:buNone/>
            </a:pPr>
            <a:r>
              <a:rPr lang="zh-CN" altLang="en-US" sz="2400"/>
              <a:t>　</a:t>
            </a:r>
            <a:r>
              <a:rPr lang="en-US" altLang="zh-CN" sz="2400" i="1"/>
              <a:t>a</a:t>
            </a:r>
            <a:r>
              <a:rPr lang="en-US" altLang="zh-CN" sz="2400" baseline="-30000"/>
              <a:t>3</a:t>
            </a:r>
            <a:r>
              <a:rPr lang="zh-CN" altLang="en-US" sz="2400"/>
              <a:t>的象集为 </a:t>
            </a:r>
            <a:r>
              <a:rPr lang="en-US" altLang="zh-CN" sz="2400"/>
              <a:t>{</a:t>
            </a:r>
            <a:r>
              <a:rPr lang="en-US" altLang="zh-CN" sz="2400" i="1"/>
              <a:t>(b</a:t>
            </a:r>
            <a:r>
              <a:rPr lang="en-US" altLang="zh-CN" sz="2400" baseline="-30000"/>
              <a:t>4</a:t>
            </a:r>
            <a:r>
              <a:rPr lang="en-US" altLang="zh-CN" sz="2400"/>
              <a:t>,</a:t>
            </a:r>
            <a:r>
              <a:rPr lang="en-US" altLang="zh-CN" sz="2400" i="1"/>
              <a:t>c</a:t>
            </a:r>
            <a:r>
              <a:rPr lang="en-US" altLang="zh-CN" sz="2400" baseline="-30000"/>
              <a:t>6</a:t>
            </a:r>
            <a:r>
              <a:rPr lang="en-US" altLang="zh-CN" sz="2400"/>
              <a:t>)}</a:t>
            </a:r>
            <a:endParaRPr lang="en-US" altLang="zh-CN" sz="2400"/>
          </a:p>
          <a:p>
            <a:pPr lvl="1" algn="just">
              <a:lnSpc>
                <a:spcPct val="130000"/>
              </a:lnSpc>
              <a:buFont typeface="Wingdings" panose="05000000000000000000" pitchFamily="2" charset="2"/>
              <a:buNone/>
            </a:pPr>
            <a:r>
              <a:rPr lang="zh-CN" altLang="en-US" sz="2400"/>
              <a:t>　</a:t>
            </a:r>
            <a:r>
              <a:rPr lang="en-US" altLang="zh-CN" sz="2400" i="1"/>
              <a:t>a</a:t>
            </a:r>
            <a:r>
              <a:rPr lang="en-US" altLang="zh-CN" sz="2400" baseline="-30000"/>
              <a:t>4</a:t>
            </a:r>
            <a:r>
              <a:rPr lang="zh-CN" altLang="en-US" sz="2400"/>
              <a:t>的象集为 </a:t>
            </a:r>
            <a:r>
              <a:rPr lang="en-US" altLang="zh-CN" sz="2400"/>
              <a:t>{(</a:t>
            </a:r>
            <a:r>
              <a:rPr lang="en-US" altLang="zh-CN" sz="2400" i="1"/>
              <a:t>b</a:t>
            </a:r>
            <a:r>
              <a:rPr lang="en-US" altLang="zh-CN" sz="2400" baseline="-30000"/>
              <a:t>6</a:t>
            </a:r>
            <a:r>
              <a:rPr lang="en-US" altLang="zh-CN" sz="2400"/>
              <a:t>,</a:t>
            </a:r>
            <a:r>
              <a:rPr lang="en-US" altLang="zh-CN" sz="2400" i="1"/>
              <a:t>c</a:t>
            </a:r>
            <a:r>
              <a:rPr lang="en-US" altLang="zh-CN" sz="2400" baseline="-30000"/>
              <a:t>6</a:t>
            </a:r>
            <a:r>
              <a:rPr lang="en-US" altLang="zh-CN" sz="2400"/>
              <a:t>)}</a:t>
            </a:r>
            <a:endParaRPr lang="en-US" altLang="zh-CN" sz="2400"/>
          </a:p>
          <a:p>
            <a:pPr lvl="1" algn="just">
              <a:lnSpc>
                <a:spcPct val="120000"/>
              </a:lnSpc>
            </a:pPr>
            <a:r>
              <a:rPr lang="en-US" altLang="zh-CN" sz="2000" i="1"/>
              <a:t>S</a:t>
            </a:r>
            <a:r>
              <a:rPr lang="zh-CN" altLang="en-US" sz="2000"/>
              <a:t>在</a:t>
            </a:r>
            <a:r>
              <a:rPr lang="en-US" altLang="zh-CN" sz="2000"/>
              <a:t>(</a:t>
            </a:r>
            <a:r>
              <a:rPr lang="en-US" altLang="zh-CN" sz="2000" i="1"/>
              <a:t>B</a:t>
            </a:r>
            <a:r>
              <a:rPr lang="zh-CN" altLang="en-US" sz="2000"/>
              <a:t>，</a:t>
            </a:r>
            <a:r>
              <a:rPr lang="en-US" altLang="zh-CN" sz="2000" i="1"/>
              <a:t>C</a:t>
            </a:r>
            <a:r>
              <a:rPr lang="en-US" altLang="zh-CN" sz="2000"/>
              <a:t>)</a:t>
            </a:r>
            <a:r>
              <a:rPr lang="zh-CN" altLang="en-US" sz="2000"/>
              <a:t>上的投影为</a:t>
            </a:r>
            <a:endParaRPr lang="zh-CN" altLang="en-US" sz="2000"/>
          </a:p>
          <a:p>
            <a:pPr algn="just">
              <a:lnSpc>
                <a:spcPct val="120000"/>
              </a:lnSpc>
              <a:buFont typeface="Wingdings" panose="05000000000000000000" pitchFamily="2" charset="2"/>
              <a:buNone/>
            </a:pPr>
            <a:r>
              <a:rPr lang="zh-CN" altLang="en-US" sz="2400" i="1">
                <a:latin typeface="宋体" panose="02010600030101010101" pitchFamily="2" charset="-122"/>
              </a:rPr>
              <a:t>        </a:t>
            </a:r>
            <a:r>
              <a:rPr lang="en-US" altLang="zh-CN" sz="2400">
                <a:latin typeface="宋体" panose="02010600030101010101" pitchFamily="2" charset="-122"/>
              </a:rPr>
              <a:t>{(b1</a:t>
            </a:r>
            <a:r>
              <a:rPr lang="en-US" altLang="zh-CN" sz="2400"/>
              <a:t>,</a:t>
            </a:r>
            <a:r>
              <a:rPr lang="en-US" altLang="zh-CN" sz="2400">
                <a:latin typeface="宋体" panose="02010600030101010101" pitchFamily="2" charset="-122"/>
              </a:rPr>
              <a:t>c2)</a:t>
            </a:r>
            <a:r>
              <a:rPr lang="zh-CN" altLang="en-US" sz="2400">
                <a:latin typeface="宋体" panose="02010600030101010101" pitchFamily="2" charset="-122"/>
              </a:rPr>
              <a:t>，</a:t>
            </a:r>
            <a:r>
              <a:rPr lang="en-US" altLang="zh-CN" sz="2400">
                <a:latin typeface="宋体" panose="02010600030101010101" pitchFamily="2" charset="-122"/>
              </a:rPr>
              <a:t>(b2</a:t>
            </a:r>
            <a:r>
              <a:rPr lang="en-US" altLang="zh-CN" sz="2400"/>
              <a:t>,</a:t>
            </a:r>
            <a:r>
              <a:rPr lang="en-US" altLang="zh-CN" sz="2400">
                <a:latin typeface="宋体" panose="02010600030101010101" pitchFamily="2" charset="-122"/>
              </a:rPr>
              <a:t>c1)</a:t>
            </a:r>
            <a:r>
              <a:rPr lang="zh-CN" altLang="en-US" sz="2400">
                <a:latin typeface="宋体" panose="02010600030101010101" pitchFamily="2" charset="-122"/>
              </a:rPr>
              <a:t>，</a:t>
            </a:r>
            <a:r>
              <a:rPr lang="en-US" altLang="zh-CN" sz="2400">
                <a:latin typeface="宋体" panose="02010600030101010101" pitchFamily="2" charset="-122"/>
              </a:rPr>
              <a:t>(b2</a:t>
            </a:r>
            <a:r>
              <a:rPr lang="en-US" altLang="zh-CN" sz="2400"/>
              <a:t>,</a:t>
            </a:r>
            <a:r>
              <a:rPr lang="en-US" altLang="zh-CN" sz="2400">
                <a:latin typeface="宋体" panose="02010600030101010101" pitchFamily="2" charset="-122"/>
              </a:rPr>
              <a:t>c3) }</a:t>
            </a:r>
            <a:endParaRPr lang="en-US" altLang="zh-CN" sz="2400">
              <a:latin typeface="宋体" panose="02010600030101010101" pitchFamily="2" charset="-122"/>
            </a:endParaRPr>
          </a:p>
          <a:p>
            <a:pPr lvl="1">
              <a:lnSpc>
                <a:spcPct val="140000"/>
              </a:lnSpc>
            </a:pPr>
            <a:r>
              <a:rPr lang="zh-CN" altLang="en-US" sz="2000"/>
              <a:t>只有</a:t>
            </a:r>
            <a:r>
              <a:rPr lang="en-US" altLang="zh-CN" sz="2000" i="1"/>
              <a:t>a</a:t>
            </a:r>
            <a:r>
              <a:rPr lang="en-US" altLang="zh-CN" sz="2000" baseline="-30000"/>
              <a:t>1</a:t>
            </a:r>
            <a:r>
              <a:rPr lang="zh-CN" altLang="en-US" sz="2000"/>
              <a:t>的象集包含了</a:t>
            </a:r>
            <a:r>
              <a:rPr lang="en-US" altLang="zh-CN" sz="2000" i="1"/>
              <a:t>S</a:t>
            </a:r>
            <a:r>
              <a:rPr lang="zh-CN" altLang="en-US" sz="2000"/>
              <a:t>在</a:t>
            </a:r>
            <a:r>
              <a:rPr lang="en-US" altLang="zh-CN" sz="2000"/>
              <a:t>(</a:t>
            </a:r>
            <a:r>
              <a:rPr lang="en-US" altLang="zh-CN" sz="2000" i="1"/>
              <a:t>B</a:t>
            </a:r>
            <a:r>
              <a:rPr lang="en-US" altLang="zh-CN" sz="2400"/>
              <a:t>,</a:t>
            </a:r>
            <a:r>
              <a:rPr lang="en-US" altLang="zh-CN" sz="2000" i="1"/>
              <a:t>C</a:t>
            </a:r>
            <a:r>
              <a:rPr lang="en-US" altLang="zh-CN" sz="2000"/>
              <a:t>)</a:t>
            </a:r>
            <a:r>
              <a:rPr lang="zh-CN" altLang="en-US" sz="2000"/>
              <a:t>属性组上的投影</a:t>
            </a:r>
            <a:endParaRPr lang="en-US" altLang="zh-CN" sz="2000"/>
          </a:p>
          <a:p>
            <a:pPr lvl="1">
              <a:lnSpc>
                <a:spcPct val="140000"/>
              </a:lnSpc>
            </a:pPr>
            <a:r>
              <a:rPr lang="zh-CN" altLang="en-US" sz="2000"/>
              <a:t>所以     </a:t>
            </a:r>
            <a:r>
              <a:rPr lang="en-US" altLang="zh-CN" sz="2000" i="1"/>
              <a:t>R</a:t>
            </a:r>
            <a:r>
              <a:rPr lang="en-US" altLang="zh-CN" sz="2000"/>
              <a:t>÷</a:t>
            </a:r>
            <a:r>
              <a:rPr lang="en-US" altLang="zh-CN" sz="2000" i="1"/>
              <a:t>S</a:t>
            </a:r>
            <a:r>
              <a:rPr lang="en-US" altLang="zh-CN" sz="2000"/>
              <a:t> ={</a:t>
            </a:r>
            <a:r>
              <a:rPr lang="en-US" altLang="zh-CN" sz="2000" i="1"/>
              <a:t>a</a:t>
            </a:r>
            <a:r>
              <a:rPr lang="en-US" altLang="zh-CN" sz="2000" baseline="-30000"/>
              <a:t>1</a:t>
            </a:r>
            <a:r>
              <a:rPr lang="en-US" altLang="zh-CN" sz="2000"/>
              <a:t>}</a:t>
            </a:r>
            <a:r>
              <a:rPr lang="en-US" altLang="zh-CN"/>
              <a:t> </a:t>
            </a:r>
            <a:endParaRPr lang="zh-CN" altLang="en-US"/>
          </a:p>
          <a:p>
            <a:endParaRPr lang="zh-CN" altLang="en-US"/>
          </a:p>
        </p:txBody>
      </p:sp>
      <p:grpSp>
        <p:nvGrpSpPr>
          <p:cNvPr id="115716" name="组合 115715"/>
          <p:cNvGrpSpPr/>
          <p:nvPr/>
        </p:nvGrpSpPr>
        <p:grpSpPr bwMode="auto">
          <a:xfrm>
            <a:off x="7645400" y="1241425"/>
            <a:ext cx="2700338" cy="3195638"/>
            <a:chOff x="4059" y="709"/>
            <a:chExt cx="1701" cy="2149"/>
          </a:xfrm>
        </p:grpSpPr>
        <p:grpSp>
          <p:nvGrpSpPr>
            <p:cNvPr id="74756" name="Group 3"/>
            <p:cNvGrpSpPr/>
            <p:nvPr/>
          </p:nvGrpSpPr>
          <p:grpSpPr bwMode="auto">
            <a:xfrm>
              <a:off x="4377" y="709"/>
              <a:ext cx="1383" cy="2149"/>
              <a:chOff x="-3" y="-3"/>
              <a:chExt cx="1026" cy="5475"/>
            </a:xfrm>
          </p:grpSpPr>
          <p:grpSp>
            <p:nvGrpSpPr>
              <p:cNvPr id="74757" name="Group 4"/>
              <p:cNvGrpSpPr/>
              <p:nvPr/>
            </p:nvGrpSpPr>
            <p:grpSpPr bwMode="auto">
              <a:xfrm>
                <a:off x="0" y="0"/>
                <a:ext cx="1020" cy="5469"/>
                <a:chOff x="0" y="0"/>
                <a:chExt cx="1020" cy="5469"/>
              </a:xfrm>
            </p:grpSpPr>
            <p:grpSp>
              <p:nvGrpSpPr>
                <p:cNvPr id="74758" name="Group 5"/>
                <p:cNvGrpSpPr/>
                <p:nvPr/>
              </p:nvGrpSpPr>
              <p:grpSpPr bwMode="auto">
                <a:xfrm>
                  <a:off x="0" y="0"/>
                  <a:ext cx="300" cy="499"/>
                  <a:chOff x="0" y="0"/>
                  <a:chExt cx="300" cy="499"/>
                </a:xfrm>
              </p:grpSpPr>
              <p:sp>
                <p:nvSpPr>
                  <p:cNvPr id="74759" name="Rectangle 6"/>
                  <p:cNvSpPr>
                    <a:spLocks noChangeArrowheads="1"/>
                  </p:cNvSpPr>
                  <p:nvPr/>
                </p:nvSpPr>
                <p:spPr bwMode="auto">
                  <a:xfrm>
                    <a:off x="43" y="0"/>
                    <a:ext cx="214" cy="499"/>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60" name="Rectangle 7"/>
                  <p:cNvSpPr>
                    <a:spLocks noChangeArrowheads="1"/>
                  </p:cNvSpPr>
                  <p:nvPr/>
                </p:nvSpPr>
                <p:spPr bwMode="auto">
                  <a:xfrm>
                    <a:off x="0" y="0"/>
                    <a:ext cx="300" cy="499"/>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61" name="Group 8"/>
                <p:cNvGrpSpPr/>
                <p:nvPr/>
              </p:nvGrpSpPr>
              <p:grpSpPr bwMode="auto">
                <a:xfrm>
                  <a:off x="300" y="0"/>
                  <a:ext cx="360" cy="499"/>
                  <a:chOff x="300" y="0"/>
                  <a:chExt cx="360" cy="499"/>
                </a:xfrm>
              </p:grpSpPr>
              <p:sp>
                <p:nvSpPr>
                  <p:cNvPr id="74762" name="Rectangle 9"/>
                  <p:cNvSpPr>
                    <a:spLocks noChangeArrowheads="1"/>
                  </p:cNvSpPr>
                  <p:nvPr/>
                </p:nvSpPr>
                <p:spPr bwMode="auto">
                  <a:xfrm>
                    <a:off x="343" y="0"/>
                    <a:ext cx="274" cy="499"/>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63" name="Rectangle 10"/>
                  <p:cNvSpPr>
                    <a:spLocks noChangeArrowheads="1"/>
                  </p:cNvSpPr>
                  <p:nvPr/>
                </p:nvSpPr>
                <p:spPr bwMode="auto">
                  <a:xfrm>
                    <a:off x="300" y="0"/>
                    <a:ext cx="360" cy="499"/>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64" name="Group 11"/>
                <p:cNvGrpSpPr/>
                <p:nvPr/>
              </p:nvGrpSpPr>
              <p:grpSpPr bwMode="auto">
                <a:xfrm>
                  <a:off x="660" y="0"/>
                  <a:ext cx="360" cy="499"/>
                  <a:chOff x="660" y="0"/>
                  <a:chExt cx="360" cy="499"/>
                </a:xfrm>
              </p:grpSpPr>
              <p:sp>
                <p:nvSpPr>
                  <p:cNvPr id="74765" name="Rectangle 12"/>
                  <p:cNvSpPr>
                    <a:spLocks noChangeArrowheads="1"/>
                  </p:cNvSpPr>
                  <p:nvPr/>
                </p:nvSpPr>
                <p:spPr bwMode="auto">
                  <a:xfrm>
                    <a:off x="703" y="0"/>
                    <a:ext cx="274" cy="499"/>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66" name="Rectangle 13"/>
                  <p:cNvSpPr>
                    <a:spLocks noChangeArrowheads="1"/>
                  </p:cNvSpPr>
                  <p:nvPr/>
                </p:nvSpPr>
                <p:spPr bwMode="auto">
                  <a:xfrm>
                    <a:off x="660" y="0"/>
                    <a:ext cx="360" cy="499"/>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67" name="Group 14"/>
                <p:cNvGrpSpPr/>
                <p:nvPr/>
              </p:nvGrpSpPr>
              <p:grpSpPr bwMode="auto">
                <a:xfrm>
                  <a:off x="0" y="499"/>
                  <a:ext cx="300" cy="710"/>
                  <a:chOff x="0" y="499"/>
                  <a:chExt cx="300" cy="710"/>
                </a:xfrm>
              </p:grpSpPr>
              <p:sp>
                <p:nvSpPr>
                  <p:cNvPr id="74768" name="Rectangle 15"/>
                  <p:cNvSpPr>
                    <a:spLocks noChangeArrowheads="1"/>
                  </p:cNvSpPr>
                  <p:nvPr/>
                </p:nvSpPr>
                <p:spPr bwMode="auto">
                  <a:xfrm>
                    <a:off x="43" y="49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69" name="Rectangle 16"/>
                  <p:cNvSpPr>
                    <a:spLocks noChangeArrowheads="1"/>
                  </p:cNvSpPr>
                  <p:nvPr/>
                </p:nvSpPr>
                <p:spPr bwMode="auto">
                  <a:xfrm>
                    <a:off x="0" y="49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70" name="Group 17"/>
                <p:cNvGrpSpPr/>
                <p:nvPr/>
              </p:nvGrpSpPr>
              <p:grpSpPr bwMode="auto">
                <a:xfrm>
                  <a:off x="300" y="499"/>
                  <a:ext cx="360" cy="710"/>
                  <a:chOff x="300" y="499"/>
                  <a:chExt cx="360" cy="710"/>
                </a:xfrm>
              </p:grpSpPr>
              <p:sp>
                <p:nvSpPr>
                  <p:cNvPr id="74771" name="Rectangle 18"/>
                  <p:cNvSpPr>
                    <a:spLocks noChangeArrowheads="1"/>
                  </p:cNvSpPr>
                  <p:nvPr/>
                </p:nvSpPr>
                <p:spPr bwMode="auto">
                  <a:xfrm>
                    <a:off x="343" y="49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72" name="Rectangle 19"/>
                  <p:cNvSpPr>
                    <a:spLocks noChangeArrowheads="1"/>
                  </p:cNvSpPr>
                  <p:nvPr/>
                </p:nvSpPr>
                <p:spPr bwMode="auto">
                  <a:xfrm>
                    <a:off x="300" y="49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73" name="Group 20"/>
                <p:cNvGrpSpPr/>
                <p:nvPr/>
              </p:nvGrpSpPr>
              <p:grpSpPr bwMode="auto">
                <a:xfrm>
                  <a:off x="660" y="499"/>
                  <a:ext cx="360" cy="710"/>
                  <a:chOff x="660" y="499"/>
                  <a:chExt cx="360" cy="710"/>
                </a:xfrm>
              </p:grpSpPr>
              <p:sp>
                <p:nvSpPr>
                  <p:cNvPr id="74774" name="Rectangle 21"/>
                  <p:cNvSpPr>
                    <a:spLocks noChangeArrowheads="1"/>
                  </p:cNvSpPr>
                  <p:nvPr/>
                </p:nvSpPr>
                <p:spPr bwMode="auto">
                  <a:xfrm>
                    <a:off x="703" y="49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75" name="Rectangle 22"/>
                  <p:cNvSpPr>
                    <a:spLocks noChangeArrowheads="1"/>
                  </p:cNvSpPr>
                  <p:nvPr/>
                </p:nvSpPr>
                <p:spPr bwMode="auto">
                  <a:xfrm>
                    <a:off x="660" y="49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76" name="Group 23"/>
                <p:cNvGrpSpPr/>
                <p:nvPr/>
              </p:nvGrpSpPr>
              <p:grpSpPr bwMode="auto">
                <a:xfrm>
                  <a:off x="0" y="1209"/>
                  <a:ext cx="300" cy="710"/>
                  <a:chOff x="0" y="1209"/>
                  <a:chExt cx="300" cy="710"/>
                </a:xfrm>
              </p:grpSpPr>
              <p:sp>
                <p:nvSpPr>
                  <p:cNvPr id="74777" name="Rectangle 24"/>
                  <p:cNvSpPr>
                    <a:spLocks noChangeArrowheads="1"/>
                  </p:cNvSpPr>
                  <p:nvPr/>
                </p:nvSpPr>
                <p:spPr bwMode="auto">
                  <a:xfrm>
                    <a:off x="43" y="120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78" name="Rectangle 25"/>
                  <p:cNvSpPr>
                    <a:spLocks noChangeArrowheads="1"/>
                  </p:cNvSpPr>
                  <p:nvPr/>
                </p:nvSpPr>
                <p:spPr bwMode="auto">
                  <a:xfrm>
                    <a:off x="0" y="120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79" name="Group 26"/>
                <p:cNvGrpSpPr/>
                <p:nvPr/>
              </p:nvGrpSpPr>
              <p:grpSpPr bwMode="auto">
                <a:xfrm>
                  <a:off x="300" y="1209"/>
                  <a:ext cx="360" cy="710"/>
                  <a:chOff x="300" y="1209"/>
                  <a:chExt cx="360" cy="710"/>
                </a:xfrm>
              </p:grpSpPr>
              <p:sp>
                <p:nvSpPr>
                  <p:cNvPr id="74780" name="Rectangle 27"/>
                  <p:cNvSpPr>
                    <a:spLocks noChangeArrowheads="1"/>
                  </p:cNvSpPr>
                  <p:nvPr/>
                </p:nvSpPr>
                <p:spPr bwMode="auto">
                  <a:xfrm>
                    <a:off x="343" y="120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3</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81" name="Rectangle 28"/>
                  <p:cNvSpPr>
                    <a:spLocks noChangeArrowheads="1"/>
                  </p:cNvSpPr>
                  <p:nvPr/>
                </p:nvSpPr>
                <p:spPr bwMode="auto">
                  <a:xfrm>
                    <a:off x="300" y="120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82" name="Group 29"/>
                <p:cNvGrpSpPr/>
                <p:nvPr/>
              </p:nvGrpSpPr>
              <p:grpSpPr bwMode="auto">
                <a:xfrm>
                  <a:off x="660" y="1209"/>
                  <a:ext cx="360" cy="710"/>
                  <a:chOff x="660" y="1209"/>
                  <a:chExt cx="360" cy="710"/>
                </a:xfrm>
              </p:grpSpPr>
              <p:sp>
                <p:nvSpPr>
                  <p:cNvPr id="74783" name="Rectangle 30"/>
                  <p:cNvSpPr>
                    <a:spLocks noChangeArrowheads="1"/>
                  </p:cNvSpPr>
                  <p:nvPr/>
                </p:nvSpPr>
                <p:spPr bwMode="auto">
                  <a:xfrm>
                    <a:off x="703" y="120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7</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84" name="Rectangle 31"/>
                  <p:cNvSpPr>
                    <a:spLocks noChangeArrowheads="1"/>
                  </p:cNvSpPr>
                  <p:nvPr/>
                </p:nvSpPr>
                <p:spPr bwMode="auto">
                  <a:xfrm>
                    <a:off x="660" y="120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85" name="Group 32"/>
                <p:cNvGrpSpPr/>
                <p:nvPr/>
              </p:nvGrpSpPr>
              <p:grpSpPr bwMode="auto">
                <a:xfrm>
                  <a:off x="0" y="1919"/>
                  <a:ext cx="300" cy="710"/>
                  <a:chOff x="0" y="1919"/>
                  <a:chExt cx="300" cy="710"/>
                </a:xfrm>
              </p:grpSpPr>
              <p:sp>
                <p:nvSpPr>
                  <p:cNvPr id="74786" name="Rectangle 33"/>
                  <p:cNvSpPr>
                    <a:spLocks noChangeArrowheads="1"/>
                  </p:cNvSpPr>
                  <p:nvPr/>
                </p:nvSpPr>
                <p:spPr bwMode="auto">
                  <a:xfrm>
                    <a:off x="43" y="191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3</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87" name="Rectangle 34"/>
                  <p:cNvSpPr>
                    <a:spLocks noChangeArrowheads="1"/>
                  </p:cNvSpPr>
                  <p:nvPr/>
                </p:nvSpPr>
                <p:spPr bwMode="auto">
                  <a:xfrm>
                    <a:off x="0" y="191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88" name="Group 35"/>
                <p:cNvGrpSpPr/>
                <p:nvPr/>
              </p:nvGrpSpPr>
              <p:grpSpPr bwMode="auto">
                <a:xfrm>
                  <a:off x="300" y="1919"/>
                  <a:ext cx="360" cy="710"/>
                  <a:chOff x="300" y="1919"/>
                  <a:chExt cx="360" cy="710"/>
                </a:xfrm>
              </p:grpSpPr>
              <p:sp>
                <p:nvSpPr>
                  <p:cNvPr id="74789" name="Rectangle 36"/>
                  <p:cNvSpPr>
                    <a:spLocks noChangeArrowheads="1"/>
                  </p:cNvSpPr>
                  <p:nvPr/>
                </p:nvSpPr>
                <p:spPr bwMode="auto">
                  <a:xfrm>
                    <a:off x="343" y="191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4</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90" name="Rectangle 37"/>
                  <p:cNvSpPr>
                    <a:spLocks noChangeArrowheads="1"/>
                  </p:cNvSpPr>
                  <p:nvPr/>
                </p:nvSpPr>
                <p:spPr bwMode="auto">
                  <a:xfrm>
                    <a:off x="300" y="191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91" name="Group 38"/>
                <p:cNvGrpSpPr/>
                <p:nvPr/>
              </p:nvGrpSpPr>
              <p:grpSpPr bwMode="auto">
                <a:xfrm>
                  <a:off x="660" y="1919"/>
                  <a:ext cx="360" cy="710"/>
                  <a:chOff x="660" y="1919"/>
                  <a:chExt cx="360" cy="710"/>
                </a:xfrm>
              </p:grpSpPr>
              <p:sp>
                <p:nvSpPr>
                  <p:cNvPr id="74792" name="Rectangle 39"/>
                  <p:cNvSpPr>
                    <a:spLocks noChangeArrowheads="1"/>
                  </p:cNvSpPr>
                  <p:nvPr/>
                </p:nvSpPr>
                <p:spPr bwMode="auto">
                  <a:xfrm>
                    <a:off x="703" y="191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6</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93" name="Rectangle 40"/>
                  <p:cNvSpPr>
                    <a:spLocks noChangeArrowheads="1"/>
                  </p:cNvSpPr>
                  <p:nvPr/>
                </p:nvSpPr>
                <p:spPr bwMode="auto">
                  <a:xfrm>
                    <a:off x="660" y="191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94" name="Group 41"/>
                <p:cNvGrpSpPr/>
                <p:nvPr/>
              </p:nvGrpSpPr>
              <p:grpSpPr bwMode="auto">
                <a:xfrm>
                  <a:off x="0" y="2629"/>
                  <a:ext cx="300" cy="710"/>
                  <a:chOff x="0" y="2629"/>
                  <a:chExt cx="300" cy="710"/>
                </a:xfrm>
              </p:grpSpPr>
              <p:sp>
                <p:nvSpPr>
                  <p:cNvPr id="74795" name="Rectangle 42"/>
                  <p:cNvSpPr>
                    <a:spLocks noChangeArrowheads="1"/>
                  </p:cNvSpPr>
                  <p:nvPr/>
                </p:nvSpPr>
                <p:spPr bwMode="auto">
                  <a:xfrm>
                    <a:off x="43" y="262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96" name="Rectangle 43"/>
                  <p:cNvSpPr>
                    <a:spLocks noChangeArrowheads="1"/>
                  </p:cNvSpPr>
                  <p:nvPr/>
                </p:nvSpPr>
                <p:spPr bwMode="auto">
                  <a:xfrm>
                    <a:off x="0" y="262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797" name="Group 44"/>
                <p:cNvGrpSpPr/>
                <p:nvPr/>
              </p:nvGrpSpPr>
              <p:grpSpPr bwMode="auto">
                <a:xfrm>
                  <a:off x="300" y="2629"/>
                  <a:ext cx="360" cy="710"/>
                  <a:chOff x="300" y="2629"/>
                  <a:chExt cx="360" cy="710"/>
                </a:xfrm>
              </p:grpSpPr>
              <p:sp>
                <p:nvSpPr>
                  <p:cNvPr id="74798" name="Rectangle 45"/>
                  <p:cNvSpPr>
                    <a:spLocks noChangeArrowheads="1"/>
                  </p:cNvSpPr>
                  <p:nvPr/>
                </p:nvSpPr>
                <p:spPr bwMode="auto">
                  <a:xfrm>
                    <a:off x="343" y="262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799" name="Rectangle 46"/>
                  <p:cNvSpPr>
                    <a:spLocks noChangeArrowheads="1"/>
                  </p:cNvSpPr>
                  <p:nvPr/>
                </p:nvSpPr>
                <p:spPr bwMode="auto">
                  <a:xfrm>
                    <a:off x="300" y="262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00" name="Group 47"/>
                <p:cNvGrpSpPr/>
                <p:nvPr/>
              </p:nvGrpSpPr>
              <p:grpSpPr bwMode="auto">
                <a:xfrm>
                  <a:off x="660" y="2629"/>
                  <a:ext cx="360" cy="710"/>
                  <a:chOff x="660" y="2629"/>
                  <a:chExt cx="360" cy="710"/>
                </a:xfrm>
              </p:grpSpPr>
              <p:sp>
                <p:nvSpPr>
                  <p:cNvPr id="74801" name="Rectangle 48"/>
                  <p:cNvSpPr>
                    <a:spLocks noChangeArrowheads="1"/>
                  </p:cNvSpPr>
                  <p:nvPr/>
                </p:nvSpPr>
                <p:spPr bwMode="auto">
                  <a:xfrm>
                    <a:off x="703" y="262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3</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02" name="Rectangle 49"/>
                  <p:cNvSpPr>
                    <a:spLocks noChangeArrowheads="1"/>
                  </p:cNvSpPr>
                  <p:nvPr/>
                </p:nvSpPr>
                <p:spPr bwMode="auto">
                  <a:xfrm>
                    <a:off x="660" y="262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03" name="Group 50"/>
                <p:cNvGrpSpPr/>
                <p:nvPr/>
              </p:nvGrpSpPr>
              <p:grpSpPr bwMode="auto">
                <a:xfrm>
                  <a:off x="0" y="3339"/>
                  <a:ext cx="300" cy="710"/>
                  <a:chOff x="0" y="3339"/>
                  <a:chExt cx="300" cy="710"/>
                </a:xfrm>
              </p:grpSpPr>
              <p:sp>
                <p:nvSpPr>
                  <p:cNvPr id="74804" name="Rectangle 51"/>
                  <p:cNvSpPr>
                    <a:spLocks noChangeArrowheads="1"/>
                  </p:cNvSpPr>
                  <p:nvPr/>
                </p:nvSpPr>
                <p:spPr bwMode="auto">
                  <a:xfrm>
                    <a:off x="43" y="333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4</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05" name="Rectangle 52"/>
                  <p:cNvSpPr>
                    <a:spLocks noChangeArrowheads="1"/>
                  </p:cNvSpPr>
                  <p:nvPr/>
                </p:nvSpPr>
                <p:spPr bwMode="auto">
                  <a:xfrm>
                    <a:off x="0" y="333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06" name="Group 53"/>
                <p:cNvGrpSpPr/>
                <p:nvPr/>
              </p:nvGrpSpPr>
              <p:grpSpPr bwMode="auto">
                <a:xfrm>
                  <a:off x="300" y="3339"/>
                  <a:ext cx="360" cy="710"/>
                  <a:chOff x="300" y="3339"/>
                  <a:chExt cx="360" cy="710"/>
                </a:xfrm>
              </p:grpSpPr>
              <p:sp>
                <p:nvSpPr>
                  <p:cNvPr id="74807" name="Rectangle 54"/>
                  <p:cNvSpPr>
                    <a:spLocks noChangeArrowheads="1"/>
                  </p:cNvSpPr>
                  <p:nvPr/>
                </p:nvSpPr>
                <p:spPr bwMode="auto">
                  <a:xfrm>
                    <a:off x="343" y="333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6</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08" name="Rectangle 55"/>
                  <p:cNvSpPr>
                    <a:spLocks noChangeArrowheads="1"/>
                  </p:cNvSpPr>
                  <p:nvPr/>
                </p:nvSpPr>
                <p:spPr bwMode="auto">
                  <a:xfrm>
                    <a:off x="300" y="333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09" name="Group 56"/>
                <p:cNvGrpSpPr/>
                <p:nvPr/>
              </p:nvGrpSpPr>
              <p:grpSpPr bwMode="auto">
                <a:xfrm>
                  <a:off x="660" y="3339"/>
                  <a:ext cx="360" cy="710"/>
                  <a:chOff x="660" y="3339"/>
                  <a:chExt cx="360" cy="710"/>
                </a:xfrm>
              </p:grpSpPr>
              <p:sp>
                <p:nvSpPr>
                  <p:cNvPr id="74810" name="Rectangle 57"/>
                  <p:cNvSpPr>
                    <a:spLocks noChangeArrowheads="1"/>
                  </p:cNvSpPr>
                  <p:nvPr/>
                </p:nvSpPr>
                <p:spPr bwMode="auto">
                  <a:xfrm>
                    <a:off x="703" y="333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6</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11" name="Rectangle 58"/>
                  <p:cNvSpPr>
                    <a:spLocks noChangeArrowheads="1"/>
                  </p:cNvSpPr>
                  <p:nvPr/>
                </p:nvSpPr>
                <p:spPr bwMode="auto">
                  <a:xfrm>
                    <a:off x="660" y="333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12" name="Group 59"/>
                <p:cNvGrpSpPr/>
                <p:nvPr/>
              </p:nvGrpSpPr>
              <p:grpSpPr bwMode="auto">
                <a:xfrm>
                  <a:off x="0" y="4049"/>
                  <a:ext cx="300" cy="710"/>
                  <a:chOff x="0" y="4049"/>
                  <a:chExt cx="300" cy="710"/>
                </a:xfrm>
              </p:grpSpPr>
              <p:sp>
                <p:nvSpPr>
                  <p:cNvPr id="74813" name="Rectangle 60"/>
                  <p:cNvSpPr>
                    <a:spLocks noChangeArrowheads="1"/>
                  </p:cNvSpPr>
                  <p:nvPr/>
                </p:nvSpPr>
                <p:spPr bwMode="auto">
                  <a:xfrm>
                    <a:off x="43" y="404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14" name="Rectangle 61"/>
                  <p:cNvSpPr>
                    <a:spLocks noChangeArrowheads="1"/>
                  </p:cNvSpPr>
                  <p:nvPr/>
                </p:nvSpPr>
                <p:spPr bwMode="auto">
                  <a:xfrm>
                    <a:off x="0" y="404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15" name="Group 62"/>
                <p:cNvGrpSpPr/>
                <p:nvPr/>
              </p:nvGrpSpPr>
              <p:grpSpPr bwMode="auto">
                <a:xfrm>
                  <a:off x="300" y="4049"/>
                  <a:ext cx="360" cy="710"/>
                  <a:chOff x="300" y="4049"/>
                  <a:chExt cx="360" cy="710"/>
                </a:xfrm>
              </p:grpSpPr>
              <p:sp>
                <p:nvSpPr>
                  <p:cNvPr id="74816" name="Rectangle 63"/>
                  <p:cNvSpPr>
                    <a:spLocks noChangeArrowheads="1"/>
                  </p:cNvSpPr>
                  <p:nvPr/>
                </p:nvSpPr>
                <p:spPr bwMode="auto">
                  <a:xfrm>
                    <a:off x="343" y="404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17" name="Rectangle 64"/>
                  <p:cNvSpPr>
                    <a:spLocks noChangeArrowheads="1"/>
                  </p:cNvSpPr>
                  <p:nvPr/>
                </p:nvSpPr>
                <p:spPr bwMode="auto">
                  <a:xfrm>
                    <a:off x="300" y="404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18" name="Group 65"/>
                <p:cNvGrpSpPr/>
                <p:nvPr/>
              </p:nvGrpSpPr>
              <p:grpSpPr bwMode="auto">
                <a:xfrm>
                  <a:off x="660" y="4049"/>
                  <a:ext cx="360" cy="710"/>
                  <a:chOff x="660" y="4049"/>
                  <a:chExt cx="360" cy="710"/>
                </a:xfrm>
              </p:grpSpPr>
              <p:sp>
                <p:nvSpPr>
                  <p:cNvPr id="74819" name="Rectangle 66"/>
                  <p:cNvSpPr>
                    <a:spLocks noChangeArrowheads="1"/>
                  </p:cNvSpPr>
                  <p:nvPr/>
                </p:nvSpPr>
                <p:spPr bwMode="auto">
                  <a:xfrm>
                    <a:off x="703" y="404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3</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20" name="Rectangle 67"/>
                  <p:cNvSpPr>
                    <a:spLocks noChangeArrowheads="1"/>
                  </p:cNvSpPr>
                  <p:nvPr/>
                </p:nvSpPr>
                <p:spPr bwMode="auto">
                  <a:xfrm>
                    <a:off x="660" y="404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21" name="Group 68"/>
                <p:cNvGrpSpPr/>
                <p:nvPr/>
              </p:nvGrpSpPr>
              <p:grpSpPr bwMode="auto">
                <a:xfrm>
                  <a:off x="0" y="4759"/>
                  <a:ext cx="300" cy="710"/>
                  <a:chOff x="0" y="4759"/>
                  <a:chExt cx="300" cy="710"/>
                </a:xfrm>
              </p:grpSpPr>
              <p:sp>
                <p:nvSpPr>
                  <p:cNvPr id="74822" name="Rectangle 69"/>
                  <p:cNvSpPr>
                    <a:spLocks noChangeArrowheads="1"/>
                  </p:cNvSpPr>
                  <p:nvPr/>
                </p:nvSpPr>
                <p:spPr bwMode="auto">
                  <a:xfrm>
                    <a:off x="43" y="4759"/>
                    <a:ext cx="21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a</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23" name="Rectangle 70"/>
                  <p:cNvSpPr>
                    <a:spLocks noChangeArrowheads="1"/>
                  </p:cNvSpPr>
                  <p:nvPr/>
                </p:nvSpPr>
                <p:spPr bwMode="auto">
                  <a:xfrm>
                    <a:off x="0" y="4759"/>
                    <a:ext cx="30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24" name="Group 71"/>
                <p:cNvGrpSpPr/>
                <p:nvPr/>
              </p:nvGrpSpPr>
              <p:grpSpPr bwMode="auto">
                <a:xfrm>
                  <a:off x="300" y="4759"/>
                  <a:ext cx="360" cy="710"/>
                  <a:chOff x="300" y="4759"/>
                  <a:chExt cx="360" cy="710"/>
                </a:xfrm>
              </p:grpSpPr>
              <p:sp>
                <p:nvSpPr>
                  <p:cNvPr id="74825" name="Rectangle 72"/>
                  <p:cNvSpPr>
                    <a:spLocks noChangeArrowheads="1"/>
                  </p:cNvSpPr>
                  <p:nvPr/>
                </p:nvSpPr>
                <p:spPr bwMode="auto">
                  <a:xfrm>
                    <a:off x="343" y="475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26" name="Rectangle 73"/>
                  <p:cNvSpPr>
                    <a:spLocks noChangeArrowheads="1"/>
                  </p:cNvSpPr>
                  <p:nvPr/>
                </p:nvSpPr>
                <p:spPr bwMode="auto">
                  <a:xfrm>
                    <a:off x="300" y="475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27" name="Group 74"/>
                <p:cNvGrpSpPr/>
                <p:nvPr/>
              </p:nvGrpSpPr>
              <p:grpSpPr bwMode="auto">
                <a:xfrm>
                  <a:off x="660" y="4759"/>
                  <a:ext cx="360" cy="710"/>
                  <a:chOff x="660" y="4759"/>
                  <a:chExt cx="360" cy="710"/>
                </a:xfrm>
              </p:grpSpPr>
              <p:sp>
                <p:nvSpPr>
                  <p:cNvPr id="74828" name="Rectangle 75"/>
                  <p:cNvSpPr>
                    <a:spLocks noChangeArrowheads="1"/>
                  </p:cNvSpPr>
                  <p:nvPr/>
                </p:nvSpPr>
                <p:spPr bwMode="auto">
                  <a:xfrm>
                    <a:off x="703" y="475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29" name="Rectangle 76"/>
                  <p:cNvSpPr>
                    <a:spLocks noChangeArrowheads="1"/>
                  </p:cNvSpPr>
                  <p:nvPr/>
                </p:nvSpPr>
                <p:spPr bwMode="auto">
                  <a:xfrm>
                    <a:off x="660" y="475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sp>
            <p:nvSpPr>
              <p:cNvPr id="74830" name="Rectangle 77"/>
              <p:cNvSpPr>
                <a:spLocks noChangeArrowheads="1"/>
              </p:cNvSpPr>
              <p:nvPr/>
            </p:nvSpPr>
            <p:spPr bwMode="auto">
              <a:xfrm>
                <a:off x="-3" y="-3"/>
                <a:ext cx="1026" cy="5475"/>
              </a:xfrm>
              <a:prstGeom prst="rect">
                <a:avLst/>
              </a:prstGeom>
              <a:noFill/>
              <a:ln w="11112">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sp>
          <p:nvSpPr>
            <p:cNvPr id="74831" name="文本框 115791"/>
            <p:cNvSpPr txBox="1">
              <a:spLocks noChangeArrowheads="1"/>
            </p:cNvSpPr>
            <p:nvPr/>
          </p:nvSpPr>
          <p:spPr bwMode="auto">
            <a:xfrm>
              <a:off x="4059" y="709"/>
              <a:ext cx="380" cy="248"/>
            </a:xfrm>
            <a:prstGeom prst="rect">
              <a:avLst/>
            </a:prstGeom>
            <a:noFill/>
            <a:ln w="9525">
              <a:noFill/>
              <a:miter lim="800000"/>
            </a:ln>
          </p:spPr>
          <p:txBody>
            <a:bodyPr wrap="square">
              <a:spAutoFit/>
            </a:bodyPr>
            <a:lstStyle/>
            <a:p>
              <a:pPr eaLnBrk="0" hangingPunct="0">
                <a:spcBef>
                  <a:spcPct val="50000"/>
                </a:spcBef>
              </a:pPr>
              <a:r>
                <a:rPr lang="en-US" altLang="zh-CN" sz="1800">
                  <a:latin typeface="Arial" panose="020B0604020202020204" pitchFamily="34" charset="0"/>
                  <a:ea typeface="宋体" panose="02010600030101010101" pitchFamily="2" charset="-122"/>
                </a:rPr>
                <a:t>(R)</a:t>
              </a:r>
              <a:endParaRPr lang="en-US" altLang="zh-CN" sz="1800">
                <a:latin typeface="Arial" panose="020B0604020202020204" pitchFamily="34" charset="0"/>
                <a:ea typeface="宋体" panose="02010600030101010101" pitchFamily="2" charset="-122"/>
              </a:endParaRPr>
            </a:p>
          </p:txBody>
        </p:sp>
      </p:grpSp>
      <p:grpSp>
        <p:nvGrpSpPr>
          <p:cNvPr id="115793" name="组合 115792"/>
          <p:cNvGrpSpPr/>
          <p:nvPr/>
        </p:nvGrpSpPr>
        <p:grpSpPr bwMode="auto">
          <a:xfrm>
            <a:off x="7680325" y="4724400"/>
            <a:ext cx="2484438" cy="1557338"/>
            <a:chOff x="4195" y="3062"/>
            <a:chExt cx="1565" cy="1258"/>
          </a:xfrm>
        </p:grpSpPr>
        <p:grpSp>
          <p:nvGrpSpPr>
            <p:cNvPr id="74833" name="Group 78"/>
            <p:cNvGrpSpPr/>
            <p:nvPr/>
          </p:nvGrpSpPr>
          <p:grpSpPr bwMode="auto">
            <a:xfrm>
              <a:off x="4558" y="3062"/>
              <a:ext cx="1202" cy="1258"/>
              <a:chOff x="-3" y="-3"/>
              <a:chExt cx="1068" cy="2635"/>
            </a:xfrm>
          </p:grpSpPr>
          <p:grpSp>
            <p:nvGrpSpPr>
              <p:cNvPr id="74834" name="Group 79"/>
              <p:cNvGrpSpPr/>
              <p:nvPr/>
            </p:nvGrpSpPr>
            <p:grpSpPr bwMode="auto">
              <a:xfrm>
                <a:off x="0" y="0"/>
                <a:ext cx="1062" cy="2629"/>
                <a:chOff x="0" y="0"/>
                <a:chExt cx="1062" cy="2629"/>
              </a:xfrm>
            </p:grpSpPr>
            <p:grpSp>
              <p:nvGrpSpPr>
                <p:cNvPr id="74835" name="Group 80"/>
                <p:cNvGrpSpPr/>
                <p:nvPr/>
              </p:nvGrpSpPr>
              <p:grpSpPr bwMode="auto">
                <a:xfrm>
                  <a:off x="0" y="0"/>
                  <a:ext cx="342" cy="499"/>
                  <a:chOff x="0" y="0"/>
                  <a:chExt cx="342" cy="499"/>
                </a:xfrm>
              </p:grpSpPr>
              <p:sp>
                <p:nvSpPr>
                  <p:cNvPr id="74836" name="Rectangle 81"/>
                  <p:cNvSpPr>
                    <a:spLocks noChangeArrowheads="1"/>
                  </p:cNvSpPr>
                  <p:nvPr/>
                </p:nvSpPr>
                <p:spPr bwMode="auto">
                  <a:xfrm>
                    <a:off x="43" y="0"/>
                    <a:ext cx="256" cy="499"/>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37" name="Rectangle 82"/>
                  <p:cNvSpPr>
                    <a:spLocks noChangeArrowheads="1"/>
                  </p:cNvSpPr>
                  <p:nvPr/>
                </p:nvSpPr>
                <p:spPr bwMode="auto">
                  <a:xfrm>
                    <a:off x="0" y="0"/>
                    <a:ext cx="342" cy="499"/>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38" name="Group 83"/>
                <p:cNvGrpSpPr/>
                <p:nvPr/>
              </p:nvGrpSpPr>
              <p:grpSpPr bwMode="auto">
                <a:xfrm>
                  <a:off x="342" y="0"/>
                  <a:ext cx="360" cy="499"/>
                  <a:chOff x="342" y="0"/>
                  <a:chExt cx="360" cy="499"/>
                </a:xfrm>
              </p:grpSpPr>
              <p:sp>
                <p:nvSpPr>
                  <p:cNvPr id="74839" name="Rectangle 84"/>
                  <p:cNvSpPr>
                    <a:spLocks noChangeArrowheads="1"/>
                  </p:cNvSpPr>
                  <p:nvPr/>
                </p:nvSpPr>
                <p:spPr bwMode="auto">
                  <a:xfrm>
                    <a:off x="385" y="0"/>
                    <a:ext cx="274" cy="499"/>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40" name="Rectangle 85"/>
                  <p:cNvSpPr>
                    <a:spLocks noChangeArrowheads="1"/>
                  </p:cNvSpPr>
                  <p:nvPr/>
                </p:nvSpPr>
                <p:spPr bwMode="auto">
                  <a:xfrm>
                    <a:off x="342" y="0"/>
                    <a:ext cx="360" cy="499"/>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41" name="Group 86"/>
                <p:cNvGrpSpPr/>
                <p:nvPr/>
              </p:nvGrpSpPr>
              <p:grpSpPr bwMode="auto">
                <a:xfrm>
                  <a:off x="702" y="0"/>
                  <a:ext cx="360" cy="499"/>
                  <a:chOff x="702" y="0"/>
                  <a:chExt cx="360" cy="499"/>
                </a:xfrm>
              </p:grpSpPr>
              <p:sp>
                <p:nvSpPr>
                  <p:cNvPr id="74842" name="Rectangle 87"/>
                  <p:cNvSpPr>
                    <a:spLocks noChangeArrowheads="1"/>
                  </p:cNvSpPr>
                  <p:nvPr/>
                </p:nvSpPr>
                <p:spPr bwMode="auto">
                  <a:xfrm>
                    <a:off x="745" y="0"/>
                    <a:ext cx="274" cy="499"/>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D</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43" name="Rectangle 88"/>
                  <p:cNvSpPr>
                    <a:spLocks noChangeArrowheads="1"/>
                  </p:cNvSpPr>
                  <p:nvPr/>
                </p:nvSpPr>
                <p:spPr bwMode="auto">
                  <a:xfrm>
                    <a:off x="702" y="0"/>
                    <a:ext cx="360" cy="499"/>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44" name="Group 89"/>
                <p:cNvGrpSpPr/>
                <p:nvPr/>
              </p:nvGrpSpPr>
              <p:grpSpPr bwMode="auto">
                <a:xfrm>
                  <a:off x="0" y="499"/>
                  <a:ext cx="342" cy="710"/>
                  <a:chOff x="0" y="499"/>
                  <a:chExt cx="342" cy="710"/>
                </a:xfrm>
              </p:grpSpPr>
              <p:sp>
                <p:nvSpPr>
                  <p:cNvPr id="74845" name="Rectangle 90"/>
                  <p:cNvSpPr>
                    <a:spLocks noChangeArrowheads="1"/>
                  </p:cNvSpPr>
                  <p:nvPr/>
                </p:nvSpPr>
                <p:spPr bwMode="auto">
                  <a:xfrm>
                    <a:off x="43" y="499"/>
                    <a:ext cx="256"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46" name="Rectangle 91"/>
                  <p:cNvSpPr>
                    <a:spLocks noChangeArrowheads="1"/>
                  </p:cNvSpPr>
                  <p:nvPr/>
                </p:nvSpPr>
                <p:spPr bwMode="auto">
                  <a:xfrm>
                    <a:off x="0" y="499"/>
                    <a:ext cx="342"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47" name="Group 92"/>
                <p:cNvGrpSpPr/>
                <p:nvPr/>
              </p:nvGrpSpPr>
              <p:grpSpPr bwMode="auto">
                <a:xfrm>
                  <a:off x="342" y="499"/>
                  <a:ext cx="360" cy="710"/>
                  <a:chOff x="342" y="499"/>
                  <a:chExt cx="360" cy="710"/>
                </a:xfrm>
              </p:grpSpPr>
              <p:sp>
                <p:nvSpPr>
                  <p:cNvPr id="74848" name="Rectangle 93"/>
                  <p:cNvSpPr>
                    <a:spLocks noChangeArrowheads="1"/>
                  </p:cNvSpPr>
                  <p:nvPr/>
                </p:nvSpPr>
                <p:spPr bwMode="auto">
                  <a:xfrm>
                    <a:off x="385" y="49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49" name="Rectangle 94"/>
                  <p:cNvSpPr>
                    <a:spLocks noChangeArrowheads="1"/>
                  </p:cNvSpPr>
                  <p:nvPr/>
                </p:nvSpPr>
                <p:spPr bwMode="auto">
                  <a:xfrm>
                    <a:off x="342" y="49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50" name="Group 95"/>
                <p:cNvGrpSpPr/>
                <p:nvPr/>
              </p:nvGrpSpPr>
              <p:grpSpPr bwMode="auto">
                <a:xfrm>
                  <a:off x="702" y="499"/>
                  <a:ext cx="360" cy="710"/>
                  <a:chOff x="702" y="499"/>
                  <a:chExt cx="360" cy="710"/>
                </a:xfrm>
              </p:grpSpPr>
              <p:sp>
                <p:nvSpPr>
                  <p:cNvPr id="74851" name="Rectangle 96"/>
                  <p:cNvSpPr>
                    <a:spLocks noChangeArrowheads="1"/>
                  </p:cNvSpPr>
                  <p:nvPr/>
                </p:nvSpPr>
                <p:spPr bwMode="auto">
                  <a:xfrm>
                    <a:off x="745" y="49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d</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52" name="Rectangle 97"/>
                  <p:cNvSpPr>
                    <a:spLocks noChangeArrowheads="1"/>
                  </p:cNvSpPr>
                  <p:nvPr/>
                </p:nvSpPr>
                <p:spPr bwMode="auto">
                  <a:xfrm>
                    <a:off x="702" y="49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53" name="Group 98"/>
                <p:cNvGrpSpPr/>
                <p:nvPr/>
              </p:nvGrpSpPr>
              <p:grpSpPr bwMode="auto">
                <a:xfrm>
                  <a:off x="0" y="1209"/>
                  <a:ext cx="342" cy="710"/>
                  <a:chOff x="0" y="1209"/>
                  <a:chExt cx="342" cy="710"/>
                </a:xfrm>
              </p:grpSpPr>
              <p:sp>
                <p:nvSpPr>
                  <p:cNvPr id="74854" name="Rectangle 99"/>
                  <p:cNvSpPr>
                    <a:spLocks noChangeArrowheads="1"/>
                  </p:cNvSpPr>
                  <p:nvPr/>
                </p:nvSpPr>
                <p:spPr bwMode="auto">
                  <a:xfrm>
                    <a:off x="43" y="1209"/>
                    <a:ext cx="256"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55" name="Rectangle 100"/>
                  <p:cNvSpPr>
                    <a:spLocks noChangeArrowheads="1"/>
                  </p:cNvSpPr>
                  <p:nvPr/>
                </p:nvSpPr>
                <p:spPr bwMode="auto">
                  <a:xfrm>
                    <a:off x="0" y="1209"/>
                    <a:ext cx="342"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56" name="Group 101"/>
                <p:cNvGrpSpPr/>
                <p:nvPr/>
              </p:nvGrpSpPr>
              <p:grpSpPr bwMode="auto">
                <a:xfrm>
                  <a:off x="342" y="1209"/>
                  <a:ext cx="360" cy="710"/>
                  <a:chOff x="342" y="1209"/>
                  <a:chExt cx="360" cy="710"/>
                </a:xfrm>
              </p:grpSpPr>
              <p:sp>
                <p:nvSpPr>
                  <p:cNvPr id="74857" name="Rectangle 102"/>
                  <p:cNvSpPr>
                    <a:spLocks noChangeArrowheads="1"/>
                  </p:cNvSpPr>
                  <p:nvPr/>
                </p:nvSpPr>
                <p:spPr bwMode="auto">
                  <a:xfrm>
                    <a:off x="385" y="120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58" name="Rectangle 103"/>
                  <p:cNvSpPr>
                    <a:spLocks noChangeArrowheads="1"/>
                  </p:cNvSpPr>
                  <p:nvPr/>
                </p:nvSpPr>
                <p:spPr bwMode="auto">
                  <a:xfrm>
                    <a:off x="342" y="120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59" name="Group 104"/>
                <p:cNvGrpSpPr/>
                <p:nvPr/>
              </p:nvGrpSpPr>
              <p:grpSpPr bwMode="auto">
                <a:xfrm>
                  <a:off x="702" y="1209"/>
                  <a:ext cx="360" cy="710"/>
                  <a:chOff x="702" y="1209"/>
                  <a:chExt cx="360" cy="710"/>
                </a:xfrm>
              </p:grpSpPr>
              <p:sp>
                <p:nvSpPr>
                  <p:cNvPr id="74860" name="Rectangle 105"/>
                  <p:cNvSpPr>
                    <a:spLocks noChangeArrowheads="1"/>
                  </p:cNvSpPr>
                  <p:nvPr/>
                </p:nvSpPr>
                <p:spPr bwMode="auto">
                  <a:xfrm>
                    <a:off x="745" y="120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d</a:t>
                    </a:r>
                    <a:r>
                      <a:rPr lang="en-US" altLang="zh-CN" sz="2200" b="1" baseline="-30000">
                        <a:latin typeface="Calibri" panose="020F0502020204030204" pitchFamily="34" charset="0"/>
                        <a:ea typeface="宋体" panose="02010600030101010101" pitchFamily="2" charset="-122"/>
                      </a:rPr>
                      <a:t>1</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61" name="Rectangle 106"/>
                  <p:cNvSpPr>
                    <a:spLocks noChangeArrowheads="1"/>
                  </p:cNvSpPr>
                  <p:nvPr/>
                </p:nvSpPr>
                <p:spPr bwMode="auto">
                  <a:xfrm>
                    <a:off x="702" y="120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62" name="Group 107"/>
                <p:cNvGrpSpPr/>
                <p:nvPr/>
              </p:nvGrpSpPr>
              <p:grpSpPr bwMode="auto">
                <a:xfrm>
                  <a:off x="0" y="1919"/>
                  <a:ext cx="342" cy="710"/>
                  <a:chOff x="0" y="1919"/>
                  <a:chExt cx="342" cy="710"/>
                </a:xfrm>
              </p:grpSpPr>
              <p:sp>
                <p:nvSpPr>
                  <p:cNvPr id="74863" name="Rectangle 108"/>
                  <p:cNvSpPr>
                    <a:spLocks noChangeArrowheads="1"/>
                  </p:cNvSpPr>
                  <p:nvPr/>
                </p:nvSpPr>
                <p:spPr bwMode="auto">
                  <a:xfrm>
                    <a:off x="43" y="1919"/>
                    <a:ext cx="256"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b</a:t>
                    </a:r>
                    <a:r>
                      <a:rPr lang="en-US" altLang="zh-CN" sz="2200" b="1" baseline="-30000">
                        <a:latin typeface="Calibri" panose="020F0502020204030204" pitchFamily="34" charset="0"/>
                        <a:ea typeface="宋体" panose="02010600030101010101" pitchFamily="2" charset="-122"/>
                      </a:rPr>
                      <a:t>2</a:t>
                    </a:r>
                    <a:endParaRPr lang="en-US" altLang="zh-CN" sz="700" i="1">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64" name="Rectangle 109"/>
                  <p:cNvSpPr>
                    <a:spLocks noChangeArrowheads="1"/>
                  </p:cNvSpPr>
                  <p:nvPr/>
                </p:nvSpPr>
                <p:spPr bwMode="auto">
                  <a:xfrm>
                    <a:off x="0" y="1919"/>
                    <a:ext cx="342"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65" name="Group 110"/>
                <p:cNvGrpSpPr/>
                <p:nvPr/>
              </p:nvGrpSpPr>
              <p:grpSpPr bwMode="auto">
                <a:xfrm>
                  <a:off x="342" y="1919"/>
                  <a:ext cx="360" cy="710"/>
                  <a:chOff x="342" y="1919"/>
                  <a:chExt cx="360" cy="710"/>
                </a:xfrm>
              </p:grpSpPr>
              <p:sp>
                <p:nvSpPr>
                  <p:cNvPr id="74866" name="Rectangle 111"/>
                  <p:cNvSpPr>
                    <a:spLocks noChangeArrowheads="1"/>
                  </p:cNvSpPr>
                  <p:nvPr/>
                </p:nvSpPr>
                <p:spPr bwMode="auto">
                  <a:xfrm>
                    <a:off x="385" y="191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c</a:t>
                    </a:r>
                    <a:r>
                      <a:rPr lang="en-US" altLang="zh-CN" sz="2200" b="1" baseline="-30000">
                        <a:latin typeface="Calibri" panose="020F0502020204030204" pitchFamily="34" charset="0"/>
                        <a:ea typeface="宋体" panose="02010600030101010101" pitchFamily="2" charset="-122"/>
                      </a:rPr>
                      <a:t>3</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67" name="Rectangle 112"/>
                  <p:cNvSpPr>
                    <a:spLocks noChangeArrowheads="1"/>
                  </p:cNvSpPr>
                  <p:nvPr/>
                </p:nvSpPr>
                <p:spPr bwMode="auto">
                  <a:xfrm>
                    <a:off x="342" y="191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nvGrpSpPr>
                <p:cNvPr id="74868" name="Group 113"/>
                <p:cNvGrpSpPr/>
                <p:nvPr/>
              </p:nvGrpSpPr>
              <p:grpSpPr bwMode="auto">
                <a:xfrm>
                  <a:off x="702" y="1919"/>
                  <a:ext cx="360" cy="710"/>
                  <a:chOff x="702" y="1919"/>
                  <a:chExt cx="360" cy="710"/>
                </a:xfrm>
              </p:grpSpPr>
              <p:sp>
                <p:nvSpPr>
                  <p:cNvPr id="74869" name="Rectangle 114"/>
                  <p:cNvSpPr>
                    <a:spLocks noChangeArrowheads="1"/>
                  </p:cNvSpPr>
                  <p:nvPr/>
                </p:nvSpPr>
                <p:spPr bwMode="auto">
                  <a:xfrm>
                    <a:off x="745" y="1919"/>
                    <a:ext cx="274" cy="710"/>
                  </a:xfrm>
                  <a:prstGeom prst="rect">
                    <a:avLst/>
                  </a:prstGeom>
                  <a:noFill/>
                  <a:ln w="9525">
                    <a:noFill/>
                    <a:miter lim="800000"/>
                  </a:ln>
                </p:spPr>
                <p:txBody>
                  <a:bodyPr lIns="90000" tIns="46800" rIns="90000" bIns="46800"/>
                  <a:lstStyle/>
                  <a:p>
                    <a:pPr algn="ctr" eaLnBrk="0" hangingPunct="0"/>
                    <a:r>
                      <a:rPr lang="en-US" altLang="zh-CN" sz="2200" b="1" i="1">
                        <a:latin typeface="Calibri" panose="020F0502020204030204" pitchFamily="34" charset="0"/>
                        <a:ea typeface="宋体" panose="02010600030101010101" pitchFamily="2" charset="-122"/>
                      </a:rPr>
                      <a:t>d</a:t>
                    </a:r>
                    <a:r>
                      <a:rPr lang="en-US" altLang="zh-CN" sz="2200" b="1" baseline="-30000">
                        <a:latin typeface="Calibri" panose="020F0502020204030204" pitchFamily="34" charset="0"/>
                        <a:ea typeface="宋体" panose="02010600030101010101" pitchFamily="2" charset="-122"/>
                      </a:rPr>
                      <a:t>2</a:t>
                    </a:r>
                    <a:endParaRPr lang="en-US" altLang="zh-CN" sz="1000">
                      <a:latin typeface="Calibri" panose="020F0502020204030204" pitchFamily="34" charset="0"/>
                      <a:ea typeface="宋体" panose="02010600030101010101" pitchFamily="2" charset="-122"/>
                    </a:endParaRPr>
                  </a:p>
                  <a:p>
                    <a:pPr algn="ctr" eaLnBrk="0" hangingPunct="0"/>
                    <a:endParaRPr lang="en-US" altLang="zh-CN" sz="1800">
                      <a:latin typeface="Calibri" panose="020F0502020204030204" pitchFamily="34" charset="0"/>
                      <a:ea typeface="宋体" panose="02010600030101010101" pitchFamily="2" charset="-122"/>
                    </a:endParaRPr>
                  </a:p>
                </p:txBody>
              </p:sp>
              <p:sp>
                <p:nvSpPr>
                  <p:cNvPr id="74870" name="Rectangle 115"/>
                  <p:cNvSpPr>
                    <a:spLocks noChangeArrowheads="1"/>
                  </p:cNvSpPr>
                  <p:nvPr/>
                </p:nvSpPr>
                <p:spPr bwMode="auto">
                  <a:xfrm>
                    <a:off x="702" y="1919"/>
                    <a:ext cx="360" cy="710"/>
                  </a:xfrm>
                  <a:prstGeom prst="rect">
                    <a:avLst/>
                  </a:prstGeom>
                  <a:noFill/>
                  <a:ln w="7">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grpSp>
          <p:sp>
            <p:nvSpPr>
              <p:cNvPr id="74871" name="Rectangle 116"/>
              <p:cNvSpPr>
                <a:spLocks noChangeArrowheads="1"/>
              </p:cNvSpPr>
              <p:nvPr/>
            </p:nvSpPr>
            <p:spPr bwMode="auto">
              <a:xfrm>
                <a:off x="-3" y="-3"/>
                <a:ext cx="1068" cy="2635"/>
              </a:xfrm>
              <a:prstGeom prst="rect">
                <a:avLst/>
              </a:prstGeom>
              <a:noFill/>
              <a:ln w="11112">
                <a:solidFill>
                  <a:srgbClr val="A0A0A0"/>
                </a:solidFill>
                <a:miter lim="800000"/>
              </a:ln>
            </p:spPr>
            <p:txBody>
              <a:bodyPr wrap="none" lIns="90000" tIns="46800" rIns="90000" bIns="46800" anchor="ctr"/>
              <a:lstStyle/>
              <a:p>
                <a:pPr eaLnBrk="0" hangingPunct="0"/>
                <a:endParaRPr lang="zh-CN" altLang="en-US" sz="1800">
                  <a:latin typeface="Calibri" panose="020F0502020204030204" pitchFamily="34" charset="0"/>
                  <a:ea typeface="宋体" panose="02010600030101010101" pitchFamily="2" charset="-122"/>
                </a:endParaRPr>
              </a:p>
            </p:txBody>
          </p:sp>
        </p:grpSp>
        <p:sp>
          <p:nvSpPr>
            <p:cNvPr id="74872" name="文本框 115832"/>
            <p:cNvSpPr txBox="1">
              <a:spLocks noChangeArrowheads="1"/>
            </p:cNvSpPr>
            <p:nvPr/>
          </p:nvSpPr>
          <p:spPr bwMode="auto">
            <a:xfrm>
              <a:off x="4195" y="3067"/>
              <a:ext cx="366" cy="298"/>
            </a:xfrm>
            <a:prstGeom prst="rect">
              <a:avLst/>
            </a:prstGeom>
            <a:noFill/>
            <a:ln w="9525">
              <a:noFill/>
              <a:miter lim="800000"/>
            </a:ln>
          </p:spPr>
          <p:txBody>
            <a:bodyPr wrap="square">
              <a:spAutoFit/>
            </a:bodyPr>
            <a:lstStyle/>
            <a:p>
              <a:pPr eaLnBrk="0" hangingPunct="0">
                <a:spcBef>
                  <a:spcPct val="50000"/>
                </a:spcBef>
              </a:pPr>
              <a:r>
                <a:rPr lang="en-US" altLang="zh-CN" sz="1800">
                  <a:latin typeface="Arial" panose="020B0604020202020204" pitchFamily="34" charset="0"/>
                  <a:ea typeface="宋体" panose="02010600030101010101" pitchFamily="2" charset="-122"/>
                </a:rPr>
                <a:t>(S)</a:t>
              </a:r>
              <a:endParaRPr lang="en-US" altLang="zh-CN" sz="18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p:cTn id="7" dur="500" fill="hold"/>
                                        <p:tgtEl>
                                          <p:spTgt spid="115716"/>
                                        </p:tgtEl>
                                        <p:attrNameLst>
                                          <p:attrName>ppt_x</p:attrName>
                                        </p:attrNameLst>
                                      </p:cBhvr>
                                      <p:tavLst>
                                        <p:tav tm="0">
                                          <p:val>
                                            <p:strVal val="#ppt_x"/>
                                          </p:val>
                                        </p:tav>
                                        <p:tav tm="100000">
                                          <p:val>
                                            <p:strVal val="#ppt_x"/>
                                          </p:val>
                                        </p:tav>
                                      </p:tavLst>
                                    </p:anim>
                                    <p:anim calcmode="lin" valueType="num">
                                      <p:cBhvr>
                                        <p:cTn id="8" dur="500" fill="hold"/>
                                        <p:tgtEl>
                                          <p:spTgt spid="115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793"/>
                                        </p:tgtEl>
                                        <p:attrNameLst>
                                          <p:attrName>style.visibility</p:attrName>
                                        </p:attrNameLst>
                                      </p:cBhvr>
                                      <p:to>
                                        <p:strVal val="visible"/>
                                      </p:to>
                                    </p:set>
                                    <p:anim calcmode="lin" valueType="num">
                                      <p:cBhvr>
                                        <p:cTn id="13" dur="500" fill="hold"/>
                                        <p:tgtEl>
                                          <p:spTgt spid="115793"/>
                                        </p:tgtEl>
                                        <p:attrNameLst>
                                          <p:attrName>ppt_x</p:attrName>
                                        </p:attrNameLst>
                                      </p:cBhvr>
                                      <p:tavLst>
                                        <p:tav tm="0">
                                          <p:val>
                                            <p:strVal val="#ppt_x"/>
                                          </p:val>
                                        </p:tav>
                                        <p:tav tm="100000">
                                          <p:val>
                                            <p:strVal val="#ppt_x"/>
                                          </p:val>
                                        </p:tav>
                                      </p:tavLst>
                                    </p:anim>
                                    <p:anim calcmode="lin" valueType="num">
                                      <p:cBhvr>
                                        <p:cTn id="14" dur="500" fill="hold"/>
                                        <p:tgtEl>
                                          <p:spTgt spid="115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r>
              <a:rPr lang="zh-CN" altLang="zh-CN">
                <a:ea typeface="宋体" panose="02010600030101010101" pitchFamily="2" charset="-122"/>
              </a:rPr>
              <a:t>赋值运算符</a:t>
            </a:r>
            <a:endParaRPr lang="zh-CN" altLang="zh-CN">
              <a:ea typeface="宋体" panose="02010600030101010101" pitchFamily="2" charset="-122"/>
            </a:endParaRPr>
          </a:p>
        </p:txBody>
      </p:sp>
      <p:sp>
        <p:nvSpPr>
          <p:cNvPr id="75778" name="内容占位符 2"/>
          <p:cNvSpPr>
            <a:spLocks noGrp="1" noChangeArrowheads="1"/>
          </p:cNvSpPr>
          <p:nvPr>
            <p:ph idx="1"/>
          </p:nvPr>
        </p:nvSpPr>
        <p:spPr bwMode="auto">
          <a:xfrm>
            <a:off x="611188" y="1600200"/>
            <a:ext cx="10972800" cy="4525963"/>
          </a:xfrm>
          <a:noFill/>
          <a:ln>
            <a:miter lim="800000"/>
          </a:ln>
        </p:spPr>
        <p:txBody>
          <a:bodyPr vert="horz" wrap="square" lIns="91440" tIns="45720" rIns="91440" bIns="45720" numCol="1" anchor="t" anchorCtr="0" compatLnSpc="1"/>
          <a:lstStyle/>
          <a:p>
            <a:r>
              <a:rPr lang="zh-CN" altLang="en-US">
                <a:ea typeface="宋体" panose="02010600030101010101" pitchFamily="2" charset="-122"/>
                <a:sym typeface="黑体" panose="02010609060101010101" pitchFamily="49" charset="-122"/>
              </a:rPr>
              <a:t>赋值运算</a:t>
            </a:r>
            <a:r>
              <a:rPr lang="en-US" altLang="zh-CN">
                <a:sym typeface="黑体" panose="02010609060101010101" pitchFamily="49" charset="-122"/>
              </a:rPr>
              <a:t> (</a:t>
            </a:r>
            <a:r>
              <a:rPr lang="en-US" altLang="zh-CN">
                <a:sym typeface="Symbol" panose="05050102010706020507" pitchFamily="18" charset="2"/>
              </a:rPr>
              <a:t>)</a:t>
            </a:r>
            <a:r>
              <a:rPr lang="zh-CN" altLang="en-US">
                <a:ea typeface="宋体" panose="02010600030101010101" pitchFamily="2" charset="-122"/>
                <a:sym typeface="Symbol" panose="05050102010706020507" pitchFamily="18" charset="2"/>
              </a:rPr>
              <a:t>提供复杂操作的结果的表示形式</a:t>
            </a:r>
            <a:endParaRPr lang="zh-CN" altLang="en-US">
              <a:ea typeface="宋体" panose="02010600030101010101" pitchFamily="2" charset="-122"/>
              <a:sym typeface="Symbol" panose="05050102010706020507" pitchFamily="18" charset="2"/>
            </a:endParaRPr>
          </a:p>
          <a:p>
            <a:r>
              <a:rPr lang="en-US" altLang="zh-CN" i="1">
                <a:sym typeface="黑体" panose="02010609060101010101" pitchFamily="49" charset="-122"/>
              </a:rPr>
              <a:t>temp1</a:t>
            </a:r>
            <a:r>
              <a:rPr lang="en-US" altLang="zh-CN" baseline="30000">
                <a:sym typeface="黑体" panose="02010609060101010101" pitchFamily="49" charset="-122"/>
              </a:rPr>
              <a:t> </a:t>
            </a:r>
            <a:r>
              <a:rPr lang="en-US" altLang="zh-CN">
                <a:sym typeface="Symbol" panose="05050102010706020507" pitchFamily="18" charset="2"/>
              </a:rPr>
              <a:t> </a:t>
            </a:r>
            <a:r>
              <a:rPr lang="en-US" altLang="zh-CN" i="1" baseline="-25000">
                <a:sym typeface="Symbol" panose="05050102010706020507" pitchFamily="18" charset="2"/>
              </a:rPr>
              <a:t>R-S</a:t>
            </a:r>
            <a:r>
              <a:rPr lang="en-US" altLang="zh-CN">
                <a:sym typeface="Symbol" panose="05050102010706020507" pitchFamily="18" charset="2"/>
              </a:rPr>
              <a:t> (</a:t>
            </a:r>
            <a:r>
              <a:rPr lang="en-US" altLang="zh-CN" i="1">
                <a:sym typeface="Symbol" panose="05050102010706020507" pitchFamily="18" charset="2"/>
              </a:rPr>
              <a:t>r </a:t>
            </a:r>
            <a:r>
              <a:rPr lang="en-US" altLang="zh-CN">
                <a:sym typeface="Symbol" panose="05050102010706020507" pitchFamily="18" charset="2"/>
              </a:rPr>
              <a:t>) </a:t>
            </a:r>
            <a:r>
              <a:rPr lang="en-US" altLang="zh-CN">
                <a:sym typeface="黑体" panose="02010609060101010101" pitchFamily="49" charset="-122"/>
              </a:rPr>
              <a:t> </a:t>
            </a:r>
            <a:endParaRPr lang="en-US" altLang="zh-CN">
              <a:sym typeface="黑体" panose="02010609060101010101" pitchFamily="49" charset="-122"/>
            </a:endParaRPr>
          </a:p>
          <a:p>
            <a:r>
              <a:rPr lang="en-US" altLang="zh-CN" i="1">
                <a:sym typeface="黑体" panose="02010609060101010101" pitchFamily="49" charset="-122"/>
              </a:rPr>
              <a:t>temp1</a:t>
            </a:r>
            <a:r>
              <a:rPr lang="en-US" altLang="zh-CN" baseline="30000">
                <a:sym typeface="黑体" panose="02010609060101010101" pitchFamily="49" charset="-122"/>
              </a:rPr>
              <a:t> </a:t>
            </a:r>
            <a:r>
              <a:rPr lang="en-US" altLang="zh-CN">
                <a:sym typeface="Symbol" panose="05050102010706020507" pitchFamily="18" charset="2"/>
              </a:rPr>
              <a:t> R-S </a:t>
            </a:r>
            <a:endParaRPr lang="en-US" altLang="zh-CN">
              <a:sym typeface="Symbol" panose="05050102010706020507" pitchFamily="18" charset="2"/>
            </a:endParaRPr>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r>
              <a:rPr lang="zh-CN" altLang="en-US"/>
              <a:t>修改数据库的内容的操作</a:t>
            </a:r>
            <a:endParaRPr lang="zh-CN" altLang="en-US"/>
          </a:p>
        </p:txBody>
      </p:sp>
      <p:sp>
        <p:nvSpPr>
          <p:cNvPr id="76802" name="内容占位符 2"/>
          <p:cNvSpPr>
            <a:spLocks noGrp="1" noChangeArrowheads="1"/>
          </p:cNvSpPr>
          <p:nvPr>
            <p:ph idx="1"/>
          </p:nvPr>
        </p:nvSpPr>
        <p:spPr bwMode="auto">
          <a:xfrm>
            <a:off x="611505" y="1007110"/>
            <a:ext cx="11277600" cy="5119370"/>
          </a:xfrm>
          <a:noFill/>
          <a:ln>
            <a:miter lim="800000"/>
          </a:ln>
        </p:spPr>
        <p:txBody>
          <a:bodyPr vert="horz" wrap="square" lIns="91440" tIns="45720" rIns="91440" bIns="45720" numCol="1" anchor="t" anchorCtr="0" compatLnSpc="1"/>
          <a:lstStyle/>
          <a:p>
            <a:r>
              <a:rPr lang="zh-CN" altLang="en-US">
                <a:ea typeface="宋体" panose="02010600030101010101" pitchFamily="2" charset="-122"/>
                <a:sym typeface="黑体" panose="02010609060101010101" pitchFamily="49" charset="-122"/>
              </a:rPr>
              <a:t>用下列操作符修改数据库的内容</a:t>
            </a:r>
            <a:r>
              <a:rPr lang="en-US" altLang="zh-CN">
                <a:sym typeface="黑体" panose="02010609060101010101" pitchFamily="49" charset="-122"/>
              </a:rPr>
              <a:t>:</a:t>
            </a:r>
            <a:endParaRPr lang="en-US" altLang="zh-CN"/>
          </a:p>
          <a:p>
            <a:pPr lvl="1"/>
            <a:r>
              <a:rPr lang="en-US" altLang="zh-CN" sz="2200">
                <a:sym typeface="黑体" panose="02010609060101010101" pitchFamily="49" charset="-122"/>
              </a:rPr>
              <a:t>Deletion</a:t>
            </a:r>
            <a:endParaRPr lang="en-US" altLang="zh-CN" sz="2200"/>
          </a:p>
          <a:p>
            <a:pPr lvl="1"/>
            <a:r>
              <a:rPr lang="en-US" altLang="zh-CN" sz="2200">
                <a:sym typeface="黑体" panose="02010609060101010101" pitchFamily="49" charset="-122"/>
              </a:rPr>
              <a:t>Insertion</a:t>
            </a:r>
            <a:endParaRPr lang="en-US" altLang="zh-CN" sz="2200"/>
          </a:p>
          <a:p>
            <a:pPr lvl="1"/>
            <a:r>
              <a:rPr lang="en-US" altLang="zh-CN" sz="2200">
                <a:sym typeface="黑体" panose="02010609060101010101" pitchFamily="49" charset="-122"/>
              </a:rPr>
              <a:t>Updating</a:t>
            </a:r>
            <a:endParaRPr lang="en-US" altLang="zh-CN" sz="2200"/>
          </a:p>
          <a:p>
            <a:r>
              <a:rPr lang="zh-CN" altLang="en-US">
                <a:ea typeface="宋体" panose="02010600030101010101" pitchFamily="2" charset="-122"/>
                <a:sym typeface="黑体" panose="02010609060101010101" pitchFamily="49" charset="-122"/>
              </a:rPr>
              <a:t>这些操作符的用赋值操作符来表示的。</a:t>
            </a:r>
            <a:endParaRPr lang="en-US" altLang="zh-CN">
              <a:ea typeface="宋体" panose="02010600030101010101" pitchFamily="2" charset="-122"/>
              <a:sym typeface="黑体" panose="02010609060101010101" pitchFamily="49" charset="-122"/>
            </a:endParaRPr>
          </a:p>
          <a:p>
            <a:r>
              <a:rPr lang="zh-CN" altLang="en-US">
                <a:ea typeface="宋体" panose="02010600030101010101" pitchFamily="2" charset="-122"/>
                <a:sym typeface="黑体" panose="02010609060101010101" pitchFamily="49" charset="-122"/>
              </a:rPr>
              <a:t>删除  </a:t>
            </a:r>
            <a:r>
              <a:rPr lang="en-US" altLang="zh-CN" i="1">
                <a:sym typeface="黑体" panose="02010609060101010101" pitchFamily="49" charset="-122"/>
              </a:rPr>
              <a:t>r</a:t>
            </a:r>
            <a:r>
              <a:rPr lang="en-US" altLang="zh-CN">
                <a:sym typeface="黑体" panose="02010609060101010101" pitchFamily="49" charset="-122"/>
              </a:rPr>
              <a:t> </a:t>
            </a:r>
            <a:r>
              <a:rPr lang="en-US" altLang="zh-CN">
                <a:sym typeface="Symbol" panose="05050102010706020507" pitchFamily="18" charset="2"/>
              </a:rPr>
              <a:t> </a:t>
            </a:r>
            <a:r>
              <a:rPr lang="en-US" altLang="zh-CN" i="1">
                <a:sym typeface="Symbol" panose="05050102010706020507" pitchFamily="18" charset="2"/>
              </a:rPr>
              <a:t>r</a:t>
            </a:r>
            <a:r>
              <a:rPr lang="en-US" altLang="zh-CN">
                <a:sym typeface="Symbol" panose="05050102010706020507" pitchFamily="18" charset="2"/>
              </a:rPr>
              <a:t> – </a:t>
            </a:r>
            <a:r>
              <a:rPr lang="en-US" altLang="zh-CN" i="1">
                <a:sym typeface="Symbol" panose="05050102010706020507" pitchFamily="18" charset="2"/>
              </a:rPr>
              <a:t>E  </a:t>
            </a:r>
            <a:r>
              <a:rPr lang="zh-CN" altLang="en-US" i="1">
                <a:ea typeface="宋体" panose="02010600030101010101" pitchFamily="2" charset="-122"/>
                <a:sym typeface="Symbol" panose="05050102010706020507" pitchFamily="18" charset="2"/>
              </a:rPr>
              <a:t>关系 减去 数据 </a:t>
            </a:r>
            <a:endParaRPr lang="zh-CN" altLang="en-US" i="1">
              <a:ea typeface="宋体" panose="02010600030101010101" pitchFamily="2" charset="-122"/>
              <a:sym typeface="Symbol" panose="05050102010706020507" pitchFamily="18" charset="2"/>
            </a:endParaRPr>
          </a:p>
          <a:p>
            <a:pPr marL="0" indent="0">
              <a:buNone/>
            </a:pPr>
            <a:r>
              <a:rPr lang="zh-CN" altLang="en-US" i="1">
                <a:ea typeface="宋体" panose="02010600030101010101" pitchFamily="2" charset="-122"/>
                <a:sym typeface="Symbol" panose="05050102010706020507" pitchFamily="18" charset="2"/>
              </a:rPr>
              <a:t>删除</a:t>
            </a:r>
            <a:r>
              <a:rPr lang="en-US" altLang="zh-CN" i="1">
                <a:ea typeface="宋体" panose="02010600030101010101" pitchFamily="2" charset="-122"/>
                <a:sym typeface="Symbol" panose="05050102010706020507" pitchFamily="18" charset="2"/>
              </a:rPr>
              <a:t>perryride</a:t>
            </a:r>
            <a:r>
              <a:rPr lang="zh-CN" altLang="zh-CN" i="1">
                <a:ea typeface="宋体" panose="02010600030101010101" pitchFamily="2" charset="-122"/>
                <a:sym typeface="Symbol" panose="05050102010706020507" pitchFamily="18" charset="2"/>
              </a:rPr>
              <a:t>分支的所有账号  </a:t>
            </a:r>
            <a:r>
              <a:rPr lang="en-US" altLang="zh-CN" i="1">
                <a:latin typeface="Helvetica" charset="0"/>
                <a:ea typeface="宋体" panose="02010600030101010101" pitchFamily="2" charset="-122"/>
                <a:sym typeface="黑体" panose="02010609060101010101" pitchFamily="49" charset="-122"/>
              </a:rPr>
              <a:t>account </a:t>
            </a:r>
            <a:r>
              <a:rPr lang="en-US" altLang="zh-CN">
                <a:latin typeface="Helvetica" charset="0"/>
                <a:ea typeface="宋体" panose="02010600030101010101" pitchFamily="2" charset="-122"/>
                <a:sym typeface="Symbol" panose="05050102010706020507" pitchFamily="18" charset="2"/>
              </a:rPr>
              <a:t> </a:t>
            </a:r>
            <a:r>
              <a:rPr lang="en-US" altLang="zh-CN" i="1">
                <a:latin typeface="Helvetica" charset="0"/>
                <a:ea typeface="宋体" panose="02010600030101010101" pitchFamily="2" charset="-122"/>
                <a:sym typeface="Symbol" panose="05050102010706020507" pitchFamily="18" charset="2"/>
              </a:rPr>
              <a:t>account </a:t>
            </a:r>
            <a:r>
              <a:rPr lang="en-US" altLang="zh-CN">
                <a:latin typeface="Helvetica" charset="0"/>
                <a:ea typeface="宋体" panose="02010600030101010101" pitchFamily="2" charset="-122"/>
                <a:sym typeface="Symbol" panose="05050102010706020507" pitchFamily="18" charset="2"/>
              </a:rPr>
              <a:t>– </a:t>
            </a:r>
            <a:r>
              <a:rPr lang="en-US" altLang="zh-CN" i="1" baseline="-25000">
                <a:latin typeface="Helvetica" charset="0"/>
                <a:ea typeface="宋体" panose="02010600030101010101" pitchFamily="2" charset="-122"/>
                <a:sym typeface="Symbol" panose="05050102010706020507" pitchFamily="18" charset="2"/>
              </a:rPr>
              <a:t>branch_name = “Perryridge”</a:t>
            </a:r>
            <a:r>
              <a:rPr lang="en-US" altLang="zh-CN" i="1">
                <a:latin typeface="Helvetica" charset="0"/>
                <a:ea typeface="宋体" panose="02010600030101010101" pitchFamily="2" charset="-122"/>
                <a:sym typeface="Symbol" panose="05050102010706020507" pitchFamily="18" charset="2"/>
              </a:rPr>
              <a:t> </a:t>
            </a:r>
            <a:r>
              <a:rPr lang="en-US" altLang="zh-CN">
                <a:latin typeface="Helvetica" charset="0"/>
                <a:ea typeface="宋体" panose="02010600030101010101" pitchFamily="2" charset="-122"/>
                <a:sym typeface="Symbol" panose="05050102010706020507" pitchFamily="18" charset="2"/>
              </a:rPr>
              <a:t>(</a:t>
            </a:r>
            <a:r>
              <a:rPr lang="en-US" altLang="zh-CN" i="1">
                <a:latin typeface="Helvetica" charset="0"/>
                <a:ea typeface="宋体" panose="02010600030101010101" pitchFamily="2" charset="-122"/>
                <a:sym typeface="Symbol" panose="05050102010706020507" pitchFamily="18" charset="2"/>
              </a:rPr>
              <a:t>account </a:t>
            </a:r>
            <a:r>
              <a:rPr lang="en-US" altLang="zh-CN">
                <a:latin typeface="Helvetica" charset="0"/>
                <a:ea typeface="宋体" panose="02010600030101010101" pitchFamily="2" charset="-122"/>
                <a:sym typeface="Symbol" panose="05050102010706020507" pitchFamily="18" charset="2"/>
              </a:rPr>
              <a:t>)</a:t>
            </a:r>
            <a:endParaRPr lang="en-US" altLang="zh-CN">
              <a:sym typeface="Symbol" panose="05050102010706020507" pitchFamily="18" charset="2"/>
            </a:endParaRPr>
          </a:p>
          <a:p>
            <a:r>
              <a:rPr lang="zh-CN" altLang="en-US">
                <a:ea typeface="宋体" panose="02010600030101010101" pitchFamily="2" charset="-122"/>
                <a:sym typeface="黑体" panose="02010609060101010101" pitchFamily="49" charset="-122"/>
              </a:rPr>
              <a:t>插入  </a:t>
            </a:r>
            <a:r>
              <a:rPr lang="en-US" altLang="zh-CN" i="1">
                <a:sym typeface="黑体" panose="02010609060101010101" pitchFamily="49" charset="-122"/>
              </a:rPr>
              <a:t>r </a:t>
            </a:r>
            <a:r>
              <a:rPr lang="en-US" altLang="zh-CN">
                <a:sym typeface="Symbol" panose="05050102010706020507" pitchFamily="18" charset="2"/>
              </a:rPr>
              <a:t> </a:t>
            </a:r>
            <a:r>
              <a:rPr lang="en-US" altLang="zh-CN" i="1">
                <a:sym typeface="Symbol" panose="05050102010706020507" pitchFamily="18" charset="2"/>
              </a:rPr>
              <a:t> r</a:t>
            </a:r>
            <a:r>
              <a:rPr lang="en-US" altLang="zh-CN">
                <a:sym typeface="Symbol" panose="05050102010706020507" pitchFamily="18" charset="2"/>
              </a:rPr>
              <a:t>    </a:t>
            </a:r>
            <a:r>
              <a:rPr lang="en-US" altLang="zh-CN" i="1">
                <a:sym typeface="Symbol" panose="05050102010706020507" pitchFamily="18" charset="2"/>
              </a:rPr>
              <a:t>E  </a:t>
            </a:r>
            <a:r>
              <a:rPr lang="zh-CN" altLang="en-US" i="1">
                <a:ea typeface="宋体" panose="02010600030101010101" pitchFamily="2" charset="-122"/>
                <a:sym typeface="Symbol" panose="05050102010706020507" pitchFamily="18" charset="2"/>
              </a:rPr>
              <a:t>关系增加数据</a:t>
            </a:r>
            <a:endParaRPr lang="zh-CN" altLang="en-US" i="1">
              <a:ea typeface="宋体" panose="02010600030101010101" pitchFamily="2" charset="-122"/>
              <a:sym typeface="Symbol" panose="05050102010706020507" pitchFamily="18" charset="2"/>
            </a:endParaRPr>
          </a:p>
          <a:p>
            <a:pPr marL="0" indent="0">
              <a:buNone/>
            </a:pPr>
            <a:r>
              <a:rPr lang="zh-CN" altLang="en-US" i="1">
                <a:ea typeface="宋体" panose="02010600030101010101" pitchFamily="2" charset="-122"/>
                <a:sym typeface="Symbol" panose="05050102010706020507" pitchFamily="18" charset="2"/>
              </a:rPr>
              <a:t> 在</a:t>
            </a:r>
            <a:r>
              <a:rPr lang="en-US" altLang="zh-CN" i="1">
                <a:ea typeface="宋体" panose="02010600030101010101" pitchFamily="2" charset="-122"/>
                <a:sym typeface="Symbol" panose="05050102010706020507" pitchFamily="18" charset="2"/>
              </a:rPr>
              <a:t>account</a:t>
            </a:r>
            <a:r>
              <a:rPr lang="zh-CN" altLang="en-US" i="1">
                <a:ea typeface="宋体" panose="02010600030101010101" pitchFamily="2" charset="-122"/>
                <a:sym typeface="Symbol" panose="05050102010706020507" pitchFamily="18" charset="2"/>
              </a:rPr>
              <a:t>表中增加一行  </a:t>
            </a:r>
            <a:r>
              <a:rPr lang="en-US" altLang="zh-CN" i="1">
                <a:latin typeface="Helvetica" charset="0"/>
                <a:ea typeface="宋体" panose="02010600030101010101" pitchFamily="2" charset="-122"/>
                <a:sym typeface="黑体" panose="02010609060101010101" pitchFamily="49" charset="-122"/>
              </a:rPr>
              <a:t>account </a:t>
            </a:r>
            <a:r>
              <a:rPr lang="en-US" altLang="zh-CN">
                <a:latin typeface="Helvetica" charset="0"/>
                <a:ea typeface="宋体" panose="02010600030101010101" pitchFamily="2" charset="-122"/>
                <a:sym typeface="Symbol" panose="05050102010706020507" pitchFamily="18" charset="2"/>
              </a:rPr>
              <a:t> </a:t>
            </a:r>
            <a:r>
              <a:rPr lang="en-US" altLang="zh-CN" i="1">
                <a:latin typeface="Helvetica" charset="0"/>
                <a:ea typeface="宋体" panose="02010600030101010101" pitchFamily="2" charset="-122"/>
                <a:sym typeface="Symbol" panose="05050102010706020507" pitchFamily="18" charset="2"/>
              </a:rPr>
              <a:t> account</a:t>
            </a:r>
            <a:r>
              <a:rPr lang="en-US" altLang="zh-CN">
                <a:latin typeface="Helvetica" charset="0"/>
                <a:ea typeface="宋体" panose="02010600030101010101" pitchFamily="2" charset="-122"/>
                <a:sym typeface="Symbol" panose="05050102010706020507" pitchFamily="18" charset="2"/>
              </a:rPr>
              <a:t>    {(“A-973”, “Perryridge”, 1200)}</a:t>
            </a:r>
            <a:endParaRPr lang="en-US" altLang="zh-CN">
              <a:latin typeface="Helvetica" charset="0"/>
              <a:ea typeface="宋体" panose="02010600030101010101" pitchFamily="2" charset="-122"/>
              <a:sym typeface="Symbol" panose="05050102010706020507" pitchFamily="18" charset="2"/>
            </a:endParaRPr>
          </a:p>
          <a:p>
            <a:r>
              <a:rPr lang="zh-CN" altLang="en-US">
                <a:ea typeface="宋体" panose="02010600030101010101" pitchFamily="2" charset="-122"/>
                <a:sym typeface="黑体" panose="02010609060101010101" pitchFamily="49" charset="-122"/>
              </a:rPr>
              <a:t>修改 </a:t>
            </a:r>
            <a:endParaRPr lang="zh-CN" altLang="en-US">
              <a:ea typeface="宋体" panose="02010600030101010101" pitchFamily="2" charset="-122"/>
              <a:sym typeface="黑体" panose="02010609060101010101" pitchFamily="49" charset="-122"/>
            </a:endParaRPr>
          </a:p>
          <a:p>
            <a:pPr marL="0" indent="0">
              <a:buNone/>
            </a:pPr>
            <a:r>
              <a:rPr lang="zh-CN" altLang="en-US">
                <a:ea typeface="宋体" panose="02010600030101010101" pitchFamily="2" charset="-122"/>
                <a:sym typeface="黑体" panose="02010609060101010101" pitchFamily="49" charset="-122"/>
              </a:rPr>
              <a:t> 修改</a:t>
            </a:r>
            <a:r>
              <a:rPr lang="en-US" altLang="zh-CN">
                <a:ea typeface="宋体" panose="02010600030101010101" pitchFamily="2" charset="-122"/>
                <a:sym typeface="黑体" panose="02010609060101010101" pitchFamily="49" charset="-122"/>
              </a:rPr>
              <a:t>account</a:t>
            </a:r>
            <a:r>
              <a:rPr lang="zh-CN" altLang="en-US">
                <a:ea typeface="宋体" panose="02010600030101010101" pitchFamily="2" charset="-122"/>
                <a:sym typeface="黑体" panose="02010609060101010101" pitchFamily="49" charset="-122"/>
              </a:rPr>
              <a:t>表中利息为</a:t>
            </a:r>
            <a:r>
              <a:rPr lang="en-US" altLang="zh-CN">
                <a:ea typeface="宋体" panose="02010600030101010101" pitchFamily="2" charset="-122"/>
                <a:sym typeface="黑体" panose="02010609060101010101" pitchFamily="49" charset="-122"/>
              </a:rPr>
              <a:t>0.05</a:t>
            </a:r>
            <a:r>
              <a:rPr lang="zh-CN" altLang="en-US">
                <a:ea typeface="宋体" panose="02010600030101010101" pitchFamily="2" charset="-122"/>
                <a:sym typeface="黑体" panose="02010609060101010101" pitchFamily="49" charset="-122"/>
              </a:rPr>
              <a:t>， </a:t>
            </a:r>
            <a:r>
              <a:rPr lang="en-US" altLang="zh-CN" i="1">
                <a:latin typeface="Helvetica" charset="0"/>
                <a:ea typeface="宋体" panose="02010600030101010101" pitchFamily="2" charset="-122"/>
                <a:sym typeface="黑体" panose="02010609060101010101" pitchFamily="49" charset="-122"/>
              </a:rPr>
              <a:t>account </a:t>
            </a:r>
            <a:r>
              <a:rPr lang="en-US" altLang="zh-CN">
                <a:latin typeface="Helvetica" charset="0"/>
                <a:ea typeface="宋体" panose="02010600030101010101" pitchFamily="2" charset="-122"/>
                <a:sym typeface="Symbol" panose="05050102010706020507" pitchFamily="18" charset="2"/>
              </a:rPr>
              <a:t>  </a:t>
            </a:r>
            <a:r>
              <a:rPr lang="en-US" altLang="zh-CN" i="1" baseline="-25000">
                <a:latin typeface="Helvetica" charset="0"/>
                <a:ea typeface="宋体" panose="02010600030101010101" pitchFamily="2" charset="-122"/>
                <a:sym typeface="Symbol" panose="05050102010706020507" pitchFamily="18" charset="2"/>
              </a:rPr>
              <a:t>account_number</a:t>
            </a:r>
            <a:r>
              <a:rPr lang="en-US" altLang="zh-CN" baseline="-25000">
                <a:latin typeface="Helvetica" charset="0"/>
                <a:ea typeface="宋体" panose="02010600030101010101" pitchFamily="2" charset="-122"/>
                <a:sym typeface="Symbol" panose="05050102010706020507" pitchFamily="18" charset="2"/>
              </a:rPr>
              <a:t>, </a:t>
            </a:r>
            <a:r>
              <a:rPr lang="en-US" altLang="zh-CN" i="1" baseline="-25000">
                <a:latin typeface="Helvetica" charset="0"/>
                <a:ea typeface="宋体" panose="02010600030101010101" pitchFamily="2" charset="-122"/>
                <a:sym typeface="Symbol" panose="05050102010706020507" pitchFamily="18" charset="2"/>
              </a:rPr>
              <a:t>branch_name</a:t>
            </a:r>
            <a:r>
              <a:rPr lang="en-US" altLang="zh-CN" baseline="-25000">
                <a:latin typeface="Helvetica" charset="0"/>
                <a:ea typeface="宋体" panose="02010600030101010101" pitchFamily="2" charset="-122"/>
                <a:sym typeface="Symbol" panose="05050102010706020507" pitchFamily="18" charset="2"/>
              </a:rPr>
              <a:t>, </a:t>
            </a:r>
            <a:r>
              <a:rPr lang="en-US" altLang="zh-CN" i="1" baseline="-25000">
                <a:latin typeface="Helvetica" charset="0"/>
                <a:ea typeface="宋体" panose="02010600030101010101" pitchFamily="2" charset="-122"/>
                <a:sym typeface="Symbol" panose="05050102010706020507" pitchFamily="18" charset="2"/>
              </a:rPr>
              <a:t>balance </a:t>
            </a:r>
            <a:r>
              <a:rPr lang="en-US" altLang="zh-CN" baseline="-25000">
                <a:latin typeface="Helvetica" charset="0"/>
                <a:ea typeface="宋体" panose="02010600030101010101" pitchFamily="2" charset="-122"/>
                <a:sym typeface="Symbol" panose="05050102010706020507" pitchFamily="18" charset="2"/>
              </a:rPr>
              <a:t>* 1.05</a:t>
            </a:r>
            <a:r>
              <a:rPr lang="en-US" altLang="zh-CN" i="1" baseline="-25000">
                <a:latin typeface="Helvetica" charset="0"/>
                <a:ea typeface="宋体" panose="02010600030101010101" pitchFamily="2" charset="-122"/>
                <a:sym typeface="Symbol" panose="05050102010706020507" pitchFamily="18" charset="2"/>
              </a:rPr>
              <a:t> </a:t>
            </a:r>
            <a:r>
              <a:rPr lang="en-US" altLang="zh-CN">
                <a:latin typeface="Helvetica" charset="0"/>
                <a:ea typeface="宋体" panose="02010600030101010101" pitchFamily="2" charset="-122"/>
                <a:sym typeface="Symbol" panose="05050102010706020507" pitchFamily="18" charset="2"/>
              </a:rPr>
              <a:t>(</a:t>
            </a:r>
            <a:r>
              <a:rPr lang="en-US" altLang="zh-CN" i="1">
                <a:latin typeface="Helvetica" charset="0"/>
                <a:ea typeface="宋体" panose="02010600030101010101" pitchFamily="2" charset="-122"/>
                <a:sym typeface="Symbol" panose="05050102010706020507" pitchFamily="18" charset="2"/>
              </a:rPr>
              <a:t>account</a:t>
            </a:r>
            <a:r>
              <a:rPr lang="en-US" altLang="zh-CN">
                <a:latin typeface="Helvetica" charset="0"/>
                <a:ea typeface="宋体" panose="02010600030101010101" pitchFamily="2" charset="-122"/>
                <a:sym typeface="Symbol" panose="05050102010706020507" pitchFamily="18" charset="2"/>
              </a:rPr>
              <a:t>)</a:t>
            </a:r>
            <a:endParaRPr lang="en-US" altLang="zh-CN">
              <a:latin typeface="Helvetica" charset="0"/>
              <a:ea typeface="宋体" panose="02010600030101010101" pitchFamily="2" charset="-122"/>
              <a:sym typeface="Symbol" panose="05050102010706020507" pitchFamily="18" charset="2"/>
            </a:endParaRPr>
          </a:p>
          <a:p>
            <a:endParaRPr lang="zh-CN" altLang="en-US">
              <a:ea typeface="宋体" panose="02010600030101010101" pitchFamily="2" charset="-122"/>
              <a:sym typeface="黑体" panose="02010609060101010101" pitchFamily="49" charset="-122"/>
            </a:endParaRPr>
          </a:p>
        </p:txBody>
      </p:sp>
      <p:graphicFrame>
        <p:nvGraphicFramePr>
          <p:cNvPr id="76803" name="对象 87043"/>
          <p:cNvGraphicFramePr/>
          <p:nvPr/>
        </p:nvGraphicFramePr>
        <p:xfrm>
          <a:off x="1943100" y="4651693"/>
          <a:ext cx="1384300" cy="301625"/>
        </p:xfrm>
        <a:graphic>
          <a:graphicData uri="http://schemas.openxmlformats.org/presentationml/2006/ole">
            <mc:AlternateContent xmlns:mc="http://schemas.openxmlformats.org/markup-compatibility/2006">
              <mc:Choice xmlns:v="urn:schemas-microsoft-com:vml" Requires="v">
                <p:oleObj spid="_x0000_s76810" name="" r:id="rId1" imgW="26517600" imgH="5791200" progId="Equation.3">
                  <p:embed/>
                </p:oleObj>
              </mc:Choice>
              <mc:Fallback>
                <p:oleObj name="" r:id="rId1" imgW="26517600" imgH="5791200" progId="Equation.3">
                  <p:embed/>
                  <p:pic>
                    <p:nvPicPr>
                      <p:cNvPr id="0" name="对象 870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4651693"/>
                        <a:ext cx="13843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2"/>
          <p:cNvSpPr txBox="1">
            <a:spLocks noChangeArrowheads="1"/>
          </p:cNvSpPr>
          <p:nvPr/>
        </p:nvSpPr>
        <p:spPr bwMode="auto">
          <a:xfrm>
            <a:off x="147638" y="379413"/>
            <a:ext cx="6661150" cy="609600"/>
          </a:xfrm>
          <a:prstGeom prst="rect">
            <a:avLst/>
          </a:prstGeom>
          <a:noFill/>
          <a:ln w="9525">
            <a:noFill/>
            <a:miter lim="800000"/>
          </a:ln>
        </p:spPr>
        <p:txBody>
          <a:bodyPr lIns="117060" tIns="58530" rIns="117060" bIns="58530">
            <a:spAutoFit/>
          </a:bodyPr>
          <a:lstStyle/>
          <a:p>
            <a:pPr defTabSz="967105"/>
            <a:r>
              <a:rPr lang="zh-CN" altLang="en-US" sz="3200">
                <a:solidFill>
                  <a:srgbClr val="0033CC"/>
                </a:solidFill>
              </a:rPr>
              <a:t>三、关系模型完整性</a:t>
            </a:r>
            <a:endParaRPr lang="zh-CN" altLang="en-US" sz="3200">
              <a:solidFill>
                <a:srgbClr val="0033CC"/>
              </a:solidFill>
            </a:endParaRPr>
          </a:p>
        </p:txBody>
      </p:sp>
      <p:sp>
        <p:nvSpPr>
          <p:cNvPr id="5" name="Rectangle 4"/>
          <p:cNvSpPr>
            <a:spLocks noChangeArrowheads="1"/>
          </p:cNvSpPr>
          <p:nvPr/>
        </p:nvSpPr>
        <p:spPr bwMode="auto">
          <a:xfrm>
            <a:off x="608013" y="1212850"/>
            <a:ext cx="11409362" cy="631825"/>
          </a:xfrm>
          <a:prstGeom prst="rect">
            <a:avLst/>
          </a:prstGeom>
          <a:noFill/>
          <a:ln w="9525">
            <a:noFill/>
            <a:miter lim="800000"/>
          </a:ln>
        </p:spPr>
        <p:txBody>
          <a:bodyPr>
            <a:spAutoFit/>
          </a:bodyPr>
          <a:lstStyle/>
          <a:p>
            <a:pPr algn="just" defTabSz="863600">
              <a:lnSpc>
                <a:spcPts val="4240"/>
              </a:lnSpc>
            </a:pPr>
            <a:r>
              <a:rPr lang="zh-CN" altLang="en-US" sz="2800">
                <a:solidFill>
                  <a:srgbClr val="FF3300"/>
                </a:solidFill>
                <a:latin typeface="Times New Roman" panose="02020603050405020304" pitchFamily="18" charset="0"/>
              </a:rPr>
              <a:t>关系模型完整性</a:t>
            </a:r>
            <a:r>
              <a:rPr lang="zh-CN" altLang="en-US" sz="2800">
                <a:latin typeface="Times New Roman" panose="02020603050405020304" pitchFamily="18" charset="0"/>
              </a:rPr>
              <a:t>是指在关系数据模型中对关系实施的完整性约束。</a:t>
            </a:r>
            <a:endParaRPr lang="zh-CN" altLang="en-US" sz="2800">
              <a:latin typeface="Times New Roman" panose="02020603050405020304" pitchFamily="18" charset="0"/>
            </a:endParaRPr>
          </a:p>
        </p:txBody>
      </p:sp>
      <p:sp>
        <p:nvSpPr>
          <p:cNvPr id="8" name="Rectangle 6"/>
          <p:cNvSpPr>
            <a:spLocks noChangeArrowheads="1"/>
          </p:cNvSpPr>
          <p:nvPr/>
        </p:nvSpPr>
        <p:spPr bwMode="auto">
          <a:xfrm>
            <a:off x="620713" y="2205038"/>
            <a:ext cx="9507537"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atinLnBrk="1">
              <a:lnSpc>
                <a:spcPct val="80000"/>
              </a:lnSpc>
              <a:spcBef>
                <a:spcPct val="50000"/>
              </a:spcBef>
              <a:buClr>
                <a:srgbClr val="FF0000"/>
              </a:buClr>
              <a:buFont typeface="Wingdings" panose="05000000000000000000" pitchFamily="2" charset="2"/>
              <a:buNone/>
              <a:defRPr/>
            </a:pPr>
            <a:r>
              <a:rPr lang="zh-CN" altLang="en-US" sz="2800" dirty="0">
                <a:solidFill>
                  <a:srgbClr val="0033CC"/>
                </a:solidFill>
                <a:latin typeface="+mn-ea"/>
                <a:ea typeface="+mn-ea"/>
                <a:sym typeface="+mn-ea"/>
              </a:rPr>
              <a:t>完整性约束作用</a:t>
            </a:r>
            <a:r>
              <a:rPr lang="zh-CN" altLang="en-US" sz="2800" dirty="0">
                <a:latin typeface="+mn-ea"/>
                <a:ea typeface="+mn-ea"/>
                <a:sym typeface="+mn-ea"/>
              </a:rPr>
              <a:t>：</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消除关系表的元组重复存储</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保持关联表的数据一致性</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实现业务数据规则</a:t>
            </a:r>
            <a:endParaRPr lang="zh-CN" altLang="en-US" sz="2800" dirty="0">
              <a:latin typeface="+mn-ea"/>
              <a:ea typeface="+mn-ea"/>
              <a:sym typeface="+mn-ea"/>
            </a:endParaRPr>
          </a:p>
        </p:txBody>
      </p:sp>
      <p:sp>
        <p:nvSpPr>
          <p:cNvPr id="9" name="Rectangle 6"/>
          <p:cNvSpPr>
            <a:spLocks noChangeArrowheads="1"/>
          </p:cNvSpPr>
          <p:nvPr/>
        </p:nvSpPr>
        <p:spPr bwMode="auto">
          <a:xfrm>
            <a:off x="620713" y="4479925"/>
            <a:ext cx="9507537"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atinLnBrk="1">
              <a:lnSpc>
                <a:spcPct val="80000"/>
              </a:lnSpc>
              <a:spcBef>
                <a:spcPct val="50000"/>
              </a:spcBef>
              <a:buClr>
                <a:srgbClr val="FF0000"/>
              </a:buClr>
              <a:buFont typeface="Wingdings" panose="05000000000000000000" pitchFamily="2" charset="2"/>
              <a:buNone/>
              <a:defRPr/>
            </a:pPr>
            <a:r>
              <a:rPr lang="zh-CN" altLang="en-US" sz="2800" dirty="0">
                <a:solidFill>
                  <a:srgbClr val="0033CC"/>
                </a:solidFill>
                <a:latin typeface="+mn-ea"/>
                <a:ea typeface="+mn-ea"/>
                <a:sym typeface="+mn-ea"/>
              </a:rPr>
              <a:t>关系模型完整性约束组成</a:t>
            </a:r>
            <a:r>
              <a:rPr lang="zh-CN" altLang="en-US" sz="2800" dirty="0">
                <a:latin typeface="+mn-ea"/>
                <a:ea typeface="+mn-ea"/>
                <a:sym typeface="+mn-ea"/>
              </a:rPr>
              <a:t>：</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实体完整性约束</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参照完整性约束</a:t>
            </a:r>
            <a:endParaRPr lang="zh-CN" altLang="en-US" sz="2800" dirty="0">
              <a:latin typeface="+mn-ea"/>
              <a:ea typeface="+mn-ea"/>
              <a:sym typeface="+mn-ea"/>
            </a:endParaRPr>
          </a:p>
          <a:p>
            <a:pPr>
              <a:spcBef>
                <a:spcPct val="30000"/>
              </a:spcBef>
              <a:buClr>
                <a:srgbClr val="FF3300"/>
              </a:buClr>
              <a:buFontTx/>
              <a:buChar char="•"/>
              <a:defRPr/>
            </a:pPr>
            <a:r>
              <a:rPr lang="zh-CN" altLang="en-US" sz="2800" dirty="0">
                <a:latin typeface="+mn-ea"/>
                <a:ea typeface="+mn-ea"/>
                <a:sym typeface="+mn-ea"/>
              </a:rPr>
              <a:t> 用户自定义完整性约束</a:t>
            </a:r>
            <a:endParaRPr lang="zh-CN" altLang="en-US" sz="2800" dirty="0">
              <a:latin typeface="+mn-ea"/>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P spid="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p:cNvSpPr txBox="1">
            <a:spLocks noChangeArrowheads="1"/>
          </p:cNvSpPr>
          <p:nvPr/>
        </p:nvSpPr>
        <p:spPr bwMode="auto">
          <a:xfrm>
            <a:off x="147638" y="379413"/>
            <a:ext cx="6661150" cy="609600"/>
          </a:xfrm>
          <a:prstGeom prst="rect">
            <a:avLst/>
          </a:prstGeom>
          <a:noFill/>
          <a:ln w="9525">
            <a:noFill/>
            <a:miter lim="800000"/>
          </a:ln>
        </p:spPr>
        <p:txBody>
          <a:bodyPr lIns="117060" tIns="58530" rIns="117060" bIns="58530">
            <a:spAutoFit/>
          </a:bodyPr>
          <a:lstStyle/>
          <a:p>
            <a:pPr defTabSz="967105"/>
            <a:r>
              <a:rPr lang="zh-CN" altLang="en-US" sz="3200">
                <a:solidFill>
                  <a:srgbClr val="0033CC"/>
                </a:solidFill>
              </a:rPr>
              <a:t>四、实体完整性</a:t>
            </a:r>
            <a:endParaRPr lang="zh-CN" altLang="en-US" sz="3200">
              <a:solidFill>
                <a:srgbClr val="0033CC"/>
              </a:solidFill>
            </a:endParaRPr>
          </a:p>
        </p:txBody>
      </p:sp>
      <p:sp>
        <p:nvSpPr>
          <p:cNvPr id="7" name="Rectangle 4"/>
          <p:cNvSpPr>
            <a:spLocks noChangeArrowheads="1"/>
          </p:cNvSpPr>
          <p:nvPr/>
        </p:nvSpPr>
        <p:spPr bwMode="auto">
          <a:xfrm>
            <a:off x="703263" y="1268413"/>
            <a:ext cx="11225212" cy="990600"/>
          </a:xfrm>
          <a:prstGeom prst="rect">
            <a:avLst/>
          </a:prstGeom>
          <a:noFill/>
          <a:ln w="9525">
            <a:noFill/>
            <a:miter lim="800000"/>
          </a:ln>
        </p:spPr>
        <p:txBody>
          <a:bodyPr>
            <a:spAutoFit/>
          </a:bodyPr>
          <a:lstStyle/>
          <a:p>
            <a:pPr algn="just" defTabSz="863600">
              <a:lnSpc>
                <a:spcPts val="3500"/>
              </a:lnSpc>
            </a:pPr>
            <a:r>
              <a:rPr lang="zh-CN" altLang="en-US" sz="2800">
                <a:solidFill>
                  <a:srgbClr val="FF0000"/>
                </a:solidFill>
                <a:latin typeface="Times New Roman" panose="02020603050405020304" pitchFamily="18" charset="0"/>
              </a:rPr>
              <a:t>实体完整性</a:t>
            </a:r>
            <a:r>
              <a:rPr lang="zh-CN" altLang="en-US" sz="2800">
                <a:latin typeface="Times New Roman" panose="02020603050405020304" pitchFamily="18" charset="0"/>
              </a:rPr>
              <a:t>是指在关系表中实施的主键取值约束，以保证关系表中的每个元组可以被唯一标识。</a:t>
            </a:r>
            <a:endParaRPr lang="zh-CN" altLang="en-US" sz="2800">
              <a:latin typeface="Times New Roman" panose="02020603050405020304" pitchFamily="18" charset="0"/>
            </a:endParaRPr>
          </a:p>
        </p:txBody>
      </p:sp>
      <p:sp>
        <p:nvSpPr>
          <p:cNvPr id="2" name="矩形 1"/>
          <p:cNvSpPr/>
          <p:nvPr/>
        </p:nvSpPr>
        <p:spPr>
          <a:xfrm>
            <a:off x="615950" y="2565400"/>
            <a:ext cx="11312525" cy="2336800"/>
          </a:xfrm>
          <a:prstGeom prst="rect">
            <a:avLst/>
          </a:prstGeom>
        </p:spPr>
        <p:txBody>
          <a:bodyPr>
            <a:spAutoFit/>
          </a:bodyPr>
          <a:lstStyle/>
          <a:p>
            <a:pPr algn="just" eaLnBrk="0" hangingPunct="0">
              <a:lnSpc>
                <a:spcPts val="3500"/>
              </a:lnSpc>
              <a:defRPr/>
            </a:pPr>
            <a:r>
              <a:rPr lang="zh-CN" altLang="en-US" sz="2800" kern="1000" dirty="0">
                <a:solidFill>
                  <a:srgbClr val="000000"/>
                </a:solidFill>
                <a:cs typeface="Times New Roman" panose="02020603050405020304" pitchFamily="18" charset="0"/>
                <a:sym typeface="+mn-ea"/>
              </a:rPr>
              <a:t>实体完整性</a:t>
            </a:r>
            <a:r>
              <a:rPr lang="zh-CN" altLang="zh-CN" sz="2800" kern="1000" dirty="0">
                <a:solidFill>
                  <a:srgbClr val="000000"/>
                </a:solidFill>
                <a:cs typeface="Times New Roman" panose="02020603050405020304" pitchFamily="18" charset="0"/>
                <a:sym typeface="+mn-ea"/>
              </a:rPr>
              <a:t>约束规则：</a:t>
            </a:r>
            <a:endParaRPr lang="en-US" altLang="zh-CN" sz="2800" kern="1000" dirty="0">
              <a:solidFill>
                <a:srgbClr val="000000"/>
              </a:solidFill>
              <a:cs typeface="Times New Roman" panose="02020603050405020304" pitchFamily="18" charset="0"/>
              <a:sym typeface="+mn-ea"/>
            </a:endParaRPr>
          </a:p>
          <a:p>
            <a:pPr algn="just" eaLnBrk="0" hangingPunct="0">
              <a:lnSpc>
                <a:spcPts val="3500"/>
              </a:lnSpc>
              <a:buClr>
                <a:srgbClr val="FF0000"/>
              </a:buClr>
              <a:buFont typeface="+mj-ea"/>
              <a:buAutoNum type="circleNumDbPlain"/>
              <a:defRPr/>
            </a:pPr>
            <a:r>
              <a:rPr lang="zh-CN" altLang="zh-CN" sz="2800" kern="1000" dirty="0">
                <a:solidFill>
                  <a:srgbClr val="000000"/>
                </a:solidFill>
                <a:cs typeface="Times New Roman" panose="02020603050405020304" pitchFamily="18" charset="0"/>
                <a:sym typeface="+mn-ea"/>
              </a:rPr>
              <a:t>每个关系表中的主键属性</a:t>
            </a:r>
            <a:r>
              <a:rPr lang="zh-CN" altLang="en-US" sz="2800" kern="1000" dirty="0">
                <a:solidFill>
                  <a:srgbClr val="000000"/>
                </a:solidFill>
                <a:cs typeface="Times New Roman" panose="02020603050405020304" pitchFamily="18" charset="0"/>
                <a:sym typeface="+mn-ea"/>
              </a:rPr>
              <a:t>列</a:t>
            </a:r>
            <a:r>
              <a:rPr lang="zh-CN" altLang="zh-CN" sz="2800" kern="1000" dirty="0">
                <a:solidFill>
                  <a:srgbClr val="000000"/>
                </a:solidFill>
                <a:cs typeface="Times New Roman" panose="02020603050405020304" pitchFamily="18" charset="0"/>
                <a:sym typeface="+mn-ea"/>
              </a:rPr>
              <a:t>都不允许为</a:t>
            </a:r>
            <a:r>
              <a:rPr lang="zh-CN" altLang="zh-CN" sz="2800" kern="1000" dirty="0">
                <a:solidFill>
                  <a:srgbClr val="FF0000"/>
                </a:solidFill>
                <a:cs typeface="Times New Roman" panose="02020603050405020304" pitchFamily="18" charset="0"/>
                <a:sym typeface="+mn-ea"/>
              </a:rPr>
              <a:t>空值</a:t>
            </a:r>
            <a:r>
              <a:rPr lang="zh-CN" altLang="zh-CN" sz="2800" kern="1000" dirty="0">
                <a:solidFill>
                  <a:srgbClr val="000000"/>
                </a:solidFill>
                <a:cs typeface="Times New Roman" panose="02020603050405020304" pitchFamily="18" charset="0"/>
                <a:sym typeface="+mn-ea"/>
              </a:rPr>
              <a:t>（</a:t>
            </a:r>
            <a:r>
              <a:rPr lang="en-US" altLang="zh-CN" sz="2800" kern="1000" dirty="0">
                <a:solidFill>
                  <a:srgbClr val="000000"/>
                </a:solidFill>
                <a:sym typeface="+mn-ea"/>
              </a:rPr>
              <a:t>NULL</a:t>
            </a:r>
            <a:r>
              <a:rPr lang="zh-CN" altLang="zh-CN" sz="2800" kern="1000" dirty="0">
                <a:solidFill>
                  <a:srgbClr val="000000"/>
                </a:solidFill>
                <a:cs typeface="Times New Roman" panose="02020603050405020304" pitchFamily="18" charset="0"/>
                <a:sym typeface="+mn-ea"/>
              </a:rPr>
              <a:t>），否则就不可能标识实体。</a:t>
            </a:r>
            <a:endParaRPr lang="en-US" altLang="zh-CN" sz="2800" kern="1000" dirty="0">
              <a:solidFill>
                <a:srgbClr val="000000"/>
              </a:solidFill>
              <a:cs typeface="Times New Roman" panose="02020603050405020304" pitchFamily="18" charset="0"/>
              <a:sym typeface="+mn-ea"/>
            </a:endParaRPr>
          </a:p>
          <a:p>
            <a:pPr algn="just" eaLnBrk="0" hangingPunct="0">
              <a:lnSpc>
                <a:spcPts val="3500"/>
              </a:lnSpc>
              <a:buClr>
                <a:srgbClr val="FF0000"/>
              </a:buClr>
              <a:buFont typeface="+mj-ea"/>
              <a:buAutoNum type="circleNumDbPlain"/>
              <a:defRPr/>
            </a:pPr>
            <a:r>
              <a:rPr lang="zh-CN" altLang="zh-CN" sz="2800" kern="1000" dirty="0">
                <a:solidFill>
                  <a:srgbClr val="000000"/>
                </a:solidFill>
                <a:cs typeface="Times New Roman" panose="02020603050405020304" pitchFamily="18" charset="0"/>
                <a:sym typeface="+mn-ea"/>
              </a:rPr>
              <a:t>现实世界中的实体是靠主键来标识，主键取值应该唯一，并区分关系表中的每个元组。</a:t>
            </a:r>
            <a:endParaRPr lang="zh-CN" altLang="en-US" sz="2800"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29025"/>
          <p:cNvSpPr>
            <a:spLocks noGrp="1" noChangeArrowheads="1"/>
          </p:cNvSpPr>
          <p:nvPr>
            <p:ph type="title"/>
          </p:nvPr>
        </p:nvSpPr>
        <p:spPr bwMode="auto">
          <a:xfrm>
            <a:off x="2063750" y="260350"/>
            <a:ext cx="7772400" cy="914400"/>
          </a:xfrm>
          <a:noFill/>
          <a:ln>
            <a:miter lim="800000"/>
          </a:ln>
        </p:spPr>
        <p:txBody>
          <a:bodyPr vert="horz" wrap="square" lIns="91440" tIns="45720" rIns="91440" bIns="45720" numCol="1" anchor="ctr" anchorCtr="0" compatLnSpc="1"/>
          <a:lstStyle/>
          <a:p>
            <a:r>
              <a:rPr lang="zh-CN" altLang="en-US">
                <a:latin typeface="宋体" panose="02010600030101010101" pitchFamily="2" charset="-122"/>
              </a:rPr>
              <a:t>实体完整性规则 </a:t>
            </a:r>
            <a:r>
              <a:rPr lang="zh-CN" altLang="en-US"/>
              <a:t>（</a:t>
            </a:r>
            <a:r>
              <a:rPr lang="en-US" altLang="zh-CN"/>
              <a:t>Entity Integrity</a:t>
            </a:r>
            <a:r>
              <a:rPr lang="zh-CN" altLang="en-US"/>
              <a:t>）</a:t>
            </a:r>
            <a:endParaRPr lang="zh-CN" altLang="en-US"/>
          </a:p>
        </p:txBody>
      </p:sp>
      <p:sp>
        <p:nvSpPr>
          <p:cNvPr id="79874" name="文本占位符 129026"/>
          <p:cNvSpPr>
            <a:spLocks noGrp="1" noChangeArrowheads="1"/>
          </p:cNvSpPr>
          <p:nvPr>
            <p:ph idx="1"/>
          </p:nvPr>
        </p:nvSpPr>
        <p:spPr bwMode="auto">
          <a:xfrm>
            <a:off x="623544" y="1341438"/>
            <a:ext cx="10728894" cy="4827587"/>
          </a:xfrm>
          <a:noFill/>
          <a:ln>
            <a:miter lim="800000"/>
          </a:ln>
        </p:spPr>
        <p:txBody>
          <a:bodyPr vert="horz" wrap="square" lIns="91440" tIns="45720" rIns="91440" bIns="45720" numCol="1" anchor="t" anchorCtr="0" compatLnSpc="1"/>
          <a:lstStyle/>
          <a:p>
            <a:pPr>
              <a:buClr>
                <a:schemeClr val="tx1"/>
              </a:buClr>
              <a:buSzPct val="80000"/>
            </a:pPr>
            <a:r>
              <a:rPr lang="zh-CN" altLang="en-US" dirty="0">
                <a:latin typeface="宋体" panose="02010600030101010101" pitchFamily="2" charset="-122"/>
              </a:rPr>
              <a:t>基本关系的所有主关键字对应的主属性都不能取空值 </a:t>
            </a:r>
            <a:endParaRPr lang="zh-CN" altLang="en-US" dirty="0">
              <a:latin typeface="宋体" panose="02010600030101010101" pitchFamily="2" charset="-122"/>
            </a:endParaRPr>
          </a:p>
          <a:p>
            <a:pPr>
              <a:buClr>
                <a:schemeClr val="tx1"/>
              </a:buClr>
              <a:buSzPct val="80000"/>
            </a:pPr>
            <a:r>
              <a:rPr lang="zh-CN" altLang="en-US" dirty="0">
                <a:latin typeface="宋体" panose="02010600030101010101" pitchFamily="2" charset="-122"/>
              </a:rPr>
              <a:t>实体完整性是针对表中行的完整性。要求表中的所有行都有唯一的标识符</a:t>
            </a:r>
            <a:endParaRPr lang="zh-CN" altLang="en-US" dirty="0">
              <a:latin typeface="宋体" panose="02010600030101010101" pitchFamily="2" charset="-122"/>
            </a:endParaRPr>
          </a:p>
          <a:p>
            <a:pPr>
              <a:buClr>
                <a:schemeClr val="tx1"/>
              </a:buClr>
              <a:buSzPct val="80000"/>
            </a:pPr>
            <a:r>
              <a:rPr lang="zh-CN" altLang="en-US" dirty="0">
                <a:latin typeface="宋体" panose="02010600030101010101" pitchFamily="2" charset="-122"/>
              </a:rPr>
              <a:t>主关键字是否可以修改，或整个列是否可以被删除，取决于主关键字与其他表之间要求的完整性</a:t>
            </a:r>
            <a:endParaRPr lang="zh-CN" altLang="en-US" dirty="0">
              <a:latin typeface="宋体" panose="02010600030101010101" pitchFamily="2" charset="-122"/>
            </a:endParaRPr>
          </a:p>
          <a:p>
            <a:pPr>
              <a:buClr>
                <a:schemeClr val="tx1"/>
              </a:buClr>
              <a:buSzPct val="80000"/>
            </a:pPr>
            <a:r>
              <a:rPr lang="zh-CN" altLang="en-US" sz="2800" dirty="0"/>
              <a:t>注意： 实体完整性规则规定基本关系的</a:t>
            </a:r>
            <a:r>
              <a:rPr lang="zh-CN" altLang="en-US" sz="2800" dirty="0">
                <a:solidFill>
                  <a:srgbClr val="FF0066"/>
                </a:solidFill>
              </a:rPr>
              <a:t>所有</a:t>
            </a:r>
            <a:r>
              <a:rPr lang="zh-CN" altLang="en-US" sz="2800" dirty="0"/>
              <a:t>主属性都不能取空值</a:t>
            </a:r>
            <a:endParaRPr lang="zh-CN" altLang="en-US" sz="2800"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bwMode="auto">
          <a:xfrm>
            <a:off x="2209800" y="271463"/>
            <a:ext cx="7772400" cy="857250"/>
          </a:xfrm>
          <a:noFill/>
          <a:ln>
            <a:miter lim="800000"/>
          </a:ln>
        </p:spPr>
        <p:txBody>
          <a:bodyPr vert="horz" wrap="square" lIns="91440" tIns="45720" rIns="91440" bIns="45720" numCol="1" anchor="t" anchorCtr="0" compatLnSpc="1"/>
          <a:lstStyle/>
          <a:p>
            <a:r>
              <a:rPr lang="zh-CN" altLang="en-US"/>
              <a:t>实体完整性例子</a:t>
            </a:r>
            <a:endParaRPr lang="zh-CN" altLang="en-US"/>
          </a:p>
        </p:txBody>
      </p:sp>
      <p:sp>
        <p:nvSpPr>
          <p:cNvPr id="3" name="内容占位符 2"/>
          <p:cNvSpPr>
            <a:spLocks noGrp="1"/>
          </p:cNvSpPr>
          <p:nvPr>
            <p:ph idx="1"/>
          </p:nvPr>
        </p:nvSpPr>
        <p:spPr>
          <a:xfrm>
            <a:off x="623544" y="1012825"/>
            <a:ext cx="10872906" cy="4343400"/>
          </a:xfrm>
        </p:spPr>
        <p:txBody>
          <a:bodyPr/>
          <a:lstStyle/>
          <a:p>
            <a:r>
              <a:rPr lang="zh-CN" altLang="en-US" noProof="1"/>
              <a:t>例2：假设数据库中存在关系模式：</a:t>
            </a:r>
            <a:endParaRPr lang="zh-CN" altLang="en-US" noProof="1"/>
          </a:p>
          <a:p>
            <a:r>
              <a:rPr lang="zh-CN" altLang="en-US" noProof="1"/>
              <a:t>     S（</a:t>
            </a:r>
            <a:r>
              <a:rPr lang="zh-CN" altLang="en-US" noProof="1">
                <a:solidFill>
                  <a:schemeClr val="accent1"/>
                </a:solidFill>
                <a:effectLst>
                  <a:outerShdw blurRad="38100" dist="25400" dir="5400000" algn="ctr" rotWithShape="0">
                    <a:srgbClr val="6E747A">
                      <a:alpha val="43000"/>
                    </a:srgbClr>
                  </a:outerShdw>
                </a:effectLst>
              </a:rPr>
              <a:t>学号</a:t>
            </a:r>
            <a:r>
              <a:rPr lang="zh-CN" altLang="en-US" noProof="1"/>
              <a:t>，姓名，性别，专业号，年龄）</a:t>
            </a:r>
            <a:endParaRPr lang="zh-CN" altLang="en-US" noProof="1"/>
          </a:p>
          <a:p>
            <a:r>
              <a:rPr lang="zh-CN" altLang="en-US" noProof="1"/>
              <a:t>     C（</a:t>
            </a:r>
            <a:r>
              <a:rPr lang="zh-CN" altLang="en-US" noProof="1">
                <a:solidFill>
                  <a:schemeClr val="accent1"/>
                </a:solidFill>
                <a:effectLst>
                  <a:outerShdw blurRad="38100" dist="25400" dir="5400000" algn="ctr" rotWithShape="0">
                    <a:srgbClr val="6E747A">
                      <a:alpha val="43000"/>
                    </a:srgbClr>
                  </a:outerShdw>
                </a:effectLst>
              </a:rPr>
              <a:t>课程号，课程名</a:t>
            </a:r>
            <a:r>
              <a:rPr lang="zh-CN" altLang="en-US" noProof="1"/>
              <a:t>，学分）</a:t>
            </a:r>
            <a:endParaRPr lang="zh-CN" altLang="en-US" noProof="1"/>
          </a:p>
          <a:p>
            <a:r>
              <a:rPr lang="zh-CN" altLang="en-US" noProof="1"/>
              <a:t>     SC（</a:t>
            </a:r>
            <a:r>
              <a:rPr lang="zh-CN" altLang="en-US" noProof="1">
                <a:solidFill>
                  <a:schemeClr val="accent1"/>
                </a:solidFill>
                <a:effectLst>
                  <a:outerShdw blurRad="38100" dist="25400" dir="5400000" algn="ctr" rotWithShape="0">
                    <a:srgbClr val="6E747A">
                      <a:alpha val="43000"/>
                    </a:srgbClr>
                  </a:outerShdw>
                </a:effectLst>
              </a:rPr>
              <a:t>学号</a:t>
            </a:r>
            <a:r>
              <a:rPr lang="zh-CN" altLang="en-US" noProof="1"/>
              <a:t>，课程号，成绩）</a:t>
            </a:r>
            <a:endParaRPr lang="zh-CN" altLang="en-US" noProof="1"/>
          </a:p>
          <a:p>
            <a:r>
              <a:rPr lang="zh-CN" altLang="en-US" sz="2800" noProof="1"/>
              <a:t>红色标记的属性为主码，数据库中目前无记录。现有用户向数据库中输入如下记录，是否可插入成功？</a:t>
            </a:r>
            <a:endParaRPr lang="zh-CN" altLang="en-US" sz="2800" noProof="1"/>
          </a:p>
          <a:p>
            <a:r>
              <a:rPr lang="zh-CN" altLang="en-US" sz="2800" noProof="1"/>
              <a:t>  记录1--success： 插入数据  S(</a:t>
            </a:r>
            <a:r>
              <a:rPr lang="en-US" altLang="zh-CN" sz="2800" noProof="1"/>
              <a:t>’</a:t>
            </a:r>
            <a:r>
              <a:rPr lang="zh-CN" altLang="en-US" sz="2800" noProof="1"/>
              <a:t>01</a:t>
            </a:r>
            <a:r>
              <a:rPr lang="en-US" altLang="zh-CN" sz="2800" noProof="1"/>
              <a:t>’</a:t>
            </a:r>
            <a:r>
              <a:rPr lang="zh-CN" altLang="en-US" sz="2800" noProof="1"/>
              <a:t>,</a:t>
            </a:r>
            <a:r>
              <a:rPr lang="en-US" altLang="zh-CN" sz="2800" noProof="1"/>
              <a:t>‘</a:t>
            </a:r>
            <a:r>
              <a:rPr lang="zh-CN" altLang="en-US" sz="2800" noProof="1"/>
              <a:t>chen</a:t>
            </a:r>
            <a:r>
              <a:rPr lang="en-US" altLang="zh-CN" sz="2800" noProof="1"/>
              <a:t>’</a:t>
            </a:r>
            <a:r>
              <a:rPr lang="zh-CN" altLang="en-US" sz="2800" noProof="1"/>
              <a:t>,</a:t>
            </a:r>
            <a:r>
              <a:rPr lang="en-US" altLang="zh-CN" sz="2800" noProof="1"/>
              <a:t>‘</a:t>
            </a:r>
            <a:r>
              <a:rPr lang="zh-CN" altLang="en-US" sz="2800" noProof="1"/>
              <a:t>女</a:t>
            </a:r>
            <a:r>
              <a:rPr lang="en-US" altLang="zh-CN" sz="2800" noProof="1"/>
              <a:t>’</a:t>
            </a:r>
            <a:r>
              <a:rPr lang="zh-CN" altLang="en-US" sz="2800" noProof="1"/>
              <a:t>,</a:t>
            </a:r>
            <a:r>
              <a:rPr lang="en-US" altLang="zh-CN" sz="2800" noProof="1"/>
              <a:t>‘</a:t>
            </a:r>
            <a:r>
              <a:rPr lang="zh-CN" altLang="en-US" sz="2800" noProof="1"/>
              <a:t>07</a:t>
            </a:r>
            <a:r>
              <a:rPr lang="en-US" altLang="zh-CN" sz="2800" noProof="1"/>
              <a:t>’</a:t>
            </a:r>
            <a:r>
              <a:rPr lang="zh-CN" altLang="en-US" sz="2800" noProof="1"/>
              <a:t>，22）</a:t>
            </a:r>
            <a:endParaRPr lang="zh-CN" altLang="en-US" sz="2800" noProof="1"/>
          </a:p>
          <a:p>
            <a:pPr defTabSz="1019175">
              <a:spcBef>
                <a:spcPct val="50000"/>
              </a:spcBef>
            </a:pPr>
            <a:r>
              <a:rPr lang="zh-CN" altLang="en-US" sz="2800" noProof="1">
                <a:latin typeface="Times New Roman" panose="02020603050405020304" pitchFamily="18" charset="0"/>
                <a:sym typeface="+mn-ea"/>
              </a:rPr>
              <a:t>记录</a:t>
            </a:r>
            <a:r>
              <a:rPr lang="en-US" altLang="zh-CN" sz="2800" noProof="1">
                <a:latin typeface="Times New Roman" panose="02020603050405020304" pitchFamily="18" charset="0"/>
                <a:sym typeface="+mn-ea"/>
              </a:rPr>
              <a:t>2--fail</a:t>
            </a:r>
            <a:r>
              <a:rPr lang="zh-CN" altLang="en-US" sz="2800" noProof="1">
                <a:latin typeface="Times New Roman" panose="02020603050405020304" pitchFamily="18" charset="0"/>
                <a:sym typeface="+mn-ea"/>
              </a:rPr>
              <a:t>：</a:t>
            </a:r>
            <a:r>
              <a:rPr lang="zh-CN" altLang="en-US" sz="2800">
                <a:sym typeface="+mn-ea"/>
              </a:rPr>
              <a:t>插入数据</a:t>
            </a:r>
            <a:r>
              <a:rPr lang="en-US" altLang="zh-CN" sz="2800" noProof="1">
                <a:latin typeface="Times New Roman" panose="02020603050405020304" pitchFamily="18" charset="0"/>
                <a:sym typeface="+mn-ea"/>
              </a:rPr>
              <a:t> C(’  ’,‘</a:t>
            </a:r>
            <a:r>
              <a:rPr lang="zh-CN" altLang="en-US" sz="2800" noProof="1">
                <a:latin typeface="Times New Roman" panose="02020603050405020304" pitchFamily="18" charset="0"/>
                <a:sym typeface="+mn-ea"/>
              </a:rPr>
              <a:t>数据库概论</a:t>
            </a:r>
            <a:r>
              <a:rPr lang="en-US" altLang="zh-CN" sz="2800" noProof="1">
                <a:latin typeface="Times New Roman" panose="02020603050405020304" pitchFamily="18" charset="0"/>
                <a:sym typeface="+mn-ea"/>
              </a:rPr>
              <a:t>’</a:t>
            </a:r>
            <a:r>
              <a:rPr lang="zh-CN" altLang="en-US" sz="2800" noProof="1">
                <a:latin typeface="Times New Roman" panose="02020603050405020304" pitchFamily="18" charset="0"/>
                <a:sym typeface="+mn-ea"/>
              </a:rPr>
              <a:t>，</a:t>
            </a:r>
            <a:r>
              <a:rPr lang="en-US" altLang="zh-CN" sz="2800" noProof="1">
                <a:latin typeface="Times New Roman" panose="02020603050405020304" pitchFamily="18" charset="0"/>
                <a:sym typeface="+mn-ea"/>
              </a:rPr>
              <a:t>3</a:t>
            </a:r>
            <a:r>
              <a:rPr lang="zh-CN" altLang="en-US" sz="2800" noProof="1">
                <a:latin typeface="Times New Roman" panose="02020603050405020304" pitchFamily="18" charset="0"/>
                <a:sym typeface="+mn-ea"/>
              </a:rPr>
              <a:t>）</a:t>
            </a:r>
            <a:endParaRPr lang="zh-CN" altLang="en-US" sz="2800" b="1" noProof="1">
              <a:latin typeface="Times New Roman" panose="02020603050405020304" pitchFamily="18" charset="0"/>
            </a:endParaRPr>
          </a:p>
          <a:p>
            <a:pPr defTabSz="1019175">
              <a:spcBef>
                <a:spcPct val="50000"/>
              </a:spcBef>
            </a:pPr>
            <a:r>
              <a:rPr lang="zh-CN" altLang="en-US" sz="2800" noProof="1">
                <a:latin typeface="Times New Roman" panose="02020603050405020304" pitchFamily="18" charset="0"/>
                <a:sym typeface="+mn-ea"/>
              </a:rPr>
              <a:t>记录</a:t>
            </a:r>
            <a:r>
              <a:rPr lang="en-US" altLang="zh-CN" sz="2800" noProof="1">
                <a:latin typeface="Times New Roman" panose="02020603050405020304" pitchFamily="18" charset="0"/>
                <a:sym typeface="+mn-ea"/>
              </a:rPr>
              <a:t>3--fail</a:t>
            </a:r>
            <a:r>
              <a:rPr lang="zh-CN" altLang="en-US" sz="2800" noProof="1">
                <a:latin typeface="Times New Roman" panose="02020603050405020304" pitchFamily="18" charset="0"/>
                <a:sym typeface="+mn-ea"/>
              </a:rPr>
              <a:t>：</a:t>
            </a:r>
            <a:r>
              <a:rPr lang="zh-CN" altLang="en-US" sz="2800">
                <a:sym typeface="+mn-ea"/>
              </a:rPr>
              <a:t>插入数据</a:t>
            </a:r>
            <a:r>
              <a:rPr lang="en-US" altLang="zh-CN" sz="2800" noProof="1">
                <a:latin typeface="Times New Roman" panose="02020603050405020304" pitchFamily="18" charset="0"/>
                <a:sym typeface="+mn-ea"/>
              </a:rPr>
              <a:t> SC(’01 ’,‘   ’ ,68</a:t>
            </a:r>
            <a:r>
              <a:rPr lang="zh-CN" altLang="en-US" sz="2800" noProof="1">
                <a:latin typeface="Times New Roman" panose="02020603050405020304" pitchFamily="18" charset="0"/>
                <a:sym typeface="+mn-ea"/>
              </a:rPr>
              <a:t>）</a:t>
            </a:r>
            <a:endParaRPr lang="zh-CN" altLang="en-US" sz="2800" b="1" noProof="1">
              <a:latin typeface="Times New Roman" panose="02020603050405020304" pitchFamily="18" charset="0"/>
            </a:endParaRPr>
          </a:p>
          <a:p>
            <a:pPr defTabSz="1019175">
              <a:spcBef>
                <a:spcPct val="50000"/>
              </a:spcBef>
            </a:pPr>
            <a:r>
              <a:rPr lang="zh-CN" altLang="en-US" sz="2800" noProof="1">
                <a:latin typeface="Times New Roman" panose="02020603050405020304" pitchFamily="18" charset="0"/>
                <a:sym typeface="+mn-ea"/>
              </a:rPr>
              <a:t>记录</a:t>
            </a:r>
            <a:r>
              <a:rPr lang="en-US" altLang="zh-CN" sz="2800" noProof="1">
                <a:latin typeface="Times New Roman" panose="02020603050405020304" pitchFamily="18" charset="0"/>
                <a:sym typeface="+mn-ea"/>
              </a:rPr>
              <a:t>4--fail</a:t>
            </a:r>
            <a:r>
              <a:rPr lang="zh-CN" altLang="en-US" sz="2800" noProof="1">
                <a:latin typeface="Times New Roman" panose="02020603050405020304" pitchFamily="18" charset="0"/>
                <a:sym typeface="+mn-ea"/>
              </a:rPr>
              <a:t>： </a:t>
            </a:r>
            <a:r>
              <a:rPr lang="zh-CN" altLang="en-US" sz="2800">
                <a:sym typeface="+mn-ea"/>
              </a:rPr>
              <a:t>插入数据</a:t>
            </a:r>
            <a:r>
              <a:rPr lang="en-US" altLang="zh-CN" sz="2800" noProof="1">
                <a:latin typeface="Times New Roman" panose="02020603050405020304" pitchFamily="18" charset="0"/>
                <a:sym typeface="+mn-ea"/>
              </a:rPr>
              <a:t> SC(’02’,‘01‘,90</a:t>
            </a:r>
            <a:r>
              <a:rPr lang="zh-CN" altLang="en-US" sz="2800" noProof="1">
                <a:latin typeface="Times New Roman" panose="02020603050405020304" pitchFamily="18" charset="0"/>
                <a:sym typeface="+mn-ea"/>
              </a:rPr>
              <a:t>）</a:t>
            </a:r>
            <a:endParaRPr lang="zh-CN" altLang="en-US" sz="2800"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34950" y="500063"/>
            <a:ext cx="10580688"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nSpc>
                <a:spcPts val="4235"/>
              </a:lnSpc>
              <a:defRPr/>
            </a:pPr>
            <a:r>
              <a:rPr lang="zh-CN" altLang="en-US" sz="2800" dirty="0">
                <a:solidFill>
                  <a:srgbClr val="FF0000"/>
                </a:solidFill>
                <a:latin typeface="+mn-ea"/>
                <a:ea typeface="+mn-ea"/>
                <a:sym typeface="+mn-ea"/>
              </a:rPr>
              <a:t>例  </a:t>
            </a:r>
            <a:r>
              <a:rPr lang="zh-CN" altLang="en-US" sz="2800" dirty="0">
                <a:latin typeface="+mn-ea"/>
                <a:ea typeface="+mn-ea"/>
                <a:sym typeface="+mn-ea"/>
              </a:rPr>
              <a:t>选课注册关系表（</a:t>
            </a:r>
            <a:r>
              <a:rPr lang="en-US" altLang="zh-CN" sz="2800" dirty="0">
                <a:latin typeface="+mn-ea"/>
                <a:ea typeface="+mn-ea"/>
                <a:sym typeface="+mn-ea"/>
              </a:rPr>
              <a:t>Register</a:t>
            </a:r>
            <a:r>
              <a:rPr lang="zh-CN" altLang="en-US" sz="2800" dirty="0">
                <a:latin typeface="+mn-ea"/>
                <a:ea typeface="+mn-ea"/>
                <a:sym typeface="+mn-ea"/>
              </a:rPr>
              <a:t>）的实体完整性定义</a:t>
            </a:r>
            <a:endParaRPr lang="zh-CN" altLang="en-US" sz="2800" dirty="0">
              <a:latin typeface="+mn-ea"/>
              <a:ea typeface="+mn-ea"/>
              <a:sym typeface="+mn-ea"/>
            </a:endParaRPr>
          </a:p>
        </p:txBody>
      </p:sp>
      <p:sp>
        <p:nvSpPr>
          <p:cNvPr id="7" name="Rectangle 4"/>
          <p:cNvSpPr>
            <a:spLocks noChangeArrowheads="1"/>
          </p:cNvSpPr>
          <p:nvPr/>
        </p:nvSpPr>
        <p:spPr bwMode="auto">
          <a:xfrm>
            <a:off x="2259013" y="6196013"/>
            <a:ext cx="6321425" cy="44926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en-US" altLang="zh-CN" sz="2905">
                <a:solidFill>
                  <a:srgbClr val="FF0000"/>
                </a:solidFill>
                <a:sym typeface="+mn-ea"/>
              </a:rPr>
              <a:t>Teacher</a:t>
            </a:r>
            <a:r>
              <a:rPr lang="zh-CN" altLang="en-US" sz="2905">
                <a:solidFill>
                  <a:srgbClr val="FF0000"/>
                </a:solidFill>
                <a:sym typeface="+mn-ea"/>
              </a:rPr>
              <a:t>关系表的实体完整性约束定义</a:t>
            </a:r>
            <a:endParaRPr lang="zh-CN" altLang="en-US" sz="2905">
              <a:solidFill>
                <a:srgbClr val="FF0000"/>
              </a:solidFill>
              <a:sym typeface="+mn-ea"/>
            </a:endParaRPr>
          </a:p>
        </p:txBody>
      </p:sp>
      <p:pic>
        <p:nvPicPr>
          <p:cNvPr id="81923" name="图片 3"/>
          <p:cNvPicPr>
            <a:picLocks noChangeAspect="1" noChangeArrowheads="1"/>
          </p:cNvPicPr>
          <p:nvPr/>
        </p:nvPicPr>
        <p:blipFill>
          <a:blip r:embed="rId1"/>
          <a:srcRect/>
          <a:stretch>
            <a:fillRect/>
          </a:stretch>
        </p:blipFill>
        <p:spPr bwMode="auto">
          <a:xfrm>
            <a:off x="1055688" y="1576388"/>
            <a:ext cx="9169400" cy="4373562"/>
          </a:xfrm>
          <a:prstGeom prst="rect">
            <a:avLst/>
          </a:prstGeom>
          <a:noFill/>
          <a:ln w="9525">
            <a:noFill/>
            <a:miter lim="800000"/>
            <a:headEnd/>
            <a:tailEnd/>
          </a:ln>
        </p:spPr>
      </p:pic>
      <p:sp>
        <p:nvSpPr>
          <p:cNvPr id="5" name="线形标注 1 4"/>
          <p:cNvSpPr/>
          <p:nvPr/>
        </p:nvSpPr>
        <p:spPr bwMode="auto">
          <a:xfrm>
            <a:off x="10704513" y="3141663"/>
            <a:ext cx="1152525" cy="611187"/>
          </a:xfrm>
          <a:prstGeom prst="borderCallout1">
            <a:avLst>
              <a:gd name="adj1" fmla="val 62648"/>
              <a:gd name="adj2" fmla="val 3432"/>
              <a:gd name="adj3" fmla="val 94941"/>
              <a:gd name="adj4" fmla="val -88339"/>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defRPr/>
            </a:pPr>
            <a:r>
              <a:rPr lang="zh-CN" altLang="en-US" sz="2000" dirty="0">
                <a:solidFill>
                  <a:srgbClr val="C00000"/>
                </a:solidFill>
                <a:sym typeface="+mn-ea"/>
              </a:rPr>
              <a:t>设置主键</a:t>
            </a:r>
            <a:endParaRPr lang="zh-CN" altLang="en-US" sz="2000" dirty="0">
              <a:solidFill>
                <a:srgbClr val="C00000"/>
              </a:solidFill>
              <a:sym typeface="+mn-ea"/>
            </a:endParaRPr>
          </a:p>
        </p:txBody>
      </p:sp>
      <p:sp>
        <p:nvSpPr>
          <p:cNvPr id="6" name="线形标注 1 5"/>
          <p:cNvSpPr/>
          <p:nvPr/>
        </p:nvSpPr>
        <p:spPr bwMode="auto">
          <a:xfrm>
            <a:off x="10704513" y="3905250"/>
            <a:ext cx="1152525" cy="611188"/>
          </a:xfrm>
          <a:prstGeom prst="borderCallout1">
            <a:avLst>
              <a:gd name="adj1" fmla="val 62648"/>
              <a:gd name="adj2" fmla="val 3432"/>
              <a:gd name="adj3" fmla="val -17880"/>
              <a:gd name="adj4" fmla="val -128660"/>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defRPr/>
            </a:pPr>
            <a:r>
              <a:rPr lang="zh-CN" altLang="en-US" sz="2000" dirty="0">
                <a:solidFill>
                  <a:srgbClr val="C00000"/>
                </a:solidFill>
                <a:sym typeface="+mn-ea"/>
              </a:rPr>
              <a:t>设置非空</a:t>
            </a:r>
            <a:endParaRPr lang="zh-CN" altLang="en-US" sz="2000" dirty="0">
              <a:solidFill>
                <a:srgbClr val="C00000"/>
              </a:solidFill>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图片 3"/>
          <p:cNvPicPr>
            <a:picLocks noChangeAspect="1" noChangeArrowheads="1"/>
          </p:cNvPicPr>
          <p:nvPr/>
        </p:nvPicPr>
        <p:blipFill>
          <a:blip r:embed="rId1"/>
          <a:srcRect/>
          <a:stretch>
            <a:fillRect/>
          </a:stretch>
        </p:blipFill>
        <p:spPr bwMode="auto">
          <a:xfrm>
            <a:off x="347663" y="1773238"/>
            <a:ext cx="5356225" cy="2562225"/>
          </a:xfrm>
          <a:prstGeom prst="rect">
            <a:avLst/>
          </a:prstGeom>
          <a:noFill/>
          <a:ln w="9525">
            <a:noFill/>
            <a:miter lim="800000"/>
            <a:headEnd/>
            <a:tailEnd/>
          </a:ln>
        </p:spPr>
      </p:pic>
      <p:pic>
        <p:nvPicPr>
          <p:cNvPr id="83970" name="图片 4"/>
          <p:cNvPicPr>
            <a:picLocks noChangeAspect="1" noChangeArrowheads="1"/>
          </p:cNvPicPr>
          <p:nvPr/>
        </p:nvPicPr>
        <p:blipFill>
          <a:blip r:embed="rId2"/>
          <a:srcRect/>
          <a:stretch>
            <a:fillRect/>
          </a:stretch>
        </p:blipFill>
        <p:spPr bwMode="auto">
          <a:xfrm>
            <a:off x="6267450" y="1755775"/>
            <a:ext cx="5332413" cy="2579688"/>
          </a:xfrm>
          <a:prstGeom prst="rect">
            <a:avLst/>
          </a:prstGeom>
          <a:noFill/>
          <a:ln w="9525">
            <a:noFill/>
            <a:miter lim="800000"/>
            <a:headEnd/>
            <a:tailEnd/>
          </a:ln>
        </p:spPr>
      </p:pic>
      <p:pic>
        <p:nvPicPr>
          <p:cNvPr id="83971" name="图片 5"/>
          <p:cNvPicPr>
            <a:picLocks noChangeAspect="1" noChangeArrowheads="1"/>
          </p:cNvPicPr>
          <p:nvPr/>
        </p:nvPicPr>
        <p:blipFill>
          <a:blip r:embed="rId3"/>
          <a:srcRect/>
          <a:stretch>
            <a:fillRect/>
          </a:stretch>
        </p:blipFill>
        <p:spPr bwMode="auto">
          <a:xfrm>
            <a:off x="415925" y="4352925"/>
            <a:ext cx="5287963" cy="2303463"/>
          </a:xfrm>
          <a:prstGeom prst="rect">
            <a:avLst/>
          </a:prstGeom>
          <a:noFill/>
          <a:ln w="9525">
            <a:noFill/>
            <a:miter lim="800000"/>
            <a:headEnd/>
            <a:tailEnd/>
          </a:ln>
        </p:spPr>
      </p:pic>
      <p:sp>
        <p:nvSpPr>
          <p:cNvPr id="7" name="矩形 6"/>
          <p:cNvSpPr/>
          <p:nvPr/>
        </p:nvSpPr>
        <p:spPr>
          <a:xfrm>
            <a:off x="163513" y="333375"/>
            <a:ext cx="11755437" cy="990600"/>
          </a:xfrm>
          <a:prstGeom prst="rect">
            <a:avLst/>
          </a:prstGeom>
        </p:spPr>
        <p:txBody>
          <a:bodyPr>
            <a:spAutoFit/>
          </a:bodyPr>
          <a:lstStyle/>
          <a:p>
            <a:pPr algn="just" eaLnBrk="0" hangingPunct="0">
              <a:lnSpc>
                <a:spcPts val="3500"/>
              </a:lnSpc>
              <a:spcAft>
                <a:spcPts val="0"/>
              </a:spcAft>
              <a:defRPr/>
            </a:pPr>
            <a:r>
              <a:rPr lang="zh-CN" altLang="en-US" sz="2800" kern="1000" dirty="0">
                <a:solidFill>
                  <a:srgbClr val="FF0000"/>
                </a:solidFill>
                <a:sym typeface="+mn-ea"/>
              </a:rPr>
              <a:t>练习：</a:t>
            </a:r>
            <a:r>
              <a:rPr lang="zh-CN" altLang="zh-CN" sz="2800" kern="1000" dirty="0">
                <a:solidFill>
                  <a:srgbClr val="000000"/>
                </a:solidFill>
                <a:sym typeface="+mn-ea"/>
              </a:rPr>
              <a:t>在表</a:t>
            </a:r>
            <a:r>
              <a:rPr lang="en-US" altLang="zh-CN" sz="2800" kern="1000" dirty="0">
                <a:solidFill>
                  <a:srgbClr val="000000"/>
                </a:solidFill>
                <a:sym typeface="+mn-ea"/>
              </a:rPr>
              <a:t>2-7</a:t>
            </a:r>
            <a:r>
              <a:rPr lang="zh-CN" altLang="zh-CN" sz="2800" kern="1000" dirty="0">
                <a:solidFill>
                  <a:srgbClr val="000000"/>
                </a:solidFill>
                <a:sym typeface="+mn-ea"/>
              </a:rPr>
              <a:t>、表</a:t>
            </a:r>
            <a:r>
              <a:rPr lang="en-US" altLang="zh-CN" sz="2800" kern="1000" dirty="0">
                <a:solidFill>
                  <a:srgbClr val="000000"/>
                </a:solidFill>
                <a:sym typeface="+mn-ea"/>
              </a:rPr>
              <a:t>2-8</a:t>
            </a:r>
            <a:r>
              <a:rPr lang="zh-CN" altLang="zh-CN" sz="2800" kern="1000" dirty="0">
                <a:solidFill>
                  <a:srgbClr val="000000"/>
                </a:solidFill>
                <a:sym typeface="+mn-ea"/>
              </a:rPr>
              <a:t>、表</a:t>
            </a:r>
            <a:r>
              <a:rPr lang="en-US" altLang="zh-CN" sz="2800" kern="1000" dirty="0">
                <a:solidFill>
                  <a:srgbClr val="000000"/>
                </a:solidFill>
                <a:sym typeface="+mn-ea"/>
              </a:rPr>
              <a:t>2-9</a:t>
            </a:r>
            <a:r>
              <a:rPr lang="zh-CN" altLang="zh-CN" sz="2800" kern="1000" dirty="0">
                <a:solidFill>
                  <a:srgbClr val="000000"/>
                </a:solidFill>
                <a:sym typeface="+mn-ea"/>
              </a:rPr>
              <a:t>所示的成绩关系表中，请判断哪些表符合实体完整性约束、哪些表不符合实体完整性约束？</a:t>
            </a:r>
            <a:endParaRPr lang="zh-CN" altLang="zh-CN" sz="2800" kern="1000" dirty="0">
              <a:solidFill>
                <a:srgbClr val="000000"/>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74625" y="1446213"/>
            <a:ext cx="118427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spcAft>
                <a:spcPts val="0"/>
              </a:spcAft>
              <a:defRPr/>
            </a:pPr>
            <a:r>
              <a:rPr lang="zh-CN" altLang="en-US" sz="2800" dirty="0">
                <a:solidFill>
                  <a:srgbClr val="FF3300"/>
                </a:solidFill>
                <a:latin typeface="+mn-ea"/>
                <a:ea typeface="+mn-ea"/>
                <a:sym typeface="+mn-ea"/>
              </a:rPr>
              <a:t>参照完整性</a:t>
            </a:r>
            <a:r>
              <a:rPr lang="zh-CN" altLang="en-US" sz="2800" dirty="0">
                <a:latin typeface="+mn-ea"/>
                <a:ea typeface="+mn-ea"/>
                <a:sym typeface="+mn-ea"/>
              </a:rPr>
              <a:t>是指关系表之间需要遵守的数据约束，以保证关系之间关联列的数据一致性。</a:t>
            </a:r>
            <a:endParaRPr lang="zh-CN" altLang="en-US" sz="2800" dirty="0">
              <a:latin typeface="+mn-ea"/>
              <a:ea typeface="+mn-ea"/>
              <a:sym typeface="+mn-ea"/>
            </a:endParaRPr>
          </a:p>
        </p:txBody>
      </p:sp>
      <p:sp>
        <p:nvSpPr>
          <p:cNvPr id="5" name="矩形 4"/>
          <p:cNvSpPr/>
          <p:nvPr/>
        </p:nvSpPr>
        <p:spPr>
          <a:xfrm>
            <a:off x="176213" y="2689225"/>
            <a:ext cx="11753850" cy="990600"/>
          </a:xfrm>
          <a:prstGeom prst="rect">
            <a:avLst/>
          </a:prstGeom>
        </p:spPr>
        <p:txBody>
          <a:bodyPr>
            <a:spAutoFit/>
          </a:bodyPr>
          <a:lstStyle/>
          <a:p>
            <a:pPr algn="just" eaLnBrk="0" hangingPunct="0">
              <a:lnSpc>
                <a:spcPts val="3500"/>
              </a:lnSpc>
              <a:spcAft>
                <a:spcPts val="0"/>
              </a:spcAft>
              <a:defRPr/>
            </a:pPr>
            <a:r>
              <a:rPr lang="zh-CN" altLang="en-US" sz="2800" kern="1000" dirty="0">
                <a:solidFill>
                  <a:srgbClr val="FF0000"/>
                </a:solidFill>
                <a:latin typeface="+mn-ea"/>
                <a:ea typeface="+mn-ea"/>
                <a:sym typeface="+mn-ea"/>
              </a:rPr>
              <a:t>参照完整性</a:t>
            </a:r>
            <a:r>
              <a:rPr lang="zh-CN" altLang="zh-CN" sz="2800" kern="1000" dirty="0">
                <a:solidFill>
                  <a:srgbClr val="FF0000"/>
                </a:solidFill>
                <a:latin typeface="+mn-ea"/>
                <a:ea typeface="+mn-ea"/>
                <a:sym typeface="+mn-ea"/>
              </a:rPr>
              <a:t>约束规则</a:t>
            </a:r>
            <a:r>
              <a:rPr lang="zh-CN" altLang="zh-CN" sz="2800" kern="1000" dirty="0">
                <a:solidFill>
                  <a:srgbClr val="000000"/>
                </a:solidFill>
                <a:latin typeface="+mn-ea"/>
                <a:ea typeface="+mn-ea"/>
                <a:sym typeface="+mn-ea"/>
              </a:rPr>
              <a:t>：</a:t>
            </a:r>
            <a:r>
              <a:rPr lang="zh-CN" altLang="en-US" sz="2800" kern="1000" dirty="0">
                <a:solidFill>
                  <a:srgbClr val="000000"/>
                </a:solidFill>
                <a:latin typeface="+mn-ea"/>
                <a:ea typeface="+mn-ea"/>
                <a:sym typeface="+mn-ea"/>
              </a:rPr>
              <a:t>若</a:t>
            </a:r>
            <a:r>
              <a:rPr lang="zh-CN" altLang="zh-CN" sz="2800" kern="1000" dirty="0">
                <a:solidFill>
                  <a:srgbClr val="000000"/>
                </a:solidFill>
                <a:latin typeface="+mn-ea"/>
                <a:ea typeface="+mn-ea"/>
                <a:sym typeface="+mn-ea"/>
              </a:rPr>
              <a:t>关系</a:t>
            </a:r>
            <a:r>
              <a:rPr lang="en-US" altLang="zh-CN" sz="2800" kern="1000" dirty="0">
                <a:solidFill>
                  <a:srgbClr val="000000"/>
                </a:solidFill>
                <a:latin typeface="+mn-ea"/>
                <a:ea typeface="+mn-ea"/>
                <a:sym typeface="+mn-ea"/>
              </a:rPr>
              <a:t>R</a:t>
            </a:r>
            <a:r>
              <a:rPr lang="zh-CN" altLang="en-US" sz="2800" kern="1000" dirty="0">
                <a:solidFill>
                  <a:srgbClr val="000000"/>
                </a:solidFill>
                <a:latin typeface="+mn-ea"/>
                <a:ea typeface="+mn-ea"/>
                <a:sym typeface="+mn-ea"/>
              </a:rPr>
              <a:t>中</a:t>
            </a:r>
            <a:r>
              <a:rPr lang="zh-CN" altLang="zh-CN" sz="2800" kern="1000" dirty="0">
                <a:solidFill>
                  <a:srgbClr val="000000"/>
                </a:solidFill>
                <a:latin typeface="+mn-ea"/>
                <a:ea typeface="+mn-ea"/>
                <a:sym typeface="+mn-ea"/>
              </a:rPr>
              <a:t>的外键</a:t>
            </a:r>
            <a:r>
              <a:rPr lang="en-US" altLang="zh-CN" sz="2800" kern="1000" dirty="0">
                <a:solidFill>
                  <a:srgbClr val="000000"/>
                </a:solidFill>
                <a:latin typeface="+mn-ea"/>
                <a:ea typeface="+mn-ea"/>
                <a:sym typeface="+mn-ea"/>
              </a:rPr>
              <a:t>F</a:t>
            </a:r>
            <a:r>
              <a:rPr lang="zh-CN" altLang="en-US" sz="2800" kern="1000" dirty="0">
                <a:solidFill>
                  <a:srgbClr val="000000"/>
                </a:solidFill>
                <a:latin typeface="+mn-ea"/>
                <a:ea typeface="+mn-ea"/>
                <a:sym typeface="+mn-ea"/>
              </a:rPr>
              <a:t>与</a:t>
            </a:r>
            <a:r>
              <a:rPr lang="zh-CN" altLang="zh-CN" sz="2800" kern="1000" dirty="0">
                <a:solidFill>
                  <a:srgbClr val="000000"/>
                </a:solidFill>
                <a:latin typeface="+mn-ea"/>
                <a:ea typeface="+mn-ea"/>
                <a:sym typeface="+mn-ea"/>
              </a:rPr>
              <a:t>关系</a:t>
            </a:r>
            <a:r>
              <a:rPr lang="en-US" altLang="zh-CN" sz="2800" kern="1000" dirty="0">
                <a:solidFill>
                  <a:srgbClr val="000000"/>
                </a:solidFill>
                <a:latin typeface="+mn-ea"/>
                <a:ea typeface="+mn-ea"/>
                <a:sym typeface="+mn-ea"/>
              </a:rPr>
              <a:t>S</a:t>
            </a:r>
            <a:r>
              <a:rPr lang="zh-CN" altLang="en-US" sz="2800" kern="1000" dirty="0">
                <a:solidFill>
                  <a:srgbClr val="000000"/>
                </a:solidFill>
                <a:latin typeface="+mn-ea"/>
                <a:ea typeface="+mn-ea"/>
                <a:sym typeface="+mn-ea"/>
              </a:rPr>
              <a:t>中</a:t>
            </a:r>
            <a:r>
              <a:rPr lang="zh-CN" altLang="zh-CN" sz="2800" kern="1000" dirty="0">
                <a:solidFill>
                  <a:srgbClr val="000000"/>
                </a:solidFill>
                <a:latin typeface="+mn-ea"/>
                <a:ea typeface="+mn-ea"/>
                <a:sym typeface="+mn-ea"/>
              </a:rPr>
              <a:t>的主键</a:t>
            </a:r>
            <a:r>
              <a:rPr lang="en-US" altLang="zh-CN" sz="2800" kern="1000" dirty="0">
                <a:solidFill>
                  <a:srgbClr val="000000"/>
                </a:solidFill>
                <a:latin typeface="+mn-ea"/>
                <a:ea typeface="+mn-ea"/>
                <a:sym typeface="+mn-ea"/>
              </a:rPr>
              <a:t>K</a:t>
            </a:r>
            <a:r>
              <a:rPr lang="zh-CN" altLang="zh-CN" sz="2800" kern="1000" dirty="0">
                <a:solidFill>
                  <a:srgbClr val="000000"/>
                </a:solidFill>
                <a:latin typeface="+mn-ea"/>
                <a:ea typeface="+mn-ea"/>
                <a:sym typeface="+mn-ea"/>
              </a:rPr>
              <a:t>相</a:t>
            </a:r>
            <a:r>
              <a:rPr lang="zh-CN" altLang="en-US" sz="2800" kern="1000" dirty="0">
                <a:solidFill>
                  <a:srgbClr val="000000"/>
                </a:solidFill>
                <a:latin typeface="+mn-ea"/>
                <a:ea typeface="+mn-ea"/>
                <a:sym typeface="+mn-ea"/>
              </a:rPr>
              <a:t>关联</a:t>
            </a:r>
            <a:r>
              <a:rPr lang="zh-CN" altLang="zh-CN" sz="2800" kern="1000" dirty="0">
                <a:solidFill>
                  <a:srgbClr val="000000"/>
                </a:solidFill>
                <a:latin typeface="+mn-ea"/>
                <a:ea typeface="+mn-ea"/>
                <a:sym typeface="+mn-ea"/>
              </a:rPr>
              <a:t>，则</a:t>
            </a:r>
            <a:r>
              <a:rPr lang="en-US" altLang="zh-CN" sz="2800" kern="1000" dirty="0">
                <a:solidFill>
                  <a:srgbClr val="000000"/>
                </a:solidFill>
                <a:latin typeface="+mn-ea"/>
                <a:ea typeface="+mn-ea"/>
                <a:sym typeface="+mn-ea"/>
              </a:rPr>
              <a:t>R</a:t>
            </a:r>
            <a:r>
              <a:rPr lang="zh-CN" altLang="zh-CN" sz="2800" kern="1000" dirty="0">
                <a:solidFill>
                  <a:srgbClr val="000000"/>
                </a:solidFill>
                <a:latin typeface="+mn-ea"/>
                <a:ea typeface="+mn-ea"/>
                <a:sym typeface="+mn-ea"/>
              </a:rPr>
              <a:t>中</a:t>
            </a:r>
            <a:r>
              <a:rPr lang="zh-CN" altLang="en-US" sz="2800" kern="1000" dirty="0">
                <a:solidFill>
                  <a:srgbClr val="000000"/>
                </a:solidFill>
                <a:latin typeface="+mn-ea"/>
                <a:ea typeface="+mn-ea"/>
                <a:sym typeface="+mn-ea"/>
              </a:rPr>
              <a:t>外键</a:t>
            </a:r>
            <a:r>
              <a:rPr lang="en-US" altLang="zh-CN" sz="2800" kern="1000" dirty="0">
                <a:solidFill>
                  <a:srgbClr val="000000"/>
                </a:solidFill>
                <a:latin typeface="+mn-ea"/>
                <a:ea typeface="+mn-ea"/>
                <a:sym typeface="+mn-ea"/>
              </a:rPr>
              <a:t>F</a:t>
            </a:r>
            <a:r>
              <a:rPr lang="zh-CN" altLang="zh-CN" sz="2800" kern="1000" dirty="0">
                <a:solidFill>
                  <a:srgbClr val="000000"/>
                </a:solidFill>
                <a:latin typeface="+mn-ea"/>
                <a:ea typeface="+mn-ea"/>
                <a:sym typeface="+mn-ea"/>
              </a:rPr>
              <a:t>值</a:t>
            </a:r>
            <a:r>
              <a:rPr lang="zh-CN" altLang="en-US" sz="2800" kern="1000" dirty="0">
                <a:solidFill>
                  <a:srgbClr val="000000"/>
                </a:solidFill>
                <a:latin typeface="+mn-ea"/>
                <a:ea typeface="+mn-ea"/>
                <a:sym typeface="+mn-ea"/>
              </a:rPr>
              <a:t>必须与</a:t>
            </a:r>
            <a:r>
              <a:rPr lang="en-US" altLang="zh-CN" sz="2800" kern="1000" dirty="0">
                <a:solidFill>
                  <a:srgbClr val="000000"/>
                </a:solidFill>
                <a:latin typeface="+mn-ea"/>
                <a:ea typeface="+mn-ea"/>
                <a:sym typeface="+mn-ea"/>
              </a:rPr>
              <a:t>S</a:t>
            </a:r>
            <a:r>
              <a:rPr lang="zh-CN" altLang="zh-CN" sz="2800" kern="1000" dirty="0">
                <a:solidFill>
                  <a:srgbClr val="000000"/>
                </a:solidFill>
                <a:latin typeface="+mn-ea"/>
                <a:ea typeface="+mn-ea"/>
                <a:sym typeface="+mn-ea"/>
              </a:rPr>
              <a:t>中主键</a:t>
            </a:r>
            <a:r>
              <a:rPr lang="en-US" altLang="zh-CN" sz="2800" kern="1000" dirty="0">
                <a:solidFill>
                  <a:srgbClr val="000000"/>
                </a:solidFill>
                <a:latin typeface="+mn-ea"/>
                <a:ea typeface="+mn-ea"/>
                <a:sym typeface="+mn-ea"/>
              </a:rPr>
              <a:t>K</a:t>
            </a:r>
            <a:r>
              <a:rPr lang="zh-CN" altLang="en-US" sz="2800" kern="1000" dirty="0">
                <a:solidFill>
                  <a:srgbClr val="000000"/>
                </a:solidFill>
                <a:latin typeface="+mn-ea"/>
                <a:ea typeface="+mn-ea"/>
                <a:sym typeface="+mn-ea"/>
              </a:rPr>
              <a:t>值一致</a:t>
            </a:r>
            <a:r>
              <a:rPr lang="zh-CN" altLang="zh-CN" sz="2800" kern="1000" dirty="0">
                <a:solidFill>
                  <a:srgbClr val="000000"/>
                </a:solidFill>
                <a:latin typeface="+mn-ea"/>
                <a:ea typeface="+mn-ea"/>
                <a:sym typeface="+mn-ea"/>
              </a:rPr>
              <a:t>。</a:t>
            </a:r>
            <a:endParaRPr lang="zh-CN" altLang="zh-CN" sz="2800" kern="1000" dirty="0">
              <a:solidFill>
                <a:srgbClr val="000000"/>
              </a:solidFill>
              <a:latin typeface="+mn-ea"/>
              <a:ea typeface="+mn-ea"/>
              <a:sym typeface="+mn-ea"/>
            </a:endParaRPr>
          </a:p>
        </p:txBody>
      </p:sp>
      <p:sp>
        <p:nvSpPr>
          <p:cNvPr id="6" name="Rectangle 3"/>
          <p:cNvSpPr>
            <a:spLocks noChangeArrowheads="1"/>
          </p:cNvSpPr>
          <p:nvPr/>
        </p:nvSpPr>
        <p:spPr bwMode="auto">
          <a:xfrm>
            <a:off x="215900" y="3921125"/>
            <a:ext cx="117125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spcAft>
                <a:spcPts val="0"/>
              </a:spcAft>
              <a:defRPr/>
            </a:pPr>
            <a:r>
              <a:rPr lang="zh-CN" altLang="en-US" sz="2800" dirty="0">
                <a:solidFill>
                  <a:srgbClr val="FF3300"/>
                </a:solidFill>
                <a:latin typeface="+mn-ea"/>
                <a:ea typeface="+mn-ea"/>
                <a:sym typeface="+mn-ea"/>
              </a:rPr>
              <a:t>外键</a:t>
            </a:r>
            <a:r>
              <a:rPr lang="zh-CN" altLang="en-US" sz="2800" dirty="0">
                <a:latin typeface="+mn-ea"/>
                <a:ea typeface="+mn-ea"/>
                <a:sym typeface="+mn-ea"/>
              </a:rPr>
              <a:t>（</a:t>
            </a:r>
            <a:r>
              <a:rPr lang="en-US" altLang="zh-CN" sz="2800" dirty="0">
                <a:latin typeface="+mn-ea"/>
                <a:ea typeface="+mn-ea"/>
                <a:sym typeface="+mn-ea"/>
              </a:rPr>
              <a:t>Foreign key</a:t>
            </a:r>
            <a:r>
              <a:rPr lang="zh-CN" altLang="en-US" sz="2800" dirty="0">
                <a:latin typeface="+mn-ea"/>
                <a:ea typeface="+mn-ea"/>
                <a:sym typeface="+mn-ea"/>
              </a:rPr>
              <a:t>）</a:t>
            </a:r>
            <a:r>
              <a:rPr lang="en-US" altLang="zh-CN" sz="2800" dirty="0">
                <a:latin typeface="+mn-ea"/>
                <a:ea typeface="+mn-ea"/>
                <a:sym typeface="+mn-ea"/>
              </a:rPr>
              <a:t>——</a:t>
            </a:r>
            <a:r>
              <a:rPr lang="zh-CN" altLang="en-US" sz="2800" dirty="0">
                <a:latin typeface="+mn-ea"/>
                <a:ea typeface="+mn-ea"/>
                <a:sym typeface="+mn-ea"/>
              </a:rPr>
              <a:t>在关联的两个关系中，它们具有一个或多个相同属性。若关联列在第一个关系中作为主键，则在第二个关系中作为外键。</a:t>
            </a:r>
            <a:endParaRPr lang="zh-CN" altLang="en-US" sz="2800" dirty="0">
              <a:latin typeface="+mn-ea"/>
              <a:ea typeface="+mn-ea"/>
              <a:sym typeface="+mn-ea"/>
            </a:endParaRPr>
          </a:p>
        </p:txBody>
      </p:sp>
      <p:sp>
        <p:nvSpPr>
          <p:cNvPr id="84996" name="Text Box 2"/>
          <p:cNvSpPr txBox="1">
            <a:spLocks noChangeArrowheads="1"/>
          </p:cNvSpPr>
          <p:nvPr/>
        </p:nvSpPr>
        <p:spPr bwMode="auto">
          <a:xfrm>
            <a:off x="147638" y="379413"/>
            <a:ext cx="6661150" cy="609600"/>
          </a:xfrm>
          <a:prstGeom prst="rect">
            <a:avLst/>
          </a:prstGeom>
          <a:noFill/>
          <a:ln w="9525">
            <a:noFill/>
            <a:miter lim="800000"/>
          </a:ln>
        </p:spPr>
        <p:txBody>
          <a:bodyPr lIns="117060" tIns="58530" rIns="117060" bIns="58530">
            <a:spAutoFit/>
          </a:bodyPr>
          <a:lstStyle/>
          <a:p>
            <a:pPr defTabSz="967105"/>
            <a:r>
              <a:rPr lang="zh-CN" altLang="en-US" sz="3200">
                <a:solidFill>
                  <a:srgbClr val="0033CC"/>
                </a:solidFill>
              </a:rPr>
              <a:t>五、参照完整性</a:t>
            </a:r>
            <a:endParaRPr lang="zh-CN" altLang="en-US" sz="32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39788" y="1052513"/>
            <a:ext cx="10710862" cy="523875"/>
          </a:xfrm>
          <a:prstGeom prst="rect">
            <a:avLst/>
          </a:prstGeom>
          <a:noFill/>
          <a:ln w="9525">
            <a:noFill/>
            <a:miter lim="800000"/>
          </a:ln>
        </p:spPr>
        <p:txBody>
          <a:bodyPr>
            <a:spAutoFit/>
          </a:bodyPr>
          <a:lstStyle/>
          <a:p>
            <a:pPr defTabSz="863600"/>
            <a:r>
              <a:rPr lang="zh-CN" altLang="en-US" sz="2800">
                <a:latin typeface="Times New Roman" panose="02020603050405020304" pitchFamily="18" charset="0"/>
              </a:rPr>
              <a:t>在关系模型中，使用“</a:t>
            </a:r>
            <a:r>
              <a:rPr lang="zh-CN" altLang="en-US" sz="2800">
                <a:solidFill>
                  <a:srgbClr val="C00000"/>
                </a:solidFill>
                <a:latin typeface="Times New Roman" panose="02020603050405020304" pitchFamily="18" charset="0"/>
              </a:rPr>
              <a:t>关系</a:t>
            </a:r>
            <a:r>
              <a:rPr lang="zh-CN" altLang="en-US" sz="2800">
                <a:latin typeface="Times New Roman" panose="02020603050405020304" pitchFamily="18" charset="0"/>
              </a:rPr>
              <a:t>”来存储“</a:t>
            </a:r>
            <a:r>
              <a:rPr lang="zh-CN" altLang="en-US" sz="2800">
                <a:solidFill>
                  <a:srgbClr val="C00000"/>
                </a:solidFill>
                <a:latin typeface="Times New Roman" panose="02020603050405020304" pitchFamily="18" charset="0"/>
              </a:rPr>
              <a:t>实体</a:t>
            </a:r>
            <a:r>
              <a:rPr lang="zh-CN" altLang="en-US" sz="2800">
                <a:latin typeface="Times New Roman" panose="02020603050405020304" pitchFamily="18" charset="0"/>
              </a:rPr>
              <a:t>”中的数据。</a:t>
            </a:r>
            <a:endParaRPr lang="zh-CN" altLang="en-US" sz="2800">
              <a:latin typeface="Times New Roman" panose="02020603050405020304" pitchFamily="18" charset="0"/>
            </a:endParaRPr>
          </a:p>
        </p:txBody>
      </p:sp>
      <p:sp>
        <p:nvSpPr>
          <p:cNvPr id="9219" name="Rectangle 3"/>
          <p:cNvSpPr>
            <a:spLocks noChangeArrowheads="1"/>
          </p:cNvSpPr>
          <p:nvPr/>
        </p:nvSpPr>
        <p:spPr bwMode="auto">
          <a:xfrm>
            <a:off x="839788" y="1557338"/>
            <a:ext cx="107108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zh-CN" altLang="en-US" sz="2800" dirty="0">
                <a:solidFill>
                  <a:srgbClr val="FF3300"/>
                </a:solidFill>
                <a:latin typeface="+mn-ea"/>
                <a:ea typeface="+mn-ea"/>
                <a:sym typeface="+mn-ea"/>
              </a:rPr>
              <a:t>关系</a:t>
            </a:r>
            <a:r>
              <a:rPr lang="zh-CN" altLang="en-US" sz="2800" dirty="0">
                <a:latin typeface="+mn-ea"/>
                <a:ea typeface="+mn-ea"/>
                <a:sym typeface="+mn-ea"/>
              </a:rPr>
              <a:t>（</a:t>
            </a:r>
            <a:r>
              <a:rPr lang="en-US" altLang="zh-CN" sz="2800" dirty="0">
                <a:latin typeface="+mn-ea"/>
                <a:ea typeface="+mn-ea"/>
                <a:sym typeface="+mn-ea"/>
              </a:rPr>
              <a:t>relation</a:t>
            </a:r>
            <a:r>
              <a:rPr lang="zh-CN" altLang="en-US" sz="2800" dirty="0">
                <a:latin typeface="+mn-ea"/>
                <a:ea typeface="+mn-ea"/>
                <a:sym typeface="+mn-ea"/>
              </a:rPr>
              <a:t>）</a:t>
            </a:r>
            <a:r>
              <a:rPr lang="en-US" altLang="zh-CN" sz="2800" dirty="0">
                <a:latin typeface="+mn-ea"/>
                <a:ea typeface="+mn-ea"/>
                <a:sym typeface="+mn-ea"/>
              </a:rPr>
              <a:t>——</a:t>
            </a:r>
            <a:r>
              <a:rPr lang="zh-CN" altLang="en-US" sz="2800" dirty="0">
                <a:latin typeface="+mn-ea"/>
                <a:ea typeface="+mn-ea"/>
                <a:sym typeface="+mn-ea"/>
              </a:rPr>
              <a:t>是指具有关系特征、用于存放实体数据的二维表。关系也常被称为</a:t>
            </a:r>
            <a:r>
              <a:rPr lang="zh-CN" altLang="en-US" sz="2800" dirty="0">
                <a:solidFill>
                  <a:srgbClr val="FF0000"/>
                </a:solidFill>
                <a:latin typeface="+mn-ea"/>
                <a:ea typeface="+mn-ea"/>
                <a:sym typeface="+mn-ea"/>
              </a:rPr>
              <a:t>关系表</a:t>
            </a:r>
            <a:r>
              <a:rPr lang="zh-CN" altLang="en-US" sz="2800" dirty="0">
                <a:latin typeface="+mn-ea"/>
                <a:ea typeface="+mn-ea"/>
                <a:sym typeface="+mn-ea"/>
              </a:rPr>
              <a:t>。</a:t>
            </a:r>
            <a:endParaRPr lang="zh-CN" altLang="en-US" sz="2800" dirty="0">
              <a:latin typeface="+mn-ea"/>
              <a:ea typeface="+mn-ea"/>
              <a:sym typeface="+mn-ea"/>
            </a:endParaRPr>
          </a:p>
        </p:txBody>
      </p:sp>
      <p:pic>
        <p:nvPicPr>
          <p:cNvPr id="10244" name="Picture 5" descr="fig02_02"/>
          <p:cNvPicPr>
            <a:picLocks noChangeAspect="1" noChangeArrowheads="1"/>
          </p:cNvPicPr>
          <p:nvPr/>
        </p:nvPicPr>
        <p:blipFill>
          <a:blip r:embed="rId1"/>
          <a:srcRect/>
          <a:stretch>
            <a:fillRect/>
          </a:stretch>
        </p:blipFill>
        <p:spPr bwMode="auto">
          <a:xfrm>
            <a:off x="1046163" y="2636838"/>
            <a:ext cx="10275887" cy="3663950"/>
          </a:xfrm>
          <a:prstGeom prst="rect">
            <a:avLst/>
          </a:prstGeom>
          <a:noFill/>
          <a:ln w="9525">
            <a:noFill/>
            <a:miter lim="800000"/>
            <a:headEnd/>
            <a:tailEnd/>
          </a:ln>
        </p:spPr>
      </p:pic>
      <p:sp>
        <p:nvSpPr>
          <p:cNvPr id="10245" name="Rectangle 6"/>
          <p:cNvSpPr>
            <a:spLocks noChangeArrowheads="1"/>
          </p:cNvSpPr>
          <p:nvPr/>
        </p:nvSpPr>
        <p:spPr bwMode="auto">
          <a:xfrm>
            <a:off x="5199063" y="6453188"/>
            <a:ext cx="2492375" cy="338137"/>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a:t>
            </a:r>
            <a:r>
              <a:rPr lang="en-US" altLang="zh-CN" sz="2000">
                <a:solidFill>
                  <a:srgbClr val="FF0000"/>
                </a:solidFill>
              </a:rPr>
              <a:t>EMPLOYEE”</a:t>
            </a:r>
            <a:r>
              <a:rPr lang="zh-CN" altLang="en-US" sz="2000">
                <a:solidFill>
                  <a:srgbClr val="FF0000"/>
                </a:solidFill>
              </a:rPr>
              <a:t>关系表</a:t>
            </a:r>
            <a:endParaRPr lang="zh-CN" altLang="en-US" sz="2000">
              <a:solidFill>
                <a:srgbClr val="FF0000"/>
              </a:solidFill>
            </a:endParaRPr>
          </a:p>
        </p:txBody>
      </p:sp>
      <p:sp>
        <p:nvSpPr>
          <p:cNvPr id="7" name="Text Box 2"/>
          <p:cNvSpPr txBox="1">
            <a:spLocks noChangeArrowheads="1"/>
          </p:cNvSpPr>
          <p:nvPr/>
        </p:nvSpPr>
        <p:spPr bwMode="auto">
          <a:xfrm>
            <a:off x="327025" y="449263"/>
            <a:ext cx="33305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en-US" altLang="zh-CN" sz="2800" dirty="0">
                <a:solidFill>
                  <a:srgbClr val="0033CC"/>
                </a:solidFill>
                <a:latin typeface="+mn-ea"/>
                <a:ea typeface="+mn-ea"/>
                <a:sym typeface="+mn-ea"/>
              </a:rPr>
              <a:t>2.</a:t>
            </a:r>
            <a:r>
              <a:rPr lang="zh-CN" altLang="en-US" sz="2800" dirty="0">
                <a:solidFill>
                  <a:srgbClr val="0033CC"/>
                </a:solidFill>
                <a:latin typeface="+mn-ea"/>
                <a:ea typeface="+mn-ea"/>
                <a:sym typeface="+mn-ea"/>
              </a:rPr>
              <a:t> 关系</a:t>
            </a:r>
            <a:endParaRPr lang="zh-CN" altLang="en-US" sz="2800" dirty="0">
              <a:solidFill>
                <a:srgbClr val="0033CC"/>
              </a:solidFill>
              <a:latin typeface="+mn-ea"/>
              <a:ea typeface="+mn-ea"/>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ldLvl="0" animBg="1"/>
      <p:bldP spid="1024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1"/>
          <a:srcRect/>
          <a:stretch>
            <a:fillRect/>
          </a:stretch>
        </p:blipFill>
        <p:spPr bwMode="auto">
          <a:xfrm>
            <a:off x="982663" y="1643063"/>
            <a:ext cx="7162800" cy="2597150"/>
          </a:xfrm>
          <a:prstGeom prst="rect">
            <a:avLst/>
          </a:prstGeom>
          <a:noFill/>
          <a:ln w="12700">
            <a:noFill/>
            <a:miter lim="800000"/>
            <a:headEnd/>
            <a:tailEnd/>
          </a:ln>
        </p:spPr>
      </p:pic>
      <p:sp>
        <p:nvSpPr>
          <p:cNvPr id="4" name="AutoShape 5"/>
          <p:cNvSpPr/>
          <p:nvPr/>
        </p:nvSpPr>
        <p:spPr bwMode="auto">
          <a:xfrm>
            <a:off x="10013950" y="1770063"/>
            <a:ext cx="1106488" cy="436562"/>
          </a:xfrm>
          <a:prstGeom prst="borderCallout2">
            <a:avLst>
              <a:gd name="adj1" fmla="val 18750"/>
              <a:gd name="adj2" fmla="val -8333"/>
              <a:gd name="adj3" fmla="val 18750"/>
              <a:gd name="adj4" fmla="val -88889"/>
              <a:gd name="adj5" fmla="val 35171"/>
              <a:gd name="adj6" fmla="val -545917"/>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主键</a:t>
            </a:r>
            <a:endParaRPr lang="zh-CN" altLang="en-US" sz="2000">
              <a:solidFill>
                <a:srgbClr val="FF0000"/>
              </a:solidFill>
            </a:endParaRPr>
          </a:p>
        </p:txBody>
      </p:sp>
      <p:sp>
        <p:nvSpPr>
          <p:cNvPr id="5" name="AutoShape 6"/>
          <p:cNvSpPr/>
          <p:nvPr/>
        </p:nvSpPr>
        <p:spPr bwMode="auto">
          <a:xfrm>
            <a:off x="10048875" y="3143250"/>
            <a:ext cx="1106488" cy="504825"/>
          </a:xfrm>
          <a:prstGeom prst="borderCallout2">
            <a:avLst>
              <a:gd name="adj1" fmla="val 18750"/>
              <a:gd name="adj2" fmla="val -8333"/>
              <a:gd name="adj3" fmla="val 18750"/>
              <a:gd name="adj4" fmla="val -88889"/>
              <a:gd name="adj5" fmla="val 33185"/>
              <a:gd name="adj6" fmla="val -253014"/>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外键</a:t>
            </a:r>
            <a:endParaRPr lang="zh-CN" altLang="en-US" sz="2000">
              <a:solidFill>
                <a:srgbClr val="FF0000"/>
              </a:solidFill>
            </a:endParaRPr>
          </a:p>
        </p:txBody>
      </p:sp>
      <p:sp>
        <p:nvSpPr>
          <p:cNvPr id="6" name="Rectangle 7"/>
          <p:cNvSpPr>
            <a:spLocks noChangeArrowheads="1"/>
          </p:cNvSpPr>
          <p:nvPr/>
        </p:nvSpPr>
        <p:spPr bwMode="auto">
          <a:xfrm>
            <a:off x="790575" y="5678488"/>
            <a:ext cx="9070975" cy="4794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3145">
                <a:solidFill>
                  <a:srgbClr val="FF0000"/>
                </a:solidFill>
                <a:sym typeface="+mn-ea"/>
              </a:rPr>
              <a:t>参照完整性</a:t>
            </a:r>
            <a:r>
              <a:rPr lang="zh-CN" altLang="en-US" sz="3145">
                <a:sym typeface="+mn-ea"/>
              </a:rPr>
              <a:t>是指外键取值必须与现有主键值对应。</a:t>
            </a:r>
            <a:endParaRPr lang="zh-CN" altLang="en-US" sz="3145">
              <a:sym typeface="+mn-ea"/>
            </a:endParaRPr>
          </a:p>
        </p:txBody>
      </p:sp>
      <p:sp>
        <p:nvSpPr>
          <p:cNvPr id="7" name="矩形 6"/>
          <p:cNvSpPr/>
          <p:nvPr/>
        </p:nvSpPr>
        <p:spPr>
          <a:xfrm>
            <a:off x="144463" y="382588"/>
            <a:ext cx="11712575" cy="1169987"/>
          </a:xfrm>
          <a:prstGeom prst="rect">
            <a:avLst/>
          </a:prstGeom>
        </p:spPr>
        <p:txBody>
          <a:bodyPr>
            <a:spAutoFit/>
          </a:bodyPr>
          <a:lstStyle/>
          <a:p>
            <a:pPr algn="just" eaLnBrk="0" hangingPunct="0">
              <a:lnSpc>
                <a:spcPts val="4235"/>
              </a:lnSpc>
              <a:spcAft>
                <a:spcPts val="0"/>
              </a:spcAft>
              <a:defRPr/>
            </a:pPr>
            <a:r>
              <a:rPr lang="zh-CN" altLang="zh-CN" sz="2800" kern="1000" dirty="0">
                <a:solidFill>
                  <a:srgbClr val="FF0000"/>
                </a:solidFill>
                <a:sym typeface="+mn-ea"/>
              </a:rPr>
              <a:t>例</a:t>
            </a:r>
            <a:r>
              <a:rPr lang="zh-CN" altLang="en-US" sz="2800" kern="1000" dirty="0">
                <a:solidFill>
                  <a:srgbClr val="000000"/>
                </a:solidFill>
                <a:sym typeface="+mn-ea"/>
              </a:rPr>
              <a:t> </a:t>
            </a:r>
            <a:r>
              <a:rPr lang="zh-CN" altLang="zh-CN" sz="2800" kern="1000" dirty="0">
                <a:solidFill>
                  <a:srgbClr val="000000"/>
                </a:solidFill>
                <a:sym typeface="+mn-ea"/>
              </a:rPr>
              <a:t>在下面</a:t>
            </a:r>
            <a:r>
              <a:rPr lang="zh-CN" altLang="en-US" sz="2800" kern="1000" dirty="0">
                <a:solidFill>
                  <a:srgbClr val="000000"/>
                </a:solidFill>
                <a:sym typeface="+mn-ea"/>
              </a:rPr>
              <a:t>的出版社、书名</a:t>
            </a:r>
            <a:r>
              <a:rPr lang="zh-CN" altLang="zh-CN" sz="2800" kern="1000" dirty="0">
                <a:solidFill>
                  <a:srgbClr val="000000"/>
                </a:solidFill>
                <a:sym typeface="+mn-ea"/>
              </a:rPr>
              <a:t>关系表中，</a:t>
            </a:r>
            <a:r>
              <a:rPr lang="zh-CN" altLang="en-US" sz="2800" kern="1000" dirty="0">
                <a:solidFill>
                  <a:srgbClr val="000000"/>
                </a:solidFill>
                <a:sym typeface="+mn-ea"/>
              </a:rPr>
              <a:t>它们都有相同的“出版社编号”属性列。</a:t>
            </a:r>
            <a:endParaRPr lang="zh-CN" altLang="zh-CN" sz="2800" kern="1000" dirty="0">
              <a:solidFill>
                <a:srgbClr val="000000"/>
              </a:solidFill>
              <a:sym typeface="+mn-ea"/>
            </a:endParaRPr>
          </a:p>
        </p:txBody>
      </p:sp>
      <p:sp>
        <p:nvSpPr>
          <p:cNvPr id="8" name="Rectangle 6"/>
          <p:cNvSpPr>
            <a:spLocks noChangeArrowheads="1"/>
          </p:cNvSpPr>
          <p:nvPr/>
        </p:nvSpPr>
        <p:spPr bwMode="auto">
          <a:xfrm>
            <a:off x="534988" y="4240213"/>
            <a:ext cx="11322050" cy="1438275"/>
          </a:xfrm>
          <a:prstGeom prst="rect">
            <a:avLst/>
          </a:prstGeom>
          <a:noFill/>
          <a:ln w="9525">
            <a:noFill/>
            <a:miter lim="800000"/>
          </a:ln>
          <a:effectLst>
            <a:prstShdw prst="shdw13" dist="53882" dir="13500000">
              <a:schemeClr val="bg2">
                <a:alpha val="50000"/>
              </a:schemeClr>
            </a:prstShdw>
          </a:effectLst>
        </p:spPr>
        <p:txBody>
          <a:bodyPr>
            <a:spAutoFit/>
          </a:bodyPr>
          <a:lstStyle/>
          <a:p>
            <a:pPr algn="just" latinLnBrk="1">
              <a:lnSpc>
                <a:spcPts val="3500"/>
              </a:lnSpc>
              <a:buClr>
                <a:srgbClr val="FF0000"/>
              </a:buClr>
              <a:buFont typeface="Wingdings" panose="05000000000000000000" pitchFamily="2" charset="2"/>
              <a:buNone/>
            </a:pPr>
            <a:r>
              <a:rPr lang="zh-CN" altLang="en-US" sz="2800"/>
              <a:t>这两个表之间的</a:t>
            </a:r>
            <a:r>
              <a:rPr lang="zh-CN" altLang="en-US" sz="2800">
                <a:solidFill>
                  <a:srgbClr val="FF0000"/>
                </a:solidFill>
              </a:rPr>
              <a:t>参照完整性约束</a:t>
            </a:r>
            <a:r>
              <a:rPr lang="zh-CN" altLang="en-US" sz="2800"/>
              <a:t>是指“书名”关系表的“出版社编号”列值必须与“出版社”关系表中的“出版社编号”值匹配，即需要维持它们之间数据一致性。</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8"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803237" y="1741488"/>
          <a:ext cx="7134225" cy="1781175"/>
        </p:xfrm>
        <a:graphic>
          <a:graphicData uri="http://schemas.openxmlformats.org/presentationml/2006/ole">
            <mc:AlternateContent xmlns:mc="http://schemas.openxmlformats.org/markup-compatibility/2006">
              <mc:Choice xmlns:v="urn:schemas-microsoft-com:vml" Requires="v">
                <p:oleObj spid="_x0000_s87048" name="" r:id="rId1" imgW="5829300" imgH="1968500" progId="Visio.Drawing.11">
                  <p:embed/>
                </p:oleObj>
              </mc:Choice>
              <mc:Fallback>
                <p:oleObj name="" r:id="rId1" imgW="5829300" imgH="196850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37" y="1741488"/>
                        <a:ext cx="7134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7" name="Rectangle 3"/>
          <p:cNvSpPr/>
          <p:nvPr/>
        </p:nvSpPr>
        <p:spPr>
          <a:xfrm>
            <a:off x="911187" y="3756025"/>
            <a:ext cx="4185761" cy="387798"/>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b="1" noProof="1">
                <a:cs typeface="+mn-ea"/>
                <a:sym typeface="+mn-ea"/>
              </a:rPr>
              <a:t>这两个关系的语句描述如下：</a:t>
            </a:r>
            <a:endParaRPr lang="zh-CN" altLang="en-US" b="1" noProof="1">
              <a:sym typeface="+mn-ea"/>
            </a:endParaRPr>
          </a:p>
        </p:txBody>
      </p:sp>
      <p:sp>
        <p:nvSpPr>
          <p:cNvPr id="47108" name="Rectangle 4"/>
          <p:cNvSpPr/>
          <p:nvPr/>
        </p:nvSpPr>
        <p:spPr>
          <a:xfrm>
            <a:off x="844512" y="4316413"/>
            <a:ext cx="10447091" cy="387798"/>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en-US" altLang="zh-CN" b="1" noProof="1">
                <a:solidFill>
                  <a:srgbClr val="CC3300"/>
                </a:solidFill>
                <a:cs typeface="+mn-ea"/>
                <a:sym typeface="+mn-ea"/>
              </a:rPr>
              <a:t>EMPLOYEE</a:t>
            </a:r>
            <a:r>
              <a:rPr lang="en-US" altLang="zh-CN" b="1" noProof="1">
                <a:cs typeface="+mn-ea"/>
                <a:sym typeface="+mn-ea"/>
              </a:rPr>
              <a:t>(</a:t>
            </a:r>
            <a:r>
              <a:rPr lang="en-US" altLang="zh-CN" b="1" u="sng" noProof="1">
                <a:cs typeface="+mn-ea"/>
                <a:sym typeface="+mn-ea"/>
              </a:rPr>
              <a:t>EmployeeNumber</a:t>
            </a:r>
            <a:r>
              <a:rPr lang="en-US" altLang="zh-CN" b="1" noProof="1">
                <a:cs typeface="+mn-ea"/>
                <a:sym typeface="+mn-ea"/>
              </a:rPr>
              <a:t>,FirstName,LastName,</a:t>
            </a:r>
            <a:r>
              <a:rPr lang="en-US" altLang="zh-CN" b="1" i="1" noProof="1">
                <a:solidFill>
                  <a:schemeClr val="accent1"/>
                </a:solidFill>
                <a:effectLst>
                  <a:outerShdw blurRad="38100" dist="25400" dir="5400000" algn="ctr" rotWithShape="0">
                    <a:srgbClr val="6E747A">
                      <a:alpha val="43000"/>
                    </a:srgbClr>
                  </a:outerShdw>
                </a:effectLst>
                <a:cs typeface="+mn-ea"/>
                <a:sym typeface="+mn-ea"/>
              </a:rPr>
              <a:t>Department</a:t>
            </a:r>
            <a:r>
              <a:rPr lang="en-US" altLang="zh-CN" b="1" noProof="1">
                <a:cs typeface="+mn-ea"/>
                <a:sym typeface="+mn-ea"/>
              </a:rPr>
              <a:t>,Email,Phone)</a:t>
            </a:r>
            <a:endParaRPr lang="en-US" altLang="zh-CN" b="1" noProof="1">
              <a:sym typeface="+mn-ea"/>
            </a:endParaRPr>
          </a:p>
        </p:txBody>
      </p:sp>
      <p:sp>
        <p:nvSpPr>
          <p:cNvPr id="47109" name="Rectangle 5"/>
          <p:cNvSpPr/>
          <p:nvPr/>
        </p:nvSpPr>
        <p:spPr>
          <a:xfrm>
            <a:off x="666712" y="4711700"/>
            <a:ext cx="10291600" cy="387798"/>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en-US" altLang="zh-CN" b="1" noProof="1">
                <a:solidFill>
                  <a:srgbClr val="CC3300"/>
                </a:solidFill>
                <a:cs typeface="+mn-ea"/>
                <a:sym typeface="+mn-ea"/>
              </a:rPr>
              <a:t>DEPARTMENT</a:t>
            </a:r>
            <a:r>
              <a:rPr lang="en-US" altLang="zh-CN" b="1" noProof="1">
                <a:cs typeface="+mn-ea"/>
                <a:sym typeface="+mn-ea"/>
              </a:rPr>
              <a:t>(</a:t>
            </a:r>
            <a:r>
              <a:rPr lang="en-US" altLang="zh-CN" b="1" u="sng" noProof="1">
                <a:solidFill>
                  <a:schemeClr val="accent1"/>
                </a:solidFill>
                <a:effectLst>
                  <a:outerShdw blurRad="38100" dist="25400" dir="5400000" algn="ctr" rotWithShape="0">
                    <a:srgbClr val="6E747A">
                      <a:alpha val="43000"/>
                    </a:srgbClr>
                  </a:outerShdw>
                </a:effectLst>
                <a:cs typeface="+mn-ea"/>
                <a:sym typeface="+mn-ea"/>
              </a:rPr>
              <a:t>DepartmentName</a:t>
            </a:r>
            <a:r>
              <a:rPr lang="en-US" altLang="zh-CN" b="1" noProof="1">
                <a:cs typeface="+mn-ea"/>
                <a:sym typeface="+mn-ea"/>
              </a:rPr>
              <a:t>,BudgeCode,OfficeNumber,DepartmentPhone)</a:t>
            </a:r>
            <a:endParaRPr lang="en-US" altLang="zh-CN" b="1" noProof="1">
              <a:sym typeface="+mn-ea"/>
            </a:endParaRPr>
          </a:p>
        </p:txBody>
      </p:sp>
      <p:sp>
        <p:nvSpPr>
          <p:cNvPr id="47110" name="Rectangle 6"/>
          <p:cNvSpPr/>
          <p:nvPr/>
        </p:nvSpPr>
        <p:spPr>
          <a:xfrm>
            <a:off x="844512" y="5584825"/>
            <a:ext cx="8491537" cy="683264"/>
          </a:xfrm>
          <a:prstGeom prst="rect">
            <a:avLst/>
          </a:prstGeom>
          <a:noFill/>
          <a:ln w="9525">
            <a:noFill/>
            <a:miter/>
          </a:ln>
          <a:effectLst>
            <a:prstShdw prst="shdw13" dist="53882" dir="13499999">
              <a:schemeClr val="bg2">
                <a:alpha val="50000"/>
              </a:schemeClr>
            </a:prstShdw>
          </a:effectLst>
        </p:spPr>
        <p:txBody>
          <a:bodyPr>
            <a:spAutoFit/>
          </a:bodyPr>
          <a:lstStyle/>
          <a:p>
            <a:pPr latinLnBrk="1">
              <a:lnSpc>
                <a:spcPct val="80000"/>
              </a:lnSpc>
              <a:spcBef>
                <a:spcPct val="50000"/>
              </a:spcBef>
              <a:buClr>
                <a:srgbClr val="FF0000"/>
              </a:buClr>
              <a:buFont typeface="Wingdings" panose="05000000000000000000" pitchFamily="2" charset="2"/>
              <a:buNone/>
            </a:pPr>
            <a:r>
              <a:rPr lang="zh-CN" altLang="en-US" b="1" noProof="1">
                <a:solidFill>
                  <a:srgbClr val="FF0000"/>
                </a:solidFill>
                <a:cs typeface="+mn-ea"/>
                <a:sym typeface="+mn-ea"/>
              </a:rPr>
              <a:t>参照完整性约束</a:t>
            </a:r>
            <a:r>
              <a:rPr lang="zh-CN" altLang="en-US" b="1" noProof="1">
                <a:cs typeface="+mn-ea"/>
                <a:sym typeface="+mn-ea"/>
              </a:rPr>
              <a:t>：</a:t>
            </a:r>
            <a:r>
              <a:rPr lang="en-US" altLang="zh-CN" b="1" noProof="1">
                <a:solidFill>
                  <a:srgbClr val="CC3300"/>
                </a:solidFill>
                <a:cs typeface="+mn-ea"/>
                <a:sym typeface="+mn-ea"/>
              </a:rPr>
              <a:t>EMPLOYEE</a:t>
            </a:r>
            <a:r>
              <a:rPr lang="zh-CN" altLang="en-US" b="1" noProof="1">
                <a:cs typeface="+mn-ea"/>
                <a:sym typeface="+mn-ea"/>
              </a:rPr>
              <a:t>表的</a:t>
            </a:r>
            <a:r>
              <a:rPr lang="en-US" altLang="zh-CN" b="1" noProof="1">
                <a:cs typeface="+mn-ea"/>
                <a:sym typeface="+mn-ea"/>
              </a:rPr>
              <a:t>Department</a:t>
            </a:r>
            <a:r>
              <a:rPr lang="zh-CN" altLang="en-US" b="1" noProof="1">
                <a:cs typeface="+mn-ea"/>
                <a:sym typeface="+mn-ea"/>
              </a:rPr>
              <a:t>列值必须与</a:t>
            </a:r>
            <a:r>
              <a:rPr lang="en-US" altLang="zh-CN" b="1" noProof="1">
                <a:solidFill>
                  <a:srgbClr val="CC3300"/>
                </a:solidFill>
                <a:cs typeface="+mn-ea"/>
                <a:sym typeface="+mn-ea"/>
              </a:rPr>
              <a:t>DEPARTMENT</a:t>
            </a:r>
            <a:r>
              <a:rPr lang="zh-CN" altLang="en-US" b="1" noProof="1">
                <a:cs typeface="+mn-ea"/>
                <a:sym typeface="+mn-ea"/>
              </a:rPr>
              <a:t>表中的</a:t>
            </a:r>
            <a:r>
              <a:rPr lang="en-US" altLang="zh-CN" b="1" noProof="1">
                <a:cs typeface="+mn-ea"/>
                <a:sym typeface="+mn-ea"/>
              </a:rPr>
              <a:t>DepartmentName</a:t>
            </a:r>
            <a:r>
              <a:rPr lang="zh-CN" altLang="en-US" b="1" noProof="1">
                <a:cs typeface="+mn-ea"/>
                <a:sym typeface="+mn-ea"/>
              </a:rPr>
              <a:t>值匹配。</a:t>
            </a:r>
            <a:endParaRPr lang="zh-CN" altLang="en-US" b="1" noProof="1">
              <a:sym typeface="+mn-ea"/>
            </a:endParaRPr>
          </a:p>
        </p:txBody>
      </p:sp>
      <p:sp>
        <p:nvSpPr>
          <p:cNvPr id="47111" name="Rectangle 7"/>
          <p:cNvSpPr/>
          <p:nvPr/>
        </p:nvSpPr>
        <p:spPr>
          <a:xfrm>
            <a:off x="1027074" y="1382713"/>
            <a:ext cx="492444" cy="387798"/>
          </a:xfrm>
          <a:prstGeom prst="rect">
            <a:avLst/>
          </a:prstGeom>
          <a:noFill/>
          <a:ln w="9525">
            <a:noFill/>
            <a:miter/>
          </a:ln>
          <a:effectLst>
            <a:prstShdw prst="shdw13" dist="53882" dir="13499999">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b="1" noProof="1">
                <a:solidFill>
                  <a:srgbClr val="FF0000"/>
                </a:solidFill>
                <a:cs typeface="+mn-ea"/>
                <a:sym typeface="+mn-ea"/>
              </a:rPr>
              <a:t>例</a:t>
            </a:r>
            <a:endParaRPr lang="zh-CN" altLang="en-US" b="1" noProof="1">
              <a:solidFill>
                <a:srgbClr val="FF0000"/>
              </a:solidFill>
              <a:sym typeface="+mn-ea"/>
            </a:endParaRPr>
          </a:p>
        </p:txBody>
      </p:sp>
      <p:sp>
        <p:nvSpPr>
          <p:cNvPr id="50184" name="Rectangle 8"/>
          <p:cNvSpPr/>
          <p:nvPr/>
        </p:nvSpPr>
        <p:spPr>
          <a:xfrm>
            <a:off x="666712" y="860425"/>
            <a:ext cx="2954655" cy="387798"/>
          </a:xfrm>
          <a:prstGeom prst="rect">
            <a:avLst/>
          </a:prstGeom>
          <a:noFill/>
          <a:ln w="9525">
            <a:noFill/>
            <a:miter/>
          </a:ln>
          <a:effectLst>
            <a:prstShdw prst="shdw13" dist="53882" dir="13499999">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b="1" noProof="1">
                <a:effectLst>
                  <a:outerShdw blurRad="38100" dist="19050" dir="2700000" algn="tl" rotWithShape="0">
                    <a:schemeClr val="dk1">
                      <a:alpha val="40000"/>
                    </a:schemeClr>
                  </a:outerShdw>
                </a:effectLst>
                <a:cs typeface="+mn-ea"/>
                <a:sym typeface="+mn-ea"/>
              </a:rPr>
              <a:t>参照完整性约束表示</a:t>
            </a:r>
            <a:endParaRPr lang="zh-CN" altLang="en-US" b="1" noProof="1">
              <a:effectLst>
                <a:outerShdw blurRad="38100" dist="19050" dir="2700000" algn="tl" rotWithShape="0">
                  <a:schemeClr val="dk1">
                    <a:alpha val="40000"/>
                  </a:schemeClr>
                </a:outerShdw>
              </a:effectLst>
              <a:sym typeface="+mn-ea"/>
            </a:endParaRPr>
          </a:p>
        </p:txBody>
      </p:sp>
      <p:sp>
        <p:nvSpPr>
          <p:cNvPr id="47113" name="AutoShape 9"/>
          <p:cNvSpPr/>
          <p:nvPr/>
        </p:nvSpPr>
        <p:spPr>
          <a:xfrm>
            <a:off x="8124845" y="3689350"/>
            <a:ext cx="828675" cy="554037"/>
          </a:xfrm>
          <a:prstGeom prst="wedgeEllipseCallout">
            <a:avLst>
              <a:gd name="adj1" fmla="val -43750"/>
              <a:gd name="adj2" fmla="val 70000"/>
            </a:avLst>
          </a:prstGeom>
          <a:solidFill>
            <a:srgbClr val="CCFFCC"/>
          </a:solidFill>
          <a:ln w="12700"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ctr">
            <a:scene3d>
              <a:camera prst="orthographicFront"/>
              <a:lightRig rig="threePt" dir="t"/>
            </a:scene3d>
          </a:bodyPr>
          <a:lstStyle/>
          <a:p>
            <a:pPr algn="ctr" latinLnBrk="1">
              <a:lnSpc>
                <a:spcPct val="80000"/>
              </a:lnSpc>
              <a:spcBef>
                <a:spcPct val="50000"/>
              </a:spcBef>
              <a:buClr>
                <a:srgbClr val="FF0000"/>
              </a:buClr>
              <a:buFont typeface="Wingdings" panose="05000000000000000000" pitchFamily="2" charset="2"/>
              <a:buNone/>
            </a:pPr>
            <a:r>
              <a:rPr lang="zh-CN" altLang="en-US" b="1" noProof="1">
                <a:solidFill>
                  <a:schemeClr val="accent1"/>
                </a:solidFill>
                <a:effectLst>
                  <a:outerShdw blurRad="38100" dist="25400" dir="5400000" algn="ctr" rotWithShape="0">
                    <a:srgbClr val="6E747A">
                      <a:alpha val="43000"/>
                    </a:srgbClr>
                  </a:outerShdw>
                </a:effectLst>
                <a:cs typeface="+mn-ea"/>
                <a:sym typeface="+mn-ea"/>
              </a:rPr>
              <a:t>外键</a:t>
            </a:r>
            <a:endParaRPr lang="zh-CN" altLang="en-US" b="1" noProof="1">
              <a:solidFill>
                <a:schemeClr val="accent1"/>
              </a:solidFill>
              <a:effectLst>
                <a:outerShdw blurRad="38100" dist="25400" dir="5400000" algn="ctr" rotWithShape="0">
                  <a:srgbClr val="6E747A">
                    <a:alpha val="43000"/>
                  </a:srgbClr>
                </a:outerShdw>
              </a:effectLst>
              <a:cs typeface="+mn-ea"/>
              <a:sym typeface="+mn-ea"/>
            </a:endParaRPr>
          </a:p>
        </p:txBody>
      </p:sp>
      <p:sp>
        <p:nvSpPr>
          <p:cNvPr id="47114" name="AutoShape 10"/>
          <p:cNvSpPr/>
          <p:nvPr/>
        </p:nvSpPr>
        <p:spPr>
          <a:xfrm>
            <a:off x="3020974" y="4316413"/>
            <a:ext cx="828675" cy="552450"/>
          </a:xfrm>
          <a:prstGeom prst="wedgeEllipseCallout">
            <a:avLst>
              <a:gd name="adj1" fmla="val -67190"/>
              <a:gd name="adj2" fmla="val 68231"/>
            </a:avLst>
          </a:prstGeom>
          <a:solidFill>
            <a:srgbClr val="CCFFCC"/>
          </a:solidFill>
          <a:ln w="12700"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b="1" noProof="1">
                <a:solidFill>
                  <a:schemeClr val="accent1"/>
                </a:solidFill>
                <a:effectLst>
                  <a:outerShdw blurRad="38100" dist="25400" dir="5400000" algn="ctr" rotWithShape="0">
                    <a:srgbClr val="6E747A">
                      <a:alpha val="43000"/>
                    </a:srgbClr>
                  </a:outerShdw>
                </a:effectLst>
                <a:cs typeface="+mn-ea"/>
                <a:sym typeface="+mn-ea"/>
              </a:rPr>
              <a:t>主键</a:t>
            </a:r>
            <a:endParaRPr lang="zh-CN" altLang="en-US" b="1" noProof="1">
              <a:solidFill>
                <a:schemeClr val="accent1"/>
              </a:solidFill>
              <a:effectLst>
                <a:outerShdw blurRad="38100" dist="25400" dir="5400000" algn="ctr" rotWithShape="0">
                  <a:srgbClr val="6E747A">
                    <a:alpha val="43000"/>
                  </a:srgbClr>
                </a:outerShdw>
              </a:effectLst>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ox(in)">
                                      <p:cBhvr>
                                        <p:cTn id="7" dur="500"/>
                                        <p:tgtEl>
                                          <p:spTgt spid="471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7111"/>
                                        </p:tgtEl>
                                        <p:attrNameLst>
                                          <p:attrName>style.visibility</p:attrName>
                                        </p:attrNameLst>
                                      </p:cBhvr>
                                      <p:to>
                                        <p:strVal val="visible"/>
                                      </p:to>
                                    </p:set>
                                    <p:animEffect transition="in" filter="box(in)">
                                      <p:cBhvr>
                                        <p:cTn id="10" dur="500"/>
                                        <p:tgtEl>
                                          <p:spTgt spid="471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7107"/>
                                        </p:tgtEl>
                                        <p:attrNameLst>
                                          <p:attrName>style.visibility</p:attrName>
                                        </p:attrNameLst>
                                      </p:cBhvr>
                                      <p:to>
                                        <p:strVal val="visible"/>
                                      </p:to>
                                    </p:set>
                                    <p:anim calcmode="lin" valueType="num">
                                      <p:cBhvr>
                                        <p:cTn id="15" dur="500" fill="hold"/>
                                        <p:tgtEl>
                                          <p:spTgt spid="47107"/>
                                        </p:tgtEl>
                                        <p:attrNameLst>
                                          <p:attrName>ppt_x</p:attrName>
                                        </p:attrNameLst>
                                      </p:cBhvr>
                                      <p:tavLst>
                                        <p:tav tm="0">
                                          <p:val>
                                            <p:strVal val="0-#ppt_w/2"/>
                                          </p:val>
                                        </p:tav>
                                        <p:tav tm="100000">
                                          <p:val>
                                            <p:strVal val="#ppt_x"/>
                                          </p:val>
                                        </p:tav>
                                      </p:tavLst>
                                    </p:anim>
                                    <p:anim calcmode="lin" valueType="num">
                                      <p:cBhvr>
                                        <p:cTn id="16"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7108"/>
                                        </p:tgtEl>
                                        <p:attrNameLst>
                                          <p:attrName>style.visibility</p:attrName>
                                        </p:attrNameLst>
                                      </p:cBhvr>
                                      <p:to>
                                        <p:strVal val="visible"/>
                                      </p:to>
                                    </p:set>
                                    <p:anim calcmode="lin" valueType="num">
                                      <p:cBhvr>
                                        <p:cTn id="21" dur="500" fill="hold"/>
                                        <p:tgtEl>
                                          <p:spTgt spid="47108"/>
                                        </p:tgtEl>
                                        <p:attrNameLst>
                                          <p:attrName>ppt_x</p:attrName>
                                        </p:attrNameLst>
                                      </p:cBhvr>
                                      <p:tavLst>
                                        <p:tav tm="0">
                                          <p:val>
                                            <p:strVal val="0-#ppt_w/2"/>
                                          </p:val>
                                        </p:tav>
                                        <p:tav tm="100000">
                                          <p:val>
                                            <p:strVal val="#ppt_x"/>
                                          </p:val>
                                        </p:tav>
                                      </p:tavLst>
                                    </p:anim>
                                    <p:anim calcmode="lin" valueType="num">
                                      <p:cBhvr>
                                        <p:cTn id="22"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7109"/>
                                        </p:tgtEl>
                                        <p:attrNameLst>
                                          <p:attrName>style.visibility</p:attrName>
                                        </p:attrNameLst>
                                      </p:cBhvr>
                                      <p:to>
                                        <p:strVal val="visible"/>
                                      </p:to>
                                    </p:set>
                                    <p:anim calcmode="lin" valueType="num">
                                      <p:cBhvr>
                                        <p:cTn id="27" dur="500" fill="hold"/>
                                        <p:tgtEl>
                                          <p:spTgt spid="47109"/>
                                        </p:tgtEl>
                                        <p:attrNameLst>
                                          <p:attrName>ppt_x</p:attrName>
                                        </p:attrNameLst>
                                      </p:cBhvr>
                                      <p:tavLst>
                                        <p:tav tm="0">
                                          <p:val>
                                            <p:strVal val="0-#ppt_w/2"/>
                                          </p:val>
                                        </p:tav>
                                        <p:tav tm="100000">
                                          <p:val>
                                            <p:strVal val="#ppt_x"/>
                                          </p:val>
                                        </p:tav>
                                      </p:tavLst>
                                    </p:anim>
                                    <p:anim calcmode="lin" valueType="num">
                                      <p:cBhvr>
                                        <p:cTn id="28"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7113"/>
                                        </p:tgtEl>
                                        <p:attrNameLst>
                                          <p:attrName>style.visibility</p:attrName>
                                        </p:attrNameLst>
                                      </p:cBhvr>
                                      <p:to>
                                        <p:strVal val="visible"/>
                                      </p:to>
                                    </p:set>
                                    <p:animEffect transition="in" filter="box(in)">
                                      <p:cBhvr>
                                        <p:cTn id="33" dur="500"/>
                                        <p:tgtEl>
                                          <p:spTgt spid="4711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7114"/>
                                        </p:tgtEl>
                                        <p:attrNameLst>
                                          <p:attrName>style.visibility</p:attrName>
                                        </p:attrNameLst>
                                      </p:cBhvr>
                                      <p:to>
                                        <p:strVal val="visible"/>
                                      </p:to>
                                    </p:set>
                                    <p:animEffect transition="in" filter="box(in)">
                                      <p:cBhvr>
                                        <p:cTn id="38" dur="500"/>
                                        <p:tgtEl>
                                          <p:spTgt spid="4711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10"/>
                                        </p:tgtEl>
                                        <p:attrNameLst>
                                          <p:attrName>style.visibility</p:attrName>
                                        </p:attrNameLst>
                                      </p:cBhvr>
                                      <p:to>
                                        <p:strVal val="visible"/>
                                      </p:to>
                                    </p:set>
                                    <p:anim calcmode="lin" valueType="num">
                                      <p:cBhvr>
                                        <p:cTn id="43" dur="500" fill="hold"/>
                                        <p:tgtEl>
                                          <p:spTgt spid="47110"/>
                                        </p:tgtEl>
                                        <p:attrNameLst>
                                          <p:attrName>ppt_x</p:attrName>
                                        </p:attrNameLst>
                                      </p:cBhvr>
                                      <p:tavLst>
                                        <p:tav tm="0">
                                          <p:val>
                                            <p:strVal val="0-#ppt_w/2"/>
                                          </p:val>
                                        </p:tav>
                                        <p:tav tm="100000">
                                          <p:val>
                                            <p:strVal val="#ppt_x"/>
                                          </p:val>
                                        </p:tav>
                                      </p:tavLst>
                                    </p:anim>
                                    <p:anim calcmode="lin" valueType="num">
                                      <p:cBhvr>
                                        <p:cTn id="44"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ldLvl="0" animBg="1"/>
      <p:bldP spid="47108" grpId="0" bldLvl="0" animBg="1"/>
      <p:bldP spid="47109" grpId="0" bldLvl="0" animBg="1"/>
      <p:bldP spid="47110" grpId="0" bldLvl="0" animBg="1"/>
      <p:bldP spid="47111" grpId="0" bldLvl="0" animBg="1"/>
      <p:bldP spid="47113" grpId="0" bldLvl="0" animBg="1"/>
      <p:bldP spid="47114"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nvSpPr>
        <p:spPr>
          <a:xfrm>
            <a:off x="1808127" y="881063"/>
            <a:ext cx="4493538" cy="437043"/>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noProof="1">
                <a:cs typeface="+mn-ea"/>
                <a:sym typeface="+mn-ea"/>
              </a:rPr>
              <a:t>课程培训数据库结构如下：</a:t>
            </a:r>
            <a:endParaRPr lang="zh-CN" altLang="en-US" sz="2800" noProof="1">
              <a:sym typeface="+mn-ea"/>
            </a:endParaRPr>
          </a:p>
        </p:txBody>
      </p:sp>
      <p:sp>
        <p:nvSpPr>
          <p:cNvPr id="48131" name="Rectangle 3"/>
          <p:cNvSpPr/>
          <p:nvPr/>
        </p:nvSpPr>
        <p:spPr>
          <a:xfrm>
            <a:off x="1258852" y="1555750"/>
            <a:ext cx="7904728" cy="437043"/>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en-US" altLang="zh-CN" sz="2800" noProof="1">
                <a:solidFill>
                  <a:srgbClr val="CC3300"/>
                </a:solidFill>
                <a:cs typeface="+mn-ea"/>
                <a:sym typeface="+mn-ea"/>
              </a:rPr>
              <a:t>CUSTOMER</a:t>
            </a:r>
            <a:r>
              <a:rPr lang="en-US" altLang="zh-CN" sz="2800" noProof="1">
                <a:cs typeface="+mn-ea"/>
                <a:sym typeface="+mn-ea"/>
              </a:rPr>
              <a:t>(</a:t>
            </a:r>
            <a:r>
              <a:rPr lang="en-US" altLang="zh-CN" sz="2800" u="sng" noProof="1">
                <a:cs typeface="+mn-ea"/>
                <a:sym typeface="+mn-ea"/>
              </a:rPr>
              <a:t>CustomerNumber</a:t>
            </a:r>
            <a:r>
              <a:rPr lang="en-US" altLang="zh-CN" sz="2800" noProof="1">
                <a:cs typeface="+mn-ea"/>
                <a:sym typeface="+mn-ea"/>
              </a:rPr>
              <a:t>,CustomerName,Phone)</a:t>
            </a:r>
            <a:endParaRPr lang="en-US" altLang="zh-CN" sz="2800" noProof="1">
              <a:sym typeface="+mn-ea"/>
            </a:endParaRPr>
          </a:p>
        </p:txBody>
      </p:sp>
      <p:sp>
        <p:nvSpPr>
          <p:cNvPr id="48132" name="Rectangle 4"/>
          <p:cNvSpPr/>
          <p:nvPr/>
        </p:nvSpPr>
        <p:spPr>
          <a:xfrm>
            <a:off x="452398" y="4475163"/>
            <a:ext cx="11287204" cy="2246769"/>
          </a:xfrm>
          <a:prstGeom prst="rect">
            <a:avLst/>
          </a:prstGeom>
          <a:noFill/>
          <a:ln w="9525">
            <a:noFill/>
            <a:miter/>
          </a:ln>
          <a:effectLst>
            <a:prstShdw prst="shdw13" dist="53882" dir="13499999">
              <a:schemeClr val="bg2">
                <a:alpha val="50000"/>
              </a:schemeClr>
            </a:prstShdw>
          </a:effectLst>
        </p:spPr>
        <p:txBody>
          <a:bodyPr wrap="square">
            <a:spAutoFit/>
          </a:bodyPr>
          <a:lstStyle/>
          <a:p>
            <a:pPr latinLnBrk="1">
              <a:lnSpc>
                <a:spcPct val="80000"/>
              </a:lnSpc>
              <a:spcBef>
                <a:spcPct val="50000"/>
              </a:spcBef>
              <a:buClr>
                <a:srgbClr val="FF0000"/>
              </a:buClr>
              <a:buFont typeface="Wingdings" panose="05000000000000000000" pitchFamily="2" charset="2"/>
              <a:buNone/>
            </a:pPr>
            <a:r>
              <a:rPr lang="zh-CN" altLang="en-US" sz="2800" noProof="1">
                <a:solidFill>
                  <a:srgbClr val="FF0000"/>
                </a:solidFill>
                <a:cs typeface="+mn-ea"/>
                <a:sym typeface="+mn-ea"/>
              </a:rPr>
              <a:t>参照完整性约束</a:t>
            </a:r>
            <a:r>
              <a:rPr lang="zh-CN" altLang="en-US" sz="2800" noProof="1">
                <a:cs typeface="+mn-ea"/>
                <a:sym typeface="+mn-ea"/>
              </a:rPr>
              <a:t>：</a:t>
            </a:r>
            <a:endParaRPr lang="zh-CN" altLang="en-US" sz="2800" noProof="1">
              <a:sym typeface="+mn-ea"/>
            </a:endParaRPr>
          </a:p>
          <a:p>
            <a:pPr latinLnBrk="1">
              <a:lnSpc>
                <a:spcPct val="80000"/>
              </a:lnSpc>
              <a:spcBef>
                <a:spcPct val="50000"/>
              </a:spcBef>
              <a:buClr>
                <a:srgbClr val="FF0000"/>
              </a:buClr>
              <a:buFont typeface="Wingdings" panose="05000000000000000000" pitchFamily="2" charset="2"/>
              <a:buNone/>
            </a:pPr>
            <a:r>
              <a:rPr lang="en-US" altLang="zh-CN" sz="2800" noProof="1">
                <a:cs typeface="+mn-ea"/>
                <a:sym typeface="+mn-ea"/>
              </a:rPr>
              <a:t>1)</a:t>
            </a:r>
            <a:r>
              <a:rPr lang="en-US" altLang="zh-CN" sz="2800" noProof="1">
                <a:solidFill>
                  <a:srgbClr val="CC3300"/>
                </a:solidFill>
                <a:cs typeface="+mn-ea"/>
                <a:sym typeface="+mn-ea"/>
              </a:rPr>
              <a:t>ENROLLMENT</a:t>
            </a:r>
            <a:r>
              <a:rPr lang="zh-CN" altLang="en-US" sz="2800" noProof="1">
                <a:cs typeface="+mn-ea"/>
                <a:sym typeface="+mn-ea"/>
              </a:rPr>
              <a:t>表中的</a:t>
            </a:r>
            <a:r>
              <a:rPr lang="en-US" altLang="zh-CN" sz="2800" noProof="1">
                <a:cs typeface="+mn-ea"/>
                <a:sym typeface="+mn-ea"/>
              </a:rPr>
              <a:t>CustomerNumber</a:t>
            </a:r>
            <a:r>
              <a:rPr lang="zh-CN" altLang="en-US" sz="2800" noProof="1">
                <a:cs typeface="+mn-ea"/>
                <a:sym typeface="+mn-ea"/>
              </a:rPr>
              <a:t>的列值必须与</a:t>
            </a:r>
            <a:r>
              <a:rPr lang="en-US" altLang="zh-CN" sz="2800" noProof="1">
                <a:solidFill>
                  <a:srgbClr val="CC3300"/>
                </a:solidFill>
                <a:cs typeface="+mn-ea"/>
                <a:sym typeface="+mn-ea"/>
              </a:rPr>
              <a:t>CUSTOMER</a:t>
            </a:r>
            <a:r>
              <a:rPr lang="zh-CN" altLang="en-US" sz="2800" noProof="1">
                <a:cs typeface="+mn-ea"/>
                <a:sym typeface="+mn-ea"/>
              </a:rPr>
              <a:t>表中的</a:t>
            </a:r>
            <a:r>
              <a:rPr lang="en-US" altLang="zh-CN" sz="2800" noProof="1">
                <a:cs typeface="+mn-ea"/>
                <a:sym typeface="+mn-ea"/>
              </a:rPr>
              <a:t>CustomerNumber</a:t>
            </a:r>
            <a:r>
              <a:rPr lang="zh-CN" altLang="en-US" sz="2800" noProof="1">
                <a:cs typeface="+mn-ea"/>
                <a:sym typeface="+mn-ea"/>
              </a:rPr>
              <a:t>值匹配。</a:t>
            </a:r>
            <a:endParaRPr lang="zh-CN" altLang="en-US" sz="2800" noProof="1">
              <a:sym typeface="+mn-ea"/>
            </a:endParaRPr>
          </a:p>
          <a:p>
            <a:pPr latinLnBrk="1">
              <a:lnSpc>
                <a:spcPct val="80000"/>
              </a:lnSpc>
              <a:spcBef>
                <a:spcPct val="50000"/>
              </a:spcBef>
              <a:buClr>
                <a:srgbClr val="FF0000"/>
              </a:buClr>
              <a:buFont typeface="Wingdings" panose="05000000000000000000" pitchFamily="2" charset="2"/>
              <a:buNone/>
            </a:pPr>
            <a:r>
              <a:rPr lang="en-US" altLang="zh-CN" sz="2800" noProof="1">
                <a:cs typeface="+mn-ea"/>
                <a:sym typeface="+mn-ea"/>
              </a:rPr>
              <a:t>2)</a:t>
            </a:r>
            <a:r>
              <a:rPr lang="en-US" altLang="zh-CN" sz="2800" noProof="1">
                <a:solidFill>
                  <a:srgbClr val="CC3300"/>
                </a:solidFill>
                <a:cs typeface="+mn-ea"/>
                <a:sym typeface="+mn-ea"/>
              </a:rPr>
              <a:t>ENROLLMENT</a:t>
            </a:r>
            <a:r>
              <a:rPr lang="zh-CN" altLang="en-US" sz="2800" noProof="1">
                <a:cs typeface="+mn-ea"/>
                <a:sym typeface="+mn-ea"/>
              </a:rPr>
              <a:t>表中的</a:t>
            </a:r>
            <a:r>
              <a:rPr lang="en-US" altLang="zh-CN" sz="2800" noProof="1">
                <a:cs typeface="+mn-ea"/>
                <a:sym typeface="+mn-ea"/>
              </a:rPr>
              <a:t>CourseNumber</a:t>
            </a:r>
            <a:r>
              <a:rPr lang="zh-CN" altLang="en-US" sz="2800" noProof="1">
                <a:cs typeface="+mn-ea"/>
                <a:sym typeface="+mn-ea"/>
              </a:rPr>
              <a:t>的列值必须与</a:t>
            </a:r>
            <a:r>
              <a:rPr lang="en-US" altLang="zh-CN" sz="2800" noProof="1">
                <a:solidFill>
                  <a:srgbClr val="CC3300"/>
                </a:solidFill>
                <a:cs typeface="+mn-ea"/>
                <a:sym typeface="+mn-ea"/>
              </a:rPr>
              <a:t>COURSE</a:t>
            </a:r>
            <a:r>
              <a:rPr lang="zh-CN" altLang="en-US" sz="2800" noProof="1">
                <a:cs typeface="+mn-ea"/>
                <a:sym typeface="+mn-ea"/>
              </a:rPr>
              <a:t>表中的</a:t>
            </a:r>
            <a:r>
              <a:rPr lang="en-US" altLang="zh-CN" sz="2800" noProof="1">
                <a:cs typeface="+mn-ea"/>
                <a:sym typeface="+mn-ea"/>
              </a:rPr>
              <a:t>CourseNumber</a:t>
            </a:r>
            <a:r>
              <a:rPr lang="zh-CN" altLang="en-US" sz="2800" noProof="1">
                <a:cs typeface="+mn-ea"/>
                <a:sym typeface="+mn-ea"/>
              </a:rPr>
              <a:t>值匹配。</a:t>
            </a:r>
            <a:endParaRPr lang="zh-CN" altLang="en-US" sz="2800" noProof="1">
              <a:sym typeface="+mn-ea"/>
            </a:endParaRPr>
          </a:p>
        </p:txBody>
      </p:sp>
      <p:sp>
        <p:nvSpPr>
          <p:cNvPr id="51205" name="Rectangle 5"/>
          <p:cNvSpPr/>
          <p:nvPr/>
        </p:nvSpPr>
        <p:spPr>
          <a:xfrm>
            <a:off x="1179477" y="881063"/>
            <a:ext cx="543739" cy="437043"/>
          </a:xfrm>
          <a:prstGeom prst="rect">
            <a:avLst/>
          </a:prstGeom>
          <a:noFill/>
          <a:ln w="9525">
            <a:noFill/>
            <a:miter/>
          </a:ln>
          <a:effectLst>
            <a:prstShdw prst="shdw13" dist="53882" dir="13499999">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sz="2800" noProof="1">
                <a:solidFill>
                  <a:srgbClr val="FF0000"/>
                </a:solidFill>
                <a:cs typeface="+mn-ea"/>
                <a:sym typeface="+mn-ea"/>
              </a:rPr>
              <a:t>例</a:t>
            </a:r>
            <a:endParaRPr lang="zh-CN" altLang="en-US" sz="2800" noProof="1">
              <a:solidFill>
                <a:srgbClr val="FF0000"/>
              </a:solidFill>
              <a:sym typeface="+mn-ea"/>
            </a:endParaRPr>
          </a:p>
        </p:txBody>
      </p:sp>
      <p:sp>
        <p:nvSpPr>
          <p:cNvPr id="48134" name="AutoShape 6"/>
          <p:cNvSpPr/>
          <p:nvPr/>
        </p:nvSpPr>
        <p:spPr>
          <a:xfrm>
            <a:off x="2200239" y="3689350"/>
            <a:ext cx="828675" cy="554037"/>
          </a:xfrm>
          <a:prstGeom prst="wedgeEllipseCallout">
            <a:avLst>
              <a:gd name="adj1" fmla="val 109375"/>
              <a:gd name="adj2" fmla="val -68491"/>
            </a:avLst>
          </a:prstGeom>
          <a:solidFill>
            <a:srgbClr val="CCFFCC"/>
          </a:solidFill>
          <a:ln w="12700"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ctr">
            <a:scene3d>
              <a:camera prst="orthographicFront"/>
              <a:lightRig rig="threePt" dir="t"/>
            </a:scene3d>
          </a:bodyPr>
          <a:lstStyle/>
          <a:p>
            <a:pPr algn="ctr" latinLnBrk="1">
              <a:lnSpc>
                <a:spcPct val="80000"/>
              </a:lnSpc>
              <a:spcBef>
                <a:spcPct val="50000"/>
              </a:spcBef>
              <a:buClr>
                <a:srgbClr val="FF0000"/>
              </a:buClr>
              <a:buFont typeface="Wingdings" panose="05000000000000000000" pitchFamily="2" charset="2"/>
              <a:buNone/>
            </a:pPr>
            <a:r>
              <a:rPr lang="zh-CN" altLang="en-US" sz="2800" noProof="1">
                <a:solidFill>
                  <a:schemeClr val="accent1"/>
                </a:solidFill>
                <a:effectLst>
                  <a:outerShdw blurRad="38100" dist="25400" dir="5400000" algn="ctr" rotWithShape="0">
                    <a:srgbClr val="6E747A">
                      <a:alpha val="43000"/>
                    </a:srgbClr>
                  </a:outerShdw>
                </a:effectLst>
                <a:cs typeface="+mn-ea"/>
                <a:sym typeface="+mn-ea"/>
              </a:rPr>
              <a:t>外键</a:t>
            </a:r>
            <a:endParaRPr lang="zh-CN" altLang="en-US" sz="2800" noProof="1">
              <a:solidFill>
                <a:schemeClr val="accent1"/>
              </a:solidFill>
              <a:effectLst>
                <a:outerShdw blurRad="38100" dist="25400" dir="5400000" algn="ctr" rotWithShape="0">
                  <a:srgbClr val="6E747A">
                    <a:alpha val="43000"/>
                  </a:srgbClr>
                </a:outerShdw>
              </a:effectLst>
              <a:cs typeface="+mn-ea"/>
              <a:sym typeface="+mn-ea"/>
            </a:endParaRPr>
          </a:p>
        </p:txBody>
      </p:sp>
      <p:sp>
        <p:nvSpPr>
          <p:cNvPr id="48135" name="AutoShape 7"/>
          <p:cNvSpPr/>
          <p:nvPr/>
        </p:nvSpPr>
        <p:spPr>
          <a:xfrm>
            <a:off x="3789326" y="1318106"/>
            <a:ext cx="828675" cy="325438"/>
          </a:xfrm>
          <a:prstGeom prst="wedgeEllipseCallout">
            <a:avLst>
              <a:gd name="adj1" fmla="val -117190"/>
              <a:gd name="adj2" fmla="val 65931"/>
            </a:avLst>
          </a:prstGeom>
          <a:solidFill>
            <a:srgbClr val="CCFFCC"/>
          </a:solidFill>
          <a:ln w="12700"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ctr">
            <a:scene3d>
              <a:camera prst="orthographicFront"/>
              <a:lightRig rig="threePt" dir="t"/>
            </a:scene3d>
          </a:bodyPr>
          <a:lstStyle/>
          <a:p>
            <a:pPr algn="ctr" latinLnBrk="1">
              <a:lnSpc>
                <a:spcPct val="80000"/>
              </a:lnSpc>
              <a:spcBef>
                <a:spcPct val="50000"/>
              </a:spcBef>
              <a:buClr>
                <a:srgbClr val="FF0000"/>
              </a:buClr>
              <a:buFont typeface="Wingdings" panose="05000000000000000000" pitchFamily="2" charset="2"/>
              <a:buNone/>
            </a:pPr>
            <a:r>
              <a:rPr lang="zh-CN" altLang="en-US" sz="1600" noProof="1">
                <a:solidFill>
                  <a:schemeClr val="accent1"/>
                </a:solidFill>
                <a:effectLst>
                  <a:outerShdw blurRad="38100" dist="25400" dir="5400000" algn="ctr" rotWithShape="0">
                    <a:srgbClr val="6E747A">
                      <a:alpha val="43000"/>
                    </a:srgbClr>
                  </a:outerShdw>
                </a:effectLst>
                <a:cs typeface="+mn-ea"/>
                <a:sym typeface="+mn-ea"/>
              </a:rPr>
              <a:t>主键</a:t>
            </a:r>
            <a:endParaRPr lang="zh-CN" altLang="en-US" sz="1600" noProof="1">
              <a:solidFill>
                <a:schemeClr val="accent1"/>
              </a:solidFill>
              <a:effectLst>
                <a:outerShdw blurRad="38100" dist="25400" dir="5400000" algn="ctr" rotWithShape="0">
                  <a:srgbClr val="6E747A">
                    <a:alpha val="43000"/>
                  </a:srgbClr>
                </a:outerShdw>
              </a:effectLst>
              <a:cs typeface="+mn-ea"/>
              <a:sym typeface="+mn-ea"/>
            </a:endParaRPr>
          </a:p>
        </p:txBody>
      </p:sp>
      <p:sp>
        <p:nvSpPr>
          <p:cNvPr id="48136" name="Rectangle 8"/>
          <p:cNvSpPr/>
          <p:nvPr/>
        </p:nvSpPr>
        <p:spPr>
          <a:xfrm>
            <a:off x="1258852" y="2339975"/>
            <a:ext cx="7725192" cy="437043"/>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en-US" altLang="zh-CN" sz="2800" noProof="1">
                <a:solidFill>
                  <a:srgbClr val="CC3300"/>
                </a:solidFill>
                <a:cs typeface="+mn-ea"/>
                <a:sym typeface="+mn-ea"/>
              </a:rPr>
              <a:t>COURSE</a:t>
            </a:r>
            <a:r>
              <a:rPr lang="en-US" altLang="zh-CN" sz="2800" noProof="1">
                <a:cs typeface="+mn-ea"/>
                <a:sym typeface="+mn-ea"/>
              </a:rPr>
              <a:t>(</a:t>
            </a:r>
            <a:r>
              <a:rPr lang="en-US" altLang="zh-CN" sz="2800" u="sng" noProof="1">
                <a:cs typeface="+mn-ea"/>
                <a:sym typeface="+mn-ea"/>
              </a:rPr>
              <a:t>CourseNumber</a:t>
            </a:r>
            <a:r>
              <a:rPr lang="en-US" altLang="zh-CN" sz="2800" noProof="1">
                <a:cs typeface="+mn-ea"/>
                <a:sym typeface="+mn-ea"/>
              </a:rPr>
              <a:t>,Course,CourseDate,Fee)</a:t>
            </a:r>
            <a:endParaRPr lang="en-US" altLang="zh-CN" sz="2800" noProof="1">
              <a:sym typeface="+mn-ea"/>
            </a:endParaRPr>
          </a:p>
        </p:txBody>
      </p:sp>
      <p:sp>
        <p:nvSpPr>
          <p:cNvPr id="48137" name="Rectangle 9"/>
          <p:cNvSpPr/>
          <p:nvPr/>
        </p:nvSpPr>
        <p:spPr>
          <a:xfrm>
            <a:off x="1258852" y="3254375"/>
            <a:ext cx="9341019" cy="437043"/>
          </a:xfrm>
          <a:prstGeom prst="rect">
            <a:avLst/>
          </a:prstGeom>
          <a:noFill/>
          <a:ln w="9525">
            <a:noFill/>
            <a:miter/>
          </a:ln>
          <a:effectLst>
            <a:prstShdw prst="shdw13" dist="53882" dir="13499999">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en-US" altLang="zh-CN" sz="2800" noProof="1">
                <a:solidFill>
                  <a:srgbClr val="CC3300"/>
                </a:solidFill>
                <a:cs typeface="+mn-ea"/>
                <a:sym typeface="+mn-ea"/>
              </a:rPr>
              <a:t>ENROLLMENT</a:t>
            </a:r>
            <a:r>
              <a:rPr lang="en-US" altLang="zh-CN" sz="2800" noProof="1">
                <a:cs typeface="+mn-ea"/>
                <a:sym typeface="+mn-ea"/>
              </a:rPr>
              <a:t>(</a:t>
            </a:r>
            <a:r>
              <a:rPr lang="en-US" altLang="zh-CN" sz="2800" i="1" u="sng" noProof="1">
                <a:cs typeface="+mn-ea"/>
                <a:sym typeface="+mn-ea"/>
              </a:rPr>
              <a:t>CustomerNumber</a:t>
            </a:r>
            <a:r>
              <a:rPr lang="en-US" altLang="zh-CN" sz="2800" noProof="1">
                <a:cs typeface="+mn-ea"/>
                <a:sym typeface="+mn-ea"/>
              </a:rPr>
              <a:t>, </a:t>
            </a:r>
            <a:r>
              <a:rPr lang="en-US" altLang="zh-CN" sz="2800" i="1" u="sng" noProof="1">
                <a:cs typeface="+mn-ea"/>
                <a:sym typeface="+mn-ea"/>
              </a:rPr>
              <a:t>CourseNumber</a:t>
            </a:r>
            <a:r>
              <a:rPr lang="en-US" altLang="zh-CN" sz="2800" noProof="1">
                <a:cs typeface="+mn-ea"/>
                <a:sym typeface="+mn-ea"/>
              </a:rPr>
              <a:t>,AmountPaid)</a:t>
            </a:r>
            <a:endParaRPr lang="en-US" altLang="zh-CN" sz="2800" noProof="1">
              <a:sym typeface="+mn-ea"/>
            </a:endParaRPr>
          </a:p>
        </p:txBody>
      </p:sp>
      <p:sp>
        <p:nvSpPr>
          <p:cNvPr id="48138" name="AutoShape 10"/>
          <p:cNvSpPr/>
          <p:nvPr/>
        </p:nvSpPr>
        <p:spPr>
          <a:xfrm>
            <a:off x="3787739" y="2014537"/>
            <a:ext cx="830262" cy="325438"/>
          </a:xfrm>
          <a:prstGeom prst="wedgeEllipseCallout">
            <a:avLst>
              <a:gd name="adj1" fmla="val -117190"/>
              <a:gd name="adj2" fmla="val 65931"/>
            </a:avLst>
          </a:prstGeom>
          <a:solidFill>
            <a:srgbClr val="CCFFCC"/>
          </a:solidFill>
          <a:ln w="12700"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ctr">
            <a:scene3d>
              <a:camera prst="orthographicFront"/>
              <a:lightRig rig="threePt" dir="t"/>
            </a:scene3d>
          </a:bodyPr>
          <a:lstStyle/>
          <a:p>
            <a:pPr algn="ctr" latinLnBrk="1">
              <a:lnSpc>
                <a:spcPct val="80000"/>
              </a:lnSpc>
              <a:spcBef>
                <a:spcPct val="50000"/>
              </a:spcBef>
              <a:buClr>
                <a:srgbClr val="FF0000"/>
              </a:buClr>
              <a:buFont typeface="Wingdings" panose="05000000000000000000" pitchFamily="2" charset="2"/>
              <a:buNone/>
            </a:pPr>
            <a:r>
              <a:rPr lang="zh-CN" altLang="en-US" sz="1600" noProof="1">
                <a:solidFill>
                  <a:schemeClr val="accent1"/>
                </a:solidFill>
                <a:effectLst>
                  <a:outerShdw blurRad="38100" dist="25400" dir="5400000" algn="ctr" rotWithShape="0">
                    <a:srgbClr val="6E747A">
                      <a:alpha val="43000"/>
                    </a:srgbClr>
                  </a:outerShdw>
                </a:effectLst>
                <a:cs typeface="+mn-ea"/>
                <a:sym typeface="+mn-ea"/>
              </a:rPr>
              <a:t>主键</a:t>
            </a:r>
            <a:endParaRPr lang="zh-CN" altLang="en-US" sz="1600" noProof="1">
              <a:solidFill>
                <a:schemeClr val="accent1"/>
              </a:solidFill>
              <a:effectLst>
                <a:outerShdw blurRad="38100" dist="25400" dir="5400000" algn="ctr" rotWithShape="0">
                  <a:srgbClr val="6E747A">
                    <a:alpha val="43000"/>
                  </a:srgbClr>
                </a:outerShdw>
              </a:effectLst>
              <a:cs typeface="+mn-ea"/>
              <a:sym typeface="+mn-ea"/>
            </a:endParaRPr>
          </a:p>
        </p:txBody>
      </p:sp>
      <p:sp>
        <p:nvSpPr>
          <p:cNvPr id="48139" name="AutoShape 11"/>
          <p:cNvSpPr/>
          <p:nvPr/>
        </p:nvSpPr>
        <p:spPr>
          <a:xfrm>
            <a:off x="7810512" y="3689350"/>
            <a:ext cx="830263" cy="552450"/>
          </a:xfrm>
          <a:prstGeom prst="wedgeEllipseCallout">
            <a:avLst>
              <a:gd name="adj1" fmla="val -139236"/>
              <a:gd name="adj2" fmla="val -49741"/>
            </a:avLst>
          </a:prstGeom>
          <a:solidFill>
            <a:srgbClr val="CCFFCC"/>
          </a:solidFill>
          <a:ln w="12700" cap="flat" cmpd="sng">
            <a:solidFill>
              <a:schemeClr val="tx1"/>
            </a:solidFill>
            <a:prstDash val="solid"/>
            <a:miter/>
            <a:headEnd type="none" w="med" len="med"/>
            <a:tailEnd type="none" w="med" len="med"/>
          </a:ln>
          <a:effectLst>
            <a:prstShdw prst="shdw13" dist="53882" dir="13499999">
              <a:schemeClr val="bg2">
                <a:alpha val="50000"/>
              </a:schemeClr>
            </a:prstShdw>
          </a:effectLst>
        </p:spPr>
        <p:txBody>
          <a:bodyPr anchor="ctr">
            <a:scene3d>
              <a:camera prst="orthographicFront"/>
              <a:lightRig rig="threePt" dir="t"/>
            </a:scene3d>
          </a:bodyPr>
          <a:lstStyle/>
          <a:p>
            <a:pPr algn="ctr" latinLnBrk="1">
              <a:lnSpc>
                <a:spcPct val="80000"/>
              </a:lnSpc>
              <a:spcBef>
                <a:spcPct val="50000"/>
              </a:spcBef>
              <a:buClr>
                <a:srgbClr val="FF0000"/>
              </a:buClr>
              <a:buFont typeface="Wingdings" panose="05000000000000000000" pitchFamily="2" charset="2"/>
              <a:buNone/>
            </a:pPr>
            <a:r>
              <a:rPr lang="zh-CN" altLang="en-US" sz="2800" noProof="1">
                <a:solidFill>
                  <a:schemeClr val="accent1"/>
                </a:solidFill>
                <a:effectLst>
                  <a:outerShdw blurRad="38100" dist="25400" dir="5400000" algn="ctr" rotWithShape="0">
                    <a:srgbClr val="6E747A">
                      <a:alpha val="43000"/>
                    </a:srgbClr>
                  </a:outerShdw>
                </a:effectLst>
                <a:cs typeface="+mn-ea"/>
                <a:sym typeface="+mn-ea"/>
              </a:rPr>
              <a:t>外键</a:t>
            </a:r>
            <a:endParaRPr lang="zh-CN" altLang="en-US" sz="2800" noProof="1">
              <a:solidFill>
                <a:schemeClr val="accent1"/>
              </a:solidFill>
              <a:effectLst>
                <a:outerShdw blurRad="38100" dist="25400" dir="5400000" algn="ctr" rotWithShape="0">
                  <a:srgbClr val="6E747A">
                    <a:alpha val="43000"/>
                  </a:srgbClr>
                </a:outerShdw>
              </a:effectLst>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p:cTn id="7" dur="500" fill="hold"/>
                                        <p:tgtEl>
                                          <p:spTgt spid="48131"/>
                                        </p:tgtEl>
                                        <p:attrNameLst>
                                          <p:attrName>ppt_x</p:attrName>
                                        </p:attrNameLst>
                                      </p:cBhvr>
                                      <p:tavLst>
                                        <p:tav tm="0">
                                          <p:val>
                                            <p:strVal val="0-#ppt_w/2"/>
                                          </p:val>
                                        </p:tav>
                                        <p:tav tm="100000">
                                          <p:val>
                                            <p:strVal val="#ppt_x"/>
                                          </p:val>
                                        </p:tav>
                                      </p:tavLst>
                                    </p:anim>
                                    <p:anim calcmode="lin" valueType="num">
                                      <p:cBhvr>
                                        <p:cTn id="8"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8135"/>
                                        </p:tgtEl>
                                        <p:attrNameLst>
                                          <p:attrName>style.visibility</p:attrName>
                                        </p:attrNameLst>
                                      </p:cBhvr>
                                      <p:to>
                                        <p:strVal val="visible"/>
                                      </p:to>
                                    </p:set>
                                    <p:animEffect transition="in" filter="box(in)">
                                      <p:cBhvr>
                                        <p:cTn id="13" dur="500"/>
                                        <p:tgtEl>
                                          <p:spTgt spid="481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8136"/>
                                        </p:tgtEl>
                                        <p:attrNameLst>
                                          <p:attrName>style.visibility</p:attrName>
                                        </p:attrNameLst>
                                      </p:cBhvr>
                                      <p:to>
                                        <p:strVal val="visible"/>
                                      </p:to>
                                    </p:set>
                                    <p:anim calcmode="lin" valueType="num">
                                      <p:cBhvr>
                                        <p:cTn id="18" dur="500" fill="hold"/>
                                        <p:tgtEl>
                                          <p:spTgt spid="48136"/>
                                        </p:tgtEl>
                                        <p:attrNameLst>
                                          <p:attrName>ppt_x</p:attrName>
                                        </p:attrNameLst>
                                      </p:cBhvr>
                                      <p:tavLst>
                                        <p:tav tm="0">
                                          <p:val>
                                            <p:strVal val="0-#ppt_w/2"/>
                                          </p:val>
                                        </p:tav>
                                        <p:tav tm="100000">
                                          <p:val>
                                            <p:strVal val="#ppt_x"/>
                                          </p:val>
                                        </p:tav>
                                      </p:tavLst>
                                    </p:anim>
                                    <p:anim calcmode="lin" valueType="num">
                                      <p:cBhvr>
                                        <p:cTn id="19"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8138"/>
                                        </p:tgtEl>
                                        <p:attrNameLst>
                                          <p:attrName>style.visibility</p:attrName>
                                        </p:attrNameLst>
                                      </p:cBhvr>
                                      <p:to>
                                        <p:strVal val="visible"/>
                                      </p:to>
                                    </p:set>
                                    <p:animEffect transition="in" filter="box(in)">
                                      <p:cBhvr>
                                        <p:cTn id="24" dur="500"/>
                                        <p:tgtEl>
                                          <p:spTgt spid="4813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8137"/>
                                        </p:tgtEl>
                                        <p:attrNameLst>
                                          <p:attrName>style.visibility</p:attrName>
                                        </p:attrNameLst>
                                      </p:cBhvr>
                                      <p:to>
                                        <p:strVal val="visible"/>
                                      </p:to>
                                    </p:set>
                                    <p:anim calcmode="lin" valueType="num">
                                      <p:cBhvr>
                                        <p:cTn id="29" dur="500" fill="hold"/>
                                        <p:tgtEl>
                                          <p:spTgt spid="48137"/>
                                        </p:tgtEl>
                                        <p:attrNameLst>
                                          <p:attrName>ppt_x</p:attrName>
                                        </p:attrNameLst>
                                      </p:cBhvr>
                                      <p:tavLst>
                                        <p:tav tm="0">
                                          <p:val>
                                            <p:strVal val="0-#ppt_w/2"/>
                                          </p:val>
                                        </p:tav>
                                        <p:tav tm="100000">
                                          <p:val>
                                            <p:strVal val="#ppt_x"/>
                                          </p:val>
                                        </p:tav>
                                      </p:tavLst>
                                    </p:anim>
                                    <p:anim calcmode="lin" valueType="num">
                                      <p:cBhvr>
                                        <p:cTn id="30" dur="500" fill="hold"/>
                                        <p:tgtEl>
                                          <p:spTgt spid="481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8134"/>
                                        </p:tgtEl>
                                        <p:attrNameLst>
                                          <p:attrName>style.visibility</p:attrName>
                                        </p:attrNameLst>
                                      </p:cBhvr>
                                      <p:to>
                                        <p:strVal val="visible"/>
                                      </p:to>
                                    </p:set>
                                    <p:animEffect transition="in" filter="box(in)">
                                      <p:cBhvr>
                                        <p:cTn id="35" dur="500"/>
                                        <p:tgtEl>
                                          <p:spTgt spid="4813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8139"/>
                                        </p:tgtEl>
                                        <p:attrNameLst>
                                          <p:attrName>style.visibility</p:attrName>
                                        </p:attrNameLst>
                                      </p:cBhvr>
                                      <p:to>
                                        <p:strVal val="visible"/>
                                      </p:to>
                                    </p:set>
                                    <p:animEffect transition="in" filter="box(in)">
                                      <p:cBhvr>
                                        <p:cTn id="40" dur="500"/>
                                        <p:tgtEl>
                                          <p:spTgt spid="4813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8132">
                                            <p:bg/>
                                          </p:spTgt>
                                        </p:tgtEl>
                                        <p:attrNameLst>
                                          <p:attrName>style.visibility</p:attrName>
                                        </p:attrNameLst>
                                      </p:cBhvr>
                                      <p:to>
                                        <p:strVal val="visible"/>
                                      </p:to>
                                    </p:set>
                                    <p:anim calcmode="lin" valueType="num">
                                      <p:cBhvr>
                                        <p:cTn id="45" dur="500" fill="hold"/>
                                        <p:tgtEl>
                                          <p:spTgt spid="48132">
                                            <p:bg/>
                                          </p:spTgt>
                                        </p:tgtEl>
                                        <p:attrNameLst>
                                          <p:attrName>ppt_x</p:attrName>
                                        </p:attrNameLst>
                                      </p:cBhvr>
                                      <p:tavLst>
                                        <p:tav tm="0">
                                          <p:val>
                                            <p:strVal val="0-#ppt_w/2"/>
                                          </p:val>
                                        </p:tav>
                                        <p:tav tm="100000">
                                          <p:val>
                                            <p:strVal val="#ppt_x"/>
                                          </p:val>
                                        </p:tav>
                                      </p:tavLst>
                                    </p:anim>
                                    <p:anim calcmode="lin" valueType="num">
                                      <p:cBhvr>
                                        <p:cTn id="46" dur="500" fill="hold"/>
                                        <p:tgtEl>
                                          <p:spTgt spid="48132">
                                            <p:bg/>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8132">
                                            <p:txEl>
                                              <p:pRg st="0" end="0"/>
                                            </p:txEl>
                                          </p:spTgt>
                                        </p:tgtEl>
                                        <p:attrNameLst>
                                          <p:attrName>style.visibility</p:attrName>
                                        </p:attrNameLst>
                                      </p:cBhvr>
                                      <p:to>
                                        <p:strVal val="visible"/>
                                      </p:to>
                                    </p:set>
                                    <p:anim calcmode="lin" valueType="num">
                                      <p:cBhvr>
                                        <p:cTn id="51" dur="500" fill="hold"/>
                                        <p:tgtEl>
                                          <p:spTgt spid="48132">
                                            <p:txEl>
                                              <p:pRg st="0" end="0"/>
                                            </p:txEl>
                                          </p:spTgt>
                                        </p:tgtEl>
                                        <p:attrNameLst>
                                          <p:attrName>ppt_x</p:attrName>
                                        </p:attrNameLst>
                                      </p:cBhvr>
                                      <p:tavLst>
                                        <p:tav tm="0">
                                          <p:val>
                                            <p:strVal val="0-#ppt_w/2"/>
                                          </p:val>
                                        </p:tav>
                                        <p:tav tm="100000">
                                          <p:val>
                                            <p:strVal val="#ppt_x"/>
                                          </p:val>
                                        </p:tav>
                                      </p:tavLst>
                                    </p:anim>
                                    <p:anim calcmode="lin" valueType="num">
                                      <p:cBhvr>
                                        <p:cTn id="52" dur="500" fill="hold"/>
                                        <p:tgtEl>
                                          <p:spTgt spid="481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8132">
                                            <p:txEl>
                                              <p:pRg st="1" end="1"/>
                                            </p:txEl>
                                          </p:spTgt>
                                        </p:tgtEl>
                                        <p:attrNameLst>
                                          <p:attrName>style.visibility</p:attrName>
                                        </p:attrNameLst>
                                      </p:cBhvr>
                                      <p:to>
                                        <p:strVal val="visible"/>
                                      </p:to>
                                    </p:set>
                                    <p:anim calcmode="lin" valueType="num">
                                      <p:cBhvr>
                                        <p:cTn id="57" dur="500" fill="hold"/>
                                        <p:tgtEl>
                                          <p:spTgt spid="48132">
                                            <p:txEl>
                                              <p:pRg st="1" end="1"/>
                                            </p:txEl>
                                          </p:spTgt>
                                        </p:tgtEl>
                                        <p:attrNameLst>
                                          <p:attrName>ppt_x</p:attrName>
                                        </p:attrNameLst>
                                      </p:cBhvr>
                                      <p:tavLst>
                                        <p:tav tm="0">
                                          <p:val>
                                            <p:strVal val="0-#ppt_w/2"/>
                                          </p:val>
                                        </p:tav>
                                        <p:tav tm="100000">
                                          <p:val>
                                            <p:strVal val="#ppt_x"/>
                                          </p:val>
                                        </p:tav>
                                      </p:tavLst>
                                    </p:anim>
                                    <p:anim calcmode="lin" valueType="num">
                                      <p:cBhvr>
                                        <p:cTn id="58" dur="500" fill="hold"/>
                                        <p:tgtEl>
                                          <p:spTgt spid="481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48132">
                                            <p:txEl>
                                              <p:pRg st="2" end="2"/>
                                            </p:txEl>
                                          </p:spTgt>
                                        </p:tgtEl>
                                        <p:attrNameLst>
                                          <p:attrName>style.visibility</p:attrName>
                                        </p:attrNameLst>
                                      </p:cBhvr>
                                      <p:to>
                                        <p:strVal val="visible"/>
                                      </p:to>
                                    </p:set>
                                    <p:anim calcmode="lin" valueType="num">
                                      <p:cBhvr>
                                        <p:cTn id="63" dur="500" fill="hold"/>
                                        <p:tgtEl>
                                          <p:spTgt spid="48132">
                                            <p:txEl>
                                              <p:pRg st="2" end="2"/>
                                            </p:txEl>
                                          </p:spTgt>
                                        </p:tgtEl>
                                        <p:attrNameLst>
                                          <p:attrName>ppt_x</p:attrName>
                                        </p:attrNameLst>
                                      </p:cBhvr>
                                      <p:tavLst>
                                        <p:tav tm="0">
                                          <p:val>
                                            <p:strVal val="0-#ppt_w/2"/>
                                          </p:val>
                                        </p:tav>
                                        <p:tav tm="100000">
                                          <p:val>
                                            <p:strVal val="#ppt_x"/>
                                          </p:val>
                                        </p:tav>
                                      </p:tavLst>
                                    </p:anim>
                                    <p:anim calcmode="lin" valueType="num">
                                      <p:cBhvr>
                                        <p:cTn id="64" dur="500" fill="hold"/>
                                        <p:tgtEl>
                                          <p:spTgt spid="4813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ldLvl="0" animBg="1"/>
      <p:bldP spid="48132" grpId="0" build="p"/>
      <p:bldP spid="48134" grpId="0" bldLvl="0" animBg="1"/>
      <p:bldP spid="48135" grpId="0" bldLvl="0" animBg="1"/>
      <p:bldP spid="48136" grpId="0" bldLvl="0" animBg="1"/>
      <p:bldP spid="48137" grpId="0" bldLvl="0" animBg="1"/>
      <p:bldP spid="48138" grpId="0" bldLvl="0" animBg="1"/>
      <p:bldP spid="48139"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30049"/>
          <p:cNvSpPr>
            <a:spLocks noGrp="1" noChangeArrowheads="1"/>
          </p:cNvSpPr>
          <p:nvPr>
            <p:ph type="title"/>
          </p:nvPr>
        </p:nvSpPr>
        <p:spPr bwMode="auto">
          <a:xfrm>
            <a:off x="2135188" y="0"/>
            <a:ext cx="7772400" cy="914400"/>
          </a:xfrm>
          <a:noFill/>
          <a:ln>
            <a:miter lim="800000"/>
          </a:ln>
        </p:spPr>
        <p:txBody>
          <a:bodyPr vert="horz" wrap="square" lIns="91440" tIns="45720" rIns="91440" bIns="45720" numCol="1" anchor="ctr" anchorCtr="0" compatLnSpc="1"/>
          <a:lstStyle/>
          <a:p>
            <a:r>
              <a:rPr lang="zh-CN" altLang="en-US" sz="4000">
                <a:latin typeface="宋体" panose="02010600030101010101" pitchFamily="2" charset="-122"/>
              </a:rPr>
              <a:t>参照完整性</a:t>
            </a:r>
            <a:endParaRPr lang="zh-CN" altLang="en-US" sz="4000">
              <a:latin typeface="宋体" panose="02010600030101010101" pitchFamily="2" charset="-122"/>
            </a:endParaRPr>
          </a:p>
        </p:txBody>
      </p:sp>
      <p:sp>
        <p:nvSpPr>
          <p:cNvPr id="89090" name="文本占位符 130050"/>
          <p:cNvSpPr>
            <a:spLocks noGrp="1" noChangeArrowheads="1"/>
          </p:cNvSpPr>
          <p:nvPr>
            <p:ph idx="1"/>
          </p:nvPr>
        </p:nvSpPr>
        <p:spPr bwMode="auto">
          <a:xfrm>
            <a:off x="380960" y="981075"/>
            <a:ext cx="11572956" cy="5616575"/>
          </a:xfrm>
          <a:noFill/>
          <a:ln>
            <a:miter lim="800000"/>
          </a:ln>
        </p:spPr>
        <p:txBody>
          <a:bodyPr vert="horz" wrap="square" lIns="91440" tIns="45720" rIns="91440" bIns="45720" numCol="1" anchor="t" anchorCtr="0" compatLnSpc="1"/>
          <a:lstStyle/>
          <a:p>
            <a:pPr>
              <a:lnSpc>
                <a:spcPct val="90000"/>
              </a:lnSpc>
              <a:buClr>
                <a:schemeClr val="tx1"/>
              </a:buClr>
              <a:buSzPct val="80000"/>
            </a:pPr>
            <a:r>
              <a:rPr lang="zh-CN" altLang="en-US" sz="2800" b="1" dirty="0">
                <a:latin typeface="宋体" panose="02010600030101010101" pitchFamily="2" charset="-122"/>
              </a:rPr>
              <a:t>参照完整性： 关系模型中实体及实体间的联系都是用关系来描述的，因此可能存在着关系与关系间的引用。</a:t>
            </a:r>
            <a:endParaRPr lang="zh-CN" altLang="en-US" sz="2800" b="1" dirty="0"/>
          </a:p>
          <a:p>
            <a:pPr>
              <a:lnSpc>
                <a:spcPct val="90000"/>
              </a:lnSpc>
              <a:buClr>
                <a:schemeClr val="tx1"/>
              </a:buClr>
              <a:buSzPct val="80000"/>
            </a:pPr>
            <a:r>
              <a:rPr lang="zh-CN" altLang="en-US" sz="2800" b="1" dirty="0"/>
              <a:t>参照完整性规则： </a:t>
            </a:r>
            <a:r>
              <a:rPr lang="zh-CN" altLang="en-US" sz="2800" b="1" dirty="0">
                <a:latin typeface="宋体" panose="02010600030101010101" pitchFamily="2" charset="-122"/>
              </a:rPr>
              <a:t>若属性（或属性组）</a:t>
            </a:r>
            <a:r>
              <a:rPr lang="en-US" altLang="zh-CN" sz="2800" b="1" i="1" dirty="0">
                <a:latin typeface="宋体" panose="02010600030101010101" pitchFamily="2" charset="-122"/>
              </a:rPr>
              <a:t>F</a:t>
            </a:r>
            <a:r>
              <a:rPr lang="zh-CN" altLang="en-US" sz="2800" b="1" dirty="0">
                <a:latin typeface="宋体" panose="02010600030101010101" pitchFamily="2" charset="-122"/>
              </a:rPr>
              <a:t>是基本关系</a:t>
            </a:r>
            <a:r>
              <a:rPr lang="en-US" altLang="zh-CN" sz="2800" b="1" i="1" dirty="0">
                <a:latin typeface="宋体" panose="02010600030101010101" pitchFamily="2" charset="-122"/>
              </a:rPr>
              <a:t>R</a:t>
            </a:r>
            <a:r>
              <a:rPr lang="zh-CN" altLang="en-US" sz="2800" b="1" dirty="0">
                <a:latin typeface="宋体" panose="02010600030101010101" pitchFamily="2" charset="-122"/>
              </a:rPr>
              <a:t>的外码，它与基本关系</a:t>
            </a:r>
            <a:r>
              <a:rPr lang="en-US" altLang="zh-CN" sz="2800" b="1" i="1" dirty="0">
                <a:latin typeface="宋体" panose="02010600030101010101" pitchFamily="2" charset="-122"/>
              </a:rPr>
              <a:t>S</a:t>
            </a:r>
            <a:r>
              <a:rPr lang="zh-CN" altLang="en-US" sz="2800" b="1" dirty="0">
                <a:latin typeface="宋体" panose="02010600030101010101" pitchFamily="2" charset="-122"/>
              </a:rPr>
              <a:t>的主码</a:t>
            </a:r>
            <a:r>
              <a:rPr lang="en-US" altLang="zh-CN" sz="2800" b="1" dirty="0">
                <a:latin typeface="宋体" panose="02010600030101010101" pitchFamily="2" charset="-122"/>
              </a:rPr>
              <a:t>K</a:t>
            </a:r>
            <a:r>
              <a:rPr lang="en-US" altLang="zh-CN" sz="2800" b="1" baseline="-25000" dirty="0">
                <a:latin typeface="宋体" panose="02010600030101010101" pitchFamily="2" charset="-122"/>
              </a:rPr>
              <a:t>s</a:t>
            </a:r>
            <a:r>
              <a:rPr lang="zh-CN" altLang="en-US" sz="2800" b="1" dirty="0">
                <a:latin typeface="宋体" panose="02010600030101010101" pitchFamily="2" charset="-122"/>
              </a:rPr>
              <a:t>相对应（基本关系</a:t>
            </a:r>
            <a:r>
              <a:rPr lang="en-US" altLang="zh-CN" sz="2800" b="1" i="1" dirty="0">
                <a:latin typeface="宋体" panose="02010600030101010101" pitchFamily="2" charset="-122"/>
              </a:rPr>
              <a:t>R</a:t>
            </a:r>
            <a:r>
              <a:rPr lang="zh-CN" altLang="en-US" sz="2800" b="1" dirty="0">
                <a:latin typeface="宋体" panose="02010600030101010101" pitchFamily="2" charset="-122"/>
              </a:rPr>
              <a:t>和</a:t>
            </a:r>
            <a:r>
              <a:rPr lang="en-US" altLang="zh-CN" sz="2800" b="1" i="1" dirty="0">
                <a:latin typeface="宋体" panose="02010600030101010101" pitchFamily="2" charset="-122"/>
              </a:rPr>
              <a:t>S</a:t>
            </a:r>
            <a:r>
              <a:rPr lang="zh-CN" altLang="en-US" sz="2800" b="1" dirty="0">
                <a:latin typeface="宋体" panose="02010600030101010101" pitchFamily="2" charset="-122"/>
              </a:rPr>
              <a:t>不一定是不同的关系），则对于</a:t>
            </a:r>
            <a:r>
              <a:rPr lang="en-US" altLang="zh-CN" sz="2800" b="1" i="1" dirty="0">
                <a:latin typeface="宋体" panose="02010600030101010101" pitchFamily="2" charset="-122"/>
              </a:rPr>
              <a:t>R</a:t>
            </a:r>
            <a:r>
              <a:rPr lang="zh-CN" altLang="en-US" sz="2800" b="1" dirty="0">
                <a:latin typeface="宋体" panose="02010600030101010101" pitchFamily="2" charset="-122"/>
              </a:rPr>
              <a:t>中每个元组在</a:t>
            </a:r>
            <a:r>
              <a:rPr lang="en-US" altLang="zh-CN" sz="2800" b="1" i="1" dirty="0">
                <a:latin typeface="宋体" panose="02010600030101010101" pitchFamily="2" charset="-122"/>
              </a:rPr>
              <a:t>F</a:t>
            </a:r>
            <a:r>
              <a:rPr lang="zh-CN" altLang="en-US" sz="2800" b="1" dirty="0">
                <a:latin typeface="宋体" panose="02010600030101010101" pitchFamily="2" charset="-122"/>
              </a:rPr>
              <a:t>上的值必须为：</a:t>
            </a:r>
            <a:endParaRPr lang="zh-CN" altLang="en-US" sz="2800" b="1" dirty="0">
              <a:latin typeface="宋体" panose="02010600030101010101" pitchFamily="2" charset="-122"/>
            </a:endParaRPr>
          </a:p>
          <a:p>
            <a:pPr lvl="1" algn="just">
              <a:lnSpc>
                <a:spcPct val="140000"/>
              </a:lnSpc>
              <a:buClr>
                <a:schemeClr val="tx1"/>
              </a:buClr>
            </a:pPr>
            <a:r>
              <a:rPr lang="zh-CN" altLang="en-US" sz="2800" b="1" dirty="0">
                <a:latin typeface="宋体" panose="02010600030101010101" pitchFamily="2" charset="-122"/>
              </a:rPr>
              <a:t>或者取空值（</a:t>
            </a:r>
            <a:r>
              <a:rPr lang="en-US" altLang="zh-CN" sz="2800" b="1" i="1" dirty="0">
                <a:latin typeface="宋体" panose="02010600030101010101" pitchFamily="2" charset="-122"/>
              </a:rPr>
              <a:t>F</a:t>
            </a:r>
            <a:r>
              <a:rPr lang="zh-CN" altLang="en-US" sz="2800" b="1" dirty="0">
                <a:latin typeface="宋体" panose="02010600030101010101" pitchFamily="2" charset="-122"/>
              </a:rPr>
              <a:t>的每个属性值均为空值）</a:t>
            </a:r>
            <a:endParaRPr lang="zh-CN" altLang="en-US" sz="2800" b="1" dirty="0">
              <a:latin typeface="宋体" panose="02010600030101010101" pitchFamily="2" charset="-122"/>
            </a:endParaRPr>
          </a:p>
          <a:p>
            <a:pPr lvl="1" algn="just">
              <a:lnSpc>
                <a:spcPct val="90000"/>
              </a:lnSpc>
              <a:buClr>
                <a:schemeClr val="tx1"/>
              </a:buClr>
            </a:pPr>
            <a:r>
              <a:rPr lang="zh-CN" altLang="en-US" sz="2800" b="1" dirty="0">
                <a:latin typeface="宋体" panose="02010600030101010101" pitchFamily="2" charset="-122"/>
              </a:rPr>
              <a:t>或者等于</a:t>
            </a:r>
            <a:r>
              <a:rPr lang="en-US" altLang="zh-CN" sz="2800" b="1" i="1" dirty="0">
                <a:latin typeface="宋体" panose="02010600030101010101" pitchFamily="2" charset="-122"/>
              </a:rPr>
              <a:t>S</a:t>
            </a:r>
            <a:r>
              <a:rPr lang="zh-CN" altLang="en-US" sz="2800" b="1" dirty="0">
                <a:latin typeface="宋体" panose="02010600030101010101" pitchFamily="2" charset="-122"/>
              </a:rPr>
              <a:t>中某个元组的主码值。</a:t>
            </a:r>
            <a:endParaRPr lang="zh-CN" altLang="en-US" sz="2800" b="1" dirty="0"/>
          </a:p>
          <a:p>
            <a:pPr>
              <a:lnSpc>
                <a:spcPct val="90000"/>
              </a:lnSpc>
            </a:pPr>
            <a:r>
              <a:rPr lang="zh-CN" altLang="en-US" sz="2800" b="1" dirty="0">
                <a:latin typeface="宋体" panose="02010600030101010101" pitchFamily="2" charset="-122"/>
              </a:rPr>
              <a:t>参照完整性属于表间规则</a:t>
            </a:r>
            <a:endParaRPr lang="zh-CN" altLang="en-US" sz="2800" b="1" dirty="0"/>
          </a:p>
          <a:p>
            <a:pPr>
              <a:lnSpc>
                <a:spcPct val="90000"/>
              </a:lnSpc>
            </a:pPr>
            <a:endParaRPr lang="zh-CN" altLang="en-US" sz="2800" b="1" dirty="0"/>
          </a:p>
          <a:p>
            <a:pPr>
              <a:lnSpc>
                <a:spcPct val="90000"/>
              </a:lnSpc>
            </a:pPr>
            <a:r>
              <a:rPr lang="zh-CN" altLang="en-US" sz="2800" b="1" dirty="0">
                <a:latin typeface="宋体" panose="02010600030101010101" pitchFamily="2" charset="-122"/>
              </a:rPr>
              <a:t>对于永久关系的相关表，在更新、插入或删除记录时，如果只改其一不改其二，就会影响数据的完整性 </a:t>
            </a:r>
            <a:endParaRPr lang="zh-CN" altLang="en-US" sz="2800" b="1" dirty="0">
              <a:latin typeface="宋体" panose="02010600030101010101" pitchFamily="2" charset="-122"/>
            </a:endParaRPr>
          </a:p>
          <a:p>
            <a:pPr>
              <a:lnSpc>
                <a:spcPct val="90000"/>
              </a:lnSpc>
            </a:pPr>
            <a:endParaRPr lang="zh-CN" altLang="en-US" sz="28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r>
              <a:rPr lang="zh-CN" altLang="en-US"/>
              <a:t>参照完整性例子</a:t>
            </a:r>
            <a:endParaRPr lang="zh-CN" altLang="en-US"/>
          </a:p>
        </p:txBody>
      </p:sp>
      <p:sp>
        <p:nvSpPr>
          <p:cNvPr id="90114" name="内容占位符 2"/>
          <p:cNvSpPr>
            <a:spLocks noGrp="1" noChangeArrowheads="1"/>
          </p:cNvSpPr>
          <p:nvPr>
            <p:ph idx="1"/>
          </p:nvPr>
        </p:nvSpPr>
        <p:spPr bwMode="auto">
          <a:xfrm>
            <a:off x="864235" y="1752600"/>
            <a:ext cx="9405620" cy="4664075"/>
          </a:xfrm>
          <a:noFill/>
          <a:ln>
            <a:miter lim="800000"/>
          </a:ln>
        </p:spPr>
        <p:txBody>
          <a:bodyPr vert="horz" wrap="square" lIns="91440" tIns="45720" rIns="91440" bIns="45720" numCol="1" anchor="t" anchorCtr="0" compatLnSpc="1"/>
          <a:lstStyle/>
          <a:p>
            <a:pPr marL="382905" indent="-382905" defTabSz="1019175">
              <a:spcBef>
                <a:spcPct val="50000"/>
              </a:spcBef>
            </a:pPr>
            <a:r>
              <a:rPr lang="zh-CN" altLang="en-US">
                <a:latin typeface="Times New Roman" panose="02020603050405020304" pitchFamily="18" charset="0"/>
                <a:sym typeface="黑体" panose="02010609060101010101" pitchFamily="49" charset="-122"/>
              </a:rPr>
              <a:t>学生（学号，姓名，性别，</a:t>
            </a:r>
            <a:r>
              <a:rPr lang="zh-CN" altLang="en-US">
                <a:solidFill>
                  <a:schemeClr val="accent1"/>
                </a:solidFill>
                <a:latin typeface="Times New Roman" panose="02020603050405020304" pitchFamily="18" charset="0"/>
                <a:sym typeface="黑体" panose="02010609060101010101" pitchFamily="49" charset="-122"/>
              </a:rPr>
              <a:t>专业号</a:t>
            </a:r>
            <a:r>
              <a:rPr lang="zh-CN" altLang="en-US">
                <a:latin typeface="Times New Roman" panose="02020603050405020304" pitchFamily="18" charset="0"/>
                <a:sym typeface="黑体" panose="02010609060101010101" pitchFamily="49" charset="-122"/>
              </a:rPr>
              <a:t>，年龄）</a:t>
            </a:r>
            <a:endParaRPr lang="zh-CN" altLang="en-US" b="1">
              <a:latin typeface="Times New Roman" panose="02020603050405020304" pitchFamily="18" charset="0"/>
            </a:endParaRPr>
          </a:p>
          <a:p>
            <a:pPr marL="382905" indent="-382905" defTabSz="1019175">
              <a:spcBef>
                <a:spcPct val="50000"/>
              </a:spcBef>
            </a:pPr>
            <a:r>
              <a:rPr lang="zh-CN" altLang="en-US">
                <a:latin typeface="Times New Roman" panose="02020603050405020304" pitchFamily="18" charset="0"/>
                <a:sym typeface="黑体" panose="02010609060101010101" pitchFamily="49" charset="-122"/>
              </a:rPr>
              <a:t> 专业（专业号，专业名）</a:t>
            </a:r>
            <a:endParaRPr lang="zh-CN" altLang="en-US" b="1">
              <a:latin typeface="Times New Roman" panose="02020603050405020304" pitchFamily="18" charset="0"/>
            </a:endParaRPr>
          </a:p>
          <a:p>
            <a:pPr marL="382905" indent="-382905" defTabSz="1019175"/>
            <a:r>
              <a:rPr lang="zh-CN" altLang="en-US">
                <a:latin typeface="Times New Roman" panose="02020603050405020304" pitchFamily="18" charset="0"/>
                <a:sym typeface="黑体" panose="02010609060101010101" pitchFamily="49" charset="-122"/>
              </a:rPr>
              <a:t>  学生关系中每个元组的“专业号”属性只能下面两类值：</a:t>
            </a:r>
            <a:endParaRPr lang="zh-CN" altLang="en-US" b="1">
              <a:latin typeface="Times New Roman" panose="02020603050405020304" pitchFamily="18" charset="0"/>
            </a:endParaRPr>
          </a:p>
          <a:p>
            <a:pPr marL="382905" indent="-382905" defTabSz="1019175"/>
            <a:r>
              <a:rPr lang="zh-CN" altLang="en-US">
                <a:latin typeface="Times New Roman" panose="02020603050405020304" pitchFamily="18" charset="0"/>
                <a:sym typeface="黑体" panose="02010609060101010101" pitchFamily="49" charset="-122"/>
              </a:rPr>
              <a:t>     </a:t>
            </a:r>
            <a:r>
              <a:rPr lang="en-US" altLang="zh-CN">
                <a:latin typeface="Times New Roman" panose="02020603050405020304" pitchFamily="18" charset="0"/>
                <a:sym typeface="黑体" panose="02010609060101010101" pitchFamily="49" charset="-122"/>
              </a:rPr>
              <a:t>1</a:t>
            </a:r>
            <a:r>
              <a:rPr lang="zh-CN" altLang="en-US">
                <a:latin typeface="Times New Roman" panose="02020603050405020304" pitchFamily="18" charset="0"/>
                <a:sym typeface="黑体" panose="02010609060101010101" pitchFamily="49" charset="-122"/>
              </a:rPr>
              <a:t>）空值：该学生未分配专业</a:t>
            </a:r>
            <a:endParaRPr lang="zh-CN" altLang="en-US" b="1">
              <a:latin typeface="Times New Roman" panose="02020603050405020304" pitchFamily="18" charset="0"/>
            </a:endParaRPr>
          </a:p>
          <a:p>
            <a:pPr marL="382905" indent="-382905" defTabSz="1019175"/>
            <a:r>
              <a:rPr lang="zh-CN" altLang="en-US">
                <a:latin typeface="Times New Roman" panose="02020603050405020304" pitchFamily="18" charset="0"/>
                <a:sym typeface="黑体" panose="02010609060101010101" pitchFamily="49" charset="-122"/>
              </a:rPr>
              <a:t>     </a:t>
            </a:r>
            <a:r>
              <a:rPr lang="en-US" altLang="zh-CN">
                <a:latin typeface="Times New Roman" panose="02020603050405020304" pitchFamily="18" charset="0"/>
                <a:sym typeface="黑体" panose="02010609060101010101" pitchFamily="49" charset="-122"/>
              </a:rPr>
              <a:t>2</a:t>
            </a:r>
            <a:r>
              <a:rPr lang="zh-CN" altLang="en-US">
                <a:latin typeface="Times New Roman" panose="02020603050405020304" pitchFamily="18" charset="0"/>
                <a:sym typeface="黑体" panose="02010609060101010101" pitchFamily="49" charset="-122"/>
              </a:rPr>
              <a:t>）非空值：该值必须是专业关系中某个元组的“专业号”值，表示该学生分配到一个存在的专业中。</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r>
              <a:rPr lang="zh-CN" altLang="en-US">
                <a:sym typeface="黑体" panose="02010609060101010101" pitchFamily="49" charset="-122"/>
              </a:rPr>
              <a:t>参照完整性例子</a:t>
            </a:r>
            <a:endParaRPr lang="zh-CN" altLang="en-US"/>
          </a:p>
        </p:txBody>
      </p:sp>
      <p:sp>
        <p:nvSpPr>
          <p:cNvPr id="91138" name="内容占位符 2"/>
          <p:cNvSpPr>
            <a:spLocks noGrp="1" noChangeArrowheads="1"/>
          </p:cNvSpPr>
          <p:nvPr>
            <p:ph idx="1"/>
          </p:nvPr>
        </p:nvSpPr>
        <p:spPr bwMode="auto">
          <a:xfrm>
            <a:off x="380960" y="1417638"/>
            <a:ext cx="10644262" cy="4343400"/>
          </a:xfrm>
          <a:noFill/>
          <a:ln>
            <a:miter lim="800000"/>
          </a:ln>
        </p:spPr>
        <p:txBody>
          <a:bodyPr vert="horz" wrap="square" lIns="91440" tIns="45720" rIns="91440" bIns="45720" numCol="1" anchor="t" anchorCtr="0" compatLnSpc="1"/>
          <a:lstStyle/>
          <a:p>
            <a:pPr defTabSz="1019175">
              <a:spcBef>
                <a:spcPct val="50000"/>
              </a:spcBef>
            </a:pPr>
            <a:r>
              <a:rPr lang="en-US" altLang="zh-CN" sz="2800" b="1" dirty="0">
                <a:latin typeface="Times New Roman" panose="02020603050405020304" pitchFamily="18" charset="0"/>
                <a:sym typeface="黑体" panose="02010609060101010101" pitchFamily="49" charset="-122"/>
              </a:rPr>
              <a:t>S</a:t>
            </a:r>
            <a:r>
              <a:rPr lang="zh-CN" altLang="en-US" sz="2800" b="1" dirty="0">
                <a:latin typeface="Times New Roman" panose="02020603050405020304" pitchFamily="18" charset="0"/>
                <a:sym typeface="黑体" panose="02010609060101010101" pitchFamily="49" charset="-122"/>
              </a:rPr>
              <a:t>（</a:t>
            </a:r>
            <a:r>
              <a:rPr lang="zh-CN" altLang="en-US" sz="2800" b="1" dirty="0">
                <a:solidFill>
                  <a:srgbClr val="FF0066"/>
                </a:solidFill>
                <a:latin typeface="Times New Roman" panose="02020603050405020304" pitchFamily="18" charset="0"/>
                <a:sym typeface="黑体" panose="02010609060101010101" pitchFamily="49" charset="-122"/>
              </a:rPr>
              <a:t>学号</a:t>
            </a:r>
            <a:r>
              <a:rPr lang="zh-CN" altLang="en-US" sz="2800" b="1" dirty="0">
                <a:latin typeface="Times New Roman" panose="02020603050405020304" pitchFamily="18" charset="0"/>
                <a:sym typeface="黑体" panose="02010609060101010101" pitchFamily="49" charset="-122"/>
              </a:rPr>
              <a:t>，姓名，性别，专业号，年龄）</a:t>
            </a:r>
            <a:endParaRPr lang="zh-CN" altLang="en-US" sz="2800" b="1" dirty="0">
              <a:latin typeface="Times New Roman" panose="02020603050405020304" pitchFamily="18" charset="0"/>
            </a:endParaRPr>
          </a:p>
          <a:p>
            <a:pPr defTabSz="1019175">
              <a:spcBef>
                <a:spcPct val="50000"/>
              </a:spcBef>
            </a:pPr>
            <a:r>
              <a:rPr lang="en-US" altLang="zh-CN" sz="2800" b="1" dirty="0">
                <a:latin typeface="Times New Roman" panose="02020603050405020304" pitchFamily="18" charset="0"/>
                <a:sym typeface="黑体" panose="02010609060101010101" pitchFamily="49" charset="-122"/>
              </a:rPr>
              <a:t>C</a:t>
            </a:r>
            <a:r>
              <a:rPr lang="zh-CN" altLang="en-US" sz="2800" b="1" dirty="0">
                <a:latin typeface="Times New Roman" panose="02020603050405020304" pitchFamily="18" charset="0"/>
                <a:sym typeface="黑体" panose="02010609060101010101" pitchFamily="49" charset="-122"/>
              </a:rPr>
              <a:t>（</a:t>
            </a:r>
            <a:r>
              <a:rPr lang="zh-CN" altLang="en-US" sz="2800" b="1" dirty="0">
                <a:solidFill>
                  <a:srgbClr val="FF0066"/>
                </a:solidFill>
                <a:latin typeface="Times New Roman" panose="02020603050405020304" pitchFamily="18" charset="0"/>
                <a:sym typeface="黑体" panose="02010609060101010101" pitchFamily="49" charset="-122"/>
              </a:rPr>
              <a:t>课程号</a:t>
            </a:r>
            <a:r>
              <a:rPr lang="zh-CN" altLang="en-US" sz="2800" b="1" dirty="0">
                <a:latin typeface="Times New Roman" panose="02020603050405020304" pitchFamily="18" charset="0"/>
                <a:sym typeface="黑体" panose="02010609060101010101" pitchFamily="49" charset="-122"/>
              </a:rPr>
              <a:t>，课程名，学分）</a:t>
            </a:r>
            <a:endParaRPr lang="zh-CN" altLang="en-US" sz="2800" b="1" dirty="0">
              <a:latin typeface="Times New Roman" panose="02020603050405020304" pitchFamily="18" charset="0"/>
            </a:endParaRPr>
          </a:p>
          <a:p>
            <a:pPr defTabSz="1019175">
              <a:spcBef>
                <a:spcPct val="50000"/>
              </a:spcBef>
            </a:pPr>
            <a:r>
              <a:rPr lang="en-US" altLang="zh-CN" sz="2800" b="1" dirty="0">
                <a:latin typeface="Times New Roman" panose="02020603050405020304" pitchFamily="18" charset="0"/>
                <a:sym typeface="黑体" panose="02010609060101010101" pitchFamily="49" charset="-122"/>
              </a:rPr>
              <a:t>SC</a:t>
            </a:r>
            <a:r>
              <a:rPr lang="zh-CN" altLang="en-US" sz="2800" b="1" dirty="0">
                <a:latin typeface="Times New Roman" panose="02020603050405020304" pitchFamily="18" charset="0"/>
                <a:sym typeface="黑体" panose="02010609060101010101" pitchFamily="49" charset="-122"/>
              </a:rPr>
              <a:t>（</a:t>
            </a:r>
            <a:r>
              <a:rPr lang="zh-CN" altLang="en-US" sz="2800" b="1" dirty="0">
                <a:solidFill>
                  <a:srgbClr val="FF0066"/>
                </a:solidFill>
                <a:latin typeface="Times New Roman" panose="02020603050405020304" pitchFamily="18" charset="0"/>
                <a:sym typeface="黑体" panose="02010609060101010101" pitchFamily="49" charset="-122"/>
              </a:rPr>
              <a:t>学号，课程号</a:t>
            </a:r>
            <a:r>
              <a:rPr lang="zh-CN" altLang="en-US" sz="2800" b="1" dirty="0">
                <a:latin typeface="Times New Roman" panose="02020603050405020304" pitchFamily="18" charset="0"/>
                <a:sym typeface="黑体" panose="02010609060101010101" pitchFamily="49" charset="-122"/>
              </a:rPr>
              <a:t>，成绩）</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  记录</a:t>
            </a:r>
            <a:r>
              <a:rPr lang="en-US" altLang="zh-CN" sz="2800" b="1" dirty="0">
                <a:latin typeface="Times New Roman" panose="02020603050405020304" pitchFamily="18" charset="0"/>
                <a:sym typeface="黑体" panose="02010609060101010101" pitchFamily="49" charset="-122"/>
              </a:rPr>
              <a:t>1--success</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S(’01’,’chen’,’</a:t>
            </a:r>
            <a:r>
              <a:rPr lang="zh-CN" altLang="en-US" sz="2800" b="1" dirty="0">
                <a:latin typeface="Times New Roman" panose="02020603050405020304" pitchFamily="18" charset="0"/>
                <a:sym typeface="黑体" panose="02010609060101010101" pitchFamily="49" charset="-122"/>
              </a:rPr>
              <a:t>女‘</a:t>
            </a:r>
            <a:r>
              <a:rPr lang="en-US" altLang="zh-CN" sz="2800" b="1" dirty="0">
                <a:latin typeface="Times New Roman" panose="02020603050405020304" pitchFamily="18" charset="0"/>
                <a:sym typeface="黑体" panose="02010609060101010101" pitchFamily="49" charset="-122"/>
              </a:rPr>
              <a:t>,’07‘</a:t>
            </a:r>
            <a:r>
              <a:rPr lang="zh-CN" altLang="en-US" sz="2800" b="1" dirty="0">
                <a:latin typeface="Times New Roman" panose="02020603050405020304" pitchFamily="18" charset="0"/>
                <a:sym typeface="黑体" panose="02010609060101010101" pitchFamily="49" charset="-122"/>
              </a:rPr>
              <a:t>，</a:t>
            </a:r>
            <a:r>
              <a:rPr lang="en-US" altLang="zh-CN" sz="2800" b="1" dirty="0">
                <a:latin typeface="Times New Roman" panose="02020603050405020304" pitchFamily="18" charset="0"/>
                <a:sym typeface="黑体" panose="02010609060101010101" pitchFamily="49" charset="-122"/>
              </a:rPr>
              <a:t>22</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sym typeface="黑体" panose="02010609060101010101" pitchFamily="49" charset="-122"/>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记录</a:t>
            </a:r>
            <a:r>
              <a:rPr lang="en-US" altLang="zh-CN" sz="2800" b="1" dirty="0">
                <a:latin typeface="Times New Roman" panose="02020603050405020304" pitchFamily="18" charset="0"/>
                <a:sym typeface="黑体" panose="02010609060101010101" pitchFamily="49" charset="-122"/>
              </a:rPr>
              <a:t>2--success</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C(’01’,‘</a:t>
            </a:r>
            <a:r>
              <a:rPr lang="zh-CN" altLang="en-US" sz="2800" b="1" dirty="0">
                <a:latin typeface="Times New Roman" panose="02020603050405020304" pitchFamily="18" charset="0"/>
                <a:sym typeface="黑体" panose="02010609060101010101" pitchFamily="49" charset="-122"/>
              </a:rPr>
              <a:t>数据库概论</a:t>
            </a:r>
            <a:r>
              <a:rPr lang="en-US" altLang="zh-CN" sz="2800" b="1" dirty="0">
                <a:latin typeface="Times New Roman" panose="02020603050405020304" pitchFamily="18" charset="0"/>
                <a:sym typeface="黑体" panose="02010609060101010101" pitchFamily="49" charset="-122"/>
              </a:rPr>
              <a:t>‘</a:t>
            </a:r>
            <a:r>
              <a:rPr lang="zh-CN" altLang="en-US" sz="2800" b="1" dirty="0">
                <a:latin typeface="Times New Roman" panose="02020603050405020304" pitchFamily="18" charset="0"/>
                <a:sym typeface="黑体" panose="02010609060101010101" pitchFamily="49" charset="-122"/>
              </a:rPr>
              <a:t>，</a:t>
            </a:r>
            <a:r>
              <a:rPr lang="en-US" altLang="zh-CN" sz="2800" b="1" dirty="0">
                <a:latin typeface="Times New Roman" panose="02020603050405020304" pitchFamily="18" charset="0"/>
                <a:sym typeface="黑体" panose="02010609060101010101" pitchFamily="49" charset="-122"/>
              </a:rPr>
              <a:t>3</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记录</a:t>
            </a:r>
            <a:r>
              <a:rPr lang="en-US" altLang="zh-CN" sz="2800" b="1" dirty="0">
                <a:latin typeface="Times New Roman" panose="02020603050405020304" pitchFamily="18" charset="0"/>
                <a:sym typeface="黑体" panose="02010609060101010101" pitchFamily="49" charset="-122"/>
              </a:rPr>
              <a:t>3--fail</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SC(’01 ’,‘02’ ,68</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记录</a:t>
            </a:r>
            <a:r>
              <a:rPr lang="en-US" altLang="zh-CN" sz="2800" b="1" dirty="0">
                <a:latin typeface="Times New Roman" panose="02020603050405020304" pitchFamily="18" charset="0"/>
                <a:sym typeface="黑体" panose="02010609060101010101" pitchFamily="49" charset="-122"/>
              </a:rPr>
              <a:t>4--fail</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SC(’02’,‘01‘,90</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endParaRPr>
          </a:p>
          <a:p>
            <a:pPr defTabSz="1019175">
              <a:spcBef>
                <a:spcPct val="50000"/>
              </a:spcBef>
            </a:pPr>
            <a:endParaRPr lang="zh-CN" altLang="en-US" sz="2800" b="1" dirty="0">
              <a:latin typeface="Times New Roman" panose="02020603050405020304" pitchFamily="18" charset="0"/>
            </a:endParaRPr>
          </a:p>
          <a:p>
            <a:pPr defTabSz="1019175"/>
            <a:endParaRPr lang="zh-CN" altLang="en-US" sz="28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r>
              <a:rPr lang="zh-CN" altLang="en-US" dirty="0">
                <a:sym typeface="黑体" panose="02010609060101010101" pitchFamily="49" charset="-122"/>
              </a:rPr>
              <a:t>参照完整性例子</a:t>
            </a:r>
            <a:endParaRPr lang="zh-CN" altLang="en-US" dirty="0"/>
          </a:p>
        </p:txBody>
      </p:sp>
      <p:sp>
        <p:nvSpPr>
          <p:cNvPr id="92162" name="内容占位符 2"/>
          <p:cNvSpPr>
            <a:spLocks noGrp="1" noChangeArrowheads="1"/>
          </p:cNvSpPr>
          <p:nvPr>
            <p:ph idx="1"/>
          </p:nvPr>
        </p:nvSpPr>
        <p:spPr bwMode="auto">
          <a:xfrm>
            <a:off x="611188" y="1071546"/>
            <a:ext cx="9869487" cy="4672029"/>
          </a:xfrm>
          <a:noFill/>
          <a:ln>
            <a:miter lim="800000"/>
          </a:ln>
        </p:spPr>
        <p:txBody>
          <a:bodyPr vert="horz" wrap="square" lIns="91440" tIns="45720" rIns="91440" bIns="45720" numCol="1" anchor="t" anchorCtr="0" compatLnSpc="1"/>
          <a:lstStyle/>
          <a:p>
            <a:pPr defTabSz="1019175">
              <a:spcBef>
                <a:spcPct val="50000"/>
              </a:spcBef>
            </a:pPr>
            <a:r>
              <a:rPr lang="zh-CN" altLang="en-US" sz="2800" b="1" dirty="0">
                <a:latin typeface="Times New Roman" panose="02020603050405020304" pitchFamily="18" charset="0"/>
                <a:sym typeface="黑体" panose="02010609060101010101" pitchFamily="49" charset="-122"/>
              </a:rPr>
              <a:t>假设数据库中存在关系模式：</a:t>
            </a:r>
            <a:r>
              <a:rPr lang="en-US" altLang="zh-CN" sz="2800" b="1" dirty="0">
                <a:latin typeface="Times New Roman" panose="02020603050405020304" pitchFamily="18" charset="0"/>
                <a:sym typeface="黑体" panose="02010609060101010101" pitchFamily="49" charset="-122"/>
              </a:rPr>
              <a:t>Employee</a:t>
            </a:r>
            <a:r>
              <a:rPr lang="zh-CN" altLang="en-US" sz="2800" b="1" dirty="0">
                <a:latin typeface="Times New Roman" panose="02020603050405020304" pitchFamily="18" charset="0"/>
                <a:sym typeface="黑体" panose="02010609060101010101" pitchFamily="49" charset="-122"/>
              </a:rPr>
              <a:t>（职工号，</a:t>
            </a:r>
            <a:r>
              <a:rPr lang="zh-CN" altLang="en-US" sz="2800" b="1" dirty="0">
                <a:solidFill>
                  <a:schemeClr val="accent1"/>
                </a:solidFill>
                <a:latin typeface="Times New Roman" panose="02020603050405020304" pitchFamily="18" charset="0"/>
                <a:sym typeface="黑体" panose="02010609060101010101" pitchFamily="49" charset="-122"/>
              </a:rPr>
              <a:t>领导者职工号</a:t>
            </a:r>
            <a:r>
              <a:rPr lang="zh-CN" altLang="en-US" sz="2800" b="1" dirty="0">
                <a:latin typeface="Times New Roman" panose="02020603050405020304" pitchFamily="18" charset="0"/>
                <a:sym typeface="黑体" panose="02010609060101010101" pitchFamily="49" charset="-122"/>
              </a:rPr>
              <a:t>，姓名）</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红色标记的属性为外码，数据库中目前无记录。现有用户向数据库中输入如下记录，是否可插入成功？</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  记录</a:t>
            </a:r>
            <a:r>
              <a:rPr lang="en-US" altLang="zh-CN" sz="2800" b="1" dirty="0">
                <a:latin typeface="Times New Roman" panose="02020603050405020304" pitchFamily="18" charset="0"/>
                <a:sym typeface="黑体" panose="02010609060101010101" pitchFamily="49" charset="-122"/>
              </a:rPr>
              <a:t>1--success</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Employee(’01’,’01’,’chen‘</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 记录</a:t>
            </a:r>
            <a:r>
              <a:rPr lang="en-US" altLang="zh-CN" sz="2800" b="1" dirty="0">
                <a:latin typeface="Times New Roman" panose="02020603050405020304" pitchFamily="18" charset="0"/>
                <a:sym typeface="黑体" panose="02010609060101010101" pitchFamily="49" charset="-122"/>
              </a:rPr>
              <a:t>2--success</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Employee(’02’,’01’,’xia‘</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sym typeface="黑体" panose="02010609060101010101" pitchFamily="49" charset="-122"/>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记录</a:t>
            </a:r>
            <a:r>
              <a:rPr lang="en-US" altLang="zh-CN" sz="2800" b="1" dirty="0">
                <a:latin typeface="Times New Roman" panose="02020603050405020304" pitchFamily="18" charset="0"/>
                <a:sym typeface="黑体" panose="02010609060101010101" pitchFamily="49" charset="-122"/>
              </a:rPr>
              <a:t>3--success</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Employee(’03’,’02’,’chen‘</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endParaRPr>
          </a:p>
          <a:p>
            <a:pPr defTabSz="1019175">
              <a:spcBef>
                <a:spcPct val="50000"/>
              </a:spcBef>
            </a:pPr>
            <a:r>
              <a:rPr lang="zh-CN" altLang="en-US" sz="2800" b="1" dirty="0">
                <a:latin typeface="Times New Roman" panose="02020603050405020304" pitchFamily="18" charset="0"/>
                <a:sym typeface="黑体" panose="02010609060101010101" pitchFamily="49" charset="-122"/>
              </a:rPr>
              <a:t>记录</a:t>
            </a:r>
            <a:r>
              <a:rPr lang="en-US" altLang="zh-CN" sz="2800" b="1" dirty="0">
                <a:latin typeface="Times New Roman" panose="02020603050405020304" pitchFamily="18" charset="0"/>
                <a:sym typeface="黑体" panose="02010609060101010101" pitchFamily="49" charset="-122"/>
              </a:rPr>
              <a:t>4--fail</a:t>
            </a:r>
            <a:r>
              <a:rPr lang="zh-CN" altLang="en-US" sz="2800" b="1" dirty="0">
                <a:latin typeface="Times New Roman" panose="02020603050405020304" pitchFamily="18" charset="0"/>
                <a:sym typeface="黑体" panose="02010609060101010101" pitchFamily="49" charset="-122"/>
              </a:rPr>
              <a:t>：</a:t>
            </a:r>
            <a:r>
              <a:rPr lang="zh-CN" altLang="en-US" sz="2800">
                <a:sym typeface="+mn-ea"/>
              </a:rPr>
              <a:t>插入数据</a:t>
            </a:r>
            <a:r>
              <a:rPr lang="en-US" altLang="zh-CN" sz="2800" b="1" dirty="0">
                <a:latin typeface="Times New Roman" panose="02020603050405020304" pitchFamily="18" charset="0"/>
                <a:sym typeface="黑体" panose="02010609060101010101" pitchFamily="49" charset="-122"/>
              </a:rPr>
              <a:t> Employee(’05’,’04’,’chen‘</a:t>
            </a:r>
            <a:r>
              <a:rPr lang="zh-CN" altLang="en-US" sz="2800" b="1" dirty="0">
                <a:latin typeface="Times New Roman" panose="02020603050405020304" pitchFamily="18" charset="0"/>
                <a:sym typeface="黑体" panose="02010609060101010101" pitchFamily="49" charset="-122"/>
              </a:rPr>
              <a:t>）</a:t>
            </a:r>
            <a:endParaRPr lang="zh-CN" altLang="en-US" sz="2800" b="1" dirty="0">
              <a:latin typeface="Times New Roman" panose="02020603050405020304" pitchFamily="18" charset="0"/>
            </a:endParaRPr>
          </a:p>
          <a:p>
            <a:pPr defTabSz="1019175"/>
            <a:endParaRPr lang="zh-CN" altLang="en-US" sz="2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27038" y="1303338"/>
            <a:ext cx="11285537"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defRPr/>
            </a:pPr>
            <a:r>
              <a:rPr lang="zh-CN" altLang="en-US" sz="2800" dirty="0">
                <a:solidFill>
                  <a:srgbClr val="FF3300"/>
                </a:solidFill>
                <a:latin typeface="+mn-ea"/>
                <a:ea typeface="+mn-ea"/>
                <a:sym typeface="+mn-ea"/>
              </a:rPr>
              <a:t>用户自定义完整性</a:t>
            </a:r>
            <a:r>
              <a:rPr lang="zh-CN" altLang="en-US" sz="2800" dirty="0">
                <a:latin typeface="+mn-ea"/>
                <a:ea typeface="+mn-ea"/>
                <a:sym typeface="+mn-ea"/>
              </a:rPr>
              <a:t>是指用户根据具体业务对数据处理规则要求所定义的数据约束。</a:t>
            </a:r>
            <a:endParaRPr lang="zh-CN" altLang="en-US" sz="2800" dirty="0">
              <a:latin typeface="+mn-ea"/>
              <a:ea typeface="+mn-ea"/>
              <a:sym typeface="+mn-ea"/>
            </a:endParaRPr>
          </a:p>
        </p:txBody>
      </p:sp>
      <p:sp>
        <p:nvSpPr>
          <p:cNvPr id="6" name="Rectangle 3"/>
          <p:cNvSpPr>
            <a:spLocks noChangeArrowheads="1"/>
          </p:cNvSpPr>
          <p:nvPr/>
        </p:nvSpPr>
        <p:spPr bwMode="auto">
          <a:xfrm>
            <a:off x="407988" y="2613025"/>
            <a:ext cx="11214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zh-CN" altLang="en-US" sz="2800" dirty="0">
                <a:latin typeface="+mn-ea"/>
                <a:ea typeface="+mn-ea"/>
                <a:sym typeface="+mn-ea"/>
              </a:rPr>
              <a:t>用户可以定义如下类型的完整性约束：</a:t>
            </a:r>
            <a:endParaRPr lang="zh-CN" altLang="en-US" sz="2800" dirty="0">
              <a:latin typeface="+mn-ea"/>
              <a:ea typeface="+mn-ea"/>
              <a:sym typeface="+mn-ea"/>
            </a:endParaRPr>
          </a:p>
        </p:txBody>
      </p:sp>
      <p:sp>
        <p:nvSpPr>
          <p:cNvPr id="4" name="矩形 3"/>
          <p:cNvSpPr/>
          <p:nvPr/>
        </p:nvSpPr>
        <p:spPr>
          <a:xfrm>
            <a:off x="623888" y="3249613"/>
            <a:ext cx="9058275" cy="2786062"/>
          </a:xfrm>
          <a:prstGeom prst="rect">
            <a:avLst/>
          </a:prstGeom>
        </p:spPr>
        <p:txBody>
          <a:bodyPr>
            <a:spAutoFit/>
          </a:bodyPr>
          <a:lstStyle/>
          <a:p>
            <a:pPr marL="414655" indent="-414655" algn="just" eaLnBrk="0" hangingPunct="0">
              <a:lnSpc>
                <a:spcPts val="4235"/>
              </a:lnSpc>
              <a:spcAft>
                <a:spcPts val="0"/>
              </a:spcAft>
              <a:buClr>
                <a:srgbClr val="FF0000"/>
              </a:buClr>
              <a:buFont typeface="宋体" panose="02010600030101010101" pitchFamily="2" charset="-122"/>
              <a:buChar char="•"/>
              <a:tabLst>
                <a:tab pos="552450" algn="l"/>
              </a:tabLst>
              <a:defRPr/>
            </a:pPr>
            <a:r>
              <a:rPr lang="zh-CN" altLang="zh-CN" sz="2800" kern="1000" dirty="0">
                <a:solidFill>
                  <a:srgbClr val="000000"/>
                </a:solidFill>
                <a:latin typeface="+mn-ea"/>
                <a:ea typeface="+mn-ea"/>
                <a:sym typeface="+mn-ea"/>
              </a:rPr>
              <a:t>定义</a:t>
            </a:r>
            <a:r>
              <a:rPr lang="zh-CN" altLang="en-US" sz="2800" kern="1000" dirty="0">
                <a:solidFill>
                  <a:srgbClr val="000000"/>
                </a:solidFill>
                <a:latin typeface="+mn-ea"/>
                <a:ea typeface="+mn-ea"/>
                <a:sym typeface="+mn-ea"/>
              </a:rPr>
              <a:t>列</a:t>
            </a:r>
            <a:r>
              <a:rPr lang="zh-CN" altLang="zh-CN" sz="2800" kern="1000" dirty="0">
                <a:solidFill>
                  <a:srgbClr val="000000"/>
                </a:solidFill>
                <a:latin typeface="+mn-ea"/>
                <a:ea typeface="+mn-ea"/>
                <a:sym typeface="+mn-ea"/>
              </a:rPr>
              <a:t>的数据类型与取值范围</a:t>
            </a:r>
            <a:endParaRPr lang="zh-CN" altLang="zh-CN" sz="2800" kern="1000" dirty="0">
              <a:solidFill>
                <a:srgbClr val="000000"/>
              </a:solidFill>
              <a:latin typeface="+mn-ea"/>
              <a:ea typeface="+mn-ea"/>
              <a:sym typeface="+mn-ea"/>
            </a:endParaRPr>
          </a:p>
          <a:p>
            <a:pPr marL="414655" indent="-414655" algn="just" eaLnBrk="0" hangingPunct="0">
              <a:lnSpc>
                <a:spcPts val="4235"/>
              </a:lnSpc>
              <a:spcAft>
                <a:spcPts val="0"/>
              </a:spcAft>
              <a:buClr>
                <a:srgbClr val="FF0000"/>
              </a:buClr>
              <a:buFont typeface="宋体" panose="02010600030101010101" pitchFamily="2" charset="-122"/>
              <a:buChar char="•"/>
              <a:tabLst>
                <a:tab pos="552450" algn="l"/>
              </a:tabLst>
              <a:defRPr/>
            </a:pPr>
            <a:r>
              <a:rPr lang="zh-CN" altLang="zh-CN" sz="2800" kern="1000" dirty="0">
                <a:solidFill>
                  <a:srgbClr val="000000"/>
                </a:solidFill>
                <a:latin typeface="+mn-ea"/>
                <a:ea typeface="+mn-ea"/>
                <a:sym typeface="+mn-ea"/>
              </a:rPr>
              <a:t>定义</a:t>
            </a:r>
            <a:r>
              <a:rPr lang="zh-CN" altLang="en-US" sz="2800" kern="1000" dirty="0">
                <a:solidFill>
                  <a:srgbClr val="000000"/>
                </a:solidFill>
                <a:latin typeface="+mn-ea"/>
                <a:ea typeface="+mn-ea"/>
                <a:sym typeface="+mn-ea"/>
              </a:rPr>
              <a:t>列</a:t>
            </a:r>
            <a:r>
              <a:rPr lang="zh-CN" altLang="zh-CN" sz="2800" kern="1000" dirty="0">
                <a:solidFill>
                  <a:srgbClr val="000000"/>
                </a:solidFill>
                <a:latin typeface="+mn-ea"/>
                <a:ea typeface="+mn-ea"/>
                <a:sym typeface="+mn-ea"/>
              </a:rPr>
              <a:t>的</a:t>
            </a:r>
            <a:r>
              <a:rPr lang="zh-CN" altLang="en-US" sz="2800" kern="1000" dirty="0">
                <a:solidFill>
                  <a:srgbClr val="000000"/>
                </a:solidFill>
                <a:latin typeface="+mn-ea"/>
                <a:ea typeface="+mn-ea"/>
                <a:sym typeface="+mn-ea"/>
              </a:rPr>
              <a:t>缺</a:t>
            </a:r>
            <a:r>
              <a:rPr lang="zh-CN" altLang="zh-CN" sz="2800" kern="1000" dirty="0">
                <a:solidFill>
                  <a:srgbClr val="000000"/>
                </a:solidFill>
                <a:latin typeface="+mn-ea"/>
                <a:ea typeface="+mn-ea"/>
                <a:sym typeface="+mn-ea"/>
              </a:rPr>
              <a:t>省值</a:t>
            </a:r>
            <a:endParaRPr lang="zh-CN" altLang="zh-CN" sz="2800" kern="1000" dirty="0">
              <a:solidFill>
                <a:srgbClr val="000000"/>
              </a:solidFill>
              <a:latin typeface="+mn-ea"/>
              <a:ea typeface="+mn-ea"/>
              <a:sym typeface="+mn-ea"/>
            </a:endParaRPr>
          </a:p>
          <a:p>
            <a:pPr marL="414655" indent="-414655" algn="just" eaLnBrk="0" hangingPunct="0">
              <a:lnSpc>
                <a:spcPts val="4235"/>
              </a:lnSpc>
              <a:spcAft>
                <a:spcPts val="0"/>
              </a:spcAft>
              <a:buClr>
                <a:srgbClr val="FF0000"/>
              </a:buClr>
              <a:buFont typeface="宋体" panose="02010600030101010101" pitchFamily="2" charset="-122"/>
              <a:buChar char="•"/>
              <a:tabLst>
                <a:tab pos="552450" algn="l"/>
              </a:tabLst>
              <a:defRPr/>
            </a:pPr>
            <a:r>
              <a:rPr lang="zh-CN" altLang="zh-CN" sz="2800" kern="1000" dirty="0">
                <a:solidFill>
                  <a:srgbClr val="000000"/>
                </a:solidFill>
                <a:latin typeface="+mn-ea"/>
                <a:ea typeface="+mn-ea"/>
                <a:sym typeface="+mn-ea"/>
              </a:rPr>
              <a:t>定义</a:t>
            </a:r>
            <a:r>
              <a:rPr lang="zh-CN" altLang="en-US" sz="2800" kern="1000" dirty="0">
                <a:solidFill>
                  <a:srgbClr val="000000"/>
                </a:solidFill>
                <a:latin typeface="+mn-ea"/>
                <a:ea typeface="+mn-ea"/>
                <a:sym typeface="+mn-ea"/>
              </a:rPr>
              <a:t>列</a:t>
            </a:r>
            <a:r>
              <a:rPr lang="zh-CN" altLang="zh-CN" sz="2800" kern="1000" dirty="0">
                <a:solidFill>
                  <a:srgbClr val="000000"/>
                </a:solidFill>
                <a:latin typeface="+mn-ea"/>
                <a:ea typeface="+mn-ea"/>
                <a:sym typeface="+mn-ea"/>
              </a:rPr>
              <a:t>是否允许取空值</a:t>
            </a:r>
            <a:endParaRPr lang="zh-CN" altLang="zh-CN" sz="2800" kern="1000" dirty="0">
              <a:solidFill>
                <a:srgbClr val="000000"/>
              </a:solidFill>
              <a:latin typeface="+mn-ea"/>
              <a:ea typeface="+mn-ea"/>
              <a:sym typeface="+mn-ea"/>
            </a:endParaRPr>
          </a:p>
          <a:p>
            <a:pPr marL="414655" indent="-414655" algn="just" eaLnBrk="0" hangingPunct="0">
              <a:lnSpc>
                <a:spcPts val="4235"/>
              </a:lnSpc>
              <a:spcAft>
                <a:spcPts val="0"/>
              </a:spcAft>
              <a:buClr>
                <a:srgbClr val="FF0000"/>
              </a:buClr>
              <a:buFont typeface="宋体" panose="02010600030101010101" pitchFamily="2" charset="-122"/>
              <a:buChar char="•"/>
              <a:tabLst>
                <a:tab pos="552450" algn="l"/>
              </a:tabLst>
              <a:defRPr/>
            </a:pPr>
            <a:r>
              <a:rPr lang="zh-CN" altLang="zh-CN" sz="2800" kern="1000" dirty="0">
                <a:solidFill>
                  <a:srgbClr val="000000"/>
                </a:solidFill>
                <a:latin typeface="+mn-ea"/>
                <a:ea typeface="+mn-ea"/>
                <a:sym typeface="+mn-ea"/>
              </a:rPr>
              <a:t>定义</a:t>
            </a:r>
            <a:r>
              <a:rPr lang="zh-CN" altLang="en-US" sz="2800" kern="1000" dirty="0">
                <a:solidFill>
                  <a:srgbClr val="000000"/>
                </a:solidFill>
                <a:latin typeface="+mn-ea"/>
                <a:ea typeface="+mn-ea"/>
                <a:sym typeface="+mn-ea"/>
              </a:rPr>
              <a:t>列</a:t>
            </a:r>
            <a:r>
              <a:rPr lang="zh-CN" altLang="zh-CN" sz="2800" kern="1000" dirty="0">
                <a:solidFill>
                  <a:srgbClr val="000000"/>
                </a:solidFill>
                <a:latin typeface="+mn-ea"/>
                <a:ea typeface="+mn-ea"/>
                <a:sym typeface="+mn-ea"/>
              </a:rPr>
              <a:t>取值唯一性</a:t>
            </a:r>
            <a:endParaRPr lang="zh-CN" altLang="zh-CN" sz="2800" kern="1000" dirty="0">
              <a:solidFill>
                <a:srgbClr val="000000"/>
              </a:solidFill>
              <a:latin typeface="+mn-ea"/>
              <a:ea typeface="+mn-ea"/>
              <a:sym typeface="+mn-ea"/>
            </a:endParaRPr>
          </a:p>
          <a:p>
            <a:pPr marL="414655" indent="-414655" algn="just" eaLnBrk="0" hangingPunct="0">
              <a:lnSpc>
                <a:spcPts val="4235"/>
              </a:lnSpc>
              <a:spcAft>
                <a:spcPts val="0"/>
              </a:spcAft>
              <a:buClr>
                <a:srgbClr val="FF0000"/>
              </a:buClr>
              <a:buFont typeface="宋体" panose="02010600030101010101" pitchFamily="2" charset="-122"/>
              <a:buChar char="•"/>
              <a:tabLst>
                <a:tab pos="552450" algn="l"/>
              </a:tabLst>
              <a:defRPr/>
            </a:pPr>
            <a:r>
              <a:rPr lang="zh-CN" altLang="zh-CN" sz="2800" kern="1000" dirty="0">
                <a:solidFill>
                  <a:srgbClr val="000000"/>
                </a:solidFill>
                <a:latin typeface="+mn-ea"/>
                <a:ea typeface="+mn-ea"/>
                <a:sym typeface="+mn-ea"/>
              </a:rPr>
              <a:t>定义</a:t>
            </a:r>
            <a:r>
              <a:rPr lang="zh-CN" altLang="en-US" sz="2800" kern="1000" dirty="0">
                <a:solidFill>
                  <a:srgbClr val="000000"/>
                </a:solidFill>
                <a:latin typeface="+mn-ea"/>
                <a:ea typeface="+mn-ea"/>
                <a:sym typeface="+mn-ea"/>
              </a:rPr>
              <a:t>列之间</a:t>
            </a:r>
            <a:r>
              <a:rPr lang="zh-CN" altLang="zh-CN" sz="2800" kern="1000" dirty="0">
                <a:solidFill>
                  <a:srgbClr val="000000"/>
                </a:solidFill>
                <a:latin typeface="+mn-ea"/>
                <a:ea typeface="+mn-ea"/>
                <a:sym typeface="+mn-ea"/>
              </a:rPr>
              <a:t>的数据依赖性</a:t>
            </a:r>
            <a:endParaRPr lang="zh-CN" altLang="zh-CN" sz="2800" kern="1000" dirty="0">
              <a:solidFill>
                <a:srgbClr val="000000"/>
              </a:solidFill>
              <a:latin typeface="+mn-ea"/>
              <a:ea typeface="+mn-ea"/>
              <a:sym typeface="+mn-ea"/>
            </a:endParaRPr>
          </a:p>
        </p:txBody>
      </p:sp>
      <p:sp>
        <p:nvSpPr>
          <p:cNvPr id="93188" name="Text Box 2"/>
          <p:cNvSpPr txBox="1">
            <a:spLocks noChangeArrowheads="1"/>
          </p:cNvSpPr>
          <p:nvPr/>
        </p:nvSpPr>
        <p:spPr bwMode="auto">
          <a:xfrm>
            <a:off x="147638" y="379413"/>
            <a:ext cx="6661150" cy="609600"/>
          </a:xfrm>
          <a:prstGeom prst="rect">
            <a:avLst/>
          </a:prstGeom>
          <a:noFill/>
          <a:ln w="9525">
            <a:noFill/>
            <a:miter lim="800000"/>
          </a:ln>
        </p:spPr>
        <p:txBody>
          <a:bodyPr lIns="117060" tIns="58530" rIns="117060" bIns="58530">
            <a:spAutoFit/>
          </a:bodyPr>
          <a:lstStyle/>
          <a:p>
            <a:pPr defTabSz="967105"/>
            <a:r>
              <a:rPr lang="zh-CN" altLang="en-US" sz="3200">
                <a:solidFill>
                  <a:srgbClr val="0033CC"/>
                </a:solidFill>
              </a:rPr>
              <a:t>六、用户自定义完整性</a:t>
            </a:r>
            <a:endParaRPr lang="zh-CN" altLang="en-US" sz="32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563" y="549275"/>
            <a:ext cx="11755437" cy="1169988"/>
          </a:xfrm>
          <a:prstGeom prst="rect">
            <a:avLst/>
          </a:prstGeom>
        </p:spPr>
        <p:txBody>
          <a:bodyPr>
            <a:spAutoFit/>
          </a:bodyPr>
          <a:lstStyle/>
          <a:p>
            <a:pPr algn="just" eaLnBrk="0" hangingPunct="0">
              <a:lnSpc>
                <a:spcPts val="4235"/>
              </a:lnSpc>
              <a:spcAft>
                <a:spcPts val="0"/>
              </a:spcAft>
              <a:defRPr/>
            </a:pPr>
            <a:r>
              <a:rPr lang="zh-CN" altLang="zh-CN" sz="2800" kern="1000" dirty="0">
                <a:solidFill>
                  <a:srgbClr val="FF0000"/>
                </a:solidFill>
                <a:sym typeface="+mn-ea"/>
              </a:rPr>
              <a:t>例</a:t>
            </a:r>
            <a:r>
              <a:rPr lang="zh-CN" altLang="en-US" sz="2800" kern="1000" dirty="0">
                <a:solidFill>
                  <a:srgbClr val="000000"/>
                </a:solidFill>
                <a:sym typeface="+mn-ea"/>
              </a:rPr>
              <a:t> </a:t>
            </a:r>
            <a:r>
              <a:rPr lang="zh-CN" altLang="zh-CN" sz="2800" kern="1000" dirty="0">
                <a:solidFill>
                  <a:srgbClr val="000000"/>
                </a:solidFill>
                <a:sym typeface="+mn-ea"/>
              </a:rPr>
              <a:t>在下面表</a:t>
            </a:r>
            <a:r>
              <a:rPr lang="en-US" altLang="zh-CN" sz="2800" kern="1000" dirty="0">
                <a:solidFill>
                  <a:srgbClr val="000000"/>
                </a:solidFill>
                <a:sym typeface="+mn-ea"/>
              </a:rPr>
              <a:t>2-10</a:t>
            </a:r>
            <a:r>
              <a:rPr lang="zh-CN" altLang="zh-CN" sz="2800" kern="1000" dirty="0">
                <a:solidFill>
                  <a:srgbClr val="000000"/>
                </a:solidFill>
                <a:sym typeface="+mn-ea"/>
              </a:rPr>
              <a:t>所示的成绩关系表中，</a:t>
            </a:r>
            <a:r>
              <a:rPr lang="zh-CN" altLang="en-US" sz="2800" kern="1000" dirty="0">
                <a:solidFill>
                  <a:srgbClr val="000000"/>
                </a:solidFill>
                <a:sym typeface="+mn-ea"/>
              </a:rPr>
              <a:t>业务要求分数字段</a:t>
            </a:r>
            <a:r>
              <a:rPr lang="en-US" altLang="zh-CN" sz="2800" kern="1000" dirty="0">
                <a:solidFill>
                  <a:srgbClr val="000000"/>
                </a:solidFill>
                <a:sym typeface="+mn-ea"/>
              </a:rPr>
              <a:t>Score</a:t>
            </a:r>
            <a:r>
              <a:rPr lang="zh-CN" altLang="en-US" sz="2800" kern="1000" dirty="0">
                <a:solidFill>
                  <a:srgbClr val="000000"/>
                </a:solidFill>
                <a:sym typeface="+mn-ea"/>
              </a:rPr>
              <a:t>的取值范围为</a:t>
            </a:r>
            <a:r>
              <a:rPr lang="en-US" altLang="zh-CN" sz="2800" kern="1000" dirty="0">
                <a:solidFill>
                  <a:srgbClr val="000000"/>
                </a:solidFill>
                <a:sym typeface="+mn-ea"/>
              </a:rPr>
              <a:t>0-100</a:t>
            </a:r>
            <a:r>
              <a:rPr lang="zh-CN" altLang="en-US" sz="2800" kern="1000" dirty="0">
                <a:solidFill>
                  <a:srgbClr val="000000"/>
                </a:solidFill>
                <a:sym typeface="+mn-ea"/>
              </a:rPr>
              <a:t>或为空值。</a:t>
            </a:r>
            <a:endParaRPr lang="zh-CN" altLang="zh-CN" sz="2800" kern="1000" dirty="0">
              <a:solidFill>
                <a:srgbClr val="000000"/>
              </a:solidFill>
              <a:sym typeface="+mn-ea"/>
            </a:endParaRPr>
          </a:p>
        </p:txBody>
      </p:sp>
      <p:pic>
        <p:nvPicPr>
          <p:cNvPr id="2" name="图片 1"/>
          <p:cNvPicPr>
            <a:picLocks noChangeAspect="1" noChangeArrowheads="1"/>
          </p:cNvPicPr>
          <p:nvPr/>
        </p:nvPicPr>
        <p:blipFill>
          <a:blip r:embed="rId1"/>
          <a:srcRect/>
          <a:stretch>
            <a:fillRect/>
          </a:stretch>
        </p:blipFill>
        <p:spPr bwMode="auto">
          <a:xfrm>
            <a:off x="1919288" y="1844675"/>
            <a:ext cx="7489825" cy="3529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bwMode="auto">
          <a:xfrm>
            <a:off x="611188" y="274638"/>
            <a:ext cx="10972800" cy="1143000"/>
          </a:xfrm>
          <a:noFill/>
          <a:ln>
            <a:miter lim="800000"/>
          </a:ln>
        </p:spPr>
        <p:txBody>
          <a:bodyPr vert="horz" wrap="square" lIns="91440" tIns="45720" rIns="91440" bIns="45720" numCol="1" anchor="t" anchorCtr="0" compatLnSpc="1"/>
          <a:lstStyle/>
          <a:p>
            <a:r>
              <a:rPr lang="zh-CN" altLang="en-US" dirty="0"/>
              <a:t>讨论</a:t>
            </a:r>
            <a:endParaRPr lang="zh-CN" altLang="en-US" dirty="0"/>
          </a:p>
        </p:txBody>
      </p:sp>
      <p:sp>
        <p:nvSpPr>
          <p:cNvPr id="92162" name="内容占位符 2"/>
          <p:cNvSpPr>
            <a:spLocks noGrp="1" noChangeArrowheads="1"/>
          </p:cNvSpPr>
          <p:nvPr>
            <p:ph idx="1"/>
          </p:nvPr>
        </p:nvSpPr>
        <p:spPr bwMode="auto">
          <a:xfrm>
            <a:off x="611188" y="1400175"/>
            <a:ext cx="9869487" cy="4343400"/>
          </a:xfrm>
          <a:noFill/>
          <a:ln>
            <a:miter lim="800000"/>
          </a:ln>
        </p:spPr>
        <p:txBody>
          <a:bodyPr vert="horz" wrap="square" lIns="91440" tIns="45720" rIns="91440" bIns="45720" numCol="1" anchor="t" anchorCtr="0" compatLnSpc="1"/>
          <a:lstStyle/>
          <a:p>
            <a:r>
              <a:rPr lang="en-US" altLang="zh-CN" sz="2800" b="1" dirty="0"/>
              <a:t>1</a:t>
            </a:r>
            <a:r>
              <a:rPr lang="zh-CN" altLang="en-US" sz="2800" b="1" dirty="0"/>
              <a:t>．关系模型由哪几个部分组成？其工作原理是什么？</a:t>
            </a:r>
            <a:endParaRPr lang="zh-CN" altLang="en-US" sz="2800" b="1" dirty="0"/>
          </a:p>
          <a:p>
            <a:r>
              <a:rPr lang="en-US" altLang="zh-CN" sz="2800" b="1" dirty="0"/>
              <a:t>2</a:t>
            </a:r>
            <a:r>
              <a:rPr lang="zh-CN" altLang="en-US" sz="2800" b="1" dirty="0"/>
              <a:t>．在关系模型中，对关系有哪些数据操作方式？</a:t>
            </a:r>
            <a:endParaRPr lang="zh-CN" altLang="en-US" sz="2800" b="1" dirty="0"/>
          </a:p>
          <a:p>
            <a:r>
              <a:rPr lang="en-US" altLang="zh-CN" sz="2800" b="1" dirty="0"/>
              <a:t>3</a:t>
            </a:r>
            <a:r>
              <a:rPr lang="zh-CN" altLang="en-US" sz="2800" b="1" dirty="0"/>
              <a:t>．如何理解关系数据查询的选择运算操作、投影运算操作、连接运算操作？</a:t>
            </a:r>
            <a:endParaRPr lang="zh-CN" altLang="en-US" sz="2800" b="1" dirty="0"/>
          </a:p>
          <a:p>
            <a:r>
              <a:rPr lang="en-US" altLang="zh-CN" sz="2800" b="1" dirty="0"/>
              <a:t>4</a:t>
            </a:r>
            <a:r>
              <a:rPr lang="zh-CN" altLang="en-US" sz="2800" b="1" dirty="0"/>
              <a:t>．关系之间的</a:t>
            </a:r>
            <a:r>
              <a:rPr lang="en-US" altLang="zh-CN" sz="2800" b="1" dirty="0"/>
              <a:t>θ </a:t>
            </a:r>
            <a:r>
              <a:rPr lang="zh-CN" altLang="en-US" sz="2800" b="1" dirty="0"/>
              <a:t>连接操作与自然连接操作有何区别？</a:t>
            </a:r>
            <a:endParaRPr lang="zh-CN" altLang="en-US" sz="2800" b="1" dirty="0"/>
          </a:p>
          <a:p>
            <a:r>
              <a:rPr lang="en-US" altLang="zh-CN" sz="2800" b="1" dirty="0"/>
              <a:t>5</a:t>
            </a:r>
            <a:r>
              <a:rPr lang="zh-CN" altLang="en-US" sz="2800" b="1" dirty="0"/>
              <a:t>．关系之间的左外连接、右外连接、全外连接有何区别？</a:t>
            </a:r>
            <a:endParaRPr lang="zh-CN" altLang="en-US" sz="2800" b="1" dirty="0"/>
          </a:p>
          <a:p>
            <a:r>
              <a:rPr lang="en-US" altLang="zh-CN" sz="2800" b="1" dirty="0"/>
              <a:t>6</a:t>
            </a:r>
            <a:r>
              <a:rPr lang="zh-CN" altLang="en-US" sz="2800" b="1" dirty="0"/>
              <a:t>．如何理解关系模型的实体完整性和参照完整性？</a:t>
            </a: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a:spLocks noChangeArrowheads="1"/>
          </p:cNvSpPr>
          <p:nvPr/>
        </p:nvSpPr>
        <p:spPr bwMode="auto">
          <a:xfrm>
            <a:off x="144463" y="347663"/>
            <a:ext cx="6661150" cy="547687"/>
          </a:xfrm>
          <a:prstGeom prst="rect">
            <a:avLst/>
          </a:prstGeom>
          <a:noFill/>
          <a:ln w="9525">
            <a:noFill/>
            <a:miter lim="800000"/>
          </a:ln>
        </p:spPr>
        <p:txBody>
          <a:bodyPr lIns="117060" tIns="58530" rIns="117060" bIns="58530">
            <a:spAutoFit/>
          </a:bodyPr>
          <a:lstStyle/>
          <a:p>
            <a:pPr defTabSz="967105"/>
            <a:r>
              <a:rPr lang="en-US" altLang="zh-CN" sz="2800">
                <a:solidFill>
                  <a:srgbClr val="0033CC"/>
                </a:solidFill>
              </a:rPr>
              <a:t>3. </a:t>
            </a:r>
            <a:r>
              <a:rPr lang="zh-CN" altLang="en-US" sz="2800">
                <a:solidFill>
                  <a:srgbClr val="0033CC"/>
                </a:solidFill>
              </a:rPr>
              <a:t>关系特征</a:t>
            </a:r>
            <a:endParaRPr lang="zh-CN" altLang="en-US" sz="2800">
              <a:solidFill>
                <a:srgbClr val="0033CC"/>
              </a:solidFill>
            </a:endParaRPr>
          </a:p>
        </p:txBody>
      </p:sp>
      <p:sp>
        <p:nvSpPr>
          <p:cNvPr id="11267" name="Rectangle 3"/>
          <p:cNvSpPr>
            <a:spLocks noChangeArrowheads="1"/>
          </p:cNvSpPr>
          <p:nvPr/>
        </p:nvSpPr>
        <p:spPr bwMode="auto">
          <a:xfrm>
            <a:off x="1044575" y="4143375"/>
            <a:ext cx="10539413" cy="2349500"/>
          </a:xfrm>
          <a:prstGeom prst="rect">
            <a:avLst/>
          </a:prstGeom>
          <a:noFill/>
          <a:ln w="9525">
            <a:noFill/>
            <a:miter lim="800000"/>
          </a:ln>
        </p:spPr>
        <p:txBody>
          <a:bodyPr lIns="104464" tIns="52234" rIns="104464" bIns="52234">
            <a:spAutoFit/>
          </a:bodyPr>
          <a:lstStyle/>
          <a:p>
            <a:pPr algn="just" defTabSz="863600">
              <a:lnSpc>
                <a:spcPts val="2500"/>
              </a:lnSpc>
              <a:buClr>
                <a:srgbClr val="FF0000"/>
              </a:buClr>
              <a:buFontTx/>
              <a:buChar char="•"/>
            </a:pPr>
            <a:r>
              <a:rPr lang="zh-CN" altLang="en-US"/>
              <a:t> 表中每行存储实体的一个实例数据</a:t>
            </a:r>
            <a:endParaRPr lang="zh-CN" altLang="en-US"/>
          </a:p>
          <a:p>
            <a:pPr algn="just" defTabSz="863600">
              <a:lnSpc>
                <a:spcPts val="2500"/>
              </a:lnSpc>
              <a:buClr>
                <a:srgbClr val="FF0000"/>
              </a:buClr>
              <a:buFontTx/>
              <a:buChar char="•"/>
            </a:pPr>
            <a:r>
              <a:rPr lang="zh-CN" altLang="en-US"/>
              <a:t> 表中每列包含实体的一项属性数据</a:t>
            </a:r>
            <a:endParaRPr lang="zh-CN" altLang="en-US"/>
          </a:p>
          <a:p>
            <a:pPr algn="just" defTabSz="863600">
              <a:lnSpc>
                <a:spcPts val="2500"/>
              </a:lnSpc>
              <a:buClr>
                <a:srgbClr val="FF0000"/>
              </a:buClr>
              <a:buFontTx/>
              <a:buChar char="•"/>
            </a:pPr>
            <a:r>
              <a:rPr lang="ko-KR" altLang="en-US"/>
              <a:t> </a:t>
            </a:r>
            <a:r>
              <a:rPr lang="zh-CN" altLang="en-US"/>
              <a:t>表中单元格只能存储单个值</a:t>
            </a:r>
            <a:endParaRPr lang="en-US" altLang="zh-CN"/>
          </a:p>
          <a:p>
            <a:pPr algn="just" defTabSz="863600">
              <a:lnSpc>
                <a:spcPts val="2500"/>
              </a:lnSpc>
              <a:buClr>
                <a:srgbClr val="FF0000"/>
              </a:buClr>
              <a:buFontTx/>
              <a:buChar char="•"/>
            </a:pPr>
            <a:r>
              <a:rPr lang="zh-CN" altLang="en-US"/>
              <a:t> 不允许有重复的行</a:t>
            </a:r>
            <a:endParaRPr lang="en-US" altLang="zh-CN"/>
          </a:p>
          <a:p>
            <a:pPr algn="just" defTabSz="863600">
              <a:lnSpc>
                <a:spcPts val="2500"/>
              </a:lnSpc>
              <a:buClr>
                <a:srgbClr val="FF0000"/>
              </a:buClr>
              <a:buFontTx/>
              <a:buChar char="•"/>
            </a:pPr>
            <a:r>
              <a:rPr lang="zh-CN" altLang="en-US"/>
              <a:t> 不允许有重复的列</a:t>
            </a:r>
            <a:endParaRPr lang="zh-CN" altLang="en-US"/>
          </a:p>
          <a:p>
            <a:pPr algn="just" defTabSz="863600">
              <a:lnSpc>
                <a:spcPts val="2500"/>
              </a:lnSpc>
              <a:buClr>
                <a:srgbClr val="FF0000"/>
              </a:buClr>
              <a:buFontTx/>
              <a:buChar char="•"/>
            </a:pPr>
            <a:r>
              <a:rPr lang="ko-KR" altLang="en-US"/>
              <a:t> </a:t>
            </a:r>
            <a:r>
              <a:rPr lang="zh-CN" altLang="en-US"/>
              <a:t>列顺序可任意</a:t>
            </a:r>
            <a:endParaRPr lang="zh-CN" altLang="en-US"/>
          </a:p>
          <a:p>
            <a:pPr algn="just" defTabSz="863600">
              <a:lnSpc>
                <a:spcPts val="2500"/>
              </a:lnSpc>
              <a:buClr>
                <a:srgbClr val="FF0000"/>
              </a:buClr>
              <a:buFontTx/>
              <a:buChar char="•"/>
            </a:pPr>
            <a:r>
              <a:rPr lang="zh-CN" altLang="en-US"/>
              <a:t> 行顺序可任意</a:t>
            </a:r>
            <a:endParaRPr lang="zh-CN" altLang="en-US"/>
          </a:p>
        </p:txBody>
      </p:sp>
      <p:pic>
        <p:nvPicPr>
          <p:cNvPr id="11268" name="Picture 4" descr="fig02_02"/>
          <p:cNvPicPr>
            <a:picLocks noChangeAspect="1" noChangeArrowheads="1"/>
          </p:cNvPicPr>
          <p:nvPr/>
        </p:nvPicPr>
        <p:blipFill>
          <a:blip r:embed="rId1"/>
          <a:srcRect/>
          <a:stretch>
            <a:fillRect/>
          </a:stretch>
        </p:blipFill>
        <p:spPr bwMode="auto">
          <a:xfrm>
            <a:off x="1249363" y="1239838"/>
            <a:ext cx="9896475" cy="2765425"/>
          </a:xfrm>
          <a:prstGeom prst="rect">
            <a:avLst/>
          </a:prstGeom>
          <a:noFill/>
          <a:ln w="9525">
            <a:noFill/>
            <a:miter lim="800000"/>
            <a:headEnd/>
            <a:tailEnd/>
          </a:ln>
        </p:spPr>
      </p:pic>
      <p:sp>
        <p:nvSpPr>
          <p:cNvPr id="11269" name="AutoShape 5"/>
          <p:cNvSpPr>
            <a:spLocks noChangeArrowheads="1"/>
          </p:cNvSpPr>
          <p:nvPr/>
        </p:nvSpPr>
        <p:spPr bwMode="auto">
          <a:xfrm>
            <a:off x="144463" y="1512888"/>
            <a:ext cx="900112" cy="1239837"/>
          </a:xfrm>
          <a:prstGeom prst="wedgeRoundRectCallout">
            <a:avLst>
              <a:gd name="adj1" fmla="val 99208"/>
              <a:gd name="adj2" fmla="val 20051"/>
              <a:gd name="adj3" fmla="val 16667"/>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行或元组</a:t>
            </a:r>
            <a:endParaRPr lang="zh-CN" altLang="en-US" sz="2000">
              <a:solidFill>
                <a:srgbClr val="FF0000"/>
              </a:solidFill>
            </a:endParaRPr>
          </a:p>
        </p:txBody>
      </p:sp>
      <p:sp>
        <p:nvSpPr>
          <p:cNvPr id="11270" name="AutoShape 6"/>
          <p:cNvSpPr>
            <a:spLocks noChangeArrowheads="1"/>
          </p:cNvSpPr>
          <p:nvPr/>
        </p:nvSpPr>
        <p:spPr bwMode="auto">
          <a:xfrm>
            <a:off x="7967663" y="433388"/>
            <a:ext cx="1903412" cy="738187"/>
          </a:xfrm>
          <a:prstGeom prst="wedgeRoundRectCallout">
            <a:avLst>
              <a:gd name="adj1" fmla="val -86245"/>
              <a:gd name="adj2" fmla="val 62500"/>
              <a:gd name="adj3" fmla="val 16667"/>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列或属性</a:t>
            </a:r>
            <a:endParaRPr lang="zh-CN" altLang="en-US" sz="2000">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1269"/>
                                        </p:tgtEl>
                                        <p:attrNameLst>
                                          <p:attrName>style.visibility</p:attrName>
                                        </p:attrNameLst>
                                      </p:cBhvr>
                                      <p:to>
                                        <p:strVal val="visible"/>
                                      </p:to>
                                    </p:set>
                                    <p:animEffect transition="in" filter="box(in)">
                                      <p:cBhvr>
                                        <p:cTn id="11" dur="500"/>
                                        <p:tgtEl>
                                          <p:spTgt spid="1126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270"/>
                                        </p:tgtEl>
                                        <p:attrNameLst>
                                          <p:attrName>style.visibility</p:attrName>
                                        </p:attrNameLst>
                                      </p:cBhvr>
                                      <p:to>
                                        <p:strVal val="visible"/>
                                      </p:to>
                                    </p:set>
                                    <p:animEffect transition="in" filter="box(in)">
                                      <p:cBhvr>
                                        <p:cTn id="16" dur="500"/>
                                        <p:tgtEl>
                                          <p:spTgt spid="1127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9" grpId="0" bldLvl="0" animBg="1"/>
      <p:bldP spid="1127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3338" y="2470150"/>
            <a:ext cx="12366626"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eaLnBrk="0" latinLnBrk="1" hangingPunct="0">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2.3 PostgreSQL</a:t>
            </a:r>
            <a:r>
              <a:rPr lang="zh-CN"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数据库</a:t>
            </a:r>
            <a:endPar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algn="ctr" eaLnBrk="0" latinLnBrk="1" hangingPunct="0">
              <a:defRPr/>
            </a:pP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关系操作</a:t>
            </a:r>
            <a:r>
              <a:rPr lang="zh-CN"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实践</a:t>
            </a:r>
            <a:endPar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54050" y="1341438"/>
            <a:ext cx="11190288" cy="1708150"/>
          </a:xfrm>
          <a:prstGeom prst="rect">
            <a:avLst/>
          </a:prstGeom>
        </p:spPr>
        <p:txBody>
          <a:bodyPr>
            <a:spAutoFit/>
          </a:bodyPr>
          <a:lstStyle/>
          <a:p>
            <a:pPr algn="just" eaLnBrk="0" hangingPunct="0">
              <a:lnSpc>
                <a:spcPts val="4235"/>
              </a:lnSpc>
              <a:defRPr/>
            </a:pPr>
            <a:r>
              <a:rPr lang="zh-CN" altLang="zh-CN" sz="2800" kern="1000" dirty="0">
                <a:solidFill>
                  <a:srgbClr val="000000"/>
                </a:solidFill>
                <a:cs typeface="Times New Roman" panose="02020603050405020304" pitchFamily="18" charset="0"/>
                <a:sym typeface="+mn-ea"/>
              </a:rPr>
              <a:t>本节将围绕“</a:t>
            </a:r>
            <a:r>
              <a:rPr lang="zh-CN" altLang="zh-CN" sz="2800" kern="1000" dirty="0">
                <a:solidFill>
                  <a:srgbClr val="C00000"/>
                </a:solidFill>
                <a:cs typeface="Times New Roman" panose="02020603050405020304" pitchFamily="18" charset="0"/>
                <a:sym typeface="+mn-ea"/>
              </a:rPr>
              <a:t>选课管理系统</a:t>
            </a:r>
            <a:r>
              <a:rPr lang="zh-CN" altLang="zh-CN" sz="2800" kern="1000" dirty="0">
                <a:solidFill>
                  <a:srgbClr val="000000"/>
                </a:solidFill>
                <a:cs typeface="Times New Roman" panose="02020603050405020304" pitchFamily="18" charset="0"/>
                <a:sym typeface="+mn-ea"/>
              </a:rPr>
              <a:t>”项目案例</a:t>
            </a:r>
            <a:r>
              <a:rPr lang="zh-CN" altLang="en-US" sz="2800" kern="1000" dirty="0">
                <a:solidFill>
                  <a:srgbClr val="000000"/>
                </a:solidFill>
                <a:cs typeface="Times New Roman" panose="02020603050405020304" pitchFamily="18" charset="0"/>
                <a:sym typeface="+mn-ea"/>
              </a:rPr>
              <a:t>，</a:t>
            </a:r>
            <a:r>
              <a:rPr lang="zh-CN" altLang="zh-CN" sz="2800" kern="1000" dirty="0">
                <a:solidFill>
                  <a:srgbClr val="000000"/>
                </a:solidFill>
                <a:cs typeface="Times New Roman" panose="02020603050405020304" pitchFamily="18" charset="0"/>
                <a:sym typeface="+mn-ea"/>
              </a:rPr>
              <a:t>在</a:t>
            </a:r>
            <a:r>
              <a:rPr lang="en-US" altLang="zh-CN" sz="2800" kern="1000" dirty="0">
                <a:solidFill>
                  <a:srgbClr val="C00000"/>
                </a:solidFill>
                <a:cs typeface="Times New Roman" panose="02020603050405020304" pitchFamily="18" charset="0"/>
                <a:sym typeface="+mn-ea"/>
              </a:rPr>
              <a:t>PostgreSQL</a:t>
            </a:r>
            <a:r>
              <a:rPr lang="zh-CN" altLang="zh-CN" sz="2800" kern="1000" dirty="0">
                <a:solidFill>
                  <a:srgbClr val="C00000"/>
                </a:solidFill>
                <a:cs typeface="Times New Roman" panose="02020603050405020304" pitchFamily="18" charset="0"/>
                <a:sym typeface="+mn-ea"/>
              </a:rPr>
              <a:t>数据库</a:t>
            </a:r>
            <a:r>
              <a:rPr lang="zh-CN" altLang="en-US" sz="2800" kern="1000" dirty="0">
                <a:solidFill>
                  <a:srgbClr val="000000"/>
                </a:solidFill>
                <a:cs typeface="Times New Roman" panose="02020603050405020304" pitchFamily="18" charset="0"/>
                <a:sym typeface="+mn-ea"/>
              </a:rPr>
              <a:t>中</a:t>
            </a:r>
            <a:r>
              <a:rPr lang="zh-CN" altLang="zh-CN" sz="2800" kern="1000" dirty="0">
                <a:solidFill>
                  <a:srgbClr val="000000"/>
                </a:solidFill>
                <a:cs typeface="Times New Roman" panose="02020603050405020304" pitchFamily="18" charset="0"/>
                <a:sym typeface="+mn-ea"/>
              </a:rPr>
              <a:t>创建关系表及其完整性约束，并理解本章所学习的关系模型基本概念和关系操作原理</a:t>
            </a:r>
            <a:r>
              <a:rPr lang="zh-CN" altLang="en-US" sz="2800" kern="1000" dirty="0">
                <a:solidFill>
                  <a:srgbClr val="000000"/>
                </a:solidFill>
                <a:cs typeface="Times New Roman" panose="02020603050405020304" pitchFamily="18" charset="0"/>
                <a:sym typeface="+mn-ea"/>
              </a:rPr>
              <a:t>。</a:t>
            </a:r>
            <a:endParaRPr lang="zh-CN" altLang="en-US" sz="2800" kern="1000" dirty="0">
              <a:solidFill>
                <a:srgbClr val="000000"/>
              </a:solidFill>
              <a:cs typeface="Times New Roman" panose="02020603050405020304" pitchFamily="18" charset="0"/>
              <a:sym typeface="+mn-ea"/>
            </a:endParaRPr>
          </a:p>
        </p:txBody>
      </p:sp>
      <p:sp>
        <p:nvSpPr>
          <p:cNvPr id="3" name="矩形 2"/>
          <p:cNvSpPr/>
          <p:nvPr/>
        </p:nvSpPr>
        <p:spPr>
          <a:xfrm>
            <a:off x="5661025" y="3270250"/>
            <a:ext cx="5014913" cy="3324225"/>
          </a:xfrm>
          <a:prstGeom prst="rect">
            <a:avLst/>
          </a:prstGeom>
        </p:spPr>
        <p:txBody>
          <a:bodyPr>
            <a:spAutoFit/>
          </a:bodyPr>
          <a:lstStyle/>
          <a:p>
            <a:pPr marL="342900" indent="-342900" algn="just" eaLnBrk="0" hangingPunct="0">
              <a:lnSpc>
                <a:spcPts val="4235"/>
              </a:lnSpc>
              <a:buClr>
                <a:srgbClr val="FF0000"/>
              </a:buClr>
              <a:buFont typeface="Arial" panose="020B0604020202020204" pitchFamily="34" charset="0"/>
              <a:buChar char="•"/>
              <a:defRPr/>
            </a:pPr>
            <a:r>
              <a:rPr lang="zh-CN" altLang="zh-CN" kern="1000" dirty="0">
                <a:cs typeface="Times New Roman" panose="02020603050405020304" pitchFamily="18" charset="0"/>
                <a:sym typeface="+mn-ea"/>
              </a:rPr>
              <a:t>课程表（</a:t>
            </a:r>
            <a:r>
              <a:rPr lang="en-US" altLang="zh-CN" kern="1000" dirty="0">
                <a:cs typeface="Times New Roman" panose="02020603050405020304" pitchFamily="18" charset="0"/>
                <a:sym typeface="+mn-ea"/>
              </a:rPr>
              <a:t>COURSE</a:t>
            </a:r>
            <a:r>
              <a:rPr lang="zh-CN" altLang="zh-CN" kern="1000" dirty="0">
                <a:cs typeface="Times New Roman" panose="02020603050405020304" pitchFamily="18" charset="0"/>
                <a:sym typeface="+mn-ea"/>
              </a:rPr>
              <a:t>）</a:t>
            </a:r>
            <a:endParaRPr lang="en-US" altLang="zh-CN" kern="1000" dirty="0">
              <a:cs typeface="Times New Roman" panose="02020603050405020304" pitchFamily="18" charset="0"/>
              <a:sym typeface="+mn-ea"/>
            </a:endParaRPr>
          </a:p>
          <a:p>
            <a:pPr marL="342900" indent="-342900" algn="just" eaLnBrk="0" hangingPunct="0">
              <a:lnSpc>
                <a:spcPts val="4235"/>
              </a:lnSpc>
              <a:buClr>
                <a:srgbClr val="FF0000"/>
              </a:buClr>
              <a:buFont typeface="Arial" panose="020B0604020202020204" pitchFamily="34" charset="0"/>
              <a:buChar char="•"/>
              <a:defRPr/>
            </a:pPr>
            <a:r>
              <a:rPr lang="zh-CN" altLang="zh-CN" kern="1000" dirty="0">
                <a:cs typeface="Times New Roman" panose="02020603050405020304" pitchFamily="18" charset="0"/>
                <a:sym typeface="+mn-ea"/>
              </a:rPr>
              <a:t>教师表（</a:t>
            </a:r>
            <a:r>
              <a:rPr lang="en-US" altLang="zh-CN" kern="1000" dirty="0">
                <a:cs typeface="Times New Roman" panose="02020603050405020304" pitchFamily="18" charset="0"/>
                <a:sym typeface="+mn-ea"/>
              </a:rPr>
              <a:t>TEACHER</a:t>
            </a:r>
            <a:r>
              <a:rPr lang="zh-CN" altLang="zh-CN" kern="1000" dirty="0">
                <a:cs typeface="Times New Roman" panose="02020603050405020304" pitchFamily="18" charset="0"/>
                <a:sym typeface="+mn-ea"/>
              </a:rPr>
              <a:t>）</a:t>
            </a:r>
            <a:endParaRPr lang="en-US" altLang="zh-CN" kern="1000" dirty="0">
              <a:cs typeface="Times New Roman" panose="02020603050405020304" pitchFamily="18" charset="0"/>
              <a:sym typeface="+mn-ea"/>
            </a:endParaRPr>
          </a:p>
          <a:p>
            <a:pPr marL="342900" indent="-342900" algn="just" eaLnBrk="0" hangingPunct="0">
              <a:lnSpc>
                <a:spcPts val="4235"/>
              </a:lnSpc>
              <a:buClr>
                <a:srgbClr val="FF0000"/>
              </a:buClr>
              <a:buFont typeface="Arial" panose="020B0604020202020204" pitchFamily="34" charset="0"/>
              <a:buChar char="•"/>
              <a:defRPr/>
            </a:pPr>
            <a:r>
              <a:rPr lang="zh-CN" altLang="zh-CN" kern="1000" dirty="0">
                <a:cs typeface="Times New Roman" panose="02020603050405020304" pitchFamily="18" charset="0"/>
                <a:sym typeface="+mn-ea"/>
              </a:rPr>
              <a:t>开课计划表（</a:t>
            </a:r>
            <a:r>
              <a:rPr lang="en-US" altLang="zh-CN" kern="1000" dirty="0">
                <a:cs typeface="Times New Roman" panose="02020603050405020304" pitchFamily="18" charset="0"/>
                <a:sym typeface="+mn-ea"/>
              </a:rPr>
              <a:t>PLAN</a:t>
            </a:r>
            <a:r>
              <a:rPr lang="zh-CN" altLang="zh-CN" kern="1000" dirty="0">
                <a:cs typeface="Times New Roman" panose="02020603050405020304" pitchFamily="18" charset="0"/>
                <a:sym typeface="+mn-ea"/>
              </a:rPr>
              <a:t>）</a:t>
            </a:r>
            <a:endParaRPr lang="en-US" altLang="zh-CN" kern="1000" dirty="0">
              <a:cs typeface="Times New Roman" panose="02020603050405020304" pitchFamily="18" charset="0"/>
              <a:sym typeface="+mn-ea"/>
            </a:endParaRPr>
          </a:p>
          <a:p>
            <a:pPr marL="342900" indent="-342900" algn="just" eaLnBrk="0" hangingPunct="0">
              <a:lnSpc>
                <a:spcPts val="4235"/>
              </a:lnSpc>
              <a:buClr>
                <a:srgbClr val="FF0000"/>
              </a:buClr>
              <a:buFont typeface="Arial" panose="020B0604020202020204" pitchFamily="34" charset="0"/>
              <a:buChar char="•"/>
              <a:defRPr/>
            </a:pPr>
            <a:r>
              <a:rPr lang="zh-CN" altLang="zh-CN" kern="1000" dirty="0">
                <a:cs typeface="Times New Roman" panose="02020603050405020304" pitchFamily="18" charset="0"/>
                <a:sym typeface="+mn-ea"/>
              </a:rPr>
              <a:t>学生表（</a:t>
            </a:r>
            <a:r>
              <a:rPr lang="en-US" altLang="zh-CN" kern="1000" dirty="0">
                <a:cs typeface="Times New Roman" panose="02020603050405020304" pitchFamily="18" charset="0"/>
                <a:sym typeface="+mn-ea"/>
              </a:rPr>
              <a:t>STUDENT</a:t>
            </a:r>
            <a:r>
              <a:rPr lang="zh-CN" altLang="zh-CN" kern="1000" dirty="0">
                <a:cs typeface="Times New Roman" panose="02020603050405020304" pitchFamily="18" charset="0"/>
                <a:sym typeface="+mn-ea"/>
              </a:rPr>
              <a:t>）</a:t>
            </a:r>
            <a:endParaRPr lang="en-US" altLang="zh-CN" kern="1000" dirty="0">
              <a:cs typeface="Times New Roman" panose="02020603050405020304" pitchFamily="18" charset="0"/>
              <a:sym typeface="+mn-ea"/>
            </a:endParaRPr>
          </a:p>
          <a:p>
            <a:pPr marL="342900" indent="-342900" algn="just" eaLnBrk="0" hangingPunct="0">
              <a:lnSpc>
                <a:spcPts val="4235"/>
              </a:lnSpc>
              <a:buClr>
                <a:srgbClr val="FF0000"/>
              </a:buClr>
              <a:buFont typeface="Arial" panose="020B0604020202020204" pitchFamily="34" charset="0"/>
              <a:buChar char="•"/>
              <a:defRPr/>
            </a:pPr>
            <a:r>
              <a:rPr lang="zh-CN" altLang="zh-CN" kern="1000" dirty="0">
                <a:cs typeface="Times New Roman" panose="02020603050405020304" pitchFamily="18" charset="0"/>
                <a:sym typeface="+mn-ea"/>
              </a:rPr>
              <a:t>选课注册表（</a:t>
            </a:r>
            <a:r>
              <a:rPr lang="en-US" altLang="zh-CN" kern="1000" dirty="0">
                <a:cs typeface="Times New Roman" panose="02020603050405020304" pitchFamily="18" charset="0"/>
                <a:sym typeface="+mn-ea"/>
              </a:rPr>
              <a:t>REGISTER</a:t>
            </a:r>
            <a:r>
              <a:rPr lang="zh-CN" altLang="zh-CN" kern="1000" dirty="0">
                <a:cs typeface="Times New Roman" panose="02020603050405020304" pitchFamily="18" charset="0"/>
                <a:sym typeface="+mn-ea"/>
              </a:rPr>
              <a:t>）</a:t>
            </a:r>
            <a:endParaRPr lang="en-US" altLang="zh-CN" kern="1000" dirty="0">
              <a:cs typeface="Times New Roman" panose="02020603050405020304" pitchFamily="18" charset="0"/>
              <a:sym typeface="+mn-ea"/>
            </a:endParaRPr>
          </a:p>
          <a:p>
            <a:pPr marL="342900" indent="-342900" algn="just" eaLnBrk="0" hangingPunct="0">
              <a:lnSpc>
                <a:spcPts val="4235"/>
              </a:lnSpc>
              <a:buClr>
                <a:srgbClr val="FF0000"/>
              </a:buClr>
              <a:buFont typeface="Arial" panose="020B0604020202020204" pitchFamily="34" charset="0"/>
              <a:buChar char="•"/>
              <a:defRPr/>
            </a:pPr>
            <a:r>
              <a:rPr lang="zh-CN" altLang="zh-CN" kern="1000" dirty="0">
                <a:cs typeface="Times New Roman" panose="02020603050405020304" pitchFamily="18" charset="0"/>
                <a:sym typeface="+mn-ea"/>
              </a:rPr>
              <a:t>学院信息表（</a:t>
            </a:r>
            <a:r>
              <a:rPr lang="en-US" altLang="zh-CN" kern="1000" dirty="0">
                <a:cs typeface="Times New Roman" panose="02020603050405020304" pitchFamily="18" charset="0"/>
                <a:sym typeface="+mn-ea"/>
              </a:rPr>
              <a:t>COLLEGE</a:t>
            </a:r>
            <a:r>
              <a:rPr lang="zh-CN" altLang="zh-CN" kern="1000" dirty="0">
                <a:cs typeface="Times New Roman" panose="02020603050405020304" pitchFamily="18" charset="0"/>
                <a:sym typeface="+mn-ea"/>
              </a:rPr>
              <a:t>）</a:t>
            </a:r>
            <a:endParaRPr lang="zh-CN" altLang="en-US" kern="1000" dirty="0">
              <a:cs typeface="Times New Roman" panose="02020603050405020304" pitchFamily="18" charset="0"/>
              <a:sym typeface="+mn-ea"/>
            </a:endParaRPr>
          </a:p>
        </p:txBody>
      </p:sp>
      <p:sp>
        <p:nvSpPr>
          <p:cNvPr id="96259" name="Rectangle 6"/>
          <p:cNvSpPr>
            <a:spLocks noChangeArrowheads="1"/>
          </p:cNvSpPr>
          <p:nvPr/>
        </p:nvSpPr>
        <p:spPr bwMode="auto">
          <a:xfrm>
            <a:off x="174625" y="522288"/>
            <a:ext cx="10972800" cy="611187"/>
          </a:xfrm>
          <a:prstGeom prst="rect">
            <a:avLst/>
          </a:prstGeom>
          <a:noFill/>
          <a:ln w="9525">
            <a:noFill/>
            <a:miter lim="800000"/>
          </a:ln>
        </p:spPr>
        <p:txBody>
          <a:bodyPr lIns="117060" tIns="58530" rIns="117060" bIns="58530">
            <a:spAutoFit/>
          </a:bodyPr>
          <a:lstStyle/>
          <a:p>
            <a:pPr defTabSz="967105"/>
            <a:r>
              <a:rPr lang="zh-CN" altLang="en-US" sz="3200">
                <a:solidFill>
                  <a:srgbClr val="0033CC"/>
                </a:solidFill>
              </a:rPr>
              <a:t>一、</a:t>
            </a:r>
            <a:r>
              <a:rPr lang="zh-CN" altLang="zh-CN" sz="3200">
                <a:solidFill>
                  <a:srgbClr val="0033CC"/>
                </a:solidFill>
              </a:rPr>
              <a:t>项目案例——选课管理系统</a:t>
            </a:r>
            <a:r>
              <a:rPr lang="zh-CN" altLang="en-US" sz="3200">
                <a:solidFill>
                  <a:srgbClr val="0033CC"/>
                </a:solidFill>
              </a:rPr>
              <a:t>数据库关系表实践</a:t>
            </a:r>
            <a:endParaRPr lang="zh-CN" altLang="en-US" sz="3200">
              <a:solidFill>
                <a:srgbClr val="0033CC"/>
              </a:solidFill>
            </a:endParaRPr>
          </a:p>
        </p:txBody>
      </p:sp>
      <p:sp>
        <p:nvSpPr>
          <p:cNvPr id="4" name="圆柱形 3"/>
          <p:cNvSpPr>
            <a:spLocks noChangeArrowheads="1"/>
          </p:cNvSpPr>
          <p:nvPr/>
        </p:nvSpPr>
        <p:spPr bwMode="auto">
          <a:xfrm>
            <a:off x="1343025" y="3429000"/>
            <a:ext cx="2592388" cy="2663825"/>
          </a:xfrm>
          <a:prstGeom prst="can">
            <a:avLst>
              <a:gd name="adj" fmla="val 24990"/>
            </a:avLst>
          </a:prstGeom>
          <a:solidFill>
            <a:srgbClr val="FFFFCC"/>
          </a:solidFill>
          <a:ln w="12700">
            <a:solidFill>
              <a:schemeClr val="tx1"/>
            </a:solidFill>
            <a:round/>
          </a:ln>
          <a:effectLst>
            <a:outerShdw dist="53882" dir="13500000" algn="ctr" rotWithShape="0">
              <a:schemeClr val="bg2">
                <a:alpha val="50000"/>
              </a:schemeClr>
            </a:outerShdw>
          </a:effectLst>
        </p:spPr>
        <p:txBody>
          <a:bodyPr wrap="none" anchor="ctr"/>
          <a:lstStyle/>
          <a:p>
            <a:pPr algn="ctr" latinLnBrk="1">
              <a:lnSpc>
                <a:spcPct val="80000"/>
              </a:lnSpc>
              <a:spcBef>
                <a:spcPct val="50000"/>
              </a:spcBef>
              <a:buClr>
                <a:srgbClr val="FF0000"/>
              </a:buClr>
              <a:buFont typeface="Wingdings" panose="05000000000000000000" pitchFamily="2" charset="2"/>
              <a:buNone/>
            </a:pPr>
            <a:r>
              <a:rPr lang="zh-CN" altLang="en-US"/>
              <a:t>选课管理数据库</a:t>
            </a:r>
            <a:endParaRPr lang="en-US" altLang="zh-CN"/>
          </a:p>
          <a:p>
            <a:pPr algn="ctr" latinLnBrk="1">
              <a:lnSpc>
                <a:spcPct val="80000"/>
              </a:lnSpc>
              <a:spcBef>
                <a:spcPct val="50000"/>
              </a:spcBef>
              <a:buClr>
                <a:srgbClr val="FF0000"/>
              </a:buClr>
              <a:buFont typeface="Wingdings" panose="05000000000000000000" pitchFamily="2" charset="2"/>
              <a:buNone/>
            </a:pPr>
            <a:r>
              <a:rPr lang="zh-CN" altLang="en-US"/>
              <a:t>（</a:t>
            </a:r>
            <a:r>
              <a:rPr lang="en-US" altLang="zh-CN"/>
              <a:t>CurriculaDB</a:t>
            </a:r>
            <a:r>
              <a:rPr lang="zh-CN" altLang="en-US"/>
              <a:t>）</a:t>
            </a:r>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75150" y="658813"/>
            <a:ext cx="3160713" cy="538162"/>
          </a:xfrm>
          <a:prstGeom prst="rect">
            <a:avLst/>
          </a:prstGeom>
        </p:spPr>
        <p:txBody>
          <a:bodyPr wrap="none">
            <a:spAutoFit/>
          </a:bodyPr>
          <a:lstStyle/>
          <a:p>
            <a:pPr eaLnBrk="0" hangingPunct="0">
              <a:defRPr/>
            </a:pPr>
            <a:r>
              <a:rPr lang="zh-CN" altLang="zh-CN" sz="2905" kern="1000" dirty="0">
                <a:solidFill>
                  <a:srgbClr val="C00000"/>
                </a:solidFill>
                <a:cs typeface="Times New Roman" panose="02020603050405020304" pitchFamily="18" charset="0"/>
                <a:sym typeface="+mn-ea"/>
              </a:rPr>
              <a:t>课程表</a:t>
            </a:r>
            <a:r>
              <a:rPr lang="zh-CN" altLang="zh-CN" sz="2905" kern="1000" dirty="0">
                <a:solidFill>
                  <a:srgbClr val="000000"/>
                </a:solidFill>
                <a:cs typeface="Times New Roman" panose="02020603050405020304" pitchFamily="18" charset="0"/>
                <a:sym typeface="+mn-ea"/>
              </a:rPr>
              <a:t>（</a:t>
            </a:r>
            <a:r>
              <a:rPr lang="en-US" altLang="zh-CN" sz="2905" kern="1000" dirty="0">
                <a:solidFill>
                  <a:srgbClr val="000000"/>
                </a:solidFill>
                <a:cs typeface="Times New Roman" panose="02020603050405020304" pitchFamily="18" charset="0"/>
                <a:sym typeface="+mn-ea"/>
              </a:rPr>
              <a:t>COURSE</a:t>
            </a:r>
            <a:r>
              <a:rPr lang="zh-CN" altLang="zh-CN" sz="2905" kern="1000" dirty="0">
                <a:solidFill>
                  <a:srgbClr val="000000"/>
                </a:solidFill>
                <a:cs typeface="Times New Roman" panose="02020603050405020304" pitchFamily="18" charset="0"/>
                <a:sym typeface="+mn-ea"/>
              </a:rPr>
              <a:t>）</a:t>
            </a:r>
            <a:endParaRPr lang="zh-CN" altLang="en-US" sz="2905" dirty="0">
              <a:sym typeface="+mn-ea"/>
            </a:endParaRPr>
          </a:p>
        </p:txBody>
      </p:sp>
      <p:graphicFrame>
        <p:nvGraphicFramePr>
          <p:cNvPr id="4" name="表格 3"/>
          <p:cNvGraphicFramePr>
            <a:graphicFrameLocks noGrp="1"/>
          </p:cNvGraphicFramePr>
          <p:nvPr/>
        </p:nvGraphicFramePr>
        <p:xfrm>
          <a:off x="174625" y="1341438"/>
          <a:ext cx="11580811" cy="5037138"/>
        </p:xfrm>
        <a:graphic>
          <a:graphicData uri="http://schemas.openxmlformats.org/drawingml/2006/table">
            <a:tbl>
              <a:tblPr>
                <a:tableStyleId>{5C22544A-7EE6-4342-B048-85BDC9FD1C3A}</a:tableStyleId>
              </a:tblPr>
              <a:tblGrid>
                <a:gridCol w="1654401"/>
                <a:gridCol w="2346242"/>
                <a:gridCol w="1895042"/>
                <a:gridCol w="1895042"/>
                <a:gridCol w="1895042"/>
                <a:gridCol w="1895042"/>
              </a:tblGrid>
              <a:tr h="689435">
                <a:tc>
                  <a:txBody>
                    <a:bodyPr/>
                    <a:lstStyle/>
                    <a:p>
                      <a:pPr algn="ctr">
                        <a:lnSpc>
                          <a:spcPts val="1200"/>
                        </a:lnSpc>
                        <a:spcAft>
                          <a:spcPts val="0"/>
                        </a:spcAft>
                        <a:tabLst>
                          <a:tab pos="2514600" algn="l"/>
                        </a:tabLst>
                      </a:pPr>
                      <a:r>
                        <a:rPr lang="zh-CN" sz="2400" kern="1000" dirty="0">
                          <a:effectLst/>
                        </a:rPr>
                        <a:t>字段名称</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dirty="0">
                          <a:effectLst/>
                        </a:rPr>
                        <a:t>字段编码</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数据类型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字段大小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必填字段</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是否为键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9435">
                <a:tc>
                  <a:txBody>
                    <a:bodyPr/>
                    <a:lstStyle/>
                    <a:p>
                      <a:pPr algn="just">
                        <a:lnSpc>
                          <a:spcPts val="1200"/>
                        </a:lnSpc>
                        <a:spcAft>
                          <a:spcPts val="0"/>
                        </a:spcAft>
                        <a:tabLst>
                          <a:tab pos="2514600" algn="l"/>
                        </a:tabLst>
                      </a:pPr>
                      <a:r>
                        <a:rPr lang="zh-CN" sz="2400" kern="1000" dirty="0">
                          <a:effectLst/>
                        </a:rPr>
                        <a:t>课程编号</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4</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主键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9435">
                <a:tc>
                  <a:txBody>
                    <a:bodyPr/>
                    <a:lstStyle/>
                    <a:p>
                      <a:pPr algn="just">
                        <a:lnSpc>
                          <a:spcPts val="1200"/>
                        </a:lnSpc>
                        <a:spcAft>
                          <a:spcPts val="0"/>
                        </a:spcAft>
                        <a:tabLst>
                          <a:tab pos="2514600" algn="l"/>
                        </a:tabLst>
                      </a:pPr>
                      <a:r>
                        <a:rPr lang="zh-CN" sz="2400" kern="1000" dirty="0">
                          <a:effectLst/>
                        </a:rPr>
                        <a:t>课程名</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CourseName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20</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9435">
                <a:tc>
                  <a:txBody>
                    <a:bodyPr/>
                    <a:lstStyle/>
                    <a:p>
                      <a:pPr algn="just">
                        <a:lnSpc>
                          <a:spcPts val="1200"/>
                        </a:lnSpc>
                        <a:spcAft>
                          <a:spcPts val="0"/>
                        </a:spcAft>
                        <a:tabLst>
                          <a:tab pos="2514600" algn="l"/>
                        </a:tabLst>
                      </a:pPr>
                      <a:r>
                        <a:rPr lang="zh-CN" sz="2400" kern="1000" dirty="0">
                          <a:effectLst/>
                        </a:rPr>
                        <a:t>课程类别</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CourseType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10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9435">
                <a:tc>
                  <a:txBody>
                    <a:bodyPr/>
                    <a:lstStyle/>
                    <a:p>
                      <a:pPr algn="just">
                        <a:lnSpc>
                          <a:spcPts val="1200"/>
                        </a:lnSpc>
                        <a:spcAft>
                          <a:spcPts val="0"/>
                        </a:spcAft>
                        <a:tabLst>
                          <a:tab pos="2514600" algn="l"/>
                        </a:tabLst>
                      </a:pPr>
                      <a:r>
                        <a:rPr lang="zh-CN" sz="2400" kern="1000">
                          <a:effectLst/>
                        </a:rPr>
                        <a:t>学分</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CourseCredit</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数字</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短整型</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02093">
                <a:tc>
                  <a:txBody>
                    <a:bodyPr/>
                    <a:lstStyle/>
                    <a:p>
                      <a:pPr algn="just">
                        <a:lnSpc>
                          <a:spcPts val="1200"/>
                        </a:lnSpc>
                        <a:spcAft>
                          <a:spcPts val="0"/>
                        </a:spcAft>
                        <a:tabLst>
                          <a:tab pos="2514600" algn="l"/>
                        </a:tabLst>
                      </a:pPr>
                      <a:r>
                        <a:rPr lang="zh-CN" sz="2400" kern="1000">
                          <a:effectLst/>
                        </a:rPr>
                        <a:t>学时</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CoursePeriod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数字</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短整型</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7870">
                <a:tc>
                  <a:txBody>
                    <a:bodyPr/>
                    <a:lstStyle/>
                    <a:p>
                      <a:pPr algn="just">
                        <a:lnSpc>
                          <a:spcPts val="1200"/>
                        </a:lnSpc>
                        <a:spcAft>
                          <a:spcPts val="0"/>
                        </a:spcAft>
                        <a:tabLst>
                          <a:tab pos="2514600" algn="l"/>
                        </a:tabLst>
                      </a:pPr>
                      <a:r>
                        <a:rPr lang="zh-CN" sz="2400" kern="1000">
                          <a:effectLst/>
                        </a:rPr>
                        <a:t>考核方式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TestMethod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10</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4378325" y="836613"/>
            <a:ext cx="3346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0" hangingPunct="0">
              <a:defRPr/>
            </a:pPr>
            <a:r>
              <a:rPr lang="zh-CN" altLang="zh-CN" sz="2905" dirty="0">
                <a:solidFill>
                  <a:srgbClr val="C00000"/>
                </a:solidFill>
                <a:sym typeface="+mn-ea"/>
              </a:rPr>
              <a:t>教师表</a:t>
            </a:r>
            <a:r>
              <a:rPr lang="zh-CN" altLang="zh-CN" sz="2905" dirty="0">
                <a:sym typeface="+mn-ea"/>
              </a:rPr>
              <a:t>（</a:t>
            </a:r>
            <a:r>
              <a:rPr lang="en-US" altLang="zh-CN" sz="2905" dirty="0">
                <a:sym typeface="+mn-ea"/>
              </a:rPr>
              <a:t>TEACHER</a:t>
            </a:r>
            <a:r>
              <a:rPr lang="zh-CN" altLang="zh-CN" sz="2905" dirty="0">
                <a:sym typeface="+mn-ea"/>
              </a:rPr>
              <a:t>）</a:t>
            </a:r>
            <a:endParaRPr lang="zh-CN" altLang="en-US" sz="2905" dirty="0">
              <a:sym typeface="+mn-ea"/>
            </a:endParaRPr>
          </a:p>
        </p:txBody>
      </p:sp>
      <p:graphicFrame>
        <p:nvGraphicFramePr>
          <p:cNvPr id="3" name="表格 2"/>
          <p:cNvGraphicFramePr>
            <a:graphicFrameLocks noGrp="1"/>
          </p:cNvGraphicFramePr>
          <p:nvPr/>
        </p:nvGraphicFramePr>
        <p:xfrm>
          <a:off x="260350" y="1628775"/>
          <a:ext cx="11583987" cy="4321174"/>
        </p:xfrm>
        <a:graphic>
          <a:graphicData uri="http://schemas.openxmlformats.org/drawingml/2006/table">
            <a:tbl>
              <a:tblPr>
                <a:tableStyleId>{5C22544A-7EE6-4342-B048-85BDC9FD1C3A}</a:tableStyleId>
              </a:tblPr>
              <a:tblGrid>
                <a:gridCol w="1741953"/>
                <a:gridCol w="2525833"/>
                <a:gridCol w="1498286"/>
                <a:gridCol w="1939305"/>
                <a:gridCol w="1939305"/>
                <a:gridCol w="1939305"/>
              </a:tblGrid>
              <a:tr h="463069">
                <a:tc>
                  <a:txBody>
                    <a:bodyPr/>
                    <a:lstStyle/>
                    <a:p>
                      <a:pPr algn="ctr">
                        <a:lnSpc>
                          <a:spcPts val="1200"/>
                        </a:lnSpc>
                        <a:spcAft>
                          <a:spcPts val="0"/>
                        </a:spcAft>
                        <a:tabLst>
                          <a:tab pos="2514600" algn="l"/>
                        </a:tabLst>
                      </a:pPr>
                      <a:r>
                        <a:rPr lang="zh-CN" sz="2400" kern="1000" dirty="0">
                          <a:effectLst/>
                        </a:rPr>
                        <a:t>字段名称</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字段编码</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数据类型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字段大小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必填字段</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是否为键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90">
                <a:tc>
                  <a:txBody>
                    <a:bodyPr/>
                    <a:lstStyle/>
                    <a:p>
                      <a:pPr algn="just">
                        <a:lnSpc>
                          <a:spcPts val="1200"/>
                        </a:lnSpc>
                        <a:spcAft>
                          <a:spcPts val="0"/>
                        </a:spcAft>
                        <a:tabLst>
                          <a:tab pos="2514600" algn="l"/>
                        </a:tabLst>
                      </a:pPr>
                      <a:r>
                        <a:rPr lang="zh-CN" sz="2400" kern="1000">
                          <a:effectLst/>
                        </a:rPr>
                        <a:t>教师编号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TeacherID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4</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主键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664">
                <a:tc>
                  <a:txBody>
                    <a:bodyPr/>
                    <a:lstStyle/>
                    <a:p>
                      <a:pPr algn="just">
                        <a:lnSpc>
                          <a:spcPts val="1200"/>
                        </a:lnSpc>
                        <a:spcAft>
                          <a:spcPts val="0"/>
                        </a:spcAft>
                        <a:tabLst>
                          <a:tab pos="2514600" algn="l"/>
                        </a:tabLst>
                      </a:pPr>
                      <a:r>
                        <a:rPr lang="zh-CN" sz="2400" kern="1000">
                          <a:effectLst/>
                        </a:rPr>
                        <a:t>姓名</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TeacherName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10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4787">
                <a:tc>
                  <a:txBody>
                    <a:bodyPr/>
                    <a:lstStyle/>
                    <a:p>
                      <a:pPr algn="just">
                        <a:lnSpc>
                          <a:spcPts val="1200"/>
                        </a:lnSpc>
                        <a:spcAft>
                          <a:spcPts val="0"/>
                        </a:spcAft>
                        <a:tabLst>
                          <a:tab pos="2514600" algn="l"/>
                        </a:tabLst>
                      </a:pPr>
                      <a:r>
                        <a:rPr lang="zh-CN" sz="2400" kern="1000">
                          <a:effectLst/>
                        </a:rPr>
                        <a:t>性别</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TeacherGender</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2</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204">
                <a:tc>
                  <a:txBody>
                    <a:bodyPr/>
                    <a:lstStyle/>
                    <a:p>
                      <a:pPr algn="just">
                        <a:lnSpc>
                          <a:spcPts val="1200"/>
                        </a:lnSpc>
                        <a:spcAft>
                          <a:spcPts val="0"/>
                        </a:spcAft>
                        <a:tabLst>
                          <a:tab pos="2514600" algn="l"/>
                        </a:tabLst>
                      </a:pPr>
                      <a:r>
                        <a:rPr lang="zh-CN" sz="2400" kern="1000">
                          <a:effectLst/>
                        </a:rPr>
                        <a:t>职称</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TeacherTitle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6</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4722">
                <a:tc>
                  <a:txBody>
                    <a:bodyPr/>
                    <a:lstStyle/>
                    <a:p>
                      <a:pPr algn="just">
                        <a:lnSpc>
                          <a:spcPts val="1200"/>
                        </a:lnSpc>
                        <a:spcAft>
                          <a:spcPts val="0"/>
                        </a:spcAft>
                        <a:tabLst>
                          <a:tab pos="2514600" algn="l"/>
                        </a:tabLst>
                      </a:pPr>
                      <a:r>
                        <a:rPr lang="zh-CN" sz="2400" kern="1000">
                          <a:effectLst/>
                        </a:rPr>
                        <a:t>所属学院</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CollegeID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3</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外键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66038">
                <a:tc>
                  <a:txBody>
                    <a:bodyPr/>
                    <a:lstStyle/>
                    <a:p>
                      <a:pPr algn="just">
                        <a:lnSpc>
                          <a:spcPts val="1200"/>
                        </a:lnSpc>
                        <a:spcAft>
                          <a:spcPts val="0"/>
                        </a:spcAft>
                        <a:tabLst>
                          <a:tab pos="2514600" algn="l"/>
                        </a:tabLst>
                      </a:pPr>
                      <a:r>
                        <a:rPr lang="zh-CN" sz="2400" kern="1000" dirty="0">
                          <a:effectLst/>
                        </a:rPr>
                        <a:t>联系电话</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TeacherPhone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11</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3935413" y="485775"/>
            <a:ext cx="35321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0" hangingPunct="0">
              <a:defRPr/>
            </a:pPr>
            <a:r>
              <a:rPr lang="zh-CN" altLang="zh-CN" sz="2905" dirty="0">
                <a:solidFill>
                  <a:srgbClr val="C00000"/>
                </a:solidFill>
                <a:sym typeface="+mn-ea"/>
              </a:rPr>
              <a:t>开课计划表</a:t>
            </a:r>
            <a:r>
              <a:rPr lang="zh-CN" altLang="zh-CN" sz="2905" dirty="0">
                <a:sym typeface="+mn-ea"/>
              </a:rPr>
              <a:t>（</a:t>
            </a:r>
            <a:r>
              <a:rPr lang="en-US" altLang="zh-CN" sz="2905" dirty="0">
                <a:sym typeface="+mn-ea"/>
              </a:rPr>
              <a:t>PLAN</a:t>
            </a:r>
            <a:r>
              <a:rPr lang="zh-CN" altLang="zh-CN" sz="2905" dirty="0">
                <a:sym typeface="+mn-ea"/>
              </a:rPr>
              <a:t>）</a:t>
            </a:r>
            <a:endParaRPr lang="zh-CN" altLang="en-US" sz="2905" dirty="0">
              <a:sym typeface="+mn-ea"/>
            </a:endParaRPr>
          </a:p>
        </p:txBody>
      </p:sp>
      <p:graphicFrame>
        <p:nvGraphicFramePr>
          <p:cNvPr id="4" name="表格 3"/>
          <p:cNvGraphicFramePr>
            <a:graphicFrameLocks noGrp="1"/>
          </p:cNvGraphicFramePr>
          <p:nvPr/>
        </p:nvGraphicFramePr>
        <p:xfrm>
          <a:off x="247650" y="1125538"/>
          <a:ext cx="11671301" cy="5589589"/>
        </p:xfrm>
        <a:graphic>
          <a:graphicData uri="http://schemas.openxmlformats.org/drawingml/2006/table">
            <a:tbl>
              <a:tblPr>
                <a:tableStyleId>{5C22544A-7EE6-4342-B048-85BDC9FD1C3A}</a:tableStyleId>
              </a:tblPr>
              <a:tblGrid>
                <a:gridCol w="1654885"/>
                <a:gridCol w="2200724"/>
                <a:gridCol w="1953923"/>
                <a:gridCol w="1953923"/>
                <a:gridCol w="1953923"/>
                <a:gridCol w="1953923"/>
              </a:tblGrid>
              <a:tr h="816770">
                <a:tc>
                  <a:txBody>
                    <a:bodyPr/>
                    <a:lstStyle/>
                    <a:p>
                      <a:pPr algn="ctr">
                        <a:lnSpc>
                          <a:spcPts val="1200"/>
                        </a:lnSpc>
                        <a:spcAft>
                          <a:spcPts val="0"/>
                        </a:spcAft>
                        <a:tabLst>
                          <a:tab pos="2514600" algn="l"/>
                        </a:tabLst>
                      </a:pPr>
                      <a:r>
                        <a:rPr lang="zh-CN" sz="2400" kern="1000" dirty="0">
                          <a:effectLst/>
                        </a:rPr>
                        <a:t>字段名称</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字段编码</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数据类型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字段大小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必填字段</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是否为键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4531">
                <a:tc>
                  <a:txBody>
                    <a:bodyPr/>
                    <a:lstStyle/>
                    <a:p>
                      <a:pPr algn="just">
                        <a:lnSpc>
                          <a:spcPts val="1200"/>
                        </a:lnSpc>
                        <a:spcAft>
                          <a:spcPts val="0"/>
                        </a:spcAft>
                        <a:tabLst>
                          <a:tab pos="2514600" algn="l"/>
                        </a:tabLst>
                      </a:pPr>
                      <a:r>
                        <a:rPr lang="zh-CN" sz="2400" kern="1000">
                          <a:effectLst/>
                        </a:rPr>
                        <a:t>开课编号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CoursePlanID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自动编号</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a:effectLst/>
                        </a:rPr>
                        <a:t>长整型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代理键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6770">
                <a:tc>
                  <a:txBody>
                    <a:bodyPr/>
                    <a:lstStyle/>
                    <a:p>
                      <a:pPr algn="just">
                        <a:lnSpc>
                          <a:spcPts val="1200"/>
                        </a:lnSpc>
                        <a:spcAft>
                          <a:spcPts val="0"/>
                        </a:spcAft>
                        <a:tabLst>
                          <a:tab pos="2514600" algn="l"/>
                        </a:tabLst>
                      </a:pPr>
                      <a:r>
                        <a:rPr lang="zh-CN" sz="2400" kern="1000">
                          <a:effectLst/>
                        </a:rPr>
                        <a:t>课程编号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CourseID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4</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外键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4917">
                <a:tc>
                  <a:txBody>
                    <a:bodyPr/>
                    <a:lstStyle/>
                    <a:p>
                      <a:pPr algn="just">
                        <a:lnSpc>
                          <a:spcPts val="1200"/>
                        </a:lnSpc>
                        <a:spcAft>
                          <a:spcPts val="0"/>
                        </a:spcAft>
                        <a:tabLst>
                          <a:tab pos="2514600" algn="l"/>
                        </a:tabLst>
                      </a:pPr>
                      <a:r>
                        <a:rPr lang="zh-CN" sz="2400" kern="1000">
                          <a:effectLst/>
                        </a:rPr>
                        <a:t>教师编号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TeacherID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4</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外键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4914">
                <a:tc>
                  <a:txBody>
                    <a:bodyPr/>
                    <a:lstStyle/>
                    <a:p>
                      <a:pPr algn="just">
                        <a:lnSpc>
                          <a:spcPts val="1200"/>
                        </a:lnSpc>
                        <a:spcAft>
                          <a:spcPts val="0"/>
                        </a:spcAft>
                        <a:tabLst>
                          <a:tab pos="2514600" algn="l"/>
                        </a:tabLst>
                      </a:pPr>
                      <a:r>
                        <a:rPr lang="zh-CN" sz="2400" kern="1000">
                          <a:effectLst/>
                        </a:rPr>
                        <a:t>地点</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CourseRoom</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30</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4917">
                <a:tc>
                  <a:txBody>
                    <a:bodyPr/>
                    <a:lstStyle/>
                    <a:p>
                      <a:pPr algn="just">
                        <a:lnSpc>
                          <a:spcPts val="1200"/>
                        </a:lnSpc>
                        <a:spcAft>
                          <a:spcPts val="0"/>
                        </a:spcAft>
                        <a:tabLst>
                          <a:tab pos="2514600" algn="l"/>
                        </a:tabLst>
                      </a:pPr>
                      <a:r>
                        <a:rPr lang="zh-CN" sz="2400" kern="1000">
                          <a:effectLst/>
                        </a:rPr>
                        <a:t>时间</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CourseTime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30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6770">
                <a:tc>
                  <a:txBody>
                    <a:bodyPr/>
                    <a:lstStyle/>
                    <a:p>
                      <a:pPr algn="just">
                        <a:lnSpc>
                          <a:spcPts val="1200"/>
                        </a:lnSpc>
                        <a:spcAft>
                          <a:spcPts val="0"/>
                        </a:spcAft>
                        <a:tabLst>
                          <a:tab pos="2514600" algn="l"/>
                        </a:tabLst>
                      </a:pPr>
                      <a:r>
                        <a:rPr lang="zh-CN" sz="2400" kern="1000">
                          <a:effectLst/>
                        </a:rPr>
                        <a:t>备注</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Note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50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3" marR="82953"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95775" y="585788"/>
            <a:ext cx="3346450" cy="539750"/>
          </a:xfrm>
          <a:prstGeom prst="rect">
            <a:avLst/>
          </a:prstGeom>
        </p:spPr>
        <p:txBody>
          <a:bodyPr wrap="none">
            <a:spAutoFit/>
          </a:bodyPr>
          <a:lstStyle/>
          <a:p>
            <a:pPr algn="ctr" eaLnBrk="0" hangingPunct="0">
              <a:defRPr/>
            </a:pPr>
            <a:r>
              <a:rPr lang="zh-CN" altLang="zh-CN" sz="2905" kern="1000" dirty="0">
                <a:solidFill>
                  <a:srgbClr val="C00000"/>
                </a:solidFill>
                <a:cs typeface="Times New Roman" panose="02020603050405020304" pitchFamily="18" charset="0"/>
                <a:sym typeface="+mn-ea"/>
              </a:rPr>
              <a:t>学生表</a:t>
            </a:r>
            <a:r>
              <a:rPr lang="zh-CN" altLang="zh-CN" sz="2905" kern="1000" dirty="0">
                <a:solidFill>
                  <a:srgbClr val="000000"/>
                </a:solidFill>
                <a:cs typeface="Times New Roman" panose="02020603050405020304" pitchFamily="18" charset="0"/>
                <a:sym typeface="+mn-ea"/>
              </a:rPr>
              <a:t>（</a:t>
            </a:r>
            <a:r>
              <a:rPr lang="en-US" altLang="zh-CN" sz="2905" kern="1000" dirty="0">
                <a:solidFill>
                  <a:srgbClr val="000000"/>
                </a:solidFill>
                <a:cs typeface="Times New Roman" panose="02020603050405020304" pitchFamily="18" charset="0"/>
                <a:sym typeface="+mn-ea"/>
              </a:rPr>
              <a:t>STUDENT</a:t>
            </a:r>
            <a:r>
              <a:rPr lang="zh-CN" altLang="zh-CN" sz="2905" kern="1000" dirty="0">
                <a:solidFill>
                  <a:srgbClr val="000000"/>
                </a:solidFill>
                <a:cs typeface="Times New Roman" panose="02020603050405020304" pitchFamily="18" charset="0"/>
                <a:sym typeface="+mn-ea"/>
              </a:rPr>
              <a:t>）</a:t>
            </a:r>
            <a:endParaRPr lang="zh-CN" altLang="en-US" sz="2905" dirty="0">
              <a:sym typeface="+mn-ea"/>
            </a:endParaRPr>
          </a:p>
        </p:txBody>
      </p:sp>
      <p:graphicFrame>
        <p:nvGraphicFramePr>
          <p:cNvPr id="3" name="表格 2"/>
          <p:cNvGraphicFramePr>
            <a:graphicFrameLocks noGrp="1"/>
          </p:cNvGraphicFramePr>
          <p:nvPr/>
        </p:nvGraphicFramePr>
        <p:xfrm>
          <a:off x="295275" y="1341438"/>
          <a:ext cx="11583988" cy="4895850"/>
        </p:xfrm>
        <a:graphic>
          <a:graphicData uri="http://schemas.openxmlformats.org/drawingml/2006/table">
            <a:tbl>
              <a:tblPr>
                <a:tableStyleId>{5C22544A-7EE6-4342-B048-85BDC9FD1C3A}</a:tableStyleId>
              </a:tblPr>
              <a:tblGrid>
                <a:gridCol w="1567758"/>
                <a:gridCol w="2525833"/>
                <a:gridCol w="1672482"/>
                <a:gridCol w="1939305"/>
                <a:gridCol w="1939305"/>
                <a:gridCol w="1939305"/>
              </a:tblGrid>
              <a:tr h="467778">
                <a:tc>
                  <a:txBody>
                    <a:bodyPr/>
                    <a:lstStyle/>
                    <a:p>
                      <a:pPr algn="ctr">
                        <a:lnSpc>
                          <a:spcPts val="1200"/>
                        </a:lnSpc>
                        <a:spcAft>
                          <a:spcPts val="0"/>
                        </a:spcAft>
                        <a:tabLst>
                          <a:tab pos="2514600" algn="l"/>
                        </a:tabLst>
                      </a:pPr>
                      <a:r>
                        <a:rPr lang="zh-CN" sz="2400" kern="1000" dirty="0">
                          <a:effectLst/>
                        </a:rPr>
                        <a:t>字段名称</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字段编码</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数据类型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字段大小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必填字段</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是否为键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2445">
                <a:tc>
                  <a:txBody>
                    <a:bodyPr/>
                    <a:lstStyle/>
                    <a:p>
                      <a:pPr algn="just">
                        <a:lnSpc>
                          <a:spcPts val="1200"/>
                        </a:lnSpc>
                        <a:spcAft>
                          <a:spcPts val="0"/>
                        </a:spcAft>
                        <a:tabLst>
                          <a:tab pos="2514600" algn="l"/>
                        </a:tabLst>
                      </a:pPr>
                      <a:r>
                        <a:rPr lang="zh-CN" sz="2400" kern="1000" dirty="0">
                          <a:effectLst/>
                        </a:rPr>
                        <a:t>学号</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StudentID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1</a:t>
                      </a:r>
                      <a:r>
                        <a:rPr lang="en-US" altLang="zh-CN" sz="2400" kern="1000" dirty="0">
                          <a:effectLst/>
                        </a:rPr>
                        <a:t>3</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主键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0592">
                <a:tc>
                  <a:txBody>
                    <a:bodyPr/>
                    <a:lstStyle/>
                    <a:p>
                      <a:pPr algn="just">
                        <a:lnSpc>
                          <a:spcPts val="1200"/>
                        </a:lnSpc>
                        <a:spcAft>
                          <a:spcPts val="0"/>
                        </a:spcAft>
                        <a:tabLst>
                          <a:tab pos="2514600" algn="l"/>
                        </a:tabLst>
                      </a:pPr>
                      <a:r>
                        <a:rPr lang="zh-CN" sz="2400" kern="1000">
                          <a:effectLst/>
                        </a:rPr>
                        <a:t>姓名</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StudentName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10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dirty="0">
                          <a:effectLst/>
                        </a:rPr>
                        <a:t>是</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4557">
                <a:tc>
                  <a:txBody>
                    <a:bodyPr/>
                    <a:lstStyle/>
                    <a:p>
                      <a:pPr algn="just">
                        <a:lnSpc>
                          <a:spcPts val="1200"/>
                        </a:lnSpc>
                        <a:spcAft>
                          <a:spcPts val="0"/>
                        </a:spcAft>
                        <a:tabLst>
                          <a:tab pos="2514600" algn="l"/>
                        </a:tabLst>
                      </a:pPr>
                      <a:r>
                        <a:rPr lang="zh-CN" sz="2400" kern="1000">
                          <a:effectLst/>
                        </a:rPr>
                        <a:t>性别</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StudentGender</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2</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4420">
                <a:tc>
                  <a:txBody>
                    <a:bodyPr/>
                    <a:lstStyle/>
                    <a:p>
                      <a:pPr algn="just">
                        <a:lnSpc>
                          <a:spcPts val="1200"/>
                        </a:lnSpc>
                        <a:spcAft>
                          <a:spcPts val="0"/>
                        </a:spcAft>
                        <a:tabLst>
                          <a:tab pos="2514600" algn="l"/>
                        </a:tabLst>
                      </a:pPr>
                      <a:r>
                        <a:rPr lang="zh-CN" sz="2400" kern="1000">
                          <a:effectLst/>
                        </a:rPr>
                        <a:t>出生日期</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BirthDay</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日期</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短日期</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80202">
                <a:tc>
                  <a:txBody>
                    <a:bodyPr/>
                    <a:lstStyle/>
                    <a:p>
                      <a:pPr algn="just">
                        <a:lnSpc>
                          <a:spcPts val="1200"/>
                        </a:lnSpc>
                        <a:spcAft>
                          <a:spcPts val="0"/>
                        </a:spcAft>
                        <a:tabLst>
                          <a:tab pos="2514600" algn="l"/>
                        </a:tabLst>
                      </a:pPr>
                      <a:r>
                        <a:rPr lang="zh-CN" sz="2400" kern="1000">
                          <a:effectLst/>
                        </a:rPr>
                        <a:t>专业</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a:effectLst/>
                        </a:rPr>
                        <a:t>Major</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30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75856">
                <a:tc>
                  <a:txBody>
                    <a:bodyPr/>
                    <a:lstStyle/>
                    <a:p>
                      <a:pPr algn="just">
                        <a:lnSpc>
                          <a:spcPts val="1200"/>
                        </a:lnSpc>
                        <a:spcAft>
                          <a:spcPts val="0"/>
                        </a:spcAft>
                        <a:tabLst>
                          <a:tab pos="2514600" algn="l"/>
                        </a:tabLst>
                      </a:pPr>
                      <a:r>
                        <a:rPr lang="zh-CN" sz="2400" kern="1000">
                          <a:effectLst/>
                        </a:rPr>
                        <a:t>手机号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en-US" sz="2400" kern="1000" dirty="0" err="1">
                          <a:effectLst/>
                        </a:rPr>
                        <a:t>StudentPhone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11</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50" marR="8295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51313" y="773113"/>
            <a:ext cx="4276725" cy="536575"/>
          </a:xfrm>
          <a:prstGeom prst="rect">
            <a:avLst/>
          </a:prstGeom>
        </p:spPr>
        <p:txBody>
          <a:bodyPr wrap="none">
            <a:spAutoFit/>
          </a:bodyPr>
          <a:lstStyle/>
          <a:p>
            <a:pPr algn="ctr" eaLnBrk="0" hangingPunct="0">
              <a:defRPr/>
            </a:pPr>
            <a:r>
              <a:rPr lang="zh-CN" altLang="zh-CN" sz="2905" kern="1000" dirty="0">
                <a:solidFill>
                  <a:srgbClr val="C00000"/>
                </a:solidFill>
                <a:cs typeface="Times New Roman" panose="02020603050405020304" pitchFamily="18" charset="0"/>
                <a:sym typeface="+mn-ea"/>
              </a:rPr>
              <a:t>选课注册表</a:t>
            </a:r>
            <a:r>
              <a:rPr lang="zh-CN" altLang="zh-CN" sz="2905" kern="1000" dirty="0">
                <a:solidFill>
                  <a:srgbClr val="000000"/>
                </a:solidFill>
                <a:cs typeface="Times New Roman" panose="02020603050405020304" pitchFamily="18" charset="0"/>
                <a:sym typeface="+mn-ea"/>
              </a:rPr>
              <a:t>（</a:t>
            </a:r>
            <a:r>
              <a:rPr lang="en-US" altLang="zh-CN" sz="2905" kern="1000" dirty="0">
                <a:solidFill>
                  <a:srgbClr val="000000"/>
                </a:solidFill>
                <a:cs typeface="Times New Roman" panose="02020603050405020304" pitchFamily="18" charset="0"/>
                <a:sym typeface="+mn-ea"/>
              </a:rPr>
              <a:t>REGISTER</a:t>
            </a:r>
            <a:r>
              <a:rPr lang="zh-CN" altLang="zh-CN" sz="2905" kern="1000" dirty="0">
                <a:solidFill>
                  <a:srgbClr val="000000"/>
                </a:solidFill>
                <a:cs typeface="Times New Roman" panose="02020603050405020304" pitchFamily="18" charset="0"/>
                <a:sym typeface="+mn-ea"/>
              </a:rPr>
              <a:t>）</a:t>
            </a:r>
            <a:endParaRPr lang="zh-CN" altLang="en-US" sz="2905" dirty="0">
              <a:sym typeface="+mn-ea"/>
            </a:endParaRPr>
          </a:p>
        </p:txBody>
      </p:sp>
      <p:graphicFrame>
        <p:nvGraphicFramePr>
          <p:cNvPr id="3" name="表格 2"/>
          <p:cNvGraphicFramePr>
            <a:graphicFrameLocks noGrp="1"/>
          </p:cNvGraphicFramePr>
          <p:nvPr/>
        </p:nvGraphicFramePr>
        <p:xfrm>
          <a:off x="696913" y="1484313"/>
          <a:ext cx="10972799" cy="3844926"/>
        </p:xfrm>
        <a:graphic>
          <a:graphicData uri="http://schemas.openxmlformats.org/drawingml/2006/table">
            <a:tbl>
              <a:tblPr>
                <a:tableStyleId>{5C22544A-7EE6-4342-B048-85BDC9FD1C3A}</a:tableStyleId>
              </a:tblPr>
              <a:tblGrid>
                <a:gridCol w="1480457"/>
                <a:gridCol w="2144402"/>
                <a:gridCol w="1836985"/>
                <a:gridCol w="1836985"/>
                <a:gridCol w="1836985"/>
                <a:gridCol w="1836985"/>
              </a:tblGrid>
              <a:tr h="757423">
                <a:tc>
                  <a:txBody>
                    <a:bodyPr/>
                    <a:lstStyle/>
                    <a:p>
                      <a:pPr algn="ctr">
                        <a:lnSpc>
                          <a:spcPts val="1200"/>
                        </a:lnSpc>
                        <a:spcAft>
                          <a:spcPts val="0"/>
                        </a:spcAft>
                        <a:tabLst>
                          <a:tab pos="2514600" algn="l"/>
                        </a:tabLst>
                      </a:pPr>
                      <a:r>
                        <a:rPr lang="zh-CN" sz="2400" kern="1000" dirty="0">
                          <a:effectLst/>
                        </a:rPr>
                        <a:t>字段名称</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dirty="0">
                          <a:effectLst/>
                        </a:rPr>
                        <a:t>字段编码</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数据类型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字段大小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必填字段</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是否为键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7423">
                <a:tc>
                  <a:txBody>
                    <a:bodyPr/>
                    <a:lstStyle/>
                    <a:p>
                      <a:pPr algn="just">
                        <a:lnSpc>
                          <a:spcPts val="1200"/>
                        </a:lnSpc>
                        <a:spcAft>
                          <a:spcPts val="0"/>
                        </a:spcAft>
                        <a:tabLst>
                          <a:tab pos="2514600" algn="l"/>
                        </a:tabLst>
                      </a:pPr>
                      <a:r>
                        <a:rPr lang="zh-CN" sz="2400" kern="1000">
                          <a:effectLst/>
                        </a:rPr>
                        <a:t>注册编号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CourseRegID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自动编号</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a:effectLst/>
                        </a:rPr>
                        <a:t>长整型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代理键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07677">
                <a:tc>
                  <a:txBody>
                    <a:bodyPr/>
                    <a:lstStyle/>
                    <a:p>
                      <a:pPr algn="just">
                        <a:lnSpc>
                          <a:spcPts val="1200"/>
                        </a:lnSpc>
                        <a:spcAft>
                          <a:spcPts val="0"/>
                        </a:spcAft>
                        <a:tabLst>
                          <a:tab pos="2514600" algn="l"/>
                        </a:tabLst>
                      </a:pPr>
                      <a:r>
                        <a:rPr lang="zh-CN" sz="2400" kern="1000">
                          <a:effectLst/>
                        </a:rPr>
                        <a:t>开课编号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CoursePlanID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数字</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dirty="0">
                          <a:effectLst/>
                        </a:rPr>
                        <a:t>长整型</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是</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外键</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4980">
                <a:tc>
                  <a:txBody>
                    <a:bodyPr/>
                    <a:lstStyle/>
                    <a:p>
                      <a:pPr algn="just">
                        <a:lnSpc>
                          <a:spcPts val="1200"/>
                        </a:lnSpc>
                        <a:spcAft>
                          <a:spcPts val="0"/>
                        </a:spcAft>
                        <a:tabLst>
                          <a:tab pos="2514600" algn="l"/>
                        </a:tabLst>
                      </a:pPr>
                      <a:r>
                        <a:rPr lang="zh-CN" sz="2400" kern="1000">
                          <a:effectLst/>
                        </a:rPr>
                        <a:t>学号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StudentID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1</a:t>
                      </a:r>
                      <a:r>
                        <a:rPr lang="en-US" altLang="zh-CN" sz="2400" kern="1000" dirty="0">
                          <a:effectLst/>
                        </a:rPr>
                        <a:t>3</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dirty="0">
                          <a:effectLst/>
                        </a:rPr>
                        <a:t>外键</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7423">
                <a:tc>
                  <a:txBody>
                    <a:bodyPr/>
                    <a:lstStyle/>
                    <a:p>
                      <a:pPr algn="just">
                        <a:lnSpc>
                          <a:spcPts val="1200"/>
                        </a:lnSpc>
                        <a:spcAft>
                          <a:spcPts val="0"/>
                        </a:spcAft>
                        <a:tabLst>
                          <a:tab pos="2514600" algn="l"/>
                        </a:tabLst>
                      </a:pPr>
                      <a:r>
                        <a:rPr lang="zh-CN" sz="2400" kern="1000">
                          <a:effectLst/>
                        </a:rPr>
                        <a:t>备注</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Note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30</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40" marR="8294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2538" y="908050"/>
            <a:ext cx="4089400" cy="538163"/>
          </a:xfrm>
          <a:prstGeom prst="rect">
            <a:avLst/>
          </a:prstGeom>
        </p:spPr>
        <p:txBody>
          <a:bodyPr wrap="none">
            <a:spAutoFit/>
          </a:bodyPr>
          <a:lstStyle/>
          <a:p>
            <a:pPr algn="ctr" eaLnBrk="0" hangingPunct="0">
              <a:defRPr/>
            </a:pPr>
            <a:r>
              <a:rPr lang="zh-CN" altLang="zh-CN" sz="2905" kern="1000" dirty="0">
                <a:solidFill>
                  <a:srgbClr val="C00000"/>
                </a:solidFill>
                <a:cs typeface="Times New Roman" panose="02020603050405020304" pitchFamily="18" charset="0"/>
                <a:sym typeface="+mn-ea"/>
              </a:rPr>
              <a:t>学院信息表</a:t>
            </a:r>
            <a:r>
              <a:rPr lang="zh-CN" altLang="zh-CN" sz="2905" kern="1000" dirty="0">
                <a:solidFill>
                  <a:srgbClr val="000000"/>
                </a:solidFill>
                <a:cs typeface="Times New Roman" panose="02020603050405020304" pitchFamily="18" charset="0"/>
                <a:sym typeface="+mn-ea"/>
              </a:rPr>
              <a:t>（</a:t>
            </a:r>
            <a:r>
              <a:rPr lang="en-US" altLang="zh-CN" sz="2905" kern="1000" dirty="0">
                <a:solidFill>
                  <a:srgbClr val="000000"/>
                </a:solidFill>
                <a:cs typeface="Times New Roman" panose="02020603050405020304" pitchFamily="18" charset="0"/>
                <a:sym typeface="+mn-ea"/>
              </a:rPr>
              <a:t>COLLEGE</a:t>
            </a:r>
            <a:r>
              <a:rPr lang="zh-CN" altLang="zh-CN" sz="2905" kern="1000" dirty="0">
                <a:solidFill>
                  <a:srgbClr val="000000"/>
                </a:solidFill>
                <a:cs typeface="Times New Roman" panose="02020603050405020304" pitchFamily="18" charset="0"/>
                <a:sym typeface="+mn-ea"/>
              </a:rPr>
              <a:t>）</a:t>
            </a:r>
            <a:endParaRPr lang="zh-CN" altLang="en-US" sz="2905" dirty="0">
              <a:sym typeface="+mn-ea"/>
            </a:endParaRPr>
          </a:p>
        </p:txBody>
      </p:sp>
      <p:graphicFrame>
        <p:nvGraphicFramePr>
          <p:cNvPr id="3" name="表格 2"/>
          <p:cNvGraphicFramePr>
            <a:graphicFrameLocks noGrp="1"/>
          </p:cNvGraphicFramePr>
          <p:nvPr/>
        </p:nvGraphicFramePr>
        <p:xfrm>
          <a:off x="436563" y="1638300"/>
          <a:ext cx="11058525" cy="4094165"/>
        </p:xfrm>
        <a:graphic>
          <a:graphicData uri="http://schemas.openxmlformats.org/drawingml/2006/table">
            <a:tbl>
              <a:tblPr>
                <a:tableStyleId>{5C22544A-7EE6-4342-B048-85BDC9FD1C3A}</a:tableStyleId>
              </a:tblPr>
              <a:tblGrid>
                <a:gridCol w="1741499"/>
                <a:gridCol w="2203226"/>
                <a:gridCol w="1778450"/>
                <a:gridCol w="1778450"/>
                <a:gridCol w="1778450"/>
                <a:gridCol w="1778450"/>
              </a:tblGrid>
              <a:tr h="818833">
                <a:tc>
                  <a:txBody>
                    <a:bodyPr/>
                    <a:lstStyle/>
                    <a:p>
                      <a:pPr algn="ctr">
                        <a:lnSpc>
                          <a:spcPts val="1200"/>
                        </a:lnSpc>
                        <a:spcAft>
                          <a:spcPts val="0"/>
                        </a:spcAft>
                        <a:tabLst>
                          <a:tab pos="2514600" algn="l"/>
                        </a:tabLst>
                      </a:pPr>
                      <a:r>
                        <a:rPr lang="zh-CN" sz="2400" kern="1000" dirty="0">
                          <a:effectLst/>
                        </a:rPr>
                        <a:t>字段名称</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字段编码</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数据类型</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字段大小</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必填字段</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是否为键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8833">
                <a:tc>
                  <a:txBody>
                    <a:bodyPr/>
                    <a:lstStyle/>
                    <a:p>
                      <a:pPr algn="just">
                        <a:lnSpc>
                          <a:spcPts val="1200"/>
                        </a:lnSpc>
                        <a:spcAft>
                          <a:spcPts val="0"/>
                        </a:spcAft>
                        <a:tabLst>
                          <a:tab pos="2514600" algn="l"/>
                        </a:tabLst>
                      </a:pPr>
                      <a:r>
                        <a:rPr lang="zh-CN" sz="2400" kern="1000">
                          <a:effectLst/>
                        </a:rPr>
                        <a:t>学院编号</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CollegeID</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3</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主键</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8833">
                <a:tc>
                  <a:txBody>
                    <a:bodyPr/>
                    <a:lstStyle/>
                    <a:p>
                      <a:pPr algn="just">
                        <a:lnSpc>
                          <a:spcPts val="1200"/>
                        </a:lnSpc>
                        <a:spcAft>
                          <a:spcPts val="0"/>
                        </a:spcAft>
                        <a:tabLst>
                          <a:tab pos="2514600" algn="l"/>
                        </a:tabLst>
                      </a:pPr>
                      <a:r>
                        <a:rPr lang="zh-CN" sz="2400" kern="1000">
                          <a:effectLst/>
                        </a:rPr>
                        <a:t>学院名称</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CollegeName</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dirty="0">
                          <a:effectLst/>
                        </a:rPr>
                        <a:t>文本</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40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是</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8833">
                <a:tc>
                  <a:txBody>
                    <a:bodyPr/>
                    <a:lstStyle/>
                    <a:p>
                      <a:pPr algn="just">
                        <a:lnSpc>
                          <a:spcPts val="1200"/>
                        </a:lnSpc>
                        <a:spcAft>
                          <a:spcPts val="0"/>
                        </a:spcAft>
                        <a:tabLst>
                          <a:tab pos="2514600" algn="l"/>
                        </a:tabLst>
                      </a:pPr>
                      <a:r>
                        <a:rPr lang="zh-CN" sz="2400" kern="1000">
                          <a:effectLst/>
                        </a:rPr>
                        <a:t>学院介绍</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CollegeIntro</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a:effectLst/>
                        </a:rPr>
                        <a:t>200</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tabLst>
                          <a:tab pos="2514600" algn="l"/>
                        </a:tabLst>
                      </a:pPr>
                      <a:r>
                        <a:rPr lang="zh-CN" sz="2400" kern="1000">
                          <a:effectLst/>
                        </a:rPr>
                        <a:t>否</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8833">
                <a:tc>
                  <a:txBody>
                    <a:bodyPr/>
                    <a:lstStyle/>
                    <a:p>
                      <a:pPr algn="just">
                        <a:lnSpc>
                          <a:spcPts val="1200"/>
                        </a:lnSpc>
                        <a:spcAft>
                          <a:spcPts val="0"/>
                        </a:spcAft>
                        <a:tabLst>
                          <a:tab pos="2514600" algn="l"/>
                        </a:tabLst>
                      </a:pPr>
                      <a:r>
                        <a:rPr lang="zh-CN" sz="2400" kern="1000">
                          <a:effectLst/>
                        </a:rPr>
                        <a:t>学院电话</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dirty="0" err="1">
                          <a:effectLst/>
                        </a:rPr>
                        <a:t>CollegeTel</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pPr>
                      <a:r>
                        <a:rPr lang="zh-CN" sz="2400" kern="1000">
                          <a:effectLst/>
                        </a:rPr>
                        <a:t>文本</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200"/>
                        </a:lnSpc>
                        <a:spcAft>
                          <a:spcPts val="0"/>
                        </a:spcAft>
                        <a:tabLst>
                          <a:tab pos="2514600" algn="l"/>
                        </a:tabLst>
                      </a:pPr>
                      <a:r>
                        <a:rPr lang="en-US" sz="2400" kern="1000">
                          <a:effectLst/>
                        </a:rPr>
                        <a:t>30</a:t>
                      </a:r>
                      <a:endParaRPr lang="zh-CN" sz="2400" kern="100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spcAft>
                          <a:spcPts val="0"/>
                        </a:spcAft>
                      </a:pPr>
                      <a:r>
                        <a:rPr lang="zh-CN" sz="2400" kern="1000" dirty="0">
                          <a:effectLst/>
                        </a:rPr>
                        <a:t>否</a:t>
                      </a:r>
                      <a:endParaRPr lang="zh-CN" sz="2400" kern="1000" dirty="0">
                        <a:solidFill>
                          <a:srgbClr val="000000"/>
                        </a:solidFill>
                        <a:effectLst/>
                        <a:latin typeface="Times New Roman" panose="02020603050405020304" pitchFamily="18" charset="0"/>
                        <a:ea typeface="宋体" panose="02010600030101010101" pitchFamily="2" charset="-122"/>
                      </a:endParaRPr>
                    </a:p>
                  </a:txBody>
                  <a:tcPr marL="82929" marR="82929"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6" name="Rectangle 6"/>
          <p:cNvSpPr>
            <a:spLocks noChangeArrowheads="1"/>
          </p:cNvSpPr>
          <p:nvPr/>
        </p:nvSpPr>
        <p:spPr bwMode="auto">
          <a:xfrm>
            <a:off x="304800" y="468313"/>
            <a:ext cx="10972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zh-CN" altLang="en-US" sz="3200" dirty="0">
                <a:solidFill>
                  <a:srgbClr val="0033CC"/>
                </a:solidFill>
                <a:latin typeface="+mn-ea"/>
                <a:ea typeface="+mn-ea"/>
                <a:sym typeface="+mn-ea"/>
              </a:rPr>
              <a:t>二、</a:t>
            </a:r>
            <a:r>
              <a:rPr lang="zh-CN" altLang="zh-CN" sz="3200" dirty="0">
                <a:solidFill>
                  <a:srgbClr val="0033CC"/>
                </a:solidFill>
                <a:latin typeface="+mn-ea"/>
                <a:ea typeface="+mn-ea"/>
                <a:sym typeface="+mn-ea"/>
              </a:rPr>
              <a:t>使用数据库管理工具</a:t>
            </a:r>
            <a:r>
              <a:rPr lang="en-US" altLang="zh-CN" sz="3200" dirty="0" err="1">
                <a:solidFill>
                  <a:srgbClr val="0033CC"/>
                </a:solidFill>
                <a:latin typeface="+mn-ea"/>
                <a:ea typeface="+mn-ea"/>
                <a:sym typeface="+mn-ea"/>
              </a:rPr>
              <a:t>pgAdmin</a:t>
            </a:r>
            <a:r>
              <a:rPr lang="en-US" altLang="zh-CN" sz="3200" dirty="0">
                <a:solidFill>
                  <a:srgbClr val="0033CC"/>
                </a:solidFill>
                <a:latin typeface="+mn-ea"/>
                <a:ea typeface="+mn-ea"/>
                <a:sym typeface="+mn-ea"/>
              </a:rPr>
              <a:t> 4</a:t>
            </a:r>
            <a:r>
              <a:rPr lang="zh-CN" altLang="en-US" sz="3200" dirty="0">
                <a:solidFill>
                  <a:srgbClr val="0033CC"/>
                </a:solidFill>
                <a:latin typeface="+mn-ea"/>
                <a:ea typeface="+mn-ea"/>
                <a:sym typeface="+mn-ea"/>
              </a:rPr>
              <a:t>创建</a:t>
            </a:r>
            <a:r>
              <a:rPr lang="en-US" altLang="zh-CN" sz="3200" dirty="0">
                <a:solidFill>
                  <a:srgbClr val="0033CC"/>
                </a:solidFill>
                <a:latin typeface="+mn-ea"/>
                <a:ea typeface="+mn-ea"/>
                <a:sym typeface="+mn-ea"/>
              </a:rPr>
              <a:t>PostgreSQL</a:t>
            </a:r>
            <a:r>
              <a:rPr lang="zh-CN" altLang="en-US" sz="3200" dirty="0">
                <a:solidFill>
                  <a:srgbClr val="0033CC"/>
                </a:solidFill>
                <a:latin typeface="+mn-ea"/>
                <a:ea typeface="+mn-ea"/>
                <a:sym typeface="+mn-ea"/>
              </a:rPr>
              <a:t>数据库</a:t>
            </a:r>
            <a:endParaRPr lang="zh-CN" altLang="en-US" sz="3200" dirty="0">
              <a:solidFill>
                <a:srgbClr val="0033CC"/>
              </a:solidFill>
              <a:latin typeface="+mn-ea"/>
              <a:ea typeface="+mn-ea"/>
              <a:sym typeface="+mn-ea"/>
            </a:endParaRPr>
          </a:p>
        </p:txBody>
      </p:sp>
      <p:sp>
        <p:nvSpPr>
          <p:cNvPr id="104450" name="矩形 2"/>
          <p:cNvSpPr>
            <a:spLocks noChangeArrowheads="1"/>
          </p:cNvSpPr>
          <p:nvPr/>
        </p:nvSpPr>
        <p:spPr bwMode="auto">
          <a:xfrm>
            <a:off x="4852988" y="6413500"/>
            <a:ext cx="2876550" cy="400050"/>
          </a:xfrm>
          <a:prstGeom prst="rect">
            <a:avLst/>
          </a:prstGeom>
          <a:noFill/>
          <a:ln w="9525">
            <a:noFill/>
            <a:miter lim="800000"/>
          </a:ln>
        </p:spPr>
        <p:txBody>
          <a:bodyPr wrap="none">
            <a:spAutoFit/>
          </a:bodyPr>
          <a:lstStyle/>
          <a:p>
            <a:pPr eaLnBrk="0" hangingPunct="0"/>
            <a:r>
              <a:rPr lang="en-US" altLang="zh-CN" sz="2000">
                <a:solidFill>
                  <a:srgbClr val="FF0000"/>
                </a:solidFill>
              </a:rPr>
              <a:t>CurriculaDB</a:t>
            </a:r>
            <a:r>
              <a:rPr lang="zh-CN" altLang="en-US" sz="2000">
                <a:solidFill>
                  <a:srgbClr val="FF0000"/>
                </a:solidFill>
              </a:rPr>
              <a:t>数据库创建</a:t>
            </a:r>
            <a:endParaRPr lang="zh-CN" altLang="en-US" sz="2000">
              <a:solidFill>
                <a:srgbClr val="FF0000"/>
              </a:solidFill>
            </a:endParaRPr>
          </a:p>
        </p:txBody>
      </p:sp>
      <p:pic>
        <p:nvPicPr>
          <p:cNvPr id="3" name="20180722_222842.mp4">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srcRect/>
          <a:stretch>
            <a:fillRect/>
          </a:stretch>
        </p:blipFill>
        <p:spPr bwMode="auto">
          <a:xfrm>
            <a:off x="638175" y="1223963"/>
            <a:ext cx="11306175" cy="5216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92100" y="1066800"/>
            <a:ext cx="185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6387" name="Rectangle 4"/>
          <p:cNvSpPr>
            <a:spLocks noChangeArrowheads="1"/>
          </p:cNvSpPr>
          <p:nvPr/>
        </p:nvSpPr>
        <p:spPr bwMode="auto">
          <a:xfrm>
            <a:off x="-300038" y="1476375"/>
            <a:ext cx="185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6388" name="Rectangle 5"/>
          <p:cNvSpPr>
            <a:spLocks noChangeArrowheads="1"/>
          </p:cNvSpPr>
          <p:nvPr/>
        </p:nvSpPr>
        <p:spPr bwMode="auto">
          <a:xfrm>
            <a:off x="304800" y="4954588"/>
            <a:ext cx="18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6389" name="Rectangle 6"/>
          <p:cNvSpPr>
            <a:spLocks noChangeArrowheads="1"/>
          </p:cNvSpPr>
          <p:nvPr/>
        </p:nvSpPr>
        <p:spPr bwMode="auto">
          <a:xfrm>
            <a:off x="174625" y="449263"/>
            <a:ext cx="11609388"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p>
            <a:pPr defTabSz="966470">
              <a:defRPr/>
            </a:pPr>
            <a:r>
              <a:rPr lang="zh-CN" altLang="en-US" sz="3200" dirty="0">
                <a:solidFill>
                  <a:srgbClr val="0033CC"/>
                </a:solidFill>
                <a:latin typeface="+mn-ea"/>
                <a:ea typeface="+mn-ea"/>
                <a:sym typeface="+mn-ea"/>
              </a:rPr>
              <a:t>三、</a:t>
            </a:r>
            <a:r>
              <a:rPr lang="zh-CN" altLang="zh-CN" sz="3200" dirty="0">
                <a:solidFill>
                  <a:srgbClr val="0033CC"/>
                </a:solidFill>
                <a:latin typeface="+mn-ea"/>
                <a:ea typeface="+mn-ea"/>
                <a:sym typeface="+mn-ea"/>
              </a:rPr>
              <a:t>使用</a:t>
            </a:r>
            <a:r>
              <a:rPr lang="zh-CN" altLang="en-US" sz="3200" dirty="0">
                <a:solidFill>
                  <a:srgbClr val="0033CC"/>
                </a:solidFill>
                <a:latin typeface="+mn-ea"/>
                <a:ea typeface="+mn-ea"/>
                <a:sym typeface="+mn-ea"/>
              </a:rPr>
              <a:t>数据库管理工具创建关系表</a:t>
            </a:r>
            <a:r>
              <a:rPr lang="en-US" altLang="zh-CN" sz="3200" dirty="0">
                <a:solidFill>
                  <a:srgbClr val="0033CC"/>
                </a:solidFill>
                <a:latin typeface="+mn-ea"/>
                <a:ea typeface="+mn-ea"/>
                <a:sym typeface="+mn-ea"/>
              </a:rPr>
              <a:t>COLLEGE</a:t>
            </a:r>
            <a:endParaRPr lang="zh-CN" altLang="en-US" sz="3200" dirty="0">
              <a:solidFill>
                <a:srgbClr val="0033CC"/>
              </a:solidFill>
              <a:latin typeface="+mn-ea"/>
              <a:ea typeface="+mn-ea"/>
              <a:sym typeface="+mn-ea"/>
            </a:endParaRPr>
          </a:p>
        </p:txBody>
      </p:sp>
      <p:sp>
        <p:nvSpPr>
          <p:cNvPr id="16390" name="Text Box 7"/>
          <p:cNvSpPr txBox="1">
            <a:spLocks noChangeArrowheads="1"/>
          </p:cNvSpPr>
          <p:nvPr/>
        </p:nvSpPr>
        <p:spPr bwMode="auto">
          <a:xfrm>
            <a:off x="5113338" y="7029450"/>
            <a:ext cx="2049462" cy="3889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en-US" altLang="zh-CN" sz="2420">
                <a:solidFill>
                  <a:srgbClr val="FF0000"/>
                </a:solidFill>
                <a:sym typeface="+mn-ea"/>
              </a:rPr>
              <a:t>Collge</a:t>
            </a:r>
            <a:r>
              <a:rPr lang="zh-CN" altLang="en-US" sz="2420">
                <a:solidFill>
                  <a:srgbClr val="FF0000"/>
                </a:solidFill>
                <a:sym typeface="+mn-ea"/>
              </a:rPr>
              <a:t>表创建</a:t>
            </a:r>
            <a:endParaRPr lang="zh-CN" altLang="en-US" sz="2420">
              <a:solidFill>
                <a:srgbClr val="FF0000"/>
              </a:solidFill>
              <a:sym typeface="+mn-ea"/>
            </a:endParaRPr>
          </a:p>
        </p:txBody>
      </p:sp>
      <p:sp>
        <p:nvSpPr>
          <p:cNvPr id="105478" name="矩形 8"/>
          <p:cNvSpPr>
            <a:spLocks noChangeArrowheads="1"/>
          </p:cNvSpPr>
          <p:nvPr/>
        </p:nvSpPr>
        <p:spPr bwMode="auto">
          <a:xfrm>
            <a:off x="4852988" y="6413500"/>
            <a:ext cx="2363787" cy="400050"/>
          </a:xfrm>
          <a:prstGeom prst="rect">
            <a:avLst/>
          </a:prstGeom>
          <a:noFill/>
          <a:ln w="9525">
            <a:noFill/>
            <a:miter lim="800000"/>
          </a:ln>
        </p:spPr>
        <p:txBody>
          <a:bodyPr wrap="none">
            <a:spAutoFit/>
          </a:bodyPr>
          <a:lstStyle/>
          <a:p>
            <a:pPr eaLnBrk="0" hangingPunct="0"/>
            <a:r>
              <a:rPr lang="en-US" altLang="zh-CN" sz="2000">
                <a:solidFill>
                  <a:srgbClr val="FF0000"/>
                </a:solidFill>
              </a:rPr>
              <a:t>COLLEGE</a:t>
            </a:r>
            <a:r>
              <a:rPr lang="zh-CN" altLang="en-US" sz="2000">
                <a:solidFill>
                  <a:srgbClr val="FF0000"/>
                </a:solidFill>
              </a:rPr>
              <a:t>关系表创建</a:t>
            </a:r>
            <a:endParaRPr lang="zh-CN" altLang="en-US" sz="2000">
              <a:solidFill>
                <a:srgbClr val="FF0000"/>
              </a:solidFill>
            </a:endParaRPr>
          </a:p>
        </p:txBody>
      </p:sp>
      <p:pic>
        <p:nvPicPr>
          <p:cNvPr id="3" name="20180724_222504.mp4">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srcRect/>
          <a:stretch>
            <a:fillRect/>
          </a:stretch>
        </p:blipFill>
        <p:spPr bwMode="auto">
          <a:xfrm>
            <a:off x="461963" y="1171575"/>
            <a:ext cx="11322050" cy="5137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3" descr="fig02_03"/>
          <p:cNvPicPr>
            <a:picLocks noChangeAspect="1" noChangeArrowheads="1"/>
          </p:cNvPicPr>
          <p:nvPr/>
        </p:nvPicPr>
        <p:blipFill>
          <a:blip r:embed="rId1"/>
          <a:srcRect/>
          <a:stretch>
            <a:fillRect/>
          </a:stretch>
        </p:blipFill>
        <p:spPr bwMode="auto">
          <a:xfrm>
            <a:off x="941388" y="1292225"/>
            <a:ext cx="10150475" cy="4492625"/>
          </a:xfrm>
          <a:prstGeom prst="rect">
            <a:avLst/>
          </a:prstGeom>
          <a:noFill/>
          <a:ln w="9525">
            <a:noFill/>
            <a:miter lim="800000"/>
            <a:headEnd/>
            <a:tailEnd/>
          </a:ln>
        </p:spPr>
      </p:pic>
      <p:sp>
        <p:nvSpPr>
          <p:cNvPr id="14340" name="AutoShape 4"/>
          <p:cNvSpPr/>
          <p:nvPr/>
        </p:nvSpPr>
        <p:spPr bwMode="auto">
          <a:xfrm>
            <a:off x="8543925" y="509588"/>
            <a:ext cx="3211513" cy="481012"/>
          </a:xfrm>
          <a:prstGeom prst="borderCallout1">
            <a:avLst>
              <a:gd name="adj1" fmla="val 102616"/>
              <a:gd name="adj2" fmla="val 89051"/>
              <a:gd name="adj3" fmla="val 565745"/>
              <a:gd name="adj4" fmla="val 76106"/>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C00000"/>
                </a:solidFill>
              </a:rPr>
              <a:t>表单元有多个条目值</a:t>
            </a:r>
            <a:endParaRPr lang="zh-CN" altLang="en-US" sz="2000">
              <a:solidFill>
                <a:srgbClr val="C00000"/>
              </a:solidFill>
            </a:endParaRPr>
          </a:p>
        </p:txBody>
      </p:sp>
      <p:sp>
        <p:nvSpPr>
          <p:cNvPr id="18435" name="Rectangle 5"/>
          <p:cNvSpPr>
            <a:spLocks noChangeArrowheads="1"/>
          </p:cNvSpPr>
          <p:nvPr/>
        </p:nvSpPr>
        <p:spPr bwMode="auto">
          <a:xfrm>
            <a:off x="161925" y="531813"/>
            <a:ext cx="7007225" cy="436562"/>
          </a:xfrm>
          <a:prstGeom prst="rect">
            <a:avLst/>
          </a:prstGeom>
          <a:noFill/>
          <a:ln w="9525">
            <a:noFill/>
            <a:miter lim="800000"/>
          </a:ln>
          <a:effectLst>
            <a:prstShdw prst="shdw13" dist="53882" dir="13500000">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a:solidFill>
                  <a:srgbClr val="FF0000"/>
                </a:solidFill>
              </a:rPr>
              <a:t>问题：</a:t>
            </a:r>
            <a:r>
              <a:rPr lang="zh-CN" altLang="en-US" sz="2800"/>
              <a:t>下面包含数据的二维表是关系表吗？</a:t>
            </a:r>
            <a:endParaRPr lang="zh-CN" altLang="en-US" sz="2800"/>
          </a:p>
        </p:txBody>
      </p:sp>
      <p:sp>
        <p:nvSpPr>
          <p:cNvPr id="14342" name="Rectangle 6"/>
          <p:cNvSpPr>
            <a:spLocks noChangeArrowheads="1"/>
          </p:cNvSpPr>
          <p:nvPr/>
        </p:nvSpPr>
        <p:spPr bwMode="auto">
          <a:xfrm>
            <a:off x="5405438" y="6157913"/>
            <a:ext cx="1211262" cy="338137"/>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非关系表</a:t>
            </a:r>
            <a:endParaRPr lang="en-US" altLang="zh-CN" sz="2000">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in)">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14342"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92100" y="1066800"/>
            <a:ext cx="185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8435" name="Rectangle 4"/>
          <p:cNvSpPr>
            <a:spLocks noChangeArrowheads="1"/>
          </p:cNvSpPr>
          <p:nvPr/>
        </p:nvSpPr>
        <p:spPr bwMode="auto">
          <a:xfrm>
            <a:off x="-300038" y="1476375"/>
            <a:ext cx="185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8436" name="Rectangle 5"/>
          <p:cNvSpPr>
            <a:spLocks noChangeArrowheads="1"/>
          </p:cNvSpPr>
          <p:nvPr/>
        </p:nvSpPr>
        <p:spPr bwMode="auto">
          <a:xfrm>
            <a:off x="304800" y="4954588"/>
            <a:ext cx="18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8437" name="Rectangle 6"/>
          <p:cNvSpPr>
            <a:spLocks noChangeArrowheads="1"/>
          </p:cNvSpPr>
          <p:nvPr/>
        </p:nvSpPr>
        <p:spPr bwMode="auto">
          <a:xfrm>
            <a:off x="174625" y="474663"/>
            <a:ext cx="10972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p>
            <a:pPr defTabSz="966470">
              <a:defRPr/>
            </a:pPr>
            <a:r>
              <a:rPr lang="zh-CN" altLang="en-US" sz="3200" dirty="0">
                <a:solidFill>
                  <a:srgbClr val="0033CC"/>
                </a:solidFill>
                <a:latin typeface="+mn-ea"/>
                <a:ea typeface="+mn-ea"/>
                <a:sym typeface="+mn-ea"/>
              </a:rPr>
              <a:t>四、</a:t>
            </a:r>
            <a:r>
              <a:rPr lang="zh-CN" altLang="zh-CN" sz="3200" dirty="0">
                <a:solidFill>
                  <a:srgbClr val="0033CC"/>
                </a:solidFill>
                <a:latin typeface="+mn-ea"/>
                <a:ea typeface="+mn-ea"/>
                <a:sym typeface="+mn-ea"/>
              </a:rPr>
              <a:t>使用</a:t>
            </a:r>
            <a:r>
              <a:rPr lang="zh-CN" altLang="en-US" sz="3200" dirty="0">
                <a:solidFill>
                  <a:srgbClr val="0033CC"/>
                </a:solidFill>
                <a:latin typeface="+mn-ea"/>
                <a:ea typeface="+mn-ea"/>
                <a:sym typeface="+mn-ea"/>
              </a:rPr>
              <a:t>数据库管理工具创建的数据库表对象</a:t>
            </a:r>
            <a:endParaRPr lang="zh-CN" altLang="en-US" sz="3200" dirty="0">
              <a:solidFill>
                <a:srgbClr val="0033CC"/>
              </a:solidFill>
              <a:latin typeface="+mn-ea"/>
              <a:ea typeface="+mn-ea"/>
              <a:sym typeface="+mn-ea"/>
            </a:endParaRPr>
          </a:p>
        </p:txBody>
      </p:sp>
      <p:sp>
        <p:nvSpPr>
          <p:cNvPr id="18438" name="Text Box 7"/>
          <p:cNvSpPr txBox="1">
            <a:spLocks noChangeArrowheads="1"/>
          </p:cNvSpPr>
          <p:nvPr/>
        </p:nvSpPr>
        <p:spPr bwMode="auto">
          <a:xfrm>
            <a:off x="4090988" y="6369050"/>
            <a:ext cx="5938837" cy="3889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2420">
                <a:solidFill>
                  <a:srgbClr val="FF0000"/>
                </a:solidFill>
                <a:sym typeface="+mn-ea"/>
              </a:rPr>
              <a:t>选课管理数据库（</a:t>
            </a:r>
            <a:r>
              <a:rPr lang="en-US" altLang="zh-CN" sz="2420">
                <a:solidFill>
                  <a:srgbClr val="FF0000"/>
                </a:solidFill>
                <a:sym typeface="+mn-ea"/>
              </a:rPr>
              <a:t>CurriculaDB</a:t>
            </a:r>
            <a:r>
              <a:rPr lang="zh-CN" altLang="en-US" sz="2420">
                <a:solidFill>
                  <a:srgbClr val="FF0000"/>
                </a:solidFill>
                <a:sym typeface="+mn-ea"/>
              </a:rPr>
              <a:t>）的表对象</a:t>
            </a:r>
            <a:endParaRPr lang="zh-CN" altLang="en-US" sz="2420">
              <a:solidFill>
                <a:srgbClr val="FF0000"/>
              </a:solidFill>
              <a:sym typeface="+mn-ea"/>
            </a:endParaRPr>
          </a:p>
        </p:txBody>
      </p:sp>
      <p:pic>
        <p:nvPicPr>
          <p:cNvPr id="106502" name="图片 7"/>
          <p:cNvPicPr>
            <a:picLocks noChangeAspect="1" noChangeArrowheads="1"/>
          </p:cNvPicPr>
          <p:nvPr/>
        </p:nvPicPr>
        <p:blipFill>
          <a:blip r:embed="rId1"/>
          <a:srcRect/>
          <a:stretch>
            <a:fillRect/>
          </a:stretch>
        </p:blipFill>
        <p:spPr bwMode="auto">
          <a:xfrm>
            <a:off x="2495550" y="1081088"/>
            <a:ext cx="5770563" cy="5227637"/>
          </a:xfrm>
          <a:prstGeom prst="rect">
            <a:avLst/>
          </a:prstGeom>
          <a:noFill/>
          <a:ln w="9525">
            <a:noFill/>
            <a:miter lim="800000"/>
            <a:headEnd/>
            <a:tailEnd/>
          </a:ln>
        </p:spPr>
      </p:pic>
      <p:sp>
        <p:nvSpPr>
          <p:cNvPr id="106503" name="矩形 8"/>
          <p:cNvSpPr>
            <a:spLocks noChangeArrowheads="1"/>
          </p:cNvSpPr>
          <p:nvPr/>
        </p:nvSpPr>
        <p:spPr bwMode="auto">
          <a:xfrm>
            <a:off x="174625" y="6308725"/>
            <a:ext cx="3390900" cy="400050"/>
          </a:xfrm>
          <a:prstGeom prst="rect">
            <a:avLst/>
          </a:prstGeom>
          <a:noFill/>
          <a:ln w="9525">
            <a:noFill/>
            <a:miter lim="800000"/>
          </a:ln>
        </p:spPr>
        <p:txBody>
          <a:bodyPr wrap="none">
            <a:spAutoFit/>
          </a:bodyPr>
          <a:lstStyle/>
          <a:p>
            <a:pPr eaLnBrk="0" hangingPunct="0"/>
            <a:r>
              <a:rPr lang="en-US" altLang="zh-CN" sz="2000">
                <a:solidFill>
                  <a:srgbClr val="FF0000"/>
                </a:solidFill>
              </a:rPr>
              <a:t>CurriculaDB</a:t>
            </a:r>
            <a:r>
              <a:rPr lang="zh-CN" altLang="en-US" sz="2000">
                <a:solidFill>
                  <a:srgbClr val="FF0000"/>
                </a:solidFill>
              </a:rPr>
              <a:t>数据库的表对象</a:t>
            </a:r>
            <a:endParaRPr lang="zh-CN" altLang="en-US" sz="200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92100" y="1066800"/>
            <a:ext cx="185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8435" name="Rectangle 4"/>
          <p:cNvSpPr>
            <a:spLocks noChangeArrowheads="1"/>
          </p:cNvSpPr>
          <p:nvPr/>
        </p:nvSpPr>
        <p:spPr bwMode="auto">
          <a:xfrm>
            <a:off x="-300038" y="1476375"/>
            <a:ext cx="185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8436" name="Rectangle 5"/>
          <p:cNvSpPr>
            <a:spLocks noChangeArrowheads="1"/>
          </p:cNvSpPr>
          <p:nvPr/>
        </p:nvSpPr>
        <p:spPr bwMode="auto">
          <a:xfrm>
            <a:off x="304800" y="4954588"/>
            <a:ext cx="18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8437" name="Rectangle 6"/>
          <p:cNvSpPr>
            <a:spLocks noChangeArrowheads="1"/>
          </p:cNvSpPr>
          <p:nvPr/>
        </p:nvSpPr>
        <p:spPr bwMode="auto">
          <a:xfrm>
            <a:off x="174625" y="474663"/>
            <a:ext cx="109728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p>
            <a:pPr defTabSz="966470">
              <a:defRPr/>
            </a:pPr>
            <a:r>
              <a:rPr lang="zh-CN" altLang="en-US" sz="3200" dirty="0">
                <a:solidFill>
                  <a:srgbClr val="0033CC"/>
                </a:solidFill>
                <a:latin typeface="+mn-ea"/>
                <a:ea typeface="+mn-ea"/>
                <a:sym typeface="+mn-ea"/>
              </a:rPr>
              <a:t>五、</a:t>
            </a:r>
            <a:r>
              <a:rPr lang="zh-CN" altLang="zh-CN" sz="3200" dirty="0">
                <a:solidFill>
                  <a:srgbClr val="0033CC"/>
                </a:solidFill>
                <a:latin typeface="+mn-ea"/>
                <a:sym typeface="+mn-ea"/>
              </a:rPr>
              <a:t>使用</a:t>
            </a:r>
            <a:r>
              <a:rPr lang="zh-CN" altLang="en-US" sz="3200" dirty="0">
                <a:solidFill>
                  <a:srgbClr val="0033CC"/>
                </a:solidFill>
                <a:latin typeface="+mn-ea"/>
                <a:sym typeface="+mn-ea"/>
              </a:rPr>
              <a:t>数据库管理工具定义</a:t>
            </a:r>
            <a:r>
              <a:rPr lang="zh-CN" altLang="en-US" sz="3200" dirty="0">
                <a:solidFill>
                  <a:srgbClr val="0033CC"/>
                </a:solidFill>
                <a:latin typeface="+mn-ea"/>
                <a:ea typeface="+mn-ea"/>
                <a:sym typeface="+mn-ea"/>
              </a:rPr>
              <a:t>关系表中的代理键</a:t>
            </a:r>
            <a:endParaRPr lang="zh-CN" altLang="en-US" sz="3200" dirty="0">
              <a:solidFill>
                <a:srgbClr val="0033CC"/>
              </a:solidFill>
              <a:latin typeface="+mn-ea"/>
              <a:ea typeface="+mn-ea"/>
              <a:sym typeface="+mn-ea"/>
            </a:endParaRPr>
          </a:p>
        </p:txBody>
      </p:sp>
      <p:sp>
        <p:nvSpPr>
          <p:cNvPr id="18438" name="Text Box 7"/>
          <p:cNvSpPr txBox="1">
            <a:spLocks noChangeArrowheads="1"/>
          </p:cNvSpPr>
          <p:nvPr/>
        </p:nvSpPr>
        <p:spPr bwMode="auto">
          <a:xfrm>
            <a:off x="5845175" y="6318250"/>
            <a:ext cx="5938838" cy="3889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2420">
                <a:solidFill>
                  <a:srgbClr val="FF0000"/>
                </a:solidFill>
                <a:sym typeface="+mn-ea"/>
              </a:rPr>
              <a:t>选课管理数据库（</a:t>
            </a:r>
            <a:r>
              <a:rPr lang="en-US" altLang="zh-CN" sz="2420">
                <a:solidFill>
                  <a:srgbClr val="FF0000"/>
                </a:solidFill>
                <a:sym typeface="+mn-ea"/>
              </a:rPr>
              <a:t>CurriculaDB</a:t>
            </a:r>
            <a:r>
              <a:rPr lang="zh-CN" altLang="en-US" sz="2420">
                <a:solidFill>
                  <a:srgbClr val="FF0000"/>
                </a:solidFill>
                <a:sym typeface="+mn-ea"/>
              </a:rPr>
              <a:t>）的表对象</a:t>
            </a:r>
            <a:endParaRPr lang="zh-CN" altLang="en-US" sz="2420">
              <a:solidFill>
                <a:srgbClr val="FF0000"/>
              </a:solidFill>
              <a:sym typeface="+mn-ea"/>
            </a:endParaRPr>
          </a:p>
        </p:txBody>
      </p:sp>
      <p:sp>
        <p:nvSpPr>
          <p:cNvPr id="107526" name="矩形 8"/>
          <p:cNvSpPr>
            <a:spLocks noChangeArrowheads="1"/>
          </p:cNvSpPr>
          <p:nvPr/>
        </p:nvSpPr>
        <p:spPr bwMode="auto">
          <a:xfrm>
            <a:off x="387350" y="6307138"/>
            <a:ext cx="3517900" cy="400050"/>
          </a:xfrm>
          <a:prstGeom prst="rect">
            <a:avLst/>
          </a:prstGeom>
          <a:noFill/>
          <a:ln w="9525">
            <a:noFill/>
            <a:miter lim="800000"/>
          </a:ln>
        </p:spPr>
        <p:txBody>
          <a:bodyPr wrap="none">
            <a:spAutoFit/>
          </a:bodyPr>
          <a:lstStyle/>
          <a:p>
            <a:pPr eaLnBrk="0" hangingPunct="0"/>
            <a:r>
              <a:rPr lang="en-US" altLang="zh-CN" sz="2000">
                <a:solidFill>
                  <a:srgbClr val="FF0000"/>
                </a:solidFill>
              </a:rPr>
              <a:t>REGISTER</a:t>
            </a:r>
            <a:r>
              <a:rPr lang="zh-CN" altLang="en-US" sz="2000">
                <a:solidFill>
                  <a:srgbClr val="FF0000"/>
                </a:solidFill>
              </a:rPr>
              <a:t>关系表的代理键定义</a:t>
            </a:r>
            <a:endParaRPr lang="zh-CN" altLang="en-US" sz="2000">
              <a:solidFill>
                <a:srgbClr val="FF0000"/>
              </a:solidFill>
            </a:endParaRPr>
          </a:p>
        </p:txBody>
      </p:sp>
      <p:pic>
        <p:nvPicPr>
          <p:cNvPr id="3" name="20180725_005913.mp4">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srcRect/>
          <a:stretch>
            <a:fillRect/>
          </a:stretch>
        </p:blipFill>
        <p:spPr bwMode="auto">
          <a:xfrm>
            <a:off x="490538" y="985838"/>
            <a:ext cx="11293475" cy="5140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92100" y="1066800"/>
            <a:ext cx="185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9459" name="Rectangle 4"/>
          <p:cNvSpPr>
            <a:spLocks noChangeArrowheads="1"/>
          </p:cNvSpPr>
          <p:nvPr/>
        </p:nvSpPr>
        <p:spPr bwMode="auto">
          <a:xfrm>
            <a:off x="-300038" y="1476375"/>
            <a:ext cx="185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9460" name="Rectangle 5"/>
          <p:cNvSpPr>
            <a:spLocks noChangeArrowheads="1"/>
          </p:cNvSpPr>
          <p:nvPr/>
        </p:nvSpPr>
        <p:spPr bwMode="auto">
          <a:xfrm>
            <a:off x="304800" y="4954588"/>
            <a:ext cx="18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19461" name="Rectangle 6"/>
          <p:cNvSpPr>
            <a:spLocks noChangeArrowheads="1"/>
          </p:cNvSpPr>
          <p:nvPr/>
        </p:nvSpPr>
        <p:spPr bwMode="auto">
          <a:xfrm>
            <a:off x="177800" y="463550"/>
            <a:ext cx="11720513"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p>
            <a:pPr defTabSz="966470">
              <a:defRPr/>
            </a:pPr>
            <a:r>
              <a:rPr lang="zh-CN" altLang="en-US" sz="3200" dirty="0">
                <a:solidFill>
                  <a:srgbClr val="0033CC"/>
                </a:solidFill>
                <a:latin typeface="+mn-ea"/>
                <a:ea typeface="+mn-ea"/>
                <a:sym typeface="+mn-ea"/>
              </a:rPr>
              <a:t>六、</a:t>
            </a:r>
            <a:r>
              <a:rPr lang="zh-CN" altLang="zh-CN" sz="3200" dirty="0">
                <a:solidFill>
                  <a:srgbClr val="0033CC"/>
                </a:solidFill>
                <a:latin typeface="+mn-ea"/>
                <a:ea typeface="+mn-ea"/>
                <a:sym typeface="+mn-ea"/>
              </a:rPr>
              <a:t>使用</a:t>
            </a:r>
            <a:r>
              <a:rPr lang="zh-CN" altLang="en-US" sz="3200" dirty="0">
                <a:solidFill>
                  <a:srgbClr val="0033CC"/>
                </a:solidFill>
                <a:latin typeface="+mn-ea"/>
                <a:ea typeface="+mn-ea"/>
                <a:sym typeface="+mn-ea"/>
              </a:rPr>
              <a:t>数据库管理工具定义关系表的实体完整性</a:t>
            </a:r>
            <a:endParaRPr lang="zh-CN" altLang="en-US" sz="3200" dirty="0">
              <a:solidFill>
                <a:srgbClr val="0033CC"/>
              </a:solidFill>
              <a:latin typeface="+mn-ea"/>
              <a:ea typeface="+mn-ea"/>
              <a:sym typeface="+mn-ea"/>
            </a:endParaRPr>
          </a:p>
        </p:txBody>
      </p:sp>
      <p:sp>
        <p:nvSpPr>
          <p:cNvPr id="19462" name="Text Box 7"/>
          <p:cNvSpPr txBox="1">
            <a:spLocks noChangeArrowheads="1"/>
          </p:cNvSpPr>
          <p:nvPr/>
        </p:nvSpPr>
        <p:spPr bwMode="auto">
          <a:xfrm>
            <a:off x="4783138" y="6392863"/>
            <a:ext cx="5938837" cy="3889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2420">
                <a:solidFill>
                  <a:srgbClr val="FF0000"/>
                </a:solidFill>
                <a:sym typeface="+mn-ea"/>
              </a:rPr>
              <a:t>学生表（</a:t>
            </a:r>
            <a:r>
              <a:rPr lang="en-US" altLang="zh-CN" sz="2420">
                <a:solidFill>
                  <a:srgbClr val="FF0000"/>
                </a:solidFill>
                <a:sym typeface="+mn-ea"/>
              </a:rPr>
              <a:t>CurriculaDB</a:t>
            </a:r>
            <a:r>
              <a:rPr lang="zh-CN" altLang="en-US" sz="2420">
                <a:solidFill>
                  <a:srgbClr val="FF0000"/>
                </a:solidFill>
                <a:sym typeface="+mn-ea"/>
              </a:rPr>
              <a:t>）的实体完整性定义</a:t>
            </a:r>
            <a:endParaRPr lang="zh-CN" altLang="en-US" sz="2420">
              <a:solidFill>
                <a:srgbClr val="FF0000"/>
              </a:solidFill>
              <a:sym typeface="+mn-ea"/>
            </a:endParaRPr>
          </a:p>
        </p:txBody>
      </p:sp>
      <p:sp>
        <p:nvSpPr>
          <p:cNvPr id="108550" name="矩形 9"/>
          <p:cNvSpPr>
            <a:spLocks noChangeArrowheads="1"/>
          </p:cNvSpPr>
          <p:nvPr/>
        </p:nvSpPr>
        <p:spPr bwMode="auto">
          <a:xfrm>
            <a:off x="80963" y="6381750"/>
            <a:ext cx="3519487" cy="400050"/>
          </a:xfrm>
          <a:prstGeom prst="rect">
            <a:avLst/>
          </a:prstGeom>
          <a:noFill/>
          <a:ln w="9525">
            <a:noFill/>
            <a:miter lim="800000"/>
          </a:ln>
        </p:spPr>
        <p:txBody>
          <a:bodyPr wrap="none">
            <a:spAutoFit/>
          </a:bodyPr>
          <a:lstStyle/>
          <a:p>
            <a:pPr eaLnBrk="0" hangingPunct="0"/>
            <a:r>
              <a:rPr lang="en-US" altLang="zh-CN" sz="2000">
                <a:solidFill>
                  <a:srgbClr val="FF0000"/>
                </a:solidFill>
              </a:rPr>
              <a:t>COURSE</a:t>
            </a:r>
            <a:r>
              <a:rPr lang="zh-CN" altLang="en-US" sz="2000">
                <a:solidFill>
                  <a:srgbClr val="FF0000"/>
                </a:solidFill>
              </a:rPr>
              <a:t>关系表实体完整性定义</a:t>
            </a:r>
            <a:endParaRPr lang="zh-CN" altLang="en-US" sz="2000">
              <a:solidFill>
                <a:srgbClr val="FF0000"/>
              </a:solidFill>
            </a:endParaRPr>
          </a:p>
        </p:txBody>
      </p:sp>
      <p:pic>
        <p:nvPicPr>
          <p:cNvPr id="4" name="20180724_232737.mp4">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srcRect/>
          <a:stretch>
            <a:fillRect/>
          </a:stretch>
        </p:blipFill>
        <p:spPr bwMode="auto">
          <a:xfrm>
            <a:off x="401638" y="1212850"/>
            <a:ext cx="11593512" cy="5167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92100" y="1066800"/>
            <a:ext cx="185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20483" name="Rectangle 4"/>
          <p:cNvSpPr>
            <a:spLocks noChangeArrowheads="1"/>
          </p:cNvSpPr>
          <p:nvPr/>
        </p:nvSpPr>
        <p:spPr bwMode="auto">
          <a:xfrm>
            <a:off x="-300038" y="1476375"/>
            <a:ext cx="185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20484" name="Rectangle 5"/>
          <p:cNvSpPr>
            <a:spLocks noChangeArrowheads="1"/>
          </p:cNvSpPr>
          <p:nvPr/>
        </p:nvSpPr>
        <p:spPr bwMode="auto">
          <a:xfrm>
            <a:off x="304800" y="4954588"/>
            <a:ext cx="18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20485" name="Rectangle 6"/>
          <p:cNvSpPr>
            <a:spLocks noChangeArrowheads="1"/>
          </p:cNvSpPr>
          <p:nvPr/>
        </p:nvSpPr>
        <p:spPr bwMode="auto">
          <a:xfrm>
            <a:off x="174625" y="404813"/>
            <a:ext cx="1172051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p>
            <a:pPr defTabSz="966470">
              <a:defRPr/>
            </a:pPr>
            <a:r>
              <a:rPr lang="zh-CN" altLang="en-US" sz="3200" dirty="0">
                <a:solidFill>
                  <a:srgbClr val="0033CC"/>
                </a:solidFill>
                <a:latin typeface="+mn-ea"/>
                <a:ea typeface="+mn-ea"/>
                <a:sym typeface="+mn-ea"/>
              </a:rPr>
              <a:t>七、</a:t>
            </a:r>
            <a:r>
              <a:rPr lang="zh-CN" altLang="zh-CN" sz="3200" dirty="0">
                <a:solidFill>
                  <a:srgbClr val="0033CC"/>
                </a:solidFill>
                <a:latin typeface="+mn-ea"/>
                <a:ea typeface="+mn-ea"/>
                <a:sym typeface="+mn-ea"/>
              </a:rPr>
              <a:t>使用</a:t>
            </a:r>
            <a:r>
              <a:rPr lang="zh-CN" altLang="en-US" sz="3200" dirty="0">
                <a:solidFill>
                  <a:srgbClr val="0033CC"/>
                </a:solidFill>
                <a:latin typeface="+mn-ea"/>
                <a:ea typeface="+mn-ea"/>
                <a:sym typeface="+mn-ea"/>
              </a:rPr>
              <a:t>数据库管理工具定义关系表的外键及其参照完整性</a:t>
            </a:r>
            <a:endParaRPr lang="zh-CN" altLang="en-US" sz="3200" dirty="0">
              <a:solidFill>
                <a:srgbClr val="0033CC"/>
              </a:solidFill>
              <a:latin typeface="+mn-ea"/>
              <a:ea typeface="+mn-ea"/>
              <a:sym typeface="+mn-ea"/>
            </a:endParaRPr>
          </a:p>
        </p:txBody>
      </p:sp>
      <p:sp>
        <p:nvSpPr>
          <p:cNvPr id="20486" name="Text Box 7"/>
          <p:cNvSpPr txBox="1">
            <a:spLocks noChangeArrowheads="1"/>
          </p:cNvSpPr>
          <p:nvPr/>
        </p:nvSpPr>
        <p:spPr bwMode="auto">
          <a:xfrm>
            <a:off x="4867275" y="6432550"/>
            <a:ext cx="7958138" cy="3889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2420">
                <a:solidFill>
                  <a:srgbClr val="FF0000"/>
                </a:solidFill>
                <a:sym typeface="+mn-ea"/>
              </a:rPr>
              <a:t>教师表（</a:t>
            </a:r>
            <a:r>
              <a:rPr lang="en-US" altLang="zh-CN" sz="2420">
                <a:solidFill>
                  <a:srgbClr val="FF0000"/>
                </a:solidFill>
                <a:sym typeface="+mn-ea"/>
              </a:rPr>
              <a:t>Teacher</a:t>
            </a:r>
            <a:r>
              <a:rPr lang="zh-CN" altLang="en-US" sz="2420">
                <a:solidFill>
                  <a:srgbClr val="FF0000"/>
                </a:solidFill>
                <a:sym typeface="+mn-ea"/>
              </a:rPr>
              <a:t>）的外键参照学院表（</a:t>
            </a:r>
            <a:r>
              <a:rPr lang="en-US" altLang="zh-CN" sz="2420">
                <a:solidFill>
                  <a:srgbClr val="FF0000"/>
                </a:solidFill>
                <a:sym typeface="+mn-ea"/>
              </a:rPr>
              <a:t>College</a:t>
            </a:r>
            <a:r>
              <a:rPr lang="zh-CN" altLang="en-US" sz="2420">
                <a:solidFill>
                  <a:srgbClr val="FF0000"/>
                </a:solidFill>
                <a:sym typeface="+mn-ea"/>
              </a:rPr>
              <a:t>）的主键</a:t>
            </a:r>
            <a:endParaRPr lang="zh-CN" altLang="en-US" sz="2420">
              <a:solidFill>
                <a:srgbClr val="FF0000"/>
              </a:solidFill>
              <a:sym typeface="+mn-ea"/>
            </a:endParaRPr>
          </a:p>
        </p:txBody>
      </p:sp>
      <p:sp>
        <p:nvSpPr>
          <p:cNvPr id="109574" name="矩形 8"/>
          <p:cNvSpPr>
            <a:spLocks noChangeArrowheads="1"/>
          </p:cNvSpPr>
          <p:nvPr/>
        </p:nvSpPr>
        <p:spPr bwMode="auto">
          <a:xfrm>
            <a:off x="174625" y="6459538"/>
            <a:ext cx="5008563" cy="336550"/>
          </a:xfrm>
          <a:prstGeom prst="rect">
            <a:avLst/>
          </a:prstGeom>
          <a:noFill/>
          <a:ln w="9525">
            <a:noFill/>
            <a:miter lim="800000"/>
          </a:ln>
        </p:spPr>
        <p:txBody>
          <a:bodyPr>
            <a:spAutoFit/>
          </a:bodyPr>
          <a:lstStyle/>
          <a:p>
            <a:pPr eaLnBrk="0" hangingPunct="0"/>
            <a:r>
              <a:rPr lang="en-US" altLang="zh-CN" sz="1600">
                <a:solidFill>
                  <a:srgbClr val="FF0000"/>
                </a:solidFill>
              </a:rPr>
              <a:t>TEACHER</a:t>
            </a:r>
            <a:r>
              <a:rPr lang="zh-CN" altLang="en-US" sz="1600">
                <a:solidFill>
                  <a:srgbClr val="FF0000"/>
                </a:solidFill>
              </a:rPr>
              <a:t>关系表与</a:t>
            </a:r>
            <a:r>
              <a:rPr lang="en-US" altLang="zh-CN" sz="1600">
                <a:solidFill>
                  <a:srgbClr val="FF0000"/>
                </a:solidFill>
              </a:rPr>
              <a:t>COLLEGE</a:t>
            </a:r>
            <a:r>
              <a:rPr lang="zh-CN" altLang="en-US" sz="1600">
                <a:solidFill>
                  <a:srgbClr val="FF0000"/>
                </a:solidFill>
              </a:rPr>
              <a:t>关系表的参照完整性定义</a:t>
            </a:r>
            <a:endParaRPr lang="zh-CN" altLang="en-US" sz="1600">
              <a:solidFill>
                <a:srgbClr val="FF0000"/>
              </a:solidFill>
            </a:endParaRPr>
          </a:p>
        </p:txBody>
      </p:sp>
      <p:pic>
        <p:nvPicPr>
          <p:cNvPr id="3" name="20180724_233625.mp4">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srcRect/>
          <a:stretch>
            <a:fillRect/>
          </a:stretch>
        </p:blipFill>
        <p:spPr bwMode="auto">
          <a:xfrm>
            <a:off x="398463" y="1127125"/>
            <a:ext cx="11496675" cy="5332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92100" y="1066800"/>
            <a:ext cx="185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21507" name="Rectangle 4"/>
          <p:cNvSpPr>
            <a:spLocks noChangeArrowheads="1"/>
          </p:cNvSpPr>
          <p:nvPr/>
        </p:nvSpPr>
        <p:spPr bwMode="auto">
          <a:xfrm>
            <a:off x="-300038" y="1476375"/>
            <a:ext cx="185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21508" name="Rectangle 5"/>
          <p:cNvSpPr>
            <a:spLocks noChangeArrowheads="1"/>
          </p:cNvSpPr>
          <p:nvPr/>
        </p:nvSpPr>
        <p:spPr bwMode="auto">
          <a:xfrm>
            <a:off x="304800" y="4954588"/>
            <a:ext cx="18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endParaRPr lang="zh-CN" altLang="en-US" sz="2175">
              <a:latin typeface="Arial" panose="020B0604020202020204" pitchFamily="34" charset="0"/>
              <a:ea typeface="宋体" panose="02010600030101010101" pitchFamily="2" charset="-122"/>
            </a:endParaRPr>
          </a:p>
        </p:txBody>
      </p:sp>
      <p:sp>
        <p:nvSpPr>
          <p:cNvPr id="21509" name="Rectangle 6"/>
          <p:cNvSpPr>
            <a:spLocks noChangeArrowheads="1"/>
          </p:cNvSpPr>
          <p:nvPr/>
        </p:nvSpPr>
        <p:spPr bwMode="auto">
          <a:xfrm>
            <a:off x="174625" y="474663"/>
            <a:ext cx="1172051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p>
            <a:pPr defTabSz="966470">
              <a:defRPr/>
            </a:pPr>
            <a:r>
              <a:rPr lang="zh-CN" altLang="en-US" sz="3200" dirty="0">
                <a:solidFill>
                  <a:srgbClr val="0033CC"/>
                </a:solidFill>
                <a:latin typeface="+mn-ea"/>
                <a:ea typeface="+mn-ea"/>
                <a:sym typeface="+mn-ea"/>
              </a:rPr>
              <a:t>八、</a:t>
            </a:r>
            <a:r>
              <a:rPr lang="zh-CN" altLang="zh-CN" sz="3200" dirty="0">
                <a:solidFill>
                  <a:srgbClr val="0033CC"/>
                </a:solidFill>
                <a:latin typeface="+mn-ea"/>
                <a:ea typeface="+mn-ea"/>
                <a:sym typeface="+mn-ea"/>
              </a:rPr>
              <a:t>使用</a:t>
            </a:r>
            <a:r>
              <a:rPr lang="zh-CN" altLang="en-US" sz="3200" dirty="0">
                <a:solidFill>
                  <a:srgbClr val="0033CC"/>
                </a:solidFill>
                <a:latin typeface="+mn-ea"/>
                <a:ea typeface="+mn-ea"/>
                <a:sym typeface="+mn-ea"/>
              </a:rPr>
              <a:t>数据库管理工具创建关系表的用户自定义完整性约束</a:t>
            </a:r>
            <a:endParaRPr lang="zh-CN" altLang="en-US" sz="3200" dirty="0">
              <a:solidFill>
                <a:srgbClr val="0033CC"/>
              </a:solidFill>
              <a:latin typeface="+mn-ea"/>
              <a:ea typeface="+mn-ea"/>
              <a:sym typeface="+mn-ea"/>
            </a:endParaRPr>
          </a:p>
        </p:txBody>
      </p:sp>
      <p:sp>
        <p:nvSpPr>
          <p:cNvPr id="21510" name="Text Box 7"/>
          <p:cNvSpPr txBox="1">
            <a:spLocks noChangeArrowheads="1"/>
          </p:cNvSpPr>
          <p:nvPr/>
        </p:nvSpPr>
        <p:spPr bwMode="auto">
          <a:xfrm>
            <a:off x="1788478" y="6330315"/>
            <a:ext cx="8736012" cy="3889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latinLnBrk="1">
              <a:lnSpc>
                <a:spcPct val="80000"/>
              </a:lnSpc>
              <a:spcBef>
                <a:spcPct val="50000"/>
              </a:spcBef>
              <a:buClr>
                <a:srgbClr val="FF0000"/>
              </a:buClr>
              <a:buFont typeface="Wingdings" panose="05000000000000000000" pitchFamily="2" charset="2"/>
              <a:buNone/>
              <a:defRPr/>
            </a:pPr>
            <a:r>
              <a:rPr lang="zh-CN" altLang="en-US" sz="2420">
                <a:solidFill>
                  <a:srgbClr val="FF0000"/>
                </a:solidFill>
                <a:sym typeface="+mn-ea"/>
              </a:rPr>
              <a:t>自定义课程表（</a:t>
            </a:r>
            <a:r>
              <a:rPr lang="en-US" altLang="zh-CN" sz="2420">
                <a:solidFill>
                  <a:srgbClr val="FF0000"/>
                </a:solidFill>
                <a:sym typeface="+mn-ea"/>
              </a:rPr>
              <a:t>Teacher</a:t>
            </a:r>
            <a:r>
              <a:rPr lang="zh-CN" altLang="en-US" sz="2420">
                <a:solidFill>
                  <a:srgbClr val="FF0000"/>
                </a:solidFill>
                <a:sym typeface="+mn-ea"/>
              </a:rPr>
              <a:t>）的学分列（</a:t>
            </a:r>
            <a:r>
              <a:rPr lang="en-US" altLang="zh-CN" sz="2420">
                <a:solidFill>
                  <a:srgbClr val="FF0000"/>
                </a:solidFill>
                <a:sym typeface="+mn-ea"/>
              </a:rPr>
              <a:t>CourseCredit</a:t>
            </a:r>
            <a:r>
              <a:rPr lang="zh-CN" altLang="en-US" sz="2420">
                <a:solidFill>
                  <a:srgbClr val="FF0000"/>
                </a:solidFill>
                <a:sym typeface="+mn-ea"/>
              </a:rPr>
              <a:t>）取值范围</a:t>
            </a:r>
            <a:endParaRPr lang="zh-CN" altLang="en-US" sz="2420">
              <a:solidFill>
                <a:srgbClr val="FF0000"/>
              </a:solidFill>
              <a:sym typeface="+mn-ea"/>
            </a:endParaRPr>
          </a:p>
        </p:txBody>
      </p:sp>
      <p:sp>
        <p:nvSpPr>
          <p:cNvPr id="110598" name="矩形 8"/>
          <p:cNvSpPr>
            <a:spLocks noChangeArrowheads="1"/>
          </p:cNvSpPr>
          <p:nvPr/>
        </p:nvSpPr>
        <p:spPr bwMode="auto">
          <a:xfrm>
            <a:off x="3891280" y="5726430"/>
            <a:ext cx="4287838" cy="400050"/>
          </a:xfrm>
          <a:prstGeom prst="rect">
            <a:avLst/>
          </a:prstGeom>
          <a:noFill/>
          <a:ln w="9525">
            <a:noFill/>
            <a:miter lim="800000"/>
          </a:ln>
        </p:spPr>
        <p:txBody>
          <a:bodyPr wrap="none">
            <a:spAutoFit/>
          </a:bodyPr>
          <a:lstStyle/>
          <a:p>
            <a:pPr eaLnBrk="0" hangingPunct="0"/>
            <a:r>
              <a:rPr lang="en-US" altLang="zh-CN" sz="2000">
                <a:solidFill>
                  <a:srgbClr val="FF0000"/>
                </a:solidFill>
              </a:rPr>
              <a:t>COURSE</a:t>
            </a:r>
            <a:r>
              <a:rPr lang="zh-CN" altLang="en-US" sz="2000">
                <a:solidFill>
                  <a:srgbClr val="FF0000"/>
                </a:solidFill>
              </a:rPr>
              <a:t>关系表自定义完整性约束创建</a:t>
            </a:r>
            <a:endParaRPr lang="zh-CN" altLang="en-US" sz="2000">
              <a:solidFill>
                <a:srgbClr val="FF0000"/>
              </a:solidFill>
            </a:endParaRPr>
          </a:p>
        </p:txBody>
      </p:sp>
      <p:pic>
        <p:nvPicPr>
          <p:cNvPr id="3" name="20180725_000235.mp4">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srcRect/>
          <a:stretch>
            <a:fillRect/>
          </a:stretch>
        </p:blipFill>
        <p:spPr bwMode="auto">
          <a:xfrm>
            <a:off x="417830" y="1259205"/>
            <a:ext cx="11477625" cy="4018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561" y="714356"/>
            <a:ext cx="10972801" cy="703282"/>
          </a:xfrm>
        </p:spPr>
        <p:txBody>
          <a:bodyPr/>
          <a:lstStyle/>
          <a:p>
            <a:r>
              <a:rPr lang="zh-CN" altLang="en-US" dirty="0"/>
              <a:t>讨论</a:t>
            </a:r>
            <a:br>
              <a:rPr lang="en-US" altLang="zh-CN" dirty="0"/>
            </a:br>
            <a:endParaRPr lang="zh-CN" altLang="en-US" dirty="0"/>
          </a:p>
        </p:txBody>
      </p:sp>
      <p:sp>
        <p:nvSpPr>
          <p:cNvPr id="3" name="矩形 2"/>
          <p:cNvSpPr/>
          <p:nvPr/>
        </p:nvSpPr>
        <p:spPr>
          <a:xfrm>
            <a:off x="610561" y="1571612"/>
            <a:ext cx="10343223" cy="3539430"/>
          </a:xfrm>
          <a:prstGeom prst="rect">
            <a:avLst/>
          </a:prstGeom>
        </p:spPr>
        <p:txBody>
          <a:bodyPr wrap="square">
            <a:spAutoFit/>
          </a:bodyPr>
          <a:lstStyle/>
          <a:p>
            <a:r>
              <a:rPr lang="en-US" altLang="zh-CN" sz="2800" dirty="0"/>
              <a:t>1</a:t>
            </a:r>
            <a:r>
              <a:rPr lang="zh-CN" altLang="en-US" sz="2800" dirty="0"/>
              <a:t>．如何使用</a:t>
            </a:r>
            <a:r>
              <a:rPr lang="en-US" altLang="zh-CN" sz="2800" dirty="0" err="1"/>
              <a:t>pgAdmin</a:t>
            </a:r>
            <a:r>
              <a:rPr lang="en-US" altLang="zh-CN" sz="2800" dirty="0"/>
              <a:t> 4 </a:t>
            </a:r>
            <a:r>
              <a:rPr lang="zh-CN" altLang="en-US" sz="2800" dirty="0"/>
              <a:t>数据库管理工具，新建一个关系数据库？</a:t>
            </a:r>
            <a:endParaRPr lang="zh-CN" altLang="en-US" sz="2800" dirty="0"/>
          </a:p>
          <a:p>
            <a:r>
              <a:rPr lang="en-US" altLang="zh-CN" sz="2800" dirty="0"/>
              <a:t>2</a:t>
            </a:r>
            <a:r>
              <a:rPr lang="zh-CN" altLang="en-US" sz="2800" dirty="0"/>
              <a:t>．如何使用</a:t>
            </a:r>
            <a:r>
              <a:rPr lang="en-US" altLang="zh-CN" sz="2800" dirty="0" err="1"/>
              <a:t>pgAdmin</a:t>
            </a:r>
            <a:r>
              <a:rPr lang="en-US" altLang="zh-CN" sz="2800" dirty="0"/>
              <a:t> 4 </a:t>
            </a:r>
            <a:r>
              <a:rPr lang="zh-CN" altLang="en-US" sz="2800" dirty="0"/>
              <a:t>数据库管理工具，在数据库中创建关系表？</a:t>
            </a:r>
            <a:endParaRPr lang="zh-CN" altLang="en-US" sz="2800" dirty="0"/>
          </a:p>
          <a:p>
            <a:r>
              <a:rPr lang="en-US" altLang="zh-CN" sz="2800" dirty="0"/>
              <a:t>3</a:t>
            </a:r>
            <a:r>
              <a:rPr lang="zh-CN" altLang="en-US" sz="2800" dirty="0"/>
              <a:t>．在</a:t>
            </a:r>
            <a:r>
              <a:rPr lang="en-US" altLang="zh-CN" sz="2800" dirty="0" err="1"/>
              <a:t>PostgreSQL</a:t>
            </a:r>
            <a:r>
              <a:rPr lang="en-US" altLang="zh-CN" sz="2800" dirty="0"/>
              <a:t> </a:t>
            </a:r>
            <a:r>
              <a:rPr lang="zh-CN" altLang="en-US" sz="2800" dirty="0"/>
              <a:t>数据库系统中，如何组织数据库的对象？</a:t>
            </a:r>
            <a:endParaRPr lang="zh-CN" altLang="en-US" sz="2800" dirty="0"/>
          </a:p>
          <a:p>
            <a:r>
              <a:rPr lang="en-US" altLang="zh-CN" sz="2800" dirty="0"/>
              <a:t>4</a:t>
            </a:r>
            <a:r>
              <a:rPr lang="zh-CN" altLang="en-US" sz="2800" dirty="0"/>
              <a:t>．在</a:t>
            </a:r>
            <a:r>
              <a:rPr lang="en-US" altLang="zh-CN" sz="2800" dirty="0" err="1"/>
              <a:t>pgAdmin</a:t>
            </a:r>
            <a:r>
              <a:rPr lang="en-US" altLang="zh-CN" sz="2800" dirty="0"/>
              <a:t> 4 </a:t>
            </a:r>
            <a:r>
              <a:rPr lang="zh-CN" altLang="en-US" sz="2800" dirty="0"/>
              <a:t>数据库管理工具中，如何定义表的主键、代理键与外键？</a:t>
            </a:r>
            <a:endParaRPr lang="zh-CN" altLang="en-US" sz="2800" dirty="0"/>
          </a:p>
          <a:p>
            <a:r>
              <a:rPr lang="en-US" altLang="zh-CN" sz="2800" dirty="0"/>
              <a:t>5</a:t>
            </a:r>
            <a:r>
              <a:rPr lang="zh-CN" altLang="en-US" sz="2800" dirty="0"/>
              <a:t>．在</a:t>
            </a:r>
            <a:r>
              <a:rPr lang="en-US" altLang="zh-CN" sz="2800" dirty="0" err="1"/>
              <a:t>pgAdmin</a:t>
            </a:r>
            <a:r>
              <a:rPr lang="en-US" altLang="zh-CN" sz="2800" dirty="0"/>
              <a:t> 4 </a:t>
            </a:r>
            <a:r>
              <a:rPr lang="zh-CN" altLang="en-US" sz="2800" dirty="0"/>
              <a:t>数据库管理工具中，如何定义表的实体完整性、参照完整性？</a:t>
            </a:r>
            <a:endParaRPr lang="zh-CN" altLang="en-US" sz="2800" dirty="0"/>
          </a:p>
          <a:p>
            <a:r>
              <a:rPr lang="en-US" altLang="zh-CN" sz="2800" dirty="0"/>
              <a:t>6</a:t>
            </a:r>
            <a:r>
              <a:rPr lang="zh-CN" altLang="en-US" sz="2800" dirty="0"/>
              <a:t>．在</a:t>
            </a:r>
            <a:r>
              <a:rPr lang="en-US" altLang="zh-CN" sz="2800" dirty="0" err="1"/>
              <a:t>pgAdmin</a:t>
            </a:r>
            <a:r>
              <a:rPr lang="en-US" altLang="zh-CN" sz="2800" dirty="0"/>
              <a:t> 4 </a:t>
            </a:r>
            <a:r>
              <a:rPr lang="zh-CN" altLang="en-US" sz="2800" dirty="0"/>
              <a:t>数据库管理工具中，如何定义用户自定义完整性？</a:t>
            </a:r>
            <a:endParaRPr lang="zh-CN" altLang="en-US"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064000" y="2924175"/>
            <a:ext cx="2620963" cy="830263"/>
          </a:xfrm>
          <a:prstGeom prst="rect">
            <a:avLst/>
          </a:prstGeom>
        </p:spPr>
        <p:txBody>
          <a:bodyPr wrap="none">
            <a:spAutoFit/>
          </a:bodyPr>
          <a:lstStyle/>
          <a:p>
            <a:pPr eaLnBrk="0" hangingPunct="0">
              <a:defRPr/>
            </a:pPr>
            <a:r>
              <a:rPr lang="zh-CN" altLang="en-US" sz="48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本章小结</a:t>
            </a:r>
            <a:endParaRPr lang="zh-CN" altLang="en-US" sz="48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descr="fig02_04"/>
          <p:cNvPicPr>
            <a:picLocks noChangeAspect="1" noChangeArrowheads="1"/>
          </p:cNvPicPr>
          <p:nvPr/>
        </p:nvPicPr>
        <p:blipFill>
          <a:blip r:embed="rId1"/>
          <a:srcRect/>
          <a:stretch>
            <a:fillRect/>
          </a:stretch>
        </p:blipFill>
        <p:spPr bwMode="auto">
          <a:xfrm>
            <a:off x="550863" y="1557338"/>
            <a:ext cx="10972800" cy="4567237"/>
          </a:xfrm>
          <a:prstGeom prst="rect">
            <a:avLst/>
          </a:prstGeom>
          <a:noFill/>
          <a:ln w="9525">
            <a:noFill/>
            <a:miter lim="800000"/>
            <a:headEnd/>
            <a:tailEnd/>
          </a:ln>
        </p:spPr>
      </p:pic>
      <p:sp>
        <p:nvSpPr>
          <p:cNvPr id="16387" name="AutoShape 3"/>
          <p:cNvSpPr/>
          <p:nvPr/>
        </p:nvSpPr>
        <p:spPr bwMode="auto">
          <a:xfrm>
            <a:off x="7643813" y="558800"/>
            <a:ext cx="3525837" cy="527050"/>
          </a:xfrm>
          <a:prstGeom prst="borderCallout1">
            <a:avLst>
              <a:gd name="adj1" fmla="val 98116"/>
              <a:gd name="adj2" fmla="val 51907"/>
              <a:gd name="adj3" fmla="val 237375"/>
              <a:gd name="adj4" fmla="val 32287"/>
            </a:avLst>
          </a:prstGeom>
          <a:solidFill>
            <a:schemeClr val="bg1"/>
          </a:solidFill>
          <a:ln w="12700">
            <a:solidFill>
              <a:schemeClr val="tx1"/>
            </a:solidFill>
            <a:miter lim="800000"/>
          </a:ln>
          <a:effectLst>
            <a:prstShdw prst="shdw13" dist="53882" dir="13500000">
              <a:schemeClr val="bg2">
                <a:alpha val="50000"/>
              </a:schemeClr>
            </a:prstShdw>
          </a:effectLst>
        </p:spPr>
        <p:txBody>
          <a:bodyPr anchor="ctr"/>
          <a:lstStyle/>
          <a:p>
            <a:pPr latinLnBrk="1">
              <a:lnSpc>
                <a:spcPct val="80000"/>
              </a:lnSpc>
              <a:spcBef>
                <a:spcPct val="50000"/>
              </a:spcBef>
              <a:buClr>
                <a:srgbClr val="FF0000"/>
              </a:buClr>
              <a:buFont typeface="Wingdings" panose="05000000000000000000" pitchFamily="2" charset="2"/>
              <a:buNone/>
            </a:pPr>
            <a:r>
              <a:rPr lang="en-US" altLang="zh-CN" sz="2000">
                <a:solidFill>
                  <a:srgbClr val="FF0000"/>
                </a:solidFill>
              </a:rPr>
              <a:t>Email</a:t>
            </a:r>
            <a:r>
              <a:rPr lang="zh-CN" altLang="en-US" sz="2000">
                <a:solidFill>
                  <a:srgbClr val="FF0000"/>
                </a:solidFill>
              </a:rPr>
              <a:t>列中的条目类型不一致</a:t>
            </a:r>
            <a:endParaRPr lang="zh-CN" altLang="en-US" sz="2000">
              <a:solidFill>
                <a:srgbClr val="FF0000"/>
              </a:solidFill>
            </a:endParaRPr>
          </a:p>
        </p:txBody>
      </p:sp>
      <p:sp>
        <p:nvSpPr>
          <p:cNvPr id="20483" name="Rectangle 4"/>
          <p:cNvSpPr>
            <a:spLocks noChangeArrowheads="1"/>
          </p:cNvSpPr>
          <p:nvPr/>
        </p:nvSpPr>
        <p:spPr bwMode="auto">
          <a:xfrm>
            <a:off x="88900" y="623888"/>
            <a:ext cx="7186613" cy="436562"/>
          </a:xfrm>
          <a:prstGeom prst="rect">
            <a:avLst/>
          </a:prstGeom>
          <a:noFill/>
          <a:ln w="9525">
            <a:noFill/>
            <a:miter lim="800000"/>
          </a:ln>
          <a:effectLst>
            <a:prstShdw prst="shdw13" dist="53882" dir="13500000">
              <a:schemeClr val="bg2">
                <a:alpha val="50000"/>
              </a:schemeClr>
            </a:prstShdw>
          </a:effectLst>
        </p:spPr>
        <p:txBody>
          <a:bodyPr wrap="none">
            <a:spAutoFit/>
          </a:bodyPr>
          <a:lstStyle/>
          <a:p>
            <a:pPr latinLnBrk="1">
              <a:lnSpc>
                <a:spcPct val="80000"/>
              </a:lnSpc>
              <a:spcBef>
                <a:spcPct val="50000"/>
              </a:spcBef>
              <a:buClr>
                <a:srgbClr val="FF0000"/>
              </a:buClr>
              <a:buFont typeface="Wingdings" panose="05000000000000000000" pitchFamily="2" charset="2"/>
              <a:buNone/>
            </a:pPr>
            <a:r>
              <a:rPr lang="zh-CN" altLang="en-US" sz="2800">
                <a:solidFill>
                  <a:srgbClr val="FF0000"/>
                </a:solidFill>
              </a:rPr>
              <a:t>问题：</a:t>
            </a:r>
            <a:r>
              <a:rPr lang="zh-CN" altLang="en-US" sz="2800"/>
              <a:t>下面包含数据的二维表是关系表吗？</a:t>
            </a:r>
            <a:endParaRPr lang="zh-CN" altLang="en-US" sz="2800"/>
          </a:p>
        </p:txBody>
      </p:sp>
      <p:sp>
        <p:nvSpPr>
          <p:cNvPr id="16389" name="Rectangle 5"/>
          <p:cNvSpPr>
            <a:spLocks noChangeArrowheads="1"/>
          </p:cNvSpPr>
          <p:nvPr/>
        </p:nvSpPr>
        <p:spPr bwMode="auto">
          <a:xfrm>
            <a:off x="5432425" y="6411913"/>
            <a:ext cx="1211263" cy="338137"/>
          </a:xfrm>
          <a:prstGeom prst="rect">
            <a:avLst/>
          </a:prstGeom>
          <a:noFill/>
          <a:ln w="9525">
            <a:noFill/>
            <a:miter lim="800000"/>
          </a:ln>
          <a:effectLst>
            <a:prstShdw prst="shdw13" dist="53882" dir="13500000">
              <a:schemeClr val="bg2">
                <a:alpha val="50000"/>
              </a:schemeClr>
            </a:prstShdw>
          </a:effectLst>
        </p:spPr>
        <p:txBody>
          <a:bodyPr wrap="none">
            <a:spAutoFit/>
          </a:bodyPr>
          <a:lstStyle/>
          <a:p>
            <a:pPr algn="ctr" latinLnBrk="1">
              <a:lnSpc>
                <a:spcPct val="80000"/>
              </a:lnSpc>
              <a:spcBef>
                <a:spcPct val="50000"/>
              </a:spcBef>
              <a:buClr>
                <a:srgbClr val="FF0000"/>
              </a:buClr>
              <a:buFont typeface="Wingdings" panose="05000000000000000000" pitchFamily="2" charset="2"/>
              <a:buNone/>
            </a:pPr>
            <a:r>
              <a:rPr lang="zh-CN" altLang="en-US" sz="2000">
                <a:solidFill>
                  <a:srgbClr val="FF0000"/>
                </a:solidFill>
              </a:rPr>
              <a:t>非关系表</a:t>
            </a:r>
            <a:endParaRPr lang="zh-CN" altLang="en-US" sz="2000">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ox(in)">
                                      <p:cBhvr>
                                        <p:cTn id="7" dur="5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0" animBg="1"/>
      <p:bldP spid="16389" grpId="0" bldLvl="0" animBg="1"/>
    </p:bldLst>
  </p:timing>
</p:sld>
</file>

<file path=ppt/tags/tag1.xml><?xml version="1.0" encoding="utf-8"?>
<p:tagLst xmlns:p="http://schemas.openxmlformats.org/presentationml/2006/main">
  <p:tag name="KSO_WM_UNIT_TABLE_BEAUTIFY" val="smartTable{569e7118-4d8b-437f-80bb-044d2fcf0c31}"/>
</p:tagLst>
</file>

<file path=ppt/theme/theme1.xml><?xml version="1.0" encoding="utf-8"?>
<a:theme xmlns:a="http://schemas.openxmlformats.org/drawingml/2006/main" name="5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색종이 상자">
  <a:themeElements>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5_색종이 상자">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5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5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5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5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5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5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5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11808</Words>
  <Application>WPS 演示</Application>
  <PresentationFormat>宽屏</PresentationFormat>
  <Paragraphs>1424</Paragraphs>
  <Slides>86</Slides>
  <Notes>19</Notes>
  <HiddenSlides>0</HiddenSlides>
  <MMClips>6</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4</vt:i4>
      </vt:variant>
      <vt:variant>
        <vt:lpstr>幻灯片标题</vt:lpstr>
      </vt:variant>
      <vt:variant>
        <vt:i4>86</vt:i4>
      </vt:variant>
    </vt:vector>
  </HeadingPairs>
  <TitlesOfParts>
    <vt:vector size="115" baseType="lpstr">
      <vt:lpstr>Arial</vt:lpstr>
      <vt:lpstr>宋体</vt:lpstr>
      <vt:lpstr>Wingdings</vt:lpstr>
      <vt:lpstr>黑体</vt:lpstr>
      <vt:lpstr>Tahoma</vt:lpstr>
      <vt:lpstr>Gulim</vt:lpstr>
      <vt:lpstr>Malgun Gothic</vt:lpstr>
      <vt:lpstr>Calibri</vt:lpstr>
      <vt:lpstr>Times New Roman</vt:lpstr>
      <vt:lpstr>隶书</vt:lpstr>
      <vt:lpstr>微软雅黑</vt:lpstr>
      <vt:lpstr>Arial Unicode MS</vt:lpstr>
      <vt:lpstr>Cambria Math</vt:lpstr>
      <vt:lpstr>Symbol</vt:lpstr>
      <vt:lpstr>仿宋_GB2312</vt:lpstr>
      <vt:lpstr>仿宋</vt:lpstr>
      <vt:lpstr>Monotype Sorts</vt:lpstr>
      <vt:lpstr>Wingdings</vt:lpstr>
      <vt:lpstr>Helvetica</vt:lpstr>
      <vt:lpstr>MS PGothic</vt:lpstr>
      <vt:lpstr>dbsym</vt:lpstr>
      <vt:lpstr>Cambria</vt:lpstr>
      <vt:lpstr>Segoe Print</vt:lpstr>
      <vt:lpstr>5_색종이 상자_2</vt:lpstr>
      <vt:lpstr>5_색종이 상자</vt:lpstr>
      <vt:lpstr>Visio.Drawing.11</vt:lpstr>
      <vt:lpstr>Visio.Drawing.11</vt:lpstr>
      <vt:lpstr>Equation.3</vt:lpstr>
      <vt:lpstr>Visio.Drawing.11</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vt:lpstr>
      <vt:lpstr>PowerPoint 演示文稿</vt:lpstr>
      <vt:lpstr>PowerPoint 演示文稿</vt:lpstr>
      <vt:lpstr>关系数据结构---二维表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选择运算  -- 选行</vt:lpstr>
      <vt:lpstr>投影运算    -- 选列 </vt:lpstr>
      <vt:lpstr>连接</vt:lpstr>
      <vt:lpstr>自然连接</vt:lpstr>
      <vt:lpstr>各种连接</vt:lpstr>
      <vt:lpstr>自然连接例子 Natural Join Example</vt:lpstr>
      <vt:lpstr>Join</vt:lpstr>
      <vt:lpstr>外连接 Out Join：左连接，右连接 全连接</vt:lpstr>
      <vt:lpstr>除法运算</vt:lpstr>
      <vt:lpstr>除法运算</vt:lpstr>
      <vt:lpstr>除法运算</vt:lpstr>
      <vt:lpstr>除法运算</vt:lpstr>
      <vt:lpstr>赋值运算符</vt:lpstr>
      <vt:lpstr>修改数据库的内容的操作</vt:lpstr>
      <vt:lpstr>PowerPoint 演示文稿</vt:lpstr>
      <vt:lpstr>PowerPoint 演示文稿</vt:lpstr>
      <vt:lpstr>实体完整性规则 （Entity Integrity）</vt:lpstr>
      <vt:lpstr>实体完整性例子</vt:lpstr>
      <vt:lpstr>PowerPoint 演示文稿</vt:lpstr>
      <vt:lpstr>PowerPoint 演示文稿</vt:lpstr>
      <vt:lpstr>PowerPoint 演示文稿</vt:lpstr>
      <vt:lpstr>PowerPoint 演示文稿</vt:lpstr>
      <vt:lpstr>PowerPoint 演示文稿</vt:lpstr>
      <vt:lpstr>PowerPoint 演示文稿</vt:lpstr>
      <vt:lpstr>参照完整性</vt:lpstr>
      <vt:lpstr>参照完整性例子</vt:lpstr>
      <vt:lpstr>参照完整性例子</vt:lpstr>
      <vt:lpstr>参照完整性例子</vt:lpstr>
      <vt:lpstr>PowerPoint 演示文稿</vt:lpstr>
      <vt:lpstr>PowerPoint 演示文稿</vt:lpstr>
      <vt:lpstr>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頂勲爤鞝犿厡鞚挫厴</dc:title>
  <dc:creator>kmac</dc:creator>
  <cp:lastModifiedBy>mac</cp:lastModifiedBy>
  <cp:revision>3059</cp:revision>
  <dcterms:created xsi:type="dcterms:W3CDTF">2001-08-06T11:10:00Z</dcterms:created>
  <dcterms:modified xsi:type="dcterms:W3CDTF">2020-02-29T02:06:24Z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