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0" r:id="rId3"/>
    <p:sldMasterId id="2147483672" r:id="rId4"/>
  </p:sldMasterIdLst>
  <p:notesMasterIdLst>
    <p:notesMasterId r:id="rId12"/>
  </p:notesMasterIdLst>
  <p:handoutMasterIdLst>
    <p:handoutMasterId r:id="rId131"/>
  </p:handoutMasterIdLst>
  <p:sldIdLst>
    <p:sldId id="2537" r:id="rId5"/>
    <p:sldId id="2536" r:id="rId6"/>
    <p:sldId id="2672" r:id="rId7"/>
    <p:sldId id="2673" r:id="rId8"/>
    <p:sldId id="2991" r:id="rId9"/>
    <p:sldId id="2992" r:id="rId10"/>
    <p:sldId id="2674" r:id="rId11"/>
    <p:sldId id="2675" r:id="rId13"/>
    <p:sldId id="2676" r:id="rId14"/>
    <p:sldId id="2677" r:id="rId15"/>
    <p:sldId id="2678" r:id="rId16"/>
    <p:sldId id="2993" r:id="rId17"/>
    <p:sldId id="2994" r:id="rId18"/>
    <p:sldId id="2995" r:id="rId19"/>
    <p:sldId id="2996" r:id="rId20"/>
    <p:sldId id="2997" r:id="rId21"/>
    <p:sldId id="2679" r:id="rId22"/>
    <p:sldId id="2989" r:id="rId23"/>
    <p:sldId id="2990" r:id="rId24"/>
    <p:sldId id="2680" r:id="rId25"/>
    <p:sldId id="2885" r:id="rId26"/>
    <p:sldId id="2682" r:id="rId27"/>
    <p:sldId id="2683" r:id="rId28"/>
    <p:sldId id="2684" r:id="rId29"/>
    <p:sldId id="2685" r:id="rId30"/>
    <p:sldId id="2686" r:id="rId31"/>
    <p:sldId id="2687" r:id="rId32"/>
    <p:sldId id="2789" r:id="rId33"/>
    <p:sldId id="2688" r:id="rId34"/>
    <p:sldId id="2689" r:id="rId35"/>
    <p:sldId id="2690" r:id="rId36"/>
    <p:sldId id="2691" r:id="rId37"/>
    <p:sldId id="2692" r:id="rId38"/>
    <p:sldId id="2693" r:id="rId39"/>
    <p:sldId id="2694" r:id="rId40"/>
    <p:sldId id="2886" r:id="rId41"/>
    <p:sldId id="2696" r:id="rId42"/>
    <p:sldId id="2697" r:id="rId43"/>
    <p:sldId id="2698" r:id="rId44"/>
    <p:sldId id="2699" r:id="rId45"/>
    <p:sldId id="2700" r:id="rId46"/>
    <p:sldId id="2701" r:id="rId47"/>
    <p:sldId id="2702" r:id="rId48"/>
    <p:sldId id="2703" r:id="rId49"/>
    <p:sldId id="2704" r:id="rId50"/>
    <p:sldId id="2705" r:id="rId51"/>
    <p:sldId id="2706" r:id="rId52"/>
    <p:sldId id="2707" r:id="rId53"/>
    <p:sldId id="2708" r:id="rId54"/>
    <p:sldId id="2709" r:id="rId55"/>
    <p:sldId id="2713" r:id="rId56"/>
    <p:sldId id="2714" r:id="rId57"/>
    <p:sldId id="2715" r:id="rId58"/>
    <p:sldId id="2716" r:id="rId59"/>
    <p:sldId id="2717" r:id="rId60"/>
    <p:sldId id="2718" r:id="rId61"/>
    <p:sldId id="2719" r:id="rId62"/>
    <p:sldId id="2720" r:id="rId63"/>
    <p:sldId id="2721" r:id="rId64"/>
    <p:sldId id="2722" r:id="rId65"/>
    <p:sldId id="2723" r:id="rId66"/>
    <p:sldId id="2724" r:id="rId67"/>
    <p:sldId id="2725" r:id="rId68"/>
    <p:sldId id="2726" r:id="rId69"/>
    <p:sldId id="2727" r:id="rId70"/>
    <p:sldId id="2728" r:id="rId71"/>
    <p:sldId id="2729" r:id="rId72"/>
    <p:sldId id="2730" r:id="rId73"/>
    <p:sldId id="2888" r:id="rId74"/>
    <p:sldId id="2732" r:id="rId75"/>
    <p:sldId id="2733" r:id="rId76"/>
    <p:sldId id="2734" r:id="rId77"/>
    <p:sldId id="2735" r:id="rId78"/>
    <p:sldId id="2736" r:id="rId79"/>
    <p:sldId id="2737" r:id="rId80"/>
    <p:sldId id="2738" r:id="rId81"/>
    <p:sldId id="2739" r:id="rId82"/>
    <p:sldId id="2740" r:id="rId83"/>
    <p:sldId id="2744" r:id="rId84"/>
    <p:sldId id="2745" r:id="rId85"/>
    <p:sldId id="2746" r:id="rId86"/>
    <p:sldId id="2747" r:id="rId87"/>
    <p:sldId id="2748" r:id="rId88"/>
    <p:sldId id="2749" r:id="rId89"/>
    <p:sldId id="2750" r:id="rId90"/>
    <p:sldId id="2751" r:id="rId91"/>
    <p:sldId id="2752" r:id="rId92"/>
    <p:sldId id="2753" r:id="rId93"/>
    <p:sldId id="2754" r:id="rId94"/>
    <p:sldId id="2755" r:id="rId95"/>
    <p:sldId id="2756" r:id="rId96"/>
    <p:sldId id="2757" r:id="rId97"/>
    <p:sldId id="2758" r:id="rId98"/>
    <p:sldId id="2759" r:id="rId99"/>
    <p:sldId id="2760" r:id="rId100"/>
    <p:sldId id="2761" r:id="rId101"/>
    <p:sldId id="2762" r:id="rId102"/>
    <p:sldId id="2890" r:id="rId103"/>
    <p:sldId id="2764" r:id="rId104"/>
    <p:sldId id="2765" r:id="rId105"/>
    <p:sldId id="2766" r:id="rId106"/>
    <p:sldId id="2767" r:id="rId107"/>
    <p:sldId id="2768" r:id="rId108"/>
    <p:sldId id="3115" r:id="rId109"/>
    <p:sldId id="2769" r:id="rId110"/>
    <p:sldId id="2770" r:id="rId111"/>
    <p:sldId id="2771" r:id="rId112"/>
    <p:sldId id="2772" r:id="rId113"/>
    <p:sldId id="2773" r:id="rId114"/>
    <p:sldId id="2774" r:id="rId115"/>
    <p:sldId id="2891" r:id="rId116"/>
    <p:sldId id="2776" r:id="rId117"/>
    <p:sldId id="2777" r:id="rId118"/>
    <p:sldId id="2778" r:id="rId119"/>
    <p:sldId id="2779" r:id="rId120"/>
    <p:sldId id="2780" r:id="rId121"/>
    <p:sldId id="2781" r:id="rId122"/>
    <p:sldId id="2782" r:id="rId123"/>
    <p:sldId id="2783" r:id="rId124"/>
    <p:sldId id="2784" r:id="rId125"/>
    <p:sldId id="2785" r:id="rId126"/>
    <p:sldId id="2786" r:id="rId127"/>
    <p:sldId id="2787" r:id="rId128"/>
    <p:sldId id="2892" r:id="rId129"/>
    <p:sldId id="2788" r:id="rId130"/>
  </p:sldIdLst>
  <p:sldSz cx="12192000" cy="6858000"/>
  <p:notesSz cx="6669405" cy="9928225"/>
  <p:defaultTextStyle>
    <a:defPPr>
      <a:defRPr lang="ko-KR"/>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66FFFF"/>
    <a:srgbClr val="FFFFCC"/>
    <a:srgbClr val="41D5E5"/>
    <a:srgbClr val="FF9900"/>
    <a:srgbClr val="00FF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3"/>
    <p:restoredTop sz="92803"/>
  </p:normalViewPr>
  <p:slideViewPr>
    <p:cSldViewPr snapToObjects="1" showGuides="1">
      <p:cViewPr varScale="1">
        <p:scale>
          <a:sx n="51" d="100"/>
          <a:sy n="51" d="100"/>
        </p:scale>
        <p:origin x="893" y="43"/>
      </p:cViewPr>
      <p:guideLst>
        <p:guide orient="horz" pos="3885"/>
        <p:guide orient="horz" pos="1057"/>
        <p:guide pos="254"/>
        <p:guide pos="7461"/>
        <p:guide pos="3844"/>
        <p:guide pos="13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5" Type="http://schemas.openxmlformats.org/officeDocument/2006/relationships/commentAuthors" Target="commentAuthors.xml"/><Relationship Id="rId134" Type="http://schemas.openxmlformats.org/officeDocument/2006/relationships/tableStyles" Target="tableStyles.xml"/><Relationship Id="rId133" Type="http://schemas.openxmlformats.org/officeDocument/2006/relationships/viewProps" Target="viewProps.xml"/><Relationship Id="rId132" Type="http://schemas.openxmlformats.org/officeDocument/2006/relationships/presProps" Target="presProps.xml"/><Relationship Id="rId131" Type="http://schemas.openxmlformats.org/officeDocument/2006/relationships/handoutMaster" Target="handoutMasters/handoutMaster1.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notesMaster" Target="notesMasters/notesMaster1.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7.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889250" cy="496888"/>
          </a:xfrm>
          <a:prstGeom prst="rect">
            <a:avLst/>
          </a:prstGeom>
        </p:spPr>
        <p:txBody>
          <a:bodyPr vert="horz" lIns="91440" tIns="45720" rIns="91440" bIns="45720" rtlCol="0"/>
          <a:lstStyle>
            <a:lvl1pPr algn="l"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 name="日期占位符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 name="页脚占位符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 name="灯片编号占位符 4"/>
          <p:cNvSpPr>
            <a:spLocks noGrp="1"/>
          </p:cNvSpPr>
          <p:nvPr>
            <p:ph type="sldNum" sz="quarter" idx="3"/>
          </p:nvPr>
        </p:nvSpPr>
        <p:spPr>
          <a:xfrm>
            <a:off x="3778250" y="9429750"/>
            <a:ext cx="2889250" cy="496888"/>
          </a:xfrm>
          <a:prstGeom prst="rect">
            <a:avLst/>
          </a:prstGeom>
        </p:spPr>
        <p:txBody>
          <a:bodyPr vert="horz" wrap="square" lIns="91440" tIns="45720" rIns="91440" bIns="45720" numCol="1" anchor="b" anchorCtr="0" compatLnSpc="1"/>
          <a:lstStyle>
            <a:lvl1pPr algn="r"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fld id="{9600AC2D-FFE4-42EF-A4C2-4F6C0D659C59}" type="slidenum">
              <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fld>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t" anchorCtr="0" compatLnSpc="1"/>
          <a:lstStyle>
            <a:lvl1pPr algn="l"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l" defTabSz="946150" rtl="0" eaLnBrk="1" fontAlgn="base" latinLnBrk="1" hangingPunct="1">
              <a:lnSpc>
                <a:spcPct val="100000"/>
              </a:lnSpc>
              <a:spcBef>
                <a:spcPct val="5000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
        <p:nvSpPr>
          <p:cNvPr id="4099" name="Rectangle 3"/>
          <p:cNvSpPr>
            <a:spLocks noGrp="1" noChangeArrowheads="1"/>
          </p:cNvSpPr>
          <p:nvPr>
            <p:ph type="dt" idx="1"/>
          </p:nvPr>
        </p:nvSpPr>
        <p:spPr bwMode="auto">
          <a:xfrm>
            <a:off x="3778250" y="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t" anchorCtr="0" compatLnSpc="1"/>
          <a:lstStyle>
            <a:lvl1pPr algn="r"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r" defTabSz="946150" rtl="0" eaLnBrk="1" fontAlgn="base" latinLnBrk="1" hangingPunct="1">
              <a:lnSpc>
                <a:spcPct val="100000"/>
              </a:lnSpc>
              <a:spcBef>
                <a:spcPct val="5000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
        <p:nvSpPr>
          <p:cNvPr id="3076" name="Rectangle 4"/>
          <p:cNvSpPr>
            <a:spLocks noGrp="1"/>
          </p:cNvSpPr>
          <p:nvPr>
            <p:ph type="sldImg" idx="2"/>
          </p:nvPr>
        </p:nvSpPr>
        <p:spPr>
          <a:xfrm>
            <a:off x="33338" y="746125"/>
            <a:ext cx="6610350" cy="3719513"/>
          </a:xfrm>
          <a:prstGeom prst="rect">
            <a:avLst/>
          </a:prstGeom>
          <a:noFill/>
          <a:ln w="9525">
            <a:noFill/>
          </a:ln>
        </p:spPr>
      </p:sp>
      <p:sp>
        <p:nvSpPr>
          <p:cNvPr id="4101" name="Rectangle 5"/>
          <p:cNvSpPr>
            <a:spLocks noGrp="1" noChangeArrowheads="1"/>
          </p:cNvSpPr>
          <p:nvPr>
            <p:ph type="body" sz="quarter" idx="3"/>
          </p:nvPr>
        </p:nvSpPr>
        <p:spPr bwMode="auto">
          <a:xfrm>
            <a:off x="890588" y="4714875"/>
            <a:ext cx="4887913"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ctr" anchorCtr="0" compatLnSpc="1"/>
          <a:lstStyle/>
          <a:p>
            <a:pPr marL="0" marR="0" lvl="0"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마스터 텍스트 스타일을 편집합니다</a:t>
            </a:r>
            <a:endPar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a:p>
            <a:pPr marL="457200" marR="0" lvl="1"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둘째 수준</a:t>
            </a:r>
            <a:endPar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a:p>
            <a:pPr marL="914400" marR="0" lvl="2"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셋째 수준</a:t>
            </a:r>
            <a:endPar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a:p>
            <a:pPr marL="1371600" marR="0" lvl="3"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넷째 수준</a:t>
            </a:r>
            <a:endPar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a:p>
            <a:pPr marL="1828800" marR="0" lvl="4"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다섯째 수준</a:t>
            </a:r>
            <a:endPar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4102" name="Rectangle 6"/>
          <p:cNvSpPr>
            <a:spLocks noGrp="1" noChangeArrowheads="1"/>
          </p:cNvSpPr>
          <p:nvPr>
            <p:ph type="ftr" sz="quarter" idx="4"/>
          </p:nvPr>
        </p:nvSpPr>
        <p:spPr bwMode="auto">
          <a:xfrm>
            <a:off x="0" y="9431338"/>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b" anchorCtr="0" compatLnSpc="1"/>
          <a:lstStyle>
            <a:lvl1pPr algn="l"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l" defTabSz="946150" rtl="0" eaLnBrk="1" fontAlgn="base" latinLnBrk="1" hangingPunct="1">
              <a:lnSpc>
                <a:spcPct val="100000"/>
              </a:lnSpc>
              <a:spcBef>
                <a:spcPct val="5000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
        <p:nvSpPr>
          <p:cNvPr id="4103" name="Rectangle 7"/>
          <p:cNvSpPr>
            <a:spLocks noGrp="1" noChangeArrowheads="1"/>
          </p:cNvSpPr>
          <p:nvPr>
            <p:ph type="sldNum" sz="quarter" idx="5"/>
          </p:nvPr>
        </p:nvSpPr>
        <p:spPr bwMode="auto">
          <a:xfrm>
            <a:off x="3778250" y="9431338"/>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b" anchorCtr="0" compatLnSpc="1"/>
          <a:lstStyle>
            <a:lvl1pPr algn="r"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r" defTabSz="946150" rtl="0" eaLnBrk="1" fontAlgn="base" latinLnBrk="1" hangingPunct="1">
              <a:lnSpc>
                <a:spcPct val="100000"/>
              </a:lnSpc>
              <a:spcBef>
                <a:spcPct val="50000"/>
              </a:spcBef>
              <a:spcAft>
                <a:spcPct val="0"/>
              </a:spcAft>
              <a:buClrTx/>
              <a:buSzTx/>
              <a:buFontTx/>
              <a:buNone/>
              <a:defRPr/>
            </a:pPr>
            <a:fld id="{8D1887B6-D3EF-4176-B009-F3D10618EF3B}" type="slidenum">
              <a:rPr kumimoji="0" lang="en-US" altLang="zh-CN"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rPr>
            </a:fld>
            <a:endParaRPr kumimoji="0" lang="en-US" altLang="zh-CN"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8194" name="Rectangle 2"/>
          <p:cNvSpPr>
            <a:spLocks noGrp="1" noTextEdit="1"/>
          </p:cNvSpPr>
          <p:nvPr>
            <p:ph type="sldImg"/>
          </p:nvPr>
        </p:nvSpPr>
        <p:spPr>
          <a:xfrm>
            <a:off x="28575" y="746125"/>
            <a:ext cx="6613525" cy="3721100"/>
          </a:xfrm>
        </p:spPr>
      </p:sp>
      <p:sp>
        <p:nvSpPr>
          <p:cNvPr id="8195"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338" name="Rectangle 2"/>
          <p:cNvSpPr>
            <a:spLocks noGrp="1" noTextEdit="1"/>
          </p:cNvSpPr>
          <p:nvPr>
            <p:ph type="sldImg"/>
          </p:nvPr>
        </p:nvSpPr>
        <p:spPr>
          <a:xfrm>
            <a:off x="28575" y="746125"/>
            <a:ext cx="6613525" cy="3721100"/>
          </a:xfrm>
        </p:spPr>
      </p:sp>
      <p:sp>
        <p:nvSpPr>
          <p:cNvPr id="14339"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8434" name="Rectangle 2"/>
          <p:cNvSpPr>
            <a:spLocks noGrp="1" noTextEdit="1"/>
          </p:cNvSpPr>
          <p:nvPr>
            <p:ph type="sldImg"/>
          </p:nvPr>
        </p:nvSpPr>
        <p:spPr>
          <a:xfrm>
            <a:off x="28575" y="746125"/>
            <a:ext cx="6613525" cy="3721100"/>
          </a:xfrm>
        </p:spPr>
      </p:sp>
      <p:sp>
        <p:nvSpPr>
          <p:cNvPr id="18435"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2" name="Rectangle 2"/>
          <p:cNvSpPr>
            <a:spLocks noGrp="1" noTextEdit="1"/>
          </p:cNvSpPr>
          <p:nvPr>
            <p:ph type="sldImg"/>
          </p:nvPr>
        </p:nvSpPr>
        <p:spPr>
          <a:xfrm>
            <a:off x="28575" y="746125"/>
            <a:ext cx="6613525" cy="3721100"/>
          </a:xfrm>
        </p:spPr>
      </p:sp>
      <p:sp>
        <p:nvSpPr>
          <p:cNvPr id="2048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2" name="Rectangle 2"/>
          <p:cNvSpPr>
            <a:spLocks noGrp="1" noTextEdit="1"/>
          </p:cNvSpPr>
          <p:nvPr>
            <p:ph type="sldImg"/>
          </p:nvPr>
        </p:nvSpPr>
        <p:spPr>
          <a:xfrm>
            <a:off x="28575" y="746125"/>
            <a:ext cx="6613525" cy="3721100"/>
          </a:xfrm>
        </p:spPr>
      </p:sp>
      <p:sp>
        <p:nvSpPr>
          <p:cNvPr id="2048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8194" name="Rectangle 2"/>
          <p:cNvSpPr>
            <a:spLocks noGrp="1" noTextEdit="1"/>
          </p:cNvSpPr>
          <p:nvPr>
            <p:ph type="sldImg"/>
          </p:nvPr>
        </p:nvSpPr>
        <p:spPr>
          <a:xfrm>
            <a:off x="28575" y="746125"/>
            <a:ext cx="6613525" cy="3721100"/>
          </a:xfrm>
        </p:spPr>
      </p:sp>
      <p:sp>
        <p:nvSpPr>
          <p:cNvPr id="8195"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0242" name="Rectangle 2"/>
          <p:cNvSpPr>
            <a:spLocks noGrp="1" noTextEdit="1"/>
          </p:cNvSpPr>
          <p:nvPr>
            <p:ph type="sldImg"/>
          </p:nvPr>
        </p:nvSpPr>
        <p:spPr>
          <a:xfrm>
            <a:off x="28575" y="746125"/>
            <a:ext cx="6613525" cy="3721100"/>
          </a:xfrm>
        </p:spPr>
      </p:sp>
      <p:sp>
        <p:nvSpPr>
          <p:cNvPr id="1024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2" name="Rectangle 2"/>
          <p:cNvSpPr>
            <a:spLocks noGrp="1" noTextEdit="1"/>
          </p:cNvSpPr>
          <p:nvPr>
            <p:ph type="sldImg"/>
          </p:nvPr>
        </p:nvSpPr>
        <p:spPr>
          <a:xfrm>
            <a:off x="28575" y="746125"/>
            <a:ext cx="6613525" cy="3721100"/>
          </a:xfrm>
        </p:spPr>
      </p:sp>
      <p:sp>
        <p:nvSpPr>
          <p:cNvPr id="2048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8194" name="Rectangle 2"/>
          <p:cNvSpPr>
            <a:spLocks noGrp="1" noTextEdit="1"/>
          </p:cNvSpPr>
          <p:nvPr>
            <p:ph type="sldImg"/>
          </p:nvPr>
        </p:nvSpPr>
        <p:spPr>
          <a:xfrm>
            <a:off x="28575" y="746125"/>
            <a:ext cx="6613525" cy="3721100"/>
          </a:xfrm>
        </p:spPr>
      </p:sp>
      <p:sp>
        <p:nvSpPr>
          <p:cNvPr id="8195"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0242" name="Rectangle 2"/>
          <p:cNvSpPr>
            <a:spLocks noGrp="1" noTextEdit="1"/>
          </p:cNvSpPr>
          <p:nvPr>
            <p:ph type="sldImg"/>
          </p:nvPr>
        </p:nvSpPr>
        <p:spPr>
          <a:xfrm>
            <a:off x="28575" y="746125"/>
            <a:ext cx="6613525" cy="3721100"/>
          </a:xfrm>
        </p:spPr>
      </p:sp>
      <p:sp>
        <p:nvSpPr>
          <p:cNvPr id="1024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3314" name="Rectangle 2"/>
          <p:cNvSpPr>
            <a:spLocks noGrp="1" noTextEdit="1"/>
          </p:cNvSpPr>
          <p:nvPr>
            <p:ph type="sldImg"/>
          </p:nvPr>
        </p:nvSpPr>
        <p:spPr>
          <a:xfrm>
            <a:off x="28575" y="746125"/>
            <a:ext cx="6613525" cy="3721100"/>
          </a:xfrm>
        </p:spPr>
      </p:sp>
      <p:sp>
        <p:nvSpPr>
          <p:cNvPr id="13315"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0242" name="Rectangle 2"/>
          <p:cNvSpPr>
            <a:spLocks noGrp="1" noTextEdit="1"/>
          </p:cNvSpPr>
          <p:nvPr>
            <p:ph type="sldImg"/>
          </p:nvPr>
        </p:nvSpPr>
        <p:spPr>
          <a:xfrm>
            <a:off x="28575" y="746125"/>
            <a:ext cx="6613525" cy="3721100"/>
          </a:xfrm>
        </p:spPr>
      </p:sp>
      <p:sp>
        <p:nvSpPr>
          <p:cNvPr id="1024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6386" name="Rectangle 2"/>
          <p:cNvSpPr>
            <a:spLocks noGrp="1" noTextEdit="1"/>
          </p:cNvSpPr>
          <p:nvPr>
            <p:ph type="sldImg"/>
          </p:nvPr>
        </p:nvSpPr>
        <p:spPr>
          <a:xfrm>
            <a:off x="28575" y="746125"/>
            <a:ext cx="6613525" cy="3721100"/>
          </a:xfrm>
        </p:spPr>
      </p:sp>
      <p:sp>
        <p:nvSpPr>
          <p:cNvPr id="16387"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2" name="Rectangle 2"/>
          <p:cNvSpPr>
            <a:spLocks noGrp="1" noTextEdit="1"/>
          </p:cNvSpPr>
          <p:nvPr>
            <p:ph type="sldImg"/>
          </p:nvPr>
        </p:nvSpPr>
        <p:spPr>
          <a:xfrm>
            <a:off x="28575" y="746125"/>
            <a:ext cx="6613525" cy="3721100"/>
          </a:xfrm>
        </p:spPr>
      </p:sp>
      <p:sp>
        <p:nvSpPr>
          <p:cNvPr id="2048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8194" name="Rectangle 2"/>
          <p:cNvSpPr>
            <a:spLocks noGrp="1" noTextEdit="1"/>
          </p:cNvSpPr>
          <p:nvPr>
            <p:ph type="sldImg"/>
          </p:nvPr>
        </p:nvSpPr>
        <p:spPr>
          <a:xfrm>
            <a:off x="28575" y="746125"/>
            <a:ext cx="6613525" cy="3721100"/>
          </a:xfrm>
        </p:spPr>
      </p:sp>
      <p:sp>
        <p:nvSpPr>
          <p:cNvPr id="8195"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1266" name="Rectangle 2"/>
          <p:cNvSpPr>
            <a:spLocks noGrp="1" noTextEdit="1"/>
          </p:cNvSpPr>
          <p:nvPr>
            <p:ph type="sldImg"/>
          </p:nvPr>
        </p:nvSpPr>
        <p:spPr>
          <a:xfrm>
            <a:off x="28575" y="746125"/>
            <a:ext cx="6613525" cy="3721100"/>
          </a:xfrm>
        </p:spPr>
      </p:sp>
      <p:sp>
        <p:nvSpPr>
          <p:cNvPr id="11267"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2" name="Rectangle 2"/>
          <p:cNvSpPr>
            <a:spLocks noGrp="1" noTextEdit="1"/>
          </p:cNvSpPr>
          <p:nvPr>
            <p:ph type="sldImg"/>
          </p:nvPr>
        </p:nvSpPr>
        <p:spPr>
          <a:xfrm>
            <a:off x="28575" y="746125"/>
            <a:ext cx="6613525" cy="3721100"/>
          </a:xfrm>
        </p:spPr>
      </p:sp>
      <p:sp>
        <p:nvSpPr>
          <p:cNvPr id="2048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8194" name="Rectangle 2"/>
          <p:cNvSpPr>
            <a:spLocks noGrp="1" noTextEdit="1"/>
          </p:cNvSpPr>
          <p:nvPr>
            <p:ph type="sldImg"/>
          </p:nvPr>
        </p:nvSpPr>
        <p:spPr>
          <a:xfrm>
            <a:off x="28575" y="746125"/>
            <a:ext cx="6613525" cy="3721100"/>
          </a:xfrm>
        </p:spPr>
      </p:sp>
      <p:sp>
        <p:nvSpPr>
          <p:cNvPr id="8195"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0242" name="Rectangle 2"/>
          <p:cNvSpPr>
            <a:spLocks noGrp="1" noTextEdit="1"/>
          </p:cNvSpPr>
          <p:nvPr>
            <p:ph type="sldImg"/>
          </p:nvPr>
        </p:nvSpPr>
        <p:spPr>
          <a:xfrm>
            <a:off x="28575" y="746125"/>
            <a:ext cx="6613525" cy="3721100"/>
          </a:xfrm>
        </p:spPr>
      </p:sp>
      <p:sp>
        <p:nvSpPr>
          <p:cNvPr id="1024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2290" name="Rectangle 2"/>
          <p:cNvSpPr>
            <a:spLocks noGrp="1" noTextEdit="1"/>
          </p:cNvSpPr>
          <p:nvPr>
            <p:ph type="sldImg"/>
          </p:nvPr>
        </p:nvSpPr>
        <p:spPr>
          <a:xfrm>
            <a:off x="28575" y="746125"/>
            <a:ext cx="6613525" cy="3721100"/>
          </a:xfrm>
        </p:spPr>
      </p:sp>
      <p:sp>
        <p:nvSpPr>
          <p:cNvPr id="12291"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8434" name="Rectangle 2"/>
          <p:cNvSpPr>
            <a:spLocks noGrp="1" noTextEdit="1"/>
          </p:cNvSpPr>
          <p:nvPr>
            <p:ph type="sldImg"/>
          </p:nvPr>
        </p:nvSpPr>
        <p:spPr>
          <a:xfrm>
            <a:off x="28575" y="746125"/>
            <a:ext cx="6613525" cy="3721100"/>
          </a:xfrm>
        </p:spPr>
      </p:sp>
      <p:sp>
        <p:nvSpPr>
          <p:cNvPr id="18435"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338" name="Rectangle 2"/>
          <p:cNvSpPr>
            <a:spLocks noGrp="1" noTextEdit="1"/>
          </p:cNvSpPr>
          <p:nvPr>
            <p:ph type="sldImg"/>
          </p:nvPr>
        </p:nvSpPr>
        <p:spPr>
          <a:xfrm>
            <a:off x="28575" y="746125"/>
            <a:ext cx="6613525" cy="3721100"/>
          </a:xfrm>
        </p:spPr>
      </p:sp>
      <p:sp>
        <p:nvSpPr>
          <p:cNvPr id="14339"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2290" name="Rectangle 2"/>
          <p:cNvSpPr>
            <a:spLocks noGrp="1" noTextEdit="1"/>
          </p:cNvSpPr>
          <p:nvPr>
            <p:ph type="sldImg"/>
          </p:nvPr>
        </p:nvSpPr>
        <p:spPr>
          <a:xfrm>
            <a:off x="28575" y="746125"/>
            <a:ext cx="6613525" cy="3721100"/>
          </a:xfrm>
        </p:spPr>
      </p:sp>
      <p:sp>
        <p:nvSpPr>
          <p:cNvPr id="12291"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6386" name="Rectangle 2"/>
          <p:cNvSpPr>
            <a:spLocks noGrp="1" noTextEdit="1"/>
          </p:cNvSpPr>
          <p:nvPr>
            <p:ph type="sldImg"/>
          </p:nvPr>
        </p:nvSpPr>
        <p:spPr>
          <a:xfrm>
            <a:off x="28575" y="746125"/>
            <a:ext cx="6613525" cy="3721100"/>
          </a:xfrm>
        </p:spPr>
      </p:sp>
      <p:sp>
        <p:nvSpPr>
          <p:cNvPr id="16387"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8434" name="Rectangle 2"/>
          <p:cNvSpPr>
            <a:spLocks noGrp="1" noTextEdit="1"/>
          </p:cNvSpPr>
          <p:nvPr>
            <p:ph type="sldImg"/>
          </p:nvPr>
        </p:nvSpPr>
        <p:spPr>
          <a:xfrm>
            <a:off x="28575" y="746125"/>
            <a:ext cx="6613525" cy="3721100"/>
          </a:xfrm>
        </p:spPr>
      </p:sp>
      <p:sp>
        <p:nvSpPr>
          <p:cNvPr id="18435"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1506" name="Rectangle 2"/>
          <p:cNvSpPr>
            <a:spLocks noGrp="1" noTextEdit="1"/>
          </p:cNvSpPr>
          <p:nvPr>
            <p:ph type="sldImg"/>
          </p:nvPr>
        </p:nvSpPr>
        <p:spPr>
          <a:xfrm>
            <a:off x="28575" y="746125"/>
            <a:ext cx="6613525" cy="3721100"/>
          </a:xfrm>
        </p:spPr>
      </p:sp>
      <p:sp>
        <p:nvSpPr>
          <p:cNvPr id="21507"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3554" name="Rectangle 2"/>
          <p:cNvSpPr>
            <a:spLocks noGrp="1" noTextEdit="1"/>
          </p:cNvSpPr>
          <p:nvPr>
            <p:ph type="sldImg"/>
          </p:nvPr>
        </p:nvSpPr>
        <p:spPr>
          <a:xfrm>
            <a:off x="28575" y="746125"/>
            <a:ext cx="6613525" cy="3721100"/>
          </a:xfrm>
        </p:spPr>
      </p:sp>
      <p:sp>
        <p:nvSpPr>
          <p:cNvPr id="23555"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2" name="Rectangle 2"/>
          <p:cNvSpPr>
            <a:spLocks noGrp="1" noTextEdit="1"/>
          </p:cNvSpPr>
          <p:nvPr>
            <p:ph type="sldImg"/>
          </p:nvPr>
        </p:nvSpPr>
        <p:spPr>
          <a:xfrm>
            <a:off x="28575" y="746125"/>
            <a:ext cx="6613525" cy="3721100"/>
          </a:xfrm>
        </p:spPr>
      </p:sp>
      <p:sp>
        <p:nvSpPr>
          <p:cNvPr id="2048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8194" name="Rectangle 2"/>
          <p:cNvSpPr>
            <a:spLocks noGrp="1" noTextEdit="1"/>
          </p:cNvSpPr>
          <p:nvPr>
            <p:ph type="sldImg"/>
          </p:nvPr>
        </p:nvSpPr>
        <p:spPr>
          <a:xfrm>
            <a:off x="28575" y="746125"/>
            <a:ext cx="6613525" cy="3721100"/>
          </a:xfrm>
        </p:spPr>
      </p:sp>
      <p:sp>
        <p:nvSpPr>
          <p:cNvPr id="8195"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0242" name="Rectangle 2"/>
          <p:cNvSpPr>
            <a:spLocks noGrp="1" noTextEdit="1"/>
          </p:cNvSpPr>
          <p:nvPr>
            <p:ph type="sldImg"/>
          </p:nvPr>
        </p:nvSpPr>
        <p:spPr>
          <a:xfrm>
            <a:off x="28575" y="746125"/>
            <a:ext cx="6613525" cy="3721100"/>
          </a:xfrm>
        </p:spPr>
      </p:sp>
      <p:sp>
        <p:nvSpPr>
          <p:cNvPr id="10243"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3314" name="Rectangle 2"/>
          <p:cNvSpPr>
            <a:spLocks noGrp="1" noTextEdit="1"/>
          </p:cNvSpPr>
          <p:nvPr>
            <p:ph type="sldImg"/>
          </p:nvPr>
        </p:nvSpPr>
        <p:spPr>
          <a:xfrm>
            <a:off x="28575" y="746125"/>
            <a:ext cx="6613525" cy="3721100"/>
          </a:xfrm>
        </p:spPr>
      </p:sp>
      <p:sp>
        <p:nvSpPr>
          <p:cNvPr id="13315"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7410" name="Rectangle 2"/>
          <p:cNvSpPr>
            <a:spLocks noGrp="1" noTextEdit="1"/>
          </p:cNvSpPr>
          <p:nvPr>
            <p:ph type="sldImg"/>
          </p:nvPr>
        </p:nvSpPr>
        <p:spPr>
          <a:xfrm>
            <a:off x="28575" y="746125"/>
            <a:ext cx="6613525" cy="3721100"/>
          </a:xfrm>
        </p:spPr>
      </p:sp>
      <p:sp>
        <p:nvSpPr>
          <p:cNvPr id="17411"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9458" name="Rectangle 2"/>
          <p:cNvSpPr>
            <a:spLocks noGrp="1" noTextEdit="1"/>
          </p:cNvSpPr>
          <p:nvPr>
            <p:ph type="sldImg"/>
          </p:nvPr>
        </p:nvSpPr>
        <p:spPr>
          <a:xfrm>
            <a:off x="28575" y="746125"/>
            <a:ext cx="6613525" cy="3721100"/>
          </a:xfrm>
        </p:spPr>
      </p:sp>
      <p:sp>
        <p:nvSpPr>
          <p:cNvPr id="19459"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338" name="Rectangle 2"/>
          <p:cNvSpPr>
            <a:spLocks noGrp="1" noTextEdit="1"/>
          </p:cNvSpPr>
          <p:nvPr>
            <p:ph type="sldImg"/>
          </p:nvPr>
        </p:nvSpPr>
        <p:spPr>
          <a:xfrm>
            <a:off x="28575" y="746125"/>
            <a:ext cx="6613525" cy="3721100"/>
          </a:xfrm>
        </p:spPr>
      </p:sp>
      <p:sp>
        <p:nvSpPr>
          <p:cNvPr id="14339"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1506" name="Rectangle 2"/>
          <p:cNvSpPr>
            <a:spLocks noGrp="1" noTextEdit="1"/>
          </p:cNvSpPr>
          <p:nvPr>
            <p:ph type="sldImg"/>
          </p:nvPr>
        </p:nvSpPr>
        <p:spPr>
          <a:xfrm>
            <a:off x="28575" y="746125"/>
            <a:ext cx="6613525" cy="3721100"/>
          </a:xfrm>
        </p:spPr>
      </p:sp>
      <p:sp>
        <p:nvSpPr>
          <p:cNvPr id="21507"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3554" name="Rectangle 2"/>
          <p:cNvSpPr>
            <a:spLocks noGrp="1" noTextEdit="1"/>
          </p:cNvSpPr>
          <p:nvPr>
            <p:ph type="sldImg"/>
          </p:nvPr>
        </p:nvSpPr>
        <p:spPr>
          <a:xfrm>
            <a:off x="28575" y="746125"/>
            <a:ext cx="6613525" cy="3721100"/>
          </a:xfrm>
        </p:spPr>
      </p:sp>
      <p:sp>
        <p:nvSpPr>
          <p:cNvPr id="23555" name="Rectangle 3"/>
          <p:cNvSpPr>
            <a:spLocks noGrp="1"/>
          </p:cNvSpPr>
          <p:nvPr>
            <p:ph type="body" idx="1"/>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2" name="Rectangle 2"/>
          <p:cNvSpPr>
            <a:spLocks noGrp="1" noTextEdit="1"/>
          </p:cNvSpPr>
          <p:nvPr>
            <p:ph type="sldImg"/>
          </p:nvPr>
        </p:nvSpPr>
        <p:spPr>
          <a:xfrm>
            <a:off x="28575" y="746125"/>
            <a:ext cx="6613525" cy="3721100"/>
          </a:xfrm>
        </p:spPr>
      </p:sp>
      <p:sp>
        <p:nvSpPr>
          <p:cNvPr id="20483"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6386" name="Rectangle 2"/>
          <p:cNvSpPr>
            <a:spLocks noGrp="1" noTextEdit="1"/>
          </p:cNvSpPr>
          <p:nvPr>
            <p:ph type="sldImg"/>
          </p:nvPr>
        </p:nvSpPr>
        <p:spPr>
          <a:xfrm>
            <a:off x="28575" y="746125"/>
            <a:ext cx="6613525" cy="3721100"/>
          </a:xfrm>
        </p:spPr>
      </p:sp>
      <p:sp>
        <p:nvSpPr>
          <p:cNvPr id="16387"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338" name="Rectangle 2"/>
          <p:cNvSpPr>
            <a:spLocks noGrp="1" noTextEdit="1"/>
          </p:cNvSpPr>
          <p:nvPr>
            <p:ph type="sldImg"/>
          </p:nvPr>
        </p:nvSpPr>
        <p:spPr>
          <a:xfrm>
            <a:off x="28575" y="746125"/>
            <a:ext cx="6613525" cy="3721100"/>
          </a:xfrm>
        </p:spPr>
      </p:sp>
      <p:sp>
        <p:nvSpPr>
          <p:cNvPr id="14339"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338" name="Rectangle 2"/>
          <p:cNvSpPr>
            <a:spLocks noGrp="1" noTextEdit="1"/>
          </p:cNvSpPr>
          <p:nvPr>
            <p:ph type="sldImg"/>
          </p:nvPr>
        </p:nvSpPr>
        <p:spPr>
          <a:xfrm>
            <a:off x="28575" y="746125"/>
            <a:ext cx="6613525" cy="3721100"/>
          </a:xfrm>
        </p:spPr>
      </p:sp>
      <p:sp>
        <p:nvSpPr>
          <p:cNvPr id="14339"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338" name="Rectangle 2"/>
          <p:cNvSpPr>
            <a:spLocks noGrp="1" noTextEdit="1"/>
          </p:cNvSpPr>
          <p:nvPr>
            <p:ph type="sldImg"/>
          </p:nvPr>
        </p:nvSpPr>
        <p:spPr>
          <a:xfrm>
            <a:off x="28575" y="746125"/>
            <a:ext cx="6613525" cy="3721100"/>
          </a:xfrm>
        </p:spPr>
      </p:sp>
      <p:sp>
        <p:nvSpPr>
          <p:cNvPr id="14339"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338" name="Rectangle 2"/>
          <p:cNvSpPr>
            <a:spLocks noGrp="1" noTextEdit="1"/>
          </p:cNvSpPr>
          <p:nvPr>
            <p:ph type="sldImg"/>
          </p:nvPr>
        </p:nvSpPr>
        <p:spPr>
          <a:xfrm>
            <a:off x="28575" y="746125"/>
            <a:ext cx="6613525" cy="3721100"/>
          </a:xfrm>
        </p:spPr>
      </p:sp>
      <p:sp>
        <p:nvSpPr>
          <p:cNvPr id="14339" name="Rectangle 3"/>
          <p:cNvSpPr>
            <a:spLocks noGrp="1"/>
          </p:cNvSpPr>
          <p:nvPr>
            <p:ph type="body"/>
          </p:nvPr>
        </p:nvSpPr>
        <p:spPr>
          <a:xfrm>
            <a:off x="889000" y="4714875"/>
            <a:ext cx="4891088" cy="4467225"/>
          </a:xfrm>
        </p:spPr>
        <p:txBody>
          <a:bodyPr wrap="square" lIns="94651" tIns="47326" rIns="94651" bIns="47326" anchor="ctr"/>
          <a:p>
            <a:pPr lvl="0"/>
            <a:r>
              <a:rPr lang="zh-CN" altLang="en-US" dirty="0"/>
              <a:t>计算机又称电脑。任何计算机，不管它是什么类型，都是由程序指令控制机器操作，完成特定工作任务。</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mn-lt"/>
              <a:ea typeface="Malgun Gothic" panose="020B0503020000020004" pitchFamily="34" charset="-127"/>
              <a:cs typeface="+mn-cs"/>
            </a:endParaRPr>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mn-lt"/>
              <a:ea typeface="Malgun Gothic" panose="020B0503020000020004" pitchFamily="34" charset="-127"/>
              <a:cs typeface="+mn-cs"/>
            </a:endParaRPr>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FFFFFF"/>
            </a:gs>
          </a:gsLst>
          <a:lin ang="5400000" scaled="1"/>
          <a:tileRect/>
        </a:gradFill>
        <a:effectLst/>
      </p:bgPr>
    </p:bg>
    <p:spTree>
      <p:nvGrpSpPr>
        <p:cNvPr id="1" name=""/>
        <p:cNvGrpSpPr/>
        <p:nvPr/>
      </p:nvGrpSpPr>
      <p:grpSpPr/>
      <p:sp>
        <p:nvSpPr>
          <p:cNvPr id="3075" name="Rectangle 5"/>
          <p:cNvSpPr>
            <a:spLocks noChangeArrowheads="1"/>
          </p:cNvSpPr>
          <p:nvPr/>
        </p:nvSpPr>
        <p:spPr bwMode="auto">
          <a:xfrm>
            <a:off x="11750675" y="6619875"/>
            <a:ext cx="347663"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34529" rIns="0" bIns="34529"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Tx/>
              <a:buNone/>
              <a:defRPr/>
            </a:pPr>
            <a:fld id="{9FF52876-DD73-4AB6-9079-099B179D0F54}" type="slidenum">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fld>
            <a:r>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t> </a:t>
            </a:r>
            <a:endParaRPr kumimoji="0" lang="ko-KR"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endParaRPr>
          </a:p>
        </p:txBody>
      </p:sp>
      <p:sp>
        <p:nvSpPr>
          <p:cNvPr id="3076" name="Text Box 4"/>
          <p:cNvSpPr txBox="1">
            <a:spLocks noChangeArrowheads="1"/>
          </p:cNvSpPr>
          <p:nvPr/>
        </p:nvSpPr>
        <p:spPr bwMode="auto">
          <a:xfrm>
            <a:off x="10477500" y="46038"/>
            <a:ext cx="1416050" cy="2397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数据库原理及应用</a:t>
            </a:r>
            <a:endParaRPr kumimoji="0" lang="zh-CN" altLang="en-US" sz="1200"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pic>
        <p:nvPicPr>
          <p:cNvPr id="1028" name="Picture 2" descr="subbar"/>
          <p:cNvPicPr>
            <a:picLocks noChangeAspect="1"/>
          </p:cNvPicPr>
          <p:nvPr userDrawn="1"/>
        </p:nvPicPr>
        <p:blipFill>
          <a:blip r:embed="rId12"/>
          <a:srcRect l="189" r="267"/>
          <a:stretch>
            <a:fillRect/>
          </a:stretch>
        </p:blipFill>
        <p:spPr>
          <a:xfrm>
            <a:off x="0" y="-7937"/>
            <a:ext cx="12192000" cy="339725"/>
          </a:xfrm>
          <a:prstGeom prst="rect">
            <a:avLst/>
          </a:prstGeom>
          <a:noFill/>
          <a:ln w="9525">
            <a:noFill/>
          </a:ln>
        </p:spPr>
      </p:pic>
      <p:sp>
        <p:nvSpPr>
          <p:cNvPr id="8" name="Text Box 4"/>
          <p:cNvSpPr txBox="1">
            <a:spLocks noChangeArrowheads="1"/>
          </p:cNvSpPr>
          <p:nvPr/>
        </p:nvSpPr>
        <p:spPr bwMode="auto">
          <a:xfrm>
            <a:off x="23813" y="4763"/>
            <a:ext cx="2365375" cy="3000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数据库系统原理与开发</a:t>
            </a:r>
            <a:endPar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sp>
        <p:nvSpPr>
          <p:cNvPr id="9" name="Text Box 4"/>
          <p:cNvSpPr txBox="1">
            <a:spLocks noChangeArrowheads="1"/>
          </p:cNvSpPr>
          <p:nvPr/>
        </p:nvSpPr>
        <p:spPr bwMode="auto">
          <a:xfrm>
            <a:off x="9931877" y="44450"/>
            <a:ext cx="2261235" cy="30035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电子科技大学</a:t>
            </a:r>
            <a:r>
              <a:rPr kumimoji="0" lang="en-US" altLang="zh-CN"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a:t>
            </a: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张凤荔</a:t>
            </a:r>
            <a:endPar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latinLnBrk="1" hangingPunct="0">
        <a:spcBef>
          <a:spcPct val="0"/>
        </a:spcBef>
        <a:spcAft>
          <a:spcPct val="0"/>
        </a:spcAft>
        <a:defRPr sz="2700" b="1">
          <a:solidFill>
            <a:schemeClr val="tx2"/>
          </a:solidFill>
          <a:latin typeface="+mj-lt"/>
          <a:ea typeface="Malgun Gothic" panose="020B0503020000020004" pitchFamily="34" charset="-127"/>
          <a:cs typeface="+mj-cs"/>
        </a:defRPr>
      </a:lvl1pPr>
      <a:lvl2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2pPr>
      <a:lvl3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3pPr>
      <a:lvl4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4pPr>
      <a:lvl5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algun Gothic" panose="020B0503020000020004" pitchFamily="34" charset="-127"/>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algun Gothic" panose="020B0503020000020004" pitchFamily="34" charset="-127"/>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algun Gothic" panose="020B0503020000020004" pitchFamily="34" charset="-127"/>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2050" name="Picture 122"/>
          <p:cNvPicPr>
            <a:picLocks noChangeAspect="1"/>
          </p:cNvPicPr>
          <p:nvPr userDrawn="1"/>
        </p:nvPicPr>
        <p:blipFill>
          <a:blip r:embed="rId12"/>
          <a:stretch>
            <a:fillRect/>
          </a:stretch>
        </p:blipFill>
        <p:spPr>
          <a:xfrm>
            <a:off x="0" y="4343400"/>
            <a:ext cx="12192000" cy="2528888"/>
          </a:xfrm>
          <a:prstGeom prst="rect">
            <a:avLst/>
          </a:prstGeom>
          <a:noFill/>
          <a:ln w="9525">
            <a:noFill/>
          </a:ln>
        </p:spPr>
      </p:pic>
      <p:pic>
        <p:nvPicPr>
          <p:cNvPr id="2051" name="Picture 121" descr="Untitled-5 copy"/>
          <p:cNvPicPr>
            <a:picLocks noChangeAspect="1"/>
          </p:cNvPicPr>
          <p:nvPr userDrawn="1"/>
        </p:nvPicPr>
        <p:blipFill>
          <a:blip r:embed="rId13"/>
          <a:stretch>
            <a:fillRect/>
          </a:stretch>
        </p:blipFill>
        <p:spPr>
          <a:xfrm>
            <a:off x="0" y="0"/>
            <a:ext cx="12192000" cy="2689225"/>
          </a:xfrm>
          <a:prstGeom prst="rect">
            <a:avLst/>
          </a:prstGeom>
          <a:noFill/>
          <a:ln w="9525">
            <a:noFill/>
          </a:ln>
        </p:spPr>
      </p:pic>
      <p:grpSp>
        <p:nvGrpSpPr>
          <p:cNvPr id="2052" name="Group 4"/>
          <p:cNvGrpSpPr/>
          <p:nvPr userDrawn="1"/>
        </p:nvGrpSpPr>
        <p:grpSpPr>
          <a:xfrm>
            <a:off x="4244975" y="1300163"/>
            <a:ext cx="6967538" cy="912812"/>
            <a:chOff x="0" y="0"/>
            <a:chExt cx="3629" cy="575"/>
          </a:xfrm>
        </p:grpSpPr>
        <p:sp>
          <p:nvSpPr>
            <p:cNvPr id="2054" name="Oval 10"/>
            <p:cNvSpPr>
              <a:spLocks noChangeArrowheads="1"/>
            </p:cNvSpPr>
            <p:nvPr/>
          </p:nvSpPr>
          <p:spPr bwMode="auto">
            <a:xfrm>
              <a:off x="0"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5" name="Oval 11"/>
            <p:cNvSpPr>
              <a:spLocks noChangeArrowheads="1"/>
            </p:cNvSpPr>
            <p:nvPr/>
          </p:nvSpPr>
          <p:spPr bwMode="auto">
            <a:xfrm>
              <a:off x="117" y="4"/>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6" name="Oval 12"/>
            <p:cNvSpPr>
              <a:spLocks noChangeArrowheads="1"/>
            </p:cNvSpPr>
            <p:nvPr/>
          </p:nvSpPr>
          <p:spPr bwMode="auto">
            <a:xfrm>
              <a:off x="234"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7" name="Oval 13"/>
            <p:cNvSpPr>
              <a:spLocks noChangeArrowheads="1"/>
            </p:cNvSpPr>
            <p:nvPr/>
          </p:nvSpPr>
          <p:spPr bwMode="auto">
            <a:xfrm>
              <a:off x="351" y="3"/>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8" name="Oval 14"/>
            <p:cNvSpPr>
              <a:spLocks noChangeArrowheads="1"/>
            </p:cNvSpPr>
            <p:nvPr/>
          </p:nvSpPr>
          <p:spPr bwMode="auto">
            <a:xfrm>
              <a:off x="467"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9" name="Oval 15"/>
            <p:cNvSpPr>
              <a:spLocks noChangeArrowheads="1"/>
            </p:cNvSpPr>
            <p:nvPr/>
          </p:nvSpPr>
          <p:spPr bwMode="auto">
            <a:xfrm>
              <a:off x="584"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0" name="Oval 16"/>
            <p:cNvSpPr>
              <a:spLocks noChangeArrowheads="1"/>
            </p:cNvSpPr>
            <p:nvPr/>
          </p:nvSpPr>
          <p:spPr bwMode="auto">
            <a:xfrm>
              <a:off x="709"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1" name="Oval 17"/>
            <p:cNvSpPr>
              <a:spLocks noChangeArrowheads="1"/>
            </p:cNvSpPr>
            <p:nvPr/>
          </p:nvSpPr>
          <p:spPr bwMode="auto">
            <a:xfrm>
              <a:off x="826" y="2"/>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2" name="Oval 18"/>
            <p:cNvSpPr>
              <a:spLocks noChangeArrowheads="1"/>
            </p:cNvSpPr>
            <p:nvPr/>
          </p:nvSpPr>
          <p:spPr bwMode="auto">
            <a:xfrm>
              <a:off x="943"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3" name="Oval 19"/>
            <p:cNvSpPr>
              <a:spLocks noChangeArrowheads="1"/>
            </p:cNvSpPr>
            <p:nvPr/>
          </p:nvSpPr>
          <p:spPr bwMode="auto">
            <a:xfrm>
              <a:off x="1059" y="1"/>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4" name="Oval 20"/>
            <p:cNvSpPr>
              <a:spLocks noChangeArrowheads="1"/>
            </p:cNvSpPr>
            <p:nvPr/>
          </p:nvSpPr>
          <p:spPr bwMode="auto">
            <a:xfrm>
              <a:off x="1176"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5" name="Oval 21"/>
            <p:cNvSpPr>
              <a:spLocks noChangeArrowheads="1"/>
            </p:cNvSpPr>
            <p:nvPr/>
          </p:nvSpPr>
          <p:spPr bwMode="auto">
            <a:xfrm>
              <a:off x="1293" y="0"/>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6" name="Oval 22"/>
            <p:cNvSpPr>
              <a:spLocks noChangeArrowheads="1"/>
            </p:cNvSpPr>
            <p:nvPr/>
          </p:nvSpPr>
          <p:spPr bwMode="auto">
            <a:xfrm>
              <a:off x="1418"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7" name="Oval 23"/>
            <p:cNvSpPr>
              <a:spLocks noChangeArrowheads="1"/>
            </p:cNvSpPr>
            <p:nvPr/>
          </p:nvSpPr>
          <p:spPr bwMode="auto">
            <a:xfrm>
              <a:off x="1534"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8" name="Oval 24"/>
            <p:cNvSpPr>
              <a:spLocks noChangeArrowheads="1"/>
            </p:cNvSpPr>
            <p:nvPr/>
          </p:nvSpPr>
          <p:spPr bwMode="auto">
            <a:xfrm>
              <a:off x="1651"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9" name="Oval 25"/>
            <p:cNvSpPr>
              <a:spLocks noChangeArrowheads="1"/>
            </p:cNvSpPr>
            <p:nvPr/>
          </p:nvSpPr>
          <p:spPr bwMode="auto">
            <a:xfrm>
              <a:off x="1768"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0" name="Oval 26"/>
            <p:cNvSpPr>
              <a:spLocks noChangeArrowheads="1"/>
            </p:cNvSpPr>
            <p:nvPr/>
          </p:nvSpPr>
          <p:spPr bwMode="auto">
            <a:xfrm>
              <a:off x="1885"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1" name="Oval 27"/>
            <p:cNvSpPr>
              <a:spLocks noChangeArrowheads="1"/>
            </p:cNvSpPr>
            <p:nvPr/>
          </p:nvSpPr>
          <p:spPr bwMode="auto">
            <a:xfrm>
              <a:off x="2002" y="1"/>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2" name="Oval 28"/>
            <p:cNvSpPr>
              <a:spLocks noChangeArrowheads="1"/>
            </p:cNvSpPr>
            <p:nvPr/>
          </p:nvSpPr>
          <p:spPr bwMode="auto">
            <a:xfrm>
              <a:off x="2126"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3" name="Oval 29"/>
            <p:cNvSpPr>
              <a:spLocks noChangeArrowheads="1"/>
            </p:cNvSpPr>
            <p:nvPr/>
          </p:nvSpPr>
          <p:spPr bwMode="auto">
            <a:xfrm>
              <a:off x="2243"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4" name="Oval 30"/>
            <p:cNvSpPr>
              <a:spLocks noChangeArrowheads="1"/>
            </p:cNvSpPr>
            <p:nvPr/>
          </p:nvSpPr>
          <p:spPr bwMode="auto">
            <a:xfrm>
              <a:off x="2360" y="5"/>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5" name="Oval 31"/>
            <p:cNvSpPr>
              <a:spLocks noChangeArrowheads="1"/>
            </p:cNvSpPr>
            <p:nvPr/>
          </p:nvSpPr>
          <p:spPr bwMode="auto">
            <a:xfrm>
              <a:off x="2477"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6" name="Oval 32"/>
            <p:cNvSpPr>
              <a:spLocks noChangeArrowheads="1"/>
            </p:cNvSpPr>
            <p:nvPr/>
          </p:nvSpPr>
          <p:spPr bwMode="auto">
            <a:xfrm>
              <a:off x="2594"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7" name="Oval 33"/>
            <p:cNvSpPr>
              <a:spLocks noChangeArrowheads="1"/>
            </p:cNvSpPr>
            <p:nvPr/>
          </p:nvSpPr>
          <p:spPr bwMode="auto">
            <a:xfrm>
              <a:off x="2711" y="2"/>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8" name="Oval 34"/>
            <p:cNvSpPr>
              <a:spLocks noChangeArrowheads="1"/>
            </p:cNvSpPr>
            <p:nvPr/>
          </p:nvSpPr>
          <p:spPr bwMode="auto">
            <a:xfrm>
              <a:off x="2835" y="7"/>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9" name="Oval 35"/>
            <p:cNvSpPr>
              <a:spLocks noChangeArrowheads="1"/>
            </p:cNvSpPr>
            <p:nvPr/>
          </p:nvSpPr>
          <p:spPr bwMode="auto">
            <a:xfrm>
              <a:off x="2952" y="5"/>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0" name="Oval 36"/>
            <p:cNvSpPr>
              <a:spLocks noChangeArrowheads="1"/>
            </p:cNvSpPr>
            <p:nvPr/>
          </p:nvSpPr>
          <p:spPr bwMode="auto">
            <a:xfrm>
              <a:off x="3069"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1" name="Oval 37"/>
            <p:cNvSpPr>
              <a:spLocks noChangeArrowheads="1"/>
            </p:cNvSpPr>
            <p:nvPr/>
          </p:nvSpPr>
          <p:spPr bwMode="auto">
            <a:xfrm>
              <a:off x="3186" y="4"/>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2" name="Oval 38"/>
            <p:cNvSpPr>
              <a:spLocks noChangeArrowheads="1"/>
            </p:cNvSpPr>
            <p:nvPr/>
          </p:nvSpPr>
          <p:spPr bwMode="auto">
            <a:xfrm>
              <a:off x="3303"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3" name="Oval 39"/>
            <p:cNvSpPr>
              <a:spLocks noChangeArrowheads="1"/>
            </p:cNvSpPr>
            <p:nvPr/>
          </p:nvSpPr>
          <p:spPr bwMode="auto">
            <a:xfrm>
              <a:off x="0"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4" name="Oval 40"/>
            <p:cNvSpPr>
              <a:spLocks noChangeArrowheads="1"/>
            </p:cNvSpPr>
            <p:nvPr/>
          </p:nvSpPr>
          <p:spPr bwMode="auto">
            <a:xfrm>
              <a:off x="117" y="124"/>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5" name="Oval 41"/>
            <p:cNvSpPr>
              <a:spLocks noChangeArrowheads="1"/>
            </p:cNvSpPr>
            <p:nvPr/>
          </p:nvSpPr>
          <p:spPr bwMode="auto">
            <a:xfrm>
              <a:off x="234"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6" name="Oval 42"/>
            <p:cNvSpPr>
              <a:spLocks noChangeArrowheads="1"/>
            </p:cNvSpPr>
            <p:nvPr/>
          </p:nvSpPr>
          <p:spPr bwMode="auto">
            <a:xfrm>
              <a:off x="351" y="123"/>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7" name="Oval 43"/>
            <p:cNvSpPr>
              <a:spLocks noChangeArrowheads="1"/>
            </p:cNvSpPr>
            <p:nvPr/>
          </p:nvSpPr>
          <p:spPr bwMode="auto">
            <a:xfrm>
              <a:off x="467"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8" name="Oval 44"/>
            <p:cNvSpPr>
              <a:spLocks noChangeArrowheads="1"/>
            </p:cNvSpPr>
            <p:nvPr/>
          </p:nvSpPr>
          <p:spPr bwMode="auto">
            <a:xfrm>
              <a:off x="584"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9" name="Oval 45"/>
            <p:cNvSpPr>
              <a:spLocks noChangeArrowheads="1"/>
            </p:cNvSpPr>
            <p:nvPr/>
          </p:nvSpPr>
          <p:spPr bwMode="auto">
            <a:xfrm>
              <a:off x="709"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0" name="Oval 46"/>
            <p:cNvSpPr>
              <a:spLocks noChangeArrowheads="1"/>
            </p:cNvSpPr>
            <p:nvPr/>
          </p:nvSpPr>
          <p:spPr bwMode="auto">
            <a:xfrm>
              <a:off x="826" y="122"/>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1" name="Oval 47"/>
            <p:cNvSpPr>
              <a:spLocks noChangeArrowheads="1"/>
            </p:cNvSpPr>
            <p:nvPr/>
          </p:nvSpPr>
          <p:spPr bwMode="auto">
            <a:xfrm>
              <a:off x="943"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2" name="Oval 48"/>
            <p:cNvSpPr>
              <a:spLocks noChangeArrowheads="1"/>
            </p:cNvSpPr>
            <p:nvPr/>
          </p:nvSpPr>
          <p:spPr bwMode="auto">
            <a:xfrm>
              <a:off x="1059" y="121"/>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3" name="Oval 49"/>
            <p:cNvSpPr>
              <a:spLocks noChangeArrowheads="1"/>
            </p:cNvSpPr>
            <p:nvPr/>
          </p:nvSpPr>
          <p:spPr bwMode="auto">
            <a:xfrm>
              <a:off x="1176"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4" name="Oval 50"/>
            <p:cNvSpPr>
              <a:spLocks noChangeArrowheads="1"/>
            </p:cNvSpPr>
            <p:nvPr/>
          </p:nvSpPr>
          <p:spPr bwMode="auto">
            <a:xfrm>
              <a:off x="1293" y="120"/>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5" name="Oval 51"/>
            <p:cNvSpPr>
              <a:spLocks noChangeArrowheads="1"/>
            </p:cNvSpPr>
            <p:nvPr/>
          </p:nvSpPr>
          <p:spPr bwMode="auto">
            <a:xfrm>
              <a:off x="1418"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6" name="Oval 52"/>
            <p:cNvSpPr>
              <a:spLocks noChangeArrowheads="1"/>
            </p:cNvSpPr>
            <p:nvPr/>
          </p:nvSpPr>
          <p:spPr bwMode="auto">
            <a:xfrm>
              <a:off x="1534"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7" name="Oval 53"/>
            <p:cNvSpPr>
              <a:spLocks noChangeArrowheads="1"/>
            </p:cNvSpPr>
            <p:nvPr/>
          </p:nvSpPr>
          <p:spPr bwMode="auto">
            <a:xfrm>
              <a:off x="1651"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8" name="Oval 54"/>
            <p:cNvSpPr>
              <a:spLocks noChangeArrowheads="1"/>
            </p:cNvSpPr>
            <p:nvPr/>
          </p:nvSpPr>
          <p:spPr bwMode="auto">
            <a:xfrm>
              <a:off x="1768"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9" name="Oval 55"/>
            <p:cNvSpPr>
              <a:spLocks noChangeArrowheads="1"/>
            </p:cNvSpPr>
            <p:nvPr/>
          </p:nvSpPr>
          <p:spPr bwMode="auto">
            <a:xfrm>
              <a:off x="1885"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0" name="Oval 56"/>
            <p:cNvSpPr>
              <a:spLocks noChangeArrowheads="1"/>
            </p:cNvSpPr>
            <p:nvPr/>
          </p:nvSpPr>
          <p:spPr bwMode="auto">
            <a:xfrm>
              <a:off x="2002" y="121"/>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1" name="Oval 57"/>
            <p:cNvSpPr>
              <a:spLocks noChangeArrowheads="1"/>
            </p:cNvSpPr>
            <p:nvPr/>
          </p:nvSpPr>
          <p:spPr bwMode="auto">
            <a:xfrm>
              <a:off x="2126"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2" name="Oval 58"/>
            <p:cNvSpPr>
              <a:spLocks noChangeArrowheads="1"/>
            </p:cNvSpPr>
            <p:nvPr/>
          </p:nvSpPr>
          <p:spPr bwMode="auto">
            <a:xfrm>
              <a:off x="2243"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3" name="Oval 59"/>
            <p:cNvSpPr>
              <a:spLocks noChangeArrowheads="1"/>
            </p:cNvSpPr>
            <p:nvPr/>
          </p:nvSpPr>
          <p:spPr bwMode="auto">
            <a:xfrm>
              <a:off x="2360" y="125"/>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4" name="Oval 60"/>
            <p:cNvSpPr>
              <a:spLocks noChangeArrowheads="1"/>
            </p:cNvSpPr>
            <p:nvPr/>
          </p:nvSpPr>
          <p:spPr bwMode="auto">
            <a:xfrm>
              <a:off x="2477"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5" name="Oval 61"/>
            <p:cNvSpPr>
              <a:spLocks noChangeArrowheads="1"/>
            </p:cNvSpPr>
            <p:nvPr/>
          </p:nvSpPr>
          <p:spPr bwMode="auto">
            <a:xfrm>
              <a:off x="2594"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6" name="Oval 62"/>
            <p:cNvSpPr>
              <a:spLocks noChangeArrowheads="1"/>
            </p:cNvSpPr>
            <p:nvPr/>
          </p:nvSpPr>
          <p:spPr bwMode="auto">
            <a:xfrm>
              <a:off x="2711" y="122"/>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7" name="Oval 63"/>
            <p:cNvSpPr>
              <a:spLocks noChangeArrowheads="1"/>
            </p:cNvSpPr>
            <p:nvPr/>
          </p:nvSpPr>
          <p:spPr bwMode="auto">
            <a:xfrm>
              <a:off x="2835" y="127"/>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8" name="Oval 64"/>
            <p:cNvSpPr>
              <a:spLocks noChangeArrowheads="1"/>
            </p:cNvSpPr>
            <p:nvPr/>
          </p:nvSpPr>
          <p:spPr bwMode="auto">
            <a:xfrm>
              <a:off x="2952" y="125"/>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9" name="Oval 65"/>
            <p:cNvSpPr>
              <a:spLocks noChangeArrowheads="1"/>
            </p:cNvSpPr>
            <p:nvPr/>
          </p:nvSpPr>
          <p:spPr bwMode="auto">
            <a:xfrm>
              <a:off x="3069"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0" name="Oval 66"/>
            <p:cNvSpPr>
              <a:spLocks noChangeArrowheads="1"/>
            </p:cNvSpPr>
            <p:nvPr/>
          </p:nvSpPr>
          <p:spPr bwMode="auto">
            <a:xfrm>
              <a:off x="3186" y="124"/>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1" name="Oval 67"/>
            <p:cNvSpPr>
              <a:spLocks noChangeArrowheads="1"/>
            </p:cNvSpPr>
            <p:nvPr/>
          </p:nvSpPr>
          <p:spPr bwMode="auto">
            <a:xfrm>
              <a:off x="3303"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2" name="Oval 68"/>
            <p:cNvSpPr>
              <a:spLocks noChangeArrowheads="1"/>
            </p:cNvSpPr>
            <p:nvPr/>
          </p:nvSpPr>
          <p:spPr bwMode="auto">
            <a:xfrm>
              <a:off x="234" y="255"/>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3" name="Oval 69"/>
            <p:cNvSpPr>
              <a:spLocks noChangeArrowheads="1"/>
            </p:cNvSpPr>
            <p:nvPr/>
          </p:nvSpPr>
          <p:spPr bwMode="auto">
            <a:xfrm>
              <a:off x="351" y="253"/>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4" name="Oval 70"/>
            <p:cNvSpPr>
              <a:spLocks noChangeArrowheads="1"/>
            </p:cNvSpPr>
            <p:nvPr/>
          </p:nvSpPr>
          <p:spPr bwMode="auto">
            <a:xfrm>
              <a:off x="467"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5" name="Oval 71"/>
            <p:cNvSpPr>
              <a:spLocks noChangeArrowheads="1"/>
            </p:cNvSpPr>
            <p:nvPr/>
          </p:nvSpPr>
          <p:spPr bwMode="auto">
            <a:xfrm>
              <a:off x="584"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6" name="Oval 72"/>
            <p:cNvSpPr>
              <a:spLocks noChangeArrowheads="1"/>
            </p:cNvSpPr>
            <p:nvPr/>
          </p:nvSpPr>
          <p:spPr bwMode="auto">
            <a:xfrm>
              <a:off x="701"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7" name="Oval 73"/>
            <p:cNvSpPr>
              <a:spLocks noChangeArrowheads="1"/>
            </p:cNvSpPr>
            <p:nvPr/>
          </p:nvSpPr>
          <p:spPr bwMode="auto">
            <a:xfrm>
              <a:off x="818"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8" name="Oval 74"/>
            <p:cNvSpPr>
              <a:spLocks noChangeArrowheads="1"/>
            </p:cNvSpPr>
            <p:nvPr/>
          </p:nvSpPr>
          <p:spPr bwMode="auto">
            <a:xfrm>
              <a:off x="943"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9" name="Oval 75"/>
            <p:cNvSpPr>
              <a:spLocks noChangeArrowheads="1"/>
            </p:cNvSpPr>
            <p:nvPr/>
          </p:nvSpPr>
          <p:spPr bwMode="auto">
            <a:xfrm>
              <a:off x="1059"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0" name="Oval 76"/>
            <p:cNvSpPr>
              <a:spLocks noChangeArrowheads="1"/>
            </p:cNvSpPr>
            <p:nvPr/>
          </p:nvSpPr>
          <p:spPr bwMode="auto">
            <a:xfrm>
              <a:off x="1176"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1" name="Oval 77"/>
            <p:cNvSpPr>
              <a:spLocks noChangeArrowheads="1"/>
            </p:cNvSpPr>
            <p:nvPr/>
          </p:nvSpPr>
          <p:spPr bwMode="auto">
            <a:xfrm>
              <a:off x="1293" y="250"/>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2" name="Oval 78"/>
            <p:cNvSpPr>
              <a:spLocks noChangeArrowheads="1"/>
            </p:cNvSpPr>
            <p:nvPr/>
          </p:nvSpPr>
          <p:spPr bwMode="auto">
            <a:xfrm>
              <a:off x="1410"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3" name="Oval 79"/>
            <p:cNvSpPr>
              <a:spLocks noChangeArrowheads="1"/>
            </p:cNvSpPr>
            <p:nvPr/>
          </p:nvSpPr>
          <p:spPr bwMode="auto">
            <a:xfrm>
              <a:off x="1527" y="249"/>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4" name="Oval 80"/>
            <p:cNvSpPr>
              <a:spLocks noChangeArrowheads="1"/>
            </p:cNvSpPr>
            <p:nvPr/>
          </p:nvSpPr>
          <p:spPr bwMode="auto">
            <a:xfrm>
              <a:off x="1651"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5" name="Oval 81"/>
            <p:cNvSpPr>
              <a:spLocks noChangeArrowheads="1"/>
            </p:cNvSpPr>
            <p:nvPr/>
          </p:nvSpPr>
          <p:spPr bwMode="auto">
            <a:xfrm>
              <a:off x="1768"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6" name="Oval 82"/>
            <p:cNvSpPr>
              <a:spLocks noChangeArrowheads="1"/>
            </p:cNvSpPr>
            <p:nvPr/>
          </p:nvSpPr>
          <p:spPr bwMode="auto">
            <a:xfrm>
              <a:off x="1885"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7" name="Oval 83"/>
            <p:cNvSpPr>
              <a:spLocks noChangeArrowheads="1"/>
            </p:cNvSpPr>
            <p:nvPr/>
          </p:nvSpPr>
          <p:spPr bwMode="auto">
            <a:xfrm>
              <a:off x="2002"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8" name="Oval 84"/>
            <p:cNvSpPr>
              <a:spLocks noChangeArrowheads="1"/>
            </p:cNvSpPr>
            <p:nvPr/>
          </p:nvSpPr>
          <p:spPr bwMode="auto">
            <a:xfrm>
              <a:off x="2119" y="252"/>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9" name="Oval 85"/>
            <p:cNvSpPr>
              <a:spLocks noChangeArrowheads="1"/>
            </p:cNvSpPr>
            <p:nvPr/>
          </p:nvSpPr>
          <p:spPr bwMode="auto">
            <a:xfrm>
              <a:off x="2236" y="250"/>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0" name="Oval 86"/>
            <p:cNvSpPr>
              <a:spLocks noChangeArrowheads="1"/>
            </p:cNvSpPr>
            <p:nvPr/>
          </p:nvSpPr>
          <p:spPr bwMode="auto">
            <a:xfrm>
              <a:off x="2360" y="255"/>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1" name="Oval 87"/>
            <p:cNvSpPr>
              <a:spLocks noChangeArrowheads="1"/>
            </p:cNvSpPr>
            <p:nvPr/>
          </p:nvSpPr>
          <p:spPr bwMode="auto">
            <a:xfrm>
              <a:off x="2477"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2" name="Oval 88"/>
            <p:cNvSpPr>
              <a:spLocks noChangeArrowheads="1"/>
            </p:cNvSpPr>
            <p:nvPr/>
          </p:nvSpPr>
          <p:spPr bwMode="auto">
            <a:xfrm>
              <a:off x="2594"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3" name="Oval 89"/>
            <p:cNvSpPr>
              <a:spLocks noChangeArrowheads="1"/>
            </p:cNvSpPr>
            <p:nvPr/>
          </p:nvSpPr>
          <p:spPr bwMode="auto">
            <a:xfrm>
              <a:off x="2711" y="252"/>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4" name="Oval 90"/>
            <p:cNvSpPr>
              <a:spLocks noChangeArrowheads="1"/>
            </p:cNvSpPr>
            <p:nvPr/>
          </p:nvSpPr>
          <p:spPr bwMode="auto">
            <a:xfrm>
              <a:off x="2828"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5" name="Oval 91"/>
            <p:cNvSpPr>
              <a:spLocks noChangeArrowheads="1"/>
            </p:cNvSpPr>
            <p:nvPr/>
          </p:nvSpPr>
          <p:spPr bwMode="auto">
            <a:xfrm>
              <a:off x="2944"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6" name="Oval 92"/>
            <p:cNvSpPr>
              <a:spLocks noChangeArrowheads="1"/>
            </p:cNvSpPr>
            <p:nvPr/>
          </p:nvSpPr>
          <p:spPr bwMode="auto">
            <a:xfrm>
              <a:off x="3069" y="256"/>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7" name="Oval 93"/>
            <p:cNvSpPr>
              <a:spLocks noChangeArrowheads="1"/>
            </p:cNvSpPr>
            <p:nvPr/>
          </p:nvSpPr>
          <p:spPr bwMode="auto">
            <a:xfrm>
              <a:off x="3186" y="254"/>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8" name="Oval 94"/>
            <p:cNvSpPr>
              <a:spLocks noChangeArrowheads="1"/>
            </p:cNvSpPr>
            <p:nvPr/>
          </p:nvSpPr>
          <p:spPr bwMode="auto">
            <a:xfrm>
              <a:off x="3303" y="255"/>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9" name="Oval 95"/>
            <p:cNvSpPr>
              <a:spLocks noChangeArrowheads="1"/>
            </p:cNvSpPr>
            <p:nvPr/>
          </p:nvSpPr>
          <p:spPr bwMode="auto">
            <a:xfrm>
              <a:off x="3420" y="253"/>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0" name="Oval 96"/>
            <p:cNvSpPr>
              <a:spLocks noChangeArrowheads="1"/>
            </p:cNvSpPr>
            <p:nvPr/>
          </p:nvSpPr>
          <p:spPr bwMode="auto">
            <a:xfrm>
              <a:off x="3536"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1" name="Oval 97"/>
            <p:cNvSpPr>
              <a:spLocks noChangeArrowheads="1"/>
            </p:cNvSpPr>
            <p:nvPr/>
          </p:nvSpPr>
          <p:spPr bwMode="auto">
            <a:xfrm>
              <a:off x="476" y="371"/>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2" name="Oval 98"/>
            <p:cNvSpPr>
              <a:spLocks noChangeArrowheads="1"/>
            </p:cNvSpPr>
            <p:nvPr/>
          </p:nvSpPr>
          <p:spPr bwMode="auto">
            <a:xfrm>
              <a:off x="593" y="369"/>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3" name="Oval 99"/>
            <p:cNvSpPr>
              <a:spLocks noChangeArrowheads="1"/>
            </p:cNvSpPr>
            <p:nvPr/>
          </p:nvSpPr>
          <p:spPr bwMode="auto">
            <a:xfrm>
              <a:off x="710" y="370"/>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4" name="Oval 100"/>
            <p:cNvSpPr>
              <a:spLocks noChangeArrowheads="1"/>
            </p:cNvSpPr>
            <p:nvPr/>
          </p:nvSpPr>
          <p:spPr bwMode="auto">
            <a:xfrm>
              <a:off x="827"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5" name="Oval 101"/>
            <p:cNvSpPr>
              <a:spLocks noChangeArrowheads="1"/>
            </p:cNvSpPr>
            <p:nvPr/>
          </p:nvSpPr>
          <p:spPr bwMode="auto">
            <a:xfrm>
              <a:off x="944" y="369"/>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6" name="Oval 102"/>
            <p:cNvSpPr>
              <a:spLocks noChangeArrowheads="1"/>
            </p:cNvSpPr>
            <p:nvPr/>
          </p:nvSpPr>
          <p:spPr bwMode="auto">
            <a:xfrm>
              <a:off x="1060" y="367"/>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7" name="Oval 103"/>
            <p:cNvSpPr>
              <a:spLocks noChangeArrowheads="1"/>
            </p:cNvSpPr>
            <p:nvPr/>
          </p:nvSpPr>
          <p:spPr bwMode="auto">
            <a:xfrm>
              <a:off x="1185" y="369"/>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8" name="Oval 104"/>
            <p:cNvSpPr>
              <a:spLocks noChangeArrowheads="1"/>
            </p:cNvSpPr>
            <p:nvPr/>
          </p:nvSpPr>
          <p:spPr bwMode="auto">
            <a:xfrm>
              <a:off x="1302" y="367"/>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9" name="Oval 105"/>
            <p:cNvSpPr>
              <a:spLocks noChangeArrowheads="1"/>
            </p:cNvSpPr>
            <p:nvPr/>
          </p:nvSpPr>
          <p:spPr bwMode="auto">
            <a:xfrm>
              <a:off x="1419"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0" name="Oval 106"/>
            <p:cNvSpPr>
              <a:spLocks noChangeArrowheads="1"/>
            </p:cNvSpPr>
            <p:nvPr/>
          </p:nvSpPr>
          <p:spPr bwMode="auto">
            <a:xfrm>
              <a:off x="1536" y="366"/>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1" name="Oval 107"/>
            <p:cNvSpPr>
              <a:spLocks noChangeArrowheads="1"/>
            </p:cNvSpPr>
            <p:nvPr/>
          </p:nvSpPr>
          <p:spPr bwMode="auto">
            <a:xfrm>
              <a:off x="1652" y="367"/>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2" name="Oval 108"/>
            <p:cNvSpPr>
              <a:spLocks noChangeArrowheads="1"/>
            </p:cNvSpPr>
            <p:nvPr/>
          </p:nvSpPr>
          <p:spPr bwMode="auto">
            <a:xfrm>
              <a:off x="1769" y="365"/>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3" name="Oval 109"/>
            <p:cNvSpPr>
              <a:spLocks noChangeArrowheads="1"/>
            </p:cNvSpPr>
            <p:nvPr/>
          </p:nvSpPr>
          <p:spPr bwMode="auto">
            <a:xfrm>
              <a:off x="1894" y="370"/>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4" name="Oval 110"/>
            <p:cNvSpPr>
              <a:spLocks noChangeArrowheads="1"/>
            </p:cNvSpPr>
            <p:nvPr/>
          </p:nvSpPr>
          <p:spPr bwMode="auto">
            <a:xfrm>
              <a:off x="2011"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5" name="Oval 111"/>
            <p:cNvSpPr>
              <a:spLocks noChangeArrowheads="1"/>
            </p:cNvSpPr>
            <p:nvPr/>
          </p:nvSpPr>
          <p:spPr bwMode="auto">
            <a:xfrm>
              <a:off x="485" y="491"/>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6" name="Oval 112"/>
            <p:cNvSpPr>
              <a:spLocks noChangeArrowheads="1"/>
            </p:cNvSpPr>
            <p:nvPr/>
          </p:nvSpPr>
          <p:spPr bwMode="auto">
            <a:xfrm>
              <a:off x="602" y="489"/>
              <a:ext cx="92"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7" name="Oval 113"/>
            <p:cNvSpPr>
              <a:spLocks noChangeArrowheads="1"/>
            </p:cNvSpPr>
            <p:nvPr/>
          </p:nvSpPr>
          <p:spPr bwMode="auto">
            <a:xfrm>
              <a:off x="1060" y="486"/>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8" name="Oval 114"/>
            <p:cNvSpPr>
              <a:spLocks noChangeArrowheads="1"/>
            </p:cNvSpPr>
            <p:nvPr/>
          </p:nvSpPr>
          <p:spPr bwMode="auto">
            <a:xfrm>
              <a:off x="1200" y="485"/>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rtl="0" eaLnBrk="0" fontAlgn="base" latinLnBrk="1" hangingPunct="0">
        <a:spcBef>
          <a:spcPct val="0"/>
        </a:spcBef>
        <a:spcAft>
          <a:spcPct val="0"/>
        </a:spcAft>
        <a:defRPr sz="2700" b="1">
          <a:solidFill>
            <a:schemeClr val="tx2"/>
          </a:solidFill>
          <a:latin typeface="+mj-lt"/>
          <a:ea typeface="+mj-ea"/>
          <a:cs typeface="+mj-cs"/>
        </a:defRPr>
      </a:lvl1pPr>
      <a:lvl2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2pPr>
      <a:lvl3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3pPr>
      <a:lvl4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4pPr>
      <a:lvl5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n-ea"/>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n-ea"/>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n-ea"/>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n-ea"/>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FFFFFF"/>
            </a:gs>
          </a:gsLst>
          <a:lin ang="5400000" scaled="1"/>
          <a:tileRect/>
        </a:gradFill>
        <a:effectLst/>
      </p:bgPr>
    </p:bg>
    <p:spTree>
      <p:nvGrpSpPr>
        <p:cNvPr id="1" name=""/>
        <p:cNvGrpSpPr/>
        <p:nvPr/>
      </p:nvGrpSpPr>
      <p:grpSpPr/>
      <p:sp>
        <p:nvSpPr>
          <p:cNvPr id="3075" name="Rectangle 5"/>
          <p:cNvSpPr>
            <a:spLocks noChangeArrowheads="1"/>
          </p:cNvSpPr>
          <p:nvPr/>
        </p:nvSpPr>
        <p:spPr bwMode="auto">
          <a:xfrm>
            <a:off x="11750675" y="6619875"/>
            <a:ext cx="347663"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34529" rIns="0" bIns="34529"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Tx/>
              <a:buNone/>
              <a:defRPr/>
            </a:pPr>
            <a:fld id="{9FF52876-DD73-4AB6-9079-099B179D0F54}" type="slidenum">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fld>
            <a:r>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t> </a:t>
            </a:r>
            <a:endParaRPr kumimoji="0" lang="ko-KR"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endParaRPr>
          </a:p>
        </p:txBody>
      </p:sp>
      <p:sp>
        <p:nvSpPr>
          <p:cNvPr id="3076" name="Text Box 4"/>
          <p:cNvSpPr txBox="1">
            <a:spLocks noChangeArrowheads="1"/>
          </p:cNvSpPr>
          <p:nvPr/>
        </p:nvSpPr>
        <p:spPr bwMode="auto">
          <a:xfrm>
            <a:off x="10477500" y="46038"/>
            <a:ext cx="1416050" cy="2397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数据库原理及应用</a:t>
            </a:r>
            <a:endParaRPr kumimoji="0" lang="zh-CN" altLang="en-US" sz="1200"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pic>
        <p:nvPicPr>
          <p:cNvPr id="1028" name="Picture 2" descr="subbar"/>
          <p:cNvPicPr>
            <a:picLocks noChangeAspect="1"/>
          </p:cNvPicPr>
          <p:nvPr userDrawn="1"/>
        </p:nvPicPr>
        <p:blipFill>
          <a:blip r:embed="rId12"/>
          <a:srcRect l="189" r="267"/>
          <a:stretch>
            <a:fillRect/>
          </a:stretch>
        </p:blipFill>
        <p:spPr>
          <a:xfrm>
            <a:off x="0" y="-7937"/>
            <a:ext cx="12192000" cy="339725"/>
          </a:xfrm>
          <a:prstGeom prst="rect">
            <a:avLst/>
          </a:prstGeom>
          <a:noFill/>
          <a:ln w="9525">
            <a:noFill/>
          </a:ln>
        </p:spPr>
      </p:pic>
      <p:sp>
        <p:nvSpPr>
          <p:cNvPr id="8" name="Text Box 4"/>
          <p:cNvSpPr txBox="1">
            <a:spLocks noChangeArrowheads="1"/>
          </p:cNvSpPr>
          <p:nvPr/>
        </p:nvSpPr>
        <p:spPr bwMode="auto">
          <a:xfrm>
            <a:off x="23813" y="4763"/>
            <a:ext cx="2365375" cy="3000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数据库系统原理与开发</a:t>
            </a:r>
            <a:endPar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sp>
        <p:nvSpPr>
          <p:cNvPr id="9" name="Text Box 4"/>
          <p:cNvSpPr txBox="1">
            <a:spLocks noChangeArrowheads="1"/>
          </p:cNvSpPr>
          <p:nvPr/>
        </p:nvSpPr>
        <p:spPr bwMode="auto">
          <a:xfrm>
            <a:off x="9931877" y="44450"/>
            <a:ext cx="2261235" cy="30035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电子科技大学</a:t>
            </a:r>
            <a:r>
              <a:rPr kumimoji="0" lang="en-US" altLang="zh-CN"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a:t>
            </a: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张凤荔</a:t>
            </a:r>
            <a:endPar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rtl="0" eaLnBrk="0" fontAlgn="base" latinLnBrk="1" hangingPunct="0">
        <a:spcBef>
          <a:spcPct val="0"/>
        </a:spcBef>
        <a:spcAft>
          <a:spcPct val="0"/>
        </a:spcAft>
        <a:defRPr sz="2700" b="1">
          <a:solidFill>
            <a:schemeClr val="tx2"/>
          </a:solidFill>
          <a:latin typeface="+mj-lt"/>
          <a:ea typeface="Malgun Gothic" panose="020B0503020000020004" pitchFamily="34" charset="-127"/>
          <a:cs typeface="+mj-cs"/>
        </a:defRPr>
      </a:lvl1pPr>
      <a:lvl2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2pPr>
      <a:lvl3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3pPr>
      <a:lvl4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4pPr>
      <a:lvl5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algun Gothic" panose="020B0503020000020004" pitchFamily="34" charset="-127"/>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algun Gothic" panose="020B0503020000020004" pitchFamily="34" charset="-127"/>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algun Gothic" panose="020B0503020000020004" pitchFamily="34" charset="-127"/>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emf"/></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8.png"/><Relationship Id="rId2" Type="http://schemas.microsoft.com/office/2007/relationships/media" Target="file:///F:\&#35838;&#31243;\&#25945;&#26448;&#32534;&#20889;\&#25968;&#25454;&#24211;&#31995;&#32479;-&#21407;&#29702;&#12289;&#35774;&#35745;&#19982;&#32534;&#31243;&#65288;2018&#29256;&#65289;\&#35838;&#31243;&#23398;&#20064;&#35270;&#39057;&#19982;&#33050;&#26412;\&#31532;5&#31456;%20&#25968;&#25454;&#24211;&#31649;&#29702;\&#23454;&#36341;&#35270;&#39057;\&#35282;&#33394;&#21019;&#24314;.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5&#31456;%20&#25968;&#25454;&#24211;&#31649;&#29702;\&#23454;&#36341;&#35270;&#39057;\&#35282;&#33394;&#21019;&#24314;.mp4" TargetMode="Externa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0.png"/><Relationship Id="rId2" Type="http://schemas.microsoft.com/office/2007/relationships/media" Target="file:///F:\&#35838;&#31243;\&#25945;&#26448;&#32534;&#20889;\&#25968;&#25454;&#24211;&#31995;&#32479;-&#21407;&#29702;&#12289;&#35774;&#35745;&#19982;&#32534;&#31243;&#65288;2018&#29256;&#65289;\&#35838;&#31243;&#23398;&#20064;&#35270;&#39057;&#19982;&#33050;&#26412;\&#31532;5&#31456;%20&#25968;&#25454;&#24211;&#31649;&#29702;\&#23454;&#36341;&#35270;&#39057;\&#35282;&#33394;&#25480;&#26435;.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5&#31456;%20&#25968;&#25454;&#24211;&#31649;&#29702;\&#23454;&#36341;&#35270;&#39057;\&#35282;&#33394;&#25480;&#26435;.mp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41.png"/><Relationship Id="rId2" Type="http://schemas.microsoft.com/office/2007/relationships/media" Target="file:///F:\&#35838;&#31243;\&#25945;&#26448;&#32534;&#20889;\&#25968;&#25454;&#24211;&#31995;&#32479;-&#21407;&#29702;&#12289;&#35774;&#35745;&#19982;&#32534;&#31243;&#65288;2018&#29256;&#65289;\&#35838;&#31243;&#23398;&#20064;&#35270;&#39057;&#19982;&#33050;&#26412;\&#31532;5&#31456;%20&#25968;&#25454;&#24211;&#31649;&#29702;\&#23454;&#36341;&#35270;&#39057;\&#29992;&#25143;&#21019;&#24314;.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5&#31456;%20&#25968;&#25454;&#24211;&#31649;&#29702;\&#23454;&#36341;&#35270;&#39057;\&#29992;&#25143;&#21019;&#24314;.mp4" TargetMode="External"/></Relationships>
</file>

<file path=ppt/slides/_rels/slide122.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42.png"/><Relationship Id="rId2" Type="http://schemas.microsoft.com/office/2007/relationships/media" Target="file:///F:\&#35838;&#31243;\&#25945;&#26448;&#32534;&#20889;\&#25968;&#25454;&#24211;&#31995;&#32479;-&#21407;&#29702;&#12289;&#35774;&#35745;&#19982;&#32534;&#31243;&#65288;2018&#29256;&#65289;\&#35838;&#31243;&#23398;&#20064;&#35270;&#39057;&#19982;&#33050;&#26412;\&#31532;5&#31456;%20&#25968;&#25454;&#24211;&#31649;&#29702;\&#23454;&#36341;&#35270;&#39057;\&#25968;&#25454;&#24211;&#22791;&#20221;.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5&#31456;%20&#25968;&#25454;&#24211;&#31649;&#29702;\&#23454;&#36341;&#35270;&#39057;\&#25968;&#25454;&#24211;&#22791;&#20221;.mp4" TargetMode="External"/></Relationships>
</file>

<file path=ppt/slides/_rels/slide123.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43.png"/><Relationship Id="rId2" Type="http://schemas.microsoft.com/office/2007/relationships/media" Target="file:///F:\&#35838;&#31243;\&#25945;&#26448;&#32534;&#20889;\&#25968;&#25454;&#24211;&#31995;&#32479;-&#21407;&#29702;&#12289;&#35774;&#35745;&#19982;&#32534;&#31243;&#65288;2018&#29256;&#65289;\&#35838;&#31243;&#23398;&#20064;&#35270;&#39057;&#19982;&#33050;&#26412;\&#31532;5&#31456;%20&#25968;&#25454;&#24211;&#31649;&#29702;\&#23454;&#36341;&#35270;&#39057;\&#25968;&#25454;&#24211;&#24674;&#22797;.mp4" TargetMode="External"/><Relationship Id="rId1" Type="http://schemas.openxmlformats.org/officeDocument/2006/relationships/video" Target="file:///F:\&#35838;&#31243;\&#25945;&#26448;&#32534;&#20889;\&#25968;&#25454;&#24211;&#31995;&#32479;-&#21407;&#29702;&#12289;&#35774;&#35745;&#19982;&#32534;&#31243;&#65288;2018&#29256;&#65289;\&#35838;&#31243;&#23398;&#20064;&#35270;&#39057;&#19982;&#33050;&#26412;\&#31532;5&#31456;%20&#25968;&#25454;&#24211;&#31649;&#29702;\&#23454;&#36341;&#35270;&#39057;\&#25968;&#25454;&#24211;&#24674;&#22797;.mp4" TargetMode="Externa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9.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e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e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8.emf"/><Relationship Id="rId1"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20.emf"/><Relationship Id="rId3" Type="http://schemas.openxmlformats.org/officeDocument/2006/relationships/oleObject" Target="../embeddings/oleObject4.bin"/><Relationship Id="rId2" Type="http://schemas.openxmlformats.org/officeDocument/2006/relationships/image" Target="../media/image19.emf"/><Relationship Id="rId1" Type="http://schemas.openxmlformats.org/officeDocument/2006/relationships/oleObject" Target="../embeddings/oleObject3.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e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e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e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1933575" y="2563495"/>
            <a:ext cx="8785225"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sz="48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Times New Roman" panose="02020603050405020304" pitchFamily="18" charset="0"/>
              </a:rPr>
              <a:t>第 5 章   数据库管理</a:t>
            </a:r>
            <a:endParaRPr kumimoji="0" sz="48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65088" y="620713"/>
            <a:ext cx="6662737" cy="611187"/>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五、数据库管理员（</a:t>
            </a:r>
            <a:r>
              <a:rPr lang="en-US" altLang="zh-CN" sz="3200" dirty="0">
                <a:solidFill>
                  <a:srgbClr val="0033CC"/>
                </a:solidFill>
                <a:latin typeface="黑体" panose="02010609060101010101" pitchFamily="49" charset="-122"/>
              </a:rPr>
              <a:t>DBA</a:t>
            </a:r>
            <a:r>
              <a:rPr lang="zh-CN" altLang="en-US" sz="3200" dirty="0">
                <a:solidFill>
                  <a:srgbClr val="0033CC"/>
                </a:solidFill>
                <a:latin typeface="黑体" panose="02010609060101010101" pitchFamily="49" charset="-122"/>
              </a:rPr>
              <a:t>）职责</a:t>
            </a:r>
            <a:endParaRPr lang="zh-CN" altLang="en-US" sz="3200" dirty="0">
              <a:solidFill>
                <a:srgbClr val="0033CC"/>
              </a:solidFill>
              <a:latin typeface="黑体" panose="02010609060101010101" pitchFamily="49" charset="-122"/>
            </a:endParaRPr>
          </a:p>
        </p:txBody>
      </p:sp>
      <p:sp>
        <p:nvSpPr>
          <p:cNvPr id="12291" name="Text Box 3"/>
          <p:cNvSpPr txBox="1"/>
          <p:nvPr/>
        </p:nvSpPr>
        <p:spPr>
          <a:xfrm>
            <a:off x="766763" y="1628775"/>
            <a:ext cx="10975975" cy="2368550"/>
          </a:xfrm>
          <a:prstGeom prst="rect">
            <a:avLst/>
          </a:prstGeom>
          <a:noFill/>
          <a:ln w="9525">
            <a:noFill/>
          </a:ln>
        </p:spPr>
        <p:txBody>
          <a:bodyPr lIns="123885" tIns="61943" rIns="123885" bIns="61943">
            <a:spAutoFit/>
          </a:bodyPr>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负责数据库系统开发与运维</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负责数据库用户与权限管理</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负责数据库备份与数据库恢复管理</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负责数据库性能调优管理</a:t>
            </a:r>
            <a:endParaRPr lang="en-US" altLang="zh-CN"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charRg st="13" end="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charRg st="26" end="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charRg st="42" end="5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charRg st="54" end="5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608013" y="1412875"/>
            <a:ext cx="11398250" cy="2362200"/>
          </a:xfrm>
          <a:prstGeom prst="rect">
            <a:avLst/>
          </a:prstGeom>
          <a:noFill/>
          <a:ln w="9525">
            <a:noFill/>
          </a:ln>
        </p:spPr>
        <p:txBody>
          <a:bodyPr lIns="104499" tIns="52249" rIns="104499" bIns="52249">
            <a:spAutoFit/>
          </a:bodyPr>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了解数据库</a:t>
            </a:r>
            <a:r>
              <a:rPr lang="zh-CN" altLang="zh-CN" sz="3600" dirty="0">
                <a:latin typeface="隶书" panose="02010509060101010101" pitchFamily="49" charset="-122"/>
                <a:ea typeface="隶书" panose="02010509060101010101" pitchFamily="49" charset="-122"/>
              </a:rPr>
              <a:t>备份</a:t>
            </a:r>
            <a:r>
              <a:rPr lang="zh-CN" altLang="en-US" sz="3600" dirty="0">
                <a:latin typeface="隶书" panose="02010509060101010101" pitchFamily="49" charset="-122"/>
                <a:ea typeface="隶书" panose="02010509060101010101" pitchFamily="49" charset="-122"/>
              </a:rPr>
              <a:t>方法与</a:t>
            </a:r>
            <a:r>
              <a:rPr lang="zh-CN" altLang="zh-CN" sz="3600" dirty="0">
                <a:latin typeface="隶书" panose="02010509060101010101" pitchFamily="49" charset="-122"/>
                <a:ea typeface="隶书" panose="02010509060101010101" pitchFamily="49" charset="-122"/>
              </a:rPr>
              <a:t>类型</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掌握</a:t>
            </a:r>
            <a:r>
              <a:rPr lang="en-US" altLang="zh-CN" sz="3600" dirty="0">
                <a:latin typeface="隶书" panose="02010509060101010101" pitchFamily="49" charset="-122"/>
                <a:ea typeface="隶书" panose="02010509060101010101" pitchFamily="49" charset="-122"/>
              </a:rPr>
              <a:t>PostgreSQL</a:t>
            </a:r>
            <a:r>
              <a:rPr lang="zh-CN" altLang="zh-CN" sz="3600" dirty="0">
                <a:latin typeface="隶书" panose="02010509060101010101" pitchFamily="49" charset="-122"/>
                <a:ea typeface="隶书" panose="02010509060101010101" pitchFamily="49" charset="-122"/>
              </a:rPr>
              <a:t>数据库备份</a:t>
            </a:r>
            <a:r>
              <a:rPr lang="zh-CN" altLang="en-US" sz="3600" dirty="0">
                <a:latin typeface="隶书" panose="02010509060101010101" pitchFamily="49" charset="-122"/>
                <a:ea typeface="隶书" panose="02010509060101010101" pitchFamily="49" charset="-122"/>
              </a:rPr>
              <a:t>方法</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了解数据库恢复方法与</a:t>
            </a:r>
            <a:r>
              <a:rPr lang="zh-CN" altLang="zh-CN" sz="3600" dirty="0">
                <a:latin typeface="隶书" panose="02010509060101010101" pitchFamily="49" charset="-122"/>
                <a:ea typeface="隶书" panose="02010509060101010101" pitchFamily="49" charset="-122"/>
              </a:rPr>
              <a:t>类型</a:t>
            </a:r>
            <a:endParaRPr lang="zh-CN"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掌握</a:t>
            </a:r>
            <a:r>
              <a:rPr lang="en-US" altLang="zh-CN" sz="3600" dirty="0">
                <a:latin typeface="隶书" panose="02010509060101010101" pitchFamily="49" charset="-122"/>
                <a:ea typeface="隶书" panose="02010509060101010101" pitchFamily="49" charset="-122"/>
              </a:rPr>
              <a:t>PostgreSQL</a:t>
            </a:r>
            <a:r>
              <a:rPr lang="zh-CN" altLang="zh-CN" sz="3600" dirty="0">
                <a:latin typeface="隶书" panose="02010509060101010101" pitchFamily="49" charset="-122"/>
                <a:ea typeface="隶书" panose="02010509060101010101" pitchFamily="49" charset="-122"/>
              </a:rPr>
              <a:t>数据库</a:t>
            </a:r>
            <a:r>
              <a:rPr lang="zh-CN" altLang="en-US" sz="3600" dirty="0">
                <a:latin typeface="隶书" panose="02010509060101010101" pitchFamily="49" charset="-122"/>
                <a:ea typeface="隶书" panose="02010509060101010101" pitchFamily="49" charset="-122"/>
              </a:rPr>
              <a:t>恢复方法</a:t>
            </a:r>
            <a:endParaRPr lang="zh-CN" altLang="zh-CN" sz="3600" dirty="0">
              <a:latin typeface="隶书" panose="02010509060101010101" pitchFamily="49" charset="-122"/>
              <a:ea typeface="隶书" panose="02010509060101010101" pitchFamily="49" charset="-122"/>
            </a:endParaRPr>
          </a:p>
        </p:txBody>
      </p:sp>
      <p:sp>
        <p:nvSpPr>
          <p:cNvPr id="6147" name="Rectangle 3"/>
          <p:cNvSpPr>
            <a:spLocks noChangeArrowheads="1"/>
          </p:cNvSpPr>
          <p:nvPr/>
        </p:nvSpPr>
        <p:spPr bwMode="auto">
          <a:xfrm>
            <a:off x="263525" y="549275"/>
            <a:ext cx="7558088"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l" defTabSz="647700" rtl="0" eaLnBrk="0" fontAlgn="base" latinLnBrk="0" hangingPunct="0">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0" lang="zh-CN" alt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本节学习目标</a:t>
            </a: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endPar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239713" y="450850"/>
            <a:ext cx="6662737"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一、数据库系统故障原因</a:t>
            </a:r>
            <a:endParaRPr lang="zh-CN" altLang="en-US" sz="3200" dirty="0">
              <a:solidFill>
                <a:srgbClr val="0033CC"/>
              </a:solidFill>
              <a:latin typeface="黑体" panose="02010609060101010101" pitchFamily="49" charset="-122"/>
            </a:endParaRPr>
          </a:p>
        </p:txBody>
      </p:sp>
      <p:sp>
        <p:nvSpPr>
          <p:cNvPr id="125956" name="Rectangle 4"/>
          <p:cNvSpPr>
            <a:spLocks noChangeArrowheads="1"/>
          </p:cNvSpPr>
          <p:nvPr/>
        </p:nvSpPr>
        <p:spPr bwMode="auto">
          <a:xfrm>
            <a:off x="1127125" y="1147763"/>
            <a:ext cx="8448675" cy="2336800"/>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zh-CN" altLang="en-US"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 数据库</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服务器硬件故障</a:t>
            </a:r>
            <a:endPar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zh-CN" altLang="en-US"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 系统软件故障</a:t>
            </a:r>
            <a:endPar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zh-CN" altLang="en-US"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 用户误操作</a:t>
            </a:r>
            <a:endPar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zh-CN" altLang="en-US"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 系统意外断电</a:t>
            </a:r>
            <a:endParaRPr kumimoji="0" lang="en-US" altLang="zh-CN"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zh-CN" altLang="en-US"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25957" name="Text Box 5"/>
          <p:cNvSpPr txBox="1"/>
          <p:nvPr/>
        </p:nvSpPr>
        <p:spPr>
          <a:xfrm>
            <a:off x="239713" y="3495675"/>
            <a:ext cx="6662737" cy="609600"/>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二、数据库备份与恢复</a:t>
            </a:r>
            <a:endParaRPr lang="zh-CN" altLang="en-US" sz="3200" dirty="0">
              <a:solidFill>
                <a:srgbClr val="0033CC"/>
              </a:solidFill>
              <a:latin typeface="黑体" panose="02010609060101010101" pitchFamily="49" charset="-122"/>
            </a:endParaRPr>
          </a:p>
        </p:txBody>
      </p:sp>
      <p:sp>
        <p:nvSpPr>
          <p:cNvPr id="2" name="矩形 1"/>
          <p:cNvSpPr/>
          <p:nvPr/>
        </p:nvSpPr>
        <p:spPr>
          <a:xfrm>
            <a:off x="958850" y="4367213"/>
            <a:ext cx="10972800" cy="989012"/>
          </a:xfrm>
          <a:prstGeom prst="rect">
            <a:avLst/>
          </a:prstGeom>
          <a:noFill/>
          <a:ln w="9525">
            <a:noFill/>
          </a:ln>
        </p:spPr>
        <p:txBody>
          <a:bodyPr>
            <a:spAutoFit/>
          </a:bodyPr>
          <a:p>
            <a:pPr algn="just" eaLnBrk="1" latinLnBrk="1" hangingPunct="1">
              <a:lnSpc>
                <a:spcPts val="3500"/>
              </a:lnSpc>
              <a:buClr>
                <a:srgbClr val="FF0000"/>
              </a:buClr>
            </a:pPr>
            <a:r>
              <a:rPr lang="zh-CN" altLang="en-US" sz="2800" dirty="0">
                <a:solidFill>
                  <a:srgbClr val="FF0000"/>
                </a:solidFill>
                <a:latin typeface="黑体" panose="02010609060101010101" pitchFamily="49" charset="-122"/>
              </a:rPr>
              <a:t>数据库备份</a:t>
            </a:r>
            <a:r>
              <a:rPr lang="en-US" altLang="zh-CN" sz="2800" dirty="0">
                <a:latin typeface="黑体" panose="02010609060101010101" pitchFamily="49" charset="-122"/>
              </a:rPr>
              <a:t>——</a:t>
            </a:r>
            <a:r>
              <a:rPr lang="zh-CN" altLang="en-US" sz="2800" dirty="0">
                <a:latin typeface="黑体" panose="02010609060101010101" pitchFamily="49" charset="-122"/>
              </a:rPr>
              <a:t>是指将数据库当前数据和状态进行副本复制，以便当数据库受到破坏或丢失数据时可以进行修复。</a:t>
            </a:r>
            <a:endParaRPr lang="zh-CN" altLang="en-US" sz="2800" dirty="0">
              <a:latin typeface="黑体" panose="02010609060101010101" pitchFamily="49" charset="-122"/>
            </a:endParaRPr>
          </a:p>
        </p:txBody>
      </p:sp>
      <p:sp>
        <p:nvSpPr>
          <p:cNvPr id="8" name="矩形 7"/>
          <p:cNvSpPr/>
          <p:nvPr/>
        </p:nvSpPr>
        <p:spPr>
          <a:xfrm>
            <a:off x="958850" y="5607050"/>
            <a:ext cx="10972800" cy="990600"/>
          </a:xfrm>
          <a:prstGeom prst="rect">
            <a:avLst/>
          </a:prstGeom>
          <a:noFill/>
          <a:ln w="9525">
            <a:noFill/>
          </a:ln>
        </p:spPr>
        <p:txBody>
          <a:bodyPr>
            <a:spAutoFit/>
          </a:bodyPr>
          <a:p>
            <a:pPr algn="just" eaLnBrk="1" latinLnBrk="1" hangingPunct="1">
              <a:lnSpc>
                <a:spcPts val="3500"/>
              </a:lnSpc>
              <a:buClr>
                <a:srgbClr val="FF0000"/>
              </a:buClr>
            </a:pPr>
            <a:r>
              <a:rPr lang="zh-CN" altLang="en-US" sz="2800" dirty="0">
                <a:solidFill>
                  <a:srgbClr val="FF0000"/>
                </a:solidFill>
                <a:latin typeface="黑体" panose="02010609060101010101" pitchFamily="49" charset="-122"/>
              </a:rPr>
              <a:t>数据库恢复</a:t>
            </a:r>
            <a:r>
              <a:rPr lang="en-US" altLang="zh-CN" sz="2800" dirty="0">
                <a:latin typeface="黑体" panose="02010609060101010101" pitchFamily="49" charset="-122"/>
              </a:rPr>
              <a:t>——</a:t>
            </a:r>
            <a:r>
              <a:rPr lang="zh-CN" altLang="en-US" sz="2800" dirty="0">
                <a:latin typeface="黑体" panose="02010609060101010101" pitchFamily="49" charset="-122"/>
              </a:rPr>
              <a:t>是指数据库中数据丢失或被破坏时，从备份副本将数据库从错误状态恢复到某一正确状态。</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build="p"/>
      <p:bldP spid="125957" grpId="0"/>
      <p:bldP spid="2" grpId="0"/>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5"/>
          <p:cNvSpPr txBox="1"/>
          <p:nvPr/>
        </p:nvSpPr>
        <p:spPr>
          <a:xfrm>
            <a:off x="239713" y="379413"/>
            <a:ext cx="6662737" cy="609600"/>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三、备份内容与备份角色</a:t>
            </a:r>
            <a:endParaRPr lang="zh-CN" altLang="en-US" sz="3200" dirty="0">
              <a:solidFill>
                <a:srgbClr val="0033CC"/>
              </a:solidFill>
              <a:latin typeface="黑体" panose="02010609060101010101" pitchFamily="49" charset="-122"/>
            </a:endParaRPr>
          </a:p>
        </p:txBody>
      </p:sp>
      <p:sp>
        <p:nvSpPr>
          <p:cNvPr id="5" name="矩形 4"/>
          <p:cNvSpPr/>
          <p:nvPr/>
        </p:nvSpPr>
        <p:spPr>
          <a:xfrm>
            <a:off x="958850" y="1000125"/>
            <a:ext cx="10972800" cy="557213"/>
          </a:xfrm>
          <a:prstGeom prst="rect">
            <a:avLst/>
          </a:prstGeom>
          <a:noFill/>
          <a:ln w="9525">
            <a:noFill/>
          </a:ln>
        </p:spPr>
        <p:txBody>
          <a:bodyPr>
            <a:spAutoFit/>
          </a:bodyPr>
          <a:p>
            <a:pPr eaLnBrk="1" latinLnBrk="1" hangingPunct="1">
              <a:lnSpc>
                <a:spcPts val="4240"/>
              </a:lnSpc>
              <a:buClr>
                <a:srgbClr val="FF0000"/>
              </a:buClr>
            </a:pPr>
            <a:r>
              <a:rPr lang="zh-CN" altLang="en-US" sz="2800" dirty="0">
                <a:solidFill>
                  <a:srgbClr val="FF0000"/>
                </a:solidFill>
                <a:latin typeface="黑体" panose="02010609060101010101" pitchFamily="49" charset="-122"/>
              </a:rPr>
              <a:t>备份内容</a:t>
            </a:r>
            <a:r>
              <a:rPr lang="en-US" altLang="zh-CN" sz="2800" dirty="0">
                <a:latin typeface="黑体" panose="02010609060101010101" pitchFamily="49" charset="-122"/>
              </a:rPr>
              <a:t>——</a:t>
            </a:r>
            <a:r>
              <a:rPr lang="zh-CN" altLang="en-US" sz="2800" dirty="0">
                <a:latin typeface="黑体" panose="02010609060101010101" pitchFamily="49" charset="-122"/>
              </a:rPr>
              <a:t>包括数据文件、日志文件等。</a:t>
            </a:r>
            <a:endParaRPr lang="zh-CN" altLang="en-US" sz="2800" dirty="0">
              <a:latin typeface="黑体" panose="02010609060101010101" pitchFamily="49" charset="-122"/>
            </a:endParaRPr>
          </a:p>
        </p:txBody>
      </p:sp>
      <p:sp>
        <p:nvSpPr>
          <p:cNvPr id="6" name="矩形 5"/>
          <p:cNvSpPr/>
          <p:nvPr/>
        </p:nvSpPr>
        <p:spPr>
          <a:xfrm>
            <a:off x="958850" y="1701800"/>
            <a:ext cx="10972800" cy="938213"/>
          </a:xfrm>
          <a:prstGeom prst="rect">
            <a:avLst/>
          </a:prstGeom>
          <a:noFill/>
          <a:ln w="9525">
            <a:noFill/>
          </a:ln>
        </p:spPr>
        <p:txBody>
          <a:bodyPr>
            <a:spAutoFit/>
          </a:bodyPr>
          <a:p>
            <a:pPr algn="just" eaLnBrk="1" latinLnBrk="1" hangingPunct="1">
              <a:lnSpc>
                <a:spcPts val="3500"/>
              </a:lnSpc>
              <a:buClr>
                <a:srgbClr val="FF0000"/>
              </a:buClr>
            </a:pPr>
            <a:r>
              <a:rPr lang="zh-CN" altLang="en-US" sz="2800" dirty="0">
                <a:solidFill>
                  <a:srgbClr val="FF0000"/>
                </a:solidFill>
                <a:latin typeface="黑体" panose="02010609060101010101" pitchFamily="49" charset="-122"/>
              </a:rPr>
              <a:t>备份角色</a:t>
            </a:r>
            <a:r>
              <a:rPr lang="en-US" altLang="zh-CN" sz="2800" dirty="0">
                <a:latin typeface="黑体" panose="02010609060101010101" pitchFamily="49" charset="-122"/>
              </a:rPr>
              <a:t>——</a:t>
            </a:r>
            <a:r>
              <a:rPr lang="zh-CN" altLang="en-US" sz="2800" dirty="0">
                <a:latin typeface="黑体" panose="02010609060101010101" pitchFamily="49" charset="-122"/>
              </a:rPr>
              <a:t>可以是服务器管理员（</a:t>
            </a:r>
            <a:r>
              <a:rPr lang="en-US" altLang="zh-CN" sz="2800" dirty="0">
                <a:latin typeface="黑体" panose="02010609060101010101" pitchFamily="49" charset="-122"/>
              </a:rPr>
              <a:t>sysadmin</a:t>
            </a:r>
            <a:r>
              <a:rPr lang="zh-CN" altLang="en-US" sz="2800" dirty="0">
                <a:latin typeface="黑体" panose="02010609060101010101" pitchFamily="49" charset="-122"/>
              </a:rPr>
              <a:t>）、数据库所有者（</a:t>
            </a:r>
            <a:r>
              <a:rPr lang="en-US" altLang="zh-CN" sz="2800" dirty="0">
                <a:latin typeface="黑体" panose="02010609060101010101" pitchFamily="49" charset="-122"/>
              </a:rPr>
              <a:t>db_owner</a:t>
            </a:r>
            <a:r>
              <a:rPr lang="zh-CN" altLang="en-US" sz="2800" dirty="0">
                <a:latin typeface="黑体" panose="02010609060101010101" pitchFamily="49" charset="-122"/>
              </a:rPr>
              <a:t>）、数据库备份员（</a:t>
            </a:r>
            <a:r>
              <a:rPr lang="en-US" altLang="zh-CN" sz="2800" dirty="0">
                <a:latin typeface="黑体" panose="02010609060101010101" pitchFamily="49" charset="-122"/>
              </a:rPr>
              <a:t>db_backupoperator</a:t>
            </a:r>
            <a:r>
              <a:rPr lang="zh-CN" altLang="en-US" sz="2800" dirty="0">
                <a:latin typeface="黑体" panose="02010609060101010101" pitchFamily="49" charset="-122"/>
              </a:rPr>
              <a:t>）角色之一。</a:t>
            </a:r>
            <a:endParaRPr lang="zh-CN" altLang="en-US" sz="2800" dirty="0">
              <a:latin typeface="黑体" panose="02010609060101010101" pitchFamily="49" charset="-122"/>
            </a:endParaRPr>
          </a:p>
        </p:txBody>
      </p:sp>
      <p:sp>
        <p:nvSpPr>
          <p:cNvPr id="7" name="Text Box 5"/>
          <p:cNvSpPr txBox="1"/>
          <p:nvPr/>
        </p:nvSpPr>
        <p:spPr>
          <a:xfrm>
            <a:off x="260350" y="2924175"/>
            <a:ext cx="6662738"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四、备份介质与备份时机</a:t>
            </a:r>
            <a:endParaRPr lang="zh-CN" altLang="en-US" sz="3200" dirty="0">
              <a:solidFill>
                <a:srgbClr val="0033CC"/>
              </a:solidFill>
              <a:latin typeface="黑体" panose="02010609060101010101" pitchFamily="49" charset="-122"/>
            </a:endParaRPr>
          </a:p>
        </p:txBody>
      </p:sp>
      <p:sp>
        <p:nvSpPr>
          <p:cNvPr id="8" name="矩形 7"/>
          <p:cNvSpPr/>
          <p:nvPr/>
        </p:nvSpPr>
        <p:spPr>
          <a:xfrm>
            <a:off x="979488" y="3860800"/>
            <a:ext cx="10972800" cy="541338"/>
          </a:xfrm>
          <a:prstGeom prst="rect">
            <a:avLst/>
          </a:prstGeom>
          <a:noFill/>
          <a:ln w="9525">
            <a:noFill/>
          </a:ln>
        </p:spPr>
        <p:txBody>
          <a:bodyPr>
            <a:spAutoFit/>
          </a:bodyPr>
          <a:p>
            <a:pPr algn="just" eaLnBrk="1" latinLnBrk="1" hangingPunct="1">
              <a:lnSpc>
                <a:spcPts val="3500"/>
              </a:lnSpc>
              <a:buClr>
                <a:srgbClr val="FF0000"/>
              </a:buClr>
            </a:pPr>
            <a:r>
              <a:rPr lang="zh-CN" altLang="en-US" sz="2800" dirty="0">
                <a:solidFill>
                  <a:srgbClr val="FF0000"/>
                </a:solidFill>
                <a:latin typeface="黑体" panose="02010609060101010101" pitchFamily="49" charset="-122"/>
              </a:rPr>
              <a:t>备份介质</a:t>
            </a:r>
            <a:r>
              <a:rPr lang="en-US" altLang="zh-CN" sz="2800" dirty="0">
                <a:latin typeface="黑体" panose="02010609060101010101" pitchFamily="49" charset="-122"/>
              </a:rPr>
              <a:t>——</a:t>
            </a:r>
            <a:r>
              <a:rPr lang="zh-CN" altLang="en-US" sz="2800" dirty="0">
                <a:latin typeface="黑体" panose="02010609060101010101" pitchFamily="49" charset="-122"/>
              </a:rPr>
              <a:t>包括磁盘阵列、磁带库、光盘库等。</a:t>
            </a:r>
            <a:endParaRPr lang="zh-CN" altLang="en-US" sz="2800" dirty="0">
              <a:latin typeface="黑体" panose="02010609060101010101" pitchFamily="49" charset="-122"/>
            </a:endParaRPr>
          </a:p>
        </p:txBody>
      </p:sp>
      <p:sp>
        <p:nvSpPr>
          <p:cNvPr id="9" name="矩形 8"/>
          <p:cNvSpPr/>
          <p:nvPr/>
        </p:nvSpPr>
        <p:spPr>
          <a:xfrm>
            <a:off x="979488" y="4557713"/>
            <a:ext cx="10972800" cy="938212"/>
          </a:xfrm>
          <a:prstGeom prst="rect">
            <a:avLst/>
          </a:prstGeom>
          <a:noFill/>
          <a:ln w="9525">
            <a:noFill/>
          </a:ln>
        </p:spPr>
        <p:txBody>
          <a:bodyPr>
            <a:spAutoFit/>
          </a:bodyPr>
          <a:p>
            <a:pPr algn="just" eaLnBrk="1" latinLnBrk="1" hangingPunct="1">
              <a:lnSpc>
                <a:spcPts val="3500"/>
              </a:lnSpc>
              <a:buClr>
                <a:srgbClr val="FF0000"/>
              </a:buClr>
            </a:pPr>
            <a:r>
              <a:rPr lang="zh-CN" altLang="en-US" sz="2800" dirty="0">
                <a:solidFill>
                  <a:srgbClr val="FF0000"/>
                </a:solidFill>
                <a:latin typeface="黑体" panose="02010609060101010101" pitchFamily="49" charset="-122"/>
              </a:rPr>
              <a:t>备份时机</a:t>
            </a:r>
            <a:r>
              <a:rPr lang="en-US" altLang="zh-CN" sz="2800" dirty="0">
                <a:latin typeface="黑体" panose="02010609060101010101" pitchFamily="49" charset="-122"/>
              </a:rPr>
              <a:t>——</a:t>
            </a:r>
            <a:r>
              <a:rPr lang="zh-CN" altLang="en-US" sz="2800" dirty="0">
                <a:latin typeface="黑体" panose="02010609060101010101" pitchFamily="49" charset="-122"/>
              </a:rPr>
              <a:t>当系统数据库重要数据被修改、日志被清理、用户数据库创建、用户数据库加载等事件出现时。</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5"/>
          <p:cNvSpPr txBox="1"/>
          <p:nvPr/>
        </p:nvSpPr>
        <p:spPr>
          <a:xfrm>
            <a:off x="239713" y="450850"/>
            <a:ext cx="6662737"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五、数据库备份方法</a:t>
            </a:r>
            <a:endParaRPr lang="zh-CN" altLang="en-US" sz="3200" dirty="0">
              <a:solidFill>
                <a:srgbClr val="0033CC"/>
              </a:solidFill>
              <a:latin typeface="黑体" panose="02010609060101010101" pitchFamily="49" charset="-122"/>
            </a:endParaRPr>
          </a:p>
        </p:txBody>
      </p:sp>
      <p:pic>
        <p:nvPicPr>
          <p:cNvPr id="125961" name="Picture 9" descr="显示数据库备份之间的工作丢失风险"/>
          <p:cNvPicPr>
            <a:picLocks noChangeAspect="1"/>
          </p:cNvPicPr>
          <p:nvPr/>
        </p:nvPicPr>
        <p:blipFill>
          <a:blip r:embed="rId1"/>
          <a:stretch>
            <a:fillRect/>
          </a:stretch>
        </p:blipFill>
        <p:spPr>
          <a:xfrm>
            <a:off x="1479550" y="1341438"/>
            <a:ext cx="7054850" cy="2828925"/>
          </a:xfrm>
          <a:prstGeom prst="rect">
            <a:avLst/>
          </a:prstGeom>
          <a:noFill/>
          <a:ln w="9525">
            <a:noFill/>
          </a:ln>
        </p:spPr>
      </p:pic>
      <p:sp>
        <p:nvSpPr>
          <p:cNvPr id="2" name="矩形 1"/>
          <p:cNvSpPr/>
          <p:nvPr/>
        </p:nvSpPr>
        <p:spPr>
          <a:xfrm>
            <a:off x="1133475" y="4527550"/>
            <a:ext cx="5222875" cy="2336800"/>
          </a:xfrm>
          <a:prstGeom prst="rect">
            <a:avLst/>
          </a:prstGeom>
          <a:noFill/>
          <a:ln w="9525">
            <a:noFill/>
          </a:ln>
        </p:spPr>
        <p:txBody>
          <a:bodyPr>
            <a:spAutoFit/>
          </a:bodyPr>
          <a:p>
            <a:pPr algn="just" eaLnBrk="1" latinLnBrk="1" hangingPunct="1">
              <a:lnSpc>
                <a:spcPts val="3500"/>
              </a:lnSpc>
              <a:buClr>
                <a:srgbClr val="FF0000"/>
              </a:buClr>
              <a:buFont typeface="Wingdings" panose="05000000000000000000" pitchFamily="2" charset="2"/>
              <a:buNone/>
            </a:pPr>
            <a:r>
              <a:rPr lang="zh-CN" altLang="en-US" sz="2800" dirty="0">
                <a:latin typeface="黑体" panose="02010609060101010101" pitchFamily="49" charset="-122"/>
              </a:rPr>
              <a:t>备份方法：</a:t>
            </a:r>
            <a:endParaRPr lang="en-US" altLang="zh-CN" sz="2800" dirty="0">
              <a:latin typeface="黑体" panose="02010609060101010101" pitchFamily="49" charset="-122"/>
            </a:endParaRPr>
          </a:p>
          <a:p>
            <a:pPr algn="just" eaLnBrk="1" latin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完全数据库备份</a:t>
            </a:r>
            <a:endParaRPr lang="en-US" altLang="zh-CN" sz="2800" dirty="0">
              <a:latin typeface="黑体" panose="02010609060101010101" pitchFamily="49" charset="-122"/>
            </a:endParaRPr>
          </a:p>
          <a:p>
            <a:pPr algn="just" eaLnBrk="1" latin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差异数据库备份</a:t>
            </a:r>
            <a:endParaRPr lang="en-US" altLang="zh-CN" sz="2800" dirty="0">
              <a:latin typeface="黑体" panose="02010609060101010101" pitchFamily="49" charset="-122"/>
            </a:endParaRPr>
          </a:p>
          <a:p>
            <a:pPr algn="just" eaLnBrk="1" latin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事务日志备份</a:t>
            </a:r>
            <a:endParaRPr lang="en-US" altLang="zh-CN" sz="2800" dirty="0">
              <a:latin typeface="黑体" panose="02010609060101010101" pitchFamily="49" charset="-122"/>
            </a:endParaRPr>
          </a:p>
          <a:p>
            <a:pPr algn="just" eaLnBrk="1" latin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文件备份</a:t>
            </a:r>
            <a:endParaRPr lang="zh-CN" altLang="en-US" sz="2800" dirty="0">
              <a:latin typeface="黑体" panose="02010609060101010101" pitchFamily="49" charset="-122"/>
            </a:endParaRPr>
          </a:p>
        </p:txBody>
      </p:sp>
      <p:sp>
        <p:nvSpPr>
          <p:cNvPr id="5" name="矩形 4"/>
          <p:cNvSpPr/>
          <p:nvPr/>
        </p:nvSpPr>
        <p:spPr>
          <a:xfrm>
            <a:off x="5484813" y="4508500"/>
            <a:ext cx="5227637" cy="1387475"/>
          </a:xfrm>
          <a:prstGeom prst="rect">
            <a:avLst/>
          </a:prstGeom>
          <a:noFill/>
          <a:ln w="9525">
            <a:noFill/>
          </a:ln>
        </p:spPr>
        <p:txBody>
          <a:bodyPr>
            <a:spAutoFit/>
          </a:bodyPr>
          <a:p>
            <a:pPr algn="just" eaLnBrk="1" latinLnBrk="1" hangingPunct="1">
              <a:lnSpc>
                <a:spcPts val="3500"/>
              </a:lnSpc>
              <a:buClr>
                <a:srgbClr val="FF0000"/>
              </a:buClr>
              <a:buFont typeface="Wingdings" panose="05000000000000000000" pitchFamily="2" charset="2"/>
              <a:buNone/>
            </a:pPr>
            <a:r>
              <a:rPr lang="zh-CN" altLang="en-US" sz="2800" dirty="0">
                <a:latin typeface="黑体" panose="02010609060101010101" pitchFamily="49" charset="-122"/>
              </a:rPr>
              <a:t>备份方式：</a:t>
            </a:r>
            <a:endParaRPr lang="en-US" altLang="zh-CN" sz="2800" dirty="0">
              <a:latin typeface="黑体" panose="02010609060101010101" pitchFamily="49" charset="-122"/>
            </a:endParaRPr>
          </a:p>
          <a:p>
            <a:pPr algn="just" eaLnBrk="1" latin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冷备份</a:t>
            </a:r>
            <a:endParaRPr lang="en-US" altLang="zh-CN" sz="2800" dirty="0">
              <a:latin typeface="黑体" panose="02010609060101010101" pitchFamily="49" charset="-122"/>
            </a:endParaRPr>
          </a:p>
          <a:p>
            <a:pPr algn="just" eaLnBrk="1" latin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热备份</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1"/>
          <p:cNvSpPr/>
          <p:nvPr/>
        </p:nvSpPr>
        <p:spPr>
          <a:xfrm>
            <a:off x="396875" y="563563"/>
            <a:ext cx="11236325" cy="1886585"/>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3500"/>
              </a:lnSpc>
              <a:buClr>
                <a:srgbClr val="FF0000"/>
              </a:buClr>
              <a:buFont typeface="Wingdings" panose="05000000000000000000" pitchFamily="2" charset="2"/>
              <a:buNone/>
            </a:pPr>
            <a:r>
              <a:rPr lang="zh-CN" altLang="ko-KR" sz="2800" dirty="0">
                <a:latin typeface="黑体" panose="02010609060101010101" pitchFamily="49" charset="-122"/>
              </a:rPr>
              <a:t>事务日志备份与恢复</a:t>
            </a:r>
            <a:endParaRPr lang="zh-CN" altLang="ko-KR" sz="2800" dirty="0">
              <a:latin typeface="黑体" panose="02010609060101010101" pitchFamily="49" charset="-122"/>
            </a:endParaRPr>
          </a:p>
          <a:p>
            <a:pPr algn="just" eaLnBrk="1" latinLnBrk="1" hangingPunct="1">
              <a:lnSpc>
                <a:spcPts val="3500"/>
              </a:lnSpc>
              <a:buClr>
                <a:srgbClr val="FF0000"/>
              </a:buClr>
              <a:buFont typeface="Wingdings" panose="05000000000000000000" pitchFamily="2" charset="2"/>
              <a:buNone/>
            </a:pPr>
            <a:r>
              <a:rPr lang="zh-CN" altLang="ko-KR" sz="2800" dirty="0">
                <a:latin typeface="黑体" panose="02010609060101010101" pitchFamily="49" charset="-122"/>
              </a:rPr>
              <a:t>两另个步骤：</a:t>
            </a:r>
            <a:r>
              <a:rPr lang="en-US" altLang="zh-CN" sz="2800" dirty="0">
                <a:latin typeface="黑体" panose="02010609060101010101" pitchFamily="49" charset="-122"/>
              </a:rPr>
              <a:t>1. </a:t>
            </a:r>
            <a:r>
              <a:rPr lang="zh-CN" altLang="ko-KR" sz="2800" dirty="0">
                <a:latin typeface="黑体" panose="02010609060101010101" pitchFamily="49" charset="-122"/>
              </a:rPr>
              <a:t>事务正常时用日志文件记录所以数据的变化  </a:t>
            </a:r>
            <a:r>
              <a:rPr lang="en-US" altLang="zh-CN" sz="2800" dirty="0">
                <a:latin typeface="黑体" panose="02010609060101010101" pitchFamily="49" charset="-122"/>
              </a:rPr>
              <a:t>2. </a:t>
            </a:r>
            <a:r>
              <a:rPr lang="zh-CN" altLang="en-US" sz="2800" dirty="0">
                <a:latin typeface="黑体" panose="02010609060101010101" pitchFamily="49" charset="-122"/>
              </a:rPr>
              <a:t>故障发生时， 用记录的日志进行恢复 </a:t>
            </a:r>
            <a:endParaRPr lang="zh-CN" altLang="ko-KR" sz="2800" dirty="0">
              <a:latin typeface="黑体" panose="02010609060101010101" pitchFamily="49" charset="-122"/>
            </a:endParaRPr>
          </a:p>
          <a:p>
            <a:pPr algn="just" eaLnBrk="1" latinLnBrk="1" hangingPunct="1">
              <a:lnSpc>
                <a:spcPts val="3500"/>
              </a:lnSpc>
              <a:buClr>
                <a:srgbClr val="FF0000"/>
              </a:buClr>
              <a:buFont typeface="Wingdings" panose="05000000000000000000" pitchFamily="2" charset="2"/>
              <a:buNone/>
            </a:pPr>
            <a:endParaRPr lang="zh-CN" altLang="ko-KR" sz="2800" dirty="0">
              <a:latin typeface="黑体" panose="02010609060101010101" pitchFamily="49" charset="-122"/>
            </a:endParaRPr>
          </a:p>
        </p:txBody>
      </p:sp>
      <p:sp>
        <p:nvSpPr>
          <p:cNvPr id="2" name="矩形 1"/>
          <p:cNvSpPr/>
          <p:nvPr/>
        </p:nvSpPr>
        <p:spPr>
          <a:xfrm>
            <a:off x="346393" y="2162175"/>
            <a:ext cx="11622087" cy="2335530"/>
          </a:xfrm>
          <a:prstGeom prst="rect">
            <a:avLst/>
          </a:prstGeom>
          <a:noFill/>
          <a:ln w="9525">
            <a:noFill/>
          </a:ln>
        </p:spPr>
        <p:txBody>
          <a:bodyPr>
            <a:spAutoFit/>
          </a:bodyPr>
          <a:p>
            <a:pPr algn="just" eaLnBrk="1" latinLnBrk="1" hangingPunct="1">
              <a:lnSpc>
                <a:spcPts val="3500"/>
              </a:lnSpc>
              <a:buClr>
                <a:srgbClr val="FF0000"/>
              </a:buClr>
            </a:pPr>
            <a:r>
              <a:rPr lang="en-US" altLang="zh-CN" sz="2800" dirty="0">
                <a:latin typeface="黑体" panose="02010609060101010101" pitchFamily="49" charset="-122"/>
              </a:rPr>
              <a:t>1.</a:t>
            </a:r>
            <a:r>
              <a:rPr lang="zh-CN" altLang="zh-CN" sz="2800" dirty="0">
                <a:latin typeface="黑体" panose="02010609060101010101" pitchFamily="49" charset="-122"/>
              </a:rPr>
              <a:t>记录变化</a:t>
            </a:r>
            <a:r>
              <a:rPr lang="en-US" altLang="zh-CN" sz="2800" dirty="0">
                <a:latin typeface="黑体" panose="02010609060101010101" pitchFamily="49" charset="-122"/>
              </a:rPr>
              <a:t> </a:t>
            </a:r>
            <a:r>
              <a:rPr lang="zh-CN" altLang="en-US" sz="2800" dirty="0">
                <a:latin typeface="黑体" panose="02010609060101010101" pitchFamily="49" charset="-122"/>
              </a:rPr>
              <a:t>事务语句            日志文件</a:t>
            </a:r>
            <a:r>
              <a:rPr lang="en-US" altLang="zh-CN" sz="2800" dirty="0">
                <a:latin typeface="黑体" panose="02010609060101010101" pitchFamily="49" charset="-122"/>
              </a:rPr>
              <a:t>-- </a:t>
            </a:r>
            <a:r>
              <a:rPr lang="zh-CN" altLang="zh-CN" sz="2800" dirty="0">
                <a:latin typeface="黑体" panose="02010609060101010101" pitchFamily="49" charset="-122"/>
              </a:rPr>
              <a:t>链表（事务日志节点）</a:t>
            </a:r>
            <a:endParaRPr lang="zh-CN" altLang="en-US" sz="2800" dirty="0">
              <a:latin typeface="黑体" panose="02010609060101010101" pitchFamily="49" charset="-122"/>
            </a:endParaRPr>
          </a:p>
          <a:p>
            <a:pPr algn="just" eaLnBrk="1" latinLnBrk="1" hangingPunct="1">
              <a:lnSpc>
                <a:spcPts val="3500"/>
              </a:lnSpc>
              <a:buClr>
                <a:srgbClr val="FF0000"/>
              </a:buClr>
            </a:pPr>
            <a:r>
              <a:rPr lang="en-US" altLang="zh-CN" sz="2800" dirty="0">
                <a:latin typeface="黑体" panose="02010609060101010101" pitchFamily="49" charset="-122"/>
              </a:rPr>
              <a:t>begin trans                      &lt;begin t&gt; </a:t>
            </a:r>
            <a:endParaRPr lang="en-US" altLang="zh-CN" sz="2800" dirty="0">
              <a:latin typeface="黑体" panose="02010609060101010101" pitchFamily="49" charset="-122"/>
            </a:endParaRPr>
          </a:p>
          <a:p>
            <a:pPr algn="just" eaLnBrk="1" latinLnBrk="1" hangingPunct="1">
              <a:lnSpc>
                <a:spcPts val="3500"/>
              </a:lnSpc>
              <a:buClr>
                <a:srgbClr val="FF0000"/>
              </a:buClr>
            </a:pPr>
            <a:r>
              <a:rPr lang="zh-CN" altLang="en-US" sz="2800" dirty="0">
                <a:latin typeface="黑体" panose="02010609060101010101" pitchFamily="49" charset="-122"/>
              </a:rPr>
              <a:t> </a:t>
            </a:r>
            <a:r>
              <a:rPr lang="en-US" altLang="zh-CN" sz="2800" dirty="0">
                <a:latin typeface="黑体" panose="02010609060101010101" pitchFamily="49" charset="-122"/>
              </a:rPr>
              <a:t>update  x                       &lt;t, x, old-x, new-x&gt;</a:t>
            </a:r>
            <a:endParaRPr lang="en-US" altLang="zh-CN" sz="2800" dirty="0">
              <a:latin typeface="黑体" panose="02010609060101010101" pitchFamily="49" charset="-122"/>
            </a:endParaRPr>
          </a:p>
          <a:p>
            <a:pPr algn="just" eaLnBrk="1" latinLnBrk="1" hangingPunct="1">
              <a:lnSpc>
                <a:spcPts val="3500"/>
              </a:lnSpc>
              <a:buClr>
                <a:srgbClr val="FF0000"/>
              </a:buClr>
            </a:pPr>
            <a:r>
              <a:rPr lang="zh-CN" altLang="en-US" sz="2800" dirty="0">
                <a:latin typeface="黑体" panose="02010609060101010101" pitchFamily="49" charset="-122"/>
              </a:rPr>
              <a:t>。。。</a:t>
            </a:r>
            <a:endParaRPr lang="zh-CN" altLang="en-US" sz="2800" dirty="0">
              <a:latin typeface="黑体" panose="02010609060101010101" pitchFamily="49" charset="-122"/>
            </a:endParaRPr>
          </a:p>
          <a:p>
            <a:pPr algn="just" eaLnBrk="1" latinLnBrk="1" hangingPunct="1">
              <a:lnSpc>
                <a:spcPts val="3500"/>
              </a:lnSpc>
              <a:buClr>
                <a:srgbClr val="FF0000"/>
              </a:buClr>
            </a:pPr>
            <a:r>
              <a:rPr lang="en-US" altLang="zh-CN" sz="2800" dirty="0">
                <a:latin typeface="黑体" panose="02010609060101010101" pitchFamily="49" charset="-122"/>
              </a:rPr>
              <a:t>commit/rollback                  commit/rollback</a:t>
            </a:r>
            <a:endParaRPr lang="zh-CN" altLang="en-US" sz="2800" dirty="0">
              <a:latin typeface="黑体" panose="02010609060101010101" pitchFamily="49" charset="-122"/>
            </a:endParaRPr>
          </a:p>
        </p:txBody>
      </p:sp>
      <p:sp>
        <p:nvSpPr>
          <p:cNvPr id="4" name="矩形 3"/>
          <p:cNvSpPr/>
          <p:nvPr/>
        </p:nvSpPr>
        <p:spPr>
          <a:xfrm>
            <a:off x="203518" y="4600258"/>
            <a:ext cx="11622088" cy="1886585"/>
          </a:xfrm>
          <a:prstGeom prst="rect">
            <a:avLst/>
          </a:prstGeom>
        </p:spPr>
        <p:txBody>
          <a:bodyPr>
            <a:spAutoFit/>
          </a:bodyPr>
          <a:lstStyle/>
          <a:p>
            <a:pPr marL="0" marR="0" lvl="0" indent="0" algn="just" defTabSz="914400" rtl="0" eaLnBrk="1" fontAlgn="base" latinLnBrk="1" hangingPunct="1">
              <a:lnSpc>
                <a:spcPts val="3500"/>
              </a:lnSpc>
              <a:spcBef>
                <a:spcPts val="0"/>
              </a:spcBef>
              <a:spcAft>
                <a:spcPct val="0"/>
              </a:spcAft>
              <a:buClr>
                <a:srgbClr val="FF0000"/>
              </a:buClr>
              <a:buSzTx/>
              <a:buFontTx/>
              <a:buNone/>
              <a:defRPr/>
            </a:pPr>
            <a:r>
              <a:rPr kumimoji="0" 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2. </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恢复： </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1" hangingPunct="1">
              <a:lnSpc>
                <a:spcPts val="3500"/>
              </a:lnSpc>
              <a:spcBef>
                <a:spcPts val="0"/>
              </a:spcBef>
              <a:spcAft>
                <a:spcPct val="0"/>
              </a:spcAft>
              <a:buClr>
                <a:srgbClr val="FF0000"/>
              </a:buClr>
              <a:buSzTx/>
              <a:buFontTx/>
              <a:buNone/>
              <a:defRPr/>
            </a:pPr>
            <a:r>
              <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redo</a:t>
            </a:r>
            <a:r>
              <a:rPr kumimoji="0" lang="zh-CN"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重做日志</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从日志文件的末尾开始扫描， 重做所有</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commit</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的事务，</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x=new-x</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1" hangingPunct="1">
              <a:lnSpc>
                <a:spcPts val="3500"/>
              </a:lnSpc>
              <a:spcBef>
                <a:spcPts val="0"/>
              </a:spcBef>
              <a:spcAft>
                <a:spcPct val="0"/>
              </a:spcAft>
              <a:buClr>
                <a:srgbClr val="FF0000"/>
              </a:buClr>
              <a:buSzTx/>
              <a:buFontTx/>
              <a:buNone/>
              <a:defRPr/>
            </a:pPr>
            <a:r>
              <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undo</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回滚</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所有的</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rollback</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事务，把</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x= old-x</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0">
                                            <p:txEl>
                                              <p:char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0">
                                            <p:txEl>
                                              <p:charRg st="0" end="2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0">
                                            <p:txEl>
                                              <p:char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uild="p"/>
      <p:bldP spid="2" grpId="0"/>
      <p:bldP spid="4" grpId="0" build="p"/>
      <p:bldP spid="4"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4" name="Rectangle 1"/>
          <p:cNvSpPr/>
          <p:nvPr/>
        </p:nvSpPr>
        <p:spPr>
          <a:xfrm>
            <a:off x="382588" y="3481388"/>
            <a:ext cx="11809412" cy="1387475"/>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3500"/>
              </a:lnSpc>
              <a:buClr>
                <a:srgbClr val="FF0000"/>
              </a:buClr>
              <a:buFont typeface="Wingdings" panose="05000000000000000000" pitchFamily="2" charset="2"/>
              <a:buNone/>
            </a:pPr>
            <a:r>
              <a:rPr lang="zh-CN" altLang="en-US" sz="2800" dirty="0">
                <a:solidFill>
                  <a:srgbClr val="FF0000"/>
                </a:solidFill>
                <a:latin typeface="黑体" panose="02010609060101010101" pitchFamily="49" charset="-122"/>
              </a:rPr>
              <a:t>实例操作</a:t>
            </a:r>
            <a:r>
              <a:rPr lang="zh-CN" altLang="en-US" sz="2800" dirty="0">
                <a:latin typeface="黑体" panose="02010609060101010101" pitchFamily="49" charset="-122"/>
              </a:rPr>
              <a:t>：</a:t>
            </a:r>
            <a:r>
              <a:rPr lang="zh-CN" altLang="ko-KR" sz="2800" dirty="0">
                <a:latin typeface="黑体" panose="02010609060101010101" pitchFamily="49" charset="-122"/>
              </a:rPr>
              <a:t> </a:t>
            </a:r>
            <a:r>
              <a:rPr lang="zh-CN" altLang="en-US" sz="2800" dirty="0">
                <a:latin typeface="黑体" panose="02010609060101010101" pitchFamily="49" charset="-122"/>
              </a:rPr>
              <a:t>备份</a:t>
            </a:r>
            <a:r>
              <a:rPr lang="en-US" altLang="zh-CN" sz="2800" dirty="0">
                <a:latin typeface="黑体" panose="02010609060101010101" pitchFamily="49" charset="-122"/>
              </a:rPr>
              <a:t>SAMPLE</a:t>
            </a:r>
            <a:r>
              <a:rPr lang="zh-CN" altLang="en-US" sz="2800" dirty="0">
                <a:latin typeface="黑体" panose="02010609060101010101" pitchFamily="49" charset="-122"/>
              </a:rPr>
              <a:t>数据库到一个</a:t>
            </a:r>
            <a:r>
              <a:rPr lang="en-US" altLang="zh-CN" sz="2800" dirty="0">
                <a:latin typeface="黑体" panose="02010609060101010101" pitchFamily="49" charset="-122"/>
              </a:rPr>
              <a:t>G</a:t>
            </a:r>
            <a:r>
              <a:rPr lang="zh-CN" altLang="en-US" sz="2800" dirty="0">
                <a:latin typeface="黑体" panose="02010609060101010101" pitchFamily="49" charset="-122"/>
              </a:rPr>
              <a:t>磁盘的根目录文件</a:t>
            </a:r>
            <a:r>
              <a:rPr lang="en-US" altLang="zh-CN" sz="2800" dirty="0">
                <a:latin typeface="黑体" panose="02010609060101010101" pitchFamily="49" charset="-122"/>
              </a:rPr>
              <a:t>Sample.bak</a:t>
            </a:r>
            <a:r>
              <a:rPr lang="zh-CN" altLang="en-US" sz="2800" dirty="0">
                <a:latin typeface="黑体" panose="02010609060101010101" pitchFamily="49" charset="-122"/>
              </a:rPr>
              <a:t>中。</a:t>
            </a:r>
            <a:r>
              <a:rPr lang="zh-CN" altLang="ko-KR" sz="2800" dirty="0">
                <a:latin typeface="黑体" panose="02010609060101010101" pitchFamily="49" charset="-122"/>
              </a:rPr>
              <a:t> </a:t>
            </a:r>
            <a:endParaRPr lang="en-US" altLang="zh-CN" sz="2800" dirty="0">
              <a:latin typeface="黑体" panose="02010609060101010101" pitchFamily="49" charset="-122"/>
            </a:endParaRPr>
          </a:p>
          <a:p>
            <a:pPr algn="just" eaLnBrk="1" latinLnBrk="1" hangingPunct="1">
              <a:lnSpc>
                <a:spcPts val="3500"/>
              </a:lnSpc>
              <a:buClr>
                <a:srgbClr val="FF0000"/>
              </a:buClr>
              <a:buFont typeface="Wingdings" panose="05000000000000000000" pitchFamily="2" charset="2"/>
              <a:buNone/>
            </a:pPr>
            <a:r>
              <a:rPr lang="zh-CN" altLang="ko-KR" sz="2800" dirty="0">
                <a:solidFill>
                  <a:srgbClr val="C00000"/>
                </a:solidFill>
                <a:latin typeface="黑体" panose="02010609060101010101" pitchFamily="49" charset="-122"/>
              </a:rPr>
              <a:t>BACKUP DATABASE </a:t>
            </a:r>
            <a:r>
              <a:rPr lang="en-US" altLang="zh-CN" sz="2800" dirty="0">
                <a:latin typeface="黑体" panose="02010609060101010101" pitchFamily="49" charset="-122"/>
              </a:rPr>
              <a:t>SAMPLE</a:t>
            </a:r>
            <a:r>
              <a:rPr lang="zh-CN" altLang="ko-KR" sz="2800" dirty="0">
                <a:latin typeface="黑体" panose="02010609060101010101" pitchFamily="49" charset="-122"/>
              </a:rPr>
              <a:t>     </a:t>
            </a:r>
            <a:endParaRPr lang="en-US" altLang="zh-CN" sz="2800" dirty="0">
              <a:latin typeface="黑体" panose="02010609060101010101" pitchFamily="49" charset="-122"/>
            </a:endParaRPr>
          </a:p>
          <a:p>
            <a:pPr algn="just" eaLnBrk="1" latinLnBrk="1" hangingPunct="1">
              <a:lnSpc>
                <a:spcPts val="3500"/>
              </a:lnSpc>
              <a:buClr>
                <a:srgbClr val="FF0000"/>
              </a:buClr>
              <a:buFont typeface="Wingdings" panose="05000000000000000000" pitchFamily="2" charset="2"/>
              <a:buNone/>
            </a:pPr>
            <a:r>
              <a:rPr lang="zh-CN" altLang="ko-KR" sz="2800" dirty="0">
                <a:solidFill>
                  <a:srgbClr val="C00000"/>
                </a:solidFill>
                <a:latin typeface="黑体" panose="02010609060101010101" pitchFamily="49" charset="-122"/>
              </a:rPr>
              <a:t>TO DISK </a:t>
            </a:r>
            <a:r>
              <a:rPr lang="zh-CN" altLang="ko-KR" sz="2800" dirty="0">
                <a:latin typeface="黑体" panose="02010609060101010101" pitchFamily="49" charset="-122"/>
              </a:rPr>
              <a:t>= ‘</a:t>
            </a:r>
            <a:r>
              <a:rPr lang="en-US" altLang="zh-CN" sz="2800" dirty="0">
                <a:latin typeface="黑体" panose="02010609060101010101" pitchFamily="49" charset="-122"/>
              </a:rPr>
              <a:t>G</a:t>
            </a:r>
            <a:r>
              <a:rPr lang="zh-CN" altLang="ko-KR" sz="2800" dirty="0">
                <a:latin typeface="黑体" panose="02010609060101010101" pitchFamily="49" charset="-122"/>
              </a:rPr>
              <a:t>:\S</a:t>
            </a:r>
            <a:r>
              <a:rPr lang="en-US" altLang="zh-CN" sz="2800" dirty="0">
                <a:latin typeface="黑体" panose="02010609060101010101" pitchFamily="49" charset="-122"/>
              </a:rPr>
              <a:t>a</a:t>
            </a:r>
            <a:r>
              <a:rPr lang="zh-CN" altLang="ko-KR" sz="2800" dirty="0">
                <a:latin typeface="黑体" panose="02010609060101010101" pitchFamily="49" charset="-122"/>
              </a:rPr>
              <a:t>mple.bak'; </a:t>
            </a:r>
            <a:endParaRPr lang="en-US" altLang="zh-CN" sz="2800" dirty="0">
              <a:latin typeface="黑体" panose="02010609060101010101" pitchFamily="49" charset="-122"/>
            </a:endParaRPr>
          </a:p>
        </p:txBody>
      </p:sp>
      <p:sp>
        <p:nvSpPr>
          <p:cNvPr id="6" name="矩形 5"/>
          <p:cNvSpPr/>
          <p:nvPr/>
        </p:nvSpPr>
        <p:spPr>
          <a:xfrm>
            <a:off x="411163" y="1412875"/>
            <a:ext cx="3721100" cy="1387475"/>
          </a:xfrm>
          <a:prstGeom prst="rect">
            <a:avLst/>
          </a:prstGeom>
          <a:noFill/>
          <a:ln w="9525">
            <a:noFill/>
          </a:ln>
        </p:spPr>
        <p:txBody>
          <a:bodyPr wrap="none">
            <a:spAutoFit/>
          </a:bodyPr>
          <a:p>
            <a:pPr algn="just" eaLnBrk="1" latinLnBrk="1" hangingPunct="1">
              <a:lnSpc>
                <a:spcPts val="3500"/>
              </a:lnSpc>
              <a:buClr>
                <a:srgbClr val="FF0000"/>
              </a:buClr>
              <a:buFont typeface="Wingdings" panose="05000000000000000000" pitchFamily="2" charset="2"/>
              <a:buNone/>
            </a:pPr>
            <a:r>
              <a:rPr lang="zh-CN" altLang="en-US" sz="2800" dirty="0">
                <a:latin typeface="黑体" panose="02010609060101010101" pitchFamily="49" charset="-122"/>
              </a:rPr>
              <a:t>备份实现方式：</a:t>
            </a:r>
            <a:endParaRPr lang="en-US" altLang="zh-CN" sz="2800" dirty="0">
              <a:latin typeface="黑体" panose="02010609060101010101" pitchFamily="49" charset="-122"/>
            </a:endParaRPr>
          </a:p>
          <a:p>
            <a:pPr algn="just" eaLnBrk="1" latin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执行</a:t>
            </a:r>
            <a:r>
              <a:rPr lang="en-US" altLang="zh-CN" sz="2800" dirty="0">
                <a:latin typeface="黑体" panose="02010609060101010101" pitchFamily="49" charset="-122"/>
              </a:rPr>
              <a:t>SQL</a:t>
            </a:r>
            <a:r>
              <a:rPr lang="zh-CN" altLang="en-US" sz="2800" dirty="0">
                <a:latin typeface="黑体" panose="02010609060101010101" pitchFamily="49" charset="-122"/>
              </a:rPr>
              <a:t>命令实现备份</a:t>
            </a:r>
            <a:endParaRPr lang="en-US" altLang="zh-CN" sz="2800" dirty="0">
              <a:latin typeface="黑体" panose="02010609060101010101" pitchFamily="49" charset="-122"/>
            </a:endParaRPr>
          </a:p>
          <a:p>
            <a:pPr algn="just" eaLnBrk="1" latin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操作</a:t>
            </a:r>
            <a:r>
              <a:rPr lang="en-US" altLang="zh-CN" sz="2800" dirty="0">
                <a:latin typeface="黑体" panose="02010609060101010101" pitchFamily="49" charset="-122"/>
              </a:rPr>
              <a:t>GUI</a:t>
            </a:r>
            <a:r>
              <a:rPr lang="zh-CN" altLang="en-US" sz="2800" dirty="0">
                <a:latin typeface="黑体" panose="02010609060101010101" pitchFamily="49" charset="-122"/>
              </a:rPr>
              <a:t>工具实现备份</a:t>
            </a:r>
            <a:endParaRPr lang="zh-CN" altLang="en-US" sz="2800" dirty="0">
              <a:latin typeface="黑体" panose="02010609060101010101" pitchFamily="49" charset="-122"/>
            </a:endParaRPr>
          </a:p>
        </p:txBody>
      </p:sp>
      <p:sp>
        <p:nvSpPr>
          <p:cNvPr id="13316" name="Text Box 5"/>
          <p:cNvSpPr txBox="1"/>
          <p:nvPr/>
        </p:nvSpPr>
        <p:spPr>
          <a:xfrm>
            <a:off x="239713" y="450850"/>
            <a:ext cx="6662737"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六、数据库备份实现</a:t>
            </a:r>
            <a:endParaRPr lang="zh-CN" altLang="en-US" sz="3200" dirty="0">
              <a:solidFill>
                <a:srgbClr val="0033CC"/>
              </a:solidFill>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charRg st="8" end="2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charRg st="20" end="3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004">
                                            <p:txEl>
                                              <p:charRg st="4294967295" end="429496729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004">
                                            <p:txEl>
                                              <p:charRg st="0" end="4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004">
                                            <p:txEl>
                                              <p:charRg st="43" end="7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8004">
                                            <p:txEl>
                                              <p:charRg st="71" end="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build="p"/>
      <p:bldP spid="6"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5"/>
          <p:cNvSpPr txBox="1"/>
          <p:nvPr/>
        </p:nvSpPr>
        <p:spPr>
          <a:xfrm>
            <a:off x="153988" y="404813"/>
            <a:ext cx="6662737" cy="611187"/>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七、数据库恢复方法</a:t>
            </a:r>
            <a:endParaRPr lang="zh-CN" altLang="en-US" sz="3200" dirty="0">
              <a:solidFill>
                <a:srgbClr val="0033CC"/>
              </a:solidFill>
              <a:latin typeface="黑体" panose="02010609060101010101" pitchFamily="49" charset="-122"/>
            </a:endParaRPr>
          </a:p>
        </p:txBody>
      </p:sp>
      <p:sp>
        <p:nvSpPr>
          <p:cNvPr id="125958" name="Rectangle 6"/>
          <p:cNvSpPr/>
          <p:nvPr/>
        </p:nvSpPr>
        <p:spPr>
          <a:xfrm>
            <a:off x="355600" y="1322388"/>
            <a:ext cx="4832350" cy="450850"/>
          </a:xfrm>
          <a:prstGeom prst="rect">
            <a:avLst/>
          </a:prstGeom>
          <a:noFill/>
          <a:ln w="9525">
            <a:noFill/>
          </a:ln>
          <a:effectLst>
            <a:prstShdw prst="shdw13" dist="53882" dir="13499999">
              <a:schemeClr val="bg2">
                <a:alpha val="50000"/>
              </a:schemeClr>
            </a:prstShdw>
          </a:effectLst>
        </p:spPr>
        <p:txBody>
          <a:bodyPr wrap="none">
            <a:spAutoFit/>
          </a:bodyPr>
          <a:p>
            <a:pPr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1. </a:t>
            </a:r>
            <a:r>
              <a:rPr lang="zh-CN" altLang="en-US" sz="2800" dirty="0">
                <a:solidFill>
                  <a:srgbClr val="0066FF"/>
                </a:solidFill>
                <a:latin typeface="黑体" panose="02010609060101010101" pitchFamily="49" charset="-122"/>
              </a:rPr>
              <a:t>通过备份文件进行恢复  </a:t>
            </a:r>
            <a:endParaRPr lang="zh-CN" altLang="en-US" sz="2800" dirty="0">
              <a:solidFill>
                <a:srgbClr val="0066FF"/>
              </a:solidFill>
              <a:latin typeface="黑体" panose="02010609060101010101" pitchFamily="49" charset="-122"/>
            </a:endParaRPr>
          </a:p>
        </p:txBody>
      </p:sp>
      <p:pic>
        <p:nvPicPr>
          <p:cNvPr id="143363" name="Picture 3" descr="仅还原完整数据库备份"/>
          <p:cNvPicPr>
            <a:picLocks noChangeAspect="1"/>
          </p:cNvPicPr>
          <p:nvPr/>
        </p:nvPicPr>
        <p:blipFill>
          <a:blip r:embed="rId1"/>
          <a:stretch>
            <a:fillRect/>
          </a:stretch>
        </p:blipFill>
        <p:spPr>
          <a:xfrm>
            <a:off x="1703388" y="2276475"/>
            <a:ext cx="7445375" cy="4089400"/>
          </a:xfrm>
          <a:prstGeom prst="rect">
            <a:avLst/>
          </a:prstGeom>
          <a:noFill/>
          <a:ln w="9525">
            <a:noFill/>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5958"/>
                                        </p:tgtEl>
                                        <p:attrNameLst>
                                          <p:attrName>style.visibility</p:attrName>
                                        </p:attrNameLst>
                                      </p:cBhvr>
                                      <p:to>
                                        <p:strVal val="visible"/>
                                      </p:to>
                                    </p:set>
                                    <p:animEffect transition="in" filter="box(in)">
                                      <p:cBhvr>
                                        <p:cTn id="7" dur="500"/>
                                        <p:tgtEl>
                                          <p:spTgt spid="1259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3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1"/>
          <p:cNvSpPr/>
          <p:nvPr/>
        </p:nvSpPr>
        <p:spPr>
          <a:xfrm>
            <a:off x="396875" y="563563"/>
            <a:ext cx="11236325" cy="1438275"/>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3500"/>
              </a:lnSpc>
              <a:buClr>
                <a:srgbClr val="FF0000"/>
              </a:buClr>
              <a:buFont typeface="Wingdings" panose="05000000000000000000" pitchFamily="2" charset="2"/>
              <a:buNone/>
            </a:pPr>
            <a:r>
              <a:rPr lang="zh-CN" altLang="en-US" sz="2800" dirty="0">
                <a:solidFill>
                  <a:srgbClr val="FF0000"/>
                </a:solidFill>
                <a:latin typeface="黑体" panose="02010609060101010101" pitchFamily="49" charset="-122"/>
              </a:rPr>
              <a:t>实例操作</a:t>
            </a:r>
            <a:r>
              <a:rPr lang="zh-CN" altLang="en-US" sz="2800" dirty="0">
                <a:latin typeface="黑体" panose="02010609060101010101" pitchFamily="49" charset="-122"/>
              </a:rPr>
              <a:t>：</a:t>
            </a:r>
            <a:r>
              <a:rPr lang="zh-CN" altLang="ko-KR" sz="2800" dirty="0">
                <a:latin typeface="黑体" panose="02010609060101010101" pitchFamily="49" charset="-122"/>
              </a:rPr>
              <a:t> </a:t>
            </a:r>
            <a:r>
              <a:rPr lang="zh-CN" altLang="en-US" sz="2800" dirty="0">
                <a:latin typeface="黑体" panose="02010609060101010101" pitchFamily="49" charset="-122"/>
              </a:rPr>
              <a:t>从存储备份文件中恢复</a:t>
            </a:r>
            <a:r>
              <a:rPr lang="en-US" altLang="zh-CN" sz="2800" dirty="0">
                <a:latin typeface="黑体" panose="02010609060101010101" pitchFamily="49" charset="-122"/>
              </a:rPr>
              <a:t>SAMPLE</a:t>
            </a:r>
            <a:r>
              <a:rPr lang="zh-CN" altLang="en-US" sz="2800" dirty="0">
                <a:latin typeface="黑体" panose="02010609060101010101" pitchFamily="49" charset="-122"/>
              </a:rPr>
              <a:t>数据库。</a:t>
            </a:r>
            <a:r>
              <a:rPr lang="zh-CN" altLang="ko-KR" sz="2800" dirty="0">
                <a:latin typeface="黑体" panose="02010609060101010101" pitchFamily="49" charset="-122"/>
              </a:rPr>
              <a:t> </a:t>
            </a:r>
            <a:endParaRPr lang="en-US" altLang="zh-CN" sz="2800" dirty="0">
              <a:latin typeface="黑体" panose="02010609060101010101" pitchFamily="49" charset="-122"/>
            </a:endParaRPr>
          </a:p>
          <a:p>
            <a:pPr algn="just" eaLnBrk="1" latinLnBrk="1" hangingPunct="1">
              <a:lnSpc>
                <a:spcPts val="3500"/>
              </a:lnSpc>
              <a:buClr>
                <a:srgbClr val="FF0000"/>
              </a:buClr>
              <a:buFont typeface="Wingdings" panose="05000000000000000000" pitchFamily="2" charset="2"/>
              <a:buNone/>
            </a:pPr>
            <a:r>
              <a:rPr lang="en-US" altLang="zh-CN" sz="2800" dirty="0">
                <a:solidFill>
                  <a:srgbClr val="C00000"/>
                </a:solidFill>
                <a:latin typeface="黑体" panose="02010609060101010101" pitchFamily="49" charset="-122"/>
              </a:rPr>
              <a:t>RESTORE DATABASE </a:t>
            </a:r>
            <a:r>
              <a:rPr lang="en-US" altLang="zh-CN" sz="2800" dirty="0">
                <a:latin typeface="黑体" panose="02010609060101010101" pitchFamily="49" charset="-122"/>
              </a:rPr>
              <a:t>SAMPLE </a:t>
            </a:r>
            <a:endParaRPr lang="en-US" altLang="zh-CN" sz="2800" dirty="0">
              <a:latin typeface="黑体" panose="02010609060101010101" pitchFamily="49" charset="-122"/>
            </a:endParaRPr>
          </a:p>
          <a:p>
            <a:pPr algn="just" eaLnBrk="1" latinLnBrk="1" hangingPunct="1">
              <a:lnSpc>
                <a:spcPts val="3500"/>
              </a:lnSpc>
              <a:buClr>
                <a:srgbClr val="FF0000"/>
              </a:buClr>
              <a:buFont typeface="Wingdings" panose="05000000000000000000" pitchFamily="2" charset="2"/>
              <a:buNone/>
            </a:pPr>
            <a:r>
              <a:rPr lang="en-US" altLang="zh-CN" sz="2800" dirty="0">
                <a:solidFill>
                  <a:srgbClr val="C00000"/>
                </a:solidFill>
                <a:latin typeface="黑体" panose="02010609060101010101" pitchFamily="49" charset="-122"/>
              </a:rPr>
              <a:t>FROM DISK </a:t>
            </a:r>
            <a:r>
              <a:rPr lang="en-US" altLang="zh-CN" sz="2800" dirty="0">
                <a:latin typeface="黑体" panose="02010609060101010101" pitchFamily="49" charset="-122"/>
              </a:rPr>
              <a:t>= ‘G:\Sample.bak'; </a:t>
            </a:r>
            <a:endParaRPr lang="zh-CN" altLang="ko-KR" sz="2800" dirty="0">
              <a:latin typeface="黑体" panose="02010609060101010101" pitchFamily="49" charset="-122"/>
            </a:endParaRPr>
          </a:p>
        </p:txBody>
      </p:sp>
      <p:sp>
        <p:nvSpPr>
          <p:cNvPr id="2" name="矩形 1"/>
          <p:cNvSpPr/>
          <p:nvPr/>
        </p:nvSpPr>
        <p:spPr>
          <a:xfrm>
            <a:off x="433388" y="2644775"/>
            <a:ext cx="11622087" cy="990600"/>
          </a:xfrm>
          <a:prstGeom prst="rect">
            <a:avLst/>
          </a:prstGeom>
          <a:noFill/>
          <a:ln w="9525">
            <a:noFill/>
          </a:ln>
        </p:spPr>
        <p:txBody>
          <a:bodyPr>
            <a:spAutoFit/>
          </a:bodyPr>
          <a:p>
            <a:pPr algn="just" eaLnBrk="1" latinLnBrk="1" hangingPunct="1">
              <a:lnSpc>
                <a:spcPts val="3500"/>
              </a:lnSpc>
              <a:buClr>
                <a:srgbClr val="FF0000"/>
              </a:buClr>
            </a:pPr>
            <a:r>
              <a:rPr lang="zh-CN" altLang="en-US" sz="2800" dirty="0">
                <a:latin typeface="黑体" panose="02010609060101010101" pitchFamily="49" charset="-122"/>
              </a:rPr>
              <a:t>当使用备份数据库文件将数据库恢复到一个已知节点后</a:t>
            </a:r>
            <a:r>
              <a:rPr lang="en-US" altLang="zh-CN" sz="2800" dirty="0">
                <a:latin typeface="黑体" panose="02010609060101010101" pitchFamily="49" charset="-122"/>
              </a:rPr>
              <a:t>,</a:t>
            </a:r>
            <a:r>
              <a:rPr lang="zh-CN" altLang="en-US" sz="2800" dirty="0">
                <a:latin typeface="黑体" panose="02010609060101010101" pitchFamily="49" charset="-122"/>
              </a:rPr>
              <a:t>然后重新处理当时的所有工作。</a:t>
            </a:r>
            <a:endParaRPr lang="zh-CN" altLang="en-US" sz="2800" dirty="0">
              <a:latin typeface="黑体" panose="02010609060101010101" pitchFamily="49" charset="-122"/>
            </a:endParaRPr>
          </a:p>
        </p:txBody>
      </p:sp>
      <p:sp>
        <p:nvSpPr>
          <p:cNvPr id="4" name="矩形 3"/>
          <p:cNvSpPr/>
          <p:nvPr/>
        </p:nvSpPr>
        <p:spPr>
          <a:xfrm>
            <a:off x="569913" y="4132263"/>
            <a:ext cx="11622088" cy="1387475"/>
          </a:xfrm>
          <a:prstGeom prst="rect">
            <a:avLst/>
          </a:prstGeom>
        </p:spPr>
        <p:txBody>
          <a:bodyPr>
            <a:spAutoFit/>
          </a:bodyPr>
          <a:lstStyle/>
          <a:p>
            <a:pPr marL="0" marR="0" lvl="0" indent="0" algn="just" defTabSz="914400" rtl="0" eaLnBrk="1" fontAlgn="base" latinLnBrk="1" hangingPunct="1">
              <a:lnSpc>
                <a:spcPts val="3500"/>
              </a:lnSpc>
              <a:spcBef>
                <a:spcPts val="0"/>
              </a:spcBef>
              <a:spcAft>
                <a:spcPct val="0"/>
              </a:spcAft>
              <a:buClr>
                <a:srgbClr val="FF0000"/>
              </a:buClr>
              <a:buSzTx/>
              <a:buFontTx/>
              <a:buNone/>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本方法特点：</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14655" algn="just" defTabSz="914400" rtl="0" eaLnBrk="1" fontAlgn="base" latinLnBrk="1" hangingPunct="1">
              <a:lnSpc>
                <a:spcPts val="3500"/>
              </a:lnSpc>
              <a:spcBef>
                <a:spcPts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恢复技术简单，易于实现</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414655" algn="just" defTabSz="914400" rtl="0" eaLnBrk="1" fontAlgn="base" latinLnBrk="1" hangingPunct="1">
              <a:lnSpc>
                <a:spcPts val="3500"/>
              </a:lnSpc>
              <a:spcBef>
                <a:spcPts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对于多用户系统，难以接受备份周期内出现的数据丢失</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0">
                                            <p:txEl>
                                              <p:char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0">
                                            <p:txEl>
                                              <p:charRg st="0" end="2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0">
                                            <p:txEl>
                                              <p:charRg st="28" end="5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0">
                                            <p:txEl>
                                              <p:charRg st="53" end="8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uild="p"/>
      <p:bldP spid="2" grpId="0"/>
      <p:bldP spid="4" grpId="0" build="p"/>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p:nvPr/>
        </p:nvSpPr>
        <p:spPr>
          <a:xfrm>
            <a:off x="334963" y="620713"/>
            <a:ext cx="8264525" cy="436562"/>
          </a:xfrm>
          <a:prstGeom prst="rect">
            <a:avLst/>
          </a:prstGeom>
          <a:noFill/>
          <a:ln w="9525">
            <a:noFill/>
          </a:ln>
          <a:effectLst>
            <a:prstShdw prst="shdw13" dist="53882" dir="13499999">
              <a:schemeClr val="bg2">
                <a:alpha val="50000"/>
              </a:schemeClr>
            </a:prstShdw>
          </a:effectLst>
        </p:spPr>
        <p:txBody>
          <a:bodyPr wrap="none">
            <a:spAutoFit/>
          </a:bodyPr>
          <a:p>
            <a:pPr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2. </a:t>
            </a:r>
            <a:r>
              <a:rPr lang="zh-CN" altLang="en-US" sz="2800" dirty="0">
                <a:solidFill>
                  <a:srgbClr val="0066FF"/>
                </a:solidFill>
                <a:latin typeface="黑体" panose="02010609060101010101" pitchFamily="49" charset="-122"/>
              </a:rPr>
              <a:t>利用事务日志按前滚或回滚方式进行数据库恢复</a:t>
            </a:r>
            <a:endParaRPr lang="zh-CN" altLang="en-US" sz="2800" dirty="0">
              <a:solidFill>
                <a:srgbClr val="0066FF"/>
              </a:solidFill>
              <a:latin typeface="黑体" panose="02010609060101010101" pitchFamily="49" charset="-122"/>
            </a:endParaRPr>
          </a:p>
        </p:txBody>
      </p:sp>
      <p:pic>
        <p:nvPicPr>
          <p:cNvPr id="4" name="图片 3"/>
          <p:cNvPicPr>
            <a:picLocks noChangeAspect="1"/>
          </p:cNvPicPr>
          <p:nvPr/>
        </p:nvPicPr>
        <p:blipFill>
          <a:blip r:embed="rId1"/>
          <a:stretch>
            <a:fillRect/>
          </a:stretch>
        </p:blipFill>
        <p:spPr>
          <a:xfrm>
            <a:off x="735013" y="1916113"/>
            <a:ext cx="10645775" cy="32861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5"/>
          <p:cNvSpPr txBox="1">
            <a:spLocks noChangeArrowheads="1"/>
          </p:cNvSpPr>
          <p:nvPr/>
        </p:nvSpPr>
        <p:spPr bwMode="auto">
          <a:xfrm>
            <a:off x="239713" y="379413"/>
            <a:ext cx="110823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八、基于</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GUI</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的</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PostgreSQL </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数据库系统备份与恢复</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125958" name="Rectangle 6"/>
          <p:cNvSpPr>
            <a:spLocks noChangeArrowheads="1"/>
          </p:cNvSpPr>
          <p:nvPr/>
        </p:nvSpPr>
        <p:spPr bwMode="auto">
          <a:xfrm>
            <a:off x="696913" y="1322388"/>
            <a:ext cx="2601913" cy="45085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en-US" altLang="zh-CN" sz="2905" b="0" i="0" u="none" strike="noStrike" kern="1200" cap="none" spc="0" normalizeH="0" baseline="0" noProof="0" dirty="0" smtClean="0">
                <a:ln>
                  <a:noFill/>
                </a:ln>
                <a:solidFill>
                  <a:srgbClr val="0066FF"/>
                </a:solidFill>
                <a:effectLst/>
                <a:uLnTx/>
                <a:uFillTx/>
                <a:latin typeface="黑体" panose="02010609060101010101" pitchFamily="49" charset="-122"/>
                <a:ea typeface="黑体" panose="02010609060101010101" pitchFamily="49" charset="-122"/>
                <a:cs typeface="+mn-cs"/>
              </a:rPr>
              <a:t>1. </a:t>
            </a:r>
            <a:r>
              <a:rPr kumimoji="0" lang="zh-CN" altLang="en-US" sz="2905" b="0" i="0" u="none" strike="noStrike" kern="1200" cap="none" spc="0" normalizeH="0" baseline="0" noProof="0" dirty="0" smtClean="0">
                <a:ln>
                  <a:noFill/>
                </a:ln>
                <a:solidFill>
                  <a:srgbClr val="0066FF"/>
                </a:solidFill>
                <a:effectLst/>
                <a:uLnTx/>
                <a:uFillTx/>
                <a:latin typeface="黑体" panose="02010609060101010101" pitchFamily="49" charset="-122"/>
                <a:ea typeface="黑体" panose="02010609060101010101" pitchFamily="49" charset="-122"/>
                <a:cs typeface="+mn-cs"/>
              </a:rPr>
              <a:t>数据库备份</a:t>
            </a:r>
            <a:endParaRPr kumimoji="0" lang="zh-CN" altLang="en-US" sz="2905" b="0" i="0" u="none" strike="noStrike" kern="1200" cap="none" spc="0" normalizeH="0" baseline="0" noProof="0" dirty="0" smtClean="0">
              <a:ln>
                <a:noFill/>
              </a:ln>
              <a:solidFill>
                <a:srgbClr val="0066FF"/>
              </a:solidFill>
              <a:effectLst/>
              <a:uLnTx/>
              <a:uFillTx/>
              <a:latin typeface="黑体" panose="02010609060101010101" pitchFamily="49" charset="-122"/>
              <a:ea typeface="黑体" panose="02010609060101010101" pitchFamily="49" charset="-122"/>
              <a:cs typeface="+mn-cs"/>
            </a:endParaRPr>
          </a:p>
        </p:txBody>
      </p:sp>
      <p:pic>
        <p:nvPicPr>
          <p:cNvPr id="20484" name="图片 4"/>
          <p:cNvPicPr>
            <a:picLocks noChangeAspect="1"/>
          </p:cNvPicPr>
          <p:nvPr/>
        </p:nvPicPr>
        <p:blipFill>
          <a:blip r:embed="rId1"/>
          <a:stretch>
            <a:fillRect/>
          </a:stretch>
        </p:blipFill>
        <p:spPr>
          <a:xfrm>
            <a:off x="1620838" y="2133600"/>
            <a:ext cx="9317037" cy="4332288"/>
          </a:xfrm>
          <a:prstGeom prst="rect">
            <a:avLst/>
          </a:prstGeom>
          <a:noFill/>
          <a:ln w="9525">
            <a:noFill/>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5958"/>
                                        </p:tgtEl>
                                        <p:attrNameLst>
                                          <p:attrName>style.visibility</p:attrName>
                                        </p:attrNameLst>
                                      </p:cBhvr>
                                      <p:to>
                                        <p:strVal val="visible"/>
                                      </p:to>
                                    </p:set>
                                    <p:animEffect transition="in" filter="box(in)">
                                      <p:cBhvr>
                                        <p:cTn id="7" dur="500"/>
                                        <p:tgtEl>
                                          <p:spTgt spid="1259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2"/>
          <p:cNvSpPr txBox="1"/>
          <p:nvPr/>
        </p:nvSpPr>
        <p:spPr>
          <a:xfrm>
            <a:off x="144463" y="476250"/>
            <a:ext cx="7731125"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六、</a:t>
            </a:r>
            <a:r>
              <a:rPr lang="en-US" altLang="zh-CN" sz="3200" dirty="0">
                <a:solidFill>
                  <a:srgbClr val="0033CC"/>
                </a:solidFill>
                <a:latin typeface="黑体" panose="02010609060101010101" pitchFamily="49" charset="-122"/>
              </a:rPr>
              <a:t>DBMS</a:t>
            </a:r>
            <a:r>
              <a:rPr lang="zh-CN" altLang="en-US" sz="3200" dirty="0">
                <a:solidFill>
                  <a:srgbClr val="0033CC"/>
                </a:solidFill>
                <a:latin typeface="黑体" panose="02010609060101010101" pitchFamily="49" charset="-122"/>
              </a:rPr>
              <a:t>功能结构</a:t>
            </a:r>
            <a:endParaRPr lang="zh-CN" altLang="en-US" sz="3200" dirty="0">
              <a:solidFill>
                <a:srgbClr val="0033CC"/>
              </a:solidFill>
              <a:latin typeface="黑体" panose="02010609060101010101" pitchFamily="49" charset="-122"/>
            </a:endParaRPr>
          </a:p>
        </p:txBody>
      </p:sp>
      <p:pic>
        <p:nvPicPr>
          <p:cNvPr id="15363" name="图片 3"/>
          <p:cNvPicPr>
            <a:picLocks noChangeAspect="1"/>
          </p:cNvPicPr>
          <p:nvPr/>
        </p:nvPicPr>
        <p:blipFill>
          <a:blip r:embed="rId1"/>
          <a:stretch>
            <a:fillRect/>
          </a:stretch>
        </p:blipFill>
        <p:spPr>
          <a:xfrm>
            <a:off x="590550" y="1411288"/>
            <a:ext cx="11322050" cy="5446712"/>
          </a:xfrm>
          <a:prstGeom prst="rect">
            <a:avLst/>
          </a:prstGeom>
          <a:noFill/>
          <a:ln w="9525">
            <a:noFill/>
          </a:ln>
        </p:spPr>
      </p:pic>
    </p:spTree>
  </p:cSld>
  <p:clrMapOvr>
    <a:masterClrMapping/>
  </p:clrMapOvr>
  <p:transition spd="slow">
    <p:zoom dir="in"/>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6"/>
          <p:cNvSpPr/>
          <p:nvPr/>
        </p:nvSpPr>
        <p:spPr>
          <a:xfrm>
            <a:off x="436563" y="530225"/>
            <a:ext cx="2601912" cy="450850"/>
          </a:xfrm>
          <a:prstGeom prst="rect">
            <a:avLst/>
          </a:prstGeom>
          <a:noFill/>
          <a:ln w="9525">
            <a:noFill/>
          </a:ln>
          <a:effectLst>
            <a:prstShdw prst="shdw13" dist="53882" dir="13499999">
              <a:schemeClr val="bg2">
                <a:alpha val="50000"/>
              </a:schemeClr>
            </a:prstShdw>
          </a:effectLst>
        </p:spPr>
        <p:txBody>
          <a:bodyPr wrap="none">
            <a:spAutoFit/>
          </a:bodyPr>
          <a:p>
            <a:pPr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2. </a:t>
            </a:r>
            <a:r>
              <a:rPr lang="zh-CN" altLang="en-US" sz="2800" dirty="0">
                <a:solidFill>
                  <a:srgbClr val="0066FF"/>
                </a:solidFill>
                <a:latin typeface="黑体" panose="02010609060101010101" pitchFamily="49" charset="-122"/>
              </a:rPr>
              <a:t>数据库恢复</a:t>
            </a:r>
            <a:endParaRPr lang="zh-CN" altLang="en-US" sz="2800" dirty="0">
              <a:solidFill>
                <a:srgbClr val="0066FF"/>
              </a:solidFill>
              <a:latin typeface="黑体" panose="02010609060101010101" pitchFamily="49" charset="-122"/>
            </a:endParaRPr>
          </a:p>
        </p:txBody>
      </p:sp>
      <p:pic>
        <p:nvPicPr>
          <p:cNvPr id="22531" name="图片 3"/>
          <p:cNvPicPr>
            <a:picLocks noChangeAspect="1"/>
          </p:cNvPicPr>
          <p:nvPr/>
        </p:nvPicPr>
        <p:blipFill>
          <a:blip r:embed="rId1"/>
          <a:stretch>
            <a:fillRect/>
          </a:stretch>
        </p:blipFill>
        <p:spPr>
          <a:xfrm>
            <a:off x="704850" y="1328738"/>
            <a:ext cx="10712450" cy="5183187"/>
          </a:xfrm>
          <a:prstGeom prst="rect">
            <a:avLst/>
          </a:prstGeom>
          <a:noFill/>
          <a:ln w="9525">
            <a:noFill/>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265113" y="476250"/>
            <a:ext cx="8062912"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zh-CN" sz="3200" dirty="0">
                <a:solidFill>
                  <a:srgbClr val="0033CC"/>
                </a:solidFill>
                <a:latin typeface="黑体" panose="02010609060101010101" pitchFamily="49" charset="-122"/>
              </a:rPr>
              <a:t>课堂讨论</a:t>
            </a:r>
            <a:endParaRPr lang="zh-CN" altLang="zh-CN" sz="3200" dirty="0">
              <a:solidFill>
                <a:srgbClr val="0033CC"/>
              </a:solidFill>
              <a:latin typeface="黑体" panose="02010609060101010101" pitchFamily="49" charset="-122"/>
            </a:endParaRPr>
          </a:p>
        </p:txBody>
      </p:sp>
      <p:sp>
        <p:nvSpPr>
          <p:cNvPr id="2" name="矩形 1"/>
          <p:cNvSpPr/>
          <p:nvPr/>
        </p:nvSpPr>
        <p:spPr>
          <a:xfrm>
            <a:off x="695325" y="1474788"/>
            <a:ext cx="10988675" cy="2335530"/>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1．数据库系统的备份内容是什么？</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2．典型的 DBMS 支持的备份方式有哪些？</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3．PostgreSQL 数据库备份方法有哪些？</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4．数据库出现哪些意外事件时，需要进行恢复处理？</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5．PostgreSQL 数据库恢复方法有哪些？</a:t>
            </a:r>
            <a:endParaRPr kumimoji="0" sz="2800" b="1"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1827213" y="2614613"/>
            <a:ext cx="8101013"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5.6 PostgreSQL</a:t>
            </a:r>
            <a:r>
              <a:rPr kumimoji="0" lang="zh-CN"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数据库管理项目实践</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603250" y="1557338"/>
            <a:ext cx="11396663" cy="2925762"/>
          </a:xfrm>
          <a:prstGeom prst="rect">
            <a:avLst/>
          </a:prstGeom>
          <a:noFill/>
          <a:ln w="9525">
            <a:noFill/>
          </a:ln>
        </p:spPr>
        <p:txBody>
          <a:bodyPr lIns="104499" tIns="52249" rIns="104499" bIns="52249">
            <a:spAutoFit/>
          </a:bodyPr>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掌握</a:t>
            </a:r>
            <a:r>
              <a:rPr lang="zh-CN" altLang="zh-CN" sz="3600" dirty="0">
                <a:latin typeface="隶书" panose="02010509060101010101" pitchFamily="49" charset="-122"/>
                <a:ea typeface="隶书" panose="02010509060101010101" pitchFamily="49" charset="-122"/>
              </a:rPr>
              <a:t>数据库</a:t>
            </a:r>
            <a:r>
              <a:rPr lang="zh-CN" altLang="en-US" sz="3600" dirty="0">
                <a:latin typeface="隶书" panose="02010509060101010101" pitchFamily="49" charset="-122"/>
                <a:ea typeface="隶书" panose="02010509060101010101" pitchFamily="49" charset="-122"/>
              </a:rPr>
              <a:t>系统</a:t>
            </a:r>
            <a:r>
              <a:rPr lang="zh-CN" altLang="zh-CN" sz="3600" dirty="0">
                <a:latin typeface="隶书" panose="02010509060101010101" pitchFamily="49" charset="-122"/>
                <a:ea typeface="隶书" panose="02010509060101010101" pitchFamily="49" charset="-122"/>
              </a:rPr>
              <a:t>角色</a:t>
            </a:r>
            <a:r>
              <a:rPr lang="zh-CN" altLang="en-US" sz="3600" dirty="0">
                <a:latin typeface="隶书" panose="02010509060101010101" pitchFamily="49" charset="-122"/>
                <a:ea typeface="隶书" panose="02010509060101010101" pitchFamily="49" charset="-122"/>
              </a:rPr>
              <a:t>创建方法</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掌握</a:t>
            </a:r>
            <a:r>
              <a:rPr lang="zh-CN" altLang="zh-CN" sz="3600" dirty="0">
                <a:latin typeface="隶书" panose="02010509060101010101" pitchFamily="49" charset="-122"/>
                <a:ea typeface="隶书" panose="02010509060101010101" pitchFamily="49" charset="-122"/>
              </a:rPr>
              <a:t>赋予数据库角色对象访问权限</a:t>
            </a:r>
            <a:r>
              <a:rPr lang="zh-CN" altLang="en-US" sz="3600" dirty="0">
                <a:latin typeface="隶书" panose="02010509060101010101" pitchFamily="49" charset="-122"/>
                <a:ea typeface="隶书" panose="02010509060101010101" pitchFamily="49" charset="-122"/>
              </a:rPr>
              <a:t>方法</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掌握</a:t>
            </a:r>
            <a:r>
              <a:rPr lang="zh-CN" altLang="zh-CN" sz="3600" dirty="0">
                <a:latin typeface="隶书" panose="02010509060101010101" pitchFamily="49" charset="-122"/>
                <a:ea typeface="隶书" panose="02010509060101010101" pitchFamily="49" charset="-122"/>
              </a:rPr>
              <a:t>创建数据库用户及其角色赋予</a:t>
            </a:r>
            <a:r>
              <a:rPr lang="zh-CN" altLang="en-US" sz="3600" dirty="0">
                <a:latin typeface="隶书" panose="02010509060101010101" pitchFamily="49" charset="-122"/>
                <a:ea typeface="隶书" panose="02010509060101010101" pitchFamily="49" charset="-122"/>
              </a:rPr>
              <a:t>方法</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掌握</a:t>
            </a:r>
            <a:r>
              <a:rPr lang="zh-CN" altLang="zh-CN" sz="3600" dirty="0">
                <a:latin typeface="隶书" panose="02010509060101010101" pitchFamily="49" charset="-122"/>
                <a:ea typeface="隶书" panose="02010509060101010101" pitchFamily="49" charset="-122"/>
              </a:rPr>
              <a:t>系统数据库备份</a:t>
            </a:r>
            <a:r>
              <a:rPr lang="zh-CN" altLang="en-US" sz="3600" dirty="0">
                <a:latin typeface="隶书" panose="02010509060101010101" pitchFamily="49" charset="-122"/>
                <a:ea typeface="隶书" panose="02010509060101010101" pitchFamily="49" charset="-122"/>
              </a:rPr>
              <a:t>方法</a:t>
            </a:r>
            <a:endParaRPr lang="zh-CN"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掌握</a:t>
            </a:r>
            <a:r>
              <a:rPr lang="zh-CN" altLang="zh-CN" sz="3600" dirty="0">
                <a:latin typeface="隶书" panose="02010509060101010101" pitchFamily="49" charset="-122"/>
                <a:ea typeface="隶书" panose="02010509060101010101" pitchFamily="49" charset="-122"/>
              </a:rPr>
              <a:t>系统数据库恢复</a:t>
            </a:r>
            <a:r>
              <a:rPr lang="zh-CN" altLang="en-US" sz="3600" dirty="0">
                <a:latin typeface="隶书" panose="02010509060101010101" pitchFamily="49" charset="-122"/>
                <a:ea typeface="隶书" panose="02010509060101010101" pitchFamily="49" charset="-122"/>
              </a:rPr>
              <a:t>方法</a:t>
            </a:r>
            <a:endParaRPr lang="zh-CN" altLang="zh-CN" sz="3600" dirty="0">
              <a:latin typeface="隶书" panose="02010509060101010101" pitchFamily="49" charset="-122"/>
              <a:ea typeface="隶书" panose="02010509060101010101" pitchFamily="49" charset="-122"/>
            </a:endParaRPr>
          </a:p>
        </p:txBody>
      </p:sp>
      <p:sp>
        <p:nvSpPr>
          <p:cNvPr id="6147" name="Rectangle 3"/>
          <p:cNvSpPr>
            <a:spLocks noChangeArrowheads="1"/>
          </p:cNvSpPr>
          <p:nvPr/>
        </p:nvSpPr>
        <p:spPr bwMode="auto">
          <a:xfrm>
            <a:off x="192088" y="476250"/>
            <a:ext cx="7558088"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l" defTabSz="647700" rtl="0" eaLnBrk="0" fontAlgn="base" latinLnBrk="0" hangingPunct="0">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0" lang="zh-CN" alt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本节学习目标</a:t>
            </a: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endPar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354013" y="450850"/>
            <a:ext cx="11214100" cy="611188"/>
          </a:xfrm>
          <a:prstGeom prst="rect">
            <a:avLst/>
          </a:prstGeom>
          <a:noFill/>
          <a:ln w="9525">
            <a:noFill/>
          </a:ln>
        </p:spPr>
        <p:txBody>
          <a:bodyPr lIns="117060" tIns="58530" rIns="117060" bIns="58530">
            <a:spAutoFit/>
          </a:bodyPr>
          <a:p>
            <a:pPr defTabSz="967105" eaLnBrk="1" hangingPunct="1"/>
            <a:r>
              <a:rPr lang="zh-CN" altLang="en-US" sz="3200" dirty="0">
                <a:solidFill>
                  <a:srgbClr val="0033CC"/>
                </a:solidFill>
                <a:latin typeface="黑体" panose="02010609060101010101" pitchFamily="49" charset="-122"/>
              </a:rPr>
              <a:t>一、</a:t>
            </a:r>
            <a:r>
              <a:rPr lang="zh-CN" altLang="zh-CN" sz="3200" dirty="0">
                <a:solidFill>
                  <a:srgbClr val="0033CC"/>
                </a:solidFill>
                <a:latin typeface="黑体" panose="02010609060101010101" pitchFamily="49" charset="-122"/>
              </a:rPr>
              <a:t>项目案例——成绩管理系统</a:t>
            </a:r>
            <a:endParaRPr lang="zh-CN" altLang="en-US" sz="3200" dirty="0">
              <a:solidFill>
                <a:srgbClr val="0033CC"/>
              </a:solidFill>
              <a:latin typeface="黑体" panose="02010609060101010101" pitchFamily="49" charset="-122"/>
            </a:endParaRPr>
          </a:p>
        </p:txBody>
      </p:sp>
      <p:sp>
        <p:nvSpPr>
          <p:cNvPr id="7171" name="矩形 3"/>
          <p:cNvSpPr/>
          <p:nvPr/>
        </p:nvSpPr>
        <p:spPr>
          <a:xfrm>
            <a:off x="696913" y="1412875"/>
            <a:ext cx="10871200" cy="1438275"/>
          </a:xfrm>
          <a:prstGeom prst="rect">
            <a:avLst/>
          </a:prstGeom>
          <a:noFill/>
          <a:ln w="9525">
            <a:noFill/>
          </a:ln>
        </p:spPr>
        <p:txBody>
          <a:bodyPr>
            <a:spAutoFit/>
          </a:bodyPr>
          <a:p>
            <a:pPr algn="just" defTabSz="863600" eaLnBrk="1" hangingPunct="1">
              <a:lnSpc>
                <a:spcPts val="3500"/>
              </a:lnSpc>
            </a:pPr>
            <a:r>
              <a:rPr lang="zh-CN" altLang="zh-CN" sz="2800" dirty="0">
                <a:latin typeface="黑体" panose="02010609060101010101" pitchFamily="49" charset="-122"/>
              </a:rPr>
              <a:t>本节结合一个“成绩管理系统”项目案例</a:t>
            </a:r>
            <a:r>
              <a:rPr lang="zh-CN" altLang="en-US" sz="2800" dirty="0">
                <a:latin typeface="黑体" panose="02010609060101010101" pitchFamily="49" charset="-122"/>
              </a:rPr>
              <a:t>的数据库管理</a:t>
            </a:r>
            <a:r>
              <a:rPr lang="zh-CN" altLang="zh-CN" sz="2800" dirty="0">
                <a:latin typeface="黑体" panose="02010609060101010101" pitchFamily="49" charset="-122"/>
              </a:rPr>
              <a:t>，学习</a:t>
            </a:r>
            <a:r>
              <a:rPr lang="en-US" altLang="zh-CN" sz="2800" dirty="0">
                <a:latin typeface="黑体" panose="02010609060101010101" pitchFamily="49" charset="-122"/>
              </a:rPr>
              <a:t>PostgreSQL</a:t>
            </a:r>
            <a:r>
              <a:rPr lang="zh-CN" altLang="zh-CN" sz="2800" dirty="0">
                <a:latin typeface="黑体" panose="02010609060101010101" pitchFamily="49" charset="-122"/>
              </a:rPr>
              <a:t>数据库管理操作，理解</a:t>
            </a:r>
            <a:r>
              <a:rPr lang="zh-CN" altLang="en-US" sz="2800" dirty="0">
                <a:latin typeface="黑体" panose="02010609060101010101" pitchFamily="49" charset="-122"/>
              </a:rPr>
              <a:t>与掌握</a:t>
            </a:r>
            <a:r>
              <a:rPr lang="zh-CN" altLang="zh-CN" sz="2800" dirty="0">
                <a:latin typeface="黑体" panose="02010609060101010101" pitchFamily="49" charset="-122"/>
              </a:rPr>
              <a:t>本章所</a:t>
            </a:r>
            <a:r>
              <a:rPr lang="zh-CN" altLang="en-US" sz="2800" dirty="0">
                <a:latin typeface="黑体" panose="02010609060101010101" pitchFamily="49" charset="-122"/>
              </a:rPr>
              <a:t>学习</a:t>
            </a:r>
            <a:r>
              <a:rPr lang="zh-CN" altLang="zh-CN" sz="2800" dirty="0">
                <a:latin typeface="黑体" panose="02010609060101010101" pitchFamily="49" charset="-122"/>
              </a:rPr>
              <a:t>的安全管理、数据库备份与恢复管理等技术方法。</a:t>
            </a:r>
            <a:endParaRPr lang="zh-CN" altLang="en-US" sz="2800" dirty="0">
              <a:latin typeface="黑体" panose="02010609060101010101" pitchFamily="49" charset="-122"/>
            </a:endParaRPr>
          </a:p>
        </p:txBody>
      </p:sp>
      <p:sp>
        <p:nvSpPr>
          <p:cNvPr id="2" name="圆柱形 1"/>
          <p:cNvSpPr/>
          <p:nvPr/>
        </p:nvSpPr>
        <p:spPr>
          <a:xfrm>
            <a:off x="1055688" y="3644900"/>
            <a:ext cx="2303462" cy="2305050"/>
          </a:xfrm>
          <a:prstGeom prst="can">
            <a:avLst>
              <a:gd name="adj" fmla="val 21157"/>
            </a:avLst>
          </a:prstGeom>
          <a:solidFill>
            <a:srgbClr val="66FFFF"/>
          </a:solidFill>
          <a:ln w="12700" cap="flat" cmpd="sng">
            <a:solidFill>
              <a:schemeClr val="tx1"/>
            </a:solidFill>
            <a:prstDash val="soli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latin typeface="黑体" panose="02010609060101010101" pitchFamily="49" charset="-122"/>
              </a:rPr>
              <a:t>成绩管理数据库</a:t>
            </a:r>
            <a:endParaRPr lang="en-US" altLang="zh-CN" dirty="0">
              <a:latin typeface="黑体" panose="02010609060101010101" pitchFamily="49" charset="-122"/>
            </a:endParaRPr>
          </a:p>
          <a:p>
            <a:pPr algn="ctr" eaLnBrk="1" latinLnBrk="1" hangingPunct="1">
              <a:lnSpc>
                <a:spcPct val="80000"/>
              </a:lnSpc>
              <a:spcBef>
                <a:spcPct val="50000"/>
              </a:spcBef>
              <a:buClr>
                <a:srgbClr val="FF0000"/>
              </a:buClr>
              <a:buFont typeface="Wingdings" panose="05000000000000000000" pitchFamily="2" charset="2"/>
              <a:buNone/>
            </a:pPr>
            <a:r>
              <a:rPr lang="en-US" altLang="zh-CN" dirty="0">
                <a:latin typeface="黑体" panose="02010609060101010101" pitchFamily="49" charset="-122"/>
              </a:rPr>
              <a:t>GradeDB</a:t>
            </a:r>
            <a:endParaRPr lang="zh-CN" altLang="en-US" dirty="0">
              <a:latin typeface="黑体" panose="02010609060101010101" pitchFamily="49" charset="-122"/>
            </a:endParaRPr>
          </a:p>
        </p:txBody>
      </p:sp>
      <p:sp>
        <p:nvSpPr>
          <p:cNvPr id="3" name="矩形 2"/>
          <p:cNvSpPr/>
          <p:nvPr/>
        </p:nvSpPr>
        <p:spPr>
          <a:xfrm>
            <a:off x="5303838" y="3852863"/>
            <a:ext cx="5329238" cy="1887538"/>
          </a:xfrm>
          <a:prstGeom prst="rect">
            <a:avLst/>
          </a:prstGeom>
        </p:spPr>
        <p:txBody>
          <a:bodyPr>
            <a:spAutoFit/>
          </a:bodyPr>
          <a:lstStyle/>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学生信息表（</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Student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教师信息表（</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Teacher</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课程信息表（</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 </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Course</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成绩记录表（</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Grade</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2" grpId="0" bldLvl="0" animBg="1"/>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2"/>
          <p:cNvSpPr txBox="1"/>
          <p:nvPr/>
        </p:nvSpPr>
        <p:spPr>
          <a:xfrm>
            <a:off x="209550" y="450850"/>
            <a:ext cx="11215688" cy="611188"/>
          </a:xfrm>
          <a:prstGeom prst="rect">
            <a:avLst/>
          </a:prstGeom>
          <a:noFill/>
          <a:ln w="9525">
            <a:noFill/>
          </a:ln>
        </p:spPr>
        <p:txBody>
          <a:bodyPr lIns="117060" tIns="58530" rIns="117060" bIns="58530">
            <a:spAutoFit/>
          </a:bodyPr>
          <a:p>
            <a:pPr defTabSz="967105" eaLnBrk="1" hangingPunct="1"/>
            <a:r>
              <a:rPr lang="zh-CN" altLang="en-US" sz="3200" dirty="0">
                <a:solidFill>
                  <a:srgbClr val="0033CC"/>
                </a:solidFill>
                <a:latin typeface="黑体" panose="02010609060101010101" pitchFamily="49" charset="-122"/>
              </a:rPr>
              <a:t>二、数据库角色管理</a:t>
            </a:r>
            <a:endParaRPr lang="zh-CN" altLang="en-US" sz="3200" dirty="0">
              <a:solidFill>
                <a:srgbClr val="0033CC"/>
              </a:solidFill>
              <a:latin typeface="黑体" panose="02010609060101010101" pitchFamily="49" charset="-122"/>
            </a:endParaRPr>
          </a:p>
        </p:txBody>
      </p:sp>
      <p:sp>
        <p:nvSpPr>
          <p:cNvPr id="9220" name="矩形 1"/>
          <p:cNvSpPr/>
          <p:nvPr/>
        </p:nvSpPr>
        <p:spPr>
          <a:xfrm>
            <a:off x="714375" y="1268413"/>
            <a:ext cx="10710863" cy="954087"/>
          </a:xfrm>
          <a:prstGeom prst="rect">
            <a:avLst/>
          </a:prstGeom>
          <a:noFill/>
          <a:ln w="9525">
            <a:noFill/>
          </a:ln>
        </p:spPr>
        <p:txBody>
          <a:bodyPr>
            <a:spAutoFit/>
          </a:bodyPr>
          <a:p>
            <a:pPr algn="just" defTabSz="863600" eaLnBrk="1" hangingPunct="1"/>
            <a:r>
              <a:rPr lang="zh-CN" altLang="zh-CN" sz="2800" dirty="0">
                <a:latin typeface="黑体" panose="02010609060101010101" pitchFamily="49" charset="-122"/>
              </a:rPr>
              <a:t>根据成绩管理系统需求，本系统设计三类数据库角色：</a:t>
            </a:r>
            <a:endParaRPr lang="en-US" altLang="zh-CN" sz="2800" dirty="0">
              <a:latin typeface="黑体" panose="02010609060101010101" pitchFamily="49" charset="-122"/>
            </a:endParaRPr>
          </a:p>
          <a:p>
            <a:pPr algn="just" defTabSz="863600" eaLnBrk="1" hangingPunct="1"/>
            <a:r>
              <a:rPr lang="zh-CN" altLang="zh-CN" sz="2800" dirty="0">
                <a:latin typeface="黑体" panose="02010609060101010101" pitchFamily="49" charset="-122"/>
              </a:rPr>
              <a:t>学生（</a:t>
            </a:r>
            <a:r>
              <a:rPr lang="en-US" altLang="zh-CN" sz="2800" dirty="0">
                <a:latin typeface="黑体" panose="02010609060101010101" pitchFamily="49" charset="-122"/>
              </a:rPr>
              <a:t>R_Student</a:t>
            </a:r>
            <a:r>
              <a:rPr lang="zh-CN" altLang="zh-CN" sz="2800" dirty="0">
                <a:latin typeface="黑体" panose="02010609060101010101" pitchFamily="49" charset="-122"/>
              </a:rPr>
              <a:t>）、教师（</a:t>
            </a:r>
            <a:r>
              <a:rPr lang="en-US" altLang="zh-CN" sz="2800" dirty="0">
                <a:latin typeface="黑体" panose="02010609060101010101" pitchFamily="49" charset="-122"/>
              </a:rPr>
              <a:t>R_Teacher</a:t>
            </a:r>
            <a:r>
              <a:rPr lang="zh-CN" altLang="zh-CN" sz="2800" dirty="0">
                <a:latin typeface="黑体" panose="02010609060101010101" pitchFamily="49" charset="-122"/>
              </a:rPr>
              <a:t>）和教务人员（</a:t>
            </a:r>
            <a:r>
              <a:rPr lang="en-US" altLang="zh-CN" sz="2800" dirty="0">
                <a:latin typeface="黑体" panose="02010609060101010101" pitchFamily="49" charset="-122"/>
              </a:rPr>
              <a:t>R_TAdmin</a:t>
            </a:r>
            <a:r>
              <a:rPr lang="zh-CN" altLang="zh-CN" sz="2800" dirty="0">
                <a:latin typeface="黑体" panose="02010609060101010101" pitchFamily="49" charset="-122"/>
              </a:rPr>
              <a:t>）。</a:t>
            </a:r>
            <a:endParaRPr lang="zh-CN" altLang="zh-CN" sz="2800" dirty="0">
              <a:latin typeface="黑体" panose="02010609060101010101" pitchFamily="49" charset="-122"/>
            </a:endParaRPr>
          </a:p>
        </p:txBody>
      </p:sp>
      <p:sp>
        <p:nvSpPr>
          <p:cNvPr id="2" name="矩形 1"/>
          <p:cNvSpPr/>
          <p:nvPr/>
        </p:nvSpPr>
        <p:spPr>
          <a:xfrm>
            <a:off x="982663" y="2708275"/>
            <a:ext cx="10226675" cy="3416300"/>
          </a:xfrm>
          <a:prstGeom prst="rect">
            <a:avLst/>
          </a:prstGeom>
          <a:noFill/>
          <a:ln w="9525">
            <a:noFill/>
          </a:ln>
        </p:spPr>
        <p:txBody>
          <a:bodyPr>
            <a:spAutoFit/>
          </a:bodyPr>
          <a:p>
            <a:r>
              <a:rPr lang="zh-CN" altLang="en-US" dirty="0">
                <a:solidFill>
                  <a:srgbClr val="C00000"/>
                </a:solidFill>
                <a:latin typeface="黑体" panose="02010609060101010101" pitchFamily="49" charset="-122"/>
              </a:rPr>
              <a:t>CREATE  ROLE  </a:t>
            </a:r>
            <a:r>
              <a:rPr lang="zh-CN" altLang="en-US" dirty="0">
                <a:latin typeface="黑体" panose="02010609060101010101" pitchFamily="49" charset="-122"/>
              </a:rPr>
              <a:t>"R_Student"  </a:t>
            </a:r>
            <a:r>
              <a:rPr lang="zh-CN" altLang="en-US" dirty="0">
                <a:solidFill>
                  <a:srgbClr val="C00000"/>
                </a:solidFill>
                <a:latin typeface="黑体" panose="02010609060101010101" pitchFamily="49" charset="-122"/>
              </a:rPr>
              <a:t>WITH</a:t>
            </a:r>
            <a:r>
              <a:rPr lang="zh-CN" altLang="en-US" dirty="0">
                <a:latin typeface="黑体" panose="02010609060101010101" pitchFamily="49" charset="-122"/>
              </a:rPr>
              <a:t>   --创建学生角色</a:t>
            </a:r>
            <a:endParaRPr lang="zh-CN" altLang="en-US" dirty="0">
              <a:latin typeface="黑体" panose="02010609060101010101" pitchFamily="49" charset="-122"/>
            </a:endParaRPr>
          </a:p>
          <a:p>
            <a:r>
              <a:rPr lang="zh-CN" altLang="en-US" dirty="0">
                <a:latin typeface="黑体" panose="02010609060101010101" pitchFamily="49" charset="-122"/>
              </a:rPr>
              <a:t> LOGIN</a:t>
            </a:r>
            <a:endParaRPr lang="zh-CN" altLang="en-US" dirty="0">
              <a:latin typeface="黑体" panose="02010609060101010101" pitchFamily="49" charset="-122"/>
            </a:endParaRPr>
          </a:p>
          <a:p>
            <a:r>
              <a:rPr lang="zh-CN" altLang="en-US" dirty="0">
                <a:latin typeface="黑体" panose="02010609060101010101" pitchFamily="49" charset="-122"/>
              </a:rPr>
              <a:t> CONNECTION LIMIT -1;</a:t>
            </a:r>
            <a:endParaRPr lang="zh-CN" altLang="en-US" dirty="0">
              <a:latin typeface="黑体" panose="02010609060101010101" pitchFamily="49" charset="-122"/>
            </a:endParaRPr>
          </a:p>
          <a:p>
            <a:r>
              <a:rPr lang="zh-CN" altLang="en-US" dirty="0">
                <a:solidFill>
                  <a:srgbClr val="C00000"/>
                </a:solidFill>
                <a:latin typeface="黑体" panose="02010609060101010101" pitchFamily="49" charset="-122"/>
              </a:rPr>
              <a:t>CREATE  ROLE  </a:t>
            </a:r>
            <a:r>
              <a:rPr lang="zh-CN" altLang="en-US" dirty="0">
                <a:latin typeface="黑体" panose="02010609060101010101" pitchFamily="49" charset="-122"/>
              </a:rPr>
              <a:t>"R_Teacher"  </a:t>
            </a:r>
            <a:r>
              <a:rPr lang="zh-CN" altLang="en-US" dirty="0">
                <a:solidFill>
                  <a:srgbClr val="C00000"/>
                </a:solidFill>
                <a:latin typeface="黑体" panose="02010609060101010101" pitchFamily="49" charset="-122"/>
              </a:rPr>
              <a:t>WITH</a:t>
            </a:r>
            <a:r>
              <a:rPr lang="zh-CN" altLang="en-US" dirty="0">
                <a:latin typeface="黑体" panose="02010609060101010101" pitchFamily="49" charset="-122"/>
              </a:rPr>
              <a:t>   --创建教师角色</a:t>
            </a:r>
            <a:endParaRPr lang="zh-CN" altLang="en-US" dirty="0">
              <a:latin typeface="黑体" panose="02010609060101010101" pitchFamily="49" charset="-122"/>
            </a:endParaRPr>
          </a:p>
          <a:p>
            <a:r>
              <a:rPr lang="zh-CN" altLang="en-US" dirty="0">
                <a:latin typeface="黑体" panose="02010609060101010101" pitchFamily="49" charset="-122"/>
              </a:rPr>
              <a:t> LOGIN</a:t>
            </a:r>
            <a:endParaRPr lang="zh-CN" altLang="en-US" dirty="0">
              <a:latin typeface="黑体" panose="02010609060101010101" pitchFamily="49" charset="-122"/>
            </a:endParaRPr>
          </a:p>
          <a:p>
            <a:r>
              <a:rPr lang="zh-CN" altLang="en-US" dirty="0">
                <a:latin typeface="黑体" panose="02010609060101010101" pitchFamily="49" charset="-122"/>
              </a:rPr>
              <a:t> CONNECTION LIMIT -1;</a:t>
            </a:r>
            <a:endParaRPr lang="zh-CN" altLang="en-US" dirty="0">
              <a:latin typeface="黑体" panose="02010609060101010101" pitchFamily="49" charset="-122"/>
            </a:endParaRPr>
          </a:p>
          <a:p>
            <a:r>
              <a:rPr lang="zh-CN" altLang="en-US" dirty="0">
                <a:solidFill>
                  <a:srgbClr val="C00000"/>
                </a:solidFill>
                <a:latin typeface="黑体" panose="02010609060101010101" pitchFamily="49" charset="-122"/>
              </a:rPr>
              <a:t>CREATE  ROLE  </a:t>
            </a:r>
            <a:r>
              <a:rPr lang="zh-CN" altLang="en-US" dirty="0">
                <a:latin typeface="黑体" panose="02010609060101010101" pitchFamily="49" charset="-122"/>
              </a:rPr>
              <a:t>“R_TAdmin” </a:t>
            </a:r>
            <a:r>
              <a:rPr lang="zh-CN" altLang="en-US" dirty="0">
                <a:solidFill>
                  <a:srgbClr val="C00000"/>
                </a:solidFill>
                <a:latin typeface="黑体" panose="02010609060101010101" pitchFamily="49" charset="-122"/>
              </a:rPr>
              <a:t>WITH</a:t>
            </a:r>
            <a:r>
              <a:rPr lang="zh-CN" altLang="en-US" dirty="0">
                <a:latin typeface="黑体" panose="02010609060101010101" pitchFamily="49" charset="-122"/>
              </a:rPr>
              <a:t>   --创建教务人员角色</a:t>
            </a:r>
            <a:endParaRPr lang="zh-CN" altLang="en-US" dirty="0">
              <a:latin typeface="黑体" panose="02010609060101010101" pitchFamily="49" charset="-122"/>
            </a:endParaRPr>
          </a:p>
          <a:p>
            <a:r>
              <a:rPr lang="zh-CN" altLang="en-US" dirty="0">
                <a:latin typeface="黑体" panose="02010609060101010101" pitchFamily="49" charset="-122"/>
              </a:rPr>
              <a:t> LOGIN</a:t>
            </a:r>
            <a:endParaRPr lang="zh-CN" altLang="en-US" dirty="0">
              <a:latin typeface="黑体" panose="02010609060101010101" pitchFamily="49" charset="-122"/>
            </a:endParaRPr>
          </a:p>
          <a:p>
            <a:r>
              <a:rPr lang="zh-CN" altLang="en-US" dirty="0">
                <a:latin typeface="黑体" panose="02010609060101010101" pitchFamily="49" charset="-122"/>
              </a:rPr>
              <a:t> CONNECTION LIMIT -1;</a:t>
            </a:r>
            <a:endParaRPr lang="zh-CN" altLang="en-US"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charRg st="0"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charRg st="43" end="5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charRg st="50" end="7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charRg st="72" end="11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charRg st="115" end="12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charRg st="122" end="14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charRg st="144" end="18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charRg st="187" end="19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charRg st="194" end="2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2"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2"/>
          <p:cNvSpPr/>
          <p:nvPr/>
        </p:nvSpPr>
        <p:spPr>
          <a:xfrm>
            <a:off x="376238" y="523875"/>
            <a:ext cx="5768975"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角色创建</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程序执行</a:t>
            </a:r>
            <a:endParaRPr lang="zh-CN" altLang="zh-CN" sz="2800" dirty="0">
              <a:solidFill>
                <a:srgbClr val="0033CC"/>
              </a:solidFill>
              <a:latin typeface="黑体" panose="02010609060101010101" pitchFamily="49" charset="-122"/>
            </a:endParaRPr>
          </a:p>
        </p:txBody>
      </p:sp>
      <p:pic>
        <p:nvPicPr>
          <p:cNvPr id="3" name="角色创建.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376238" y="1233488"/>
            <a:ext cx="11480800" cy="5435600"/>
          </a:xfrm>
          <a:prstGeom prst="rect">
            <a:avLst/>
          </a:prstGeom>
          <a:noFill/>
          <a:ln w="9525">
            <a:noFill/>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407988" y="450850"/>
            <a:ext cx="11214100" cy="611188"/>
          </a:xfrm>
          <a:prstGeom prst="rect">
            <a:avLst/>
          </a:prstGeom>
          <a:noFill/>
          <a:ln w="9525">
            <a:noFill/>
          </a:ln>
        </p:spPr>
        <p:txBody>
          <a:bodyPr lIns="117060" tIns="58530" rIns="117060" bIns="58530">
            <a:spAutoFit/>
          </a:bodyPr>
          <a:p>
            <a:pPr defTabSz="967105" eaLnBrk="1" hangingPunct="1"/>
            <a:r>
              <a:rPr lang="zh-CN" altLang="en-US" sz="3200" dirty="0">
                <a:solidFill>
                  <a:srgbClr val="0033CC"/>
                </a:solidFill>
                <a:latin typeface="黑体" panose="02010609060101010101" pitchFamily="49" charset="-122"/>
              </a:rPr>
              <a:t>三、</a:t>
            </a:r>
            <a:r>
              <a:rPr lang="zh-CN" altLang="zh-CN" sz="3200" dirty="0">
                <a:solidFill>
                  <a:srgbClr val="0033CC"/>
                </a:solidFill>
                <a:latin typeface="黑体" panose="02010609060101010101" pitchFamily="49" charset="-122"/>
              </a:rPr>
              <a:t>数据库</a:t>
            </a:r>
            <a:r>
              <a:rPr lang="zh-CN" altLang="en-US" sz="3200" dirty="0">
                <a:solidFill>
                  <a:srgbClr val="0033CC"/>
                </a:solidFill>
                <a:latin typeface="黑体" panose="02010609060101010101" pitchFamily="49" charset="-122"/>
              </a:rPr>
              <a:t>角色</a:t>
            </a:r>
            <a:r>
              <a:rPr lang="zh-CN" altLang="zh-CN" sz="3200" dirty="0">
                <a:solidFill>
                  <a:srgbClr val="0033CC"/>
                </a:solidFill>
                <a:latin typeface="黑体" panose="02010609060101010101" pitchFamily="49" charset="-122"/>
              </a:rPr>
              <a:t>权限</a:t>
            </a:r>
            <a:r>
              <a:rPr lang="zh-CN" altLang="en-US" sz="3200" dirty="0">
                <a:solidFill>
                  <a:srgbClr val="0033CC"/>
                </a:solidFill>
                <a:latin typeface="黑体" panose="02010609060101010101" pitchFamily="49" charset="-122"/>
              </a:rPr>
              <a:t>设计与实现</a:t>
            </a:r>
            <a:endParaRPr lang="zh-CN" altLang="en-US" sz="3200" dirty="0">
              <a:solidFill>
                <a:srgbClr val="0033CC"/>
              </a:solidFill>
              <a:latin typeface="黑体" panose="02010609060101010101" pitchFamily="49" charset="-122"/>
            </a:endParaRPr>
          </a:p>
        </p:txBody>
      </p:sp>
      <p:pic>
        <p:nvPicPr>
          <p:cNvPr id="12291" name="图片 2"/>
          <p:cNvPicPr>
            <a:picLocks noChangeAspect="1"/>
          </p:cNvPicPr>
          <p:nvPr/>
        </p:nvPicPr>
        <p:blipFill>
          <a:blip r:embed="rId1"/>
          <a:stretch>
            <a:fillRect/>
          </a:stretch>
        </p:blipFill>
        <p:spPr>
          <a:xfrm>
            <a:off x="958850" y="1165225"/>
            <a:ext cx="10536238" cy="2925763"/>
          </a:xfrm>
          <a:prstGeom prst="rect">
            <a:avLst/>
          </a:prstGeom>
          <a:noFill/>
          <a:ln w="9525">
            <a:noFill/>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76238" y="1412875"/>
            <a:ext cx="10945813" cy="4524375"/>
          </a:xfrm>
          <a:prstGeom prst="rect">
            <a:avLst/>
          </a:prstGeom>
        </p:spPr>
        <p:txBody>
          <a:bodyPr>
            <a:spAutoFit/>
          </a:bodyPr>
          <a:lstStyle/>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  ON  STUDENT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R_Student</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  ON  TEACHER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R_Student</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  ON  COURSE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R_Student</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  ON  GRADE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R_Student</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  ON  STUDENT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R_Teacher</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  ON  TEACHER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R_Teacher</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  ON  COURSE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R_Teacher</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SELECT,INSERT,UPDATE,DELETE  ON  GRADE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R_Teacher</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SELECT,INSERT,UPDATE,DELETE  ON  STUDENT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R_TAdmin</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SELECT,INSERT,UPDATE,DELETE  ON  TEACHER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R_TAdmin</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SELECT,INSERT,UPDATE,DELETE  ON  COURSE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R_TAdmin</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GRANT  SELECT,INSERT,UPDATE,DELETE  ON  GRADE  TO  "</a:t>
            </a:r>
            <a:r>
              <a:rPr kumimoji="0" lang="en-US" altLang="zh-CN" sz="2400" b="0" i="0" u="none" strike="noStrike" kern="10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R_TAdmin</a:t>
            </a:r>
            <a:r>
              <a:rPr kumimoji="0" lang="en-US" altLang="zh-CN" sz="2400" b="0" i="0" u="none" strike="noStrike" kern="10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zh-CN" sz="3200" b="0" i="0" u="none" strike="noStrike" kern="10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39" name="矩形 2"/>
          <p:cNvSpPr/>
          <p:nvPr/>
        </p:nvSpPr>
        <p:spPr>
          <a:xfrm>
            <a:off x="376238" y="523875"/>
            <a:ext cx="8023225"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赋予各个角色的数据库对象访问权限</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程序</a:t>
            </a:r>
            <a:endParaRPr lang="zh-CN" altLang="zh-CN" sz="2800" dirty="0">
              <a:solidFill>
                <a:srgbClr val="0033CC"/>
              </a:solidFill>
              <a:latin typeface="黑体" panose="02010609060101010101" pitchFamily="49" charset="-122"/>
            </a:endParaRPr>
          </a:p>
        </p:txBody>
      </p:sp>
    </p:spTree>
  </p:cSld>
  <p:clrMapOvr>
    <a:masterClrMapping/>
  </p:clrMapOvr>
  <p:timing>
    <p:tnLst>
      <p:par>
        <p:cTn id="1" dur="indefinite" restart="never" nodeType="tmRoot"/>
      </p:par>
    </p:tnLst>
    <p:bldLst>
      <p:bldP spid="2"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2"/>
          <p:cNvSpPr/>
          <p:nvPr/>
        </p:nvSpPr>
        <p:spPr>
          <a:xfrm>
            <a:off x="376238" y="523875"/>
            <a:ext cx="5768975"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角色授权</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程序执行</a:t>
            </a:r>
            <a:endParaRPr lang="zh-CN" altLang="zh-CN" sz="2800" dirty="0">
              <a:solidFill>
                <a:srgbClr val="0033CC"/>
              </a:solidFill>
              <a:latin typeface="黑体" panose="02010609060101010101" pitchFamily="49" charset="-122"/>
            </a:endParaRPr>
          </a:p>
        </p:txBody>
      </p:sp>
      <p:pic>
        <p:nvPicPr>
          <p:cNvPr id="4" name="角色授权.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479425" y="1206500"/>
            <a:ext cx="11449050" cy="5462588"/>
          </a:xfrm>
          <a:prstGeom prst="rect">
            <a:avLst/>
          </a:prstGeom>
          <a:noFill/>
          <a:ln w="9525">
            <a:noFill/>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65088" y="620713"/>
            <a:ext cx="6662737"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sym typeface="+mn-ea"/>
              </a:rPr>
              <a:t>六、</a:t>
            </a:r>
            <a:r>
              <a:rPr lang="en-US" altLang="zh-CN" sz="3200" dirty="0">
                <a:solidFill>
                  <a:srgbClr val="0033CC"/>
                </a:solidFill>
                <a:sym typeface="+mn-ea"/>
              </a:rPr>
              <a:t>DBMS</a:t>
            </a:r>
            <a:r>
              <a:rPr lang="zh-CN" altLang="en-US" sz="3200" dirty="0">
                <a:solidFill>
                  <a:srgbClr val="0033CC"/>
                </a:solidFill>
                <a:sym typeface="+mn-ea"/>
              </a:rPr>
              <a:t>功能  </a:t>
            </a:r>
            <a:r>
              <a:rPr lang="en-US" altLang="zh-CN" sz="3200" dirty="0">
                <a:solidFill>
                  <a:srgbClr val="0033CC"/>
                </a:solidFill>
                <a:sym typeface="+mn-ea"/>
              </a:rPr>
              <a:t>-</a:t>
            </a:r>
            <a:r>
              <a:rPr lang="zh-CN" altLang="en-US" sz="3200" dirty="0">
                <a:solidFill>
                  <a:srgbClr val="0033CC"/>
                </a:solidFill>
                <a:sym typeface="+mn-ea"/>
              </a:rPr>
              <a:t>数据库定义 </a:t>
            </a:r>
            <a:endParaRPr lang="zh-CN" altLang="en-US" sz="3200" dirty="0">
              <a:solidFill>
                <a:srgbClr val="0033CC"/>
              </a:solidFill>
              <a:latin typeface="黑体" panose="02010609060101010101" pitchFamily="49" charset="-122"/>
              <a:sym typeface="+mn-ea"/>
            </a:endParaRPr>
          </a:p>
        </p:txBody>
      </p:sp>
      <p:sp>
        <p:nvSpPr>
          <p:cNvPr id="12291" name="Text Box 3"/>
          <p:cNvSpPr txBox="1"/>
          <p:nvPr/>
        </p:nvSpPr>
        <p:spPr>
          <a:xfrm>
            <a:off x="766763" y="1628775"/>
            <a:ext cx="10975975" cy="3265170"/>
          </a:xfrm>
          <a:prstGeom prst="rect">
            <a:avLst/>
          </a:prstGeom>
          <a:noFill/>
          <a:ln w="9525">
            <a:noFill/>
          </a:ln>
        </p:spPr>
        <p:txBody>
          <a:bodyPr lIns="123885" tIns="61943" rIns="123885" bIns="61943">
            <a:spAutoFit/>
          </a:bodyPr>
          <a:p>
            <a:pPr marL="457200" indent="-457200" algn="just" defTabSz="967105" eaLnBrk="1" hangingPunct="1">
              <a:lnSpc>
                <a:spcPts val="3500"/>
              </a:lnSpc>
              <a:buClr>
                <a:srgbClr val="FF0000"/>
              </a:buClr>
              <a:buFont typeface="Arial" panose="020B0604020202020204" pitchFamily="34" charset="0"/>
              <a:buChar char="•"/>
            </a:pPr>
            <a:r>
              <a:rPr lang="zh-CN" altLang="en-US" sz="2800" dirty="0">
                <a:cs typeface="黑体" panose="02010609060101010101" pitchFamily="49" charset="-122"/>
                <a:sym typeface="+mn-ea"/>
              </a:rPr>
              <a:t>对数据库的结构进行描述，包括外模式、模式、内模式的定义；数据库完整性的定义；</a:t>
            </a:r>
            <a:endParaRPr lang="zh-CN" altLang="en-US" sz="2800" dirty="0">
              <a:cs typeface="黑体" panose="02010609060101010101" pitchFamily="49" charset="-122"/>
              <a:sym typeface="+mn-ea"/>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cs typeface="黑体" panose="02010609060101010101" pitchFamily="49" charset="-122"/>
                <a:sym typeface="+mn-ea"/>
              </a:rPr>
              <a:t>安全保密定义</a:t>
            </a:r>
            <a:r>
              <a:rPr lang="en-US" altLang="zh-CN" sz="2800">
                <a:cs typeface="黑体" panose="02010609060101010101" pitchFamily="49" charset="-122"/>
                <a:sym typeface="+mn-ea"/>
              </a:rPr>
              <a:t>(</a:t>
            </a:r>
            <a:r>
              <a:rPr lang="zh-CN" altLang="en-US" sz="2800" dirty="0">
                <a:cs typeface="黑体" panose="02010609060101010101" pitchFamily="49" charset="-122"/>
                <a:sym typeface="+mn-ea"/>
              </a:rPr>
              <a:t>如用户口令、级别、存取权限</a:t>
            </a:r>
            <a:r>
              <a:rPr lang="en-US" altLang="zh-CN" sz="2800">
                <a:cs typeface="黑体" panose="02010609060101010101" pitchFamily="49" charset="-122"/>
                <a:sym typeface="+mn-ea"/>
              </a:rPr>
              <a:t>)</a:t>
            </a:r>
            <a:r>
              <a:rPr lang="zh-CN" altLang="en-US" sz="2800" dirty="0">
                <a:cs typeface="黑体" panose="02010609060101010101" pitchFamily="49" charset="-122"/>
                <a:sym typeface="+mn-ea"/>
              </a:rPr>
              <a:t>；</a:t>
            </a:r>
            <a:endParaRPr lang="zh-CN" altLang="en-US" sz="2800" dirty="0">
              <a:cs typeface="黑体" panose="02010609060101010101" pitchFamily="49" charset="-122"/>
              <a:sym typeface="+mn-ea"/>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cs typeface="黑体" panose="02010609060101010101" pitchFamily="49" charset="-122"/>
                <a:sym typeface="+mn-ea"/>
              </a:rPr>
              <a:t>存取路径</a:t>
            </a:r>
            <a:r>
              <a:rPr lang="en-US" altLang="zh-CN" sz="2800">
                <a:cs typeface="黑体" panose="02010609060101010101" pitchFamily="49" charset="-122"/>
                <a:sym typeface="+mn-ea"/>
              </a:rPr>
              <a:t>(</a:t>
            </a:r>
            <a:r>
              <a:rPr lang="zh-CN" altLang="en-US" sz="2800" dirty="0">
                <a:cs typeface="黑体" panose="02010609060101010101" pitchFamily="49" charset="-122"/>
                <a:sym typeface="+mn-ea"/>
              </a:rPr>
              <a:t>如索引</a:t>
            </a:r>
            <a:r>
              <a:rPr lang="en-US" altLang="zh-CN" sz="2800">
                <a:cs typeface="黑体" panose="02010609060101010101" pitchFamily="49" charset="-122"/>
                <a:sym typeface="+mn-ea"/>
              </a:rPr>
              <a:t>)</a:t>
            </a:r>
            <a:r>
              <a:rPr lang="zh-CN" altLang="en-US" sz="2800" dirty="0">
                <a:cs typeface="黑体" panose="02010609060101010101" pitchFamily="49" charset="-122"/>
                <a:sym typeface="+mn-ea"/>
              </a:rPr>
              <a:t>的定义。</a:t>
            </a:r>
            <a:endParaRPr lang="zh-CN" altLang="en-US" sz="2800" dirty="0">
              <a:cs typeface="黑体" panose="02010609060101010101" pitchFamily="49" charset="-122"/>
              <a:sym typeface="+mn-ea"/>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cs typeface="黑体" panose="02010609060101010101" pitchFamily="49" charset="-122"/>
                <a:sym typeface="+mn-ea"/>
              </a:rPr>
              <a:t>这些定义存储在数据字典</a:t>
            </a:r>
            <a:r>
              <a:rPr lang="en-US" altLang="zh-CN" sz="2800">
                <a:cs typeface="黑体" panose="02010609060101010101" pitchFamily="49" charset="-122"/>
                <a:sym typeface="+mn-ea"/>
              </a:rPr>
              <a:t>(</a:t>
            </a:r>
            <a:r>
              <a:rPr lang="zh-CN" altLang="en-US" sz="2800" dirty="0">
                <a:cs typeface="黑体" panose="02010609060101010101" pitchFamily="49" charset="-122"/>
                <a:sym typeface="+mn-ea"/>
              </a:rPr>
              <a:t>亦称为系统目录</a:t>
            </a:r>
            <a:r>
              <a:rPr lang="en-US" altLang="zh-CN" sz="2800">
                <a:cs typeface="黑体" panose="02010609060101010101" pitchFamily="49" charset="-122"/>
                <a:sym typeface="+mn-ea"/>
              </a:rPr>
              <a:t>)</a:t>
            </a:r>
            <a:r>
              <a:rPr lang="zh-CN" altLang="en-US" sz="2800" dirty="0">
                <a:cs typeface="黑体" panose="02010609060101010101" pitchFamily="49" charset="-122"/>
                <a:sym typeface="+mn-ea"/>
              </a:rPr>
              <a:t>中，是</a:t>
            </a:r>
            <a:r>
              <a:rPr lang="en-US" altLang="zh-CN" sz="2800">
                <a:cs typeface="黑体" panose="02010609060101010101" pitchFamily="49" charset="-122"/>
                <a:sym typeface="+mn-ea"/>
              </a:rPr>
              <a:t>DBMS</a:t>
            </a:r>
            <a:r>
              <a:rPr lang="zh-CN" altLang="en-US" sz="2800" dirty="0">
                <a:cs typeface="黑体" panose="02010609060101010101" pitchFamily="49" charset="-122"/>
                <a:sym typeface="+mn-ea"/>
              </a:rPr>
              <a:t>运行的基本依据。</a:t>
            </a:r>
            <a:endParaRPr lang="en-US" altLang="zh-CN"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char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char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char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char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charRg st="54" end="5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2"/>
          <p:cNvSpPr txBox="1"/>
          <p:nvPr/>
        </p:nvSpPr>
        <p:spPr>
          <a:xfrm>
            <a:off x="209550" y="450850"/>
            <a:ext cx="11215688" cy="611188"/>
          </a:xfrm>
          <a:prstGeom prst="rect">
            <a:avLst/>
          </a:prstGeom>
          <a:noFill/>
          <a:ln w="9525">
            <a:noFill/>
          </a:ln>
        </p:spPr>
        <p:txBody>
          <a:bodyPr lIns="117060" tIns="58530" rIns="117060" bIns="58530">
            <a:spAutoFit/>
          </a:bodyPr>
          <a:p>
            <a:pPr defTabSz="967105" eaLnBrk="1" hangingPunct="1"/>
            <a:r>
              <a:rPr lang="zh-CN" altLang="en-US" sz="3200" dirty="0">
                <a:solidFill>
                  <a:srgbClr val="0033CC"/>
                </a:solidFill>
                <a:latin typeface="黑体" panose="02010609060101010101" pitchFamily="49" charset="-122"/>
              </a:rPr>
              <a:t>四、数据库用户管理</a:t>
            </a:r>
            <a:endParaRPr lang="zh-CN" altLang="en-US" sz="3200" dirty="0">
              <a:solidFill>
                <a:srgbClr val="0033CC"/>
              </a:solidFill>
              <a:latin typeface="黑体" panose="02010609060101010101" pitchFamily="49" charset="-122"/>
            </a:endParaRPr>
          </a:p>
        </p:txBody>
      </p:sp>
      <p:sp>
        <p:nvSpPr>
          <p:cNvPr id="3" name="矩形 2"/>
          <p:cNvSpPr/>
          <p:nvPr/>
        </p:nvSpPr>
        <p:spPr>
          <a:xfrm>
            <a:off x="957263" y="1281113"/>
            <a:ext cx="11042650" cy="1438275"/>
          </a:xfrm>
          <a:prstGeom prst="rect">
            <a:avLst/>
          </a:prstGeom>
        </p:spPr>
        <p:txBody>
          <a:bodyPr>
            <a:spAutoFit/>
          </a:bodyPr>
          <a:lstStyle/>
          <a:p>
            <a:pPr marL="0" marR="0" lvl="0" indent="0" algn="just" defTabSz="914400" rtl="0" eaLnBrk="0" fontAlgn="base" latinLnBrk="0" hangingPunct="0">
              <a:lnSpc>
                <a:spcPts val="3500"/>
              </a:lnSpc>
              <a:spcBef>
                <a:spcPct val="0"/>
              </a:spcBef>
              <a:spcAft>
                <a:spcPct val="0"/>
              </a:spcAft>
              <a:buClrTx/>
              <a:buSzTx/>
              <a:buFontTx/>
              <a:buNone/>
              <a:defRPr/>
            </a:pP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本系统</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创建一个学生用户（</a:t>
            </a:r>
            <a:r>
              <a:rPr kumimoji="0" lang="en-US" altLang="zh-CN" sz="2800" b="0" i="0" u="none" strike="noStrike" kern="1000" cap="none" spc="0" normalizeH="0" baseline="0" noProof="0" dirty="0" err="1">
                <a:ln>
                  <a:noFill/>
                </a:ln>
                <a:solidFill>
                  <a:srgbClr val="000000"/>
                </a:solidFill>
                <a:effectLst/>
                <a:uLnTx/>
                <a:uFillTx/>
                <a:latin typeface="+mn-ea"/>
                <a:ea typeface="+mn-ea"/>
                <a:cs typeface="+mn-cs"/>
              </a:rPr>
              <a:t>StudentUser</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）和一个教师用户（</a:t>
            </a:r>
            <a:r>
              <a:rPr kumimoji="0" lang="en-US" altLang="zh-CN" sz="2800" b="0" i="0" u="none" strike="noStrike" kern="1000" cap="none" spc="0" normalizeH="0" baseline="0" noProof="0" dirty="0" err="1">
                <a:ln>
                  <a:noFill/>
                </a:ln>
                <a:solidFill>
                  <a:srgbClr val="000000"/>
                </a:solidFill>
                <a:effectLst/>
                <a:uLnTx/>
                <a:uFillTx/>
                <a:latin typeface="+mn-ea"/>
                <a:ea typeface="+mn-ea"/>
                <a:cs typeface="+mn-cs"/>
              </a:rPr>
              <a:t>TeacherUser</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），并分别赋予学生角色</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R_Student</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和教师角色</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R_Teacher</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），初始密码为</a:t>
            </a:r>
            <a:r>
              <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123456</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4" name="矩形 3"/>
          <p:cNvSpPr/>
          <p:nvPr/>
        </p:nvSpPr>
        <p:spPr>
          <a:xfrm>
            <a:off x="1055688" y="2722563"/>
            <a:ext cx="10585450" cy="3786187"/>
          </a:xfrm>
          <a:prstGeom prst="rect">
            <a:avLst/>
          </a:prstGeom>
          <a:noFill/>
          <a:ln w="9525">
            <a:noFill/>
          </a:ln>
        </p:spPr>
        <p:txBody>
          <a:bodyPr>
            <a:spAutoFit/>
          </a:bodyPr>
          <a:p>
            <a:r>
              <a:rPr lang="zh-CN" altLang="en-US" dirty="0">
                <a:solidFill>
                  <a:srgbClr val="C00000"/>
                </a:solidFill>
                <a:latin typeface="黑体" panose="02010609060101010101" pitchFamily="49" charset="-122"/>
              </a:rPr>
              <a:t>CREATE USER  </a:t>
            </a:r>
            <a:r>
              <a:rPr lang="zh-CN" altLang="en-US" dirty="0">
                <a:latin typeface="黑体" panose="02010609060101010101" pitchFamily="49" charset="-122"/>
              </a:rPr>
              <a:t>"StudentUser"  </a:t>
            </a:r>
            <a:r>
              <a:rPr lang="zh-CN" altLang="en-US" dirty="0">
                <a:solidFill>
                  <a:srgbClr val="C00000"/>
                </a:solidFill>
                <a:latin typeface="黑体" panose="02010609060101010101" pitchFamily="49" charset="-122"/>
              </a:rPr>
              <a:t>WITH</a:t>
            </a:r>
            <a:endParaRPr lang="zh-CN" altLang="en-US" dirty="0">
              <a:solidFill>
                <a:srgbClr val="C00000"/>
              </a:solidFill>
              <a:latin typeface="黑体" panose="02010609060101010101" pitchFamily="49" charset="-122"/>
            </a:endParaRPr>
          </a:p>
          <a:p>
            <a:r>
              <a:rPr lang="zh-CN" altLang="en-US" dirty="0">
                <a:latin typeface="黑体" panose="02010609060101010101" pitchFamily="49" charset="-122"/>
              </a:rPr>
              <a:t>  LOGIN</a:t>
            </a:r>
            <a:endParaRPr lang="zh-CN" altLang="en-US" dirty="0">
              <a:latin typeface="黑体" panose="02010609060101010101" pitchFamily="49" charset="-122"/>
            </a:endParaRPr>
          </a:p>
          <a:p>
            <a:r>
              <a:rPr lang="zh-CN" altLang="en-US" dirty="0">
                <a:latin typeface="黑体" panose="02010609060101010101" pitchFamily="49" charset="-122"/>
              </a:rPr>
              <a:t>  CONNECTION LIMIT -1</a:t>
            </a:r>
            <a:endParaRPr lang="zh-CN" altLang="en-US" dirty="0">
              <a:latin typeface="黑体" panose="02010609060101010101" pitchFamily="49" charset="-122"/>
            </a:endParaRPr>
          </a:p>
          <a:p>
            <a:r>
              <a:rPr lang="zh-CN" altLang="en-US" dirty="0">
                <a:latin typeface="黑体" panose="02010609060101010101" pitchFamily="49" charset="-122"/>
              </a:rPr>
              <a:t>  </a:t>
            </a:r>
            <a:r>
              <a:rPr lang="zh-CN" altLang="en-US" dirty="0">
                <a:solidFill>
                  <a:srgbClr val="C00000"/>
                </a:solidFill>
                <a:latin typeface="黑体" panose="02010609060101010101" pitchFamily="49" charset="-122"/>
              </a:rPr>
              <a:t>IN ROLE </a:t>
            </a:r>
            <a:r>
              <a:rPr lang="zh-CN" altLang="en-US" dirty="0">
                <a:latin typeface="黑体" panose="02010609060101010101" pitchFamily="49" charset="-122"/>
              </a:rPr>
              <a:t>"R_Student"</a:t>
            </a:r>
            <a:endParaRPr lang="zh-CN" altLang="en-US" dirty="0">
              <a:latin typeface="黑体" panose="02010609060101010101" pitchFamily="49" charset="-122"/>
            </a:endParaRPr>
          </a:p>
          <a:p>
            <a:r>
              <a:rPr lang="zh-CN" altLang="en-US" dirty="0">
                <a:latin typeface="黑体" panose="02010609060101010101" pitchFamily="49" charset="-122"/>
              </a:rPr>
              <a:t>  PASSWORD '123456';</a:t>
            </a:r>
            <a:endParaRPr lang="zh-CN" altLang="en-US" dirty="0">
              <a:latin typeface="黑体" panose="02010609060101010101" pitchFamily="49" charset="-122"/>
            </a:endParaRPr>
          </a:p>
          <a:p>
            <a:r>
              <a:rPr lang="zh-CN" altLang="en-US" dirty="0">
                <a:solidFill>
                  <a:srgbClr val="C00000"/>
                </a:solidFill>
                <a:latin typeface="黑体" panose="02010609060101010101" pitchFamily="49" charset="-122"/>
              </a:rPr>
              <a:t>CREATE USER  </a:t>
            </a:r>
            <a:r>
              <a:rPr lang="zh-CN" altLang="en-US" dirty="0">
                <a:latin typeface="黑体" panose="02010609060101010101" pitchFamily="49" charset="-122"/>
              </a:rPr>
              <a:t>"TeacherUser"  </a:t>
            </a:r>
            <a:r>
              <a:rPr lang="zh-CN" altLang="en-US" dirty="0">
                <a:solidFill>
                  <a:srgbClr val="C00000"/>
                </a:solidFill>
                <a:latin typeface="黑体" panose="02010609060101010101" pitchFamily="49" charset="-122"/>
              </a:rPr>
              <a:t>WITH</a:t>
            </a:r>
            <a:endParaRPr lang="zh-CN" altLang="en-US" dirty="0">
              <a:solidFill>
                <a:srgbClr val="C00000"/>
              </a:solidFill>
              <a:latin typeface="黑体" panose="02010609060101010101" pitchFamily="49" charset="-122"/>
            </a:endParaRPr>
          </a:p>
          <a:p>
            <a:r>
              <a:rPr lang="zh-CN" altLang="en-US" dirty="0">
                <a:latin typeface="黑体" panose="02010609060101010101" pitchFamily="49" charset="-122"/>
              </a:rPr>
              <a:t>  LOGIN</a:t>
            </a:r>
            <a:endParaRPr lang="zh-CN" altLang="en-US" dirty="0">
              <a:latin typeface="黑体" panose="02010609060101010101" pitchFamily="49" charset="-122"/>
            </a:endParaRPr>
          </a:p>
          <a:p>
            <a:r>
              <a:rPr lang="zh-CN" altLang="en-US" dirty="0">
                <a:latin typeface="黑体" panose="02010609060101010101" pitchFamily="49" charset="-122"/>
              </a:rPr>
              <a:t>  CONNECTION LIMIT -1</a:t>
            </a:r>
            <a:endParaRPr lang="zh-CN" altLang="en-US" dirty="0">
              <a:latin typeface="黑体" panose="02010609060101010101" pitchFamily="49" charset="-122"/>
            </a:endParaRPr>
          </a:p>
          <a:p>
            <a:r>
              <a:rPr lang="zh-CN" altLang="en-US" dirty="0">
                <a:latin typeface="黑体" panose="02010609060101010101" pitchFamily="49" charset="-122"/>
              </a:rPr>
              <a:t>  </a:t>
            </a:r>
            <a:r>
              <a:rPr lang="zh-CN" altLang="en-US" dirty="0">
                <a:solidFill>
                  <a:srgbClr val="C00000"/>
                </a:solidFill>
                <a:latin typeface="黑体" panose="02010609060101010101" pitchFamily="49" charset="-122"/>
              </a:rPr>
              <a:t>IN ROLE </a:t>
            </a:r>
            <a:r>
              <a:rPr lang="zh-CN" altLang="en-US" dirty="0">
                <a:latin typeface="黑体" panose="02010609060101010101" pitchFamily="49" charset="-122"/>
              </a:rPr>
              <a:t>"R_Teacher"</a:t>
            </a:r>
            <a:endParaRPr lang="zh-CN" altLang="en-US" dirty="0">
              <a:latin typeface="黑体" panose="02010609060101010101" pitchFamily="49" charset="-122"/>
            </a:endParaRPr>
          </a:p>
          <a:p>
            <a:r>
              <a:rPr lang="zh-CN" altLang="en-US" dirty="0">
                <a:latin typeface="黑体" panose="02010609060101010101" pitchFamily="49" charset="-122"/>
              </a:rPr>
              <a:t>  PASSWORD '123456';</a:t>
            </a:r>
            <a:endParaRPr lang="zh-CN" altLang="en-US"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a:spLocks noChangeArrowheads="1"/>
          </p:cNvSpPr>
          <p:nvPr/>
        </p:nvSpPr>
        <p:spPr bwMode="auto">
          <a:xfrm>
            <a:off x="1655763" y="7000875"/>
            <a:ext cx="82692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20"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创建</a:t>
            </a:r>
            <a:r>
              <a:rPr kumimoji="0" lang="zh-CN" altLang="zh-CN" sz="2420"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学生用户（</a:t>
            </a:r>
            <a:r>
              <a:rPr kumimoji="0" lang="en-US" altLang="zh-CN" sz="2420"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StudentUser</a:t>
            </a:r>
            <a:r>
              <a:rPr kumimoji="0" lang="zh-CN" altLang="zh-CN" sz="2420"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）和教师用户（</a:t>
            </a:r>
            <a:r>
              <a:rPr kumimoji="0" lang="en-US" altLang="zh-CN" sz="2420"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TeacherUser</a:t>
            </a:r>
            <a:r>
              <a:rPr kumimoji="0" lang="zh-CN" altLang="zh-CN" sz="2420"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a:t>
            </a:r>
            <a:endParaRPr kumimoji="0" lang="zh-CN" altLang="en-US" sz="2420"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18435" name="矩形 2"/>
          <p:cNvSpPr/>
          <p:nvPr/>
        </p:nvSpPr>
        <p:spPr>
          <a:xfrm>
            <a:off x="376238" y="523875"/>
            <a:ext cx="5768975"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用户创建</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程序执行</a:t>
            </a:r>
            <a:endParaRPr lang="zh-CN" altLang="zh-CN" sz="2800" dirty="0">
              <a:solidFill>
                <a:srgbClr val="0033CC"/>
              </a:solidFill>
              <a:latin typeface="黑体" panose="02010609060101010101" pitchFamily="49" charset="-122"/>
            </a:endParaRPr>
          </a:p>
        </p:txBody>
      </p:sp>
      <p:pic>
        <p:nvPicPr>
          <p:cNvPr id="3" name="用户创建.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550863" y="1233488"/>
            <a:ext cx="11161712" cy="5364162"/>
          </a:xfrm>
          <a:prstGeom prst="rect">
            <a:avLst/>
          </a:prstGeom>
          <a:noFill/>
          <a:ln w="9525">
            <a:noFill/>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bldLst>
      <p:bldP spid="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a:spLocks noChangeArrowheads="1"/>
          </p:cNvSpPr>
          <p:nvPr/>
        </p:nvSpPr>
        <p:spPr bwMode="auto">
          <a:xfrm>
            <a:off x="4005263" y="6875463"/>
            <a:ext cx="55768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成绩管理数据库（</a:t>
            </a:r>
            <a:r>
              <a:rPr kumimoji="0" lang="en-US" altLang="zh-CN"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GradeDB</a:t>
            </a:r>
            <a:r>
              <a:rPr kumimoji="0" lang="zh-CN" altLang="en-US"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）备份</a:t>
            </a:r>
            <a:endParaRPr kumimoji="0" lang="zh-CN" altLang="en-US"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20483" name="Text Box 2"/>
          <p:cNvSpPr txBox="1"/>
          <p:nvPr/>
        </p:nvSpPr>
        <p:spPr>
          <a:xfrm>
            <a:off x="130175" y="377825"/>
            <a:ext cx="12084050" cy="611188"/>
          </a:xfrm>
          <a:prstGeom prst="rect">
            <a:avLst/>
          </a:prstGeom>
          <a:noFill/>
          <a:ln w="9525">
            <a:noFill/>
          </a:ln>
        </p:spPr>
        <p:txBody>
          <a:bodyPr lIns="117060" tIns="58530" rIns="117060" bIns="58530">
            <a:spAutoFit/>
          </a:bodyPr>
          <a:p>
            <a:pPr defTabSz="967105" eaLnBrk="1" hangingPunct="1"/>
            <a:r>
              <a:rPr lang="zh-CN" altLang="en-US" sz="3200" dirty="0">
                <a:solidFill>
                  <a:srgbClr val="0033CC"/>
                </a:solidFill>
                <a:latin typeface="黑体" panose="02010609060101010101" pitchFamily="49" charset="-122"/>
              </a:rPr>
              <a:t>五、数据库备份</a:t>
            </a:r>
            <a:endParaRPr lang="zh-CN" altLang="en-US" sz="3200" dirty="0">
              <a:solidFill>
                <a:srgbClr val="0033CC"/>
              </a:solidFill>
              <a:latin typeface="黑体" panose="02010609060101010101" pitchFamily="49" charset="-122"/>
            </a:endParaRPr>
          </a:p>
        </p:txBody>
      </p:sp>
      <p:pic>
        <p:nvPicPr>
          <p:cNvPr id="3" name="数据库备份.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407988" y="1125538"/>
            <a:ext cx="11376025" cy="5543550"/>
          </a:xfrm>
          <a:prstGeom prst="rect">
            <a:avLst/>
          </a:prstGeom>
          <a:noFill/>
          <a:ln w="9525">
            <a:noFill/>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bldLst>
      <p:bldP spid="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a:spLocks noChangeArrowheads="1"/>
          </p:cNvSpPr>
          <p:nvPr/>
        </p:nvSpPr>
        <p:spPr bwMode="auto">
          <a:xfrm>
            <a:off x="4005263" y="6875463"/>
            <a:ext cx="55768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成绩管理数据库（</a:t>
            </a:r>
            <a:r>
              <a:rPr kumimoji="0" lang="en-US" altLang="zh-CN"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GradeDB</a:t>
            </a:r>
            <a:r>
              <a:rPr kumimoji="0" lang="zh-CN" altLang="en-US"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）恢复</a:t>
            </a:r>
            <a:endParaRPr kumimoji="0" lang="zh-CN" altLang="en-US"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22531" name="Text Box 2"/>
          <p:cNvSpPr txBox="1"/>
          <p:nvPr/>
        </p:nvSpPr>
        <p:spPr>
          <a:xfrm>
            <a:off x="107950" y="450850"/>
            <a:ext cx="12084050" cy="611188"/>
          </a:xfrm>
          <a:prstGeom prst="rect">
            <a:avLst/>
          </a:prstGeom>
          <a:noFill/>
          <a:ln w="9525">
            <a:noFill/>
          </a:ln>
        </p:spPr>
        <p:txBody>
          <a:bodyPr lIns="117060" tIns="58530" rIns="117060" bIns="58530">
            <a:spAutoFit/>
          </a:bodyPr>
          <a:p>
            <a:pPr defTabSz="967105" eaLnBrk="1" hangingPunct="1"/>
            <a:r>
              <a:rPr lang="zh-CN" altLang="en-US" sz="3200" dirty="0">
                <a:solidFill>
                  <a:srgbClr val="0033CC"/>
                </a:solidFill>
                <a:latin typeface="黑体" panose="02010609060101010101" pitchFamily="49" charset="-122"/>
              </a:rPr>
              <a:t>六、数据库恢复</a:t>
            </a:r>
            <a:endParaRPr lang="zh-CN" altLang="en-US" sz="3200" dirty="0">
              <a:solidFill>
                <a:srgbClr val="0033CC"/>
              </a:solidFill>
              <a:latin typeface="黑体" panose="02010609060101010101" pitchFamily="49" charset="-122"/>
            </a:endParaRPr>
          </a:p>
        </p:txBody>
      </p:sp>
      <p:pic>
        <p:nvPicPr>
          <p:cNvPr id="4" name="数据库恢复.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479425" y="1236663"/>
            <a:ext cx="11304588" cy="5360987"/>
          </a:xfrm>
          <a:prstGeom prst="rect">
            <a:avLst/>
          </a:prstGeom>
          <a:noFill/>
          <a:ln w="9525">
            <a:noFill/>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bldLst>
      <p:bldP spid="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265113" y="476250"/>
            <a:ext cx="8062912"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zh-CN" sz="3200" dirty="0">
                <a:solidFill>
                  <a:srgbClr val="0033CC"/>
                </a:solidFill>
                <a:latin typeface="黑体" panose="02010609060101010101" pitchFamily="49" charset="-122"/>
              </a:rPr>
              <a:t>课堂讨论</a:t>
            </a:r>
            <a:endParaRPr lang="zh-CN" altLang="zh-CN" sz="3200" dirty="0">
              <a:solidFill>
                <a:srgbClr val="0033CC"/>
              </a:solidFill>
              <a:latin typeface="黑体" panose="02010609060101010101" pitchFamily="49" charset="-122"/>
            </a:endParaRPr>
          </a:p>
        </p:txBody>
      </p:sp>
      <p:sp>
        <p:nvSpPr>
          <p:cNvPr id="2" name="矩形 1"/>
          <p:cNvSpPr/>
          <p:nvPr/>
        </p:nvSpPr>
        <p:spPr>
          <a:xfrm>
            <a:off x="264795" y="1475105"/>
            <a:ext cx="11833225" cy="3233420"/>
          </a:xfrm>
          <a:prstGeom prst="rect">
            <a:avLst/>
          </a:prstGeom>
        </p:spPr>
        <p:txBody>
          <a:bodyPr wrap="square">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1．在 PostgreSQL 数据库中，如何设计实现成绩管理系统数据库角色？</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2．在 PostgreSQL 数据库中，如何给数据库角色赋予对象访问权限？</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3．在 PostgreSQL 数据库中，如何创建成绩管理系统数据库用户并赋予角色？</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4．在 PostgreSQL 数据库中，如何验证用户的数据库访问权限？</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5．在 PostgreSQL 数据库中，如何实现图书借阅管理系统数据库备份？</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6．在 PostgreSQL 数据库中，如何实现图书借阅管理系统数据库恢复？</a:t>
            </a:r>
            <a:endParaRPr kumimoji="0" sz="2800" b="1"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064000" y="2924175"/>
            <a:ext cx="4494213"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800" b="0" i="0" u="none" strike="noStrike" kern="1200" cap="none" spc="0" normalizeH="0" baseline="0" noProof="0" dirty="0" smtClean="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本章学习</a:t>
            </a:r>
            <a:r>
              <a:rPr kumimoji="0" lang="zh-CN" altLang="en-US" sz="48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结束！</a:t>
            </a:r>
            <a:endParaRPr kumimoji="0" lang="zh-CN" altLang="en-US" sz="4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65088" y="620713"/>
            <a:ext cx="6662737"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sym typeface="+mn-ea"/>
              </a:rPr>
              <a:t>六、</a:t>
            </a:r>
            <a:r>
              <a:rPr lang="en-US" altLang="zh-CN" sz="3200" dirty="0">
                <a:solidFill>
                  <a:srgbClr val="0033CC"/>
                </a:solidFill>
                <a:sym typeface="+mn-ea"/>
              </a:rPr>
              <a:t>DBMS</a:t>
            </a:r>
            <a:r>
              <a:rPr lang="zh-CN" altLang="en-US" sz="3200" dirty="0">
                <a:solidFill>
                  <a:srgbClr val="0033CC"/>
                </a:solidFill>
                <a:sym typeface="+mn-ea"/>
              </a:rPr>
              <a:t>功能</a:t>
            </a:r>
            <a:r>
              <a:rPr lang="en-US" altLang="zh-CN" sz="3200" dirty="0">
                <a:solidFill>
                  <a:srgbClr val="0033CC"/>
                </a:solidFill>
                <a:sym typeface="+mn-ea"/>
              </a:rPr>
              <a:t>--</a:t>
            </a:r>
            <a:r>
              <a:rPr lang="zh-CN" altLang="en-US" sz="3200" dirty="0">
                <a:solidFill>
                  <a:srgbClr val="0033CC"/>
                </a:solidFill>
                <a:sym typeface="+mn-ea"/>
              </a:rPr>
              <a:t>数据库运行</a:t>
            </a:r>
            <a:endParaRPr lang="zh-CN" altLang="en-US" sz="3200" dirty="0">
              <a:solidFill>
                <a:srgbClr val="0033CC"/>
              </a:solidFill>
              <a:latin typeface="黑体" panose="02010609060101010101" pitchFamily="49" charset="-122"/>
              <a:sym typeface="+mn-ea"/>
            </a:endParaRPr>
          </a:p>
        </p:txBody>
      </p:sp>
      <p:sp>
        <p:nvSpPr>
          <p:cNvPr id="12291" name="Text Box 3"/>
          <p:cNvSpPr txBox="1"/>
          <p:nvPr/>
        </p:nvSpPr>
        <p:spPr>
          <a:xfrm>
            <a:off x="766763" y="1628775"/>
            <a:ext cx="10975975" cy="4162425"/>
          </a:xfrm>
          <a:prstGeom prst="rect">
            <a:avLst/>
          </a:prstGeom>
          <a:noFill/>
          <a:ln w="9525">
            <a:noFill/>
          </a:ln>
        </p:spPr>
        <p:txBody>
          <a:bodyPr lIns="123885" tIns="61943" rIns="123885" bIns="61943">
            <a:spAutoFit/>
          </a:bodyPr>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数据存取---提供用户对数据的操作功能，实现对数据库数据的检索、插入、修改和删除等</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数据库运行管理 --</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多用户环境下的事务的管理和自动恢复、并发控制和死锁检测(或死锁防止)、安全性检查和存取控制、完整性检查和执行、运行日志的组织管理等。</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这些功能保证了数据库系统的正常运行。</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a:t>
            </a:r>
            <a:endParaRPr lang="zh-CN" altLang="en-US" sz="2800" dirty="0">
              <a:latin typeface="黑体" panose="02010609060101010101" pitchFamily="49" charset="-122"/>
            </a:endParaRPr>
          </a:p>
          <a:p>
            <a:pPr algn="just" defTabSz="967105" eaLnBrk="1" hangingPunct="1">
              <a:lnSpc>
                <a:spcPts val="3500"/>
              </a:lnSpc>
              <a:buClr>
                <a:srgbClr val="FF0000"/>
              </a:buClr>
              <a:buFont typeface="Arial" panose="020B0604020202020204" pitchFamily="34" charset="0"/>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char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char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char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charRg st="0"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char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65088" y="620713"/>
            <a:ext cx="6662737"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sym typeface="+mn-ea"/>
              </a:rPr>
              <a:t>六、</a:t>
            </a:r>
            <a:r>
              <a:rPr lang="en-US" altLang="zh-CN" sz="3200" dirty="0">
                <a:solidFill>
                  <a:srgbClr val="0033CC"/>
                </a:solidFill>
                <a:sym typeface="+mn-ea"/>
              </a:rPr>
              <a:t>DBMS</a:t>
            </a:r>
            <a:r>
              <a:rPr lang="zh-CN" altLang="en-US" sz="3200" dirty="0">
                <a:solidFill>
                  <a:srgbClr val="0033CC"/>
                </a:solidFill>
                <a:sym typeface="+mn-ea"/>
              </a:rPr>
              <a:t>功能</a:t>
            </a:r>
            <a:r>
              <a:rPr lang="en-US" altLang="zh-CN" sz="3200" dirty="0">
                <a:solidFill>
                  <a:srgbClr val="0033CC"/>
                </a:solidFill>
                <a:sym typeface="+mn-ea"/>
              </a:rPr>
              <a:t>--</a:t>
            </a:r>
            <a:r>
              <a:rPr lang="zh-CN" altLang="en-US" sz="3200" dirty="0">
                <a:solidFill>
                  <a:srgbClr val="0033CC"/>
                </a:solidFill>
                <a:sym typeface="+mn-ea"/>
              </a:rPr>
              <a:t>数据组织与存储</a:t>
            </a:r>
            <a:endParaRPr lang="zh-CN" altLang="en-US" sz="3200" dirty="0">
              <a:solidFill>
                <a:srgbClr val="0033CC"/>
              </a:solidFill>
              <a:latin typeface="黑体" panose="02010609060101010101" pitchFamily="49" charset="-122"/>
              <a:sym typeface="+mn-ea"/>
            </a:endParaRPr>
          </a:p>
        </p:txBody>
      </p:sp>
      <p:sp>
        <p:nvSpPr>
          <p:cNvPr id="12291" name="Text Box 3"/>
          <p:cNvSpPr txBox="1"/>
          <p:nvPr/>
        </p:nvSpPr>
        <p:spPr>
          <a:xfrm>
            <a:off x="766763" y="1628775"/>
            <a:ext cx="10975975" cy="3713480"/>
          </a:xfrm>
          <a:prstGeom prst="rect">
            <a:avLst/>
          </a:prstGeom>
          <a:noFill/>
          <a:ln w="9525">
            <a:noFill/>
          </a:ln>
        </p:spPr>
        <p:txBody>
          <a:bodyPr lIns="123885" tIns="61943" rIns="123885" bIns="61943">
            <a:spAutoFit/>
          </a:bodyPr>
          <a:p>
            <a:pPr marL="457200" indent="-457200" algn="just" defTabSz="967105" eaLnBrk="1" hangingPunct="1">
              <a:lnSpc>
                <a:spcPts val="3500"/>
              </a:lnSpc>
              <a:buClr>
                <a:srgbClr val="FF0000"/>
              </a:buClr>
              <a:buFont typeface="Arial" panose="020B0604020202020204" pitchFamily="34" charset="0"/>
              <a:buChar char="•"/>
            </a:pPr>
            <a:r>
              <a:rPr lang="en-US" altLang="zh-CN" sz="2800">
                <a:cs typeface="黑体" panose="02010609060101010101" pitchFamily="49" charset="-122"/>
                <a:sym typeface="+mn-ea"/>
              </a:rPr>
              <a:t>DBMS</a:t>
            </a:r>
            <a:r>
              <a:rPr lang="zh-CN" altLang="en-US" sz="2800" dirty="0">
                <a:cs typeface="黑体" panose="02010609060101010101" pitchFamily="49" charset="-122"/>
                <a:sym typeface="+mn-ea"/>
              </a:rPr>
              <a:t>要分类组织、存储和管理各种数据，包括数据字典、用户数据、存取路径等。</a:t>
            </a:r>
            <a:endParaRPr lang="zh-CN" altLang="en-US" sz="2800" dirty="0">
              <a:cs typeface="黑体" panose="02010609060101010101" pitchFamily="49" charset="-122"/>
              <a:sym typeface="+mn-ea"/>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cs typeface="黑体" panose="02010609060101010101" pitchFamily="49" charset="-122"/>
                <a:sym typeface="+mn-ea"/>
              </a:rPr>
              <a:t>确定以何种文件结构和存取方式在存储级上组织这些数据，如何实现数据之间的联系。</a:t>
            </a:r>
            <a:endParaRPr lang="zh-CN" altLang="en-US" sz="2800" dirty="0">
              <a:cs typeface="黑体" panose="02010609060101010101" pitchFamily="49" charset="-122"/>
              <a:sym typeface="+mn-ea"/>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cs typeface="黑体" panose="02010609060101010101" pitchFamily="49" charset="-122"/>
                <a:sym typeface="+mn-ea"/>
              </a:rPr>
              <a:t>数据组织和存储的基本目标是提高存储空间利用率和方便存取，提供多种存取方法</a:t>
            </a:r>
            <a:r>
              <a:rPr lang="en-US" altLang="zh-CN" sz="2800">
                <a:cs typeface="黑体" panose="02010609060101010101" pitchFamily="49" charset="-122"/>
                <a:sym typeface="+mn-ea"/>
              </a:rPr>
              <a:t>(</a:t>
            </a:r>
            <a:r>
              <a:rPr lang="zh-CN" altLang="en-US" sz="2800" dirty="0">
                <a:cs typeface="黑体" panose="02010609060101010101" pitchFamily="49" charset="-122"/>
                <a:sym typeface="+mn-ea"/>
              </a:rPr>
              <a:t>如索引查找、</a:t>
            </a:r>
            <a:r>
              <a:rPr lang="en-US" altLang="zh-CN" sz="2800">
                <a:cs typeface="黑体" panose="02010609060101010101" pitchFamily="49" charset="-122"/>
                <a:sym typeface="+mn-ea"/>
              </a:rPr>
              <a:t>Hash</a:t>
            </a:r>
            <a:r>
              <a:rPr lang="zh-CN" altLang="en-US" sz="2800" dirty="0">
                <a:cs typeface="黑体" panose="02010609060101010101" pitchFamily="49" charset="-122"/>
                <a:sym typeface="+mn-ea"/>
              </a:rPr>
              <a:t>查找、顺序查找等</a:t>
            </a:r>
            <a:r>
              <a:rPr lang="en-US" altLang="zh-CN" sz="2800">
                <a:cs typeface="黑体" panose="02010609060101010101" pitchFamily="49" charset="-122"/>
                <a:sym typeface="+mn-ea"/>
              </a:rPr>
              <a:t>)</a:t>
            </a:r>
            <a:r>
              <a:rPr lang="zh-CN" altLang="en-US" sz="2800" dirty="0">
                <a:cs typeface="黑体" panose="02010609060101010101" pitchFamily="49" charset="-122"/>
                <a:sym typeface="+mn-ea"/>
              </a:rPr>
              <a:t>提高存取效率。</a:t>
            </a:r>
            <a:endParaRPr lang="zh-CN" altLang="en-US" sz="2800" dirty="0">
              <a:cs typeface="黑体" panose="02010609060101010101" pitchFamily="49" charset="-122"/>
              <a:sym typeface="+mn-ea"/>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char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char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char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65088" y="620713"/>
            <a:ext cx="6662737"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sym typeface="+mn-ea"/>
              </a:rPr>
              <a:t>六、</a:t>
            </a:r>
            <a:r>
              <a:rPr lang="en-US" altLang="zh-CN" sz="3200" dirty="0">
                <a:solidFill>
                  <a:srgbClr val="0033CC"/>
                </a:solidFill>
                <a:sym typeface="+mn-ea"/>
              </a:rPr>
              <a:t>DBMS</a:t>
            </a:r>
            <a:r>
              <a:rPr lang="zh-CN" altLang="en-US" sz="3200" dirty="0">
                <a:solidFill>
                  <a:srgbClr val="0033CC"/>
                </a:solidFill>
                <a:sym typeface="+mn-ea"/>
              </a:rPr>
              <a:t>功能</a:t>
            </a:r>
            <a:r>
              <a:rPr lang="en-US" altLang="zh-CN" sz="3200" dirty="0">
                <a:solidFill>
                  <a:srgbClr val="0033CC"/>
                </a:solidFill>
                <a:sym typeface="+mn-ea"/>
              </a:rPr>
              <a:t>-- </a:t>
            </a:r>
            <a:r>
              <a:rPr lang="zh-CN" altLang="en-US" sz="3200" dirty="0">
                <a:solidFill>
                  <a:srgbClr val="0033CC"/>
                </a:solidFill>
                <a:sym typeface="+mn-ea"/>
              </a:rPr>
              <a:t>数据库维护</a:t>
            </a:r>
            <a:endParaRPr lang="zh-CN" altLang="en-US" sz="3200" dirty="0">
              <a:solidFill>
                <a:srgbClr val="0033CC"/>
              </a:solidFill>
              <a:latin typeface="黑体" panose="02010609060101010101" pitchFamily="49" charset="-122"/>
              <a:sym typeface="+mn-ea"/>
            </a:endParaRPr>
          </a:p>
        </p:txBody>
      </p:sp>
      <p:sp>
        <p:nvSpPr>
          <p:cNvPr id="12291" name="Text Box 3"/>
          <p:cNvSpPr txBox="1"/>
          <p:nvPr/>
        </p:nvSpPr>
        <p:spPr>
          <a:xfrm>
            <a:off x="766763" y="1628775"/>
            <a:ext cx="10975975" cy="2367280"/>
          </a:xfrm>
          <a:prstGeom prst="rect">
            <a:avLst/>
          </a:prstGeom>
          <a:noFill/>
          <a:ln w="9525">
            <a:noFill/>
          </a:ln>
        </p:spPr>
        <p:txBody>
          <a:bodyPr lIns="123885" tIns="61943" rIns="123885" bIns="61943">
            <a:spAutoFit/>
          </a:bodyPr>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数据库的初始建立、数据的转换、数据库的转储和恢复、数据库的重组织和重构造以及性能监测分析等功能。</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数据库备份与恢复</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数据库性能优化</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char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char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char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charRg st="54" end="5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65088" y="620713"/>
            <a:ext cx="6662737"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sym typeface="+mn-ea"/>
              </a:rPr>
              <a:t>六、</a:t>
            </a:r>
            <a:r>
              <a:rPr lang="en-US" altLang="zh-CN" sz="3200" dirty="0">
                <a:solidFill>
                  <a:srgbClr val="0033CC"/>
                </a:solidFill>
                <a:sym typeface="+mn-ea"/>
              </a:rPr>
              <a:t>DBMS</a:t>
            </a:r>
            <a:r>
              <a:rPr lang="zh-CN" altLang="en-US" sz="3200" dirty="0">
                <a:solidFill>
                  <a:srgbClr val="0033CC"/>
                </a:solidFill>
                <a:sym typeface="+mn-ea"/>
              </a:rPr>
              <a:t>功能结构</a:t>
            </a:r>
            <a:r>
              <a:rPr lang="en-US" altLang="zh-CN" sz="3200" dirty="0">
                <a:solidFill>
                  <a:srgbClr val="0033CC"/>
                </a:solidFill>
                <a:sym typeface="+mn-ea"/>
              </a:rPr>
              <a:t>--</a:t>
            </a:r>
            <a:r>
              <a:rPr lang="zh-CN" altLang="en-US" sz="3200" dirty="0">
                <a:solidFill>
                  <a:srgbClr val="0033CC"/>
                </a:solidFill>
                <a:sym typeface="+mn-ea"/>
              </a:rPr>
              <a:t>数据库通信</a:t>
            </a:r>
            <a:endParaRPr lang="zh-CN" altLang="en-US" sz="3200" dirty="0">
              <a:solidFill>
                <a:srgbClr val="0033CC"/>
              </a:solidFill>
              <a:latin typeface="黑体" panose="02010609060101010101" pitchFamily="49" charset="-122"/>
              <a:sym typeface="+mn-ea"/>
            </a:endParaRPr>
          </a:p>
        </p:txBody>
      </p:sp>
      <p:sp>
        <p:nvSpPr>
          <p:cNvPr id="12291" name="Text Box 3"/>
          <p:cNvSpPr txBox="1"/>
          <p:nvPr/>
        </p:nvSpPr>
        <p:spPr>
          <a:xfrm>
            <a:off x="766763" y="1628775"/>
            <a:ext cx="10975975" cy="2367280"/>
          </a:xfrm>
          <a:prstGeom prst="rect">
            <a:avLst/>
          </a:prstGeom>
          <a:noFill/>
          <a:ln w="9525">
            <a:noFill/>
          </a:ln>
        </p:spPr>
        <p:txBody>
          <a:bodyPr lIns="123885" tIns="61943" rIns="123885" bIns="61943">
            <a:spAutoFit/>
          </a:bodyPr>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并发/同步控制</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DBMS与网络中其他软件系统的通信功能；</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一个DBMS与另一个DBMS或文件系统的数据转换功能：</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异构数据库之间的互访和互操作功能</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char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char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char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char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charRg st="54" end="5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p:nvPr/>
        </p:nvSpPr>
        <p:spPr>
          <a:xfrm>
            <a:off x="265113" y="476250"/>
            <a:ext cx="8062912"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七、</a:t>
            </a:r>
            <a:r>
              <a:rPr lang="en-US" altLang="zh-CN" sz="3200" dirty="0">
                <a:solidFill>
                  <a:srgbClr val="0033CC"/>
                </a:solidFill>
                <a:latin typeface="黑体" panose="02010609060101010101" pitchFamily="49" charset="-122"/>
              </a:rPr>
              <a:t>DBMS</a:t>
            </a:r>
            <a:r>
              <a:rPr lang="zh-CN" altLang="en-US" sz="3200" dirty="0">
                <a:solidFill>
                  <a:srgbClr val="0033CC"/>
                </a:solidFill>
                <a:latin typeface="黑体" panose="02010609060101010101" pitchFamily="49" charset="-122"/>
              </a:rPr>
              <a:t>系统层次结构</a:t>
            </a:r>
            <a:endParaRPr lang="zh-CN" altLang="en-US" sz="3200" dirty="0">
              <a:solidFill>
                <a:srgbClr val="0033CC"/>
              </a:solidFill>
              <a:latin typeface="黑体" panose="02010609060101010101" pitchFamily="49" charset="-122"/>
            </a:endParaRPr>
          </a:p>
        </p:txBody>
      </p:sp>
      <p:pic>
        <p:nvPicPr>
          <p:cNvPr id="17411" name="图片 3"/>
          <p:cNvPicPr>
            <a:picLocks noChangeAspect="1"/>
          </p:cNvPicPr>
          <p:nvPr/>
        </p:nvPicPr>
        <p:blipFill>
          <a:blip r:embed="rId1"/>
          <a:stretch>
            <a:fillRect/>
          </a:stretch>
        </p:blipFill>
        <p:spPr>
          <a:xfrm>
            <a:off x="265113" y="1628775"/>
            <a:ext cx="11785600" cy="5013325"/>
          </a:xfrm>
          <a:prstGeom prst="rect">
            <a:avLst/>
          </a:prstGeom>
          <a:noFill/>
          <a:ln w="9525">
            <a:noFill/>
          </a:ln>
        </p:spPr>
      </p:pic>
    </p:spTree>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135890" y="346710"/>
            <a:ext cx="11932285" cy="5682615"/>
          </a:xfrm>
          <a:prstGeom prst="rect">
            <a:avLst/>
          </a:prstGeom>
          <a:noFill/>
          <a:ln w="9525">
            <a:noFill/>
          </a:ln>
        </p:spPr>
        <p:txBody>
          <a:bodyPr wrap="square" lIns="104499" tIns="52249" rIns="104499" bIns="52249">
            <a:spAutoFit/>
          </a:bodyPr>
          <a:p>
            <a:pPr marL="457200" indent="-457200" algn="just" defTabSz="863600" eaLnBrk="1" hangingPunct="1">
              <a:lnSpc>
                <a:spcPts val="4350"/>
              </a:lnSpc>
              <a:buClr>
                <a:srgbClr val="FF0000"/>
              </a:buClr>
              <a:buChar char="•"/>
            </a:pPr>
            <a:r>
              <a:rPr lang="zh-CN" altLang="en-US" sz="3200" dirty="0">
                <a:cs typeface="黑体" panose="02010609060101010101" pitchFamily="49" charset="-122"/>
                <a:sym typeface="+mn-ea"/>
              </a:rPr>
              <a:t>应用层，位于</a:t>
            </a:r>
            <a:r>
              <a:rPr lang="en-US" altLang="zh-CN" sz="3200" dirty="0">
                <a:cs typeface="黑体" panose="02010609060101010101" pitchFamily="49" charset="-122"/>
                <a:sym typeface="+mn-ea"/>
              </a:rPr>
              <a:t>DBMS</a:t>
            </a:r>
            <a:r>
              <a:rPr lang="zh-CN" altLang="en-US" sz="3200" dirty="0">
                <a:cs typeface="黑体" panose="02010609060101010101" pitchFamily="49" charset="-122"/>
                <a:sym typeface="+mn-ea"/>
              </a:rPr>
              <a:t>核心之外。</a:t>
            </a:r>
            <a:r>
              <a:rPr lang="en-US" altLang="zh-CN" sz="3200" dirty="0">
                <a:cs typeface="黑体" panose="02010609060101010101" pitchFamily="49" charset="-122"/>
                <a:sym typeface="+mn-ea"/>
              </a:rPr>
              <a:t>·</a:t>
            </a:r>
            <a:r>
              <a:rPr lang="zh-CN" altLang="en-US" sz="3200" dirty="0">
                <a:cs typeface="黑体" panose="02010609060101010101" pitchFamily="49" charset="-122"/>
                <a:sym typeface="+mn-ea"/>
              </a:rPr>
              <a:t>它处理的对象是各种各样的数据库应用，如用开发工具开发的或用宿主语言编写的应用程序，终端用户通过应用接口发出事务请求或各种查询要求。该层是</a:t>
            </a:r>
            <a:r>
              <a:rPr lang="en-US" altLang="zh-CN" sz="3200" dirty="0">
                <a:cs typeface="黑体" panose="02010609060101010101" pitchFamily="49" charset="-122"/>
                <a:sym typeface="+mn-ea"/>
              </a:rPr>
              <a:t>DBMS</a:t>
            </a:r>
            <a:r>
              <a:rPr lang="zh-CN" altLang="en-US" sz="3200" dirty="0">
                <a:cs typeface="黑体" panose="02010609060101010101" pitchFamily="49" charset="-122"/>
                <a:sym typeface="+mn-ea"/>
              </a:rPr>
              <a:t>与终端用户和应用程序的界面层。</a:t>
            </a:r>
            <a:endParaRPr lang="zh-CN" altLang="en-US" sz="3200" dirty="0">
              <a:cs typeface="黑体" panose="02010609060101010101" pitchFamily="49" charset="-122"/>
              <a:sym typeface="+mn-ea"/>
            </a:endParaRPr>
          </a:p>
          <a:p>
            <a:pPr marL="457200" indent="-457200" algn="just" defTabSz="863600" eaLnBrk="1" hangingPunct="1">
              <a:lnSpc>
                <a:spcPts val="4350"/>
              </a:lnSpc>
              <a:buClr>
                <a:srgbClr val="FF0000"/>
              </a:buClr>
              <a:buChar char="•"/>
            </a:pPr>
            <a:endParaRPr lang="zh-CN" altLang="en-US" sz="3200" dirty="0">
              <a:cs typeface="黑体" panose="02010609060101010101" pitchFamily="49" charset="-122"/>
              <a:sym typeface="+mn-ea"/>
            </a:endParaRPr>
          </a:p>
          <a:p>
            <a:pPr marL="457200" indent="-457200" algn="just" defTabSz="863600" eaLnBrk="1" hangingPunct="1">
              <a:lnSpc>
                <a:spcPts val="4350"/>
              </a:lnSpc>
              <a:buClr>
                <a:srgbClr val="FF0000"/>
              </a:buClr>
              <a:buChar char="•"/>
            </a:pPr>
            <a:r>
              <a:rPr lang="zh-CN" altLang="en-US" sz="3200" dirty="0">
                <a:cs typeface="黑体" panose="02010609060101010101" pitchFamily="49" charset="-122"/>
                <a:sym typeface="+mn-ea"/>
              </a:rPr>
              <a:t>语言翻译处理层。它处理的对象是数据库语言，如</a:t>
            </a:r>
            <a:r>
              <a:rPr lang="en-US" altLang="zh-CN" sz="3200" dirty="0">
                <a:cs typeface="黑体" panose="02010609060101010101" pitchFamily="49" charset="-122"/>
                <a:sym typeface="+mn-ea"/>
              </a:rPr>
              <a:t>SQL</a:t>
            </a:r>
            <a:r>
              <a:rPr lang="zh-CN" altLang="en-US" sz="3200" dirty="0">
                <a:cs typeface="黑体" panose="02010609060101010101" pitchFamily="49" charset="-122"/>
                <a:sym typeface="+mn-ea"/>
              </a:rPr>
              <a:t>。向上提供的数据接口是关系、视图，即元组的集合。其功能是对数据库语言的各类语句进行语法分析、视图转换、授权检查、完整性检查、查询优化等。通过对下层基本模块的调用，生成可执行代码。这些代码的运行即可完成数据库语句的功能要求。</a:t>
            </a:r>
            <a:endParaRPr lang="zh-CN" altLang="zh-CN" sz="3200" dirty="0">
              <a:cs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130175" y="866775"/>
            <a:ext cx="11932285" cy="5682615"/>
          </a:xfrm>
          <a:prstGeom prst="rect">
            <a:avLst/>
          </a:prstGeom>
          <a:noFill/>
          <a:ln w="9525">
            <a:noFill/>
          </a:ln>
        </p:spPr>
        <p:txBody>
          <a:bodyPr wrap="square" lIns="104499" tIns="52249" rIns="104499" bIns="52249">
            <a:spAutoFit/>
          </a:bodyPr>
          <a:p>
            <a:pPr marL="457200" indent="-457200" algn="just" defTabSz="863600" eaLnBrk="1" hangingPunct="1">
              <a:lnSpc>
                <a:spcPts val="4350"/>
              </a:lnSpc>
              <a:buClr>
                <a:srgbClr val="FF0000"/>
              </a:buClr>
              <a:buChar char="•"/>
            </a:pPr>
            <a:r>
              <a:rPr lang="zh-CN" altLang="en-US" sz="3200" dirty="0">
                <a:cs typeface="黑体" panose="02010609060101010101" pitchFamily="49" charset="-122"/>
                <a:sym typeface="+mn-ea"/>
              </a:rPr>
              <a:t>数据存取层。该层处理的对象是单个元组。它把上层的集合操作转换为单记录操作。执行扫描</a:t>
            </a:r>
            <a:r>
              <a:rPr lang="en-US" altLang="zh-CN" sz="3200" dirty="0">
                <a:cs typeface="黑体" panose="02010609060101010101" pitchFamily="49" charset="-122"/>
                <a:sym typeface="+mn-ea"/>
              </a:rPr>
              <a:t>(</a:t>
            </a:r>
            <a:r>
              <a:rPr lang="zh-CN" altLang="en-US" sz="3200" dirty="0">
                <a:cs typeface="黑体" panose="02010609060101010101" pitchFamily="49" charset="-122"/>
                <a:sym typeface="+mn-ea"/>
              </a:rPr>
              <a:t>如表扫描</a:t>
            </a:r>
            <a:r>
              <a:rPr lang="en-US" altLang="zh-CN" sz="3200" dirty="0">
                <a:cs typeface="黑体" panose="02010609060101010101" pitchFamily="49" charset="-122"/>
                <a:sym typeface="+mn-ea"/>
              </a:rPr>
              <a:t>)</a:t>
            </a:r>
            <a:r>
              <a:rPr lang="zh-CN" altLang="en-US" sz="3200" dirty="0">
                <a:cs typeface="黑体" panose="02010609060101010101" pitchFamily="49" charset="-122"/>
                <a:sym typeface="+mn-ea"/>
              </a:rPr>
              <a:t>、排序、元组的查找、插入、修改、删除、封锁等基本操作。完成数据记录的存取、存取路径维护、并发控制、事务管理等工作。</a:t>
            </a:r>
            <a:endParaRPr lang="zh-CN" altLang="en-US" sz="3200" dirty="0">
              <a:cs typeface="黑体" panose="02010609060101010101" pitchFamily="49" charset="-122"/>
              <a:sym typeface="+mn-ea"/>
            </a:endParaRPr>
          </a:p>
          <a:p>
            <a:pPr marL="457200" indent="-457200" algn="just" defTabSz="863600" eaLnBrk="1" hangingPunct="1">
              <a:lnSpc>
                <a:spcPts val="4350"/>
              </a:lnSpc>
              <a:buClr>
                <a:srgbClr val="FF0000"/>
              </a:buClr>
              <a:buChar char="•"/>
            </a:pPr>
            <a:endParaRPr lang="zh-CN" altLang="en-US" sz="3200" dirty="0">
              <a:cs typeface="黑体" panose="02010609060101010101" pitchFamily="49" charset="-122"/>
            </a:endParaRPr>
          </a:p>
          <a:p>
            <a:pPr marL="457200" indent="-457200" algn="just" defTabSz="863600" eaLnBrk="1" hangingPunct="1">
              <a:lnSpc>
                <a:spcPts val="4350"/>
              </a:lnSpc>
              <a:buClr>
                <a:srgbClr val="FF0000"/>
              </a:buClr>
              <a:buChar char="•"/>
            </a:pPr>
            <a:r>
              <a:rPr lang="zh-CN" altLang="en-US" sz="3200" dirty="0">
                <a:cs typeface="黑体" panose="02010609060101010101" pitchFamily="49" charset="-122"/>
                <a:sym typeface="+mn-ea"/>
              </a:rPr>
              <a:t>数据存储层。该层处理的对象是数据页和系统缓冲区。执行文件的逻辑打开、关闭、读页、写页、缓冲区读和写、页面淘汰等操作，完成缓冲区管理、内外存交换、外存的数据管理等功能。</a:t>
            </a:r>
            <a:r>
              <a:rPr lang="en-US" altLang="zh-CN" sz="3200" dirty="0">
                <a:cs typeface="黑体" panose="02010609060101010101" pitchFamily="49" charset="-122"/>
                <a:sym typeface="+mn-ea"/>
              </a:rPr>
              <a:t>--- </a:t>
            </a:r>
            <a:r>
              <a:rPr lang="zh-CN" altLang="en-US" sz="3200" dirty="0">
                <a:cs typeface="黑体" panose="02010609060101010101" pitchFamily="49" charset="-122"/>
                <a:sym typeface="+mn-ea"/>
              </a:rPr>
              <a:t>与</a:t>
            </a:r>
            <a:r>
              <a:rPr lang="zh-CN" altLang="zh-CN" sz="3200" dirty="0">
                <a:cs typeface="黑体" panose="02010609060101010101" pitchFamily="49" charset="-122"/>
                <a:sym typeface="+mn-ea"/>
              </a:rPr>
              <a:t>操作系统紧密结合？？？</a:t>
            </a:r>
            <a:endParaRPr lang="zh-CN" altLang="en-US" sz="3200" dirty="0">
              <a:cs typeface="黑体" panose="02010609060101010101" pitchFamily="49" charset="-122"/>
              <a:sym typeface="+mn-ea"/>
            </a:endParaRPr>
          </a:p>
          <a:p>
            <a:pPr marL="457200" indent="-457200" algn="just" defTabSz="863600" eaLnBrk="1" hangingPunct="1">
              <a:lnSpc>
                <a:spcPts val="4350"/>
              </a:lnSpc>
              <a:buClr>
                <a:srgbClr val="FF0000"/>
              </a:buClr>
              <a:buChar char="•"/>
            </a:pPr>
            <a:endParaRPr lang="zh-CN" altLang="zh-CN" sz="3200" dirty="0">
              <a:cs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zh-CN" sz="3600">
                <a:ea typeface="宋体" panose="02010600030101010101" pitchFamily="2" charset="-122"/>
              </a:rPr>
              <a:t>本章内容</a:t>
            </a:r>
            <a:endParaRPr lang="zh-CN" altLang="zh-CN" sz="3600">
              <a:ea typeface="宋体" panose="02010600030101010101" pitchFamily="2" charset="-122"/>
            </a:endParaRPr>
          </a:p>
        </p:txBody>
      </p:sp>
      <p:sp>
        <p:nvSpPr>
          <p:cNvPr id="3" name="内容占位符 2"/>
          <p:cNvSpPr>
            <a:spLocks noGrp="1"/>
          </p:cNvSpPr>
          <p:nvPr>
            <p:ph idx="1"/>
          </p:nvPr>
        </p:nvSpPr>
        <p:spPr/>
        <p:txBody>
          <a:bodyPr/>
          <a:p>
            <a:r>
              <a:rPr lang="en-US"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5.1 </a:t>
            </a:r>
            <a:r>
              <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数据库管理概述</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5.2 </a:t>
            </a:r>
            <a:r>
              <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事务管理</a:t>
            </a:r>
            <a:endParaRPr lang="zh-CN" altLang="en-US" sz="3600" kern="120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5.3 </a:t>
            </a:r>
            <a:r>
              <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并发控制</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5.4 </a:t>
            </a:r>
            <a:r>
              <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安全管理</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5.5 </a:t>
            </a:r>
            <a:r>
              <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数据库备份与恢复</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5.6 PostgreSQL</a:t>
            </a:r>
            <a:r>
              <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数据库管理项目实践</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endParaRPr kumimoji="0" lang="zh-CN" altLang="en-US"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endParaRPr kumimoji="0" lang="zh-CN" altLang="en-US"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265113" y="476250"/>
            <a:ext cx="8062912"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八、数据库管理工具</a:t>
            </a:r>
            <a:endParaRPr lang="zh-CN" altLang="en-US" sz="3200" dirty="0">
              <a:solidFill>
                <a:srgbClr val="0033CC"/>
              </a:solidFill>
              <a:latin typeface="黑体" panose="02010609060101010101" pitchFamily="49" charset="-122"/>
            </a:endParaRPr>
          </a:p>
        </p:txBody>
      </p:sp>
      <p:sp>
        <p:nvSpPr>
          <p:cNvPr id="4" name="Text Box 3"/>
          <p:cNvSpPr txBox="1"/>
          <p:nvPr/>
        </p:nvSpPr>
        <p:spPr>
          <a:xfrm>
            <a:off x="911225" y="2514600"/>
            <a:ext cx="10975975" cy="2368550"/>
          </a:xfrm>
          <a:prstGeom prst="rect">
            <a:avLst/>
          </a:prstGeom>
          <a:noFill/>
          <a:ln w="9525">
            <a:noFill/>
          </a:ln>
        </p:spPr>
        <p:txBody>
          <a:bodyPr lIns="123885" tIns="61943" rIns="123885" bIns="61943">
            <a:spAutoFit/>
          </a:bodyPr>
          <a:p>
            <a:pPr marL="457200" indent="-457200" algn="just" defTabSz="967105" eaLnBrk="1" hangingPunct="1">
              <a:lnSpc>
                <a:spcPts val="3500"/>
              </a:lnSpc>
              <a:buClr>
                <a:srgbClr val="FF0000"/>
              </a:buClr>
              <a:buFont typeface="Arial" panose="020B0604020202020204" pitchFamily="34" charset="0"/>
              <a:buChar char="•"/>
            </a:pPr>
            <a:r>
              <a:rPr lang="en-US" altLang="zh-CN" sz="2800" dirty="0">
                <a:latin typeface="黑体" panose="02010609060101010101" pitchFamily="49" charset="-122"/>
              </a:rPr>
              <a:t>Oracle SQL Developer——</a:t>
            </a:r>
            <a:r>
              <a:rPr lang="zh-CN" altLang="en-US" sz="2800" dirty="0">
                <a:latin typeface="黑体" panose="02010609060101010101" pitchFamily="49" charset="-122"/>
              </a:rPr>
              <a:t>管理</a:t>
            </a:r>
            <a:r>
              <a:rPr lang="en-US" altLang="zh-CN" sz="2800" dirty="0">
                <a:latin typeface="黑体" panose="02010609060101010101" pitchFamily="49" charset="-122"/>
              </a:rPr>
              <a:t>Oracle</a:t>
            </a:r>
            <a:r>
              <a:rPr lang="zh-CN" altLang="en-US" sz="2800" dirty="0">
                <a:latin typeface="黑体" panose="02010609060101010101" pitchFamily="49" charset="-122"/>
              </a:rPr>
              <a:t>数据库</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en-US" altLang="zh-CN" sz="2800" dirty="0">
                <a:latin typeface="黑体" panose="02010609060101010101" pitchFamily="49" charset="-122"/>
              </a:rPr>
              <a:t>SQL Server Management Studio——</a:t>
            </a:r>
            <a:r>
              <a:rPr lang="zh-CN" altLang="en-US" sz="2800" dirty="0">
                <a:latin typeface="黑体" panose="02010609060101010101" pitchFamily="49" charset="-122"/>
              </a:rPr>
              <a:t>管理</a:t>
            </a:r>
            <a:r>
              <a:rPr lang="en-US" altLang="zh-CN" sz="2800" dirty="0">
                <a:latin typeface="黑体" panose="02010609060101010101" pitchFamily="49" charset="-122"/>
              </a:rPr>
              <a:t>SQL Server</a:t>
            </a:r>
            <a:r>
              <a:rPr lang="zh-CN" altLang="en-US" sz="2800" dirty="0">
                <a:latin typeface="黑体" panose="02010609060101010101" pitchFamily="49" charset="-122"/>
              </a:rPr>
              <a:t>数据库</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en-US" altLang="zh-CN" sz="2800" dirty="0">
                <a:latin typeface="黑体" panose="02010609060101010101" pitchFamily="49" charset="-122"/>
              </a:rPr>
              <a:t>pgAdmin4——</a:t>
            </a:r>
            <a:r>
              <a:rPr lang="zh-CN" altLang="en-US" sz="2800" dirty="0">
                <a:latin typeface="黑体" panose="02010609060101010101" pitchFamily="49" charset="-122"/>
              </a:rPr>
              <a:t>管理</a:t>
            </a:r>
            <a:r>
              <a:rPr lang="en-US" altLang="zh-CN" sz="2800" dirty="0">
                <a:latin typeface="黑体" panose="02010609060101010101" pitchFamily="49" charset="-122"/>
              </a:rPr>
              <a:t>PostgreSQL</a:t>
            </a:r>
            <a:r>
              <a:rPr lang="zh-CN" altLang="en-US" sz="2800" dirty="0">
                <a:latin typeface="黑体" panose="02010609060101010101" pitchFamily="49" charset="-122"/>
              </a:rPr>
              <a:t>数据库</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en-US" altLang="zh-CN" sz="2800" dirty="0">
                <a:latin typeface="黑体" panose="02010609060101010101" pitchFamily="49" charset="-122"/>
              </a:rPr>
              <a:t>MySQL Workbench——</a:t>
            </a:r>
            <a:r>
              <a:rPr lang="zh-CN" altLang="en-US" sz="2800" dirty="0">
                <a:latin typeface="黑体" panose="02010609060101010101" pitchFamily="49" charset="-122"/>
              </a:rPr>
              <a:t>管理</a:t>
            </a:r>
            <a:r>
              <a:rPr lang="en-US" altLang="zh-CN" sz="2800" dirty="0">
                <a:latin typeface="黑体" panose="02010609060101010101" pitchFamily="49" charset="-122"/>
              </a:rPr>
              <a:t>MySQL</a:t>
            </a:r>
            <a:r>
              <a:rPr lang="zh-CN" altLang="en-US" sz="2800" dirty="0">
                <a:latin typeface="黑体" panose="02010609060101010101" pitchFamily="49" charset="-122"/>
              </a:rPr>
              <a:t>数据库</a:t>
            </a:r>
            <a:endParaRPr lang="en-US" altLang="zh-CN"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a:t>
            </a:r>
            <a:endParaRPr lang="zh-CN" altLang="en-US" sz="2800" dirty="0">
              <a:latin typeface="黑体" panose="02010609060101010101" pitchFamily="49" charset="-122"/>
            </a:endParaRPr>
          </a:p>
        </p:txBody>
      </p:sp>
      <p:sp>
        <p:nvSpPr>
          <p:cNvPr id="2" name="矩形 1"/>
          <p:cNvSpPr/>
          <p:nvPr/>
        </p:nvSpPr>
        <p:spPr>
          <a:xfrm>
            <a:off x="695325" y="1474788"/>
            <a:ext cx="10988675" cy="990600"/>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任何数据库</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DBMS</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服务器系统，都必须有相应的数据库管理工具，以便用户</a:t>
            </a:r>
            <a:r>
              <a:rPr kumimoji="0" lang="zh-CN" altLang="en-US" sz="2800" b="0" i="0" u="none" strike="noStrike" kern="1000" cap="none" spc="0" normalizeH="0" baseline="0" noProof="0" dirty="0">
                <a:ln>
                  <a:noFill/>
                </a:ln>
                <a:solidFill>
                  <a:srgbClr val="000000"/>
                </a:solidFill>
                <a:effectLst/>
                <a:uLnTx/>
                <a:uFillTx/>
                <a:latin typeface="+mn-ea"/>
                <a:ea typeface="+mn-ea"/>
                <a:cs typeface="+mn-cs"/>
              </a:rPr>
              <a:t>使用它们</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对数据库服务器及其数据库进行管理控制。</a:t>
            </a:r>
            <a:endParaRPr kumimoji="0" lang="zh-CN" altLang="zh-CN" sz="2800" b="0"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charRg st="0" end="3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charRg st="34" end="8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charRg st="80" end="10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charRg st="106" end="13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charRg st="134" end="1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265113" y="476250"/>
            <a:ext cx="8062912"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zh-CN" sz="3200" dirty="0">
                <a:solidFill>
                  <a:srgbClr val="0033CC"/>
                </a:solidFill>
                <a:latin typeface="黑体" panose="02010609060101010101" pitchFamily="49" charset="-122"/>
              </a:rPr>
              <a:t>课堂讨论</a:t>
            </a:r>
            <a:endParaRPr lang="zh-CN" altLang="zh-CN" sz="3200" dirty="0">
              <a:solidFill>
                <a:srgbClr val="0033CC"/>
              </a:solidFill>
              <a:latin typeface="黑体" panose="02010609060101010101" pitchFamily="49" charset="-122"/>
            </a:endParaRPr>
          </a:p>
        </p:txBody>
      </p:sp>
      <p:sp>
        <p:nvSpPr>
          <p:cNvPr id="2" name="矩形 1"/>
          <p:cNvSpPr/>
          <p:nvPr/>
        </p:nvSpPr>
        <p:spPr>
          <a:xfrm>
            <a:off x="695325" y="1474788"/>
            <a:ext cx="10988675" cy="2784475"/>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1．数据库管理目标是什么？</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2．数据库管理的主要内容有哪些？</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3．数据库管理工具有哪几种类型？</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4．DBMS 有哪些基本功能？</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5．DBMS 结构有何特点？</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6．DBMS 本身由哪几个层次组成</a:t>
            </a:r>
            <a:endParaRPr kumimoji="0" sz="2800" b="1"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1827213" y="2614613"/>
            <a:ext cx="88820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5.2 </a:t>
            </a:r>
            <a:r>
              <a:rPr kumimoji="0" lang="zh-CN"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事务管理</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788988" y="1484313"/>
            <a:ext cx="11398250" cy="2363787"/>
          </a:xfrm>
          <a:prstGeom prst="rect">
            <a:avLst/>
          </a:prstGeom>
          <a:noFill/>
          <a:ln w="9525">
            <a:noFill/>
          </a:ln>
        </p:spPr>
        <p:txBody>
          <a:bodyPr lIns="104499" tIns="52249" rIns="104499" bIns="52249">
            <a:spAutoFit/>
          </a:bodyPr>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了解</a:t>
            </a:r>
            <a:r>
              <a:rPr lang="zh-CN" altLang="zh-CN" sz="3600" dirty="0">
                <a:latin typeface="隶书" panose="02010509060101010101" pitchFamily="49" charset="-122"/>
                <a:ea typeface="隶书" panose="02010509060101010101" pitchFamily="49" charset="-122"/>
              </a:rPr>
              <a:t>在特定数据库应用处理中为什么需要事务机制</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zh-CN" sz="3600" dirty="0">
                <a:latin typeface="隶书" panose="02010509060101010101" pitchFamily="49" charset="-122"/>
                <a:ea typeface="隶书" panose="02010509060101010101" pitchFamily="49" charset="-122"/>
              </a:rPr>
              <a:t>理解数据库事务的</a:t>
            </a:r>
            <a:r>
              <a:rPr lang="en-US" altLang="zh-CN" sz="3600" dirty="0">
                <a:latin typeface="隶书" panose="02010509060101010101" pitchFamily="49" charset="-122"/>
                <a:ea typeface="隶书" panose="02010509060101010101" pitchFamily="49" charset="-122"/>
              </a:rPr>
              <a:t>ACID</a:t>
            </a:r>
            <a:r>
              <a:rPr lang="zh-CN" altLang="zh-CN" sz="3600" dirty="0">
                <a:latin typeface="隶书" panose="02010509060101010101" pitchFamily="49" charset="-122"/>
                <a:ea typeface="隶书" panose="02010509060101010101" pitchFamily="49" charset="-122"/>
              </a:rPr>
              <a:t>特性</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理解</a:t>
            </a:r>
            <a:r>
              <a:rPr lang="zh-CN" altLang="zh-CN" sz="3600" dirty="0">
                <a:latin typeface="隶书" panose="02010509060101010101" pitchFamily="49" charset="-122"/>
                <a:ea typeface="隶书" panose="02010509060101010101" pitchFamily="49" charset="-122"/>
              </a:rPr>
              <a:t>在数据库</a:t>
            </a:r>
            <a:r>
              <a:rPr lang="zh-CN" altLang="en-US" sz="3600" dirty="0">
                <a:latin typeface="隶书" panose="02010509060101010101" pitchFamily="49" charset="-122"/>
                <a:ea typeface="隶书" panose="02010509060101010101" pitchFamily="49" charset="-122"/>
              </a:rPr>
              <a:t>应用</a:t>
            </a:r>
            <a:r>
              <a:rPr lang="zh-CN" altLang="zh-CN" sz="3600" dirty="0">
                <a:latin typeface="隶书" panose="02010509060101010101" pitchFamily="49" charset="-122"/>
                <a:ea typeface="隶书" panose="02010509060101010101" pitchFamily="49" charset="-122"/>
              </a:rPr>
              <a:t>中为什么</a:t>
            </a:r>
            <a:r>
              <a:rPr lang="zh-CN" altLang="en-US" sz="3600" dirty="0">
                <a:latin typeface="隶书" panose="02010509060101010101" pitchFamily="49" charset="-122"/>
                <a:ea typeface="隶书" panose="02010509060101010101" pitchFamily="49" charset="-122"/>
              </a:rPr>
              <a:t>需要</a:t>
            </a:r>
            <a:r>
              <a:rPr lang="zh-CN" altLang="zh-CN" sz="3600" dirty="0">
                <a:latin typeface="隶书" panose="02010509060101010101" pitchFamily="49" charset="-122"/>
                <a:ea typeface="隶书" panose="02010509060101010101" pitchFamily="49" charset="-122"/>
              </a:rPr>
              <a:t>事务程序并发运行</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掌握</a:t>
            </a:r>
            <a:r>
              <a:rPr lang="en-US" altLang="zh-CN" sz="3600" dirty="0">
                <a:latin typeface="隶书" panose="02010509060101010101" pitchFamily="49" charset="-122"/>
                <a:ea typeface="隶书" panose="02010509060101010101" pitchFamily="49" charset="-122"/>
              </a:rPr>
              <a:t>SQL</a:t>
            </a:r>
            <a:r>
              <a:rPr lang="zh-CN" altLang="zh-CN" sz="3600" dirty="0">
                <a:latin typeface="隶书" panose="02010509060101010101" pitchFamily="49" charset="-122"/>
                <a:ea typeface="隶书" panose="02010509060101010101" pitchFamily="49" charset="-122"/>
              </a:rPr>
              <a:t>事务程序</a:t>
            </a:r>
            <a:r>
              <a:rPr lang="zh-CN" altLang="en-US" sz="3600" dirty="0">
                <a:latin typeface="隶书" panose="02010509060101010101" pitchFamily="49" charset="-122"/>
                <a:ea typeface="隶书" panose="02010509060101010101" pitchFamily="49" charset="-122"/>
              </a:rPr>
              <a:t>编写方法</a:t>
            </a:r>
            <a:endParaRPr lang="zh-CN" altLang="zh-CN" sz="3600" dirty="0">
              <a:latin typeface="隶书" panose="02010509060101010101" pitchFamily="49" charset="-122"/>
              <a:ea typeface="隶书" panose="02010509060101010101" pitchFamily="49" charset="-122"/>
            </a:endParaRPr>
          </a:p>
        </p:txBody>
      </p:sp>
      <p:sp>
        <p:nvSpPr>
          <p:cNvPr id="6147" name="Rectangle 3"/>
          <p:cNvSpPr>
            <a:spLocks noChangeArrowheads="1"/>
          </p:cNvSpPr>
          <p:nvPr/>
        </p:nvSpPr>
        <p:spPr bwMode="auto">
          <a:xfrm>
            <a:off x="334963" y="549275"/>
            <a:ext cx="7559675"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l" defTabSz="647700" rtl="0" eaLnBrk="0" fontAlgn="base" latinLnBrk="0" hangingPunct="0">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0" lang="zh-CN" alt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本节学习目标</a:t>
            </a: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endPar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192088" y="617538"/>
            <a:ext cx="6661150" cy="611187"/>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一、为什么需要事务管理</a:t>
            </a:r>
            <a:endParaRPr lang="zh-CN" altLang="en-US" sz="3200" dirty="0">
              <a:solidFill>
                <a:srgbClr val="0033CC"/>
              </a:solidFill>
              <a:latin typeface="黑体" panose="02010609060101010101" pitchFamily="49" charset="-122"/>
            </a:endParaRPr>
          </a:p>
        </p:txBody>
      </p:sp>
      <p:sp>
        <p:nvSpPr>
          <p:cNvPr id="2" name="矩形 1"/>
          <p:cNvSpPr/>
          <p:nvPr/>
        </p:nvSpPr>
        <p:spPr>
          <a:xfrm>
            <a:off x="644208" y="1118235"/>
            <a:ext cx="10710863" cy="2263775"/>
          </a:xfrm>
          <a:prstGeom prst="rect">
            <a:avLst/>
          </a:prstGeom>
        </p:spPr>
        <p:txBody>
          <a:bodyPr>
            <a:spAutoFit/>
          </a:bodyPr>
          <a:lstStyle/>
          <a:p>
            <a:pPr marL="0" marR="0" lvl="0" indent="0" algn="just" defTabSz="914400" rtl="0" eaLnBrk="1" fontAlgn="base" latinLnBrk="1" hangingPunct="1">
              <a:lnSpc>
                <a:spcPts val="4235"/>
              </a:lnSpc>
              <a:spcBef>
                <a:spcPts val="0"/>
              </a:spcBef>
              <a:spcAft>
                <a:spcPct val="0"/>
              </a:spcAft>
              <a:buClr>
                <a:srgbClr val="FF0000"/>
              </a:buClr>
              <a:buSzTx/>
              <a:buFontTx/>
              <a:buNone/>
              <a:defRPr/>
            </a:pP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在数据库应用系统中，</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完成一个业务处理</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通常需要多个</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操作步骤才能完成处理。在每个操作步骤中，都可能遭遇失败，若没有一个处理机制，</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就可能造成</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操作数据混乱</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，从而破坏数据一致性。</a:t>
            </a:r>
            <a:endPar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just" defTabSz="914400" rtl="0" eaLnBrk="1" fontAlgn="base" latinLnBrk="1" hangingPunct="1">
              <a:lnSpc>
                <a:spcPts val="4235"/>
              </a:lnSpc>
              <a:spcBef>
                <a:spcPts val="0"/>
              </a:spcBef>
              <a:spcAft>
                <a:spcPct val="0"/>
              </a:spcAft>
              <a:buClr>
                <a:srgbClr val="FF0000"/>
              </a:buClr>
              <a:buSzTx/>
              <a:buFontTx/>
              <a:buNone/>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事务是数据库调度中的最小单位</a:t>
            </a:r>
            <a:r>
              <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并发控制和系统恢复</a:t>
            </a:r>
            <a:endPar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8" name="Text Box 2"/>
          <p:cNvSpPr txBox="1"/>
          <p:nvPr/>
        </p:nvSpPr>
        <p:spPr>
          <a:xfrm>
            <a:off x="335280" y="3272473"/>
            <a:ext cx="6661150" cy="611187"/>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二、事务概念</a:t>
            </a:r>
            <a:endParaRPr lang="zh-CN" altLang="en-US" sz="3200" dirty="0">
              <a:solidFill>
                <a:srgbClr val="0033CC"/>
              </a:solidFill>
              <a:latin typeface="黑体" panose="02010609060101010101" pitchFamily="49" charset="-122"/>
            </a:endParaRPr>
          </a:p>
        </p:txBody>
      </p:sp>
      <p:sp>
        <p:nvSpPr>
          <p:cNvPr id="9" name="矩形 8"/>
          <p:cNvSpPr/>
          <p:nvPr/>
        </p:nvSpPr>
        <p:spPr>
          <a:xfrm>
            <a:off x="644843" y="4047808"/>
            <a:ext cx="10710862" cy="2809875"/>
          </a:xfrm>
          <a:prstGeom prst="rect">
            <a:avLst/>
          </a:prstGeom>
          <a:noFill/>
          <a:ln w="9525">
            <a:noFill/>
          </a:ln>
        </p:spPr>
        <p:txBody>
          <a:bodyPr>
            <a:spAutoFit/>
          </a:bodyPr>
          <a:p>
            <a:pPr algn="just" eaLnBrk="1" latinLnBrk="1" hangingPunct="1">
              <a:lnSpc>
                <a:spcPts val="4240"/>
              </a:lnSpc>
              <a:buClr>
                <a:srgbClr val="FF0000"/>
              </a:buClr>
            </a:pPr>
            <a:r>
              <a:rPr lang="zh-CN" altLang="zh-CN" sz="2800" dirty="0">
                <a:latin typeface="黑体" panose="02010609060101010101" pitchFamily="49" charset="-122"/>
              </a:rPr>
              <a:t>在数据库中，</a:t>
            </a:r>
            <a:r>
              <a:rPr lang="zh-CN" altLang="zh-CN" sz="2800" dirty="0">
                <a:solidFill>
                  <a:srgbClr val="FF0000"/>
                </a:solidFill>
                <a:latin typeface="黑体" panose="02010609060101010101" pitchFamily="49" charset="-122"/>
              </a:rPr>
              <a:t>事务</a:t>
            </a:r>
            <a:r>
              <a:rPr lang="zh-CN" altLang="zh-CN" sz="2800" dirty="0">
                <a:latin typeface="黑体" panose="02010609060101010101" pitchFamily="49" charset="-122"/>
              </a:rPr>
              <a:t>（</a:t>
            </a:r>
            <a:r>
              <a:rPr lang="en-US" altLang="zh-CN" sz="2800" dirty="0">
                <a:latin typeface="黑体" panose="02010609060101010101" pitchFamily="49" charset="-122"/>
              </a:rPr>
              <a:t>Transaction</a:t>
            </a:r>
            <a:r>
              <a:rPr lang="zh-CN" altLang="zh-CN" sz="2800" dirty="0">
                <a:latin typeface="黑体" panose="02010609060101010101" pitchFamily="49" charset="-122"/>
              </a:rPr>
              <a:t>）是指由构成</a:t>
            </a:r>
            <a:r>
              <a:rPr lang="zh-CN" altLang="zh-CN" sz="2800" dirty="0">
                <a:solidFill>
                  <a:srgbClr val="C00000"/>
                </a:solidFill>
                <a:latin typeface="黑体" panose="02010609060101010101" pitchFamily="49" charset="-122"/>
              </a:rPr>
              <a:t>单个</a:t>
            </a:r>
            <a:r>
              <a:rPr lang="zh-CN" altLang="en-US" sz="2800" dirty="0">
                <a:solidFill>
                  <a:srgbClr val="C00000"/>
                </a:solidFill>
                <a:latin typeface="黑体" panose="02010609060101010101" pitchFamily="49" charset="-122"/>
              </a:rPr>
              <a:t>业务</a:t>
            </a:r>
            <a:r>
              <a:rPr lang="zh-CN" altLang="zh-CN" sz="2800" dirty="0">
                <a:solidFill>
                  <a:srgbClr val="C00000"/>
                </a:solidFill>
                <a:latin typeface="黑体" panose="02010609060101010101" pitchFamily="49" charset="-122"/>
              </a:rPr>
              <a:t>处理单元</a:t>
            </a:r>
            <a:r>
              <a:rPr lang="zh-CN" altLang="zh-CN" sz="2800" dirty="0">
                <a:latin typeface="黑体" panose="02010609060101010101" pitchFamily="49" charset="-122"/>
              </a:rPr>
              <a:t>的一组数据库访问操作，</a:t>
            </a:r>
            <a:r>
              <a:rPr lang="zh-CN" altLang="en-US" sz="2800" dirty="0">
                <a:latin typeface="黑体" panose="02010609060101010101" pitchFamily="49" charset="-122"/>
              </a:rPr>
              <a:t>要求</a:t>
            </a:r>
            <a:r>
              <a:rPr lang="zh-CN" altLang="zh-CN" sz="2800" dirty="0">
                <a:latin typeface="黑体" panose="02010609060101010101" pitchFamily="49" charset="-122"/>
              </a:rPr>
              <a:t>它们要么都成功执行，要么都不执行。</a:t>
            </a:r>
            <a:endParaRPr lang="zh-CN" altLang="zh-CN" sz="2800" dirty="0">
              <a:latin typeface="黑体" panose="02010609060101010101" pitchFamily="49" charset="-122"/>
            </a:endParaRPr>
          </a:p>
          <a:p>
            <a:pPr algn="just" eaLnBrk="1" latinLnBrk="1" hangingPunct="1">
              <a:lnSpc>
                <a:spcPts val="4240"/>
              </a:lnSpc>
              <a:buClr>
                <a:srgbClr val="FF0000"/>
              </a:buClr>
            </a:pPr>
            <a:r>
              <a:rPr lang="en-US" altLang="zh-CN" sz="2800" dirty="0">
                <a:latin typeface="黑体" panose="02010609060101010101" pitchFamily="49" charset="-122"/>
              </a:rPr>
              <a:t>SQL</a:t>
            </a:r>
            <a:r>
              <a:rPr lang="zh-CN" altLang="en-US" sz="2800" dirty="0">
                <a:latin typeface="黑体" panose="02010609060101010101" pitchFamily="49" charset="-122"/>
              </a:rPr>
              <a:t>中的事务处理语言：  </a:t>
            </a:r>
            <a:r>
              <a:rPr lang="en-US" altLang="zh-CN" sz="2800" dirty="0">
                <a:solidFill>
                  <a:srgbClr val="FF0000"/>
                </a:solidFill>
                <a:latin typeface="黑体" panose="02010609060101010101" pitchFamily="49" charset="-122"/>
              </a:rPr>
              <a:t>begin transaction/trans</a:t>
            </a:r>
            <a:r>
              <a:rPr lang="en-US" altLang="zh-CN" sz="2800" dirty="0">
                <a:latin typeface="黑体" panose="02010609060101010101" pitchFamily="49" charset="-122"/>
              </a:rPr>
              <a:t> </a:t>
            </a:r>
            <a:endParaRPr lang="en-US" altLang="zh-CN" sz="2800" dirty="0">
              <a:latin typeface="黑体" panose="02010609060101010101" pitchFamily="49" charset="-122"/>
            </a:endParaRPr>
          </a:p>
          <a:p>
            <a:pPr algn="just" eaLnBrk="1" latinLnBrk="1" hangingPunct="1">
              <a:lnSpc>
                <a:spcPts val="4240"/>
              </a:lnSpc>
              <a:buClr>
                <a:srgbClr val="FF0000"/>
              </a:buClr>
            </a:pPr>
            <a:r>
              <a:rPr lang="en-US" altLang="zh-CN" sz="2800" dirty="0">
                <a:solidFill>
                  <a:srgbClr val="FF0000"/>
                </a:solidFill>
                <a:latin typeface="黑体" panose="02010609060101010101" pitchFamily="49" charset="-122"/>
              </a:rPr>
              <a:t>commit</a:t>
            </a:r>
            <a:r>
              <a:rPr lang="en-US" altLang="zh-CN" sz="2800" dirty="0">
                <a:latin typeface="黑体" panose="02010609060101010101" pitchFamily="49" charset="-122"/>
              </a:rPr>
              <a:t>(</a:t>
            </a:r>
            <a:r>
              <a:rPr lang="zh-CN" altLang="en-US" sz="2800" dirty="0">
                <a:latin typeface="黑体" panose="02010609060101010101" pitchFamily="49" charset="-122"/>
              </a:rPr>
              <a:t>事务提交</a:t>
            </a:r>
            <a:r>
              <a:rPr lang="en-US" altLang="zh-CN" sz="2800" dirty="0">
                <a:latin typeface="黑体" panose="02010609060101010101" pitchFamily="49" charset="-122"/>
              </a:rPr>
              <a:t>)</a:t>
            </a:r>
            <a:endParaRPr lang="en-US" altLang="zh-CN" sz="2800" dirty="0">
              <a:latin typeface="黑体" panose="02010609060101010101" pitchFamily="49" charset="-122"/>
            </a:endParaRPr>
          </a:p>
          <a:p>
            <a:pPr algn="just" eaLnBrk="1" latinLnBrk="1" hangingPunct="1">
              <a:lnSpc>
                <a:spcPts val="4240"/>
              </a:lnSpc>
              <a:buClr>
                <a:srgbClr val="FF0000"/>
              </a:buClr>
            </a:pPr>
            <a:r>
              <a:rPr lang="en-US" altLang="zh-CN" sz="2800" dirty="0">
                <a:solidFill>
                  <a:srgbClr val="FF0000"/>
                </a:solidFill>
                <a:latin typeface="黑体" panose="02010609060101010101" pitchFamily="49" charset="-122"/>
              </a:rPr>
              <a:t>rollback/abort</a:t>
            </a:r>
            <a:r>
              <a:rPr lang="zh-CN" altLang="en-US" sz="2800" dirty="0">
                <a:latin typeface="黑体" panose="02010609060101010101" pitchFamily="49" charset="-122"/>
              </a:rPr>
              <a:t>（事务回滚）</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4"/>
          <p:cNvSpPr/>
          <p:nvPr/>
        </p:nvSpPr>
        <p:spPr>
          <a:xfrm>
            <a:off x="76200" y="549275"/>
            <a:ext cx="12115800" cy="436563"/>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ct val="80000"/>
              </a:lnSpc>
              <a:spcBef>
                <a:spcPct val="50000"/>
              </a:spcBef>
              <a:buClr>
                <a:srgbClr val="FF0000"/>
              </a:buClr>
              <a:buFont typeface="Wingdings" panose="05000000000000000000" pitchFamily="2" charset="2"/>
              <a:buNone/>
            </a:pPr>
            <a:r>
              <a:rPr lang="zh-CN" altLang="en-US" sz="2800" dirty="0">
                <a:solidFill>
                  <a:srgbClr val="FF0000"/>
                </a:solidFill>
                <a:latin typeface="黑体" panose="02010609060101010101" pitchFamily="49" charset="-122"/>
              </a:rPr>
              <a:t>例</a:t>
            </a:r>
            <a:r>
              <a:rPr lang="zh-CN" altLang="en-US" sz="2800" dirty="0">
                <a:latin typeface="黑体" panose="02010609060101010101" pitchFamily="49" charset="-122"/>
              </a:rPr>
              <a:t> 客户在银行系统中，从账户</a:t>
            </a:r>
            <a:r>
              <a:rPr lang="en-US" altLang="zh-CN" sz="2800" dirty="0">
                <a:latin typeface="黑体" panose="02010609060101010101" pitchFamily="49" charset="-122"/>
              </a:rPr>
              <a:t>A</a:t>
            </a:r>
            <a:r>
              <a:rPr lang="zh-CN" altLang="en-US" sz="2800" dirty="0">
                <a:latin typeface="黑体" panose="02010609060101010101" pitchFamily="49" charset="-122"/>
              </a:rPr>
              <a:t>转账</a:t>
            </a:r>
            <a:r>
              <a:rPr lang="en-US" altLang="zh-CN" sz="2800" dirty="0">
                <a:latin typeface="黑体" panose="02010609060101010101" pitchFamily="49" charset="-122"/>
              </a:rPr>
              <a:t>1000</a:t>
            </a:r>
            <a:r>
              <a:rPr lang="zh-CN" altLang="en-US" sz="2800" dirty="0">
                <a:latin typeface="黑体" panose="02010609060101010101" pitchFamily="49" charset="-122"/>
              </a:rPr>
              <a:t>元到账户</a:t>
            </a:r>
            <a:r>
              <a:rPr lang="en-US" altLang="zh-CN" sz="2800" dirty="0">
                <a:latin typeface="黑体" panose="02010609060101010101" pitchFamily="49" charset="-122"/>
              </a:rPr>
              <a:t>B</a:t>
            </a:r>
            <a:r>
              <a:rPr lang="zh-CN" altLang="en-US" sz="2800" dirty="0">
                <a:latin typeface="黑体" panose="02010609060101010101" pitchFamily="49" charset="-122"/>
              </a:rPr>
              <a:t>，其业务操作流程如下：</a:t>
            </a:r>
            <a:endParaRPr lang="zh-CN" altLang="en-US" sz="2800" dirty="0">
              <a:latin typeface="黑体" panose="02010609060101010101" pitchFamily="49" charset="-122"/>
            </a:endParaRPr>
          </a:p>
        </p:txBody>
      </p:sp>
      <p:sp>
        <p:nvSpPr>
          <p:cNvPr id="65541" name="Rectangle 5"/>
          <p:cNvSpPr>
            <a:spLocks noChangeArrowheads="1"/>
          </p:cNvSpPr>
          <p:nvPr/>
        </p:nvSpPr>
        <p:spPr bwMode="auto">
          <a:xfrm>
            <a:off x="3657600" y="1435100"/>
            <a:ext cx="2044700" cy="335438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Read (A);</a:t>
            </a:r>
            <a:endPar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A:=A-1000;</a:t>
            </a:r>
            <a:endPar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Write (A);</a:t>
            </a:r>
            <a:endPar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Read (B);</a:t>
            </a:r>
            <a:endPar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B:=B+1000;</a:t>
            </a:r>
            <a:endPar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Write (B)</a:t>
            </a:r>
            <a:endParaRPr kumimoji="0" lang="en-US" altLang="zh-CN" sz="290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5542" name="AutoShape 6"/>
          <p:cNvSpPr/>
          <p:nvPr/>
        </p:nvSpPr>
        <p:spPr bwMode="auto">
          <a:xfrm>
            <a:off x="5921375" y="1609725"/>
            <a:ext cx="260350" cy="2873375"/>
          </a:xfrm>
          <a:prstGeom prst="rightBracket">
            <a:avLst>
              <a:gd name="adj" fmla="val 91667"/>
            </a:avLst>
          </a:prstGeom>
          <a:noFill/>
          <a:ln w="12700">
            <a:solidFill>
              <a:schemeClr val="tx1"/>
            </a:solidFill>
            <a:round/>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2905" b="0"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5543" name="Rectangle 7"/>
          <p:cNvSpPr>
            <a:spLocks noChangeArrowheads="1"/>
          </p:cNvSpPr>
          <p:nvPr/>
        </p:nvSpPr>
        <p:spPr bwMode="auto">
          <a:xfrm>
            <a:off x="6618288" y="2855913"/>
            <a:ext cx="3309938" cy="3905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420" b="0" i="0" u="none" strike="noStrike" kern="1200" cap="none" spc="0" normalizeH="0" baseline="0" noProof="0" dirty="0" smtClean="0">
                <a:ln>
                  <a:noFill/>
                </a:ln>
                <a:solidFill>
                  <a:srgbClr val="3399FF"/>
                </a:solidFill>
                <a:effectLst/>
                <a:uLnTx/>
                <a:uFillTx/>
                <a:latin typeface="黑体" panose="02010609060101010101" pitchFamily="49" charset="-122"/>
                <a:ea typeface="黑体" panose="02010609060101010101" pitchFamily="49" charset="-122"/>
                <a:cs typeface="+mn-cs"/>
              </a:rPr>
              <a:t>转账业务操作语句</a:t>
            </a:r>
            <a:endParaRPr kumimoji="0" lang="zh-CN" altLang="en-US" sz="2420" b="0" i="0" u="none" strike="noStrike" kern="1200" cap="none" spc="0" normalizeH="0" baseline="0" noProof="0" dirty="0" smtClean="0">
              <a:ln>
                <a:noFill/>
              </a:ln>
              <a:solidFill>
                <a:srgbClr val="3399FF"/>
              </a:solidFill>
              <a:effectLst/>
              <a:uLnTx/>
              <a:uFillTx/>
              <a:latin typeface="黑体" panose="02010609060101010101" pitchFamily="49" charset="-122"/>
              <a:ea typeface="黑体" panose="02010609060101010101" pitchFamily="49" charset="-122"/>
              <a:cs typeface="+mn-cs"/>
            </a:endParaRPr>
          </a:p>
        </p:txBody>
      </p:sp>
      <p:sp>
        <p:nvSpPr>
          <p:cNvPr id="2" name="矩形 1"/>
          <p:cNvSpPr/>
          <p:nvPr/>
        </p:nvSpPr>
        <p:spPr>
          <a:xfrm>
            <a:off x="76200" y="5061585"/>
            <a:ext cx="12116435" cy="1720215"/>
          </a:xfrm>
          <a:prstGeom prst="rect">
            <a:avLst/>
          </a:prstGeom>
        </p:spPr>
        <p:txBody>
          <a:bodyPr wrap="square">
            <a:spAutoFit/>
          </a:bodyPr>
          <a:lstStyle/>
          <a:p>
            <a:pPr marL="0" marR="0" lvl="0" indent="0" algn="just" defTabSz="914400" rtl="0" eaLnBrk="1" fontAlgn="base" latinLnBrk="1" hangingPunct="1">
              <a:lnSpc>
                <a:spcPts val="4235"/>
              </a:lnSpc>
              <a:spcBef>
                <a:spcPts val="0"/>
              </a:spcBef>
              <a:spcAft>
                <a:spcPct val="0"/>
              </a:spcAft>
              <a:buClr>
                <a:srgbClr val="FF0000"/>
              </a:buClr>
              <a:buSzTx/>
              <a:buFontTx/>
              <a:buNone/>
              <a:defRPr/>
            </a:pPr>
            <a:r>
              <a:rPr kumimoji="0" lang="zh-CN" altLang="en-US"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要求：</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转账业务处理</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程序</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en-US" sz="28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Times New Roman" panose="02020603050405020304" pitchFamily="18" charset="0"/>
              </a:rPr>
              <a:t>转账事务</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）的操作语句</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要么所有都</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正常</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执行</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事务提交</a:t>
            </a:r>
            <a:r>
              <a:rPr kumimoji="0" lang="en-US"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commit</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，要么所有操作</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语句</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都不执行（</a:t>
            </a:r>
            <a:r>
              <a:rPr kumimoji="0" lang="zh-CN"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事务回滚</a:t>
            </a:r>
            <a:r>
              <a:rPr kumimoji="0" lang="en-US"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rollback</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，以确保账户资金数据的</a:t>
            </a:r>
            <a:r>
              <a:rPr kumimoji="0" lang="zh-CN" altLang="zh-CN"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正</a:t>
            </a:r>
            <a:r>
              <a:rPr kumimoji="0" lang="zh-CN" altLang="en-US"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确</a:t>
            </a:r>
            <a:r>
              <a:rPr kumimoji="0" lang="zh-CN" altLang="zh-CN"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状态</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1">
                                            <p:txEl>
                                              <p:char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1">
                                            <p:txEl>
                                              <p:charRg st="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41">
                                            <p:txEl>
                                              <p:charRg st="10" end="2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41">
                                            <p:txEl>
                                              <p:charRg st="21" end="3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41">
                                            <p:txEl>
                                              <p:charRg st="32" end="4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41">
                                            <p:txEl>
                                              <p:charRg st="42" end="5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541">
                                            <p:txEl>
                                              <p:charRg st="53" end="6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65542"/>
                                        </p:tgtEl>
                                        <p:attrNameLst>
                                          <p:attrName>style.visibility</p:attrName>
                                        </p:attrNameLst>
                                      </p:cBhvr>
                                      <p:to>
                                        <p:strVal val="visible"/>
                                      </p:to>
                                    </p:set>
                                    <p:animEffect transition="in" filter="box(in)">
                                      <p:cBhvr>
                                        <p:cTn id="35" dur="500"/>
                                        <p:tgtEl>
                                          <p:spTgt spid="6554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65543"/>
                                        </p:tgtEl>
                                        <p:attrNameLst>
                                          <p:attrName>style.visibility</p:attrName>
                                        </p:attrNameLst>
                                      </p:cBhvr>
                                      <p:to>
                                        <p:strVal val="visible"/>
                                      </p:to>
                                    </p:set>
                                    <p:animEffect transition="in" filter="box(in)">
                                      <p:cBhvr>
                                        <p:cTn id="40" dur="500"/>
                                        <p:tgtEl>
                                          <p:spTgt spid="6554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p:bldP spid="65542" grpId="0" bldLvl="0" animBg="1"/>
      <p:bldP spid="65543" grpId="0" bldLvl="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03188" y="820103"/>
            <a:ext cx="11236325" cy="1720215"/>
          </a:xfrm>
          <a:prstGeom prst="rect">
            <a:avLst/>
          </a:prstGeom>
        </p:spPr>
        <p:txBody>
          <a:bodyPr>
            <a:spAutoFit/>
          </a:bodyPr>
          <a:lstStyle/>
          <a:p>
            <a:pPr marL="0" marR="0" lvl="0" indent="0" algn="just" defTabSz="914400" rtl="0" eaLnBrk="1" fontAlgn="base" latinLnBrk="1" hangingPunct="1">
              <a:lnSpc>
                <a:spcPts val="4235"/>
              </a:lnSpc>
              <a:spcBef>
                <a:spcPts val="0"/>
              </a:spcBef>
              <a:spcAft>
                <a:spcPct val="0"/>
              </a:spcAft>
              <a:buClr>
                <a:srgbClr val="FF0000"/>
              </a:buClr>
              <a:buSzTx/>
              <a:buFontTx/>
              <a:buNone/>
              <a:defRPr/>
            </a:pP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在数据库系统中，事务是</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DBMS</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执行的最小任务单元（调度）。同时，事务也是</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DBMS</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最小的故障恢复任务单元和并发控制任务单元。</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其生命周期状态变迁如图所示。</a:t>
            </a:r>
            <a:r>
              <a:rPr kumimoji="0" lang="zh-CN" altLang="en-US"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（初始状态是把事务的程序调入内存）</a:t>
            </a:r>
            <a:endParaRPr kumimoji="0" lang="zh-CN" altLang="en-US"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1267" name="Text Box 2"/>
          <p:cNvSpPr txBox="1"/>
          <p:nvPr/>
        </p:nvSpPr>
        <p:spPr>
          <a:xfrm>
            <a:off x="258763" y="294958"/>
            <a:ext cx="6662737" cy="611187"/>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三、事务状态</a:t>
            </a:r>
            <a:endParaRPr lang="zh-CN" altLang="en-US" sz="3200" dirty="0">
              <a:solidFill>
                <a:srgbClr val="0033CC"/>
              </a:solidFill>
              <a:latin typeface="黑体" panose="02010609060101010101" pitchFamily="49" charset="-122"/>
            </a:endParaRPr>
          </a:p>
        </p:txBody>
      </p:sp>
      <p:pic>
        <p:nvPicPr>
          <p:cNvPr id="3" name="图片 2"/>
          <p:cNvPicPr>
            <a:picLocks noChangeAspect="1"/>
          </p:cNvPicPr>
          <p:nvPr/>
        </p:nvPicPr>
        <p:blipFill>
          <a:blip r:embed="rId1"/>
          <a:stretch>
            <a:fillRect/>
          </a:stretch>
        </p:blipFill>
        <p:spPr>
          <a:xfrm>
            <a:off x="1774825" y="2636838"/>
            <a:ext cx="9793288" cy="40322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153988" y="476250"/>
            <a:ext cx="6662737"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四、事务特性</a:t>
            </a:r>
            <a:endParaRPr lang="zh-CN" altLang="en-US" sz="3200" dirty="0">
              <a:solidFill>
                <a:srgbClr val="0033CC"/>
              </a:solidFill>
              <a:latin typeface="黑体" panose="02010609060101010101" pitchFamily="49" charset="-122"/>
            </a:endParaRPr>
          </a:p>
        </p:txBody>
      </p:sp>
      <p:sp>
        <p:nvSpPr>
          <p:cNvPr id="73731" name="Rectangle 3"/>
          <p:cNvSpPr>
            <a:spLocks noChangeArrowheads="1"/>
          </p:cNvSpPr>
          <p:nvPr/>
        </p:nvSpPr>
        <p:spPr bwMode="auto">
          <a:xfrm>
            <a:off x="436563" y="2592388"/>
            <a:ext cx="1175543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885" tIns="61943" rIns="123885" bIns="61943">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ts val="4235"/>
              </a:lnSpc>
              <a:spcBef>
                <a:spcPct val="0"/>
              </a:spcBef>
              <a:spcAft>
                <a:spcPct val="0"/>
              </a:spcAft>
              <a:buClr>
                <a:srgbClr val="FF0000"/>
              </a:buClr>
              <a:buSzTx/>
              <a:buFontTx/>
              <a:buNone/>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a:t>
            </a:r>
            <a:r>
              <a:rPr kumimoji="0" lang="en-US" altLang="zh-CN" sz="28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ACID</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特性：</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原子性（</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Atomicity</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）：事务所有操作在数据库中要么全部执行，要么全部不执行。</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一致性（</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Consistency</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）：事务多次执行，其结果应一致。</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隔离性（</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Isolation</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）：事务与事务之间隔离，并发执行透明。</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持续性（</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Durability </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）：事务完成后，数据改变必须是永久的。</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 name="矩形 1"/>
          <p:cNvSpPr/>
          <p:nvPr/>
        </p:nvSpPr>
        <p:spPr>
          <a:xfrm>
            <a:off x="417513" y="1268413"/>
            <a:ext cx="11582400" cy="1095375"/>
          </a:xfrm>
          <a:prstGeom prst="rect">
            <a:avLst/>
          </a:prstGeom>
        </p:spPr>
        <p:txBody>
          <a:bodyPr>
            <a:spAutoFit/>
          </a:bodyPr>
          <a:lstStyle/>
          <a:p>
            <a:pPr marL="0" marR="0" lvl="0" indent="0" algn="just" defTabSz="914400" rtl="0" eaLnBrk="1" fontAlgn="base" latinLnBrk="1" hangingPunct="1">
              <a:lnSpc>
                <a:spcPts val="4235"/>
              </a:lnSpc>
              <a:spcBef>
                <a:spcPts val="0"/>
              </a:spcBef>
              <a:spcAft>
                <a:spcPct val="0"/>
              </a:spcAft>
              <a:buClr>
                <a:srgbClr val="FF0000"/>
              </a:buClr>
              <a:buSzTx/>
              <a:buFontTx/>
              <a:buNone/>
              <a:defRPr/>
            </a:pP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为了确保数据库共享访问的数据正确性，要求</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DBMS</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的事务管理机制维护事务的</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ACID</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特性</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charRg st="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charRg st="10" end="5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charRg st="52" end="8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charRg st="84" end="11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31">
                                            <p:txEl>
                                              <p:charRg st="117" end="1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153988" y="476250"/>
            <a:ext cx="6662737"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银行转账事务</a:t>
            </a:r>
            <a:endParaRPr lang="zh-CN" altLang="en-US" sz="3200" dirty="0">
              <a:solidFill>
                <a:srgbClr val="0033CC"/>
              </a:solidFill>
              <a:latin typeface="黑体" panose="02010609060101010101" pitchFamily="49" charset="-122"/>
            </a:endParaRPr>
          </a:p>
        </p:txBody>
      </p:sp>
      <p:sp>
        <p:nvSpPr>
          <p:cNvPr id="73731" name="Rectangle 3"/>
          <p:cNvSpPr>
            <a:spLocks noChangeArrowheads="1"/>
          </p:cNvSpPr>
          <p:nvPr/>
        </p:nvSpPr>
        <p:spPr bwMode="auto">
          <a:xfrm>
            <a:off x="435928" y="1239203"/>
            <a:ext cx="11755438" cy="501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3885" tIns="61943" rIns="123885" bIns="61943">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ts val="4235"/>
              </a:lnSpc>
              <a:spcBef>
                <a:spcPct val="0"/>
              </a:spcBef>
              <a:spcAft>
                <a:spcPct val="0"/>
              </a:spcAft>
              <a:buClr>
                <a:srgbClr val="FF0000"/>
              </a:buClr>
              <a:buSzTx/>
              <a:buFontTx/>
              <a:buNone/>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a:t>
            </a:r>
            <a:r>
              <a:rPr kumimoji="0" lang="en-US" altLang="zh-CN" sz="28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ACID</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特性：</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原子性（</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Atomicity</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）：事务所有操作在数据库中要么全部执行，要么全部不执行。</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转账成功   转账失败 </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一致性（</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Consistency</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）：事务多次执行，其结果应一致。</a:t>
            </a:r>
            <a:r>
              <a:rPr kumimoji="0" lang="zh-CN" altLang="en-US" sz="28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在这里要求转账前后   </a:t>
            </a:r>
            <a:r>
              <a:rPr kumimoji="0" lang="en-US" altLang="zh-CN" sz="28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A+ B</a:t>
            </a:r>
            <a:r>
              <a:rPr kumimoji="0" lang="zh-CN" altLang="en-US" sz="28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的的总数必须保持一致</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隔离性（</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Isolation</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）：事务与事务之间隔离，并发执行透明。</a:t>
            </a:r>
            <a:r>
              <a:rPr kumimoji="0" lang="zh-CN" altLang="en-US" sz="28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本事务单独执行，和其他无关， 不能被其他终端</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持续性（</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Durability </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）：事务完成后，数据改变必须是永久的。</a:t>
            </a:r>
            <a:r>
              <a:rPr kumimoji="0" lang="zh-CN" altLang="en-US" sz="28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一旦事务完成，这些信息是永久保持的，即使系统发生错误也要保持。</a:t>
            </a:r>
            <a:endParaRPr kumimoji="0" lang="zh-CN" altLang="en-US" sz="28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charRg st="10" end="5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charRg st="52" end="8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charRg st="84" end="1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charRg st="117" end="1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155575" y="404813"/>
            <a:ext cx="6662738" cy="611187"/>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五、事务并发执行</a:t>
            </a:r>
            <a:endParaRPr lang="zh-CN" altLang="en-US" sz="3200" dirty="0">
              <a:solidFill>
                <a:srgbClr val="0033CC"/>
              </a:solidFill>
              <a:latin typeface="黑体" panose="02010609060101010101" pitchFamily="49" charset="-122"/>
            </a:endParaRPr>
          </a:p>
        </p:txBody>
      </p:sp>
      <p:sp>
        <p:nvSpPr>
          <p:cNvPr id="73731" name="Rectangle 3"/>
          <p:cNvSpPr>
            <a:spLocks noChangeArrowheads="1"/>
          </p:cNvSpPr>
          <p:nvPr/>
        </p:nvSpPr>
        <p:spPr bwMode="auto">
          <a:xfrm>
            <a:off x="530225" y="3352800"/>
            <a:ext cx="11758613"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885" tIns="61943" rIns="123885" bIns="61943">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ts val="4235"/>
              </a:lnSpc>
              <a:spcBef>
                <a:spcPct val="0"/>
              </a:spcBef>
              <a:spcAft>
                <a:spcPct val="0"/>
              </a:spcAft>
              <a:buClr>
                <a:srgbClr val="FF0000"/>
              </a:buClr>
              <a:buSzTx/>
              <a:buFontTx/>
              <a:buNone/>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事务并发执行原因：</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改善系统的资源利用率</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减少事务运行的平均等待时间</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 name="矩形 5"/>
          <p:cNvSpPr/>
          <p:nvPr/>
        </p:nvSpPr>
        <p:spPr>
          <a:xfrm>
            <a:off x="530225" y="1282700"/>
            <a:ext cx="11583988" cy="1720215"/>
          </a:xfrm>
          <a:prstGeom prst="rect">
            <a:avLst/>
          </a:prstGeom>
        </p:spPr>
        <p:txBody>
          <a:bodyPr>
            <a:spAutoFit/>
          </a:bodyPr>
          <a:lstStyle/>
          <a:p>
            <a:pPr marL="0" marR="0" lvl="0" indent="0" algn="just" defTabSz="914400" rtl="0" eaLnBrk="1" fontAlgn="base" latinLnBrk="1" hangingPunct="1">
              <a:lnSpc>
                <a:spcPts val="4235"/>
              </a:lnSpc>
              <a:spcBef>
                <a:spcPts val="0"/>
              </a:spcBef>
              <a:spcAft>
                <a:spcPct val="0"/>
              </a:spcAft>
              <a:buClr>
                <a:srgbClr val="FF0000"/>
              </a:buClr>
              <a:buSzTx/>
              <a:buFontTx/>
              <a:buNone/>
              <a:defRPr/>
            </a:pPr>
            <a:r>
              <a:rPr kumimoji="0" lang="zh-CN" altLang="en-US"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事务并发执行</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是指多个事务程序在数据库系统中</a:t>
            </a:r>
            <a:r>
              <a:rPr kumimoji="0" lang="zh-CN" altLang="en-US"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同一时段运行</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并发执行的关键必须是和事务串行执行的结果一致， 不能出现不同的调度结果不同</a:t>
            </a:r>
            <a:r>
              <a:rPr kumimoji="0" lang="en-US"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调度的原则是可串行化 </a:t>
            </a:r>
            <a:endParaRPr kumimoji="0" lang="zh-CN" altLang="en-US"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charRg st="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charRg st="10" end="2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charRg st="21"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1827213" y="2614613"/>
            <a:ext cx="88820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5.1 </a:t>
            </a:r>
            <a:r>
              <a:rPr kumimoji="0" lang="zh-CN"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数据库管理概述</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a:spLocks noChangeArrowheads="1"/>
          </p:cNvSpPr>
          <p:nvPr/>
        </p:nvSpPr>
        <p:spPr bwMode="auto">
          <a:xfrm>
            <a:off x="173038" y="438150"/>
            <a:ext cx="6662738"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145" b="1" i="0" u="none" strike="noStrike" kern="1200" cap="none" spc="0" normalizeH="0" baseline="0" noProof="0" dirty="0" smtClean="0">
                <a:ln>
                  <a:noFill/>
                </a:ln>
                <a:solidFill>
                  <a:srgbClr val="0033CC"/>
                </a:solidFill>
                <a:effectLst/>
                <a:uLnTx/>
                <a:uFillTx/>
                <a:latin typeface="Times New Roman" panose="02020603050405020304" pitchFamily="18" charset="0"/>
                <a:ea typeface="宋体" panose="02010600030101010101" pitchFamily="2" charset="-122"/>
                <a:cs typeface="+mn-cs"/>
              </a:rPr>
              <a:t>六、事务</a:t>
            </a:r>
            <a:r>
              <a:rPr kumimoji="0" lang="en-US" altLang="zh-CN" sz="3145" b="1" i="0" u="none" strike="noStrike" kern="120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cs typeface="+mn-cs"/>
              </a:rPr>
              <a:t>SQL</a:t>
            </a:r>
            <a:r>
              <a:rPr kumimoji="0" lang="zh-CN" altLang="en-US" sz="3145" b="1" i="0" u="none" strike="noStrike" kern="1200" cap="none" spc="0" normalizeH="0" baseline="0" noProof="0" dirty="0" smtClean="0">
                <a:ln>
                  <a:noFill/>
                </a:ln>
                <a:solidFill>
                  <a:srgbClr val="0033CC"/>
                </a:solidFill>
                <a:effectLst/>
                <a:uLnTx/>
                <a:uFillTx/>
                <a:latin typeface="Times New Roman" panose="02020603050405020304" pitchFamily="18" charset="0"/>
                <a:ea typeface="宋体" panose="02010600030101010101" pitchFamily="2" charset="-122"/>
                <a:cs typeface="+mn-cs"/>
              </a:rPr>
              <a:t>程序</a:t>
            </a:r>
            <a:endParaRPr kumimoji="0" lang="zh-CN" altLang="en-US" sz="3145" b="1" i="0" u="none" strike="noStrike" kern="1200" cap="none" spc="0" normalizeH="0" baseline="0" noProof="0" dirty="0" smtClean="0">
              <a:ln>
                <a:noFill/>
              </a:ln>
              <a:solidFill>
                <a:srgbClr val="0033CC"/>
              </a:solidFill>
              <a:effectLst/>
              <a:uLnTx/>
              <a:uFillTx/>
              <a:latin typeface="Times New Roman" panose="02020603050405020304" pitchFamily="18" charset="0"/>
              <a:ea typeface="宋体" panose="02010600030101010101" pitchFamily="2" charset="-122"/>
              <a:cs typeface="+mn-cs"/>
            </a:endParaRPr>
          </a:p>
        </p:txBody>
      </p:sp>
      <p:sp>
        <p:nvSpPr>
          <p:cNvPr id="2" name="矩形 1"/>
          <p:cNvSpPr/>
          <p:nvPr/>
        </p:nvSpPr>
        <p:spPr>
          <a:xfrm>
            <a:off x="957263" y="1254125"/>
            <a:ext cx="11115675" cy="630238"/>
          </a:xfrm>
          <a:prstGeom prst="rect">
            <a:avLst/>
          </a:prstGeom>
        </p:spPr>
        <p:txBody>
          <a:bodyPr>
            <a:spAutoFit/>
          </a:bodyPr>
          <a:lstStyle/>
          <a:p>
            <a:pPr marL="0" marR="0" lvl="0" indent="0" algn="just" defTabSz="914400" rtl="0" eaLnBrk="1" fontAlgn="base" latinLnBrk="1" hangingPunct="1">
              <a:lnSpc>
                <a:spcPts val="4235"/>
              </a:lnSpc>
              <a:spcBef>
                <a:spcPts val="0"/>
              </a:spcBef>
              <a:spcAft>
                <a:spcPct val="0"/>
              </a:spcAft>
              <a:buClr>
                <a:srgbClr val="FF0000"/>
              </a:buClr>
              <a:buSzTx/>
              <a:buFontTx/>
              <a:buNone/>
              <a:defRPr/>
            </a:pP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在关系数据库系统中，可以利用</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SQL</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语言提供的相应语句编写事务程序。</a:t>
            </a:r>
            <a:endPar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7" name="Rectangle 5"/>
          <p:cNvSpPr/>
          <p:nvPr/>
        </p:nvSpPr>
        <p:spPr>
          <a:xfrm>
            <a:off x="1001713" y="2781300"/>
            <a:ext cx="10782300" cy="2279650"/>
          </a:xfrm>
          <a:prstGeom prst="rect">
            <a:avLst/>
          </a:prstGeom>
          <a:noFill/>
          <a:ln w="9525">
            <a:noFill/>
          </a:ln>
        </p:spPr>
        <p:txBody>
          <a:bodyPr lIns="123885" tIns="61943" rIns="123885" bIns="61943">
            <a:spAutoFit/>
          </a:bodyPr>
          <a:p>
            <a:pPr marL="457200" indent="-457200" defTabSz="967105" eaLnBrk="1" latinLnBrk="1" hangingPunct="1">
              <a:lnSpc>
                <a:spcPts val="4240"/>
              </a:lnSpc>
              <a:buClr>
                <a:srgbClr val="FF0000"/>
              </a:buClr>
              <a:buFont typeface="Arial" panose="020B0604020202020204" pitchFamily="34" charset="0"/>
              <a:buChar char="•"/>
            </a:pPr>
            <a:r>
              <a:rPr lang="en-US" altLang="zh-CN" sz="2800" dirty="0">
                <a:latin typeface="黑体" panose="02010609060101010101" pitchFamily="49" charset="-122"/>
              </a:rPr>
              <a:t>BEGIN  </a:t>
            </a:r>
            <a:r>
              <a:rPr lang="zh-CN" altLang="en-US" sz="2800" dirty="0">
                <a:latin typeface="黑体" panose="02010609060101010101" pitchFamily="49" charset="-122"/>
              </a:rPr>
              <a:t>或 </a:t>
            </a:r>
            <a:r>
              <a:rPr lang="en-US" altLang="zh-CN" sz="2800" dirty="0">
                <a:latin typeface="黑体" panose="02010609060101010101" pitchFamily="49" charset="-122"/>
              </a:rPr>
              <a:t>START TRANSACTION	</a:t>
            </a:r>
            <a:r>
              <a:rPr lang="zh-CN" altLang="en-US" sz="2800" dirty="0">
                <a:latin typeface="黑体" panose="02010609060101010101" pitchFamily="49" charset="-122"/>
              </a:rPr>
              <a:t>；事务开始语句</a:t>
            </a:r>
            <a:endParaRPr lang="zh-CN" altLang="en-US" sz="2800" dirty="0">
              <a:latin typeface="黑体" panose="02010609060101010101" pitchFamily="49" charset="-122"/>
            </a:endParaRPr>
          </a:p>
          <a:p>
            <a:pPr marL="457200" indent="-457200" defTabSz="967105" eaLnBrk="1" latinLnBrk="1" hangingPunct="1">
              <a:lnSpc>
                <a:spcPts val="4240"/>
              </a:lnSpc>
              <a:buClr>
                <a:srgbClr val="FF0000"/>
              </a:buClr>
              <a:buFont typeface="Arial" panose="020B0604020202020204" pitchFamily="34" charset="0"/>
              <a:buChar char="•"/>
            </a:pPr>
            <a:r>
              <a:rPr lang="en-US" altLang="zh-CN" sz="2800" dirty="0">
                <a:latin typeface="黑体" panose="02010609060101010101" pitchFamily="49" charset="-122"/>
              </a:rPr>
              <a:t>ROLLBACK					</a:t>
            </a:r>
            <a:r>
              <a:rPr lang="zh-CN" altLang="en-US" sz="2800" dirty="0">
                <a:latin typeface="黑体" panose="02010609060101010101" pitchFamily="49" charset="-122"/>
              </a:rPr>
              <a:t>；事务回滚语句</a:t>
            </a:r>
            <a:endParaRPr lang="zh-CN" altLang="en-US" sz="2800" dirty="0">
              <a:latin typeface="黑体" panose="02010609060101010101" pitchFamily="49" charset="-122"/>
            </a:endParaRPr>
          </a:p>
          <a:p>
            <a:pPr marL="457200" indent="-457200" defTabSz="967105" eaLnBrk="1" latinLnBrk="1" hangingPunct="1">
              <a:lnSpc>
                <a:spcPts val="4240"/>
              </a:lnSpc>
              <a:buClr>
                <a:srgbClr val="FF0000"/>
              </a:buClr>
              <a:buFont typeface="Arial" panose="020B0604020202020204" pitchFamily="34" charset="0"/>
              <a:buChar char="•"/>
            </a:pPr>
            <a:r>
              <a:rPr lang="en-US" altLang="zh-CN" sz="2800" dirty="0">
                <a:latin typeface="黑体" panose="02010609060101010101" pitchFamily="49" charset="-122"/>
              </a:rPr>
              <a:t>COMMIT					</a:t>
            </a:r>
            <a:r>
              <a:rPr lang="zh-CN" altLang="en-US" sz="2800" dirty="0">
                <a:latin typeface="黑体" panose="02010609060101010101" pitchFamily="49" charset="-122"/>
              </a:rPr>
              <a:t>；事务提交语句		</a:t>
            </a:r>
            <a:endParaRPr lang="zh-CN" altLang="en-US" sz="2800" dirty="0">
              <a:latin typeface="黑体" panose="02010609060101010101" pitchFamily="49" charset="-122"/>
            </a:endParaRPr>
          </a:p>
          <a:p>
            <a:pPr marL="457200" indent="-457200" defTabSz="967105" eaLnBrk="1" latinLnBrk="1" hangingPunct="1">
              <a:lnSpc>
                <a:spcPts val="4240"/>
              </a:lnSpc>
              <a:buClr>
                <a:srgbClr val="FF0000"/>
              </a:buClr>
              <a:buFont typeface="Arial" panose="020B0604020202020204" pitchFamily="34" charset="0"/>
              <a:buChar char="•"/>
            </a:pPr>
            <a:r>
              <a:rPr lang="en-US" altLang="zh-CN" sz="2800" dirty="0">
                <a:latin typeface="黑体" panose="02010609060101010101" pitchFamily="49" charset="-122"/>
              </a:rPr>
              <a:t>SAVEPOINT				</a:t>
            </a:r>
            <a:r>
              <a:rPr lang="zh-CN" altLang="en-US" sz="2800" dirty="0">
                <a:latin typeface="黑体" panose="02010609060101010101" pitchFamily="49" charset="-122"/>
              </a:rPr>
              <a:t>；事务保存点语句</a:t>
            </a:r>
            <a:endParaRPr lang="zh-CN" altLang="en-US" sz="2800" dirty="0">
              <a:latin typeface="黑体" panose="02010609060101010101" pitchFamily="49" charset="-122"/>
            </a:endParaRPr>
          </a:p>
        </p:txBody>
      </p:sp>
      <p:sp>
        <p:nvSpPr>
          <p:cNvPr id="9" name="Rectangle 3"/>
          <p:cNvSpPr/>
          <p:nvPr/>
        </p:nvSpPr>
        <p:spPr>
          <a:xfrm>
            <a:off x="41275" y="2133600"/>
            <a:ext cx="3919538" cy="461963"/>
          </a:xfrm>
          <a:prstGeom prst="rect">
            <a:avLst/>
          </a:prstGeom>
          <a:noFill/>
          <a:ln w="9525">
            <a:noFill/>
          </a:ln>
        </p:spPr>
        <p:txBody>
          <a:bodyPr lIns="117060" tIns="58530" rIns="117060" bIns="58530">
            <a:spAutoFit/>
          </a:bodyPr>
          <a:p>
            <a:pPr algn="ctr" defTabSz="967105"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33CC"/>
                </a:solidFill>
                <a:latin typeface="黑体" panose="02010609060101010101" pitchFamily="49" charset="-122"/>
              </a:rPr>
              <a:t>1.</a:t>
            </a:r>
            <a:r>
              <a:rPr lang="zh-CN" altLang="en-US" sz="2800" dirty="0">
                <a:solidFill>
                  <a:srgbClr val="0033CC"/>
                </a:solidFill>
                <a:latin typeface="黑体" panose="02010609060101010101" pitchFamily="49" charset="-122"/>
              </a:rPr>
              <a:t>事务</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a:t>
            </a:r>
            <a:endParaRPr lang="zh-CN" altLang="en-US" sz="2800" dirty="0">
              <a:solidFill>
                <a:srgbClr val="0033CC"/>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charRg st="0" end="3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charRg st="35" end="5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charRg st="56" end="7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charRg st="77" end="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
          <p:cNvSpPr/>
          <p:nvPr/>
        </p:nvSpPr>
        <p:spPr>
          <a:xfrm>
            <a:off x="230188" y="661988"/>
            <a:ext cx="4929187" cy="463550"/>
          </a:xfrm>
          <a:prstGeom prst="rect">
            <a:avLst/>
          </a:prstGeom>
          <a:noFill/>
          <a:ln w="9525">
            <a:noFill/>
          </a:ln>
        </p:spPr>
        <p:txBody>
          <a:bodyPr lIns="117060" tIns="58530" rIns="117060" bIns="58530">
            <a:spAutoFit/>
          </a:bodyPr>
          <a:p>
            <a:pPr defTabSz="967105"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33CC"/>
                </a:solidFill>
                <a:latin typeface="黑体" panose="02010609060101010101" pitchFamily="49" charset="-122"/>
              </a:rPr>
              <a:t>2.</a:t>
            </a:r>
            <a:r>
              <a:rPr lang="zh-CN" altLang="en-US" sz="2800" dirty="0">
                <a:solidFill>
                  <a:srgbClr val="0033CC"/>
                </a:solidFill>
                <a:latin typeface="黑体" panose="02010609060101010101" pitchFamily="49" charset="-122"/>
              </a:rPr>
              <a:t>事务</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程序基本框架</a:t>
            </a:r>
            <a:endParaRPr lang="zh-CN" altLang="en-US" sz="2800" dirty="0">
              <a:solidFill>
                <a:srgbClr val="0033CC"/>
              </a:solidFill>
              <a:latin typeface="黑体" panose="02010609060101010101" pitchFamily="49" charset="-122"/>
            </a:endParaRPr>
          </a:p>
        </p:txBody>
      </p:sp>
      <p:sp>
        <p:nvSpPr>
          <p:cNvPr id="5" name="矩形 4"/>
          <p:cNvSpPr/>
          <p:nvPr/>
        </p:nvSpPr>
        <p:spPr>
          <a:xfrm>
            <a:off x="407988" y="1336675"/>
            <a:ext cx="3600450" cy="2786063"/>
          </a:xfrm>
          <a:prstGeom prst="rect">
            <a:avLst/>
          </a:prstGeom>
          <a:noFill/>
          <a:ln w="9525">
            <a:noFill/>
          </a:ln>
        </p:spPr>
        <p:txBody>
          <a:bodyPr>
            <a:spAutoFit/>
          </a:bodyPr>
          <a:p>
            <a:pPr algn="just">
              <a:lnSpc>
                <a:spcPts val="3500"/>
              </a:lnSpc>
            </a:pPr>
            <a:r>
              <a:rPr lang="en-US" altLang="zh-CN" sz="2800" dirty="0">
                <a:solidFill>
                  <a:srgbClr val="C00000"/>
                </a:solidFill>
                <a:latin typeface="黑体" panose="02010609060101010101" pitchFamily="49" charset="-122"/>
              </a:rPr>
              <a:t>START TRANSACTION</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SQL</a:t>
            </a:r>
            <a:r>
              <a:rPr lang="zh-CN" altLang="zh-CN" sz="2800" dirty="0">
                <a:latin typeface="黑体" panose="02010609060101010101" pitchFamily="49" charset="-122"/>
              </a:rPr>
              <a:t>语句</a:t>
            </a:r>
            <a:r>
              <a:rPr lang="en-US" altLang="zh-CN" sz="2800" dirty="0">
                <a:latin typeface="黑体" panose="02010609060101010101" pitchFamily="49" charset="-122"/>
              </a:rPr>
              <a:t>1</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SQL</a:t>
            </a:r>
            <a:r>
              <a:rPr lang="zh-CN" altLang="zh-CN" sz="2800" dirty="0">
                <a:latin typeface="黑体" panose="02010609060101010101" pitchFamily="49" charset="-122"/>
              </a:rPr>
              <a:t>语句</a:t>
            </a:r>
            <a:r>
              <a:rPr lang="en-US" altLang="zh-CN" sz="2800" dirty="0">
                <a:latin typeface="黑体" panose="02010609060101010101" pitchFamily="49" charset="-122"/>
              </a:rPr>
              <a:t>2</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SQL</a:t>
            </a:r>
            <a:r>
              <a:rPr lang="zh-CN" altLang="zh-CN" sz="2800" dirty="0">
                <a:latin typeface="黑体" panose="02010609060101010101" pitchFamily="49" charset="-122"/>
              </a:rPr>
              <a:t>语句</a:t>
            </a:r>
            <a:r>
              <a:rPr lang="en-US" altLang="zh-CN" sz="2800" dirty="0">
                <a:latin typeface="黑体" panose="02010609060101010101" pitchFamily="49" charset="-122"/>
              </a:rPr>
              <a:t>n</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solidFill>
                  <a:srgbClr val="C00000"/>
                </a:solidFill>
                <a:latin typeface="黑体" panose="02010609060101010101" pitchFamily="49" charset="-122"/>
              </a:rPr>
              <a:t>COMMIT</a:t>
            </a:r>
            <a:r>
              <a:rPr lang="en-US" altLang="zh-CN" sz="2800" dirty="0">
                <a:latin typeface="黑体" panose="02010609060101010101" pitchFamily="49" charset="-122"/>
              </a:rPr>
              <a:t>; </a:t>
            </a:r>
            <a:endParaRPr lang="zh-CN" altLang="zh-CN" sz="2800" dirty="0">
              <a:latin typeface="黑体" panose="02010609060101010101" pitchFamily="49" charset="-122"/>
            </a:endParaRPr>
          </a:p>
        </p:txBody>
      </p:sp>
      <p:sp>
        <p:nvSpPr>
          <p:cNvPr id="4" name="矩形 3"/>
          <p:cNvSpPr/>
          <p:nvPr/>
        </p:nvSpPr>
        <p:spPr>
          <a:xfrm>
            <a:off x="4295775" y="1336675"/>
            <a:ext cx="3816350" cy="2786063"/>
          </a:xfrm>
          <a:prstGeom prst="rect">
            <a:avLst/>
          </a:prstGeom>
          <a:noFill/>
          <a:ln w="9525">
            <a:noFill/>
          </a:ln>
        </p:spPr>
        <p:txBody>
          <a:bodyPr>
            <a:spAutoFit/>
          </a:bodyPr>
          <a:p>
            <a:pPr algn="just">
              <a:lnSpc>
                <a:spcPts val="3500"/>
              </a:lnSpc>
            </a:pPr>
            <a:r>
              <a:rPr lang="en-US" altLang="zh-CN" sz="2800" dirty="0">
                <a:solidFill>
                  <a:srgbClr val="C00000"/>
                </a:solidFill>
                <a:latin typeface="黑体" panose="02010609060101010101" pitchFamily="49" charset="-122"/>
              </a:rPr>
              <a:t>START TRANSACTION</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SQL</a:t>
            </a:r>
            <a:r>
              <a:rPr lang="zh-CN" altLang="zh-CN" sz="2800" dirty="0">
                <a:latin typeface="黑体" panose="02010609060101010101" pitchFamily="49" charset="-122"/>
              </a:rPr>
              <a:t>语句</a:t>
            </a:r>
            <a:r>
              <a:rPr lang="en-US" altLang="zh-CN" sz="2800" dirty="0">
                <a:latin typeface="黑体" panose="02010609060101010101" pitchFamily="49" charset="-122"/>
              </a:rPr>
              <a:t>1</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SQL</a:t>
            </a:r>
            <a:r>
              <a:rPr lang="zh-CN" altLang="zh-CN" sz="2800" dirty="0">
                <a:latin typeface="黑体" panose="02010609060101010101" pitchFamily="49" charset="-122"/>
              </a:rPr>
              <a:t>语句</a:t>
            </a:r>
            <a:r>
              <a:rPr lang="en-US" altLang="zh-CN" sz="2800" dirty="0">
                <a:latin typeface="黑体" panose="02010609060101010101" pitchFamily="49" charset="-122"/>
              </a:rPr>
              <a:t>2</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SQL</a:t>
            </a:r>
            <a:r>
              <a:rPr lang="zh-CN" altLang="zh-CN" sz="2800" dirty="0">
                <a:latin typeface="黑体" panose="02010609060101010101" pitchFamily="49" charset="-122"/>
              </a:rPr>
              <a:t>语句</a:t>
            </a:r>
            <a:r>
              <a:rPr lang="en-US" altLang="zh-CN" sz="2800" dirty="0">
                <a:latin typeface="黑体" panose="02010609060101010101" pitchFamily="49" charset="-122"/>
              </a:rPr>
              <a:t>n</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solidFill>
                  <a:srgbClr val="C00000"/>
                </a:solidFill>
                <a:latin typeface="黑体" panose="02010609060101010101" pitchFamily="49" charset="-122"/>
              </a:rPr>
              <a:t>ROLLBACK</a:t>
            </a:r>
            <a:r>
              <a:rPr lang="en-US" altLang="zh-CN" sz="2800" dirty="0">
                <a:latin typeface="黑体" panose="02010609060101010101" pitchFamily="49" charset="-122"/>
              </a:rPr>
              <a:t>;</a:t>
            </a:r>
            <a:endParaRPr lang="zh-CN" altLang="zh-CN" sz="2800" dirty="0">
              <a:latin typeface="黑体" panose="02010609060101010101" pitchFamily="49" charset="-122"/>
            </a:endParaRPr>
          </a:p>
        </p:txBody>
      </p:sp>
      <p:sp>
        <p:nvSpPr>
          <p:cNvPr id="6" name="矩形 5"/>
          <p:cNvSpPr/>
          <p:nvPr/>
        </p:nvSpPr>
        <p:spPr>
          <a:xfrm>
            <a:off x="7948930" y="1336675"/>
            <a:ext cx="4126865" cy="3681730"/>
          </a:xfrm>
          <a:prstGeom prst="rect">
            <a:avLst/>
          </a:prstGeom>
          <a:noFill/>
          <a:ln w="9525">
            <a:noFill/>
          </a:ln>
        </p:spPr>
        <p:txBody>
          <a:bodyPr wrap="square">
            <a:spAutoFit/>
          </a:bodyPr>
          <a:p>
            <a:pPr algn="just">
              <a:lnSpc>
                <a:spcPts val="3500"/>
              </a:lnSpc>
            </a:pPr>
            <a:r>
              <a:rPr lang="en-US" altLang="zh-CN" sz="2800" dirty="0">
                <a:solidFill>
                  <a:srgbClr val="C00000"/>
                </a:solidFill>
                <a:latin typeface="黑体" panose="02010609060101010101" pitchFamily="49" charset="-122"/>
              </a:rPr>
              <a:t>START TRANSACTION</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SQL</a:t>
            </a:r>
            <a:r>
              <a:rPr lang="zh-CN" altLang="zh-CN" sz="2800" dirty="0">
                <a:latin typeface="黑体" panose="02010609060101010101" pitchFamily="49" charset="-122"/>
              </a:rPr>
              <a:t>语句</a:t>
            </a:r>
            <a:r>
              <a:rPr lang="en-US" altLang="zh-CN" sz="2800" dirty="0">
                <a:latin typeface="黑体" panose="02010609060101010101" pitchFamily="49" charset="-122"/>
              </a:rPr>
              <a:t>1</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SQL</a:t>
            </a:r>
            <a:r>
              <a:rPr lang="zh-CN" altLang="zh-CN" sz="2800" dirty="0">
                <a:latin typeface="黑体" panose="02010609060101010101" pitchFamily="49" charset="-122"/>
              </a:rPr>
              <a:t>语句</a:t>
            </a:r>
            <a:r>
              <a:rPr lang="en-US" altLang="zh-CN" sz="2800" dirty="0">
                <a:latin typeface="黑体" panose="02010609060101010101" pitchFamily="49" charset="-122"/>
              </a:rPr>
              <a:t>2</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a:t>
            </a:r>
            <a:endParaRPr lang="en-US" altLang="zh-CN" sz="2800" dirty="0">
              <a:latin typeface="黑体" panose="02010609060101010101" pitchFamily="49" charset="-122"/>
            </a:endParaRPr>
          </a:p>
          <a:p>
            <a:pPr algn="just">
              <a:lnSpc>
                <a:spcPts val="3500"/>
              </a:lnSpc>
            </a:pPr>
            <a:r>
              <a:rPr lang="en-US" altLang="zh-CN" sz="2800" dirty="0">
                <a:solidFill>
                  <a:srgbClr val="C00000"/>
                </a:solidFill>
                <a:latin typeface="黑体" panose="02010609060101010101" pitchFamily="49" charset="-122"/>
              </a:rPr>
              <a:t>SAVEPOINT</a:t>
            </a:r>
            <a:r>
              <a:rPr lang="en-US" altLang="zh-CN" sz="2800" dirty="0">
                <a:latin typeface="黑体" panose="02010609060101010101" pitchFamily="49" charset="-122"/>
              </a:rPr>
              <a:t>  </a:t>
            </a:r>
            <a:r>
              <a:rPr lang="zh-CN" altLang="zh-CN" sz="2800" dirty="0">
                <a:latin typeface="黑体" panose="02010609060101010101" pitchFamily="49" charset="-122"/>
              </a:rPr>
              <a:t>保存点名</a:t>
            </a:r>
            <a:r>
              <a:rPr lang="zh-CN" altLang="en-US" dirty="0">
                <a:latin typeface="黑体" panose="02010609060101010101" pitchFamily="49" charset="-122"/>
              </a:rPr>
              <a:t>；</a:t>
            </a:r>
            <a:endParaRPr lang="en-US" altLang="zh-CN" dirty="0">
              <a:latin typeface="黑体" panose="02010609060101010101" pitchFamily="49" charset="-122"/>
            </a:endParaRPr>
          </a:p>
          <a:p>
            <a:pPr algn="just">
              <a:lnSpc>
                <a:spcPts val="3500"/>
              </a:lnSpc>
            </a:pPr>
            <a:r>
              <a:rPr lang="en-US"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latin typeface="黑体" panose="02010609060101010101" pitchFamily="49" charset="-122"/>
              </a:rPr>
              <a:t>SQL</a:t>
            </a:r>
            <a:r>
              <a:rPr lang="zh-CN" altLang="zh-CN" sz="2800" dirty="0">
                <a:latin typeface="黑体" panose="02010609060101010101" pitchFamily="49" charset="-122"/>
              </a:rPr>
              <a:t>语句</a:t>
            </a:r>
            <a:r>
              <a:rPr lang="en-US" altLang="zh-CN" sz="2800" dirty="0">
                <a:latin typeface="黑体" panose="02010609060101010101" pitchFamily="49" charset="-122"/>
              </a:rPr>
              <a:t>n</a:t>
            </a:r>
            <a:r>
              <a:rPr lang="zh-CN" altLang="zh-CN" sz="2800" dirty="0">
                <a:latin typeface="黑体" panose="02010609060101010101" pitchFamily="49" charset="-122"/>
              </a:rPr>
              <a:t>；</a:t>
            </a:r>
            <a:endParaRPr lang="zh-CN" altLang="zh-CN" sz="2800" dirty="0">
              <a:latin typeface="黑体" panose="02010609060101010101" pitchFamily="49" charset="-122"/>
            </a:endParaRPr>
          </a:p>
          <a:p>
            <a:pPr algn="just">
              <a:lnSpc>
                <a:spcPts val="3500"/>
              </a:lnSpc>
            </a:pPr>
            <a:r>
              <a:rPr lang="en-US" altLang="zh-CN" sz="2800" dirty="0">
                <a:solidFill>
                  <a:srgbClr val="C00000"/>
                </a:solidFill>
                <a:latin typeface="黑体" panose="02010609060101010101" pitchFamily="49" charset="-122"/>
              </a:rPr>
              <a:t>ROLLBACK</a:t>
            </a:r>
            <a:r>
              <a:rPr lang="en-US" altLang="zh-CN" sz="2800" dirty="0">
                <a:latin typeface="黑体" panose="02010609060101010101" pitchFamily="49" charset="-122"/>
              </a:rPr>
              <a:t>  </a:t>
            </a:r>
            <a:r>
              <a:rPr lang="zh-CN" altLang="zh-CN" sz="2800" dirty="0">
                <a:latin typeface="黑体" panose="02010609060101010101" pitchFamily="49" charset="-122"/>
              </a:rPr>
              <a:t>保存点名</a:t>
            </a:r>
            <a:r>
              <a:rPr lang="en-US" altLang="zh-CN" sz="2800" dirty="0">
                <a:latin typeface="黑体" panose="02010609060101010101" pitchFamily="49" charset="-122"/>
              </a:rPr>
              <a:t>;</a:t>
            </a:r>
            <a:endParaRPr lang="zh-CN" altLang="zh-CN"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47663" y="549275"/>
            <a:ext cx="11322050" cy="1168400"/>
          </a:xfrm>
          <a:prstGeom prst="rect">
            <a:avLst/>
          </a:prstGeom>
        </p:spPr>
        <p:txBody>
          <a:bodyPr>
            <a:spAutoFit/>
          </a:bodyPr>
          <a:lstStyle/>
          <a:p>
            <a:pPr marL="0" marR="0" lvl="0" indent="0" algn="just" defTabSz="914400" rtl="0" eaLnBrk="1" fontAlgn="base" latinLnBrk="1" hangingPunct="1">
              <a:lnSpc>
                <a:spcPts val="4235"/>
              </a:lnSpc>
              <a:spcBef>
                <a:spcPts val="0"/>
              </a:spcBef>
              <a:spcAft>
                <a:spcPct val="0"/>
              </a:spcAft>
              <a:buClr>
                <a:srgbClr val="FF0000"/>
              </a:buClr>
              <a:buSzTx/>
              <a:buFontTx/>
              <a:buNone/>
              <a:defRPr/>
            </a:pPr>
            <a:r>
              <a:rPr kumimoji="0" lang="zh-CN"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例</a:t>
            </a:r>
            <a:r>
              <a:rPr kumimoji="0" lang="en-US"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在选课管理数据库</a:t>
            </a:r>
            <a:r>
              <a:rPr kumimoji="0" lang="en-US" altLang="zh-CN" sz="2800" b="0" i="0" u="none" strike="noStrike" kern="10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CurriculaDB</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中，使用事务程序实现对学院信息表</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College</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的数据插入，其事务</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SQL</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程序如下：</a:t>
            </a:r>
            <a:endPar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 name="矩形 2"/>
          <p:cNvSpPr/>
          <p:nvPr/>
        </p:nvSpPr>
        <p:spPr>
          <a:xfrm>
            <a:off x="280988" y="2024063"/>
            <a:ext cx="11911012" cy="2274887"/>
          </a:xfrm>
          <a:prstGeom prst="rect">
            <a:avLst/>
          </a:prstGeom>
          <a:noFill/>
          <a:ln w="9525">
            <a:noFill/>
          </a:ln>
        </p:spPr>
        <p:txBody>
          <a:bodyPr>
            <a:spAutoFit/>
          </a:bodyPr>
          <a:p>
            <a:pPr algn="just">
              <a:lnSpc>
                <a:spcPts val="3500"/>
              </a:lnSpc>
            </a:pPr>
            <a:r>
              <a:rPr lang="en-US" altLang="zh-CN" dirty="0">
                <a:solidFill>
                  <a:srgbClr val="C00000"/>
                </a:solidFill>
                <a:latin typeface="黑体" panose="02010609060101010101" pitchFamily="49" charset="-122"/>
              </a:rPr>
              <a:t>START TRANSACTION</a:t>
            </a:r>
            <a:r>
              <a:rPr lang="en-US" altLang="zh-CN" dirty="0">
                <a:latin typeface="黑体" panose="02010609060101010101" pitchFamily="49" charset="-122"/>
              </a:rPr>
              <a:t>;</a:t>
            </a:r>
            <a:endParaRPr lang="zh-CN" altLang="zh-CN" dirty="0">
              <a:latin typeface="黑体" panose="02010609060101010101" pitchFamily="49" charset="-122"/>
            </a:endParaRPr>
          </a:p>
          <a:p>
            <a:pPr algn="just">
              <a:lnSpc>
                <a:spcPts val="3500"/>
              </a:lnSpc>
            </a:pPr>
            <a:r>
              <a:rPr lang="en-US" altLang="zh-CN" dirty="0">
                <a:latin typeface="黑体" panose="02010609060101010101" pitchFamily="49" charset="-122"/>
              </a:rPr>
              <a:t>INSERT  INTO college( collegeID, collegename)VALUES ('004', '</a:t>
            </a:r>
            <a:r>
              <a:rPr lang="zh-CN" altLang="zh-CN" dirty="0">
                <a:latin typeface="黑体" panose="02010609060101010101" pitchFamily="49" charset="-122"/>
              </a:rPr>
              <a:t>外语学院</a:t>
            </a:r>
            <a:r>
              <a:rPr lang="en-US" altLang="zh-CN" dirty="0">
                <a:latin typeface="黑体" panose="02010609060101010101" pitchFamily="49" charset="-122"/>
              </a:rPr>
              <a:t>');</a:t>
            </a:r>
            <a:endParaRPr lang="zh-CN" altLang="zh-CN" dirty="0">
              <a:latin typeface="黑体" panose="02010609060101010101" pitchFamily="49" charset="-122"/>
            </a:endParaRPr>
          </a:p>
          <a:p>
            <a:pPr algn="just">
              <a:lnSpc>
                <a:spcPts val="3500"/>
              </a:lnSpc>
            </a:pPr>
            <a:r>
              <a:rPr lang="en-US" altLang="zh-CN" dirty="0">
                <a:latin typeface="黑体" panose="02010609060101010101" pitchFamily="49" charset="-122"/>
              </a:rPr>
              <a:t>INSERT  INTO college( collegeID, collegename)VALUES ('005', '</a:t>
            </a:r>
            <a:r>
              <a:rPr lang="zh-CN" altLang="zh-CN" dirty="0">
                <a:latin typeface="黑体" panose="02010609060101010101" pitchFamily="49" charset="-122"/>
              </a:rPr>
              <a:t>数学学院</a:t>
            </a:r>
            <a:r>
              <a:rPr lang="en-US" altLang="zh-CN" dirty="0">
                <a:latin typeface="黑体" panose="02010609060101010101" pitchFamily="49" charset="-122"/>
              </a:rPr>
              <a:t>');</a:t>
            </a:r>
            <a:endParaRPr lang="zh-CN" altLang="zh-CN" dirty="0">
              <a:latin typeface="黑体" panose="02010609060101010101" pitchFamily="49" charset="-122"/>
            </a:endParaRPr>
          </a:p>
          <a:p>
            <a:pPr algn="just">
              <a:lnSpc>
                <a:spcPts val="3500"/>
              </a:lnSpc>
            </a:pPr>
            <a:r>
              <a:rPr lang="en-US" altLang="zh-CN" dirty="0">
                <a:latin typeface="黑体" panose="02010609060101010101" pitchFamily="49" charset="-122"/>
              </a:rPr>
              <a:t>INSERT  INTO college( collegeID, collegename)VALUES ('006', '</a:t>
            </a:r>
            <a:r>
              <a:rPr lang="zh-CN" altLang="zh-CN" dirty="0">
                <a:latin typeface="黑体" panose="02010609060101010101" pitchFamily="49" charset="-122"/>
              </a:rPr>
              <a:t>临床医学院</a:t>
            </a:r>
            <a:r>
              <a:rPr lang="en-US" altLang="zh-CN" dirty="0">
                <a:latin typeface="黑体" panose="02010609060101010101" pitchFamily="49" charset="-122"/>
              </a:rPr>
              <a:t>');</a:t>
            </a:r>
            <a:endParaRPr lang="zh-CN" altLang="zh-CN" dirty="0">
              <a:latin typeface="黑体" panose="02010609060101010101" pitchFamily="49" charset="-122"/>
            </a:endParaRPr>
          </a:p>
          <a:p>
            <a:pPr algn="just">
              <a:lnSpc>
                <a:spcPts val="3500"/>
              </a:lnSpc>
            </a:pPr>
            <a:r>
              <a:rPr lang="en-US" altLang="zh-CN" dirty="0">
                <a:solidFill>
                  <a:srgbClr val="C00000"/>
                </a:solidFill>
                <a:latin typeface="黑体" panose="02010609060101010101" pitchFamily="49" charset="-122"/>
              </a:rPr>
              <a:t>COMMIT</a:t>
            </a:r>
            <a:r>
              <a:rPr lang="en-US" altLang="zh-CN" dirty="0">
                <a:latin typeface="黑体" panose="02010609060101010101" pitchFamily="49" charset="-122"/>
              </a:rPr>
              <a:t>;</a:t>
            </a:r>
            <a:endParaRPr lang="zh-CN" altLang="zh-CN"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charRg st="19" end="8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charRg st="88" end="15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charRg st="157" end="22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charRg st="227" end="2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图片 6"/>
          <p:cNvPicPr>
            <a:picLocks noChangeAspect="1"/>
          </p:cNvPicPr>
          <p:nvPr/>
        </p:nvPicPr>
        <p:blipFill>
          <a:blip r:embed="rId1"/>
          <a:stretch>
            <a:fillRect/>
          </a:stretch>
        </p:blipFill>
        <p:spPr>
          <a:xfrm>
            <a:off x="479425" y="1196975"/>
            <a:ext cx="11233150" cy="5400675"/>
          </a:xfrm>
          <a:prstGeom prst="rect">
            <a:avLst/>
          </a:prstGeom>
          <a:noFill/>
          <a:ln w="9525">
            <a:noFill/>
          </a:ln>
        </p:spPr>
      </p:pic>
      <p:sp>
        <p:nvSpPr>
          <p:cNvPr id="3" name="线形标注 1(带强调线) 2"/>
          <p:cNvSpPr/>
          <p:nvPr/>
        </p:nvSpPr>
        <p:spPr>
          <a:xfrm>
            <a:off x="9480550" y="549275"/>
            <a:ext cx="1249363" cy="503238"/>
          </a:xfrm>
          <a:prstGeom prst="accentCallout1">
            <a:avLst>
              <a:gd name="adj1" fmla="val 60384"/>
              <a:gd name="adj2" fmla="val -4731"/>
              <a:gd name="adj3" fmla="val 252727"/>
              <a:gd name="adj4" fmla="val -139361"/>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运行按钮</a:t>
            </a:r>
            <a:endParaRPr lang="zh-CN" altLang="en-US" dirty="0">
              <a:solidFill>
                <a:srgbClr val="C00000"/>
              </a:solidFill>
              <a:latin typeface="黑体" panose="02010609060101010101" pitchFamily="49" charset="-122"/>
            </a:endParaRPr>
          </a:p>
        </p:txBody>
      </p:sp>
      <p:sp>
        <p:nvSpPr>
          <p:cNvPr id="4" name="线形标注 1(带强调线) 3"/>
          <p:cNvSpPr/>
          <p:nvPr/>
        </p:nvSpPr>
        <p:spPr>
          <a:xfrm>
            <a:off x="9694863" y="2349500"/>
            <a:ext cx="1441450" cy="503238"/>
          </a:xfrm>
          <a:prstGeom prst="accentCallout1">
            <a:avLst>
              <a:gd name="adj1" fmla="val 60384"/>
              <a:gd name="adj2" fmla="val -4731"/>
              <a:gd name="adj3" fmla="val 59319"/>
              <a:gd name="adj4" fmla="val -236634"/>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事务程序</a:t>
            </a:r>
            <a:endParaRPr lang="zh-CN" altLang="en-US" dirty="0">
              <a:solidFill>
                <a:srgbClr val="C00000"/>
              </a:solidFill>
              <a:latin typeface="黑体" panose="02010609060101010101" pitchFamily="49" charset="-122"/>
            </a:endParaRPr>
          </a:p>
        </p:txBody>
      </p:sp>
      <p:sp>
        <p:nvSpPr>
          <p:cNvPr id="5" name="线形标注 1(带强调线) 4"/>
          <p:cNvSpPr/>
          <p:nvPr/>
        </p:nvSpPr>
        <p:spPr>
          <a:xfrm>
            <a:off x="9696450" y="5516563"/>
            <a:ext cx="1249363" cy="504825"/>
          </a:xfrm>
          <a:prstGeom prst="accentCallout1">
            <a:avLst>
              <a:gd name="adj1" fmla="val 60384"/>
              <a:gd name="adj2" fmla="val -4731"/>
              <a:gd name="adj3" fmla="val 59324"/>
              <a:gd name="adj4" fmla="val -320657"/>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结果消息</a:t>
            </a:r>
            <a:endParaRPr lang="zh-CN" altLang="en-US" dirty="0">
              <a:solidFill>
                <a:srgbClr val="C00000"/>
              </a:solidFill>
              <a:latin typeface="黑体" panose="02010609060101010101" pitchFamily="49" charset="-122"/>
            </a:endParaRPr>
          </a:p>
        </p:txBody>
      </p:sp>
      <p:sp>
        <p:nvSpPr>
          <p:cNvPr id="17414" name="矩形 2"/>
          <p:cNvSpPr/>
          <p:nvPr/>
        </p:nvSpPr>
        <p:spPr>
          <a:xfrm>
            <a:off x="334963" y="358775"/>
            <a:ext cx="5768975"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3.</a:t>
            </a:r>
            <a:r>
              <a:rPr lang="zh-CN" altLang="en-US" sz="2800" dirty="0">
                <a:solidFill>
                  <a:srgbClr val="0033CC"/>
                </a:solidFill>
                <a:latin typeface="黑体" panose="02010609060101010101" pitchFamily="49" charset="-122"/>
              </a:rPr>
              <a:t>事务</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程序执行</a:t>
            </a:r>
            <a:endParaRPr lang="zh-CN" altLang="zh-CN" sz="2800" dirty="0">
              <a:solidFill>
                <a:srgbClr val="0033CC"/>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Rectangle 3"/>
          <p:cNvSpPr/>
          <p:nvPr/>
        </p:nvSpPr>
        <p:spPr>
          <a:xfrm>
            <a:off x="858838" y="1246188"/>
            <a:ext cx="10710862" cy="4132262"/>
          </a:xfrm>
          <a:prstGeom prst="rect">
            <a:avLst/>
          </a:prstGeom>
          <a:noFill/>
          <a:ln w="9525">
            <a:noFill/>
          </a:ln>
        </p:spPr>
        <p:txBody>
          <a:bodyPr>
            <a:spAutoFit/>
          </a:bodyPr>
          <a:p>
            <a:pPr lvl="1" indent="-457200" algn="just">
              <a:lnSpc>
                <a:spcPts val="3500"/>
              </a:lnSpc>
              <a:buClr>
                <a:srgbClr val="FF0000"/>
              </a:buClr>
              <a:buFont typeface="Arial" panose="020B0604020202020204" pitchFamily="34" charset="0"/>
              <a:buChar char="•"/>
            </a:pPr>
            <a:r>
              <a:rPr lang="zh-CN" altLang="zh-CN" sz="2800" dirty="0">
                <a:latin typeface="黑体" panose="02010609060101010101" pitchFamily="49" charset="-122"/>
              </a:rPr>
              <a:t>创建数据库</a:t>
            </a:r>
            <a:r>
              <a:rPr lang="en-US" altLang="zh-CN" sz="2800" dirty="0">
                <a:latin typeface="黑体" panose="02010609060101010101" pitchFamily="49" charset="-122"/>
              </a:rPr>
              <a:t> CREATE  DATABASE</a:t>
            </a:r>
            <a:endParaRPr lang="zh-CN" altLang="zh-CN" sz="2800" dirty="0">
              <a:latin typeface="黑体" panose="02010609060101010101" pitchFamily="49" charset="-122"/>
            </a:endParaRPr>
          </a:p>
          <a:p>
            <a:pPr lvl="1" indent="-457200" algn="just">
              <a:lnSpc>
                <a:spcPts val="3500"/>
              </a:lnSpc>
              <a:buClr>
                <a:srgbClr val="FF0000"/>
              </a:buClr>
              <a:buFont typeface="Arial" panose="020B0604020202020204" pitchFamily="34" charset="0"/>
              <a:buChar char="•"/>
            </a:pPr>
            <a:r>
              <a:rPr lang="zh-CN" altLang="zh-CN" sz="2800" dirty="0">
                <a:latin typeface="黑体" panose="02010609060101010101" pitchFamily="49" charset="-122"/>
              </a:rPr>
              <a:t>修改数据库</a:t>
            </a:r>
            <a:r>
              <a:rPr lang="en-US" altLang="zh-CN" sz="2800" dirty="0">
                <a:latin typeface="黑体" panose="02010609060101010101" pitchFamily="49" charset="-122"/>
              </a:rPr>
              <a:t> ALTER  DATABASE</a:t>
            </a:r>
            <a:endParaRPr lang="zh-CN" altLang="zh-CN" sz="2800" dirty="0">
              <a:latin typeface="黑体" panose="02010609060101010101" pitchFamily="49" charset="-122"/>
            </a:endParaRPr>
          </a:p>
          <a:p>
            <a:pPr lvl="1" indent="-457200" algn="just">
              <a:lnSpc>
                <a:spcPts val="3500"/>
              </a:lnSpc>
              <a:buClr>
                <a:srgbClr val="FF0000"/>
              </a:buClr>
              <a:buFont typeface="Arial" panose="020B0604020202020204" pitchFamily="34" charset="0"/>
              <a:buChar char="•"/>
            </a:pPr>
            <a:r>
              <a:rPr lang="zh-CN" altLang="zh-CN" sz="2800" dirty="0">
                <a:latin typeface="黑体" panose="02010609060101010101" pitchFamily="49" charset="-122"/>
              </a:rPr>
              <a:t>删除数据库</a:t>
            </a:r>
            <a:r>
              <a:rPr lang="en-US" altLang="zh-CN" sz="2800" dirty="0">
                <a:latin typeface="黑体" panose="02010609060101010101" pitchFamily="49" charset="-122"/>
              </a:rPr>
              <a:t> DROP  DATABASE</a:t>
            </a:r>
            <a:endParaRPr lang="zh-CN" altLang="zh-CN" sz="2800" dirty="0">
              <a:latin typeface="黑体" panose="02010609060101010101" pitchFamily="49" charset="-122"/>
            </a:endParaRPr>
          </a:p>
          <a:p>
            <a:pPr lvl="1" indent="-457200" algn="just">
              <a:lnSpc>
                <a:spcPts val="3500"/>
              </a:lnSpc>
              <a:buClr>
                <a:srgbClr val="FF0000"/>
              </a:buClr>
              <a:buFont typeface="Arial" panose="020B0604020202020204" pitchFamily="34" charset="0"/>
              <a:buChar char="•"/>
            </a:pPr>
            <a:r>
              <a:rPr lang="zh-CN" altLang="zh-CN" sz="2800" dirty="0">
                <a:latin typeface="黑体" panose="02010609060101010101" pitchFamily="49" charset="-122"/>
              </a:rPr>
              <a:t>恢复数据库</a:t>
            </a:r>
            <a:r>
              <a:rPr lang="en-US" altLang="zh-CN" sz="2800" dirty="0">
                <a:latin typeface="黑体" panose="02010609060101010101" pitchFamily="49" charset="-122"/>
              </a:rPr>
              <a:t> RESTORE  DATABASE</a:t>
            </a:r>
            <a:endParaRPr lang="zh-CN" altLang="zh-CN" sz="2800" dirty="0">
              <a:latin typeface="黑体" panose="02010609060101010101" pitchFamily="49" charset="-122"/>
            </a:endParaRPr>
          </a:p>
          <a:p>
            <a:pPr lvl="1" indent="-457200" algn="just">
              <a:lnSpc>
                <a:spcPts val="3500"/>
              </a:lnSpc>
              <a:buClr>
                <a:srgbClr val="FF0000"/>
              </a:buClr>
              <a:buFont typeface="Arial" panose="020B0604020202020204" pitchFamily="34" charset="0"/>
              <a:buChar char="•"/>
            </a:pPr>
            <a:r>
              <a:rPr lang="zh-CN" altLang="zh-CN" sz="2800" dirty="0">
                <a:latin typeface="黑体" panose="02010609060101010101" pitchFamily="49" charset="-122"/>
              </a:rPr>
              <a:t>加载数据库</a:t>
            </a:r>
            <a:r>
              <a:rPr lang="en-US" altLang="zh-CN" sz="2800" dirty="0">
                <a:latin typeface="黑体" panose="02010609060101010101" pitchFamily="49" charset="-122"/>
              </a:rPr>
              <a:t> LOAD  DATABASE</a:t>
            </a:r>
            <a:endParaRPr lang="zh-CN" altLang="zh-CN" sz="2800" dirty="0">
              <a:latin typeface="黑体" panose="02010609060101010101" pitchFamily="49" charset="-122"/>
            </a:endParaRPr>
          </a:p>
          <a:p>
            <a:pPr lvl="1" indent="-457200" algn="just">
              <a:lnSpc>
                <a:spcPts val="3500"/>
              </a:lnSpc>
              <a:buClr>
                <a:srgbClr val="FF0000"/>
              </a:buClr>
              <a:buFont typeface="Arial" panose="020B0604020202020204" pitchFamily="34" charset="0"/>
              <a:buChar char="•"/>
            </a:pPr>
            <a:r>
              <a:rPr lang="zh-CN" altLang="zh-CN" sz="2800" dirty="0">
                <a:latin typeface="黑体" panose="02010609060101010101" pitchFamily="49" charset="-122"/>
              </a:rPr>
              <a:t>备份日志文件</a:t>
            </a:r>
            <a:r>
              <a:rPr lang="en-US" altLang="zh-CN" sz="2800" dirty="0">
                <a:latin typeface="黑体" panose="02010609060101010101" pitchFamily="49" charset="-122"/>
              </a:rPr>
              <a:t> BACKUP  LOG</a:t>
            </a:r>
            <a:endParaRPr lang="zh-CN" altLang="zh-CN" sz="2800" dirty="0">
              <a:latin typeface="黑体" panose="02010609060101010101" pitchFamily="49" charset="-122"/>
            </a:endParaRPr>
          </a:p>
          <a:p>
            <a:pPr lvl="1" indent="-457200" algn="just">
              <a:lnSpc>
                <a:spcPts val="3500"/>
              </a:lnSpc>
              <a:buClr>
                <a:srgbClr val="FF0000"/>
              </a:buClr>
              <a:buFont typeface="Arial" panose="020B0604020202020204" pitchFamily="34" charset="0"/>
              <a:buChar char="•"/>
            </a:pPr>
            <a:r>
              <a:rPr lang="zh-CN" altLang="zh-CN" sz="2800" dirty="0">
                <a:latin typeface="黑体" panose="02010609060101010101" pitchFamily="49" charset="-122"/>
              </a:rPr>
              <a:t>恢复日志文件</a:t>
            </a:r>
            <a:r>
              <a:rPr lang="en-US" altLang="zh-CN" sz="2800" dirty="0">
                <a:latin typeface="黑体" panose="02010609060101010101" pitchFamily="49" charset="-122"/>
              </a:rPr>
              <a:t> RESTORE  LOG</a:t>
            </a:r>
            <a:endParaRPr lang="zh-CN" altLang="zh-CN" sz="2800" dirty="0">
              <a:latin typeface="黑体" panose="02010609060101010101" pitchFamily="49" charset="-122"/>
            </a:endParaRPr>
          </a:p>
          <a:p>
            <a:pPr lvl="1" indent="-457200" algn="just">
              <a:lnSpc>
                <a:spcPts val="3500"/>
              </a:lnSpc>
              <a:buClr>
                <a:srgbClr val="FF0000"/>
              </a:buClr>
              <a:buFont typeface="Arial" panose="020B0604020202020204" pitchFamily="34" charset="0"/>
              <a:buChar char="•"/>
            </a:pPr>
            <a:r>
              <a:rPr lang="zh-CN" altLang="zh-CN" sz="2800" dirty="0">
                <a:latin typeface="黑体" panose="02010609060101010101" pitchFamily="49" charset="-122"/>
              </a:rPr>
              <a:t>授权操作</a:t>
            </a:r>
            <a:r>
              <a:rPr lang="en-US" altLang="zh-CN" sz="2800" dirty="0">
                <a:latin typeface="黑体" panose="02010609060101010101" pitchFamily="49" charset="-122"/>
              </a:rPr>
              <a:t> GRANT</a:t>
            </a:r>
            <a:endParaRPr lang="en-US" altLang="zh-CN" sz="2800" dirty="0">
              <a:latin typeface="黑体" panose="02010609060101010101" pitchFamily="49" charset="-122"/>
            </a:endParaRPr>
          </a:p>
          <a:p>
            <a:pPr lvl="1" indent="-457200" algn="just">
              <a:lnSpc>
                <a:spcPts val="3500"/>
              </a:lnSpc>
              <a:buClr>
                <a:srgbClr val="FF0000"/>
              </a:buClr>
              <a:buFont typeface="Arial" panose="020B0604020202020204" pitchFamily="34" charset="0"/>
              <a:buChar char="•"/>
            </a:pPr>
            <a:r>
              <a:rPr lang="zh-CN" altLang="en-US" sz="2800" dirty="0">
                <a:latin typeface="黑体" panose="02010609060101010101" pitchFamily="49" charset="-122"/>
              </a:rPr>
              <a:t>。。。</a:t>
            </a:r>
            <a:endParaRPr lang="zh-CN" altLang="zh-CN" sz="2800" dirty="0">
              <a:latin typeface="黑体" panose="02010609060101010101" pitchFamily="49" charset="-122"/>
            </a:endParaRPr>
          </a:p>
        </p:txBody>
      </p:sp>
      <p:sp>
        <p:nvSpPr>
          <p:cNvPr id="18435" name="Rectangle 3"/>
          <p:cNvSpPr/>
          <p:nvPr/>
        </p:nvSpPr>
        <p:spPr>
          <a:xfrm>
            <a:off x="217488" y="403225"/>
            <a:ext cx="6599237" cy="463550"/>
          </a:xfrm>
          <a:prstGeom prst="rect">
            <a:avLst/>
          </a:prstGeom>
          <a:noFill/>
          <a:ln w="9525">
            <a:noFill/>
          </a:ln>
        </p:spPr>
        <p:txBody>
          <a:bodyPr lIns="117060" tIns="58530" rIns="117060" bIns="58530">
            <a:spAutoFit/>
          </a:bodyPr>
          <a:p>
            <a:pPr algn="just" defTabSz="967105"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33CC"/>
                </a:solidFill>
                <a:latin typeface="黑体" panose="02010609060101010101" pitchFamily="49" charset="-122"/>
              </a:rPr>
              <a:t>4.</a:t>
            </a:r>
            <a:r>
              <a:rPr lang="zh-CN" altLang="en-US" sz="2800" dirty="0">
                <a:solidFill>
                  <a:srgbClr val="0033CC"/>
                </a:solidFill>
                <a:latin typeface="黑体" panose="02010609060101010101" pitchFamily="49" charset="-122"/>
              </a:rPr>
              <a:t>事务程序中不能使用的</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a:t>
            </a:r>
            <a:endParaRPr lang="zh-CN" altLang="en-US" sz="2800" dirty="0">
              <a:solidFill>
                <a:srgbClr val="0033CC"/>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charRg st="23" end="4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charRg st="45" end="6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charRg st="66" end="9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charRg st="90" end="1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683">
                                            <p:txEl>
                                              <p:charRg st="111" end="13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charRg st="130" end="15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83">
                                            <p:txEl>
                                              <p:charRg st="150" end="16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683">
                                            <p:txEl>
                                              <p:charRg st="161" end="1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ldLvl="2"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Rectangle 3"/>
          <p:cNvSpPr>
            <a:spLocks noChangeArrowheads="1"/>
          </p:cNvSpPr>
          <p:nvPr/>
        </p:nvSpPr>
        <p:spPr bwMode="auto">
          <a:xfrm>
            <a:off x="309563" y="1325563"/>
            <a:ext cx="11320463" cy="1708150"/>
          </a:xfrm>
          <a:prstGeom prst="rect">
            <a:avLst/>
          </a:prstGeom>
        </p:spPr>
        <p:txBody>
          <a:bodyPr>
            <a:spAutoFit/>
          </a:bodyPr>
          <a:lstStyle/>
          <a:p>
            <a:pPr marL="0" marR="0" lvl="0" indent="0" algn="just" defTabSz="914400" rtl="0" eaLnBrk="1" fontAlgn="base" latinLnBrk="1" hangingPunct="1">
              <a:lnSpc>
                <a:spcPts val="4235"/>
              </a:lnSpc>
              <a:spcBef>
                <a:spcPts val="0"/>
              </a:spcBef>
              <a:spcAft>
                <a:spcPct val="0"/>
              </a:spcAft>
              <a:buClr>
                <a:srgbClr val="FF0000"/>
              </a:buClr>
              <a:buSzTx/>
              <a:buFontTx/>
              <a:buNone/>
              <a:defRPr/>
            </a:pP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若用户没有显式地定义事务时，</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DBMS</a:t>
            </a:r>
            <a:r>
              <a:rPr kumimoji="0" lang="zh-CN" altLang="en-US"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按默认事务方式处理，即每</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执行一个</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SQL</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语句将自动构成一个事务。若将多条</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SQL</a:t>
            </a:r>
            <a:r>
              <a:rPr kumimoji="0" lang="zh-CN" altLang="en-US" sz="2800" b="0" i="0" u="none" strike="noStrike" kern="10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语句定义</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为一个事务时，才使用专门的事务</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SQL</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语句显式地定义事务。</a:t>
            </a:r>
            <a:endPar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21507" name="Text Box 2"/>
          <p:cNvSpPr txBox="1">
            <a:spLocks noChangeArrowheads="1"/>
          </p:cNvSpPr>
          <p:nvPr/>
        </p:nvSpPr>
        <p:spPr bwMode="auto">
          <a:xfrm>
            <a:off x="44450" y="476250"/>
            <a:ext cx="66627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七、</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DBMS</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默认事务方式</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265113" y="476250"/>
            <a:ext cx="8062912"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zh-CN" sz="3200" dirty="0">
                <a:solidFill>
                  <a:srgbClr val="0033CC"/>
                </a:solidFill>
                <a:latin typeface="黑体" panose="02010609060101010101" pitchFamily="49" charset="-122"/>
              </a:rPr>
              <a:t>课堂讨论</a:t>
            </a:r>
            <a:endParaRPr lang="zh-CN" altLang="zh-CN" sz="3200" dirty="0">
              <a:solidFill>
                <a:srgbClr val="0033CC"/>
              </a:solidFill>
              <a:latin typeface="黑体" panose="02010609060101010101" pitchFamily="49" charset="-122"/>
            </a:endParaRPr>
          </a:p>
        </p:txBody>
      </p:sp>
      <p:sp>
        <p:nvSpPr>
          <p:cNvPr id="2" name="矩形 1"/>
          <p:cNvSpPr/>
          <p:nvPr/>
        </p:nvSpPr>
        <p:spPr>
          <a:xfrm>
            <a:off x="695325" y="1474788"/>
            <a:ext cx="10988675" cy="2335530"/>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1．在特定数据库应用处理中，为什么需要事务机制？</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2．如何理解数据库事务的 ACID 特性？</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3．在数据库系统中，为什么事务程序通常需要并发运行？</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4．在 SQL 中，如何编写一个事务程序？</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5．在数据库系统中，事务程序与一般 SQL 程序有何区别？</a:t>
            </a:r>
            <a:endParaRPr kumimoji="0" sz="2800" b="1"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1827213" y="2614613"/>
            <a:ext cx="8882063" cy="13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5.3 </a:t>
            </a:r>
            <a:r>
              <a:rPr kumimoji="0" lang="zh-CN"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并发控制</a:t>
            </a:r>
            <a:endParaRPr kumimoji="0" lang="en-US"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0" lang="zh-CN" altLang="en-US"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事务调度</a:t>
            </a:r>
            <a:endParaRPr kumimoji="0" lang="zh-CN" altLang="en-US"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608013" y="1287463"/>
            <a:ext cx="11398250" cy="1798637"/>
          </a:xfrm>
          <a:prstGeom prst="rect">
            <a:avLst/>
          </a:prstGeom>
          <a:noFill/>
          <a:ln w="9525">
            <a:noFill/>
          </a:ln>
        </p:spPr>
        <p:txBody>
          <a:bodyPr lIns="104499" tIns="52249" rIns="104499" bIns="52249">
            <a:spAutoFit/>
          </a:bodyPr>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了解</a:t>
            </a:r>
            <a:r>
              <a:rPr lang="zh-CN" altLang="zh-CN" sz="3600" dirty="0">
                <a:latin typeface="隶书" panose="02010509060101010101" pitchFamily="49" charset="-122"/>
                <a:ea typeface="隶书" panose="02010509060101010101" pitchFamily="49" charset="-122"/>
              </a:rPr>
              <a:t>数据库</a:t>
            </a:r>
            <a:r>
              <a:rPr lang="zh-CN" altLang="en-US" sz="3600" dirty="0">
                <a:latin typeface="隶书" panose="02010509060101010101" pitchFamily="49" charset="-122"/>
                <a:ea typeface="隶书" panose="02010509060101010101" pitchFamily="49" charset="-122"/>
              </a:rPr>
              <a:t>并发</a:t>
            </a:r>
            <a:r>
              <a:rPr lang="zh-CN" altLang="zh-CN" sz="3600" dirty="0">
                <a:latin typeface="隶书" panose="02010509060101010101" pitchFamily="49" charset="-122"/>
                <a:ea typeface="隶书" panose="02010509060101010101" pitchFamily="49" charset="-122"/>
              </a:rPr>
              <a:t>事务</a:t>
            </a:r>
            <a:r>
              <a:rPr lang="zh-CN" altLang="en-US" sz="3600" dirty="0">
                <a:latin typeface="隶书" panose="02010509060101010101" pitchFamily="49" charset="-122"/>
                <a:ea typeface="隶书" panose="02010509060101010101" pitchFamily="49" charset="-122"/>
              </a:rPr>
              <a:t>控制目的</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了解</a:t>
            </a:r>
            <a:r>
              <a:rPr lang="zh-CN" altLang="zh-CN" sz="3600" dirty="0">
                <a:latin typeface="隶书" panose="02010509060101010101" pitchFamily="49" charset="-122"/>
                <a:ea typeface="隶书" panose="02010509060101010101" pitchFamily="49" charset="-122"/>
              </a:rPr>
              <a:t>并发事务调度</a:t>
            </a:r>
            <a:r>
              <a:rPr lang="zh-CN" altLang="en-US" sz="3600" dirty="0">
                <a:latin typeface="隶书" panose="02010509060101010101" pitchFamily="49" charset="-122"/>
                <a:ea typeface="隶书" panose="02010509060101010101" pitchFamily="49" charset="-122"/>
              </a:rPr>
              <a:t>控制需要</a:t>
            </a:r>
            <a:r>
              <a:rPr lang="zh-CN" altLang="zh-CN" sz="3600" dirty="0">
                <a:latin typeface="隶书" panose="02010509060101010101" pitchFamily="49" charset="-122"/>
                <a:ea typeface="隶书" panose="02010509060101010101" pitchFamily="49" charset="-122"/>
              </a:rPr>
              <a:t>解决</a:t>
            </a:r>
            <a:r>
              <a:rPr lang="zh-CN" altLang="en-US" sz="3600" dirty="0">
                <a:latin typeface="隶书" panose="02010509060101010101" pitchFamily="49" charset="-122"/>
                <a:ea typeface="隶书" panose="02010509060101010101" pitchFamily="49" charset="-122"/>
              </a:rPr>
              <a:t>的</a:t>
            </a:r>
            <a:r>
              <a:rPr lang="zh-CN" altLang="zh-CN" sz="3600" dirty="0">
                <a:latin typeface="隶书" panose="02010509060101010101" pitchFamily="49" charset="-122"/>
                <a:ea typeface="隶书" panose="02010509060101010101" pitchFamily="49" charset="-122"/>
              </a:rPr>
              <a:t>问题</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理解并发事务调度原理与策略</a:t>
            </a:r>
            <a:endParaRPr lang="zh-CN" altLang="zh-CN" sz="3600" dirty="0">
              <a:latin typeface="隶书" panose="02010509060101010101" pitchFamily="49" charset="-122"/>
              <a:ea typeface="隶书" panose="02010509060101010101" pitchFamily="49" charset="-122"/>
            </a:endParaRPr>
          </a:p>
        </p:txBody>
      </p:sp>
      <p:sp>
        <p:nvSpPr>
          <p:cNvPr id="6147" name="Rectangle 3"/>
          <p:cNvSpPr>
            <a:spLocks noChangeArrowheads="1"/>
          </p:cNvSpPr>
          <p:nvPr/>
        </p:nvSpPr>
        <p:spPr bwMode="auto">
          <a:xfrm>
            <a:off x="192088" y="420688"/>
            <a:ext cx="7558088"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l" defTabSz="647700" rtl="0" eaLnBrk="0" fontAlgn="base" latinLnBrk="0" hangingPunct="0">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0" lang="zh-CN" alt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本节学习目标</a:t>
            </a: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endPar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153988" y="450850"/>
            <a:ext cx="6662737"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一、为什么需要并发控制</a:t>
            </a:r>
            <a:endParaRPr lang="zh-CN" altLang="en-US" sz="3200" dirty="0">
              <a:solidFill>
                <a:srgbClr val="0033CC"/>
              </a:solidFill>
              <a:latin typeface="黑体" panose="02010609060101010101" pitchFamily="49" charset="-122"/>
            </a:endParaRPr>
          </a:p>
        </p:txBody>
      </p:sp>
      <p:sp>
        <p:nvSpPr>
          <p:cNvPr id="63494" name="Rectangle 6"/>
          <p:cNvSpPr>
            <a:spLocks noChangeArrowheads="1"/>
          </p:cNvSpPr>
          <p:nvPr/>
        </p:nvSpPr>
        <p:spPr bwMode="auto">
          <a:xfrm>
            <a:off x="446088" y="4371975"/>
            <a:ext cx="11755438"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885" tIns="61943" rIns="123885" bIns="61943">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ts val="4235"/>
              </a:lnSpc>
              <a:spcBef>
                <a:spcPct val="0"/>
              </a:spcBef>
              <a:spcAft>
                <a:spcPct val="0"/>
              </a:spcAft>
              <a:buClr>
                <a:srgbClr val="FF0000"/>
              </a:buClr>
              <a:buSzTx/>
              <a:buFontTx/>
              <a:buNone/>
              <a:defRPr/>
            </a:pPr>
            <a:r>
              <a:rPr kumimoji="0" lang="zh-CN" altLang="en-US"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并发控制目的</a:t>
            </a:r>
            <a:endParaRPr kumimoji="0" lang="zh-CN" altLang="en-US"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支持并发事务处理，使更多用户并行操作，提高系统的并发访问能力。</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保证一个事务工作不会对另一个事务工作产生不合理的影响。</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 name="矩形 1"/>
          <p:cNvSpPr/>
          <p:nvPr/>
        </p:nvSpPr>
        <p:spPr>
          <a:xfrm>
            <a:off x="446088" y="1062355"/>
            <a:ext cx="11485563" cy="3349625"/>
          </a:xfrm>
          <a:prstGeom prst="rect">
            <a:avLst/>
          </a:prstGeom>
        </p:spPr>
        <p:txBody>
          <a:bodyPr>
            <a:spAutoFit/>
          </a:bodyPr>
          <a:lstStyle/>
          <a:p>
            <a:pPr marL="0" marR="0" lvl="0" indent="0" algn="just" defTabSz="914400" rtl="0" eaLnBrk="1" fontAlgn="base" latinLnBrk="1" hangingPunct="1">
              <a:lnSpc>
                <a:spcPts val="4235"/>
              </a:lnSpc>
              <a:spcBef>
                <a:spcPts val="0"/>
              </a:spcBef>
              <a:spcAft>
                <a:spcPct val="0"/>
              </a:spcAft>
              <a:buClr>
                <a:srgbClr val="FF0000"/>
              </a:buClr>
              <a:buSzTx/>
              <a:buFontTx/>
              <a:buNone/>
              <a:defRPr/>
            </a:pP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当多个事务程序在</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DBMS</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系统中</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同时</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运行时，可能会</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出现</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对一些共享数据</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同时</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进行</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访问</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操作，</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如</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一些事务修改数据，另一些事务读取数据。这些并发的共享数据操作，如果在</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DBMS</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中没有一定的约束控制</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情况下</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，可能会带来数据不一致性或事务程序死锁问题。因此，在</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多个</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事务</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并发运行时</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，必须进行并发控制处理</a:t>
            </a:r>
            <a:r>
              <a:rPr kumimoji="0" lang="zh-CN"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（保证每个事务都满足</a:t>
            </a:r>
            <a:r>
              <a:rPr kumimoji="0" lang="en-US"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ACID</a:t>
            </a:r>
            <a:r>
              <a:rPr kumimoji="0" lang="zh-CN"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en-US" altLang="zh-CN"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等同于串行化的调度，可串行化</a:t>
            </a:r>
            <a:endParaRPr kumimoji="0" lang="zh-CN" altLang="en-US" sz="2800" b="0" i="0" u="none" strike="noStrike" kern="10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4">
                                            <p:txEl>
                                              <p:charRg st="0"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4">
                                            <p:txEl>
                                              <p:charRg st="7" end="3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4">
                                            <p:txEl>
                                              <p:charRg st="39" end="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839788" y="1219200"/>
            <a:ext cx="9936162" cy="2927350"/>
          </a:xfrm>
          <a:prstGeom prst="rect">
            <a:avLst/>
          </a:prstGeom>
          <a:noFill/>
          <a:ln w="9525">
            <a:noFill/>
          </a:ln>
        </p:spPr>
        <p:txBody>
          <a:bodyPr lIns="104499" tIns="52249" rIns="104499" bIns="52249">
            <a:spAutoFit/>
          </a:bodyPr>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理解</a:t>
            </a:r>
            <a:r>
              <a:rPr lang="zh-CN" altLang="zh-CN" sz="3600" dirty="0">
                <a:latin typeface="隶书" panose="02010509060101010101" pitchFamily="49" charset="-122"/>
                <a:ea typeface="隶书" panose="02010509060101010101" pitchFamily="49" charset="-122"/>
              </a:rPr>
              <a:t>数据库管理目标与任务</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了解</a:t>
            </a:r>
            <a:r>
              <a:rPr lang="zh-CN" altLang="zh-CN" sz="3600" dirty="0">
                <a:latin typeface="隶书" panose="02010509060101010101" pitchFamily="49" charset="-122"/>
                <a:ea typeface="隶书" panose="02010509060101010101" pitchFamily="49" charset="-122"/>
              </a:rPr>
              <a:t>数据库管理</a:t>
            </a:r>
            <a:r>
              <a:rPr lang="zh-CN" altLang="en-US" sz="3600" dirty="0">
                <a:latin typeface="隶书" panose="02010509060101010101" pitchFamily="49" charset="-122"/>
                <a:ea typeface="隶书" panose="02010509060101010101" pitchFamily="49" charset="-122"/>
              </a:rPr>
              <a:t>内容</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了解</a:t>
            </a:r>
            <a:r>
              <a:rPr lang="zh-CN" altLang="zh-CN" sz="3600" dirty="0">
                <a:latin typeface="隶书" panose="02010509060101010101" pitchFamily="49" charset="-122"/>
                <a:ea typeface="隶书" panose="02010509060101010101" pitchFamily="49" charset="-122"/>
              </a:rPr>
              <a:t>数据库</a:t>
            </a:r>
            <a:r>
              <a:rPr lang="en-US" altLang="zh-CN" sz="3600" dirty="0">
                <a:latin typeface="隶书" panose="02010509060101010101" pitchFamily="49" charset="-122"/>
                <a:ea typeface="隶书" panose="02010509060101010101" pitchFamily="49" charset="-122"/>
              </a:rPr>
              <a:t>DBMS</a:t>
            </a:r>
            <a:r>
              <a:rPr lang="zh-CN" altLang="zh-CN" sz="3600" dirty="0">
                <a:latin typeface="隶书" panose="02010509060101010101" pitchFamily="49" charset="-122"/>
                <a:ea typeface="隶书" panose="02010509060101010101" pitchFamily="49" charset="-122"/>
              </a:rPr>
              <a:t>功能</a:t>
            </a:r>
            <a:r>
              <a:rPr lang="zh-CN" altLang="en-US" sz="3600" dirty="0">
                <a:latin typeface="隶书" panose="02010509060101010101" pitchFamily="49" charset="-122"/>
                <a:ea typeface="隶书" panose="02010509060101010101" pitchFamily="49" charset="-122"/>
              </a:rPr>
              <a:t>结构</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了解</a:t>
            </a:r>
            <a:r>
              <a:rPr lang="zh-CN" altLang="zh-CN" sz="3600" dirty="0">
                <a:latin typeface="隶书" panose="02010509060101010101" pitchFamily="49" charset="-122"/>
                <a:ea typeface="隶书" panose="02010509060101010101" pitchFamily="49" charset="-122"/>
              </a:rPr>
              <a:t>数据库</a:t>
            </a:r>
            <a:r>
              <a:rPr lang="en-US" altLang="zh-CN" sz="3600" dirty="0">
                <a:latin typeface="隶书" panose="02010509060101010101" pitchFamily="49" charset="-122"/>
                <a:ea typeface="隶书" panose="02010509060101010101" pitchFamily="49" charset="-122"/>
              </a:rPr>
              <a:t>DBMS</a:t>
            </a:r>
            <a:r>
              <a:rPr lang="zh-CN" altLang="zh-CN" sz="3600" dirty="0">
                <a:latin typeface="隶书" panose="02010509060101010101" pitchFamily="49" charset="-122"/>
                <a:ea typeface="隶书" panose="02010509060101010101" pitchFamily="49" charset="-122"/>
              </a:rPr>
              <a:t>系统结构</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熟悉</a:t>
            </a:r>
            <a:r>
              <a:rPr lang="zh-CN" altLang="zh-CN" sz="3600" dirty="0">
                <a:latin typeface="隶书" panose="02010509060101010101" pitchFamily="49" charset="-122"/>
                <a:ea typeface="隶书" panose="02010509060101010101" pitchFamily="49" charset="-122"/>
              </a:rPr>
              <a:t>数据库管理工具</a:t>
            </a:r>
            <a:endParaRPr lang="zh-CN" altLang="zh-CN" sz="3600" dirty="0">
              <a:latin typeface="隶书" panose="02010509060101010101" pitchFamily="49" charset="-122"/>
              <a:ea typeface="隶书" panose="02010509060101010101" pitchFamily="49" charset="-122"/>
            </a:endParaRPr>
          </a:p>
        </p:txBody>
      </p:sp>
      <p:sp>
        <p:nvSpPr>
          <p:cNvPr id="6147" name="Rectangle 3"/>
          <p:cNvSpPr>
            <a:spLocks noChangeArrowheads="1"/>
          </p:cNvSpPr>
          <p:nvPr/>
        </p:nvSpPr>
        <p:spPr bwMode="auto">
          <a:xfrm>
            <a:off x="334963" y="476250"/>
            <a:ext cx="7559675"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l" defTabSz="647700" rtl="0" eaLnBrk="0" fontAlgn="base" latinLnBrk="0" hangingPunct="0">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0" lang="zh-CN" alt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本节学习目标</a:t>
            </a: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endPar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p:nvPr/>
        </p:nvSpPr>
        <p:spPr>
          <a:xfrm>
            <a:off x="8534400" y="2217738"/>
            <a:ext cx="1198563" cy="350361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grpSp>
        <p:nvGrpSpPr>
          <p:cNvPr id="76803" name="Group 3"/>
          <p:cNvGrpSpPr/>
          <p:nvPr/>
        </p:nvGrpSpPr>
        <p:grpSpPr>
          <a:xfrm>
            <a:off x="5313363" y="1931988"/>
            <a:ext cx="1104900" cy="3871912"/>
            <a:chOff x="0" y="0"/>
            <a:chExt cx="480" cy="2256"/>
          </a:xfrm>
        </p:grpSpPr>
        <p:sp>
          <p:nvSpPr>
            <p:cNvPr id="9249" name="Rectangle 4"/>
            <p:cNvSpPr/>
            <p:nvPr/>
          </p:nvSpPr>
          <p:spPr>
            <a:xfrm>
              <a:off x="0" y="384"/>
              <a:ext cx="480" cy="187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9250" name="AutoShape 5"/>
            <p:cNvSpPr/>
            <p:nvPr/>
          </p:nvSpPr>
          <p:spPr>
            <a:xfrm>
              <a:off x="0" y="0"/>
              <a:ext cx="480" cy="480"/>
            </a:xfrm>
            <a:prstGeom prst="flowChartMagneticDisk">
              <a:avLst/>
            </a:prstGeom>
            <a:solidFill>
              <a:srgbClr val="CCFFFF"/>
            </a:solidFill>
            <a:ln w="9525" cap="flat" cmpd="sng">
              <a:solidFill>
                <a:schemeClr val="tx1"/>
              </a:solidFill>
              <a:prstDash val="solid"/>
              <a:headEnd type="none" w="med" len="med"/>
              <a:tailEnd type="none" w="med" len="med"/>
            </a:ln>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grpSp>
      <p:sp>
        <p:nvSpPr>
          <p:cNvPr id="76806" name="Rectangle 6"/>
          <p:cNvSpPr/>
          <p:nvPr/>
        </p:nvSpPr>
        <p:spPr>
          <a:xfrm>
            <a:off x="2024063" y="2149475"/>
            <a:ext cx="1196975" cy="3502025"/>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9221" name="Text Box 7"/>
          <p:cNvSpPr txBox="1"/>
          <p:nvPr/>
        </p:nvSpPr>
        <p:spPr>
          <a:xfrm>
            <a:off x="225425" y="349250"/>
            <a:ext cx="6662738"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二、并发控制需解决的问题</a:t>
            </a:r>
            <a:endParaRPr lang="zh-CN" altLang="en-US" sz="3200" dirty="0">
              <a:solidFill>
                <a:srgbClr val="0033CC"/>
              </a:solidFill>
              <a:latin typeface="黑体" panose="02010609060101010101" pitchFamily="49" charset="-122"/>
            </a:endParaRPr>
          </a:p>
        </p:txBody>
      </p:sp>
      <p:sp>
        <p:nvSpPr>
          <p:cNvPr id="76808" name="Text Box 8"/>
          <p:cNvSpPr txBox="1"/>
          <p:nvPr/>
        </p:nvSpPr>
        <p:spPr>
          <a:xfrm>
            <a:off x="5289550" y="2620963"/>
            <a:ext cx="889000" cy="461962"/>
          </a:xfrm>
          <a:prstGeom prst="rect">
            <a:avLst/>
          </a:prstGeom>
          <a:noFill/>
          <a:ln w="9525">
            <a:noFill/>
          </a:ln>
        </p:spPr>
        <p:txBody>
          <a:bodyPr wrap="none">
            <a:spAutoFit/>
          </a:bodyPr>
          <a:p>
            <a:pPr eaLnBrk="1" hangingPunct="1">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A=16</a:t>
            </a:r>
            <a:endParaRPr lang="en-US" altLang="zh-CN" dirty="0">
              <a:latin typeface="Times New Roman" panose="02020603050405020304" pitchFamily="18" charset="0"/>
              <a:ea typeface="宋体" panose="02010600030101010101" pitchFamily="2" charset="-122"/>
            </a:endParaRPr>
          </a:p>
        </p:txBody>
      </p:sp>
      <p:grpSp>
        <p:nvGrpSpPr>
          <p:cNvPr id="76809" name="Group 9"/>
          <p:cNvGrpSpPr/>
          <p:nvPr/>
        </p:nvGrpSpPr>
        <p:grpSpPr>
          <a:xfrm>
            <a:off x="3221038" y="2278063"/>
            <a:ext cx="2028825" cy="620712"/>
            <a:chOff x="0" y="0"/>
            <a:chExt cx="1056" cy="323"/>
          </a:xfrm>
        </p:grpSpPr>
        <p:sp>
          <p:nvSpPr>
            <p:cNvPr id="9247" name="Line 10"/>
            <p:cNvSpPr/>
            <p:nvPr/>
          </p:nvSpPr>
          <p:spPr>
            <a:xfrm flipH="1" flipV="1">
              <a:off x="0" y="323"/>
              <a:ext cx="1056" cy="0"/>
            </a:xfrm>
            <a:prstGeom prst="line">
              <a:avLst/>
            </a:prstGeom>
            <a:ln w="9525" cap="flat" cmpd="sng">
              <a:solidFill>
                <a:schemeClr val="tx1"/>
              </a:solidFill>
              <a:prstDash val="solid"/>
              <a:headEnd type="none" w="med" len="med"/>
              <a:tailEnd type="triangle" w="med" len="med"/>
            </a:ln>
          </p:spPr>
        </p:sp>
        <p:sp>
          <p:nvSpPr>
            <p:cNvPr id="9248" name="Text Box 11"/>
            <p:cNvSpPr txBox="1"/>
            <p:nvPr/>
          </p:nvSpPr>
          <p:spPr>
            <a:xfrm>
              <a:off x="278" y="0"/>
              <a:ext cx="256" cy="240"/>
            </a:xfrm>
            <a:prstGeom prst="rect">
              <a:avLst/>
            </a:prstGeom>
            <a:noFill/>
            <a:ln w="9525">
              <a:noFill/>
            </a:ln>
          </p:spPr>
          <p:txBody>
            <a:bodyPr wrap="none">
              <a:spAutoFit/>
            </a:bodyPr>
            <a:p>
              <a:pPr eaLnBrk="1" hangingPunct="1">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读</a:t>
              </a:r>
              <a:endParaRPr lang="zh-CN" altLang="en-US" dirty="0">
                <a:latin typeface="Times New Roman" panose="02020603050405020304" pitchFamily="18" charset="0"/>
                <a:ea typeface="宋体" panose="02010600030101010101" pitchFamily="2" charset="-122"/>
              </a:endParaRPr>
            </a:p>
          </p:txBody>
        </p:sp>
      </p:grpSp>
      <p:grpSp>
        <p:nvGrpSpPr>
          <p:cNvPr id="76812" name="Group 12"/>
          <p:cNvGrpSpPr/>
          <p:nvPr/>
        </p:nvGrpSpPr>
        <p:grpSpPr>
          <a:xfrm>
            <a:off x="6423025" y="2806700"/>
            <a:ext cx="2120900" cy="644525"/>
            <a:chOff x="0" y="0"/>
            <a:chExt cx="1104" cy="336"/>
          </a:xfrm>
        </p:grpSpPr>
        <p:sp>
          <p:nvSpPr>
            <p:cNvPr id="9245" name="Line 13"/>
            <p:cNvSpPr/>
            <p:nvPr/>
          </p:nvSpPr>
          <p:spPr>
            <a:xfrm>
              <a:off x="0" y="336"/>
              <a:ext cx="1104" cy="0"/>
            </a:xfrm>
            <a:prstGeom prst="line">
              <a:avLst/>
            </a:prstGeom>
            <a:ln w="9525" cap="flat" cmpd="sng">
              <a:solidFill>
                <a:schemeClr val="tx1"/>
              </a:solidFill>
              <a:prstDash val="solid"/>
              <a:headEnd type="none" w="med" len="med"/>
              <a:tailEnd type="triangle" w="med" len="med"/>
            </a:ln>
          </p:spPr>
        </p:sp>
        <p:sp>
          <p:nvSpPr>
            <p:cNvPr id="9246" name="Text Box 14"/>
            <p:cNvSpPr txBox="1"/>
            <p:nvPr/>
          </p:nvSpPr>
          <p:spPr>
            <a:xfrm>
              <a:off x="528" y="0"/>
              <a:ext cx="256" cy="240"/>
            </a:xfrm>
            <a:prstGeom prst="rect">
              <a:avLst/>
            </a:prstGeom>
            <a:noFill/>
            <a:ln w="9525">
              <a:noFill/>
            </a:ln>
          </p:spPr>
          <p:txBody>
            <a:bodyPr wrap="none">
              <a:spAutoFit/>
            </a:bodyPr>
            <a:p>
              <a:pPr eaLnBrk="1" hangingPunct="1">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读</a:t>
              </a:r>
              <a:endParaRPr lang="zh-CN" altLang="en-US" dirty="0">
                <a:latin typeface="Times New Roman" panose="02020603050405020304" pitchFamily="18" charset="0"/>
                <a:ea typeface="宋体" panose="02010600030101010101" pitchFamily="2" charset="-122"/>
              </a:endParaRPr>
            </a:p>
          </p:txBody>
        </p:sp>
      </p:grpSp>
      <p:grpSp>
        <p:nvGrpSpPr>
          <p:cNvPr id="76815" name="Group 15"/>
          <p:cNvGrpSpPr/>
          <p:nvPr/>
        </p:nvGrpSpPr>
        <p:grpSpPr>
          <a:xfrm>
            <a:off x="3221038" y="3543300"/>
            <a:ext cx="2028825" cy="736600"/>
            <a:chOff x="0" y="0"/>
            <a:chExt cx="1056" cy="384"/>
          </a:xfrm>
        </p:grpSpPr>
        <p:sp>
          <p:nvSpPr>
            <p:cNvPr id="9243" name="Line 16"/>
            <p:cNvSpPr/>
            <p:nvPr/>
          </p:nvSpPr>
          <p:spPr>
            <a:xfrm>
              <a:off x="0" y="384"/>
              <a:ext cx="1056" cy="0"/>
            </a:xfrm>
            <a:prstGeom prst="line">
              <a:avLst/>
            </a:prstGeom>
            <a:ln w="9525" cap="flat" cmpd="sng">
              <a:solidFill>
                <a:schemeClr val="tx1"/>
              </a:solidFill>
              <a:prstDash val="solid"/>
              <a:headEnd type="none" w="med" len="med"/>
              <a:tailEnd type="triangle" w="med" len="med"/>
            </a:ln>
          </p:spPr>
        </p:sp>
        <p:sp>
          <p:nvSpPr>
            <p:cNvPr id="9244" name="Text Box 17"/>
            <p:cNvSpPr txBox="1"/>
            <p:nvPr/>
          </p:nvSpPr>
          <p:spPr>
            <a:xfrm>
              <a:off x="144" y="0"/>
              <a:ext cx="552" cy="240"/>
            </a:xfrm>
            <a:prstGeom prst="rect">
              <a:avLst/>
            </a:prstGeom>
            <a:noFill/>
            <a:ln w="9525">
              <a:noFill/>
            </a:ln>
          </p:spPr>
          <p:txBody>
            <a:bodyPr wrap="none">
              <a:spAutoFit/>
            </a:bodyPr>
            <a:p>
              <a:pPr eaLnBrk="1" hangingPunct="1">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A=A-1</a:t>
              </a:r>
              <a:endParaRPr lang="en-US" altLang="zh-CN" dirty="0">
                <a:latin typeface="Times New Roman" panose="02020603050405020304" pitchFamily="18" charset="0"/>
                <a:ea typeface="宋体" panose="02010600030101010101" pitchFamily="2" charset="-122"/>
              </a:endParaRPr>
            </a:p>
          </p:txBody>
        </p:sp>
      </p:grpSp>
      <p:grpSp>
        <p:nvGrpSpPr>
          <p:cNvPr id="76818" name="Group 18"/>
          <p:cNvGrpSpPr/>
          <p:nvPr/>
        </p:nvGrpSpPr>
        <p:grpSpPr>
          <a:xfrm>
            <a:off x="6538913" y="4557713"/>
            <a:ext cx="1843087" cy="736600"/>
            <a:chOff x="0" y="0"/>
            <a:chExt cx="960" cy="384"/>
          </a:xfrm>
        </p:grpSpPr>
        <p:sp>
          <p:nvSpPr>
            <p:cNvPr id="9241" name="Line 19"/>
            <p:cNvSpPr/>
            <p:nvPr/>
          </p:nvSpPr>
          <p:spPr>
            <a:xfrm flipH="1">
              <a:off x="0" y="384"/>
              <a:ext cx="960" cy="0"/>
            </a:xfrm>
            <a:prstGeom prst="line">
              <a:avLst/>
            </a:prstGeom>
            <a:ln w="9525" cap="flat" cmpd="sng">
              <a:solidFill>
                <a:schemeClr val="tx1"/>
              </a:solidFill>
              <a:prstDash val="solid"/>
              <a:headEnd type="none" w="med" len="med"/>
              <a:tailEnd type="triangle" w="med" len="med"/>
            </a:ln>
          </p:spPr>
        </p:sp>
        <p:sp>
          <p:nvSpPr>
            <p:cNvPr id="9242" name="Text Box 20"/>
            <p:cNvSpPr txBox="1"/>
            <p:nvPr/>
          </p:nvSpPr>
          <p:spPr>
            <a:xfrm>
              <a:off x="144" y="0"/>
              <a:ext cx="552" cy="240"/>
            </a:xfrm>
            <a:prstGeom prst="rect">
              <a:avLst/>
            </a:prstGeom>
            <a:noFill/>
            <a:ln w="9525">
              <a:noFill/>
            </a:ln>
          </p:spPr>
          <p:txBody>
            <a:bodyPr wrap="none">
              <a:spAutoFit/>
            </a:bodyPr>
            <a:p>
              <a:pPr eaLnBrk="1" hangingPunct="1">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A=A-1</a:t>
              </a:r>
              <a:endParaRPr lang="en-US" altLang="zh-CN" dirty="0">
                <a:latin typeface="Times New Roman" panose="02020603050405020304" pitchFamily="18" charset="0"/>
                <a:ea typeface="宋体" panose="02010600030101010101" pitchFamily="2" charset="-122"/>
              </a:endParaRPr>
            </a:p>
          </p:txBody>
        </p:sp>
      </p:grpSp>
      <p:sp>
        <p:nvSpPr>
          <p:cNvPr id="76821" name="Text Box 21"/>
          <p:cNvSpPr txBox="1"/>
          <p:nvPr/>
        </p:nvSpPr>
        <p:spPr>
          <a:xfrm>
            <a:off x="5341938" y="3911600"/>
            <a:ext cx="887412" cy="461963"/>
          </a:xfrm>
          <a:prstGeom prst="rect">
            <a:avLst/>
          </a:prstGeom>
          <a:noFill/>
          <a:ln w="9525">
            <a:noFill/>
          </a:ln>
        </p:spPr>
        <p:txBody>
          <a:bodyPr wrap="none">
            <a:spAutoFit/>
          </a:bodyPr>
          <a:p>
            <a:pPr eaLnBrk="1" hangingPunct="1">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A=15</a:t>
            </a:r>
            <a:endParaRPr lang="en-US" altLang="zh-CN" dirty="0">
              <a:latin typeface="Times New Roman" panose="02020603050405020304" pitchFamily="18" charset="0"/>
              <a:ea typeface="宋体" panose="02010600030101010101" pitchFamily="2" charset="-122"/>
            </a:endParaRPr>
          </a:p>
        </p:txBody>
      </p:sp>
      <p:sp>
        <p:nvSpPr>
          <p:cNvPr id="76822" name="Text Box 22"/>
          <p:cNvSpPr txBox="1"/>
          <p:nvPr/>
        </p:nvSpPr>
        <p:spPr>
          <a:xfrm>
            <a:off x="5341938" y="5018088"/>
            <a:ext cx="887412" cy="461962"/>
          </a:xfrm>
          <a:prstGeom prst="rect">
            <a:avLst/>
          </a:prstGeom>
          <a:noFill/>
          <a:ln w="9525">
            <a:noFill/>
          </a:ln>
        </p:spPr>
        <p:txBody>
          <a:bodyPr wrap="none">
            <a:spAutoFit/>
          </a:bodyPr>
          <a:p>
            <a:pPr eaLnBrk="1" hangingPunct="1">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A=15</a:t>
            </a:r>
            <a:endParaRPr lang="en-US" altLang="zh-CN" dirty="0">
              <a:latin typeface="Times New Roman" panose="02020603050405020304" pitchFamily="18" charset="0"/>
              <a:ea typeface="宋体" panose="02010600030101010101" pitchFamily="2" charset="-122"/>
            </a:endParaRPr>
          </a:p>
        </p:txBody>
      </p:sp>
      <p:sp>
        <p:nvSpPr>
          <p:cNvPr id="76823" name="Text Box 23"/>
          <p:cNvSpPr txBox="1"/>
          <p:nvPr/>
        </p:nvSpPr>
        <p:spPr>
          <a:xfrm>
            <a:off x="1981200" y="2620963"/>
            <a:ext cx="889000" cy="461962"/>
          </a:xfrm>
          <a:prstGeom prst="rect">
            <a:avLst/>
          </a:prstGeom>
          <a:noFill/>
          <a:ln w="9525">
            <a:noFill/>
          </a:ln>
        </p:spPr>
        <p:txBody>
          <a:bodyPr wrap="none">
            <a:spAutoFit/>
          </a:bodyPr>
          <a:p>
            <a:pPr eaLnBrk="1" hangingPunct="1">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A=16</a:t>
            </a:r>
            <a:endParaRPr lang="en-US" altLang="zh-CN" dirty="0">
              <a:latin typeface="Times New Roman" panose="02020603050405020304" pitchFamily="18" charset="0"/>
              <a:ea typeface="宋体" panose="02010600030101010101" pitchFamily="2" charset="-122"/>
            </a:endParaRPr>
          </a:p>
        </p:txBody>
      </p:sp>
      <p:sp>
        <p:nvSpPr>
          <p:cNvPr id="76824" name="Text Box 24"/>
          <p:cNvSpPr txBox="1"/>
          <p:nvPr/>
        </p:nvSpPr>
        <p:spPr>
          <a:xfrm>
            <a:off x="8582025" y="3175000"/>
            <a:ext cx="889000" cy="461963"/>
          </a:xfrm>
          <a:prstGeom prst="rect">
            <a:avLst/>
          </a:prstGeom>
          <a:noFill/>
          <a:ln w="9525">
            <a:noFill/>
          </a:ln>
        </p:spPr>
        <p:txBody>
          <a:bodyPr wrap="none">
            <a:spAutoFit/>
          </a:bodyPr>
          <a:p>
            <a:pPr eaLnBrk="1" hangingPunct="1">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A=16</a:t>
            </a:r>
            <a:endParaRPr lang="en-US" altLang="zh-CN" dirty="0">
              <a:latin typeface="Times New Roman" panose="02020603050405020304" pitchFamily="18" charset="0"/>
              <a:ea typeface="宋体" panose="02010600030101010101" pitchFamily="2" charset="-122"/>
            </a:endParaRPr>
          </a:p>
        </p:txBody>
      </p:sp>
      <p:sp>
        <p:nvSpPr>
          <p:cNvPr id="76825" name="Text Box 25"/>
          <p:cNvSpPr txBox="1"/>
          <p:nvPr/>
        </p:nvSpPr>
        <p:spPr>
          <a:xfrm>
            <a:off x="1990725" y="4029075"/>
            <a:ext cx="954088" cy="461963"/>
          </a:xfrm>
          <a:prstGeom prst="rect">
            <a:avLst/>
          </a:prstGeom>
          <a:noFill/>
          <a:ln w="9525">
            <a:noFill/>
          </a:ln>
        </p:spPr>
        <p:txBody>
          <a:bodyPr wrap="none">
            <a:spAutoFit/>
          </a:bodyPr>
          <a:p>
            <a:pPr eaLnBrk="1" hangingPunct="1">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出售</a:t>
            </a:r>
            <a:r>
              <a:rPr lang="en-US" altLang="zh-CN" dirty="0">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76826" name="Text Box 26"/>
          <p:cNvSpPr txBox="1"/>
          <p:nvPr/>
        </p:nvSpPr>
        <p:spPr>
          <a:xfrm>
            <a:off x="8582025" y="4833938"/>
            <a:ext cx="954088" cy="461962"/>
          </a:xfrm>
          <a:prstGeom prst="rect">
            <a:avLst/>
          </a:prstGeom>
          <a:noFill/>
          <a:ln w="9525">
            <a:noFill/>
          </a:ln>
        </p:spPr>
        <p:txBody>
          <a:bodyPr wrap="none">
            <a:spAutoFit/>
          </a:bodyPr>
          <a:p>
            <a:pPr eaLnBrk="1" hangingPunct="1">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出售</a:t>
            </a:r>
            <a:r>
              <a:rPr lang="en-US" altLang="zh-CN" dirty="0">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76827" name="Text Box 27"/>
          <p:cNvSpPr txBox="1"/>
          <p:nvPr/>
        </p:nvSpPr>
        <p:spPr>
          <a:xfrm>
            <a:off x="2063750" y="5846763"/>
            <a:ext cx="1141413" cy="461962"/>
          </a:xfrm>
          <a:prstGeom prst="rect">
            <a:avLst/>
          </a:prstGeom>
          <a:noFill/>
          <a:ln w="9525">
            <a:noFill/>
          </a:ln>
        </p:spPr>
        <p:txBody>
          <a:bodyPr wrap="none">
            <a:spAutoFit/>
          </a:bodyPr>
          <a:p>
            <a:pPr eaLnBrk="1" hangingPunct="1">
              <a:buFont typeface="Arial" panose="020B0604020202020204" pitchFamily="34" charset="0"/>
              <a:buNone/>
            </a:pPr>
            <a:r>
              <a:rPr lang="zh-CN" altLang="en-US" dirty="0">
                <a:solidFill>
                  <a:srgbClr val="FF0000"/>
                </a:solidFill>
                <a:latin typeface="Times New Roman" panose="02020603050405020304" pitchFamily="18" charset="0"/>
                <a:ea typeface="宋体" panose="02010600030101010101" pitchFamily="2" charset="-122"/>
              </a:rPr>
              <a:t>事务</a:t>
            </a:r>
            <a:r>
              <a:rPr lang="en-US" altLang="zh-CN" dirty="0">
                <a:solidFill>
                  <a:srgbClr val="FF0000"/>
                </a:solidFill>
                <a:latin typeface="Times New Roman" panose="02020603050405020304" pitchFamily="18" charset="0"/>
                <a:ea typeface="宋体" panose="02010600030101010101" pitchFamily="2" charset="-122"/>
              </a:rPr>
              <a:t>T1</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76828" name="Text Box 28"/>
          <p:cNvSpPr txBox="1"/>
          <p:nvPr/>
        </p:nvSpPr>
        <p:spPr>
          <a:xfrm>
            <a:off x="8626475" y="5876925"/>
            <a:ext cx="1141413" cy="461963"/>
          </a:xfrm>
          <a:prstGeom prst="rect">
            <a:avLst/>
          </a:prstGeom>
          <a:noFill/>
          <a:ln w="9525">
            <a:noFill/>
          </a:ln>
        </p:spPr>
        <p:txBody>
          <a:bodyPr wrap="none">
            <a:spAutoFit/>
          </a:bodyPr>
          <a:p>
            <a:pPr eaLnBrk="1" hangingPunct="1">
              <a:buFont typeface="Arial" panose="020B0604020202020204" pitchFamily="34" charset="0"/>
              <a:buNone/>
            </a:pPr>
            <a:r>
              <a:rPr lang="zh-CN" altLang="en-US" dirty="0">
                <a:solidFill>
                  <a:srgbClr val="FF0000"/>
                </a:solidFill>
                <a:latin typeface="Times New Roman" panose="02020603050405020304" pitchFamily="18" charset="0"/>
                <a:ea typeface="宋体" panose="02010600030101010101" pitchFamily="2" charset="-122"/>
              </a:rPr>
              <a:t>事务</a:t>
            </a:r>
            <a:r>
              <a:rPr lang="en-US" altLang="zh-CN" dirty="0">
                <a:solidFill>
                  <a:srgbClr val="FF0000"/>
                </a:solidFill>
                <a:latin typeface="Times New Roman" panose="02020603050405020304" pitchFamily="18" charset="0"/>
                <a:ea typeface="宋体" panose="02010600030101010101" pitchFamily="2" charset="-122"/>
              </a:rPr>
              <a:t>T2</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76829" name="Rectangle 29"/>
          <p:cNvSpPr/>
          <p:nvPr/>
        </p:nvSpPr>
        <p:spPr>
          <a:xfrm>
            <a:off x="122238" y="6448425"/>
            <a:ext cx="9879012" cy="436563"/>
          </a:xfrm>
          <a:prstGeom prst="rect">
            <a:avLst/>
          </a:prstGeom>
          <a:noFill/>
          <a:ln w="9525">
            <a:noFill/>
          </a:ln>
          <a:effectLst>
            <a:prstShdw prst="shdw13" dist="53882" dir="13499999">
              <a:schemeClr val="bg2">
                <a:alpha val="50000"/>
              </a:schemeClr>
            </a:prstShdw>
          </a:effectLst>
        </p:spPr>
        <p:txBody>
          <a:bodyPr wrap="none">
            <a:spAutoFit/>
          </a:bodyPr>
          <a:p>
            <a:pPr algn="ctr" eaLnBrk="1" latinLnBrk="1" hangingPunct="1">
              <a:lnSpc>
                <a:spcPct val="80000"/>
              </a:lnSpc>
              <a:spcBef>
                <a:spcPct val="50000"/>
              </a:spcBef>
              <a:buClr>
                <a:srgbClr val="FF0000"/>
              </a:buClr>
            </a:pPr>
            <a:r>
              <a:rPr lang="zh-CN" altLang="en-US" sz="2800" dirty="0">
                <a:solidFill>
                  <a:srgbClr val="0070C0"/>
                </a:solidFill>
                <a:latin typeface="黑体" panose="02010609060101010101" pitchFamily="49" charset="-122"/>
              </a:rPr>
              <a:t>执行</a:t>
            </a:r>
            <a:r>
              <a:rPr lang="zh-CN" altLang="zh-CN" sz="2800" dirty="0">
                <a:solidFill>
                  <a:srgbClr val="0070C0"/>
                </a:solidFill>
                <a:latin typeface="黑体" panose="02010609060101010101" pitchFamily="49" charset="-122"/>
              </a:rPr>
              <a:t>结果</a:t>
            </a:r>
            <a:r>
              <a:rPr lang="zh-CN" altLang="en-US" sz="2800" dirty="0">
                <a:solidFill>
                  <a:srgbClr val="0070C0"/>
                </a:solidFill>
                <a:latin typeface="黑体" panose="02010609060101010101" pitchFamily="49" charset="-122"/>
              </a:rPr>
              <a:t>分析</a:t>
            </a:r>
            <a:r>
              <a:rPr lang="zh-CN" altLang="zh-CN" sz="2800" dirty="0">
                <a:latin typeface="黑体" panose="02010609060101010101" pitchFamily="49" charset="-122"/>
              </a:rPr>
              <a:t>：剩余机票数</a:t>
            </a:r>
            <a:r>
              <a:rPr lang="en-US" altLang="zh-CN" sz="2800" dirty="0">
                <a:latin typeface="黑体" panose="02010609060101010101" pitchFamily="49" charset="-122"/>
              </a:rPr>
              <a:t>A</a:t>
            </a:r>
            <a:r>
              <a:rPr lang="zh-CN" altLang="zh-CN" sz="2800" dirty="0">
                <a:latin typeface="黑体" panose="02010609060101010101" pitchFamily="49" charset="-122"/>
              </a:rPr>
              <a:t>值为</a:t>
            </a:r>
            <a:r>
              <a:rPr lang="en-US" altLang="zh-CN" sz="2800" dirty="0">
                <a:latin typeface="黑体" panose="02010609060101010101" pitchFamily="49" charset="-122"/>
              </a:rPr>
              <a:t>15</a:t>
            </a:r>
            <a:r>
              <a:rPr lang="zh-CN" altLang="en-US" sz="2800" dirty="0">
                <a:latin typeface="黑体" panose="02010609060101010101" pitchFamily="49" charset="-122"/>
              </a:rPr>
              <a:t>，该数据</a:t>
            </a:r>
            <a:r>
              <a:rPr lang="zh-CN" altLang="zh-CN" sz="2800" dirty="0">
                <a:latin typeface="黑体" panose="02010609060101010101" pitchFamily="49" charset="-122"/>
              </a:rPr>
              <a:t>有错，应为</a:t>
            </a:r>
            <a:r>
              <a:rPr lang="en-US" altLang="zh-CN" sz="2800" dirty="0">
                <a:latin typeface="黑体" panose="02010609060101010101" pitchFamily="49" charset="-122"/>
              </a:rPr>
              <a:t>14</a:t>
            </a:r>
            <a:r>
              <a:rPr lang="zh-CN" altLang="zh-CN" sz="2800" dirty="0">
                <a:latin typeface="黑体" panose="02010609060101010101" pitchFamily="49" charset="-122"/>
              </a:rPr>
              <a:t>。</a:t>
            </a:r>
            <a:endParaRPr lang="zh-CN" altLang="en-US" sz="2800" dirty="0">
              <a:latin typeface="黑体" panose="02010609060101010101" pitchFamily="49" charset="-122"/>
            </a:endParaRPr>
          </a:p>
        </p:txBody>
      </p:sp>
      <p:sp>
        <p:nvSpPr>
          <p:cNvPr id="76830" name="Rectangle 30"/>
          <p:cNvSpPr/>
          <p:nvPr/>
        </p:nvSpPr>
        <p:spPr>
          <a:xfrm>
            <a:off x="590550" y="1119188"/>
            <a:ext cx="2697163" cy="438150"/>
          </a:xfrm>
          <a:prstGeom prst="rect">
            <a:avLst/>
          </a:prstGeom>
          <a:noFill/>
          <a:ln w="9525">
            <a:noFill/>
          </a:ln>
          <a:effectLst>
            <a:prstShdw prst="shdw13" dist="53882" dir="13499999">
              <a:schemeClr val="bg2">
                <a:alpha val="50000"/>
              </a:schemeClr>
            </a:prstShdw>
          </a:effectLst>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1.</a:t>
            </a:r>
            <a:r>
              <a:rPr lang="zh-CN" altLang="en-US" sz="2800" dirty="0">
                <a:solidFill>
                  <a:srgbClr val="0066FF"/>
                </a:solidFill>
                <a:latin typeface="黑体" panose="02010609060101010101" pitchFamily="49" charset="-122"/>
              </a:rPr>
              <a:t>丢失更新数据</a:t>
            </a:r>
            <a:endParaRPr lang="zh-CN" altLang="en-US" sz="2800" dirty="0">
              <a:solidFill>
                <a:srgbClr val="0066FF"/>
              </a:solidFill>
              <a:latin typeface="黑体" panose="02010609060101010101" pitchFamily="49" charset="-122"/>
            </a:endParaRPr>
          </a:p>
        </p:txBody>
      </p:sp>
      <p:sp>
        <p:nvSpPr>
          <p:cNvPr id="76831" name="Text Box 31"/>
          <p:cNvSpPr txBox="1"/>
          <p:nvPr/>
        </p:nvSpPr>
        <p:spPr>
          <a:xfrm>
            <a:off x="5341938" y="5018088"/>
            <a:ext cx="887412" cy="461962"/>
          </a:xfrm>
          <a:prstGeom prst="rect">
            <a:avLst/>
          </a:prstGeom>
          <a:noFill/>
          <a:ln w="9525">
            <a:noFill/>
          </a:ln>
        </p:spPr>
        <p:txBody>
          <a:bodyPr wrap="none">
            <a:spAutoFit/>
          </a:bodyPr>
          <a:p>
            <a:pPr eaLnBrk="1" hangingPunct="1">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A=15</a:t>
            </a:r>
            <a:endParaRPr lang="en-US" altLang="zh-CN" dirty="0">
              <a:latin typeface="Times New Roman" panose="02020603050405020304" pitchFamily="18" charset="0"/>
              <a:ea typeface="宋体" panose="02010600030101010101" pitchFamily="2" charset="-122"/>
            </a:endParaRPr>
          </a:p>
        </p:txBody>
      </p:sp>
      <p:sp>
        <p:nvSpPr>
          <p:cNvPr id="76832" name="Rectangle 32"/>
          <p:cNvSpPr/>
          <p:nvPr/>
        </p:nvSpPr>
        <p:spPr>
          <a:xfrm>
            <a:off x="8534400" y="1563688"/>
            <a:ext cx="1741488" cy="461962"/>
          </a:xfrm>
          <a:prstGeom prst="rect">
            <a:avLst/>
          </a:prstGeom>
          <a:noFill/>
          <a:ln w="9525">
            <a:noFill/>
          </a:ln>
        </p:spPr>
        <p:txBody>
          <a:bodyPr>
            <a:spAutoFit/>
          </a:bodyPr>
          <a:p>
            <a:pPr eaLnBrk="1" hangingPunct="1">
              <a:spcBef>
                <a:spcPct val="50000"/>
              </a:spcBef>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售票点</a:t>
            </a:r>
            <a:r>
              <a:rPr lang="en-US" altLang="zh-CN" dirty="0">
                <a:latin typeface="Times New Roman" panose="02020603050405020304" pitchFamily="18" charset="0"/>
                <a:ea typeface="宋体" panose="02010600030101010101" pitchFamily="2" charset="-122"/>
              </a:rPr>
              <a:t>2</a:t>
            </a:r>
            <a:endParaRPr lang="en-US" altLang="zh-CN" dirty="0">
              <a:latin typeface="Times New Roman" panose="02020603050405020304" pitchFamily="18" charset="0"/>
              <a:ea typeface="宋体" panose="02010600030101010101" pitchFamily="2" charset="-122"/>
            </a:endParaRPr>
          </a:p>
        </p:txBody>
      </p:sp>
      <p:sp>
        <p:nvSpPr>
          <p:cNvPr id="76833" name="Text Box 33"/>
          <p:cNvSpPr txBox="1"/>
          <p:nvPr/>
        </p:nvSpPr>
        <p:spPr>
          <a:xfrm>
            <a:off x="4914900" y="1287463"/>
            <a:ext cx="1638300" cy="461962"/>
          </a:xfrm>
          <a:prstGeom prst="rect">
            <a:avLst/>
          </a:prstGeom>
          <a:noFill/>
          <a:ln w="9525">
            <a:noFill/>
          </a:ln>
        </p:spPr>
        <p:txBody>
          <a:bodyPr wrap="none">
            <a:spAutoFit/>
          </a:bodyPr>
          <a:p>
            <a:pPr eaLnBrk="1" hangingPunct="1">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机票数量</a:t>
            </a:r>
            <a:r>
              <a:rPr lang="en-US" altLang="zh-CN" dirty="0">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76834" name="Rectangle 34"/>
          <p:cNvSpPr/>
          <p:nvPr/>
        </p:nvSpPr>
        <p:spPr>
          <a:xfrm>
            <a:off x="1916113" y="1563688"/>
            <a:ext cx="1582737" cy="461962"/>
          </a:xfrm>
          <a:prstGeom prst="rect">
            <a:avLst/>
          </a:prstGeom>
          <a:noFill/>
          <a:ln w="9525">
            <a:noFill/>
          </a:ln>
        </p:spPr>
        <p:txBody>
          <a:bodyPr>
            <a:spAutoFit/>
          </a:bodyPr>
          <a:p>
            <a:pPr eaLnBrk="1" hangingPunct="1">
              <a:spcBef>
                <a:spcPct val="50000"/>
              </a:spcBef>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售票点</a:t>
            </a:r>
            <a:r>
              <a:rPr lang="en-US" altLang="zh-CN" dirty="0">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8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8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8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8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8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8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8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76808">
                                            <p:txEl>
                                              <p:charRg st="0" end="5"/>
                                            </p:txEl>
                                          </p:spTgt>
                                        </p:tgtEl>
                                        <p:attrNameLst>
                                          <p:attrName>style.visibility</p:attrName>
                                        </p:attrNameLst>
                                      </p:cBhvr>
                                      <p:to>
                                        <p:strVal val="visible"/>
                                      </p:to>
                                    </p:set>
                                    <p:animEffect transition="in" filter="box(out)">
                                      <p:cBhvr>
                                        <p:cTn id="29" dur="500"/>
                                        <p:tgtEl>
                                          <p:spTgt spid="76808">
                                            <p:txEl>
                                              <p:charRg st="0"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76809"/>
                                        </p:tgtEl>
                                        <p:attrNameLst>
                                          <p:attrName>style.visibility</p:attrName>
                                        </p:attrNameLst>
                                      </p:cBhvr>
                                      <p:to>
                                        <p:strVal val="visible"/>
                                      </p:to>
                                    </p:set>
                                    <p:animEffect transition="in" filter="box(out)">
                                      <p:cBhvr>
                                        <p:cTn id="34" dur="500"/>
                                        <p:tgtEl>
                                          <p:spTgt spid="7680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76823">
                                            <p:txEl>
                                              <p:charRg st="0" end="5"/>
                                            </p:txEl>
                                          </p:spTgt>
                                        </p:tgtEl>
                                        <p:attrNameLst>
                                          <p:attrName>style.visibility</p:attrName>
                                        </p:attrNameLst>
                                      </p:cBhvr>
                                      <p:to>
                                        <p:strVal val="visible"/>
                                      </p:to>
                                    </p:set>
                                    <p:animEffect transition="in" filter="box(out)">
                                      <p:cBhvr>
                                        <p:cTn id="39" dur="500"/>
                                        <p:tgtEl>
                                          <p:spTgt spid="76823">
                                            <p:txEl>
                                              <p:charRg st="0"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76812"/>
                                        </p:tgtEl>
                                        <p:attrNameLst>
                                          <p:attrName>style.visibility</p:attrName>
                                        </p:attrNameLst>
                                      </p:cBhvr>
                                      <p:to>
                                        <p:strVal val="visible"/>
                                      </p:to>
                                    </p:set>
                                    <p:animEffect transition="in" filter="box(out)">
                                      <p:cBhvr>
                                        <p:cTn id="44" dur="500"/>
                                        <p:tgtEl>
                                          <p:spTgt spid="76812"/>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76824">
                                            <p:txEl>
                                              <p:charRg st="0" end="5"/>
                                            </p:txEl>
                                          </p:spTgt>
                                        </p:tgtEl>
                                        <p:attrNameLst>
                                          <p:attrName>style.visibility</p:attrName>
                                        </p:attrNameLst>
                                      </p:cBhvr>
                                      <p:to>
                                        <p:strVal val="visible"/>
                                      </p:to>
                                    </p:set>
                                    <p:animEffect transition="in" filter="box(out)">
                                      <p:cBhvr>
                                        <p:cTn id="49" dur="500"/>
                                        <p:tgtEl>
                                          <p:spTgt spid="76824">
                                            <p:txEl>
                                              <p:charRg st="0"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76825">
                                            <p:txEl>
                                              <p:charRg st="0" end="4"/>
                                            </p:txEl>
                                          </p:spTgt>
                                        </p:tgtEl>
                                        <p:attrNameLst>
                                          <p:attrName>style.visibility</p:attrName>
                                        </p:attrNameLst>
                                      </p:cBhvr>
                                      <p:to>
                                        <p:strVal val="visible"/>
                                      </p:to>
                                    </p:set>
                                    <p:animEffect transition="in" filter="box(out)">
                                      <p:cBhvr>
                                        <p:cTn id="54" dur="500"/>
                                        <p:tgtEl>
                                          <p:spTgt spid="76825">
                                            <p:txEl>
                                              <p:charRg st="0"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76815"/>
                                        </p:tgtEl>
                                        <p:attrNameLst>
                                          <p:attrName>style.visibility</p:attrName>
                                        </p:attrNameLst>
                                      </p:cBhvr>
                                      <p:to>
                                        <p:strVal val="visible"/>
                                      </p:to>
                                    </p:set>
                                    <p:animEffect transition="in" filter="box(out)">
                                      <p:cBhvr>
                                        <p:cTn id="59" dur="500"/>
                                        <p:tgtEl>
                                          <p:spTgt spid="76815"/>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76821">
                                            <p:txEl>
                                              <p:charRg st="0" end="5"/>
                                            </p:txEl>
                                          </p:spTgt>
                                        </p:tgtEl>
                                        <p:attrNameLst>
                                          <p:attrName>style.visibility</p:attrName>
                                        </p:attrNameLst>
                                      </p:cBhvr>
                                      <p:to>
                                        <p:strVal val="visible"/>
                                      </p:to>
                                    </p:set>
                                    <p:animEffect transition="in" filter="box(out)">
                                      <p:cBhvr>
                                        <p:cTn id="64" dur="500"/>
                                        <p:tgtEl>
                                          <p:spTgt spid="76821">
                                            <p:txEl>
                                              <p:charRg st="0"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76826">
                                            <p:txEl>
                                              <p:charRg st="0" end="4"/>
                                            </p:txEl>
                                          </p:spTgt>
                                        </p:tgtEl>
                                        <p:attrNameLst>
                                          <p:attrName>style.visibility</p:attrName>
                                        </p:attrNameLst>
                                      </p:cBhvr>
                                      <p:to>
                                        <p:strVal val="visible"/>
                                      </p:to>
                                    </p:set>
                                    <p:animEffect transition="in" filter="box(out)">
                                      <p:cBhvr>
                                        <p:cTn id="69" dur="500"/>
                                        <p:tgtEl>
                                          <p:spTgt spid="76826">
                                            <p:txEl>
                                              <p:charRg st="0"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32" fill="hold" nodeType="clickEffect">
                                  <p:stCondLst>
                                    <p:cond delay="0"/>
                                  </p:stCondLst>
                                  <p:childTnLst>
                                    <p:set>
                                      <p:cBhvr>
                                        <p:cTn id="73" dur="1" fill="hold">
                                          <p:stCondLst>
                                            <p:cond delay="0"/>
                                          </p:stCondLst>
                                        </p:cTn>
                                        <p:tgtEl>
                                          <p:spTgt spid="76818"/>
                                        </p:tgtEl>
                                        <p:attrNameLst>
                                          <p:attrName>style.visibility</p:attrName>
                                        </p:attrNameLst>
                                      </p:cBhvr>
                                      <p:to>
                                        <p:strVal val="visible"/>
                                      </p:to>
                                    </p:set>
                                    <p:animEffect transition="in" filter="box(out)">
                                      <p:cBhvr>
                                        <p:cTn id="74" dur="500"/>
                                        <p:tgtEl>
                                          <p:spTgt spid="76818"/>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76822">
                                            <p:txEl>
                                              <p:charRg st="0" end="5"/>
                                            </p:txEl>
                                          </p:spTgt>
                                        </p:tgtEl>
                                        <p:attrNameLst>
                                          <p:attrName>style.visibility</p:attrName>
                                        </p:attrNameLst>
                                      </p:cBhvr>
                                      <p:to>
                                        <p:strVal val="visible"/>
                                      </p:to>
                                    </p:set>
                                    <p:animEffect transition="in" filter="box(out)">
                                      <p:cBhvr>
                                        <p:cTn id="79" dur="500"/>
                                        <p:tgtEl>
                                          <p:spTgt spid="76822">
                                            <p:txEl>
                                              <p:charRg st="0" end="5"/>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682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76831">
                                            <p:txEl>
                                              <p:charRg st="0" end="5"/>
                                            </p:txEl>
                                          </p:spTgt>
                                        </p:tgtEl>
                                        <p:attrNameLst>
                                          <p:attrName>style.visibility</p:attrName>
                                        </p:attrNameLst>
                                      </p:cBhvr>
                                      <p:to>
                                        <p:strVal val="visible"/>
                                      </p:to>
                                    </p:set>
                                    <p:animEffect transition="in" filter="box(out)">
                                      <p:cBhvr>
                                        <p:cTn id="88" dur="500"/>
                                        <p:tgtEl>
                                          <p:spTgt spid="76831">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ldLvl="0" animBg="1"/>
      <p:bldP spid="76806" grpId="0" bldLvl="0" animBg="1"/>
      <p:bldP spid="76808" grpId="0" build="p"/>
      <p:bldP spid="76821" grpId="0" build="p"/>
      <p:bldP spid="76822" grpId="0" build="p"/>
      <p:bldP spid="76823" grpId="0" build="p"/>
      <p:bldP spid="76824" grpId="0" build="p"/>
      <p:bldP spid="76825" grpId="0" build="p"/>
      <p:bldP spid="76826" grpId="0" build="p"/>
      <p:bldP spid="76827" grpId="0"/>
      <p:bldP spid="76828" grpId="0"/>
      <p:bldP spid="76829" grpId="0" bldLvl="0" animBg="1"/>
      <p:bldP spid="76830" grpId="0" bldLvl="0" animBg="1"/>
      <p:bldP spid="76831" grpId="0" build="p"/>
      <p:bldP spid="76832" grpId="0"/>
      <p:bldP spid="76833" grpId="0"/>
      <p:bldP spid="768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p:nvPr/>
        </p:nvSpPr>
        <p:spPr>
          <a:xfrm>
            <a:off x="476250" y="565150"/>
            <a:ext cx="1981200" cy="630238"/>
          </a:xfrm>
          <a:prstGeom prst="rect">
            <a:avLst/>
          </a:prstGeom>
          <a:noFill/>
          <a:ln w="9525">
            <a:noFill/>
          </a:ln>
          <a:effectLst>
            <a:prstShdw prst="shdw13" dist="53882" dir="13499999">
              <a:schemeClr val="bg2">
                <a:alpha val="50000"/>
              </a:schemeClr>
            </a:prstShdw>
          </a:effectLst>
        </p:spPr>
        <p:txBody>
          <a:bodyPr wrap="none">
            <a:spAutoFit/>
          </a:bodyPr>
          <a:p>
            <a:pPr algn="ctr" eaLnBrk="1" latinLnBrk="1" hangingPunct="1">
              <a:lnSpc>
                <a:spcPts val="4240"/>
              </a:lnSpc>
              <a:buClr>
                <a:srgbClr val="FF0000"/>
              </a:buClr>
            </a:pPr>
            <a:r>
              <a:rPr lang="zh-CN" altLang="en-US" sz="2800" dirty="0">
                <a:solidFill>
                  <a:srgbClr val="0066FF"/>
                </a:solidFill>
                <a:latin typeface="黑体" panose="02010609060101010101" pitchFamily="49" charset="-122"/>
              </a:rPr>
              <a:t>错误分析：</a:t>
            </a:r>
            <a:endParaRPr lang="zh-CN" altLang="en-US" sz="2800" dirty="0">
              <a:solidFill>
                <a:srgbClr val="0066FF"/>
              </a:solidFill>
              <a:latin typeface="黑体" panose="02010609060101010101" pitchFamily="49" charset="-122"/>
            </a:endParaRPr>
          </a:p>
        </p:txBody>
      </p:sp>
      <p:sp>
        <p:nvSpPr>
          <p:cNvPr id="78851" name="Rectangle 3"/>
          <p:cNvSpPr/>
          <p:nvPr/>
        </p:nvSpPr>
        <p:spPr>
          <a:xfrm>
            <a:off x="347663" y="1293813"/>
            <a:ext cx="11322050" cy="2279650"/>
          </a:xfrm>
          <a:prstGeom prst="rect">
            <a:avLst/>
          </a:prstGeom>
          <a:noFill/>
          <a:ln w="9525">
            <a:noFill/>
          </a:ln>
        </p:spPr>
        <p:txBody>
          <a:bodyPr lIns="123885" tIns="61943" rIns="123885" bIns="61943">
            <a:spAutoFit/>
          </a:bodyPr>
          <a:p>
            <a:pPr marL="457200" indent="-457200" defTabSz="967105" eaLnBrk="1" hangingPunct="1">
              <a:lnSpc>
                <a:spcPts val="4240"/>
              </a:lnSpc>
              <a:buClr>
                <a:srgbClr val="FF0000"/>
              </a:buClr>
              <a:buFont typeface="Arial" panose="020B0604020202020204" pitchFamily="34" charset="0"/>
              <a:buChar char="•"/>
            </a:pPr>
            <a:r>
              <a:rPr lang="en-US" altLang="zh-CN" sz="2800" dirty="0">
                <a:latin typeface="黑体" panose="02010609060101010101" pitchFamily="49" charset="-122"/>
              </a:rPr>
              <a:t>T1</a:t>
            </a:r>
            <a:r>
              <a:rPr lang="zh-CN" altLang="en-US" sz="2800" dirty="0">
                <a:latin typeface="黑体" panose="02010609060101010101" pitchFamily="49" charset="-122"/>
              </a:rPr>
              <a:t>、</a:t>
            </a:r>
            <a:r>
              <a:rPr lang="en-US" altLang="zh-CN" sz="2800" dirty="0">
                <a:latin typeface="黑体" panose="02010609060101010101" pitchFamily="49" charset="-122"/>
              </a:rPr>
              <a:t>T2</a:t>
            </a:r>
            <a:r>
              <a:rPr lang="zh-CN" altLang="en-US" sz="2800" dirty="0">
                <a:latin typeface="黑体" panose="02010609060101010101" pitchFamily="49" charset="-122"/>
              </a:rPr>
              <a:t>两个事务并发执行，它们均对数据库共享数据</a:t>
            </a:r>
            <a:r>
              <a:rPr lang="en-US" altLang="zh-CN" sz="2800" dirty="0">
                <a:latin typeface="黑体" panose="02010609060101010101" pitchFamily="49" charset="-122"/>
              </a:rPr>
              <a:t>A</a:t>
            </a:r>
            <a:r>
              <a:rPr lang="zh-CN" altLang="en-US" sz="2800" dirty="0">
                <a:latin typeface="黑体" panose="02010609060101010101" pitchFamily="49" charset="-122"/>
              </a:rPr>
              <a:t>进行了非锁定资源的读写操作。</a:t>
            </a:r>
            <a:endParaRPr lang="zh-CN" altLang="en-US" sz="2800" dirty="0">
              <a:latin typeface="黑体" panose="02010609060101010101" pitchFamily="49" charset="-122"/>
            </a:endParaRP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当事务</a:t>
            </a:r>
            <a:r>
              <a:rPr lang="en-US" altLang="zh-CN" sz="2800" dirty="0">
                <a:latin typeface="黑体" panose="02010609060101010101" pitchFamily="49" charset="-122"/>
              </a:rPr>
              <a:t>T1</a:t>
            </a:r>
            <a:r>
              <a:rPr lang="zh-CN" altLang="en-US" sz="2800" dirty="0">
                <a:latin typeface="黑体" panose="02010609060101010101" pitchFamily="49" charset="-122"/>
              </a:rPr>
              <a:t>和</a:t>
            </a:r>
            <a:r>
              <a:rPr lang="en-US" altLang="zh-CN" sz="2800" dirty="0">
                <a:latin typeface="黑体" panose="02010609060101010101" pitchFamily="49" charset="-122"/>
              </a:rPr>
              <a:t>T2</a:t>
            </a:r>
            <a:r>
              <a:rPr lang="zh-CN" altLang="en-US" sz="2800" dirty="0">
                <a:latin typeface="黑体" panose="02010609060101010101" pitchFamily="49" charset="-122"/>
              </a:rPr>
              <a:t>均读入该共享数据</a:t>
            </a:r>
            <a:r>
              <a:rPr lang="en-US" altLang="zh-CN" sz="2800" dirty="0">
                <a:latin typeface="黑体" panose="02010609060101010101" pitchFamily="49" charset="-122"/>
              </a:rPr>
              <a:t>A</a:t>
            </a:r>
            <a:r>
              <a:rPr lang="zh-CN" altLang="en-US" sz="2800" dirty="0">
                <a:latin typeface="黑体" panose="02010609060101010101" pitchFamily="49" charset="-122"/>
              </a:rPr>
              <a:t>并修改，</a:t>
            </a:r>
            <a:r>
              <a:rPr lang="en-US" altLang="zh-CN" sz="2800" dirty="0">
                <a:latin typeface="黑体" panose="02010609060101010101" pitchFamily="49" charset="-122"/>
              </a:rPr>
              <a:t>T2</a:t>
            </a:r>
            <a:r>
              <a:rPr lang="zh-CN" altLang="en-US" sz="2800" dirty="0">
                <a:latin typeface="黑体" panose="02010609060101010101" pitchFamily="49" charset="-122"/>
              </a:rPr>
              <a:t>提交的结果破坏了</a:t>
            </a:r>
            <a:r>
              <a:rPr lang="en-US" altLang="zh-CN" sz="2800" dirty="0">
                <a:latin typeface="黑体" panose="02010609060101010101" pitchFamily="49" charset="-122"/>
              </a:rPr>
              <a:t>T1</a:t>
            </a:r>
            <a:r>
              <a:rPr lang="zh-CN" altLang="en-US" sz="2800" dirty="0">
                <a:latin typeface="黑体" panose="02010609060101010101" pitchFamily="49" charset="-122"/>
              </a:rPr>
              <a:t>提交的结果，导致</a:t>
            </a:r>
            <a:r>
              <a:rPr lang="en-US" altLang="zh-CN" sz="2800" dirty="0">
                <a:latin typeface="黑体" panose="02010609060101010101" pitchFamily="49" charset="-122"/>
              </a:rPr>
              <a:t>T1</a:t>
            </a:r>
            <a:r>
              <a:rPr lang="zh-CN" altLang="en-US" sz="2800" dirty="0">
                <a:latin typeface="黑体" panose="02010609060101010101" pitchFamily="49" charset="-122"/>
              </a:rPr>
              <a:t>的修改被丢失。</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charRg st="0" end="4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charRg st="41" end="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p:nvPr/>
        </p:nvSpPr>
        <p:spPr>
          <a:xfrm>
            <a:off x="471488" y="501650"/>
            <a:ext cx="2697162" cy="436563"/>
          </a:xfrm>
          <a:prstGeom prst="rect">
            <a:avLst/>
          </a:prstGeom>
          <a:noFill/>
          <a:ln w="9525">
            <a:noFill/>
          </a:ln>
          <a:effectLst>
            <a:prstShdw prst="shdw13" dist="53882" dir="13499999">
              <a:schemeClr val="bg2">
                <a:alpha val="50000"/>
              </a:schemeClr>
            </a:prstShdw>
          </a:effectLst>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2.</a:t>
            </a:r>
            <a:r>
              <a:rPr lang="zh-CN" altLang="en-US" sz="2800" dirty="0">
                <a:solidFill>
                  <a:srgbClr val="0066FF"/>
                </a:solidFill>
                <a:latin typeface="黑体" panose="02010609060101010101" pitchFamily="49" charset="-122"/>
              </a:rPr>
              <a:t>不可重复读取</a:t>
            </a:r>
            <a:endParaRPr lang="zh-CN" altLang="en-US" sz="2800" dirty="0">
              <a:solidFill>
                <a:srgbClr val="0066FF"/>
              </a:solidFill>
              <a:latin typeface="黑体" panose="02010609060101010101" pitchFamily="49" charset="-122"/>
            </a:endParaRPr>
          </a:p>
        </p:txBody>
      </p:sp>
      <p:sp>
        <p:nvSpPr>
          <p:cNvPr id="79875" name="Rectangle 3"/>
          <p:cNvSpPr/>
          <p:nvPr/>
        </p:nvSpPr>
        <p:spPr>
          <a:xfrm>
            <a:off x="782638" y="5224463"/>
            <a:ext cx="11149012" cy="1633537"/>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en-US" sz="2800" dirty="0">
                <a:solidFill>
                  <a:srgbClr val="FF0000"/>
                </a:solidFill>
                <a:latin typeface="黑体" panose="02010609060101010101" pitchFamily="49" charset="-122"/>
              </a:rPr>
              <a:t>问题分析</a:t>
            </a:r>
            <a:r>
              <a:rPr lang="en-US" altLang="zh-CN" sz="2800" dirty="0">
                <a:solidFill>
                  <a:srgbClr val="FF0000"/>
                </a:solidFill>
                <a:latin typeface="黑体" panose="02010609060101010101" pitchFamily="49" charset="-122"/>
              </a:rPr>
              <a:t>:</a:t>
            </a:r>
            <a:r>
              <a:rPr lang="en-US" altLang="zh-CN" sz="2800" dirty="0">
                <a:latin typeface="黑体" panose="02010609060101010101" pitchFamily="49" charset="-122"/>
              </a:rPr>
              <a:t> </a:t>
            </a:r>
            <a:r>
              <a:rPr lang="zh-CN" altLang="en-US" sz="2800" dirty="0">
                <a:latin typeface="黑体" panose="02010609060101010101" pitchFamily="49" charset="-122"/>
              </a:rPr>
              <a:t>为什么出现不可重复读取？</a:t>
            </a:r>
            <a:endParaRPr lang="en-US" altLang="zh-CN" sz="2800" dirty="0">
              <a:latin typeface="黑体" panose="02010609060101010101" pitchFamily="49" charset="-122"/>
            </a:endParaRPr>
          </a:p>
          <a:p>
            <a:pPr algn="just" eaLnBrk="1" latinLnBrk="1" hangingPunct="1">
              <a:lnSpc>
                <a:spcPts val="4240"/>
              </a:lnSpc>
              <a:buClr>
                <a:srgbClr val="FF0000"/>
              </a:buClr>
            </a:pPr>
            <a:r>
              <a:rPr lang="zh-CN" altLang="en-US" sz="2800" dirty="0">
                <a:latin typeface="黑体" panose="02010609060101010101" pitchFamily="49" charset="-122"/>
              </a:rPr>
              <a:t>事务</a:t>
            </a:r>
            <a:r>
              <a:rPr lang="en-US" altLang="zh-CN" sz="2800" dirty="0">
                <a:latin typeface="黑体" panose="02010609060101010101" pitchFamily="49" charset="-122"/>
              </a:rPr>
              <a:t>T1</a:t>
            </a:r>
            <a:r>
              <a:rPr lang="zh-CN" altLang="en-US" sz="2800" dirty="0">
                <a:latin typeface="黑体" panose="02010609060101010101" pitchFamily="49" charset="-122"/>
              </a:rPr>
              <a:t>读取某一数据后，事务</a:t>
            </a:r>
            <a:r>
              <a:rPr lang="en-US" altLang="zh-CN" sz="2800" dirty="0">
                <a:latin typeface="黑体" panose="02010609060101010101" pitchFamily="49" charset="-122"/>
              </a:rPr>
              <a:t>T2</a:t>
            </a:r>
            <a:r>
              <a:rPr lang="zh-CN" altLang="en-US" sz="2800" dirty="0">
                <a:latin typeface="黑体" panose="02010609060101010101" pitchFamily="49" charset="-122"/>
              </a:rPr>
              <a:t>对其做了修改，当事务</a:t>
            </a:r>
            <a:r>
              <a:rPr lang="en-US" altLang="zh-CN" sz="2800" dirty="0">
                <a:latin typeface="黑体" panose="02010609060101010101" pitchFamily="49" charset="-122"/>
              </a:rPr>
              <a:t>T1</a:t>
            </a:r>
            <a:r>
              <a:rPr lang="zh-CN" altLang="en-US" sz="2800" dirty="0">
                <a:latin typeface="黑体" panose="02010609060101010101" pitchFamily="49" charset="-122"/>
              </a:rPr>
              <a:t>再次读该数据时，得到与前一次不同的值。</a:t>
            </a:r>
            <a:endParaRPr lang="zh-CN" altLang="en-US" sz="2800" dirty="0">
              <a:latin typeface="黑体" panose="02010609060101010101" pitchFamily="49" charset="-122"/>
            </a:endParaRPr>
          </a:p>
        </p:txBody>
      </p:sp>
      <p:graphicFrame>
        <p:nvGraphicFramePr>
          <p:cNvPr id="79876" name="Object 4"/>
          <p:cNvGraphicFramePr>
            <a:graphicFrameLocks noChangeAspect="1"/>
          </p:cNvGraphicFramePr>
          <p:nvPr/>
        </p:nvGraphicFramePr>
        <p:xfrm>
          <a:off x="1411288" y="2879725"/>
          <a:ext cx="4206875" cy="1890713"/>
        </p:xfrm>
        <a:graphic>
          <a:graphicData uri="http://schemas.openxmlformats.org/presentationml/2006/ole">
            <mc:AlternateContent xmlns:mc="http://schemas.openxmlformats.org/markup-compatibility/2006">
              <mc:Choice xmlns:v="urn:schemas-microsoft-com:vml" Requires="v">
                <p:oleObj spid="_x0000_s3076" name="" r:id="rId1" imgW="4127500" imgH="3505200" progId="Visio.Drawing.11">
                  <p:embed/>
                </p:oleObj>
              </mc:Choice>
              <mc:Fallback>
                <p:oleObj name="" r:id="rId1" imgW="4127500" imgH="3505200" progId="Visio.Drawing.11">
                  <p:embed/>
                  <p:pic>
                    <p:nvPicPr>
                      <p:cNvPr id="0" name="图片 3075"/>
                      <p:cNvPicPr/>
                      <p:nvPr/>
                    </p:nvPicPr>
                    <p:blipFill>
                      <a:blip r:embed="rId2"/>
                      <a:stretch>
                        <a:fillRect/>
                      </a:stretch>
                    </p:blipFill>
                    <p:spPr>
                      <a:xfrm>
                        <a:off x="1411288" y="2879725"/>
                        <a:ext cx="4206875" cy="1890713"/>
                      </a:xfrm>
                      <a:prstGeom prst="rect">
                        <a:avLst/>
                      </a:prstGeom>
                      <a:noFill/>
                      <a:ln w="38100">
                        <a:noFill/>
                        <a:miter/>
                      </a:ln>
                    </p:spPr>
                  </p:pic>
                </p:oleObj>
              </mc:Fallback>
            </mc:AlternateContent>
          </a:graphicData>
        </a:graphic>
      </p:graphicFrame>
      <p:sp>
        <p:nvSpPr>
          <p:cNvPr id="5" name="Rectangle 3"/>
          <p:cNvSpPr/>
          <p:nvPr/>
        </p:nvSpPr>
        <p:spPr>
          <a:xfrm>
            <a:off x="436563" y="1108075"/>
            <a:ext cx="11147425" cy="1095375"/>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en-US" sz="2800" dirty="0">
                <a:latin typeface="黑体" panose="02010609060101010101" pitchFamily="49" charset="-122"/>
              </a:rPr>
              <a:t>不可重复读取是指一个事务对一个共享数据重复多次读取，但前后读取的数据不一致。</a:t>
            </a:r>
            <a:endParaRPr lang="zh-CN" altLang="en-US" sz="2800" dirty="0">
              <a:latin typeface="黑体" panose="02010609060101010101" pitchFamily="49" charset="-122"/>
            </a:endParaRPr>
          </a:p>
        </p:txBody>
      </p:sp>
      <p:sp>
        <p:nvSpPr>
          <p:cNvPr id="2" name="矩形 1"/>
          <p:cNvSpPr/>
          <p:nvPr/>
        </p:nvSpPr>
        <p:spPr>
          <a:xfrm>
            <a:off x="6454775" y="2767013"/>
            <a:ext cx="5880100" cy="2336800"/>
          </a:xfrm>
          <a:prstGeom prst="rect">
            <a:avLst/>
          </a:prstGeom>
          <a:noFill/>
          <a:ln w="9525">
            <a:noFill/>
          </a:ln>
        </p:spPr>
        <p:txBody>
          <a:bodyPr wrap="none">
            <a:spAutoFit/>
          </a:bodyPr>
          <a:p>
            <a:pPr algn="just">
              <a:lnSpc>
                <a:spcPts val="3500"/>
              </a:lnSpc>
            </a:pPr>
            <a:r>
              <a:rPr lang="zh-CN" altLang="en-US" dirty="0">
                <a:solidFill>
                  <a:srgbClr val="0070C0"/>
                </a:solidFill>
                <a:latin typeface="黑体" panose="02010609060101010101" pitchFamily="49" charset="-122"/>
              </a:rPr>
              <a:t>假如</a:t>
            </a:r>
            <a:r>
              <a:rPr lang="en-US" altLang="zh-CN" dirty="0">
                <a:solidFill>
                  <a:srgbClr val="0070C0"/>
                </a:solidFill>
                <a:latin typeface="黑体" panose="02010609060101010101" pitchFamily="49" charset="-122"/>
              </a:rPr>
              <a:t>A</a:t>
            </a:r>
            <a:r>
              <a:rPr lang="zh-CN" altLang="en-US" dirty="0">
                <a:solidFill>
                  <a:srgbClr val="0070C0"/>
                </a:solidFill>
                <a:latin typeface="黑体" panose="02010609060101010101" pitchFamily="49" charset="-122"/>
              </a:rPr>
              <a:t>的初始数据为</a:t>
            </a:r>
            <a:r>
              <a:rPr lang="en-US" altLang="zh-CN" dirty="0">
                <a:solidFill>
                  <a:srgbClr val="0070C0"/>
                </a:solidFill>
                <a:latin typeface="黑体" panose="02010609060101010101" pitchFamily="49" charset="-122"/>
              </a:rPr>
              <a:t>100</a:t>
            </a:r>
            <a:endParaRPr lang="en-US" altLang="zh-CN" dirty="0">
              <a:solidFill>
                <a:srgbClr val="0070C0"/>
              </a:solidFill>
              <a:latin typeface="黑体" panose="02010609060101010101" pitchFamily="49" charset="-122"/>
            </a:endParaRPr>
          </a:p>
          <a:p>
            <a:pPr algn="just">
              <a:lnSpc>
                <a:spcPts val="3500"/>
              </a:lnSpc>
            </a:pPr>
            <a:r>
              <a:rPr lang="zh-CN" altLang="en-US" dirty="0">
                <a:solidFill>
                  <a:srgbClr val="0070C0"/>
                </a:solidFill>
                <a:latin typeface="黑体" panose="02010609060101010101" pitchFamily="49" charset="-122"/>
              </a:rPr>
              <a:t>事务</a:t>
            </a:r>
            <a:r>
              <a:rPr lang="en-US" altLang="zh-CN" dirty="0">
                <a:solidFill>
                  <a:srgbClr val="0070C0"/>
                </a:solidFill>
                <a:latin typeface="黑体" panose="02010609060101010101" pitchFamily="49" charset="-122"/>
              </a:rPr>
              <a:t>T1</a:t>
            </a:r>
            <a:r>
              <a:rPr lang="zh-CN" altLang="en-US" dirty="0">
                <a:solidFill>
                  <a:srgbClr val="0070C0"/>
                </a:solidFill>
                <a:latin typeface="黑体" panose="02010609060101010101" pitchFamily="49" charset="-122"/>
              </a:rPr>
              <a:t>首次读取</a:t>
            </a:r>
            <a:r>
              <a:rPr lang="en-US" altLang="zh-CN" dirty="0">
                <a:solidFill>
                  <a:srgbClr val="0070C0"/>
                </a:solidFill>
                <a:latin typeface="黑体" panose="02010609060101010101" pitchFamily="49" charset="-122"/>
              </a:rPr>
              <a:t>A</a:t>
            </a:r>
            <a:r>
              <a:rPr lang="zh-CN" altLang="en-US" dirty="0">
                <a:solidFill>
                  <a:srgbClr val="0070C0"/>
                </a:solidFill>
                <a:latin typeface="黑体" panose="02010609060101010101" pitchFamily="49" charset="-122"/>
              </a:rPr>
              <a:t>的值为</a:t>
            </a:r>
            <a:r>
              <a:rPr lang="en-US" altLang="zh-CN" dirty="0">
                <a:solidFill>
                  <a:srgbClr val="0070C0"/>
                </a:solidFill>
                <a:latin typeface="黑体" panose="02010609060101010101" pitchFamily="49" charset="-122"/>
              </a:rPr>
              <a:t>100</a:t>
            </a:r>
            <a:endParaRPr lang="en-US" altLang="zh-CN" dirty="0">
              <a:solidFill>
                <a:srgbClr val="0070C0"/>
              </a:solidFill>
              <a:latin typeface="黑体" panose="02010609060101010101" pitchFamily="49" charset="-122"/>
            </a:endParaRPr>
          </a:p>
          <a:p>
            <a:pPr algn="just">
              <a:lnSpc>
                <a:spcPts val="3500"/>
              </a:lnSpc>
            </a:pPr>
            <a:r>
              <a:rPr lang="zh-CN" altLang="en-US" dirty="0">
                <a:solidFill>
                  <a:srgbClr val="0070C0"/>
                </a:solidFill>
                <a:latin typeface="黑体" panose="02010609060101010101" pitchFamily="49" charset="-122"/>
              </a:rPr>
              <a:t>事务</a:t>
            </a:r>
            <a:r>
              <a:rPr lang="en-US" altLang="zh-CN" dirty="0">
                <a:solidFill>
                  <a:srgbClr val="0070C0"/>
                </a:solidFill>
                <a:latin typeface="黑体" panose="02010609060101010101" pitchFamily="49" charset="-122"/>
              </a:rPr>
              <a:t>T1</a:t>
            </a:r>
            <a:r>
              <a:rPr lang="zh-CN" altLang="en-US" dirty="0">
                <a:solidFill>
                  <a:srgbClr val="0070C0"/>
                </a:solidFill>
                <a:latin typeface="黑体" panose="02010609060101010101" pitchFamily="49" charset="-122"/>
              </a:rPr>
              <a:t>不知道其它事务修改</a:t>
            </a:r>
            <a:r>
              <a:rPr lang="en-US" altLang="zh-CN" dirty="0">
                <a:solidFill>
                  <a:srgbClr val="0070C0"/>
                </a:solidFill>
                <a:latin typeface="黑体" panose="02010609060101010101" pitchFamily="49" charset="-122"/>
              </a:rPr>
              <a:t>A</a:t>
            </a:r>
            <a:r>
              <a:rPr lang="zh-CN" altLang="en-US" dirty="0">
                <a:solidFill>
                  <a:srgbClr val="0070C0"/>
                </a:solidFill>
                <a:latin typeface="黑体" panose="02010609060101010101" pitchFamily="49" charset="-122"/>
              </a:rPr>
              <a:t>值</a:t>
            </a:r>
            <a:endParaRPr lang="en-US" altLang="zh-CN" dirty="0">
              <a:solidFill>
                <a:srgbClr val="0070C0"/>
              </a:solidFill>
              <a:latin typeface="黑体" panose="02010609060101010101" pitchFamily="49" charset="-122"/>
            </a:endParaRPr>
          </a:p>
          <a:p>
            <a:pPr algn="just">
              <a:lnSpc>
                <a:spcPts val="3500"/>
              </a:lnSpc>
            </a:pPr>
            <a:r>
              <a:rPr lang="zh-CN" altLang="en-US" dirty="0">
                <a:solidFill>
                  <a:srgbClr val="0070C0"/>
                </a:solidFill>
                <a:latin typeface="黑体" panose="02010609060101010101" pitchFamily="49" charset="-122"/>
              </a:rPr>
              <a:t>事务</a:t>
            </a:r>
            <a:r>
              <a:rPr lang="en-US" altLang="zh-CN" dirty="0">
                <a:solidFill>
                  <a:srgbClr val="0070C0"/>
                </a:solidFill>
                <a:latin typeface="黑体" panose="02010609060101010101" pitchFamily="49" charset="-122"/>
              </a:rPr>
              <a:t>T1</a:t>
            </a:r>
            <a:r>
              <a:rPr lang="zh-CN" altLang="en-US" dirty="0">
                <a:solidFill>
                  <a:srgbClr val="0070C0"/>
                </a:solidFill>
                <a:latin typeface="黑体" panose="02010609060101010101" pitchFamily="49" charset="-122"/>
              </a:rPr>
              <a:t>第</a:t>
            </a:r>
            <a:r>
              <a:rPr lang="en-US" altLang="zh-CN" dirty="0">
                <a:solidFill>
                  <a:srgbClr val="0070C0"/>
                </a:solidFill>
                <a:latin typeface="黑体" panose="02010609060101010101" pitchFamily="49" charset="-122"/>
              </a:rPr>
              <a:t>2</a:t>
            </a:r>
            <a:r>
              <a:rPr lang="zh-CN" altLang="en-US" dirty="0">
                <a:solidFill>
                  <a:srgbClr val="0070C0"/>
                </a:solidFill>
                <a:latin typeface="黑体" panose="02010609060101010101" pitchFamily="49" charset="-122"/>
              </a:rPr>
              <a:t>次读取</a:t>
            </a:r>
            <a:r>
              <a:rPr lang="en-US" altLang="zh-CN" dirty="0">
                <a:solidFill>
                  <a:srgbClr val="0070C0"/>
                </a:solidFill>
                <a:latin typeface="黑体" panose="02010609060101010101" pitchFamily="49" charset="-122"/>
              </a:rPr>
              <a:t>A</a:t>
            </a:r>
            <a:r>
              <a:rPr lang="zh-CN" altLang="en-US" dirty="0">
                <a:solidFill>
                  <a:srgbClr val="0070C0"/>
                </a:solidFill>
                <a:latin typeface="黑体" panose="02010609060101010101" pitchFamily="49" charset="-122"/>
              </a:rPr>
              <a:t>的值为</a:t>
            </a:r>
            <a:r>
              <a:rPr lang="en-US" altLang="zh-CN" dirty="0">
                <a:solidFill>
                  <a:srgbClr val="0070C0"/>
                </a:solidFill>
                <a:latin typeface="黑体" panose="02010609060101010101" pitchFamily="49" charset="-122"/>
              </a:rPr>
              <a:t>200</a:t>
            </a:r>
            <a:endParaRPr lang="en-US" altLang="zh-CN" dirty="0">
              <a:solidFill>
                <a:srgbClr val="0070C0"/>
              </a:solidFill>
              <a:latin typeface="黑体" panose="02010609060101010101" pitchFamily="49" charset="-122"/>
            </a:endParaRPr>
          </a:p>
          <a:p>
            <a:pPr algn="just">
              <a:lnSpc>
                <a:spcPts val="3500"/>
              </a:lnSpc>
            </a:pPr>
            <a:r>
              <a:rPr lang="zh-CN" altLang="zh-CN" dirty="0">
                <a:solidFill>
                  <a:srgbClr val="0070C0"/>
                </a:solidFill>
                <a:latin typeface="黑体" panose="02010609060101010101" pitchFamily="49" charset="-122"/>
              </a:rPr>
              <a:t>因此，事务</a:t>
            </a:r>
            <a:r>
              <a:rPr lang="en-US" altLang="zh-CN" dirty="0">
                <a:solidFill>
                  <a:srgbClr val="0070C0"/>
                </a:solidFill>
                <a:latin typeface="黑体" panose="02010609060101010101" pitchFamily="49" charset="-122"/>
              </a:rPr>
              <a:t>T1</a:t>
            </a:r>
            <a:r>
              <a:rPr lang="zh-CN" altLang="zh-CN" dirty="0">
                <a:solidFill>
                  <a:srgbClr val="0070C0"/>
                </a:solidFill>
                <a:latin typeface="黑体" panose="02010609060101010101" pitchFamily="49" charset="-122"/>
              </a:rPr>
              <a:t>前后读取数据</a:t>
            </a:r>
            <a:r>
              <a:rPr lang="en-US" altLang="zh-CN" dirty="0">
                <a:solidFill>
                  <a:srgbClr val="0070C0"/>
                </a:solidFill>
                <a:latin typeface="黑体" panose="02010609060101010101" pitchFamily="49" charset="-122"/>
              </a:rPr>
              <a:t>A</a:t>
            </a:r>
            <a:r>
              <a:rPr lang="zh-CN" altLang="zh-CN" dirty="0">
                <a:solidFill>
                  <a:srgbClr val="0070C0"/>
                </a:solidFill>
                <a:latin typeface="黑体" panose="02010609060101010101" pitchFamily="49" charset="-122"/>
              </a:rPr>
              <a:t>的值不一致。</a:t>
            </a:r>
            <a:endParaRPr lang="zh-CN" altLang="en-US" dirty="0">
              <a:solidFill>
                <a:srgbClr val="0070C0"/>
              </a:solidFill>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79876"/>
                                        </p:tgtEl>
                                        <p:attrNameLst>
                                          <p:attrName>style.visibility</p:attrName>
                                        </p:attrNameLst>
                                      </p:cBhvr>
                                      <p:to>
                                        <p:strVal val="visible"/>
                                      </p:to>
                                    </p:set>
                                    <p:animEffect transition="in" filter="box(in)">
                                      <p:cBhvr>
                                        <p:cTn id="11" dur="500"/>
                                        <p:tgtEl>
                                          <p:spTgt spid="7987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9875">
                                            <p:txEl>
                                              <p:charRg st="4294967295" end="429496729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9875">
                                            <p:txEl>
                                              <p:charRg st="0" end="19"/>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9875">
                                            <p:txEl>
                                              <p:charRg st="19" end="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5" grpId="0" bldLvl="0" animBg="1"/>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p:nvPr/>
        </p:nvSpPr>
        <p:spPr>
          <a:xfrm>
            <a:off x="347663" y="1125538"/>
            <a:ext cx="11407775" cy="3324225"/>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4240"/>
              </a:lnSpc>
              <a:buClr>
                <a:srgbClr val="FF0000"/>
              </a:buClr>
            </a:pPr>
            <a:r>
              <a:rPr lang="en-US" altLang="zh-CN" sz="2800" dirty="0">
                <a:latin typeface="黑体" panose="02010609060101010101" pitchFamily="49" charset="-122"/>
              </a:rPr>
              <a:t>(1)</a:t>
            </a:r>
            <a:r>
              <a:rPr lang="zh-CN" altLang="en-US" sz="2800" dirty="0">
                <a:latin typeface="黑体" panose="02010609060101010101" pitchFamily="49" charset="-122"/>
              </a:rPr>
              <a:t>事务</a:t>
            </a:r>
            <a:r>
              <a:rPr lang="en-US" altLang="zh-CN" sz="2800" dirty="0">
                <a:latin typeface="黑体" panose="02010609060101010101" pitchFamily="49" charset="-122"/>
              </a:rPr>
              <a:t>T1</a:t>
            </a:r>
            <a:r>
              <a:rPr lang="zh-CN" altLang="en-US" sz="2800" dirty="0">
                <a:latin typeface="黑体" panose="02010609060101010101" pitchFamily="49" charset="-122"/>
              </a:rPr>
              <a:t>按一定条件从数据库中读取了某些数据记录后，事务</a:t>
            </a:r>
            <a:r>
              <a:rPr lang="en-US" altLang="zh-CN" sz="2800" dirty="0">
                <a:latin typeface="黑体" panose="02010609060101010101" pitchFamily="49" charset="-122"/>
              </a:rPr>
              <a:t>T2</a:t>
            </a:r>
            <a:r>
              <a:rPr lang="zh-CN" altLang="en-US" sz="2800" dirty="0">
                <a:latin typeface="黑体" panose="02010609060101010101" pitchFamily="49" charset="-122"/>
              </a:rPr>
              <a:t>删除了其中部分记录，当</a:t>
            </a:r>
            <a:r>
              <a:rPr lang="en-US" altLang="zh-CN" sz="2800" dirty="0">
                <a:latin typeface="黑体" panose="02010609060101010101" pitchFamily="49" charset="-122"/>
              </a:rPr>
              <a:t>T1</a:t>
            </a:r>
            <a:r>
              <a:rPr lang="zh-CN" altLang="en-US" sz="2800" dirty="0">
                <a:latin typeface="黑体" panose="02010609060101010101" pitchFamily="49" charset="-122"/>
              </a:rPr>
              <a:t>再次按相同条件读取数据时，发现某些记录消失了。也称为</a:t>
            </a:r>
            <a:r>
              <a:rPr lang="zh-CN" altLang="en-US" sz="2800" dirty="0">
                <a:solidFill>
                  <a:srgbClr val="FF0000"/>
                </a:solidFill>
                <a:latin typeface="黑体" panose="02010609060101010101" pitchFamily="49" charset="-122"/>
              </a:rPr>
              <a:t>不可重复读取</a:t>
            </a:r>
            <a:r>
              <a:rPr lang="zh-CN" altLang="en-US" sz="2800" dirty="0">
                <a:latin typeface="黑体" panose="02010609060101010101" pitchFamily="49" charset="-122"/>
              </a:rPr>
              <a:t>。</a:t>
            </a:r>
            <a:endParaRPr lang="zh-CN" altLang="en-US" sz="2800" dirty="0">
              <a:latin typeface="黑体" panose="02010609060101010101" pitchFamily="49" charset="-122"/>
            </a:endParaRPr>
          </a:p>
          <a:p>
            <a:pPr eaLnBrk="1" latinLnBrk="1" hangingPunct="1">
              <a:lnSpc>
                <a:spcPts val="4240"/>
              </a:lnSpc>
              <a:buClr>
                <a:srgbClr val="FF0000"/>
              </a:buClr>
            </a:pPr>
            <a:r>
              <a:rPr lang="en-US" altLang="zh-CN" sz="2800" dirty="0">
                <a:latin typeface="黑体" panose="02010609060101010101" pitchFamily="49" charset="-122"/>
              </a:rPr>
              <a:t>(2)</a:t>
            </a:r>
            <a:r>
              <a:rPr lang="zh-CN" altLang="en-US" sz="2800" dirty="0">
                <a:latin typeface="黑体" panose="02010609060101010101" pitchFamily="49" charset="-122"/>
              </a:rPr>
              <a:t>事务</a:t>
            </a:r>
            <a:r>
              <a:rPr lang="en-US" altLang="zh-CN" sz="2800" dirty="0">
                <a:latin typeface="黑体" panose="02010609060101010101" pitchFamily="49" charset="-122"/>
              </a:rPr>
              <a:t>T1</a:t>
            </a:r>
            <a:r>
              <a:rPr lang="zh-CN" altLang="en-US" sz="2800" dirty="0">
                <a:latin typeface="黑体" panose="02010609060101010101" pitchFamily="49" charset="-122"/>
              </a:rPr>
              <a:t>按一定条件从数据库中读取某些数据记录后，事务</a:t>
            </a:r>
            <a:r>
              <a:rPr lang="en-US" altLang="zh-CN" sz="2800" dirty="0">
                <a:latin typeface="黑体" panose="02010609060101010101" pitchFamily="49" charset="-122"/>
              </a:rPr>
              <a:t>T2</a:t>
            </a:r>
            <a:r>
              <a:rPr lang="zh-CN" altLang="en-US" sz="2800" dirty="0">
                <a:latin typeface="黑体" panose="02010609060101010101" pitchFamily="49" charset="-122"/>
              </a:rPr>
              <a:t>在其中插入了一些记录，当</a:t>
            </a:r>
            <a:r>
              <a:rPr lang="en-US" altLang="zh-CN" sz="2800" dirty="0">
                <a:latin typeface="黑体" panose="02010609060101010101" pitchFamily="49" charset="-122"/>
              </a:rPr>
              <a:t>T1</a:t>
            </a:r>
            <a:r>
              <a:rPr lang="zh-CN" altLang="en-US" sz="2800" dirty="0">
                <a:latin typeface="黑体" panose="02010609060101010101" pitchFamily="49" charset="-122"/>
              </a:rPr>
              <a:t>再次按相同条件读取数据时，发现多了一些记录。称为</a:t>
            </a:r>
            <a:r>
              <a:rPr lang="zh-CN" altLang="en-US" sz="2800" dirty="0">
                <a:solidFill>
                  <a:srgbClr val="FF0000"/>
                </a:solidFill>
                <a:latin typeface="黑体" panose="02010609060101010101" pitchFamily="49" charset="-122"/>
              </a:rPr>
              <a:t>幻象读取</a:t>
            </a:r>
            <a:r>
              <a:rPr lang="zh-CN" altLang="en-US" sz="2800" dirty="0">
                <a:latin typeface="黑体" panose="02010609060101010101" pitchFamily="49" charset="-122"/>
              </a:rPr>
              <a:t>。</a:t>
            </a:r>
            <a:endParaRPr lang="zh-CN" altLang="en-US" sz="2800" dirty="0">
              <a:latin typeface="黑体" panose="02010609060101010101" pitchFamily="49" charset="-122"/>
            </a:endParaRPr>
          </a:p>
        </p:txBody>
      </p:sp>
      <p:sp>
        <p:nvSpPr>
          <p:cNvPr id="14339" name="Rectangle 3"/>
          <p:cNvSpPr/>
          <p:nvPr/>
        </p:nvSpPr>
        <p:spPr>
          <a:xfrm>
            <a:off x="334963" y="620713"/>
            <a:ext cx="1800225" cy="436562"/>
          </a:xfrm>
          <a:prstGeom prst="rect">
            <a:avLst/>
          </a:prstGeom>
          <a:noFill/>
          <a:ln w="9525">
            <a:noFill/>
          </a:ln>
          <a:effectLst>
            <a:prstShdw prst="shdw13" dist="53882" dir="13499999">
              <a:schemeClr val="bg2">
                <a:alpha val="50000"/>
              </a:schemeClr>
            </a:prstShdw>
          </a:effectLst>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zh-CN" altLang="en-US" sz="2800" dirty="0">
                <a:solidFill>
                  <a:srgbClr val="0066FF"/>
                </a:solidFill>
                <a:latin typeface="黑体" panose="02010609060101010101" pitchFamily="49" charset="-122"/>
              </a:rPr>
              <a:t>同类问题</a:t>
            </a:r>
            <a:r>
              <a:rPr lang="en-US" altLang="zh-CN" sz="2800" dirty="0">
                <a:solidFill>
                  <a:srgbClr val="0066FF"/>
                </a:solidFill>
                <a:latin typeface="黑体" panose="02010609060101010101" pitchFamily="49" charset="-122"/>
              </a:rPr>
              <a:t>:</a:t>
            </a:r>
            <a:endParaRPr lang="en-US" altLang="zh-CN" sz="2800" dirty="0">
              <a:solidFill>
                <a:srgbClr val="0066FF"/>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2">
                                            <p:txEl>
                                              <p:char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2">
                                            <p:txEl>
                                              <p:charRg st="0" end="7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2">
                                            <p:txEl>
                                              <p:charRg st="79" end="1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nvSpPr>
        <p:spPr>
          <a:xfrm>
            <a:off x="484188" y="501650"/>
            <a:ext cx="2338387" cy="436563"/>
          </a:xfrm>
          <a:prstGeom prst="rect">
            <a:avLst/>
          </a:prstGeom>
          <a:noFill/>
          <a:ln w="9525">
            <a:noFill/>
          </a:ln>
          <a:effectLst>
            <a:prstShdw prst="shdw13" dist="53882" dir="13499999">
              <a:schemeClr val="bg2">
                <a:alpha val="50000"/>
              </a:schemeClr>
            </a:prstShdw>
          </a:effectLst>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3.</a:t>
            </a:r>
            <a:r>
              <a:rPr lang="zh-CN" altLang="en-US" sz="2800" dirty="0">
                <a:solidFill>
                  <a:srgbClr val="0066FF"/>
                </a:solidFill>
                <a:latin typeface="黑体" panose="02010609060101010101" pitchFamily="49" charset="-122"/>
              </a:rPr>
              <a:t>脏数据读取</a:t>
            </a:r>
            <a:endParaRPr lang="zh-CN" altLang="en-US" sz="2800" dirty="0">
              <a:solidFill>
                <a:srgbClr val="0066FF"/>
              </a:solidFill>
              <a:latin typeface="黑体" panose="02010609060101010101" pitchFamily="49" charset="-122"/>
            </a:endParaRPr>
          </a:p>
        </p:txBody>
      </p:sp>
      <p:sp>
        <p:nvSpPr>
          <p:cNvPr id="82947" name="Rectangle 3"/>
          <p:cNvSpPr/>
          <p:nvPr/>
        </p:nvSpPr>
        <p:spPr>
          <a:xfrm>
            <a:off x="522288" y="6040438"/>
            <a:ext cx="11477625" cy="630237"/>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en-US" sz="2800" dirty="0">
                <a:solidFill>
                  <a:srgbClr val="0070C0"/>
                </a:solidFill>
                <a:latin typeface="黑体" panose="02010609060101010101" pitchFamily="49" charset="-122"/>
              </a:rPr>
              <a:t>问题分析</a:t>
            </a:r>
            <a:r>
              <a:rPr lang="zh-CN" altLang="en-US" sz="2800" dirty="0">
                <a:latin typeface="黑体" panose="02010609060101010101" pitchFamily="49" charset="-122"/>
              </a:rPr>
              <a:t>：</a:t>
            </a:r>
            <a:r>
              <a:rPr lang="zh-CN" altLang="zh-CN" sz="2800" dirty="0">
                <a:latin typeface="黑体" panose="02010609060101010101" pitchFamily="49" charset="-122"/>
              </a:rPr>
              <a:t>事务</a:t>
            </a:r>
            <a:r>
              <a:rPr lang="en-US" altLang="zh-CN" sz="2800" dirty="0">
                <a:latin typeface="黑体" panose="02010609060101010101" pitchFamily="49" charset="-122"/>
              </a:rPr>
              <a:t>T2</a:t>
            </a:r>
            <a:r>
              <a:rPr lang="zh-CN" altLang="zh-CN" sz="2800" dirty="0">
                <a:latin typeface="黑体" panose="02010609060101010101" pitchFamily="49" charset="-122"/>
              </a:rPr>
              <a:t>并不知道</a:t>
            </a:r>
            <a:r>
              <a:rPr lang="en-US" altLang="zh-CN" sz="2800" dirty="0">
                <a:latin typeface="黑体" panose="02010609060101010101" pitchFamily="49" charset="-122"/>
              </a:rPr>
              <a:t>C</a:t>
            </a:r>
            <a:r>
              <a:rPr lang="zh-CN" altLang="zh-CN" sz="2800" dirty="0">
                <a:latin typeface="黑体" panose="02010609060101010101" pitchFamily="49" charset="-122"/>
              </a:rPr>
              <a:t>值被</a:t>
            </a:r>
            <a:r>
              <a:rPr lang="en-US" altLang="zh-CN" sz="2800" dirty="0">
                <a:latin typeface="黑体" panose="02010609060101010101" pitchFamily="49" charset="-122"/>
              </a:rPr>
              <a:t>T1</a:t>
            </a:r>
            <a:r>
              <a:rPr lang="zh-CN" altLang="zh-CN" sz="2800" dirty="0">
                <a:latin typeface="黑体" panose="02010609060101010101" pitchFamily="49" charset="-122"/>
              </a:rPr>
              <a:t>恢复，因此，事务</a:t>
            </a:r>
            <a:r>
              <a:rPr lang="en-US" altLang="zh-CN" sz="2800" dirty="0">
                <a:latin typeface="黑体" panose="02010609060101010101" pitchFamily="49" charset="-122"/>
              </a:rPr>
              <a:t>T2</a:t>
            </a:r>
            <a:r>
              <a:rPr lang="zh-CN" altLang="zh-CN" sz="2800" dirty="0">
                <a:latin typeface="黑体" panose="02010609060101010101" pitchFamily="49" charset="-122"/>
              </a:rPr>
              <a:t>读取了脏数据。</a:t>
            </a:r>
            <a:endParaRPr lang="zh-CN" altLang="en-US" sz="2800" dirty="0">
              <a:latin typeface="黑体" panose="02010609060101010101" pitchFamily="49" charset="-122"/>
            </a:endParaRPr>
          </a:p>
        </p:txBody>
      </p:sp>
      <p:sp>
        <p:nvSpPr>
          <p:cNvPr id="82949" name="AutoShape 5"/>
          <p:cNvSpPr>
            <a:spLocks noChangeArrowheads="1"/>
          </p:cNvSpPr>
          <p:nvPr/>
        </p:nvSpPr>
        <p:spPr bwMode="auto">
          <a:xfrm>
            <a:off x="334963" y="4724400"/>
            <a:ext cx="2352675" cy="738188"/>
          </a:xfrm>
          <a:prstGeom prst="wedgeRoundRectCallout">
            <a:avLst>
              <a:gd name="adj1" fmla="val 63389"/>
              <a:gd name="adj2" fmla="val -51042"/>
              <a:gd name="adj3" fmla="val 16667"/>
            </a:avLst>
          </a:prstGeom>
          <a:solidFill>
            <a:srgbClr val="FFFF99"/>
          </a:solidFill>
          <a:ln w="12700">
            <a:solidFill>
              <a:schemeClr val="tx1"/>
            </a:solidFill>
            <a:miter lim="800000"/>
          </a:ln>
          <a:effectLst>
            <a:prstShdw prst="shdw13" dist="53882" dir="13500000">
              <a:schemeClr val="bg2">
                <a:alpha val="50000"/>
              </a:schemeClr>
            </a:prstShdw>
          </a:effectLst>
        </p:spPr>
        <p:txBody>
          <a:bodyPr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最终结果：</a:t>
            </a:r>
            <a:endParaRPr kumimoji="0" lang="zh-CN" altLang="en-US"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en-US" altLang="zh-CN"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C</a:t>
            </a:r>
            <a:r>
              <a:rPr kumimoji="0" lang="zh-CN" altLang="en-US"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恢复为</a:t>
            </a:r>
            <a:r>
              <a:rPr kumimoji="0" lang="en-US" altLang="zh-CN"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100</a:t>
            </a:r>
            <a:endParaRPr kumimoji="0" lang="zh-CN" altLang="en-US"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82950" name="AutoShape 6"/>
          <p:cNvSpPr>
            <a:spLocks noChangeArrowheads="1"/>
          </p:cNvSpPr>
          <p:nvPr/>
        </p:nvSpPr>
        <p:spPr bwMode="auto">
          <a:xfrm>
            <a:off x="7032625" y="3573463"/>
            <a:ext cx="3311525" cy="736600"/>
          </a:xfrm>
          <a:prstGeom prst="wedgeRoundRectCallout">
            <a:avLst>
              <a:gd name="adj1" fmla="val -70773"/>
              <a:gd name="adj2" fmla="val -26263"/>
              <a:gd name="adj3" fmla="val 16667"/>
            </a:avLst>
          </a:prstGeom>
          <a:solidFill>
            <a:srgbClr val="FFFF99"/>
          </a:solidFill>
          <a:ln w="12700">
            <a:solidFill>
              <a:schemeClr val="tx1"/>
            </a:solidFill>
            <a:miter lim="800000"/>
          </a:ln>
          <a:effectLst>
            <a:prstShdw prst="shdw13" dist="53882" dir="13500000">
              <a:schemeClr val="bg2">
                <a:alpha val="50000"/>
              </a:schemeClr>
            </a:prstShdw>
          </a:effectLst>
        </p:spPr>
        <p:txBody>
          <a:bodyPr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en-US" altLang="zh-CN"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T2</a:t>
            </a:r>
            <a:r>
              <a:rPr kumimoji="0" lang="zh-CN" altLang="en-US"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读取</a:t>
            </a:r>
            <a:r>
              <a:rPr kumimoji="0" lang="en-US" altLang="zh-CN"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C</a:t>
            </a:r>
            <a:r>
              <a:rPr kumimoji="0" lang="zh-CN" altLang="en-US"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的中间结果为</a:t>
            </a:r>
            <a:r>
              <a:rPr kumimoji="0" lang="en-US" altLang="zh-CN"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200</a:t>
            </a:r>
            <a:endParaRPr kumimoji="0" lang="zh-CN" altLang="en-US"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7" name="Rectangle 3"/>
          <p:cNvSpPr/>
          <p:nvPr/>
        </p:nvSpPr>
        <p:spPr>
          <a:xfrm>
            <a:off x="436563" y="1069975"/>
            <a:ext cx="11147425" cy="630238"/>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en-US" sz="2800" dirty="0">
                <a:latin typeface="黑体" panose="02010609060101010101" pitchFamily="49" charset="-122"/>
              </a:rPr>
              <a:t>脏数据读取是指一个事务读取了被取消持久化的共享数据。</a:t>
            </a:r>
            <a:endParaRPr lang="zh-CN" altLang="en-US" sz="2800" dirty="0">
              <a:latin typeface="黑体" panose="02010609060101010101" pitchFamily="49" charset="-122"/>
            </a:endParaRPr>
          </a:p>
        </p:txBody>
      </p:sp>
      <p:pic>
        <p:nvPicPr>
          <p:cNvPr id="2" name="图片 1"/>
          <p:cNvPicPr>
            <a:picLocks noChangeAspect="1"/>
          </p:cNvPicPr>
          <p:nvPr/>
        </p:nvPicPr>
        <p:blipFill>
          <a:blip r:embed="rId1"/>
          <a:stretch>
            <a:fillRect/>
          </a:stretch>
        </p:blipFill>
        <p:spPr>
          <a:xfrm>
            <a:off x="945198" y="1766253"/>
            <a:ext cx="6254750" cy="3532187"/>
          </a:xfrm>
          <a:prstGeom prst="rect">
            <a:avLst/>
          </a:prstGeom>
          <a:noFill/>
          <a:ln w="9525">
            <a:noFill/>
          </a:ln>
        </p:spPr>
      </p:pic>
      <p:sp>
        <p:nvSpPr>
          <p:cNvPr id="8" name="AutoShape 6"/>
          <p:cNvSpPr>
            <a:spLocks noChangeArrowheads="1"/>
          </p:cNvSpPr>
          <p:nvPr/>
        </p:nvSpPr>
        <p:spPr bwMode="auto">
          <a:xfrm>
            <a:off x="4354513" y="2493963"/>
            <a:ext cx="3311525" cy="736600"/>
          </a:xfrm>
          <a:prstGeom prst="wedgeRoundRectCallout">
            <a:avLst>
              <a:gd name="adj1" fmla="val -70773"/>
              <a:gd name="adj2" fmla="val -26263"/>
              <a:gd name="adj3" fmla="val 16667"/>
            </a:avLst>
          </a:prstGeom>
          <a:solidFill>
            <a:srgbClr val="FFFF99"/>
          </a:solidFill>
          <a:ln w="12700">
            <a:solidFill>
              <a:schemeClr val="tx1"/>
            </a:solidFill>
            <a:miter lim="800000"/>
          </a:ln>
          <a:effectLst>
            <a:prstShdw prst="shdw13" dist="53882" dir="13500000">
              <a:schemeClr val="bg2">
                <a:alpha val="50000"/>
              </a:schemeClr>
            </a:prstShdw>
          </a:effectLst>
        </p:spPr>
        <p:txBody>
          <a:bodyPr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en-US" altLang="zh-CN"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C</a:t>
            </a:r>
            <a:r>
              <a:rPr kumimoji="0" lang="zh-CN" altLang="en-US"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初始值为</a:t>
            </a:r>
            <a:r>
              <a:rPr kumimoji="0" lang="en-US" altLang="zh-CN"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100</a:t>
            </a:r>
            <a:endParaRPr kumimoji="0" lang="zh-CN" altLang="en-US" sz="217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2950"/>
                                        </p:tgtEl>
                                        <p:attrNameLst>
                                          <p:attrName>style.visibility</p:attrName>
                                        </p:attrNameLst>
                                      </p:cBhvr>
                                      <p:to>
                                        <p:strVal val="visible"/>
                                      </p:to>
                                    </p:set>
                                    <p:animEffect transition="in" filter="box(in)">
                                      <p:cBhvr>
                                        <p:cTn id="20" dur="500"/>
                                        <p:tgtEl>
                                          <p:spTgt spid="8295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82949"/>
                                        </p:tgtEl>
                                        <p:attrNameLst>
                                          <p:attrName>style.visibility</p:attrName>
                                        </p:attrNameLst>
                                      </p:cBhvr>
                                      <p:to>
                                        <p:strVal val="visible"/>
                                      </p:to>
                                    </p:set>
                                    <p:animEffect transition="in" filter="box(in)">
                                      <p:cBhvr>
                                        <p:cTn id="25" dur="500"/>
                                        <p:tgtEl>
                                          <p:spTgt spid="8294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2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ldLvl="0" animBg="1"/>
      <p:bldP spid="82949" grpId="0" bldLvl="0" animBg="1"/>
      <p:bldP spid="82950" grpId="0" bldLvl="0" animBg="1"/>
      <p:bldP spid="7" grpId="0" bldLvl="0" animBg="1"/>
      <p:bldP spid="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p:nvPr/>
        </p:nvSpPr>
        <p:spPr>
          <a:xfrm>
            <a:off x="225425" y="450850"/>
            <a:ext cx="6662738"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三、并发事务调度原理与策略</a:t>
            </a:r>
            <a:endParaRPr lang="zh-CN" altLang="en-US" sz="3200" dirty="0">
              <a:solidFill>
                <a:srgbClr val="0033CC"/>
              </a:solidFill>
              <a:latin typeface="黑体" panose="02010609060101010101" pitchFamily="49" charset="-122"/>
            </a:endParaRPr>
          </a:p>
        </p:txBody>
      </p:sp>
      <p:sp>
        <p:nvSpPr>
          <p:cNvPr id="86021" name="Rectangle 5"/>
          <p:cNvSpPr/>
          <p:nvPr/>
        </p:nvSpPr>
        <p:spPr>
          <a:xfrm>
            <a:off x="608013" y="3881438"/>
            <a:ext cx="11369675" cy="1708150"/>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4240"/>
              </a:lnSpc>
              <a:buClr>
                <a:srgbClr val="FF0000"/>
              </a:buClr>
            </a:pPr>
            <a:r>
              <a:rPr lang="zh-CN" altLang="en-US" sz="2800" dirty="0">
                <a:solidFill>
                  <a:srgbClr val="FF0000"/>
                </a:solidFill>
                <a:latin typeface="黑体" panose="02010609060101010101" pitchFamily="49" charset="-122"/>
              </a:rPr>
              <a:t>并发事务调度</a:t>
            </a:r>
            <a:r>
              <a:rPr lang="zh-CN" altLang="en-US" sz="2800" dirty="0">
                <a:latin typeface="黑体" panose="02010609060101010101" pitchFamily="49" charset="-122"/>
              </a:rPr>
              <a:t>就是控制多个事务的数据操作语句按照恰当的顺序访问共享数据，使这些事务执行之后，避免造成数据的不一致性，即解决“丢失更新数据”、“不可重复读”、“脏数据读”等问题。</a:t>
            </a:r>
            <a:endParaRPr lang="zh-CN" altLang="en-US" sz="2800" dirty="0">
              <a:latin typeface="黑体" panose="02010609060101010101" pitchFamily="49" charset="-122"/>
            </a:endParaRPr>
          </a:p>
        </p:txBody>
      </p:sp>
      <p:sp>
        <p:nvSpPr>
          <p:cNvPr id="6" name="Rectangle 2"/>
          <p:cNvSpPr/>
          <p:nvPr/>
        </p:nvSpPr>
        <p:spPr>
          <a:xfrm>
            <a:off x="608013" y="1377950"/>
            <a:ext cx="11147425" cy="2208213"/>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3875"/>
              </a:lnSpc>
              <a:buClr>
                <a:srgbClr val="FF0000"/>
              </a:buClr>
            </a:pPr>
            <a:r>
              <a:rPr lang="zh-CN" altLang="en-US" sz="2800" dirty="0">
                <a:solidFill>
                  <a:srgbClr val="3399FF"/>
                </a:solidFill>
                <a:latin typeface="黑体" panose="02010609060101010101" pitchFamily="49" charset="-122"/>
              </a:rPr>
              <a:t>事务并发执行可能带来如下问题：</a:t>
            </a:r>
            <a:endParaRPr lang="zh-CN" altLang="en-US" sz="2800" dirty="0">
              <a:solidFill>
                <a:srgbClr val="3399FF"/>
              </a:solidFill>
              <a:latin typeface="黑体" panose="02010609060101010101" pitchFamily="49" charset="-122"/>
            </a:endParaRPr>
          </a:p>
          <a:p>
            <a:pPr algn="just" eaLnBrk="1" latinLnBrk="1" hangingPunct="1">
              <a:lnSpc>
                <a:spcPts val="4240"/>
              </a:lnSpc>
              <a:buClr>
                <a:srgbClr val="FF0000"/>
              </a:buClr>
            </a:pPr>
            <a:r>
              <a:rPr lang="zh-CN" altLang="en-US" sz="2800" dirty="0">
                <a:latin typeface="黑体" panose="02010609060101010101" pitchFamily="49" charset="-122"/>
              </a:rPr>
              <a:t>当多个事务并发存取共享数据时，由于不当的数据操作顺序，可能出现数据不一致性问题（“丢失更新数据”、“不可重复读”、“脏数据读”等问题）。</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86021"/>
                                        </p:tgtEl>
                                        <p:attrNameLst>
                                          <p:attrName>style.visibility</p:attrName>
                                        </p:attrNameLst>
                                      </p:cBhvr>
                                      <p:to>
                                        <p:strVal val="visible"/>
                                      </p:to>
                                    </p:set>
                                    <p:animEffect transition="in" filter="box(in)">
                                      <p:cBhvr>
                                        <p:cTn id="11"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ldLvl="0" animBg="1"/>
      <p:bldP spid="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022725" y="1125538"/>
            <a:ext cx="3378200" cy="3016250"/>
          </a:xfrm>
          <a:prstGeom prst="rect">
            <a:avLst/>
          </a:prstGeom>
          <a:noFill/>
          <a:ln w="9525">
            <a:noFill/>
          </a:ln>
        </p:spPr>
      </p:pic>
      <p:sp>
        <p:nvSpPr>
          <p:cNvPr id="18435" name="Rectangle 2"/>
          <p:cNvSpPr/>
          <p:nvPr/>
        </p:nvSpPr>
        <p:spPr>
          <a:xfrm>
            <a:off x="431800" y="644525"/>
            <a:ext cx="2698750" cy="438150"/>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1.</a:t>
            </a:r>
            <a:r>
              <a:rPr lang="zh-CN" altLang="en-US" sz="2800" dirty="0">
                <a:solidFill>
                  <a:srgbClr val="0066FF"/>
                </a:solidFill>
                <a:latin typeface="黑体" panose="02010609060101010101" pitchFamily="49" charset="-122"/>
              </a:rPr>
              <a:t>事务调度原理</a:t>
            </a:r>
            <a:endParaRPr lang="zh-CN" altLang="en-US" sz="2800" dirty="0">
              <a:solidFill>
                <a:srgbClr val="0066FF"/>
              </a:solidFill>
              <a:latin typeface="黑体" panose="02010609060101010101" pitchFamily="49" charset="-122"/>
            </a:endParaRPr>
          </a:p>
        </p:txBody>
      </p:sp>
      <p:sp>
        <p:nvSpPr>
          <p:cNvPr id="4" name="矩形 3"/>
          <p:cNvSpPr/>
          <p:nvPr/>
        </p:nvSpPr>
        <p:spPr>
          <a:xfrm>
            <a:off x="608013" y="4437063"/>
            <a:ext cx="11583987" cy="1633537"/>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4240"/>
              </a:lnSpc>
              <a:buClr>
                <a:srgbClr val="FF0000"/>
              </a:buClr>
            </a:pPr>
            <a:r>
              <a:rPr lang="zh-CN" altLang="zh-CN" sz="2800" dirty="0">
                <a:latin typeface="黑体" panose="02010609060101010101" pitchFamily="49" charset="-122"/>
              </a:rPr>
              <a:t>在</a:t>
            </a:r>
            <a:r>
              <a:rPr lang="en-US" altLang="zh-CN" sz="2800" dirty="0">
                <a:latin typeface="黑体" panose="02010609060101010101" pitchFamily="49" charset="-122"/>
              </a:rPr>
              <a:t>DBMS</a:t>
            </a:r>
            <a:r>
              <a:rPr lang="zh-CN" altLang="zh-CN" sz="2800" dirty="0">
                <a:latin typeface="黑体" panose="02010609060101010101" pitchFamily="49" charset="-122"/>
              </a:rPr>
              <a:t>中，事务管理器将并发执行事务的</a:t>
            </a:r>
            <a:r>
              <a:rPr lang="en-US" altLang="zh-CN" sz="2800" dirty="0">
                <a:latin typeface="黑体" panose="02010609060101010101" pitchFamily="49" charset="-122"/>
              </a:rPr>
              <a:t>SQL</a:t>
            </a:r>
            <a:r>
              <a:rPr lang="zh-CN" altLang="zh-CN" sz="2800" dirty="0">
                <a:latin typeface="黑体" panose="02010609060101010101" pitchFamily="49" charset="-122"/>
              </a:rPr>
              <a:t>数据操作请求提交给并发控制调度器。由并发控制调度器将各个事务的</a:t>
            </a:r>
            <a:r>
              <a:rPr lang="en-US" altLang="zh-CN" sz="2800" dirty="0">
                <a:latin typeface="黑体" panose="02010609060101010101" pitchFamily="49" charset="-122"/>
              </a:rPr>
              <a:t>SQL</a:t>
            </a:r>
            <a:r>
              <a:rPr lang="zh-CN" altLang="zh-CN" sz="2800" dirty="0">
                <a:latin typeface="黑体" panose="02010609060101010101" pitchFamily="49" charset="-122"/>
              </a:rPr>
              <a:t>数据操作请求按照一定顺序进行调度执行，并完成对数据库缓冲区</a:t>
            </a:r>
            <a:r>
              <a:rPr lang="zh-CN" altLang="en-US" sz="2800" dirty="0">
                <a:latin typeface="黑体" panose="02010609060101010101" pitchFamily="49" charset="-122"/>
              </a:rPr>
              <a:t>的</a:t>
            </a:r>
            <a:r>
              <a:rPr lang="zh-CN" altLang="zh-CN" sz="2800" dirty="0">
                <a:latin typeface="黑体" panose="02010609060101010101" pitchFamily="49" charset="-122"/>
              </a:rPr>
              <a:t>读写操作。</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a:spLocks noChangeArrowheads="1"/>
          </p:cNvSpPr>
          <p:nvPr/>
        </p:nvSpPr>
        <p:spPr bwMode="auto">
          <a:xfrm>
            <a:off x="174625" y="1360488"/>
            <a:ext cx="11757025" cy="170815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ts val="4235"/>
              </a:lnSpc>
              <a:spcBef>
                <a:spcPct val="0"/>
              </a:spcBef>
              <a:spcAft>
                <a:spcPct val="0"/>
              </a:spcAft>
              <a:buClr>
                <a:srgbClr val="FF0000"/>
              </a:buClr>
              <a:buSzTx/>
              <a:buFontTx/>
              <a:buNone/>
              <a:defRPr/>
            </a:pPr>
            <a:r>
              <a:rPr kumimoji="0" lang="zh-CN" altLang="zh-CN" sz="3145"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例</a:t>
            </a:r>
            <a:r>
              <a:rPr kumimoji="0" lang="zh-CN" altLang="en-US"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银行客户</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的账户当前余款为</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1000</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元，客户</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B</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的账户当前余款为</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1500</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元。现在有两个事务</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T1</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和</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T2</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，其中</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T1</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事务将从客户</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转账</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200</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元到客户</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B</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T2</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事务也将从客户</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转账</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400</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元到客户</a:t>
            </a:r>
            <a:r>
              <a:rPr kumimoji="0" lang="en-US"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B</a:t>
            </a:r>
            <a:r>
              <a:rPr kumimoji="0" lang="zh-CN" altLang="zh-CN"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3145"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pic>
        <p:nvPicPr>
          <p:cNvPr id="5" name="图片 4"/>
          <p:cNvPicPr>
            <a:picLocks noChangeAspect="1"/>
          </p:cNvPicPr>
          <p:nvPr/>
        </p:nvPicPr>
        <p:blipFill>
          <a:blip r:embed="rId1"/>
          <a:stretch>
            <a:fillRect/>
          </a:stretch>
        </p:blipFill>
        <p:spPr>
          <a:xfrm>
            <a:off x="1133475" y="3068638"/>
            <a:ext cx="9402763" cy="3549650"/>
          </a:xfrm>
          <a:prstGeom prst="rect">
            <a:avLst/>
          </a:prstGeom>
          <a:noFill/>
          <a:ln w="9525">
            <a:noFill/>
          </a:ln>
        </p:spPr>
      </p:pic>
      <p:sp>
        <p:nvSpPr>
          <p:cNvPr id="19460" name="Rectangle 2"/>
          <p:cNvSpPr/>
          <p:nvPr/>
        </p:nvSpPr>
        <p:spPr>
          <a:xfrm>
            <a:off x="304800" y="644525"/>
            <a:ext cx="2697163" cy="438150"/>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2.</a:t>
            </a:r>
            <a:r>
              <a:rPr lang="zh-CN" altLang="en-US" sz="2800" dirty="0">
                <a:solidFill>
                  <a:srgbClr val="0066FF"/>
                </a:solidFill>
                <a:latin typeface="黑体" panose="02010609060101010101" pitchFamily="49" charset="-122"/>
              </a:rPr>
              <a:t>事务调度策略</a:t>
            </a:r>
            <a:endParaRPr lang="zh-CN" altLang="en-US" sz="2800" dirty="0">
              <a:solidFill>
                <a:srgbClr val="0066FF"/>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图片 1"/>
          <p:cNvPicPr>
            <a:picLocks noChangeAspect="1"/>
          </p:cNvPicPr>
          <p:nvPr/>
        </p:nvPicPr>
        <p:blipFill>
          <a:blip r:embed="rId1"/>
          <a:stretch>
            <a:fillRect/>
          </a:stretch>
        </p:blipFill>
        <p:spPr>
          <a:xfrm>
            <a:off x="522288" y="620713"/>
            <a:ext cx="10972800" cy="4752975"/>
          </a:xfrm>
          <a:prstGeom prst="rect">
            <a:avLst/>
          </a:prstGeom>
          <a:noFill/>
          <a:ln w="9525">
            <a:noFill/>
          </a:ln>
        </p:spPr>
      </p:pic>
      <p:sp>
        <p:nvSpPr>
          <p:cNvPr id="3" name="矩形 2"/>
          <p:cNvSpPr/>
          <p:nvPr/>
        </p:nvSpPr>
        <p:spPr>
          <a:xfrm>
            <a:off x="957263" y="5867400"/>
            <a:ext cx="2493962" cy="387350"/>
          </a:xfrm>
          <a:prstGeom prst="rect">
            <a:avLst/>
          </a:prstGeom>
          <a:noFill/>
          <a:ln w="9525">
            <a:noFill/>
          </a:ln>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zh-CN" altLang="zh-CN" dirty="0">
                <a:solidFill>
                  <a:srgbClr val="CC3300"/>
                </a:solidFill>
                <a:latin typeface="黑体" panose="02010609060101010101" pitchFamily="49" charset="-122"/>
              </a:rPr>
              <a:t>账户</a:t>
            </a:r>
            <a:r>
              <a:rPr lang="en-US" altLang="zh-CN" dirty="0">
                <a:solidFill>
                  <a:srgbClr val="CC3300"/>
                </a:solidFill>
                <a:latin typeface="黑体" panose="02010609060101010101" pitchFamily="49" charset="-122"/>
              </a:rPr>
              <a:t>A</a:t>
            </a:r>
            <a:r>
              <a:rPr lang="zh-CN" altLang="zh-CN" dirty="0">
                <a:solidFill>
                  <a:srgbClr val="CC3300"/>
                </a:solidFill>
                <a:latin typeface="黑体" panose="02010609060101010101" pitchFamily="49" charset="-122"/>
              </a:rPr>
              <a:t>余款</a:t>
            </a:r>
            <a:r>
              <a:rPr lang="en-US" altLang="zh-CN" dirty="0">
                <a:latin typeface="黑体" panose="02010609060101010101" pitchFamily="49" charset="-122"/>
              </a:rPr>
              <a:t>=400</a:t>
            </a:r>
            <a:r>
              <a:rPr lang="zh-CN" altLang="zh-CN" dirty="0">
                <a:latin typeface="黑体" panose="02010609060101010101" pitchFamily="49" charset="-122"/>
              </a:rPr>
              <a:t>元</a:t>
            </a:r>
            <a:endParaRPr lang="zh-CN" altLang="en-US" dirty="0">
              <a:latin typeface="黑体" panose="02010609060101010101" pitchFamily="49" charset="-122"/>
            </a:endParaRPr>
          </a:p>
        </p:txBody>
      </p:sp>
      <p:sp>
        <p:nvSpPr>
          <p:cNvPr id="4" name="矩形 3"/>
          <p:cNvSpPr/>
          <p:nvPr/>
        </p:nvSpPr>
        <p:spPr>
          <a:xfrm>
            <a:off x="973138" y="6469063"/>
            <a:ext cx="2647950" cy="388937"/>
          </a:xfrm>
          <a:prstGeom prst="rect">
            <a:avLst/>
          </a:prstGeom>
          <a:noFill/>
          <a:ln w="9525">
            <a:noFill/>
          </a:ln>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zh-CN" altLang="zh-CN" dirty="0">
                <a:solidFill>
                  <a:srgbClr val="CC3300"/>
                </a:solidFill>
                <a:latin typeface="黑体" panose="02010609060101010101" pitchFamily="49" charset="-122"/>
              </a:rPr>
              <a:t>账户</a:t>
            </a:r>
            <a:r>
              <a:rPr lang="en-US" altLang="zh-CN" dirty="0">
                <a:solidFill>
                  <a:srgbClr val="CC3300"/>
                </a:solidFill>
                <a:latin typeface="黑体" panose="02010609060101010101" pitchFamily="49" charset="-122"/>
              </a:rPr>
              <a:t>B</a:t>
            </a:r>
            <a:r>
              <a:rPr lang="zh-CN" altLang="zh-CN" dirty="0">
                <a:solidFill>
                  <a:srgbClr val="CC3300"/>
                </a:solidFill>
                <a:latin typeface="黑体" panose="02010609060101010101" pitchFamily="49" charset="-122"/>
              </a:rPr>
              <a:t>余款</a:t>
            </a:r>
            <a:r>
              <a:rPr lang="en-US" altLang="zh-CN" dirty="0">
                <a:latin typeface="黑体" panose="02010609060101010101" pitchFamily="49" charset="-122"/>
              </a:rPr>
              <a:t>=2100</a:t>
            </a:r>
            <a:r>
              <a:rPr lang="zh-CN" altLang="zh-CN" dirty="0">
                <a:latin typeface="黑体" panose="02010609060101010101" pitchFamily="49" charset="-122"/>
              </a:rPr>
              <a:t>元</a:t>
            </a:r>
            <a:endParaRPr lang="zh-CN" altLang="en-US" dirty="0">
              <a:latin typeface="黑体" panose="02010609060101010101" pitchFamily="49" charset="-122"/>
            </a:endParaRPr>
          </a:p>
        </p:txBody>
      </p:sp>
      <p:sp>
        <p:nvSpPr>
          <p:cNvPr id="5" name="矩形 4"/>
          <p:cNvSpPr/>
          <p:nvPr/>
        </p:nvSpPr>
        <p:spPr>
          <a:xfrm>
            <a:off x="7405688" y="5805488"/>
            <a:ext cx="2493962" cy="387350"/>
          </a:xfrm>
          <a:prstGeom prst="rect">
            <a:avLst/>
          </a:prstGeom>
          <a:noFill/>
          <a:ln w="9525">
            <a:noFill/>
          </a:ln>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zh-CN" altLang="zh-CN" dirty="0">
                <a:solidFill>
                  <a:srgbClr val="CC3300"/>
                </a:solidFill>
                <a:latin typeface="黑体" panose="02010609060101010101" pitchFamily="49" charset="-122"/>
              </a:rPr>
              <a:t>账户</a:t>
            </a:r>
            <a:r>
              <a:rPr lang="en-US" altLang="zh-CN" dirty="0">
                <a:solidFill>
                  <a:srgbClr val="CC3300"/>
                </a:solidFill>
                <a:latin typeface="黑体" panose="02010609060101010101" pitchFamily="49" charset="-122"/>
              </a:rPr>
              <a:t>A</a:t>
            </a:r>
            <a:r>
              <a:rPr lang="zh-CN" altLang="zh-CN" dirty="0">
                <a:solidFill>
                  <a:srgbClr val="CC3300"/>
                </a:solidFill>
                <a:latin typeface="黑体" panose="02010609060101010101" pitchFamily="49" charset="-122"/>
              </a:rPr>
              <a:t>余款</a:t>
            </a:r>
            <a:r>
              <a:rPr lang="en-US" altLang="zh-CN" dirty="0">
                <a:latin typeface="黑体" panose="02010609060101010101" pitchFamily="49" charset="-122"/>
              </a:rPr>
              <a:t>=400</a:t>
            </a:r>
            <a:r>
              <a:rPr lang="zh-CN" altLang="zh-CN" dirty="0">
                <a:latin typeface="黑体" panose="02010609060101010101" pitchFamily="49" charset="-122"/>
              </a:rPr>
              <a:t>元</a:t>
            </a:r>
            <a:endParaRPr lang="zh-CN" altLang="en-US" dirty="0">
              <a:latin typeface="黑体" panose="02010609060101010101" pitchFamily="49" charset="-122"/>
            </a:endParaRPr>
          </a:p>
        </p:txBody>
      </p:sp>
      <p:sp>
        <p:nvSpPr>
          <p:cNvPr id="6" name="矩形 5"/>
          <p:cNvSpPr/>
          <p:nvPr/>
        </p:nvSpPr>
        <p:spPr>
          <a:xfrm>
            <a:off x="7421563" y="6408738"/>
            <a:ext cx="2647950" cy="387350"/>
          </a:xfrm>
          <a:prstGeom prst="rect">
            <a:avLst/>
          </a:prstGeom>
          <a:noFill/>
          <a:ln w="9525">
            <a:noFill/>
          </a:ln>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zh-CN" altLang="zh-CN" dirty="0">
                <a:solidFill>
                  <a:srgbClr val="CC3300"/>
                </a:solidFill>
                <a:latin typeface="黑体" panose="02010609060101010101" pitchFamily="49" charset="-122"/>
              </a:rPr>
              <a:t>账户</a:t>
            </a:r>
            <a:r>
              <a:rPr lang="en-US" altLang="zh-CN" dirty="0">
                <a:solidFill>
                  <a:srgbClr val="CC3300"/>
                </a:solidFill>
                <a:latin typeface="黑体" panose="02010609060101010101" pitchFamily="49" charset="-122"/>
              </a:rPr>
              <a:t>B</a:t>
            </a:r>
            <a:r>
              <a:rPr lang="zh-CN" altLang="zh-CN" dirty="0">
                <a:solidFill>
                  <a:srgbClr val="CC3300"/>
                </a:solidFill>
                <a:latin typeface="黑体" panose="02010609060101010101" pitchFamily="49" charset="-122"/>
              </a:rPr>
              <a:t>余款</a:t>
            </a:r>
            <a:r>
              <a:rPr lang="en-US" altLang="zh-CN" dirty="0">
                <a:latin typeface="黑体" panose="02010609060101010101" pitchFamily="49" charset="-122"/>
              </a:rPr>
              <a:t>=2100</a:t>
            </a:r>
            <a:r>
              <a:rPr lang="zh-CN" altLang="zh-CN" dirty="0">
                <a:latin typeface="黑体" panose="02010609060101010101" pitchFamily="49" charset="-122"/>
              </a:rPr>
              <a:t>元</a:t>
            </a:r>
            <a:endParaRPr lang="zh-CN" altLang="en-US" dirty="0">
              <a:latin typeface="黑体" panose="02010609060101010101" pitchFamily="49" charset="-122"/>
            </a:endParaRPr>
          </a:p>
        </p:txBody>
      </p:sp>
      <p:sp>
        <p:nvSpPr>
          <p:cNvPr id="2" name="右箭头 1"/>
          <p:cNvSpPr/>
          <p:nvPr/>
        </p:nvSpPr>
        <p:spPr>
          <a:xfrm>
            <a:off x="277813" y="1196975"/>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8" name="右箭头 7"/>
          <p:cNvSpPr/>
          <p:nvPr/>
        </p:nvSpPr>
        <p:spPr>
          <a:xfrm>
            <a:off x="3159125" y="2924175"/>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9" name="右箭头 8"/>
          <p:cNvSpPr/>
          <p:nvPr/>
        </p:nvSpPr>
        <p:spPr>
          <a:xfrm>
            <a:off x="9207500" y="1196975"/>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0" name="右箭头 9"/>
          <p:cNvSpPr/>
          <p:nvPr/>
        </p:nvSpPr>
        <p:spPr>
          <a:xfrm>
            <a:off x="6326188" y="2924175"/>
            <a:ext cx="490537" cy="360363"/>
          </a:xfrm>
          <a:prstGeom prst="rightArrow">
            <a:avLst>
              <a:gd name="adj1" fmla="val 50000"/>
              <a:gd name="adj2" fmla="val 50088"/>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2" grpId="0" bldLvl="0" animBg="1"/>
      <p:bldP spid="8" grpId="0" bldLvl="0" animBg="1"/>
      <p:bldP spid="9" grpId="0" bldLvl="0" animBg="1"/>
      <p:bldP spid="10"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2"/>
          <p:cNvPicPr>
            <a:picLocks noChangeAspect="1"/>
          </p:cNvPicPr>
          <p:nvPr/>
        </p:nvPicPr>
        <p:blipFill>
          <a:blip r:embed="rId1"/>
          <a:stretch>
            <a:fillRect/>
          </a:stretch>
        </p:blipFill>
        <p:spPr>
          <a:xfrm>
            <a:off x="447675" y="333375"/>
            <a:ext cx="11407775" cy="5514975"/>
          </a:xfrm>
          <a:prstGeom prst="rect">
            <a:avLst/>
          </a:prstGeom>
          <a:noFill/>
          <a:ln w="9525">
            <a:noFill/>
          </a:ln>
        </p:spPr>
      </p:pic>
      <p:sp>
        <p:nvSpPr>
          <p:cNvPr id="4" name="矩形 3"/>
          <p:cNvSpPr/>
          <p:nvPr/>
        </p:nvSpPr>
        <p:spPr>
          <a:xfrm>
            <a:off x="957263" y="5830888"/>
            <a:ext cx="2493962" cy="387350"/>
          </a:xfrm>
          <a:prstGeom prst="rect">
            <a:avLst/>
          </a:prstGeom>
          <a:noFill/>
          <a:ln w="9525">
            <a:noFill/>
          </a:ln>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zh-CN" altLang="zh-CN" dirty="0">
                <a:solidFill>
                  <a:srgbClr val="CC3300"/>
                </a:solidFill>
                <a:latin typeface="黑体" panose="02010609060101010101" pitchFamily="49" charset="-122"/>
              </a:rPr>
              <a:t>账户</a:t>
            </a:r>
            <a:r>
              <a:rPr lang="en-US" altLang="zh-CN" dirty="0">
                <a:solidFill>
                  <a:srgbClr val="CC3300"/>
                </a:solidFill>
                <a:latin typeface="黑体" panose="02010609060101010101" pitchFamily="49" charset="-122"/>
              </a:rPr>
              <a:t>A</a:t>
            </a:r>
            <a:r>
              <a:rPr lang="zh-CN" altLang="zh-CN" dirty="0">
                <a:solidFill>
                  <a:srgbClr val="CC3300"/>
                </a:solidFill>
                <a:latin typeface="黑体" panose="02010609060101010101" pitchFamily="49" charset="-122"/>
              </a:rPr>
              <a:t>余款</a:t>
            </a:r>
            <a:r>
              <a:rPr lang="en-US" altLang="zh-CN" dirty="0">
                <a:latin typeface="黑体" panose="02010609060101010101" pitchFamily="49" charset="-122"/>
              </a:rPr>
              <a:t>=400</a:t>
            </a:r>
            <a:r>
              <a:rPr lang="zh-CN" altLang="zh-CN" dirty="0">
                <a:latin typeface="黑体" panose="02010609060101010101" pitchFamily="49" charset="-122"/>
              </a:rPr>
              <a:t>元</a:t>
            </a:r>
            <a:endParaRPr lang="zh-CN" altLang="en-US" dirty="0">
              <a:latin typeface="黑体" panose="02010609060101010101" pitchFamily="49" charset="-122"/>
            </a:endParaRPr>
          </a:p>
        </p:txBody>
      </p:sp>
      <p:sp>
        <p:nvSpPr>
          <p:cNvPr id="5" name="矩形 4"/>
          <p:cNvSpPr/>
          <p:nvPr/>
        </p:nvSpPr>
        <p:spPr>
          <a:xfrm>
            <a:off x="973138" y="6432550"/>
            <a:ext cx="2647950" cy="388938"/>
          </a:xfrm>
          <a:prstGeom prst="rect">
            <a:avLst/>
          </a:prstGeom>
          <a:noFill/>
          <a:ln w="9525">
            <a:noFill/>
          </a:ln>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zh-CN" altLang="zh-CN" dirty="0">
                <a:solidFill>
                  <a:srgbClr val="CC3300"/>
                </a:solidFill>
                <a:latin typeface="黑体" panose="02010609060101010101" pitchFamily="49" charset="-122"/>
              </a:rPr>
              <a:t>账户</a:t>
            </a:r>
            <a:r>
              <a:rPr lang="en-US" altLang="zh-CN" dirty="0">
                <a:solidFill>
                  <a:srgbClr val="CC3300"/>
                </a:solidFill>
                <a:latin typeface="黑体" panose="02010609060101010101" pitchFamily="49" charset="-122"/>
              </a:rPr>
              <a:t>B</a:t>
            </a:r>
            <a:r>
              <a:rPr lang="zh-CN" altLang="zh-CN" dirty="0">
                <a:solidFill>
                  <a:srgbClr val="CC3300"/>
                </a:solidFill>
                <a:latin typeface="黑体" panose="02010609060101010101" pitchFamily="49" charset="-122"/>
              </a:rPr>
              <a:t>余款</a:t>
            </a:r>
            <a:r>
              <a:rPr lang="en-US" altLang="zh-CN" dirty="0">
                <a:latin typeface="黑体" panose="02010609060101010101" pitchFamily="49" charset="-122"/>
              </a:rPr>
              <a:t>=2100</a:t>
            </a:r>
            <a:r>
              <a:rPr lang="zh-CN" altLang="zh-CN" dirty="0">
                <a:latin typeface="黑体" panose="02010609060101010101" pitchFamily="49" charset="-122"/>
              </a:rPr>
              <a:t>元</a:t>
            </a:r>
            <a:endParaRPr lang="zh-CN" altLang="en-US" dirty="0">
              <a:latin typeface="黑体" panose="02010609060101010101" pitchFamily="49" charset="-122"/>
            </a:endParaRPr>
          </a:p>
        </p:txBody>
      </p:sp>
      <p:sp>
        <p:nvSpPr>
          <p:cNvPr id="6" name="矩形 5"/>
          <p:cNvSpPr/>
          <p:nvPr/>
        </p:nvSpPr>
        <p:spPr>
          <a:xfrm>
            <a:off x="7667625" y="5805488"/>
            <a:ext cx="2492375" cy="387350"/>
          </a:xfrm>
          <a:prstGeom prst="rect">
            <a:avLst/>
          </a:prstGeom>
          <a:noFill/>
          <a:ln w="9525">
            <a:noFill/>
          </a:ln>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zh-CN" altLang="zh-CN" dirty="0">
                <a:solidFill>
                  <a:srgbClr val="CC3300"/>
                </a:solidFill>
                <a:latin typeface="黑体" panose="02010609060101010101" pitchFamily="49" charset="-122"/>
              </a:rPr>
              <a:t>账户</a:t>
            </a:r>
            <a:r>
              <a:rPr lang="en-US" altLang="zh-CN" dirty="0">
                <a:solidFill>
                  <a:srgbClr val="CC3300"/>
                </a:solidFill>
                <a:latin typeface="黑体" panose="02010609060101010101" pitchFamily="49" charset="-122"/>
              </a:rPr>
              <a:t>A</a:t>
            </a:r>
            <a:r>
              <a:rPr lang="zh-CN" altLang="zh-CN" dirty="0">
                <a:solidFill>
                  <a:srgbClr val="CC3300"/>
                </a:solidFill>
                <a:latin typeface="黑体" panose="02010609060101010101" pitchFamily="49" charset="-122"/>
              </a:rPr>
              <a:t>余款</a:t>
            </a:r>
            <a:r>
              <a:rPr lang="en-US" altLang="zh-CN" dirty="0">
                <a:latin typeface="黑体" panose="02010609060101010101" pitchFamily="49" charset="-122"/>
              </a:rPr>
              <a:t>=800</a:t>
            </a:r>
            <a:r>
              <a:rPr lang="zh-CN" altLang="zh-CN" dirty="0">
                <a:latin typeface="黑体" panose="02010609060101010101" pitchFamily="49" charset="-122"/>
              </a:rPr>
              <a:t>元</a:t>
            </a:r>
            <a:endParaRPr lang="zh-CN" altLang="en-US" dirty="0">
              <a:latin typeface="黑体" panose="02010609060101010101" pitchFamily="49" charset="-122"/>
            </a:endParaRPr>
          </a:p>
        </p:txBody>
      </p:sp>
      <p:sp>
        <p:nvSpPr>
          <p:cNvPr id="7" name="矩形 6"/>
          <p:cNvSpPr/>
          <p:nvPr/>
        </p:nvSpPr>
        <p:spPr>
          <a:xfrm>
            <a:off x="7683500" y="6405563"/>
            <a:ext cx="2646363" cy="388937"/>
          </a:xfrm>
          <a:prstGeom prst="rect">
            <a:avLst/>
          </a:prstGeom>
          <a:noFill/>
          <a:ln w="9525">
            <a:noFill/>
          </a:ln>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zh-CN" altLang="zh-CN" dirty="0">
                <a:solidFill>
                  <a:srgbClr val="CC3300"/>
                </a:solidFill>
                <a:latin typeface="黑体" panose="02010609060101010101" pitchFamily="49" charset="-122"/>
              </a:rPr>
              <a:t>账户</a:t>
            </a:r>
            <a:r>
              <a:rPr lang="en-US" altLang="zh-CN" dirty="0">
                <a:solidFill>
                  <a:srgbClr val="CC3300"/>
                </a:solidFill>
                <a:latin typeface="黑体" panose="02010609060101010101" pitchFamily="49" charset="-122"/>
              </a:rPr>
              <a:t>B</a:t>
            </a:r>
            <a:r>
              <a:rPr lang="zh-CN" altLang="zh-CN" dirty="0">
                <a:solidFill>
                  <a:srgbClr val="CC3300"/>
                </a:solidFill>
                <a:latin typeface="黑体" panose="02010609060101010101" pitchFamily="49" charset="-122"/>
              </a:rPr>
              <a:t>余款</a:t>
            </a:r>
            <a:r>
              <a:rPr lang="en-US" altLang="zh-CN" dirty="0">
                <a:latin typeface="黑体" panose="02010609060101010101" pitchFamily="49" charset="-122"/>
              </a:rPr>
              <a:t>=1900</a:t>
            </a:r>
            <a:r>
              <a:rPr lang="zh-CN" altLang="zh-CN" dirty="0">
                <a:latin typeface="黑体" panose="02010609060101010101" pitchFamily="49" charset="-122"/>
              </a:rPr>
              <a:t>元</a:t>
            </a:r>
            <a:endParaRPr lang="zh-CN" altLang="en-US" dirty="0">
              <a:latin typeface="黑体" panose="02010609060101010101" pitchFamily="49" charset="-122"/>
            </a:endParaRPr>
          </a:p>
        </p:txBody>
      </p:sp>
      <p:sp>
        <p:nvSpPr>
          <p:cNvPr id="8" name="右箭头 7"/>
          <p:cNvSpPr/>
          <p:nvPr/>
        </p:nvSpPr>
        <p:spPr>
          <a:xfrm>
            <a:off x="192088" y="908050"/>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9" name="右箭头 8"/>
          <p:cNvSpPr/>
          <p:nvPr/>
        </p:nvSpPr>
        <p:spPr>
          <a:xfrm>
            <a:off x="3143250" y="1700213"/>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0" name="右箭头 9"/>
          <p:cNvSpPr/>
          <p:nvPr/>
        </p:nvSpPr>
        <p:spPr>
          <a:xfrm>
            <a:off x="192088" y="2781300"/>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1" name="右箭头 10"/>
          <p:cNvSpPr/>
          <p:nvPr/>
        </p:nvSpPr>
        <p:spPr>
          <a:xfrm>
            <a:off x="3159125" y="3573463"/>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2" name="右箭头 11"/>
          <p:cNvSpPr/>
          <p:nvPr/>
        </p:nvSpPr>
        <p:spPr>
          <a:xfrm>
            <a:off x="6615113" y="836613"/>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3" name="右箭头 12"/>
          <p:cNvSpPr/>
          <p:nvPr/>
        </p:nvSpPr>
        <p:spPr>
          <a:xfrm>
            <a:off x="6615113" y="2565400"/>
            <a:ext cx="488950" cy="358775"/>
          </a:xfrm>
          <a:prstGeom prst="rightArrow">
            <a:avLst>
              <a:gd name="adj1" fmla="val 50000"/>
              <a:gd name="adj2" fmla="val 50147"/>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4" name="右箭头 13"/>
          <p:cNvSpPr/>
          <p:nvPr/>
        </p:nvSpPr>
        <p:spPr>
          <a:xfrm>
            <a:off x="9494838" y="1412875"/>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5" name="右箭头 14"/>
          <p:cNvSpPr/>
          <p:nvPr/>
        </p:nvSpPr>
        <p:spPr>
          <a:xfrm>
            <a:off x="9494838" y="3789363"/>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654050" y="1374140"/>
            <a:ext cx="11293475" cy="5124450"/>
          </a:xfrm>
          <a:prstGeom prst="rect">
            <a:avLst/>
          </a:prstGeom>
          <a:noFill/>
          <a:ln w="9525">
            <a:noFill/>
          </a:ln>
        </p:spPr>
        <p:txBody>
          <a:bodyPr wrap="square" lIns="104499" tIns="52249" rIns="104499" bIns="52249">
            <a:spAutoFit/>
          </a:bodyPr>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sym typeface="+mn-ea"/>
              </a:rPr>
              <a:t>用户界面友好</a:t>
            </a:r>
            <a:r>
              <a:rPr lang="en-US" altLang="zh-CN" sz="3600" dirty="0">
                <a:latin typeface="隶书" panose="02010509060101010101" pitchFamily="49" charset="-122"/>
                <a:ea typeface="隶书" panose="02010509060101010101" pitchFamily="49" charset="-122"/>
                <a:sym typeface="+mn-ea"/>
              </a:rPr>
              <a:t>---</a:t>
            </a:r>
            <a:r>
              <a:rPr lang="en-US" altLang="zh-CN" sz="3600">
                <a:latin typeface="宋体" panose="02010600030101010101" pitchFamily="2" charset="-122"/>
                <a:ea typeface="宋体" panose="02010600030101010101" pitchFamily="2" charset="-122"/>
                <a:sym typeface="+mn-ea"/>
              </a:rPr>
              <a:t>(1)</a:t>
            </a:r>
            <a:r>
              <a:rPr lang="zh-CN" altLang="en-US" sz="3600" dirty="0">
                <a:latin typeface="宋体" panose="02010600030101010101" pitchFamily="2" charset="-122"/>
                <a:ea typeface="宋体" panose="02010600030101010101" pitchFamily="2" charset="-122"/>
                <a:sym typeface="+mn-ea"/>
              </a:rPr>
              <a:t>可靠性 </a:t>
            </a:r>
            <a:r>
              <a:rPr lang="en-US" altLang="zh-CN" sz="3600">
                <a:latin typeface="宋体" panose="02010600030101010101" pitchFamily="2" charset="-122"/>
                <a:ea typeface="宋体" panose="02010600030101010101" pitchFamily="2" charset="-122"/>
                <a:sym typeface="+mn-ea"/>
              </a:rPr>
              <a:t>(2)</a:t>
            </a:r>
            <a:r>
              <a:rPr lang="zh-CN" altLang="en-US" sz="3600" dirty="0">
                <a:latin typeface="宋体" panose="02010600030101010101" pitchFamily="2" charset="-122"/>
                <a:ea typeface="宋体" panose="02010600030101010101" pitchFamily="2" charset="-122"/>
                <a:sym typeface="+mn-ea"/>
              </a:rPr>
              <a:t>易用性 </a:t>
            </a:r>
            <a:r>
              <a:rPr lang="en-US" altLang="zh-CN" sz="3600">
                <a:latin typeface="宋体" panose="02010600030101010101" pitchFamily="2" charset="-122"/>
                <a:ea typeface="宋体" panose="02010600030101010101" pitchFamily="2" charset="-122"/>
                <a:sym typeface="+mn-ea"/>
              </a:rPr>
              <a:t>(3)</a:t>
            </a:r>
            <a:r>
              <a:rPr lang="zh-CN" altLang="en-US" sz="3600" dirty="0">
                <a:latin typeface="宋体" panose="02010600030101010101" pitchFamily="2" charset="-122"/>
                <a:ea typeface="宋体" panose="02010600030101010101" pitchFamily="2" charset="-122"/>
                <a:sym typeface="+mn-ea"/>
              </a:rPr>
              <a:t>立即反馈 </a:t>
            </a:r>
            <a:r>
              <a:rPr lang="en-US" altLang="zh-CN" sz="3600">
                <a:latin typeface="宋体" panose="02010600030101010101" pitchFamily="2" charset="-122"/>
                <a:ea typeface="宋体" panose="02010600030101010101" pitchFamily="2" charset="-122"/>
                <a:sym typeface="+mn-ea"/>
              </a:rPr>
              <a:t>(4)</a:t>
            </a:r>
            <a:r>
              <a:rPr lang="zh-CN" altLang="en-US" sz="3600" dirty="0">
                <a:latin typeface="宋体" panose="02010600030101010101" pitchFamily="2" charset="-122"/>
                <a:ea typeface="宋体" panose="02010600030101010101" pitchFamily="2" charset="-122"/>
                <a:sym typeface="+mn-ea"/>
              </a:rPr>
              <a:t>多样性。</a:t>
            </a:r>
            <a:endParaRPr lang="zh-CN" altLang="en-US" sz="3600" dirty="0">
              <a:latin typeface="宋体" panose="02010600030101010101" pitchFamily="2" charset="-122"/>
              <a:ea typeface="宋体" panose="02010600030101010101" pitchFamily="2" charset="-122"/>
              <a:sym typeface="+mn-ea"/>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sym typeface="+mn-ea"/>
              </a:rPr>
              <a:t>功能完备</a:t>
            </a:r>
            <a:r>
              <a:rPr lang="en-US" altLang="zh-CN" sz="3600" dirty="0">
                <a:latin typeface="隶书" panose="02010509060101010101" pitchFamily="49" charset="-122"/>
                <a:ea typeface="隶书" panose="02010509060101010101" pitchFamily="49" charset="-122"/>
                <a:sym typeface="+mn-ea"/>
              </a:rPr>
              <a:t>--</a:t>
            </a:r>
            <a:r>
              <a:rPr lang="zh-CN" altLang="en-US" sz="3600" dirty="0">
                <a:latin typeface="Times New Roman" panose="02020603050405020304" pitchFamily="18" charset="0"/>
                <a:ea typeface="宋体" panose="02010600030101010101" pitchFamily="2" charset="-122"/>
                <a:sym typeface="+mn-ea"/>
              </a:rPr>
              <a:t>主要功能</a:t>
            </a:r>
            <a:r>
              <a:rPr lang="en-US" altLang="zh-CN" sz="3600">
                <a:latin typeface="Times New Roman" panose="02020603050405020304" pitchFamily="18" charset="0"/>
                <a:ea typeface="宋体" panose="02010600030101010101" pitchFamily="2" charset="-122"/>
                <a:sym typeface="+mn-ea"/>
              </a:rPr>
              <a:t>:</a:t>
            </a:r>
            <a:r>
              <a:rPr lang="zh-CN" altLang="en-US" sz="3600" dirty="0">
                <a:latin typeface="Times New Roman" panose="02020603050405020304" pitchFamily="18" charset="0"/>
                <a:ea typeface="宋体" panose="02010600030101010101" pitchFamily="2" charset="-122"/>
                <a:sym typeface="+mn-ea"/>
              </a:rPr>
              <a:t>数据库定义、数据库数据存取、数据库运行管理、数据库组织和存储管理、数据库建立和维护等。</a:t>
            </a:r>
            <a:endParaRPr lang="zh-CN" altLang="en-US" sz="3600" dirty="0">
              <a:latin typeface="隶书" panose="02010509060101010101" pitchFamily="49" charset="-122"/>
              <a:ea typeface="隶书" panose="02010509060101010101" pitchFamily="49" charset="-122"/>
              <a:sym typeface="+mn-ea"/>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sym typeface="+mn-ea"/>
              </a:rPr>
              <a:t>效率高</a:t>
            </a:r>
            <a:r>
              <a:rPr lang="en-US" altLang="zh-CN" sz="3600" dirty="0">
                <a:latin typeface="隶书" panose="02010509060101010101" pitchFamily="49" charset="-122"/>
                <a:ea typeface="隶书" panose="02010509060101010101" pitchFamily="49" charset="-122"/>
                <a:sym typeface="+mn-ea"/>
              </a:rPr>
              <a:t>--</a:t>
            </a:r>
            <a:r>
              <a:rPr lang="zh-CN" altLang="en-US" sz="3600" dirty="0">
                <a:latin typeface="Times New Roman" panose="02020603050405020304" pitchFamily="18" charset="0"/>
                <a:ea typeface="宋体" panose="02010600030101010101" pitchFamily="2" charset="-122"/>
                <a:sym typeface="+mn-ea"/>
              </a:rPr>
              <a:t>高的系统效率和高的用户生产率</a:t>
            </a:r>
            <a:endParaRPr lang="zh-CN" altLang="en-US" sz="3600" b="0" dirty="0">
              <a:solidFill>
                <a:schemeClr val="tx1"/>
              </a:solidFill>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sym typeface="+mn-ea"/>
              </a:rPr>
              <a:t>结构清晰</a:t>
            </a:r>
            <a:r>
              <a:rPr lang="en-US" altLang="zh-CN" sz="3600" dirty="0">
                <a:latin typeface="隶书" panose="02010509060101010101" pitchFamily="49" charset="-122"/>
                <a:ea typeface="隶书" panose="02010509060101010101" pitchFamily="49" charset="-122"/>
                <a:sym typeface="+mn-ea"/>
              </a:rPr>
              <a:t>--</a:t>
            </a:r>
            <a:r>
              <a:rPr lang="zh-CN" altLang="en-US" sz="3600" dirty="0">
                <a:latin typeface="隶书" panose="02010509060101010101" pitchFamily="49" charset="-122"/>
                <a:ea typeface="隶书" panose="02010509060101010101" pitchFamily="49" charset="-122"/>
                <a:sym typeface="+mn-ea"/>
              </a:rPr>
              <a:t>层次分明， </a:t>
            </a:r>
            <a:r>
              <a:rPr lang="zh-CN" altLang="en-US" sz="3600" dirty="0">
                <a:latin typeface="Times New Roman" panose="02020603050405020304" pitchFamily="18" charset="0"/>
                <a:ea typeface="宋体" panose="02010600030101010101" pitchFamily="2" charset="-122"/>
                <a:sym typeface="+mn-ea"/>
              </a:rPr>
              <a:t>向上与用户的接口，向下与操作系统及其他软、硬件资源的接口</a:t>
            </a:r>
            <a:endParaRPr lang="zh-CN" altLang="en-US" sz="3600" dirty="0">
              <a:latin typeface="隶书" panose="02010509060101010101" pitchFamily="49" charset="-122"/>
              <a:ea typeface="隶书" panose="02010509060101010101" pitchFamily="49" charset="-122"/>
              <a:sym typeface="+mn-ea"/>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sym typeface="+mn-ea"/>
              </a:rPr>
              <a:t>开放性</a:t>
            </a:r>
            <a:r>
              <a:rPr lang="en-US" altLang="zh-CN" sz="3600" dirty="0">
                <a:latin typeface="隶书" panose="02010509060101010101" pitchFamily="49" charset="-122"/>
                <a:ea typeface="隶书" panose="02010509060101010101" pitchFamily="49" charset="-122"/>
                <a:sym typeface="+mn-ea"/>
              </a:rPr>
              <a:t>--</a:t>
            </a:r>
            <a:r>
              <a:rPr lang="zh-CN" altLang="en-US" sz="3600" dirty="0">
                <a:latin typeface="Times New Roman" panose="02020603050405020304" pitchFamily="18" charset="0"/>
                <a:ea typeface="宋体" panose="02010600030101010101" pitchFamily="2" charset="-122"/>
                <a:sym typeface="+mn-ea"/>
              </a:rPr>
              <a:t>符合标准和规范</a:t>
            </a:r>
            <a:endParaRPr lang="zh-CN" altLang="zh-CN" sz="3600" dirty="0">
              <a:latin typeface="隶书" panose="02010509060101010101" pitchFamily="49" charset="-122"/>
              <a:ea typeface="隶书" panose="02010509060101010101" pitchFamily="49" charset="-122"/>
            </a:endParaRPr>
          </a:p>
        </p:txBody>
      </p:sp>
      <p:sp>
        <p:nvSpPr>
          <p:cNvPr id="6147" name="Rectangle 3"/>
          <p:cNvSpPr>
            <a:spLocks noChangeArrowheads="1"/>
          </p:cNvSpPr>
          <p:nvPr/>
        </p:nvSpPr>
        <p:spPr bwMode="auto">
          <a:xfrm>
            <a:off x="170180" y="324485"/>
            <a:ext cx="11951970" cy="104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4802" tIns="32401" rIns="64802" bIns="32401">
            <a:spAutoFit/>
          </a:bodyPr>
          <a:lstStyle/>
          <a:p>
            <a:pPr marL="0" marR="0" lvl="0" indent="0" algn="l" defTabSz="647700" rtl="0" eaLnBrk="0" fontAlgn="base" latinLnBrk="0" hangingPunct="0">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DBMS</a:t>
            </a:r>
            <a:r>
              <a:rPr kumimoji="0" lang="zh-CN" altLang="en-US"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是</a:t>
            </a:r>
            <a:r>
              <a:rPr lang="zh-CN" altLang="en-US" b="1" dirty="0">
                <a:latin typeface="Times New Roman" panose="02020603050405020304" pitchFamily="18" charset="0"/>
                <a:ea typeface="宋体" panose="02010600030101010101" pitchFamily="2" charset="-122"/>
                <a:sym typeface="+mn-ea"/>
              </a:rPr>
              <a:t>介于用户和操作系统之间的一组软件，实现对共享数据的有效组织、管理和存取</a:t>
            </a:r>
            <a:endParaRPr lang="zh-CN" altLang="en-US" sz="2800" b="1" dirty="0">
              <a:latin typeface="Times New Roman" panose="02020603050405020304" pitchFamily="18" charset="0"/>
              <a:ea typeface="宋体" panose="02010600030101010101" pitchFamily="2" charset="-122"/>
              <a:sym typeface="+mn-ea"/>
            </a:endParaRPr>
          </a:p>
          <a:p>
            <a:pPr marL="0" marR="0" lvl="0" indent="0" algn="l" defTabSz="647700" rtl="0" eaLnBrk="0" fontAlgn="base" latinLnBrk="0" hangingPunct="0">
              <a:lnSpc>
                <a:spcPct val="100000"/>
              </a:lnSpc>
              <a:spcBef>
                <a:spcPct val="0"/>
              </a:spcBef>
              <a:spcAft>
                <a:spcPct val="0"/>
              </a:spcAft>
              <a:buClrTx/>
              <a:buSzTx/>
              <a:buFontTx/>
              <a:buNone/>
              <a:defRPr/>
            </a:pPr>
            <a:r>
              <a:rPr lang="en-US" altLang="zh-CN" sz="4000">
                <a:latin typeface="Times New Roman" panose="02020603050405020304" pitchFamily="18" charset="0"/>
                <a:ea typeface="宋体" panose="02010600030101010101" pitchFamily="2" charset="-122"/>
                <a:sym typeface="+mn-ea"/>
              </a:rPr>
              <a:t>DBMS</a:t>
            </a:r>
            <a:r>
              <a:rPr lang="zh-CN" altLang="en-US" sz="4000" dirty="0">
                <a:latin typeface="Times New Roman" panose="02020603050405020304" pitchFamily="18" charset="0"/>
                <a:ea typeface="宋体" panose="02010600030101010101" pitchFamily="2" charset="-122"/>
                <a:sym typeface="+mn-ea"/>
              </a:rPr>
              <a:t>的目标</a:t>
            </a: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 </a:t>
            </a:r>
            <a:endPar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4"/>
          <p:cNvSpPr/>
          <p:nvPr/>
        </p:nvSpPr>
        <p:spPr>
          <a:xfrm>
            <a:off x="260350" y="549275"/>
            <a:ext cx="11757025" cy="1633538"/>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zh-CN" sz="2800" dirty="0">
                <a:solidFill>
                  <a:srgbClr val="FF0000"/>
                </a:solidFill>
                <a:latin typeface="黑体" panose="02010609060101010101" pitchFamily="49" charset="-122"/>
              </a:rPr>
              <a:t>结论</a:t>
            </a:r>
            <a:r>
              <a:rPr lang="zh-CN" altLang="zh-CN" sz="2800" dirty="0">
                <a:latin typeface="黑体" panose="02010609060101010101" pitchFamily="49" charset="-122"/>
              </a:rPr>
              <a:t>：在事务并发执行中，只有当事务</a:t>
            </a:r>
            <a:r>
              <a:rPr lang="zh-CN" altLang="en-US" sz="2800" dirty="0">
                <a:latin typeface="黑体" panose="02010609060101010101" pitchFamily="49" charset="-122"/>
              </a:rPr>
              <a:t>中数据操作</a:t>
            </a:r>
            <a:r>
              <a:rPr lang="zh-CN" altLang="zh-CN" sz="2800" dirty="0">
                <a:latin typeface="黑体" panose="02010609060101010101" pitchFamily="49" charset="-122"/>
              </a:rPr>
              <a:t>调度顺序的执行结果与事务串行执行</a:t>
            </a:r>
            <a:r>
              <a:rPr lang="zh-CN" altLang="en-US" sz="2800" dirty="0">
                <a:latin typeface="黑体" panose="02010609060101010101" pitchFamily="49" charset="-122"/>
              </a:rPr>
              <a:t>结果</a:t>
            </a:r>
            <a:r>
              <a:rPr lang="zh-CN" altLang="zh-CN" sz="2800" dirty="0">
                <a:latin typeface="黑体" panose="02010609060101010101" pitchFamily="49" charset="-122"/>
              </a:rPr>
              <a:t>一样时，该并发事务调度才能保证数据</a:t>
            </a:r>
            <a:r>
              <a:rPr lang="zh-CN" altLang="en-US" sz="2800" dirty="0">
                <a:latin typeface="黑体" panose="02010609060101010101" pitchFamily="49" charset="-122"/>
              </a:rPr>
              <a:t>操作</a:t>
            </a:r>
            <a:r>
              <a:rPr lang="zh-CN" altLang="zh-CN" sz="2800" dirty="0">
                <a:latin typeface="黑体" panose="02010609060101010101" pitchFamily="49" charset="-122"/>
              </a:rPr>
              <a:t>的</a:t>
            </a:r>
            <a:r>
              <a:rPr lang="zh-CN" altLang="en-US" sz="2800" dirty="0">
                <a:latin typeface="黑体" panose="02010609060101010101" pitchFamily="49" charset="-122"/>
              </a:rPr>
              <a:t>正确性和</a:t>
            </a:r>
            <a:r>
              <a:rPr lang="zh-CN" altLang="zh-CN" sz="2800" dirty="0">
                <a:latin typeface="黑体" panose="02010609060101010101" pitchFamily="49" charset="-122"/>
              </a:rPr>
              <a:t>一致性。符合这样效果的调度称为</a:t>
            </a:r>
            <a:r>
              <a:rPr lang="zh-CN" altLang="zh-CN" sz="2800" dirty="0">
                <a:solidFill>
                  <a:srgbClr val="FF0000"/>
                </a:solidFill>
                <a:latin typeface="黑体" panose="02010609060101010101" pitchFamily="49" charset="-122"/>
              </a:rPr>
              <a:t>可串行化调度</a:t>
            </a:r>
            <a:r>
              <a:rPr lang="zh-CN" altLang="en-US" sz="2800" dirty="0">
                <a:solidFill>
                  <a:srgbClr val="FF0000"/>
                </a:solidFill>
                <a:latin typeface="黑体" panose="02010609060101010101" pitchFamily="49" charset="-122"/>
              </a:rPr>
              <a:t>。</a:t>
            </a:r>
            <a:endParaRPr lang="zh-CN" altLang="en-US" sz="2800" dirty="0">
              <a:solidFill>
                <a:srgbClr val="FF0000"/>
              </a:solidFill>
              <a:latin typeface="黑体" panose="02010609060101010101" pitchFamily="49" charset="-122"/>
            </a:endParaRPr>
          </a:p>
        </p:txBody>
      </p:sp>
      <p:sp>
        <p:nvSpPr>
          <p:cNvPr id="86019" name="矩形 5"/>
          <p:cNvSpPr/>
          <p:nvPr/>
        </p:nvSpPr>
        <p:spPr>
          <a:xfrm>
            <a:off x="260350" y="2659063"/>
            <a:ext cx="11931650" cy="1095375"/>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4240"/>
              </a:lnSpc>
              <a:buClr>
                <a:srgbClr val="FF0000"/>
              </a:buClr>
            </a:pPr>
            <a:r>
              <a:rPr lang="en-US" altLang="zh-CN" sz="2800" dirty="0">
                <a:solidFill>
                  <a:srgbClr val="C00000"/>
                </a:solidFill>
                <a:latin typeface="黑体" panose="02010609060101010101" pitchFamily="49" charset="-122"/>
              </a:rPr>
              <a:t>DBMS</a:t>
            </a:r>
            <a:r>
              <a:rPr lang="zh-CN" altLang="zh-CN" sz="2800" dirty="0">
                <a:solidFill>
                  <a:srgbClr val="C00000"/>
                </a:solidFill>
                <a:latin typeface="黑体" panose="02010609060101010101" pitchFamily="49" charset="-122"/>
              </a:rPr>
              <a:t>并发</a:t>
            </a:r>
            <a:r>
              <a:rPr lang="zh-CN" altLang="en-US" sz="2800" dirty="0">
                <a:solidFill>
                  <a:srgbClr val="C00000"/>
                </a:solidFill>
                <a:latin typeface="黑体" panose="02010609060101010101" pitchFamily="49" charset="-122"/>
              </a:rPr>
              <a:t>事务</a:t>
            </a:r>
            <a:r>
              <a:rPr lang="zh-CN" altLang="zh-CN" sz="2800" dirty="0">
                <a:solidFill>
                  <a:srgbClr val="C00000"/>
                </a:solidFill>
                <a:latin typeface="黑体" panose="02010609060101010101" pitchFamily="49" charset="-122"/>
              </a:rPr>
              <a:t>调度</a:t>
            </a:r>
            <a:r>
              <a:rPr lang="zh-CN" altLang="en-US" sz="2800" dirty="0">
                <a:solidFill>
                  <a:srgbClr val="C00000"/>
                </a:solidFill>
                <a:latin typeface="黑体" panose="02010609060101010101" pitchFamily="49" charset="-122"/>
              </a:rPr>
              <a:t>目标</a:t>
            </a:r>
            <a:r>
              <a:rPr lang="zh-CN" altLang="en-US" sz="2800" dirty="0">
                <a:latin typeface="黑体" panose="02010609060101010101" pitchFamily="49" charset="-122"/>
              </a:rPr>
              <a:t>：</a:t>
            </a:r>
            <a:r>
              <a:rPr lang="zh-CN" altLang="zh-CN" sz="2800" dirty="0">
                <a:latin typeface="黑体" panose="02010609060101010101" pitchFamily="49" charset="-122"/>
              </a:rPr>
              <a:t>使并发事务调度</a:t>
            </a:r>
            <a:r>
              <a:rPr lang="zh-CN" altLang="en-US" sz="2800" dirty="0">
                <a:latin typeface="黑体" panose="02010609060101010101" pitchFamily="49" charset="-122"/>
              </a:rPr>
              <a:t>实现的处理结果与</a:t>
            </a:r>
            <a:r>
              <a:rPr lang="zh-CN" altLang="zh-CN" sz="2800" dirty="0">
                <a:latin typeface="黑体" panose="02010609060101010101" pitchFamily="49" charset="-122"/>
              </a:rPr>
              <a:t>串行化调度</a:t>
            </a:r>
            <a:r>
              <a:rPr lang="zh-CN" altLang="en-US" sz="2800" dirty="0">
                <a:latin typeface="黑体" panose="02010609060101010101" pitchFamily="49" charset="-122"/>
              </a:rPr>
              <a:t>处理结果一致</a:t>
            </a:r>
            <a:r>
              <a:rPr lang="zh-CN" altLang="zh-CN" sz="2800" dirty="0">
                <a:latin typeface="黑体" panose="02010609060101010101" pitchFamily="49" charset="-122"/>
              </a:rPr>
              <a:t>。</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369888" y="522288"/>
            <a:ext cx="6662737"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四、数据库锁机制</a:t>
            </a:r>
            <a:endParaRPr lang="zh-CN" altLang="en-US" sz="3200" dirty="0">
              <a:solidFill>
                <a:srgbClr val="0033CC"/>
              </a:solidFill>
              <a:latin typeface="黑体" panose="02010609060101010101" pitchFamily="49" charset="-122"/>
            </a:endParaRPr>
          </a:p>
        </p:txBody>
      </p:sp>
      <p:sp>
        <p:nvSpPr>
          <p:cNvPr id="2" name="矩形 1"/>
          <p:cNvSpPr/>
          <p:nvPr/>
        </p:nvSpPr>
        <p:spPr>
          <a:xfrm>
            <a:off x="696913" y="1341438"/>
            <a:ext cx="11495087" cy="1168400"/>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4240"/>
              </a:lnSpc>
              <a:buClr>
                <a:srgbClr val="FF0000"/>
              </a:buClr>
            </a:pPr>
            <a:r>
              <a:rPr lang="zh-CN" altLang="zh-CN" sz="2800" dirty="0">
                <a:latin typeface="黑体" panose="02010609060101010101" pitchFamily="49" charset="-122"/>
              </a:rPr>
              <a:t>为了</a:t>
            </a:r>
            <a:r>
              <a:rPr lang="zh-CN" altLang="en-US" sz="2800" dirty="0">
                <a:latin typeface="黑体" panose="02010609060101010101" pitchFamily="49" charset="-122"/>
              </a:rPr>
              <a:t>解决多个事务并发对共享数据进行新增、</a:t>
            </a:r>
            <a:r>
              <a:rPr lang="zh-CN" altLang="zh-CN" sz="2800" dirty="0">
                <a:latin typeface="黑体" panose="02010609060101010101" pitchFamily="49" charset="-122"/>
              </a:rPr>
              <a:t>更新、删除、</a:t>
            </a:r>
            <a:r>
              <a:rPr lang="zh-CN" altLang="en-US" sz="2800" dirty="0">
                <a:latin typeface="黑体" panose="02010609060101010101" pitchFamily="49" charset="-122"/>
              </a:rPr>
              <a:t>查询带来的数据不一致性问题</a:t>
            </a:r>
            <a:r>
              <a:rPr lang="zh-CN" altLang="zh-CN" sz="2800" dirty="0">
                <a:latin typeface="黑体" panose="02010609060101010101" pitchFamily="49" charset="-122"/>
              </a:rPr>
              <a:t>时，</a:t>
            </a:r>
            <a:r>
              <a:rPr lang="zh-CN" altLang="en-US" sz="2800" dirty="0">
                <a:latin typeface="黑体" panose="02010609060101010101" pitchFamily="49" charset="-122"/>
              </a:rPr>
              <a:t>需要对共享数据进行加锁访问。</a:t>
            </a:r>
            <a:endParaRPr lang="zh-CN" altLang="en-US" sz="2800" dirty="0">
              <a:latin typeface="黑体" panose="02010609060101010101" pitchFamily="49" charset="-122"/>
            </a:endParaRPr>
          </a:p>
        </p:txBody>
      </p:sp>
      <p:pic>
        <p:nvPicPr>
          <p:cNvPr id="3" name="图片 2"/>
          <p:cNvPicPr>
            <a:picLocks noChangeAspect="1"/>
          </p:cNvPicPr>
          <p:nvPr/>
        </p:nvPicPr>
        <p:blipFill>
          <a:blip r:embed="rId1"/>
          <a:stretch>
            <a:fillRect/>
          </a:stretch>
        </p:blipFill>
        <p:spPr>
          <a:xfrm>
            <a:off x="1847850" y="2708275"/>
            <a:ext cx="7662863" cy="3097213"/>
          </a:xfrm>
          <a:prstGeom prst="rect">
            <a:avLst/>
          </a:prstGeom>
          <a:noFill/>
          <a:ln w="9525">
            <a:noFill/>
          </a:ln>
        </p:spPr>
      </p:pic>
      <p:sp>
        <p:nvSpPr>
          <p:cNvPr id="4" name="矩形 3"/>
          <p:cNvSpPr/>
          <p:nvPr/>
        </p:nvSpPr>
        <p:spPr>
          <a:xfrm>
            <a:off x="3573463" y="6043613"/>
            <a:ext cx="4538662" cy="390525"/>
          </a:xfrm>
          <a:prstGeom prst="rect">
            <a:avLst/>
          </a:prstGeom>
          <a:noFill/>
          <a:ln w="9525">
            <a:noFill/>
          </a:ln>
        </p:spPr>
        <p:txBody>
          <a:bodyPr wrap="none">
            <a:spAutoFit/>
          </a:bodyP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FF0000"/>
                </a:solidFill>
                <a:latin typeface="黑体" panose="02010609060101010101" pitchFamily="49" charset="-122"/>
              </a:rPr>
              <a:t>基于锁表的数据库共享资源访问</a:t>
            </a:r>
            <a:endParaRPr lang="zh-CN" altLang="en-US" dirty="0">
              <a:solidFill>
                <a:srgbClr val="FF0000"/>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6"/>
          <p:cNvSpPr/>
          <p:nvPr/>
        </p:nvSpPr>
        <p:spPr>
          <a:xfrm>
            <a:off x="608013" y="2239963"/>
            <a:ext cx="11896725" cy="1201737"/>
          </a:xfrm>
          <a:prstGeom prst="rect">
            <a:avLst/>
          </a:prstGeom>
          <a:noFill/>
          <a:ln w="9525">
            <a:noFill/>
          </a:ln>
        </p:spPr>
        <p:txBody>
          <a:bodyPr lIns="123885" tIns="61943" rIns="123885" bIns="61943">
            <a:spAutoFit/>
          </a:bodyPr>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排它锁定</a:t>
            </a:r>
            <a:r>
              <a:rPr lang="en-US" altLang="zh-CN" sz="2800" dirty="0">
                <a:latin typeface="黑体" panose="02010609060101010101" pitchFamily="49" charset="-122"/>
              </a:rPr>
              <a:t>(Lock-X)——</a:t>
            </a:r>
            <a:r>
              <a:rPr lang="zh-CN" altLang="en-US" sz="2800" dirty="0">
                <a:latin typeface="黑体" panose="02010609060101010101" pitchFamily="49" charset="-122"/>
              </a:rPr>
              <a:t>锁定后，不允许其它事务对共享数据再加锁</a:t>
            </a:r>
            <a:endParaRPr lang="zh-CN" altLang="en-US" sz="2800" dirty="0">
              <a:latin typeface="黑体" panose="02010609060101010101" pitchFamily="49" charset="-122"/>
            </a:endParaRP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共享锁定</a:t>
            </a:r>
            <a:r>
              <a:rPr lang="en-US" altLang="zh-CN" sz="2800" dirty="0">
                <a:latin typeface="黑体" panose="02010609060101010101" pitchFamily="49" charset="-122"/>
              </a:rPr>
              <a:t>(Lock-S)——</a:t>
            </a:r>
            <a:r>
              <a:rPr lang="zh-CN" altLang="en-US" sz="2800" dirty="0">
                <a:latin typeface="黑体" panose="02010609060101010101" pitchFamily="49" charset="-122"/>
              </a:rPr>
              <a:t>锁定后，只允许其它事务对共享数据添加读取锁</a:t>
            </a:r>
            <a:endParaRPr lang="zh-CN" altLang="en-US" sz="2800" dirty="0">
              <a:latin typeface="黑体" panose="02010609060101010101" pitchFamily="49" charset="-122"/>
            </a:endParaRPr>
          </a:p>
        </p:txBody>
      </p:sp>
      <p:sp>
        <p:nvSpPr>
          <p:cNvPr id="8195" name="Rectangle 7"/>
          <p:cNvSpPr/>
          <p:nvPr/>
        </p:nvSpPr>
        <p:spPr>
          <a:xfrm>
            <a:off x="107950" y="590550"/>
            <a:ext cx="2973388" cy="449263"/>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1. </a:t>
            </a:r>
            <a:r>
              <a:rPr lang="zh-CN" altLang="en-US" sz="2800" dirty="0">
                <a:solidFill>
                  <a:srgbClr val="0066FF"/>
                </a:solidFill>
                <a:latin typeface="黑体" panose="02010609060101010101" pitchFamily="49" charset="-122"/>
              </a:rPr>
              <a:t>资源锁定访问</a:t>
            </a:r>
            <a:endParaRPr lang="zh-CN" altLang="en-US" sz="2800" dirty="0">
              <a:solidFill>
                <a:srgbClr val="0066FF"/>
              </a:solidFill>
              <a:latin typeface="黑体" panose="02010609060101010101" pitchFamily="49" charset="-122"/>
            </a:endParaRPr>
          </a:p>
        </p:txBody>
      </p:sp>
      <p:sp>
        <p:nvSpPr>
          <p:cNvPr id="4" name="矩形 3"/>
          <p:cNvSpPr/>
          <p:nvPr/>
        </p:nvSpPr>
        <p:spPr>
          <a:xfrm>
            <a:off x="608013" y="1112838"/>
            <a:ext cx="11583987" cy="1095375"/>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4240"/>
              </a:lnSpc>
              <a:buClr>
                <a:srgbClr val="FF0000"/>
              </a:buClr>
            </a:pPr>
            <a:r>
              <a:rPr lang="zh-CN" altLang="zh-CN" sz="2800" dirty="0">
                <a:latin typeface="黑体" panose="02010609060101010101" pitchFamily="49" charset="-122"/>
              </a:rPr>
              <a:t>在</a:t>
            </a:r>
            <a:r>
              <a:rPr lang="en-US" altLang="zh-CN" sz="2800" dirty="0">
                <a:latin typeface="黑体" panose="02010609060101010101" pitchFamily="49" charset="-122"/>
              </a:rPr>
              <a:t>DBMS</a:t>
            </a:r>
            <a:r>
              <a:rPr lang="zh-CN" altLang="zh-CN" sz="2800" dirty="0">
                <a:latin typeface="黑体" panose="02010609060101010101" pitchFamily="49" charset="-122"/>
              </a:rPr>
              <a:t>中，通过加入锁表机制，来实现共享</a:t>
            </a:r>
            <a:r>
              <a:rPr lang="zh-CN" altLang="en-US" sz="2800" dirty="0">
                <a:latin typeface="黑体" panose="02010609060101010101" pitchFamily="49" charset="-122"/>
              </a:rPr>
              <a:t>数据</a:t>
            </a:r>
            <a:r>
              <a:rPr lang="zh-CN" altLang="zh-CN" sz="2800" dirty="0">
                <a:latin typeface="黑体" panose="02010609060101010101" pitchFamily="49" charset="-122"/>
              </a:rPr>
              <a:t>锁定访问</a:t>
            </a:r>
            <a:r>
              <a:rPr lang="zh-CN" altLang="en-US" sz="2800" dirty="0">
                <a:latin typeface="黑体" panose="02010609060101010101" pitchFamily="49" charset="-122"/>
              </a:rPr>
              <a:t>，其加锁方式包含如下类型</a:t>
            </a:r>
            <a:r>
              <a:rPr lang="zh-CN" altLang="zh-CN" sz="2800" dirty="0">
                <a:latin typeface="黑体" panose="02010609060101010101" pitchFamily="49" charset="-122"/>
              </a:rPr>
              <a:t>。</a:t>
            </a:r>
            <a:endParaRPr lang="zh-CN" altLang="en-US" sz="2800" dirty="0">
              <a:latin typeface="黑体" panose="02010609060101010101" pitchFamily="49" charset="-122"/>
            </a:endParaRPr>
          </a:p>
        </p:txBody>
      </p:sp>
      <p:sp>
        <p:nvSpPr>
          <p:cNvPr id="5" name="Rectangle 7"/>
          <p:cNvSpPr/>
          <p:nvPr/>
        </p:nvSpPr>
        <p:spPr>
          <a:xfrm>
            <a:off x="195263" y="3954463"/>
            <a:ext cx="2973387" cy="449262"/>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2. </a:t>
            </a:r>
            <a:r>
              <a:rPr lang="zh-CN" altLang="en-US" sz="2800" dirty="0">
                <a:solidFill>
                  <a:srgbClr val="0066FF"/>
                </a:solidFill>
                <a:latin typeface="黑体" panose="02010609060101010101" pitchFamily="49" charset="-122"/>
              </a:rPr>
              <a:t>资源锁定粒度</a:t>
            </a:r>
            <a:endParaRPr lang="zh-CN" altLang="en-US" sz="2800" dirty="0">
              <a:solidFill>
                <a:srgbClr val="0066FF"/>
              </a:solidFill>
              <a:latin typeface="黑体" panose="02010609060101010101" pitchFamily="49" charset="-122"/>
            </a:endParaRPr>
          </a:p>
        </p:txBody>
      </p:sp>
      <p:sp>
        <p:nvSpPr>
          <p:cNvPr id="6" name="Rectangle 4"/>
          <p:cNvSpPr/>
          <p:nvPr/>
        </p:nvSpPr>
        <p:spPr>
          <a:xfrm>
            <a:off x="608013" y="4389438"/>
            <a:ext cx="5921375" cy="2279650"/>
          </a:xfrm>
          <a:prstGeom prst="rect">
            <a:avLst/>
          </a:prstGeom>
          <a:noFill/>
          <a:ln w="9525">
            <a:noFill/>
          </a:ln>
        </p:spPr>
        <p:txBody>
          <a:bodyPr lIns="123885" tIns="61943" rIns="123885" bIns="61943">
            <a:spAutoFit/>
          </a:bodyPr>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数据库</a:t>
            </a:r>
            <a:r>
              <a:rPr lang="en-US" altLang="zh-CN" sz="2800" dirty="0">
                <a:latin typeface="黑体" panose="02010609060101010101" pitchFamily="49" charset="-122"/>
              </a:rPr>
              <a:t>——</a:t>
            </a:r>
            <a:r>
              <a:rPr lang="zh-CN" altLang="en-US" sz="2800" dirty="0">
                <a:latin typeface="黑体" panose="02010609060101010101" pitchFamily="49" charset="-122"/>
              </a:rPr>
              <a:t>粒度最大</a:t>
            </a:r>
            <a:endParaRPr lang="zh-CN" altLang="en-US" sz="2800" dirty="0">
              <a:latin typeface="黑体" panose="02010609060101010101" pitchFamily="49" charset="-122"/>
            </a:endParaRP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表</a:t>
            </a:r>
            <a:r>
              <a:rPr lang="en-US" altLang="zh-CN" sz="2800" dirty="0">
                <a:latin typeface="黑体" panose="02010609060101010101" pitchFamily="49" charset="-122"/>
              </a:rPr>
              <a:t>——</a:t>
            </a:r>
            <a:r>
              <a:rPr lang="zh-CN" altLang="en-US" sz="2800" dirty="0">
                <a:latin typeface="黑体" panose="02010609060101010101" pitchFamily="49" charset="-122"/>
              </a:rPr>
              <a:t>粒度较大</a:t>
            </a:r>
            <a:endParaRPr lang="zh-CN" altLang="en-US" sz="2800" dirty="0">
              <a:latin typeface="黑体" panose="02010609060101010101" pitchFamily="49" charset="-122"/>
            </a:endParaRP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页面</a:t>
            </a:r>
            <a:r>
              <a:rPr lang="en-US" altLang="zh-CN" sz="2800" dirty="0">
                <a:latin typeface="黑体" panose="02010609060101010101" pitchFamily="49" charset="-122"/>
              </a:rPr>
              <a:t>——</a:t>
            </a:r>
            <a:r>
              <a:rPr lang="zh-CN" altLang="en-US" sz="2800" dirty="0">
                <a:latin typeface="黑体" panose="02010609060101010101" pitchFamily="49" charset="-122"/>
              </a:rPr>
              <a:t>粒度中等</a:t>
            </a:r>
            <a:endParaRPr lang="zh-CN" altLang="en-US" sz="2800" dirty="0">
              <a:latin typeface="黑体" panose="02010609060101010101" pitchFamily="49" charset="-122"/>
            </a:endParaRP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行</a:t>
            </a:r>
            <a:r>
              <a:rPr lang="en-US" altLang="zh-CN" sz="2800" dirty="0">
                <a:latin typeface="黑体" panose="02010609060101010101" pitchFamily="49" charset="-122"/>
              </a:rPr>
              <a:t>——</a:t>
            </a:r>
            <a:r>
              <a:rPr lang="zh-CN" altLang="en-US" sz="2800" dirty="0">
                <a:latin typeface="黑体" panose="02010609060101010101" pitchFamily="49" charset="-122"/>
              </a:rPr>
              <a:t>粒度小</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charRg st="0" end="3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charRg st="34" end="7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charRg st="0" end="1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charRg st="10" end="1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xEl>
                                              <p:charRg st="18" end="2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xEl>
                                              <p:charRg st="27" end="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ldLvl="0" animBg="1"/>
      <p:bldP spid="5" grpId="0" bldLvl="0" animBg="1"/>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p:nvPr/>
        </p:nvSpPr>
        <p:spPr>
          <a:xfrm>
            <a:off x="355600" y="611188"/>
            <a:ext cx="3716338" cy="449262"/>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3. </a:t>
            </a:r>
            <a:r>
              <a:rPr lang="zh-CN" altLang="en-US" sz="2800" dirty="0">
                <a:solidFill>
                  <a:srgbClr val="0066FF"/>
                </a:solidFill>
                <a:latin typeface="黑体" panose="02010609060101010101" pitchFamily="49" charset="-122"/>
              </a:rPr>
              <a:t>资源锁定实施方式</a:t>
            </a:r>
            <a:endParaRPr lang="zh-CN" altLang="en-US" sz="2800" dirty="0">
              <a:solidFill>
                <a:srgbClr val="0066FF"/>
              </a:solidFill>
              <a:latin typeface="黑体" panose="02010609060101010101" pitchFamily="49" charset="-122"/>
            </a:endParaRPr>
          </a:p>
        </p:txBody>
      </p:sp>
      <p:sp>
        <p:nvSpPr>
          <p:cNvPr id="8" name="Rectangle 2"/>
          <p:cNvSpPr/>
          <p:nvPr/>
        </p:nvSpPr>
        <p:spPr>
          <a:xfrm>
            <a:off x="492125" y="1219200"/>
            <a:ext cx="9491663" cy="1201738"/>
          </a:xfrm>
          <a:prstGeom prst="rect">
            <a:avLst/>
          </a:prstGeom>
          <a:noFill/>
          <a:ln w="9525">
            <a:noFill/>
          </a:ln>
        </p:spPr>
        <p:txBody>
          <a:bodyPr lIns="123885" tIns="61943" rIns="123885" bIns="61943">
            <a:spAutoFit/>
          </a:bodyPr>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隐式锁定</a:t>
            </a:r>
            <a:r>
              <a:rPr lang="en-US" altLang="zh-CN" sz="2800" dirty="0">
                <a:latin typeface="黑体" panose="02010609060101010101" pitchFamily="49" charset="-122"/>
              </a:rPr>
              <a:t>——DBMS</a:t>
            </a:r>
            <a:r>
              <a:rPr lang="zh-CN" altLang="en-US" sz="2800" dirty="0">
                <a:latin typeface="黑体" panose="02010609060101010101" pitchFamily="49" charset="-122"/>
              </a:rPr>
              <a:t>缺省执行</a:t>
            </a:r>
            <a:endParaRPr lang="zh-CN" altLang="en-US" sz="2800" dirty="0">
              <a:latin typeface="黑体" panose="02010609060101010101" pitchFamily="49" charset="-122"/>
            </a:endParaRP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显式锁定</a:t>
            </a:r>
            <a:r>
              <a:rPr lang="en-US" altLang="zh-CN" sz="2800" dirty="0">
                <a:latin typeface="黑体" panose="02010609060101010101" pitchFamily="49" charset="-122"/>
              </a:rPr>
              <a:t>——</a:t>
            </a:r>
            <a:r>
              <a:rPr lang="zh-CN" altLang="en-US" sz="2800" dirty="0">
                <a:latin typeface="黑体" panose="02010609060101010101" pitchFamily="49" charset="-122"/>
              </a:rPr>
              <a:t>加锁命令显式执行</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charRg st="15"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2"/>
          <p:cNvSpPr txBox="1"/>
          <p:nvPr/>
        </p:nvSpPr>
        <p:spPr>
          <a:xfrm>
            <a:off x="80963" y="379413"/>
            <a:ext cx="6662737"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五、基于锁机制的并发控制协议</a:t>
            </a:r>
            <a:endParaRPr lang="zh-CN" altLang="en-US" sz="3200" dirty="0">
              <a:solidFill>
                <a:srgbClr val="0033CC"/>
              </a:solidFill>
              <a:latin typeface="黑体" panose="02010609060101010101" pitchFamily="49" charset="-122"/>
            </a:endParaRPr>
          </a:p>
        </p:txBody>
      </p:sp>
      <p:sp>
        <p:nvSpPr>
          <p:cNvPr id="3" name="矩形 2"/>
          <p:cNvSpPr/>
          <p:nvPr/>
        </p:nvSpPr>
        <p:spPr>
          <a:xfrm>
            <a:off x="522288" y="981075"/>
            <a:ext cx="11495087" cy="1633538"/>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4240"/>
              </a:lnSpc>
              <a:buClr>
                <a:srgbClr val="FF0000"/>
              </a:buClr>
            </a:pPr>
            <a:r>
              <a:rPr lang="zh-CN" altLang="en-US" sz="2800" dirty="0">
                <a:latin typeface="黑体" panose="02010609060101010101" pitchFamily="49" charset="-122"/>
              </a:rPr>
              <a:t>为了</a:t>
            </a:r>
            <a:r>
              <a:rPr lang="zh-CN" altLang="zh-CN" sz="2800" dirty="0">
                <a:latin typeface="黑体" panose="02010609060101010101" pitchFamily="49" charset="-122"/>
              </a:rPr>
              <a:t>实现并发事务</a:t>
            </a:r>
            <a:r>
              <a:rPr lang="zh-CN" altLang="en-US" sz="2800" dirty="0">
                <a:latin typeface="黑体" panose="02010609060101010101" pitchFamily="49" charset="-122"/>
              </a:rPr>
              <a:t>对</a:t>
            </a:r>
            <a:r>
              <a:rPr lang="zh-CN" altLang="zh-CN" sz="2800" dirty="0">
                <a:latin typeface="黑体" panose="02010609060101010101" pitchFamily="49" charset="-122"/>
              </a:rPr>
              <a:t>共享数据</a:t>
            </a:r>
            <a:r>
              <a:rPr lang="zh-CN" altLang="en-US" sz="2800" dirty="0">
                <a:latin typeface="黑体" panose="02010609060101010101" pitchFamily="49" charset="-122"/>
              </a:rPr>
              <a:t>访问的</a:t>
            </a:r>
            <a:r>
              <a:rPr lang="zh-CN" altLang="zh-CN" sz="2800" dirty="0">
                <a:latin typeface="黑体" panose="02010609060101010101" pitchFamily="49" charset="-122"/>
              </a:rPr>
              <a:t>串行化调度执行，还必须约束它们对共享数据的操作访问必须是以互斥方式进行。这就需要用到</a:t>
            </a:r>
            <a:r>
              <a:rPr lang="zh-CN" altLang="en-US" sz="2800" dirty="0">
                <a:latin typeface="黑体" panose="02010609060101010101" pitchFamily="49" charset="-122"/>
              </a:rPr>
              <a:t>基于</a:t>
            </a:r>
            <a:r>
              <a:rPr lang="zh-CN" altLang="zh-CN" sz="2800" dirty="0">
                <a:latin typeface="黑体" panose="02010609060101010101" pitchFamily="49" charset="-122"/>
              </a:rPr>
              <a:t>数据库锁机制</a:t>
            </a:r>
            <a:r>
              <a:rPr lang="zh-CN" altLang="en-US" sz="2800" dirty="0">
                <a:latin typeface="黑体" panose="02010609060101010101" pitchFamily="49" charset="-122"/>
              </a:rPr>
              <a:t>的并发控制协议</a:t>
            </a:r>
            <a:r>
              <a:rPr lang="zh-CN" altLang="zh-CN" sz="2800" dirty="0">
                <a:latin typeface="黑体" panose="02010609060101010101" pitchFamily="49" charset="-122"/>
              </a:rPr>
              <a:t>。</a:t>
            </a:r>
            <a:endParaRPr lang="zh-CN" altLang="en-US" sz="2800" dirty="0">
              <a:latin typeface="黑体" panose="02010609060101010101" pitchFamily="49" charset="-122"/>
            </a:endParaRPr>
          </a:p>
        </p:txBody>
      </p:sp>
      <p:sp>
        <p:nvSpPr>
          <p:cNvPr id="4" name="矩形 3"/>
          <p:cNvSpPr/>
          <p:nvPr/>
        </p:nvSpPr>
        <p:spPr>
          <a:xfrm>
            <a:off x="280988" y="2814638"/>
            <a:ext cx="3346450" cy="449262"/>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1. </a:t>
            </a:r>
            <a:r>
              <a:rPr lang="zh-CN" altLang="zh-CN" sz="2800" dirty="0">
                <a:solidFill>
                  <a:srgbClr val="0066FF"/>
                </a:solidFill>
                <a:latin typeface="黑体" panose="02010609060101010101" pitchFamily="49" charset="-122"/>
              </a:rPr>
              <a:t>锁操作的相容性</a:t>
            </a:r>
            <a:endParaRPr lang="zh-CN" altLang="zh-CN" sz="2800" dirty="0">
              <a:solidFill>
                <a:srgbClr val="0066FF"/>
              </a:solidFill>
              <a:latin typeface="黑体" panose="02010609060101010101" pitchFamily="49" charset="-122"/>
            </a:endParaRPr>
          </a:p>
        </p:txBody>
      </p:sp>
      <p:graphicFrame>
        <p:nvGraphicFramePr>
          <p:cNvPr id="5" name="表格 4"/>
          <p:cNvGraphicFramePr>
            <a:graphicFrameLocks noGrp="1"/>
          </p:cNvGraphicFramePr>
          <p:nvPr/>
        </p:nvGraphicFramePr>
        <p:xfrm>
          <a:off x="1566863" y="3725863"/>
          <a:ext cx="7816850" cy="2366963"/>
        </p:xfrm>
        <a:graphic>
          <a:graphicData uri="http://schemas.openxmlformats.org/drawingml/2006/table">
            <a:tbl>
              <a:tblPr firstRow="1" firstCol="1" bandRow="1">
                <a:tableStyleId>{5C22544A-7EE6-4342-B048-85BDC9FD1C3A}</a:tableStyleId>
              </a:tblPr>
              <a:tblGrid>
                <a:gridCol w="2057395"/>
                <a:gridCol w="1876044"/>
                <a:gridCol w="1941705"/>
                <a:gridCol w="1941705"/>
              </a:tblGrid>
              <a:tr h="682777">
                <a:tc>
                  <a:txBody>
                    <a:bodyPr/>
                    <a:lstStyle/>
                    <a:p>
                      <a:endParaRPr lang="zh-CN" sz="24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排它锁</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共享锁</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无锁</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r>
              <a:tr h="561395">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排它锁</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否</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否</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是</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r>
              <a:tr h="561395">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共享锁</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否</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是</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是</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r>
              <a:tr h="561395">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无锁</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是</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是</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9" marB="11519"/>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是</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9" marB="11519"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
          <p:cNvSpPr/>
          <p:nvPr/>
        </p:nvSpPr>
        <p:spPr>
          <a:xfrm>
            <a:off x="280988" y="469900"/>
            <a:ext cx="2230437" cy="450850"/>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2. </a:t>
            </a:r>
            <a:r>
              <a:rPr lang="zh-CN" altLang="en-US" sz="2800" dirty="0">
                <a:solidFill>
                  <a:srgbClr val="0066FF"/>
                </a:solidFill>
                <a:latin typeface="黑体" panose="02010609060101010101" pitchFamily="49" charset="-122"/>
              </a:rPr>
              <a:t>加</a:t>
            </a:r>
            <a:r>
              <a:rPr lang="zh-CN" altLang="zh-CN" sz="2800" dirty="0">
                <a:solidFill>
                  <a:srgbClr val="0066FF"/>
                </a:solidFill>
                <a:latin typeface="黑体" panose="02010609060101010101" pitchFamily="49" charset="-122"/>
              </a:rPr>
              <a:t>锁</a:t>
            </a:r>
            <a:r>
              <a:rPr lang="zh-CN" altLang="en-US" sz="2800" dirty="0">
                <a:solidFill>
                  <a:srgbClr val="0066FF"/>
                </a:solidFill>
                <a:latin typeface="黑体" panose="02010609060101010101" pitchFamily="49" charset="-122"/>
              </a:rPr>
              <a:t>协议</a:t>
            </a:r>
            <a:endParaRPr lang="zh-CN" altLang="zh-CN" sz="2800" dirty="0">
              <a:solidFill>
                <a:srgbClr val="0066FF"/>
              </a:solidFill>
              <a:latin typeface="黑体" panose="02010609060101010101" pitchFamily="49" charset="-122"/>
            </a:endParaRPr>
          </a:p>
        </p:txBody>
      </p:sp>
      <p:sp>
        <p:nvSpPr>
          <p:cNvPr id="3" name="矩形 2"/>
          <p:cNvSpPr/>
          <p:nvPr/>
        </p:nvSpPr>
        <p:spPr>
          <a:xfrm>
            <a:off x="436563" y="1200150"/>
            <a:ext cx="11755437" cy="1095375"/>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4240"/>
              </a:lnSpc>
              <a:buClr>
                <a:srgbClr val="FF0000"/>
              </a:buClr>
            </a:pPr>
            <a:r>
              <a:rPr lang="zh-CN" altLang="zh-CN" sz="2800" dirty="0">
                <a:solidFill>
                  <a:srgbClr val="FF0000"/>
                </a:solidFill>
                <a:latin typeface="黑体" panose="02010609060101010101" pitchFamily="49" charset="-122"/>
              </a:rPr>
              <a:t>一级加锁协议</a:t>
            </a:r>
            <a:r>
              <a:rPr lang="zh-CN" altLang="en-US" sz="2800" dirty="0">
                <a:latin typeface="黑体" panose="02010609060101010101" pitchFamily="49" charset="-122"/>
              </a:rPr>
              <a:t>：</a:t>
            </a:r>
            <a:r>
              <a:rPr lang="zh-CN" altLang="zh-CN" sz="2800" dirty="0">
                <a:latin typeface="黑体" panose="02010609060101010101" pitchFamily="49" charset="-122"/>
              </a:rPr>
              <a:t>任何事务在修改共享数据对象之前，必须对该数据执行排它锁定指令，直到该事务处理完成，才进行解锁指令执行。</a:t>
            </a:r>
            <a:endParaRPr lang="zh-CN" altLang="en-US" sz="2800" dirty="0">
              <a:latin typeface="黑体" panose="02010609060101010101" pitchFamily="49" charset="-122"/>
            </a:endParaRPr>
          </a:p>
        </p:txBody>
      </p:sp>
      <p:sp>
        <p:nvSpPr>
          <p:cNvPr id="4" name="矩形 3"/>
          <p:cNvSpPr/>
          <p:nvPr/>
        </p:nvSpPr>
        <p:spPr>
          <a:xfrm>
            <a:off x="409575" y="3933825"/>
            <a:ext cx="11434763" cy="2246313"/>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zh-CN" sz="2800" dirty="0">
                <a:solidFill>
                  <a:srgbClr val="FF0000"/>
                </a:solidFill>
                <a:latin typeface="黑体" panose="02010609060101010101" pitchFamily="49" charset="-122"/>
              </a:rPr>
              <a:t>例</a:t>
            </a:r>
            <a:r>
              <a:rPr lang="zh-CN" altLang="en-US" sz="2800" dirty="0">
                <a:latin typeface="黑体" panose="02010609060101010101" pitchFamily="49" charset="-122"/>
              </a:rPr>
              <a:t> </a:t>
            </a:r>
            <a:r>
              <a:rPr lang="zh-CN" altLang="zh-CN" sz="2800" dirty="0">
                <a:latin typeface="黑体" panose="02010609060101010101" pitchFamily="49" charset="-122"/>
              </a:rPr>
              <a:t>某航班</a:t>
            </a:r>
            <a:r>
              <a:rPr lang="zh-CN" altLang="en-US" sz="2800" dirty="0">
                <a:latin typeface="黑体" panose="02010609060101010101" pitchFamily="49" charset="-122"/>
              </a:rPr>
              <a:t>剩</a:t>
            </a:r>
            <a:r>
              <a:rPr lang="zh-CN" altLang="zh-CN" sz="2800" dirty="0">
                <a:latin typeface="黑体" panose="02010609060101010101" pitchFamily="49" charset="-122"/>
              </a:rPr>
              <a:t>余机票数据</a:t>
            </a:r>
            <a:r>
              <a:rPr lang="en-US" altLang="zh-CN" sz="2800" dirty="0">
                <a:latin typeface="黑体" panose="02010609060101010101" pitchFamily="49" charset="-122"/>
              </a:rPr>
              <a:t>A</a:t>
            </a:r>
            <a:r>
              <a:rPr lang="zh-CN" altLang="zh-CN" sz="2800" dirty="0">
                <a:latin typeface="黑体" panose="02010609060101010101" pitchFamily="49" charset="-122"/>
              </a:rPr>
              <a:t>的当前值为</a:t>
            </a:r>
            <a:r>
              <a:rPr lang="en-US" altLang="zh-CN" sz="2800" dirty="0">
                <a:latin typeface="黑体" panose="02010609060101010101" pitchFamily="49" charset="-122"/>
              </a:rPr>
              <a:t>100</a:t>
            </a:r>
            <a:r>
              <a:rPr lang="zh-CN" altLang="zh-CN" sz="2800" dirty="0">
                <a:latin typeface="黑体" panose="02010609060101010101" pitchFamily="49" charset="-122"/>
              </a:rPr>
              <a:t>张。现有分别来自不同售票点的两个并发事务</a:t>
            </a:r>
            <a:r>
              <a:rPr lang="en-US" altLang="zh-CN" sz="2800" dirty="0">
                <a:latin typeface="黑体" panose="02010609060101010101" pitchFamily="49" charset="-122"/>
              </a:rPr>
              <a:t>T1</a:t>
            </a:r>
            <a:r>
              <a:rPr lang="zh-CN" altLang="zh-CN" sz="2800" dirty="0">
                <a:latin typeface="黑体" panose="02010609060101010101" pitchFamily="49" charset="-122"/>
              </a:rPr>
              <a:t>和</a:t>
            </a:r>
            <a:r>
              <a:rPr lang="en-US" altLang="zh-CN" sz="2800" dirty="0">
                <a:latin typeface="黑体" panose="02010609060101010101" pitchFamily="49" charset="-122"/>
              </a:rPr>
              <a:t>T2</a:t>
            </a:r>
            <a:r>
              <a:rPr lang="zh-CN" altLang="zh-CN" sz="2800" dirty="0">
                <a:latin typeface="黑体" panose="02010609060101010101" pitchFamily="49" charset="-122"/>
              </a:rPr>
              <a:t>，其中</a:t>
            </a:r>
            <a:r>
              <a:rPr lang="en-US" altLang="zh-CN" sz="2800" dirty="0">
                <a:latin typeface="黑体" panose="02010609060101010101" pitchFamily="49" charset="-122"/>
              </a:rPr>
              <a:t>T1</a:t>
            </a:r>
            <a:r>
              <a:rPr lang="zh-CN" altLang="zh-CN" sz="2800" dirty="0">
                <a:latin typeface="黑体" panose="02010609060101010101" pitchFamily="49" charset="-122"/>
              </a:rPr>
              <a:t>事务将售出</a:t>
            </a:r>
            <a:r>
              <a:rPr lang="en-US" altLang="zh-CN" sz="2800" dirty="0">
                <a:latin typeface="黑体" panose="02010609060101010101" pitchFamily="49" charset="-122"/>
              </a:rPr>
              <a:t>1</a:t>
            </a:r>
            <a:r>
              <a:rPr lang="zh-CN" altLang="zh-CN" sz="2800" dirty="0">
                <a:latin typeface="黑体" panose="02010609060101010101" pitchFamily="49" charset="-122"/>
              </a:rPr>
              <a:t>张机票，</a:t>
            </a:r>
            <a:r>
              <a:rPr lang="en-US" altLang="zh-CN" sz="2800" dirty="0">
                <a:latin typeface="黑体" panose="02010609060101010101" pitchFamily="49" charset="-122"/>
              </a:rPr>
              <a:t>T2</a:t>
            </a:r>
            <a:r>
              <a:rPr lang="zh-CN" altLang="zh-CN" sz="2800" dirty="0">
                <a:latin typeface="黑体" panose="02010609060101010101" pitchFamily="49" charset="-122"/>
              </a:rPr>
              <a:t>事务将售出</a:t>
            </a:r>
            <a:r>
              <a:rPr lang="en-US" altLang="zh-CN" sz="2800" dirty="0">
                <a:latin typeface="黑体" panose="02010609060101010101" pitchFamily="49" charset="-122"/>
              </a:rPr>
              <a:t>2</a:t>
            </a:r>
            <a:r>
              <a:rPr lang="zh-CN" altLang="zh-CN" sz="2800" dirty="0">
                <a:latin typeface="黑体" panose="02010609060101010101" pitchFamily="49" charset="-122"/>
              </a:rPr>
              <a:t>张机票。以下分别给出它们在不加锁和按一级加锁协议的并发事务调度执行情况，见</a:t>
            </a:r>
            <a:r>
              <a:rPr lang="zh-CN" altLang="en-US" sz="2800" dirty="0">
                <a:latin typeface="黑体" panose="02010609060101010101" pitchFamily="49" charset="-122"/>
              </a:rPr>
              <a:t>下</a:t>
            </a:r>
            <a:r>
              <a:rPr lang="zh-CN" altLang="zh-CN" sz="2800" dirty="0">
                <a:latin typeface="黑体" panose="02010609060101010101" pitchFamily="49" charset="-122"/>
              </a:rPr>
              <a:t>图所示。</a:t>
            </a:r>
            <a:endParaRPr lang="zh-CN" altLang="en-US" sz="2800" dirty="0">
              <a:latin typeface="黑体" panose="02010609060101010101" pitchFamily="49" charset="-122"/>
            </a:endParaRPr>
          </a:p>
        </p:txBody>
      </p:sp>
      <p:sp>
        <p:nvSpPr>
          <p:cNvPr id="5" name="矩形 4"/>
          <p:cNvSpPr/>
          <p:nvPr/>
        </p:nvSpPr>
        <p:spPr>
          <a:xfrm>
            <a:off x="409575" y="2565400"/>
            <a:ext cx="11434763" cy="1095375"/>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en-US" sz="2800" dirty="0">
                <a:solidFill>
                  <a:srgbClr val="CC3300"/>
                </a:solidFill>
                <a:latin typeface="黑体" panose="02010609060101010101" pitchFamily="49" charset="-122"/>
              </a:rPr>
              <a:t>特点</a:t>
            </a:r>
            <a:r>
              <a:rPr lang="zh-CN" altLang="en-US" sz="2800" dirty="0">
                <a:latin typeface="黑体" panose="02010609060101010101" pitchFamily="49" charset="-122"/>
              </a:rPr>
              <a:t>：</a:t>
            </a:r>
            <a:r>
              <a:rPr lang="zh-CN" altLang="zh-CN" sz="2800" dirty="0">
                <a:latin typeface="黑体" panose="02010609060101010101" pitchFamily="49" charset="-122"/>
              </a:rPr>
              <a:t>使用一级加锁协议，可避免出现更新丢失问题。</a:t>
            </a:r>
            <a:r>
              <a:rPr lang="zh-CN" altLang="en-US" sz="2800" dirty="0">
                <a:latin typeface="黑体" panose="02010609060101010101" pitchFamily="49" charset="-122"/>
              </a:rPr>
              <a:t>但</a:t>
            </a:r>
            <a:r>
              <a:rPr lang="zh-CN" altLang="zh-CN" sz="2800" dirty="0">
                <a:latin typeface="黑体" panose="02010609060101010101" pitchFamily="49" charset="-122"/>
              </a:rPr>
              <a:t>不能解决“不可重复读取”、“脏读”等数据不一致问题。</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图片 1"/>
          <p:cNvPicPr>
            <a:picLocks noChangeAspect="1"/>
          </p:cNvPicPr>
          <p:nvPr/>
        </p:nvPicPr>
        <p:blipFill>
          <a:blip r:embed="rId1"/>
          <a:stretch>
            <a:fillRect/>
          </a:stretch>
        </p:blipFill>
        <p:spPr>
          <a:xfrm>
            <a:off x="263525" y="476250"/>
            <a:ext cx="11669713" cy="4897438"/>
          </a:xfrm>
          <a:prstGeom prst="rect">
            <a:avLst/>
          </a:prstGeom>
          <a:noFill/>
          <a:ln w="9525">
            <a:noFill/>
          </a:ln>
        </p:spPr>
      </p:pic>
      <p:sp>
        <p:nvSpPr>
          <p:cNvPr id="3" name="矩形 2"/>
          <p:cNvSpPr/>
          <p:nvPr/>
        </p:nvSpPr>
        <p:spPr>
          <a:xfrm>
            <a:off x="536575" y="5949950"/>
            <a:ext cx="3687763" cy="387350"/>
          </a:xfrm>
          <a:prstGeom prst="rect">
            <a:avLst/>
          </a:prstGeom>
        </p:spPr>
        <p:txBody>
          <a:bodyPr>
            <a:spAutoFit/>
          </a:body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zh-CN" sz="24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执行结果</a:t>
            </a:r>
            <a:r>
              <a:rPr kumimoji="0" lang="en-US" altLang="zh-CN" sz="24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A</a:t>
            </a:r>
            <a:r>
              <a:rPr kumimoji="0" lang="en-US" altLang="zh-CN" sz="2400" b="0" i="0" u="none" strike="noStrike" kern="10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=99</a:t>
            </a:r>
            <a:r>
              <a:rPr kumimoji="0" lang="zh-CN" altLang="en-US" sz="2400" b="0" i="0" u="none" strike="noStrike" kern="10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，结果有错</a:t>
            </a:r>
            <a:endParaRPr kumimoji="0" lang="zh-CN" altLang="en-US" sz="24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p:txBody>
      </p:sp>
      <p:sp>
        <p:nvSpPr>
          <p:cNvPr id="4" name="矩形 3"/>
          <p:cNvSpPr/>
          <p:nvPr/>
        </p:nvSpPr>
        <p:spPr>
          <a:xfrm>
            <a:off x="7570788" y="5986463"/>
            <a:ext cx="3590925" cy="387350"/>
          </a:xfrm>
          <a:prstGeom prst="rect">
            <a:avLst/>
          </a:prstGeom>
        </p:spPr>
        <p:txBody>
          <a:bodyPr wrap="none">
            <a:spAutoFit/>
          </a:body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zh-CN" sz="24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执行结果</a:t>
            </a:r>
            <a:r>
              <a:rPr kumimoji="0" lang="en-US" altLang="zh-CN" sz="24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A</a:t>
            </a:r>
            <a:r>
              <a:rPr kumimoji="0" lang="en-US" altLang="zh-CN" sz="2400" b="0" i="0" u="none" strike="noStrike" kern="10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=97</a:t>
            </a:r>
            <a:r>
              <a:rPr kumimoji="0" lang="zh-CN" altLang="en-US" sz="2400" b="0" i="0" u="none" strike="noStrike" kern="10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，结果正确</a:t>
            </a:r>
            <a:endParaRPr kumimoji="0" lang="zh-CN" altLang="en-US" sz="24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p:txBody>
      </p:sp>
      <p:sp>
        <p:nvSpPr>
          <p:cNvPr id="5" name="右箭头 4"/>
          <p:cNvSpPr/>
          <p:nvPr/>
        </p:nvSpPr>
        <p:spPr>
          <a:xfrm>
            <a:off x="47625" y="908050"/>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6" name="右箭头 5"/>
          <p:cNvSpPr/>
          <p:nvPr/>
        </p:nvSpPr>
        <p:spPr>
          <a:xfrm>
            <a:off x="2943225" y="1196975"/>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7" name="右箭头 6"/>
          <p:cNvSpPr/>
          <p:nvPr/>
        </p:nvSpPr>
        <p:spPr>
          <a:xfrm>
            <a:off x="61913" y="2349500"/>
            <a:ext cx="488950" cy="358775"/>
          </a:xfrm>
          <a:prstGeom prst="rightArrow">
            <a:avLst>
              <a:gd name="adj1" fmla="val 50000"/>
              <a:gd name="adj2" fmla="val 50147"/>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8" name="右箭头 7"/>
          <p:cNvSpPr/>
          <p:nvPr/>
        </p:nvSpPr>
        <p:spPr>
          <a:xfrm>
            <a:off x="6399213" y="908050"/>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9" name="右箭头 8"/>
          <p:cNvSpPr/>
          <p:nvPr/>
        </p:nvSpPr>
        <p:spPr>
          <a:xfrm>
            <a:off x="9278938" y="1412875"/>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0" name="右箭头 9"/>
          <p:cNvSpPr/>
          <p:nvPr/>
        </p:nvSpPr>
        <p:spPr>
          <a:xfrm>
            <a:off x="6456363" y="2349500"/>
            <a:ext cx="488950" cy="358775"/>
          </a:xfrm>
          <a:prstGeom prst="rightArrow">
            <a:avLst>
              <a:gd name="adj1" fmla="val 50000"/>
              <a:gd name="adj2" fmla="val 50147"/>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1" name="右箭头 10"/>
          <p:cNvSpPr/>
          <p:nvPr/>
        </p:nvSpPr>
        <p:spPr>
          <a:xfrm>
            <a:off x="9351963" y="2997200"/>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ldLvl="0" animBg="1"/>
      <p:bldP spid="6" grpId="0" bldLvl="0" animBg="1"/>
      <p:bldP spid="7" grpId="0" bldLvl="0" animBg="1"/>
      <p:bldP spid="8" grpId="0" bldLvl="0" animBg="1"/>
      <p:bldP spid="9" grpId="0" bldLvl="0" animBg="1"/>
      <p:bldP spid="10" grpId="0" bldLvl="0" animBg="1"/>
      <p:bldP spid="11"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2"/>
          <p:cNvSpPr/>
          <p:nvPr/>
        </p:nvSpPr>
        <p:spPr>
          <a:xfrm>
            <a:off x="347663" y="387350"/>
            <a:ext cx="11758612" cy="1095375"/>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4240"/>
              </a:lnSpc>
              <a:buClr>
                <a:srgbClr val="FF0000"/>
              </a:buClr>
            </a:pPr>
            <a:r>
              <a:rPr lang="zh-CN" altLang="en-US" sz="2800" dirty="0">
                <a:solidFill>
                  <a:srgbClr val="FF0000"/>
                </a:solidFill>
                <a:latin typeface="黑体" panose="02010609060101010101" pitchFamily="49" charset="-122"/>
              </a:rPr>
              <a:t>二</a:t>
            </a:r>
            <a:r>
              <a:rPr lang="zh-CN" altLang="zh-CN" sz="2800" dirty="0">
                <a:solidFill>
                  <a:srgbClr val="FF0000"/>
                </a:solidFill>
                <a:latin typeface="黑体" panose="02010609060101010101" pitchFamily="49" charset="-122"/>
              </a:rPr>
              <a:t>级加锁协议</a:t>
            </a:r>
            <a:r>
              <a:rPr lang="zh-CN" altLang="en-US" sz="2800" dirty="0">
                <a:latin typeface="黑体" panose="02010609060101010101" pitchFamily="49" charset="-122"/>
              </a:rPr>
              <a:t>：</a:t>
            </a:r>
            <a:r>
              <a:rPr lang="zh-CN" altLang="zh-CN" sz="2800" dirty="0">
                <a:latin typeface="黑体" panose="02010609060101010101" pitchFamily="49" charset="-122"/>
              </a:rPr>
              <a:t>在一级加锁协议基础上，针对并发事务</a:t>
            </a:r>
            <a:r>
              <a:rPr lang="zh-CN" altLang="en-US" sz="2800" dirty="0">
                <a:latin typeface="黑体" panose="02010609060101010101" pitchFamily="49" charset="-122"/>
              </a:rPr>
              <a:t>的</a:t>
            </a:r>
            <a:r>
              <a:rPr lang="zh-CN" altLang="zh-CN" sz="2800" dirty="0">
                <a:latin typeface="黑体" panose="02010609060101010101" pitchFamily="49" charset="-122"/>
              </a:rPr>
              <a:t>共享数据读操作，必须对该数据执行共享锁定指令，读完数据后即刻释放共享锁定。</a:t>
            </a:r>
            <a:endParaRPr lang="zh-CN" altLang="en-US" sz="2800" dirty="0">
              <a:latin typeface="黑体" panose="02010609060101010101" pitchFamily="49" charset="-122"/>
            </a:endParaRPr>
          </a:p>
        </p:txBody>
      </p:sp>
      <p:sp>
        <p:nvSpPr>
          <p:cNvPr id="4" name="矩形 3"/>
          <p:cNvSpPr/>
          <p:nvPr/>
        </p:nvSpPr>
        <p:spPr>
          <a:xfrm>
            <a:off x="409575" y="3429000"/>
            <a:ext cx="11434763" cy="2246313"/>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zh-CN" sz="2800" dirty="0">
                <a:solidFill>
                  <a:srgbClr val="FF0000"/>
                </a:solidFill>
                <a:latin typeface="黑体" panose="02010609060101010101" pitchFamily="49" charset="-122"/>
              </a:rPr>
              <a:t>例</a:t>
            </a:r>
            <a:r>
              <a:rPr lang="zh-CN" altLang="en-US" sz="2800" dirty="0">
                <a:latin typeface="黑体" panose="02010609060101010101" pitchFamily="49" charset="-122"/>
              </a:rPr>
              <a:t> </a:t>
            </a:r>
            <a:r>
              <a:rPr lang="zh-CN" altLang="zh-CN" sz="2800" dirty="0">
                <a:latin typeface="黑体" panose="02010609060101010101" pitchFamily="49" charset="-122"/>
              </a:rPr>
              <a:t>某航班</a:t>
            </a:r>
            <a:r>
              <a:rPr lang="zh-CN" altLang="en-US" sz="2800" dirty="0">
                <a:latin typeface="黑体" panose="02010609060101010101" pitchFamily="49" charset="-122"/>
              </a:rPr>
              <a:t>剩</a:t>
            </a:r>
            <a:r>
              <a:rPr lang="zh-CN" altLang="zh-CN" sz="2800" dirty="0">
                <a:latin typeface="黑体" panose="02010609060101010101" pitchFamily="49" charset="-122"/>
              </a:rPr>
              <a:t>余机票数据</a:t>
            </a:r>
            <a:r>
              <a:rPr lang="en-US" altLang="zh-CN" sz="2800" dirty="0">
                <a:latin typeface="黑体" panose="02010609060101010101" pitchFamily="49" charset="-122"/>
              </a:rPr>
              <a:t>A</a:t>
            </a:r>
            <a:r>
              <a:rPr lang="zh-CN" altLang="zh-CN" sz="2800" dirty="0">
                <a:latin typeface="黑体" panose="02010609060101010101" pitchFamily="49" charset="-122"/>
              </a:rPr>
              <a:t>的当前值为</a:t>
            </a:r>
            <a:r>
              <a:rPr lang="en-US" altLang="zh-CN" sz="2800" dirty="0">
                <a:latin typeface="黑体" panose="02010609060101010101" pitchFamily="49" charset="-122"/>
              </a:rPr>
              <a:t>100</a:t>
            </a:r>
            <a:r>
              <a:rPr lang="zh-CN" altLang="zh-CN" sz="2800" dirty="0">
                <a:latin typeface="黑体" panose="02010609060101010101" pitchFamily="49" charset="-122"/>
              </a:rPr>
              <a:t>张。现有分别来自不同售票点的两个并发事务</a:t>
            </a:r>
            <a:r>
              <a:rPr lang="en-US" altLang="zh-CN" sz="2800" dirty="0">
                <a:latin typeface="黑体" panose="02010609060101010101" pitchFamily="49" charset="-122"/>
              </a:rPr>
              <a:t>T1</a:t>
            </a:r>
            <a:r>
              <a:rPr lang="zh-CN" altLang="zh-CN" sz="2800" dirty="0">
                <a:latin typeface="黑体" panose="02010609060101010101" pitchFamily="49" charset="-122"/>
              </a:rPr>
              <a:t>和</a:t>
            </a:r>
            <a:r>
              <a:rPr lang="en-US" altLang="zh-CN" sz="2800" dirty="0">
                <a:latin typeface="黑体" panose="02010609060101010101" pitchFamily="49" charset="-122"/>
              </a:rPr>
              <a:t>T2</a:t>
            </a:r>
            <a:r>
              <a:rPr lang="zh-CN" altLang="zh-CN" sz="2800" dirty="0">
                <a:latin typeface="黑体" panose="02010609060101010101" pitchFamily="49" charset="-122"/>
              </a:rPr>
              <a:t>，其中</a:t>
            </a:r>
            <a:r>
              <a:rPr lang="en-US" altLang="zh-CN" sz="2800" dirty="0">
                <a:latin typeface="黑体" panose="02010609060101010101" pitchFamily="49" charset="-122"/>
              </a:rPr>
              <a:t>T1</a:t>
            </a:r>
            <a:r>
              <a:rPr lang="zh-CN" altLang="zh-CN" sz="2800" dirty="0">
                <a:latin typeface="黑体" panose="02010609060101010101" pitchFamily="49" charset="-122"/>
              </a:rPr>
              <a:t>事务将售出</a:t>
            </a:r>
            <a:r>
              <a:rPr lang="en-US" altLang="zh-CN" sz="2800" dirty="0">
                <a:latin typeface="黑体" panose="02010609060101010101" pitchFamily="49" charset="-122"/>
              </a:rPr>
              <a:t>1</a:t>
            </a:r>
            <a:r>
              <a:rPr lang="zh-CN" altLang="zh-CN" sz="2800" dirty="0">
                <a:latin typeface="黑体" panose="02010609060101010101" pitchFamily="49" charset="-122"/>
              </a:rPr>
              <a:t>张机票，</a:t>
            </a:r>
            <a:r>
              <a:rPr lang="en-US" altLang="zh-CN" sz="2800" dirty="0">
                <a:latin typeface="黑体" panose="02010609060101010101" pitchFamily="49" charset="-122"/>
              </a:rPr>
              <a:t>T2</a:t>
            </a:r>
            <a:r>
              <a:rPr lang="zh-CN" altLang="zh-CN" sz="2800" dirty="0">
                <a:latin typeface="黑体" panose="02010609060101010101" pitchFamily="49" charset="-122"/>
              </a:rPr>
              <a:t>事务进行机票空余数查询。以下分别给出它们在按一级加锁协议执行和按二级加锁协议的事务调度执行情况，见</a:t>
            </a:r>
            <a:r>
              <a:rPr lang="zh-CN" altLang="en-US" sz="2800" dirty="0">
                <a:latin typeface="黑体" panose="02010609060101010101" pitchFamily="49" charset="-122"/>
              </a:rPr>
              <a:t>下</a:t>
            </a:r>
            <a:r>
              <a:rPr lang="zh-CN" altLang="zh-CN" sz="2800" dirty="0">
                <a:latin typeface="黑体" panose="02010609060101010101" pitchFamily="49" charset="-122"/>
              </a:rPr>
              <a:t>图所示。</a:t>
            </a:r>
            <a:endParaRPr lang="zh-CN" altLang="en-US" sz="2800" dirty="0">
              <a:latin typeface="黑体" panose="02010609060101010101" pitchFamily="49" charset="-122"/>
            </a:endParaRPr>
          </a:p>
        </p:txBody>
      </p:sp>
      <p:sp>
        <p:nvSpPr>
          <p:cNvPr id="5" name="矩形 4"/>
          <p:cNvSpPr/>
          <p:nvPr/>
        </p:nvSpPr>
        <p:spPr>
          <a:xfrm>
            <a:off x="409575" y="1700213"/>
            <a:ext cx="11434763" cy="1633537"/>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en-US" sz="2800" dirty="0">
                <a:solidFill>
                  <a:srgbClr val="CC3300"/>
                </a:solidFill>
                <a:latin typeface="黑体" panose="02010609060101010101" pitchFamily="49" charset="-122"/>
              </a:rPr>
              <a:t>特点</a:t>
            </a:r>
            <a:r>
              <a:rPr lang="zh-CN" altLang="en-US" sz="2800" dirty="0">
                <a:latin typeface="黑体" panose="02010609060101010101" pitchFamily="49" charset="-122"/>
              </a:rPr>
              <a:t>：</a:t>
            </a:r>
            <a:r>
              <a:rPr lang="zh-CN" altLang="zh-CN" sz="2800" dirty="0">
                <a:latin typeface="黑体" panose="02010609060101010101" pitchFamily="49" charset="-122"/>
              </a:rPr>
              <a:t>该加锁协议不但可以防止“丢失更新”的数据不一致性问题，还可防止出现脏读数据问题。</a:t>
            </a:r>
            <a:r>
              <a:rPr lang="zh-CN" altLang="en-US" sz="2800" dirty="0">
                <a:latin typeface="黑体" panose="02010609060101010101" pitchFamily="49" charset="-122"/>
              </a:rPr>
              <a:t>但</a:t>
            </a:r>
            <a:r>
              <a:rPr lang="zh-CN" altLang="zh-CN" sz="2800" dirty="0">
                <a:latin typeface="黑体" panose="02010609060101010101" pitchFamily="49" charset="-122"/>
              </a:rPr>
              <a:t>有可能会出现“不可重复读取”的数据不一致问题。</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图片 1"/>
          <p:cNvPicPr>
            <a:picLocks noChangeAspect="1"/>
          </p:cNvPicPr>
          <p:nvPr/>
        </p:nvPicPr>
        <p:blipFill>
          <a:blip r:embed="rId1"/>
          <a:stretch>
            <a:fillRect/>
          </a:stretch>
        </p:blipFill>
        <p:spPr>
          <a:xfrm>
            <a:off x="315913" y="333375"/>
            <a:ext cx="11757025" cy="5514975"/>
          </a:xfrm>
          <a:prstGeom prst="rect">
            <a:avLst/>
          </a:prstGeom>
          <a:noFill/>
          <a:ln w="9525">
            <a:noFill/>
          </a:ln>
        </p:spPr>
      </p:pic>
      <p:sp>
        <p:nvSpPr>
          <p:cNvPr id="5" name="右箭头 4"/>
          <p:cNvSpPr/>
          <p:nvPr/>
        </p:nvSpPr>
        <p:spPr>
          <a:xfrm>
            <a:off x="61913" y="836613"/>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6" name="右箭头 5"/>
          <p:cNvSpPr/>
          <p:nvPr/>
        </p:nvSpPr>
        <p:spPr>
          <a:xfrm>
            <a:off x="3159125" y="1989138"/>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7" name="右箭头 6"/>
          <p:cNvSpPr/>
          <p:nvPr/>
        </p:nvSpPr>
        <p:spPr>
          <a:xfrm>
            <a:off x="47625" y="2781300"/>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2" name="矩形 1"/>
          <p:cNvSpPr/>
          <p:nvPr/>
        </p:nvSpPr>
        <p:spPr>
          <a:xfrm>
            <a:off x="1127125" y="6130925"/>
            <a:ext cx="3692525" cy="4603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T2</a:t>
            </a:r>
            <a:r>
              <a:rPr kumimoji="0" lang="zh-CN" altLang="zh-CN" sz="24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事务读取了脏数据</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A=99</a:t>
            </a:r>
            <a:endParaRPr kumimoji="0" lang="zh-CN" altLang="en-US" sz="2400" b="0" i="0" u="none" strike="noStrike" kern="1200" cap="none" spc="0" normalizeH="0" baseline="0" noProof="0" dirty="0">
              <a:ln>
                <a:noFill/>
              </a:ln>
              <a:solidFill>
                <a:srgbClr val="C00000"/>
              </a:solidFill>
              <a:effectLst/>
              <a:uLnTx/>
              <a:uFillTx/>
              <a:latin typeface="+mn-ea"/>
              <a:ea typeface="+mn-ea"/>
              <a:cs typeface="+mn-cs"/>
            </a:endParaRPr>
          </a:p>
        </p:txBody>
      </p:sp>
      <p:sp>
        <p:nvSpPr>
          <p:cNvPr id="9" name="右箭头 8"/>
          <p:cNvSpPr/>
          <p:nvPr/>
        </p:nvSpPr>
        <p:spPr>
          <a:xfrm>
            <a:off x="6399213" y="836613"/>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0" name="右箭头 9"/>
          <p:cNvSpPr/>
          <p:nvPr/>
        </p:nvSpPr>
        <p:spPr>
          <a:xfrm>
            <a:off x="9494838" y="1989138"/>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1" name="右箭头 10"/>
          <p:cNvSpPr/>
          <p:nvPr/>
        </p:nvSpPr>
        <p:spPr>
          <a:xfrm>
            <a:off x="6399213" y="2781300"/>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2" name="右箭头 11"/>
          <p:cNvSpPr/>
          <p:nvPr/>
        </p:nvSpPr>
        <p:spPr>
          <a:xfrm>
            <a:off x="9494838" y="3429000"/>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3" name="矩形 12"/>
          <p:cNvSpPr/>
          <p:nvPr/>
        </p:nvSpPr>
        <p:spPr>
          <a:xfrm>
            <a:off x="7661275" y="6092825"/>
            <a:ext cx="3722688" cy="461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T2</a:t>
            </a:r>
            <a:r>
              <a:rPr kumimoji="0" lang="zh-CN" altLang="zh-CN" sz="24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事务读取</a:t>
            </a:r>
            <a:r>
              <a:rPr kumimoji="0" lang="zh-CN" altLang="en-US" sz="24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正确</a:t>
            </a:r>
            <a:r>
              <a:rPr kumimoji="0" lang="zh-CN" altLang="zh-CN" sz="24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数据</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A=100</a:t>
            </a:r>
            <a:endParaRPr kumimoji="0" lang="zh-CN" altLang="en-US" sz="2400" b="0" i="0" u="none" strike="noStrike" kern="1200" cap="none" spc="0" normalizeH="0" baseline="0" noProof="0" dirty="0">
              <a:ln>
                <a:noFill/>
              </a:ln>
              <a:solidFill>
                <a:srgbClr val="C00000"/>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2" grpId="0"/>
      <p:bldP spid="9" grpId="0" bldLvl="0" animBg="1"/>
      <p:bldP spid="10" grpId="0" bldLvl="0" animBg="1"/>
      <p:bldP spid="11" grpId="0" bldLvl="0" animBg="1"/>
      <p:bldP spid="12" grpId="0" bldLvl="0" animBg="1"/>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2"/>
          <p:cNvSpPr/>
          <p:nvPr/>
        </p:nvSpPr>
        <p:spPr>
          <a:xfrm>
            <a:off x="347663" y="387350"/>
            <a:ext cx="11758612" cy="1633538"/>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ts val="4240"/>
              </a:lnSpc>
              <a:buClr>
                <a:srgbClr val="FF0000"/>
              </a:buClr>
            </a:pPr>
            <a:r>
              <a:rPr lang="zh-CN" altLang="en-US" sz="2800" dirty="0">
                <a:solidFill>
                  <a:srgbClr val="FF0000"/>
                </a:solidFill>
                <a:latin typeface="黑体" panose="02010609060101010101" pitchFamily="49" charset="-122"/>
              </a:rPr>
              <a:t>三</a:t>
            </a:r>
            <a:r>
              <a:rPr lang="zh-CN" altLang="zh-CN" sz="2800" dirty="0">
                <a:solidFill>
                  <a:srgbClr val="FF0000"/>
                </a:solidFill>
                <a:latin typeface="黑体" panose="02010609060101010101" pitchFamily="49" charset="-122"/>
              </a:rPr>
              <a:t>级加锁协议</a:t>
            </a:r>
            <a:r>
              <a:rPr lang="zh-CN" altLang="en-US" sz="2800" dirty="0">
                <a:latin typeface="黑体" panose="02010609060101010101" pitchFamily="49" charset="-122"/>
              </a:rPr>
              <a:t>：</a:t>
            </a:r>
            <a:r>
              <a:rPr lang="zh-CN" altLang="zh-CN" sz="2800" dirty="0">
                <a:latin typeface="黑体" panose="02010609060101010101" pitchFamily="49" charset="-122"/>
              </a:rPr>
              <a:t>在一级加锁协议基础上，针对并发事务对共享数据进行读操作，必须对该数据执行共享锁定指令，直到该事务处理结束才释放共享锁定。</a:t>
            </a:r>
            <a:endParaRPr lang="zh-CN" altLang="en-US" sz="2800" dirty="0">
              <a:latin typeface="黑体" panose="02010609060101010101" pitchFamily="49" charset="-122"/>
            </a:endParaRPr>
          </a:p>
        </p:txBody>
      </p:sp>
      <p:sp>
        <p:nvSpPr>
          <p:cNvPr id="4" name="矩形 3"/>
          <p:cNvSpPr/>
          <p:nvPr/>
        </p:nvSpPr>
        <p:spPr>
          <a:xfrm>
            <a:off x="409575" y="3644900"/>
            <a:ext cx="11434763" cy="2246313"/>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zh-CN" sz="2800" dirty="0">
                <a:solidFill>
                  <a:srgbClr val="FF0000"/>
                </a:solidFill>
                <a:latin typeface="黑体" panose="02010609060101010101" pitchFamily="49" charset="-122"/>
              </a:rPr>
              <a:t>例</a:t>
            </a:r>
            <a:r>
              <a:rPr lang="zh-CN" altLang="en-US" sz="2800" dirty="0">
                <a:latin typeface="黑体" panose="02010609060101010101" pitchFamily="49" charset="-122"/>
              </a:rPr>
              <a:t> </a:t>
            </a:r>
            <a:r>
              <a:rPr lang="zh-CN" altLang="zh-CN" sz="2800" dirty="0">
                <a:latin typeface="黑体" panose="02010609060101010101" pitchFamily="49" charset="-122"/>
              </a:rPr>
              <a:t>某航班</a:t>
            </a:r>
            <a:r>
              <a:rPr lang="zh-CN" altLang="en-US" sz="2800" dirty="0">
                <a:latin typeface="黑体" panose="02010609060101010101" pitchFamily="49" charset="-122"/>
              </a:rPr>
              <a:t>剩</a:t>
            </a:r>
            <a:r>
              <a:rPr lang="zh-CN" altLang="zh-CN" sz="2800" dirty="0">
                <a:latin typeface="黑体" panose="02010609060101010101" pitchFamily="49" charset="-122"/>
              </a:rPr>
              <a:t>余机票数据</a:t>
            </a:r>
            <a:r>
              <a:rPr lang="en-US" altLang="zh-CN" sz="2800" dirty="0">
                <a:latin typeface="黑体" panose="02010609060101010101" pitchFamily="49" charset="-122"/>
              </a:rPr>
              <a:t>A</a:t>
            </a:r>
            <a:r>
              <a:rPr lang="zh-CN" altLang="zh-CN" sz="2800" dirty="0">
                <a:latin typeface="黑体" panose="02010609060101010101" pitchFamily="49" charset="-122"/>
              </a:rPr>
              <a:t>的当前值为</a:t>
            </a:r>
            <a:r>
              <a:rPr lang="en-US" altLang="zh-CN" sz="2800" dirty="0">
                <a:latin typeface="黑体" panose="02010609060101010101" pitchFamily="49" charset="-122"/>
              </a:rPr>
              <a:t>100</a:t>
            </a:r>
            <a:r>
              <a:rPr lang="zh-CN" altLang="zh-CN" sz="2800" dirty="0">
                <a:latin typeface="黑体" panose="02010609060101010101" pitchFamily="49" charset="-122"/>
              </a:rPr>
              <a:t>张。现有分别来自不同售票点的两个并发事务</a:t>
            </a:r>
            <a:r>
              <a:rPr lang="en-US" altLang="zh-CN" sz="2800" dirty="0">
                <a:latin typeface="黑体" panose="02010609060101010101" pitchFamily="49" charset="-122"/>
              </a:rPr>
              <a:t>T1</a:t>
            </a:r>
            <a:r>
              <a:rPr lang="zh-CN" altLang="zh-CN" sz="2800" dirty="0">
                <a:latin typeface="黑体" panose="02010609060101010101" pitchFamily="49" charset="-122"/>
              </a:rPr>
              <a:t>和</a:t>
            </a:r>
            <a:r>
              <a:rPr lang="en-US" altLang="zh-CN" sz="2800" dirty="0">
                <a:latin typeface="黑体" panose="02010609060101010101" pitchFamily="49" charset="-122"/>
              </a:rPr>
              <a:t>T2</a:t>
            </a:r>
            <a:r>
              <a:rPr lang="zh-CN" altLang="zh-CN" sz="2800" dirty="0">
                <a:latin typeface="黑体" panose="02010609060101010101" pitchFamily="49" charset="-122"/>
              </a:rPr>
              <a:t>，其中</a:t>
            </a:r>
            <a:r>
              <a:rPr lang="en-US" altLang="zh-CN" sz="2800" dirty="0">
                <a:latin typeface="黑体" panose="02010609060101010101" pitchFamily="49" charset="-122"/>
              </a:rPr>
              <a:t>T1</a:t>
            </a:r>
            <a:r>
              <a:rPr lang="zh-CN" altLang="zh-CN" sz="2800" dirty="0">
                <a:latin typeface="黑体" panose="02010609060101010101" pitchFamily="49" charset="-122"/>
              </a:rPr>
              <a:t>事务将售出</a:t>
            </a:r>
            <a:r>
              <a:rPr lang="en-US" altLang="zh-CN" sz="2800" dirty="0">
                <a:latin typeface="黑体" panose="02010609060101010101" pitchFamily="49" charset="-122"/>
              </a:rPr>
              <a:t>1</a:t>
            </a:r>
            <a:r>
              <a:rPr lang="zh-CN" altLang="zh-CN" sz="2800" dirty="0">
                <a:latin typeface="黑体" panose="02010609060101010101" pitchFamily="49" charset="-122"/>
              </a:rPr>
              <a:t>张机票，</a:t>
            </a:r>
            <a:r>
              <a:rPr lang="en-US" altLang="zh-CN" sz="2800" dirty="0">
                <a:latin typeface="黑体" panose="02010609060101010101" pitchFamily="49" charset="-122"/>
              </a:rPr>
              <a:t>T2</a:t>
            </a:r>
            <a:r>
              <a:rPr lang="zh-CN" altLang="zh-CN" sz="2800" dirty="0">
                <a:latin typeface="黑体" panose="02010609060101010101" pitchFamily="49" charset="-122"/>
              </a:rPr>
              <a:t>事务进行机票空余数查询。以下分别给出它们在按二级加锁协议执行和按三级加锁协议的并发事务调度执行情况，见</a:t>
            </a:r>
            <a:r>
              <a:rPr lang="zh-CN" altLang="en-US" sz="2800" dirty="0">
                <a:latin typeface="黑体" panose="02010609060101010101" pitchFamily="49" charset="-122"/>
              </a:rPr>
              <a:t>下</a:t>
            </a:r>
            <a:r>
              <a:rPr lang="zh-CN" altLang="zh-CN" sz="2800" dirty="0">
                <a:latin typeface="黑体" panose="02010609060101010101" pitchFamily="49" charset="-122"/>
              </a:rPr>
              <a:t>图所示。</a:t>
            </a:r>
            <a:endParaRPr lang="zh-CN" altLang="en-US" sz="2800" dirty="0">
              <a:latin typeface="黑体" panose="02010609060101010101" pitchFamily="49" charset="-122"/>
            </a:endParaRPr>
          </a:p>
        </p:txBody>
      </p:sp>
      <p:sp>
        <p:nvSpPr>
          <p:cNvPr id="5" name="矩形 4"/>
          <p:cNvSpPr/>
          <p:nvPr/>
        </p:nvSpPr>
        <p:spPr>
          <a:xfrm>
            <a:off x="409575" y="2276475"/>
            <a:ext cx="11434763" cy="1095375"/>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en-US" sz="2800" dirty="0">
                <a:solidFill>
                  <a:srgbClr val="CC3300"/>
                </a:solidFill>
                <a:latin typeface="黑体" panose="02010609060101010101" pitchFamily="49" charset="-122"/>
              </a:rPr>
              <a:t>特点</a:t>
            </a:r>
            <a:r>
              <a:rPr lang="zh-CN" altLang="en-US" sz="2800" dirty="0">
                <a:latin typeface="黑体" panose="02010609060101010101" pitchFamily="49" charset="-122"/>
              </a:rPr>
              <a:t>：</a:t>
            </a:r>
            <a:r>
              <a:rPr lang="zh-CN" altLang="zh-CN" sz="2800" dirty="0">
                <a:latin typeface="黑体" panose="02010609060101010101" pitchFamily="49" charset="-122"/>
              </a:rPr>
              <a:t>该加锁协议不但可以防止“丢失更新”、“脏读”的数据不一致性问题，还可防止出现“不可重复读取”的数据一致性问题。</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245745" y="784860"/>
            <a:ext cx="11729085" cy="5682615"/>
          </a:xfrm>
          <a:prstGeom prst="rect">
            <a:avLst/>
          </a:prstGeom>
          <a:noFill/>
          <a:ln w="9525">
            <a:noFill/>
          </a:ln>
        </p:spPr>
        <p:txBody>
          <a:bodyPr wrap="square" lIns="104499" tIns="52249" rIns="104499" bIns="52249">
            <a:spAutoFit/>
          </a:bodyPr>
          <a:p>
            <a:pPr marL="457200" indent="-457200" algn="just" defTabSz="863600" eaLnBrk="1" hangingPunct="1">
              <a:lnSpc>
                <a:spcPts val="4350"/>
              </a:lnSpc>
              <a:buClr>
                <a:srgbClr val="FF0000"/>
              </a:buClr>
              <a:buChar char="•"/>
            </a:pPr>
            <a:r>
              <a:rPr lang="en-US" altLang="zh-CN" sz="2200" b="1">
                <a:latin typeface="宋体" panose="02010600030101010101" pitchFamily="2" charset="-122"/>
                <a:ea typeface="宋体" panose="02010600030101010101" pitchFamily="2" charset="-122"/>
                <a:cs typeface="宋体" panose="02010600030101010101" pitchFamily="2" charset="-122"/>
                <a:sym typeface="+mn-ea"/>
              </a:rPr>
              <a:t>DBMS</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是建立在操作系统之上的软件系统，是操作系统的用户。操作系统负责计算机系统的进程管理、作业管理、存储器管理、设备管理、文件管理等，</a:t>
            </a:r>
            <a:r>
              <a:rPr lang="en-US" altLang="zh-CN" sz="2200" b="1">
                <a:latin typeface="宋体" panose="02010600030101010101" pitchFamily="2" charset="-122"/>
                <a:ea typeface="宋体" panose="02010600030101010101" pitchFamily="2" charset="-122"/>
                <a:cs typeface="宋体" panose="02010600030101010101" pitchFamily="2" charset="-122"/>
                <a:sym typeface="+mn-ea"/>
              </a:rPr>
              <a:t>DBMS</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对共享数据的组织、管理和存取离不开操作系统的支持。</a:t>
            </a:r>
            <a:r>
              <a:rPr lang="en-US" altLang="zh-CN" sz="2200" b="1">
                <a:latin typeface="宋体" panose="02010600030101010101" pitchFamily="2" charset="-122"/>
                <a:ea typeface="宋体" panose="02010600030101010101" pitchFamily="2" charset="-122"/>
                <a:cs typeface="宋体" panose="02010600030101010101" pitchFamily="2" charset="-122"/>
                <a:sym typeface="+mn-ea"/>
              </a:rPr>
              <a:t>DBMS</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遇到创建和撤销进程、进程通信、读写磁盘、分配内存等要求时必须请求操作系统的服务。例如，</a:t>
            </a:r>
            <a:r>
              <a:rPr lang="en-US" altLang="zh-CN" sz="2200" b="1">
                <a:latin typeface="宋体" panose="02010600030101010101" pitchFamily="2" charset="-122"/>
                <a:ea typeface="宋体" panose="02010600030101010101" pitchFamily="2" charset="-122"/>
                <a:cs typeface="宋体" panose="02010600030101010101" pitchFamily="2" charset="-122"/>
                <a:sym typeface="+mn-ea"/>
              </a:rPr>
              <a:t>DBMS</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读取数据库中记录时就要调用操作系统读取磁盘块的操作，操作系统从磁盘取来的是一个物理块，对物理块的解释通常由</a:t>
            </a:r>
            <a:r>
              <a:rPr lang="en-US" altLang="zh-CN" sz="2200" b="1">
                <a:latin typeface="宋体" panose="02010600030101010101" pitchFamily="2" charset="-122"/>
                <a:ea typeface="宋体" panose="02010600030101010101" pitchFamily="2" charset="-122"/>
                <a:cs typeface="宋体" panose="02010600030101010101" pitchFamily="2" charset="-122"/>
                <a:sym typeface="+mn-ea"/>
              </a:rPr>
              <a:t>DBMS</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来完成。</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457200" indent="-457200" algn="just" defTabSz="863600" eaLnBrk="1" hangingPunct="1">
              <a:lnSpc>
                <a:spcPts val="4350"/>
              </a:lnSpc>
              <a:buClr>
                <a:srgbClr val="FF0000"/>
              </a:buClr>
              <a:buChar char="•"/>
            </a:pP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不同操作系统提供了不同的服务方式。操作系统不同的服务方式，导致了</a:t>
            </a:r>
            <a:r>
              <a:rPr lang="en-US" altLang="zh-CN" sz="2200" b="1">
                <a:latin typeface="宋体" panose="02010600030101010101" pitchFamily="2" charset="-122"/>
                <a:ea typeface="宋体" panose="02010600030101010101" pitchFamily="2" charset="-122"/>
                <a:cs typeface="宋体" panose="02010600030101010101" pitchFamily="2" charset="-122"/>
                <a:sym typeface="+mn-ea"/>
              </a:rPr>
              <a:t>DBMS</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在实现技术和实现方法上的诸多差异。</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457200" indent="-457200" algn="just" defTabSz="863600" eaLnBrk="1" hangingPunct="1">
              <a:lnSpc>
                <a:spcPts val="4350"/>
              </a:lnSpc>
              <a:buClr>
                <a:srgbClr val="FF0000"/>
              </a:buClr>
              <a:buChar char="•"/>
            </a:pPr>
            <a:r>
              <a:rPr lang="en-US" altLang="zh-CN" sz="2200" b="1">
                <a:latin typeface="宋体" panose="02010600030101010101" pitchFamily="2" charset="-122"/>
                <a:ea typeface="宋体" panose="02010600030101010101" pitchFamily="2" charset="-122"/>
                <a:cs typeface="宋体" panose="02010600030101010101" pitchFamily="2" charset="-122"/>
                <a:sym typeface="+mn-ea"/>
              </a:rPr>
              <a:t>DBMS</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在操作系统上的运行方式，</a:t>
            </a: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A</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DBMS</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可以输单进程多线程、</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多进程结构， </a:t>
            </a: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B:</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用户进程</a:t>
            </a: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--DBMS</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进程， </a:t>
            </a: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1-1</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多， 多</a:t>
            </a: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多等结构</a:t>
            </a:r>
            <a:endParaRPr lang="zh-CN" altLang="en-US" sz="22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147" name="Rectangle 3"/>
          <p:cNvSpPr>
            <a:spLocks noChangeArrowheads="1"/>
          </p:cNvSpPr>
          <p:nvPr/>
        </p:nvSpPr>
        <p:spPr bwMode="auto">
          <a:xfrm>
            <a:off x="245428" y="269875"/>
            <a:ext cx="7559675" cy="68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294005" indent="-294005" algn="just" defTabSz="430530" eaLnBrk="1" hangingPunct="1">
              <a:lnSpc>
                <a:spcPct val="100000"/>
              </a:lnSpc>
            </a:pPr>
            <a:r>
              <a:rPr lang="en-US" altLang="zh-CN" sz="4000">
                <a:latin typeface="Times New Roman" panose="02020603050405020304" pitchFamily="18" charset="0"/>
                <a:ea typeface="宋体" panose="02010600030101010101" pitchFamily="2" charset="-122"/>
                <a:sym typeface="+mn-ea"/>
              </a:rPr>
              <a:t>DBMS</a:t>
            </a:r>
            <a:r>
              <a:rPr lang="zh-CN" altLang="en-US" sz="4000" dirty="0">
                <a:latin typeface="Times New Roman" panose="02020603050405020304" pitchFamily="18" charset="0"/>
                <a:ea typeface="宋体" panose="02010600030101010101" pitchFamily="2" charset="-122"/>
                <a:sym typeface="+mn-ea"/>
              </a:rPr>
              <a:t>和操作系统</a:t>
            </a:r>
            <a:endPar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图片 4"/>
          <p:cNvPicPr>
            <a:picLocks noChangeAspect="1"/>
          </p:cNvPicPr>
          <p:nvPr/>
        </p:nvPicPr>
        <p:blipFill>
          <a:blip r:embed="rId1"/>
          <a:stretch>
            <a:fillRect/>
          </a:stretch>
        </p:blipFill>
        <p:spPr>
          <a:xfrm>
            <a:off x="260350" y="404813"/>
            <a:ext cx="11757025" cy="5616575"/>
          </a:xfrm>
          <a:prstGeom prst="rect">
            <a:avLst/>
          </a:prstGeom>
          <a:noFill/>
          <a:ln w="9525">
            <a:noFill/>
          </a:ln>
        </p:spPr>
      </p:pic>
      <p:sp>
        <p:nvSpPr>
          <p:cNvPr id="5" name="矩形 4"/>
          <p:cNvSpPr/>
          <p:nvPr/>
        </p:nvSpPr>
        <p:spPr>
          <a:xfrm>
            <a:off x="1127125" y="6021388"/>
            <a:ext cx="3108325"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T2</a:t>
            </a:r>
            <a:r>
              <a:rPr kumimoji="0" lang="zh-CN" altLang="zh-CN" sz="24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事务</a:t>
            </a:r>
            <a:r>
              <a:rPr kumimoji="0" lang="zh-CN" altLang="en-US" sz="24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首次</a:t>
            </a:r>
            <a:r>
              <a:rPr kumimoji="0" lang="zh-CN" altLang="zh-CN" sz="24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读取</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A=100</a:t>
            </a:r>
            <a:endParaRPr kumimoji="0" lang="en-US" altLang="zh-CN" sz="2400" b="0" i="0" u="none" strike="noStrike" kern="1000" cap="none" spc="0" normalizeH="0" baseline="0" noProof="0" dirty="0">
              <a:ln>
                <a:noFill/>
              </a:ln>
              <a:solidFill>
                <a:srgbClr val="C00000"/>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黑体" panose="02010609060101010101" pitchFamily="49" charset="-122"/>
                <a:cs typeface="+mn-cs"/>
              </a:rPr>
              <a:t>T2</a:t>
            </a:r>
            <a:r>
              <a:rPr kumimoji="0" lang="zh-CN" altLang="zh-CN" sz="2400" b="0" i="0" u="none" strike="noStrike" kern="1000" cap="none" spc="0" normalizeH="0" baseline="0" noProof="0" dirty="0">
                <a:ln>
                  <a:noFill/>
                </a:ln>
                <a:solidFill>
                  <a:srgbClr val="C00000"/>
                </a:solidFill>
                <a:effectLst/>
                <a:uLnTx/>
                <a:uFillTx/>
                <a:latin typeface="+mn-ea"/>
                <a:ea typeface="黑体" panose="02010609060101010101" pitchFamily="49" charset="-122"/>
                <a:cs typeface="Times New Roman" panose="02020603050405020304" pitchFamily="18" charset="0"/>
              </a:rPr>
              <a:t>事务</a:t>
            </a:r>
            <a:r>
              <a:rPr kumimoji="0" lang="zh-CN" altLang="en-US" sz="2400" b="0" i="0" u="none" strike="noStrike" kern="1000" cap="none" spc="0" normalizeH="0" baseline="0" noProof="0" dirty="0">
                <a:ln>
                  <a:noFill/>
                </a:ln>
                <a:solidFill>
                  <a:srgbClr val="C00000"/>
                </a:solidFill>
                <a:effectLst/>
                <a:uLnTx/>
                <a:uFillTx/>
                <a:latin typeface="+mn-ea"/>
                <a:ea typeface="黑体" panose="02010609060101010101" pitchFamily="49" charset="-122"/>
                <a:cs typeface="Times New Roman" panose="02020603050405020304" pitchFamily="18" charset="0"/>
              </a:rPr>
              <a:t>再次</a:t>
            </a:r>
            <a:r>
              <a:rPr kumimoji="0" lang="zh-CN" altLang="zh-CN" sz="2400" b="0" i="0" u="none" strike="noStrike" kern="1000" cap="none" spc="0" normalizeH="0" baseline="0" noProof="0" dirty="0">
                <a:ln>
                  <a:noFill/>
                </a:ln>
                <a:solidFill>
                  <a:srgbClr val="C00000"/>
                </a:solidFill>
                <a:effectLst/>
                <a:uLnTx/>
                <a:uFillTx/>
                <a:latin typeface="+mn-ea"/>
                <a:ea typeface="黑体" panose="02010609060101010101" pitchFamily="49" charset="-122"/>
                <a:cs typeface="Times New Roman" panose="02020603050405020304" pitchFamily="18" charset="0"/>
              </a:rPr>
              <a:t>读取</a:t>
            </a:r>
            <a:r>
              <a:rPr kumimoji="0" lang="en-US" altLang="zh-CN" sz="2400" b="0" i="0" u="none" strike="noStrike" kern="1000" cap="none" spc="0" normalizeH="0" baseline="0" noProof="0" dirty="0">
                <a:ln>
                  <a:noFill/>
                </a:ln>
                <a:solidFill>
                  <a:srgbClr val="C00000"/>
                </a:solidFill>
                <a:effectLst/>
                <a:uLnTx/>
                <a:uFillTx/>
                <a:latin typeface="+mn-ea"/>
                <a:ea typeface="黑体" panose="02010609060101010101" pitchFamily="49" charset="-122"/>
                <a:cs typeface="+mn-cs"/>
              </a:rPr>
              <a:t>A=99</a:t>
            </a:r>
            <a:endParaRPr kumimoji="0" lang="zh-CN" altLang="en-US" sz="2400" b="0" i="0" u="none" strike="noStrike" kern="1200" cap="none" spc="0" normalizeH="0" baseline="0" noProof="0" dirty="0">
              <a:ln>
                <a:noFill/>
              </a:ln>
              <a:solidFill>
                <a:srgbClr val="C00000"/>
              </a:solidFill>
              <a:effectLst/>
              <a:uLnTx/>
              <a:uFillTx/>
              <a:latin typeface="+mn-ea"/>
              <a:ea typeface="+mn-ea"/>
              <a:cs typeface="+mn-cs"/>
            </a:endParaRPr>
          </a:p>
        </p:txBody>
      </p:sp>
      <p:sp>
        <p:nvSpPr>
          <p:cNvPr id="6" name="右箭头 5"/>
          <p:cNvSpPr/>
          <p:nvPr/>
        </p:nvSpPr>
        <p:spPr>
          <a:xfrm>
            <a:off x="3014663" y="981075"/>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7" name="右箭头 6"/>
          <p:cNvSpPr/>
          <p:nvPr/>
        </p:nvSpPr>
        <p:spPr>
          <a:xfrm>
            <a:off x="192088" y="1341438"/>
            <a:ext cx="488950" cy="358775"/>
          </a:xfrm>
          <a:prstGeom prst="rightArrow">
            <a:avLst>
              <a:gd name="adj1" fmla="val 50000"/>
              <a:gd name="adj2" fmla="val 50147"/>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8" name="右箭头 7"/>
          <p:cNvSpPr/>
          <p:nvPr/>
        </p:nvSpPr>
        <p:spPr>
          <a:xfrm>
            <a:off x="206375" y="2060575"/>
            <a:ext cx="488950" cy="360363"/>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9" name="右箭头 8"/>
          <p:cNvSpPr/>
          <p:nvPr/>
        </p:nvSpPr>
        <p:spPr>
          <a:xfrm>
            <a:off x="3000375" y="4005263"/>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0" name="矩形 9"/>
          <p:cNvSpPr/>
          <p:nvPr/>
        </p:nvSpPr>
        <p:spPr>
          <a:xfrm>
            <a:off x="7740650" y="6021388"/>
            <a:ext cx="3108325"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T2</a:t>
            </a:r>
            <a:r>
              <a:rPr kumimoji="0" lang="zh-CN" altLang="zh-CN" sz="24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事务</a:t>
            </a:r>
            <a:r>
              <a:rPr kumimoji="0" lang="zh-CN" altLang="en-US" sz="24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首次</a:t>
            </a:r>
            <a:r>
              <a:rPr kumimoji="0" lang="zh-CN" altLang="zh-CN" sz="24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读取</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A=100</a:t>
            </a:r>
            <a:endParaRPr kumimoji="0" lang="en-US" altLang="zh-CN" sz="2400" b="0" i="0" u="none" strike="noStrike" kern="1000" cap="none" spc="0" normalizeH="0" baseline="0" noProof="0" dirty="0">
              <a:ln>
                <a:noFill/>
              </a:ln>
              <a:solidFill>
                <a:srgbClr val="C00000"/>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黑体" panose="02010609060101010101" pitchFamily="49" charset="-122"/>
                <a:cs typeface="+mn-cs"/>
              </a:rPr>
              <a:t>T2</a:t>
            </a:r>
            <a:r>
              <a:rPr kumimoji="0" lang="zh-CN" altLang="zh-CN" sz="2400" b="0" i="0" u="none" strike="noStrike" kern="1000" cap="none" spc="0" normalizeH="0" baseline="0" noProof="0" dirty="0">
                <a:ln>
                  <a:noFill/>
                </a:ln>
                <a:solidFill>
                  <a:srgbClr val="C00000"/>
                </a:solidFill>
                <a:effectLst/>
                <a:uLnTx/>
                <a:uFillTx/>
                <a:latin typeface="+mn-ea"/>
                <a:ea typeface="黑体" panose="02010609060101010101" pitchFamily="49" charset="-122"/>
                <a:cs typeface="Times New Roman" panose="02020603050405020304" pitchFamily="18" charset="0"/>
              </a:rPr>
              <a:t>事务</a:t>
            </a:r>
            <a:r>
              <a:rPr kumimoji="0" lang="zh-CN" altLang="en-US" sz="2400" b="0" i="0" u="none" strike="noStrike" kern="1000" cap="none" spc="0" normalizeH="0" baseline="0" noProof="0" dirty="0">
                <a:ln>
                  <a:noFill/>
                </a:ln>
                <a:solidFill>
                  <a:srgbClr val="C00000"/>
                </a:solidFill>
                <a:effectLst/>
                <a:uLnTx/>
                <a:uFillTx/>
                <a:latin typeface="+mn-ea"/>
                <a:ea typeface="黑体" panose="02010609060101010101" pitchFamily="49" charset="-122"/>
                <a:cs typeface="Times New Roman" panose="02020603050405020304" pitchFamily="18" charset="0"/>
              </a:rPr>
              <a:t>再次</a:t>
            </a:r>
            <a:r>
              <a:rPr kumimoji="0" lang="zh-CN" altLang="zh-CN" sz="2400" b="0" i="0" u="none" strike="noStrike" kern="1000" cap="none" spc="0" normalizeH="0" baseline="0" noProof="0" dirty="0">
                <a:ln>
                  <a:noFill/>
                </a:ln>
                <a:solidFill>
                  <a:srgbClr val="C00000"/>
                </a:solidFill>
                <a:effectLst/>
                <a:uLnTx/>
                <a:uFillTx/>
                <a:latin typeface="+mn-ea"/>
                <a:ea typeface="黑体" panose="02010609060101010101" pitchFamily="49" charset="-122"/>
                <a:cs typeface="Times New Roman" panose="02020603050405020304" pitchFamily="18" charset="0"/>
              </a:rPr>
              <a:t>读取</a:t>
            </a:r>
            <a:r>
              <a:rPr kumimoji="0" lang="en-US" altLang="zh-CN" sz="2400" b="0" i="0" u="none" strike="noStrike" kern="1000" cap="none" spc="0" normalizeH="0" baseline="0" noProof="0" dirty="0">
                <a:ln>
                  <a:noFill/>
                </a:ln>
                <a:solidFill>
                  <a:srgbClr val="C00000"/>
                </a:solidFill>
                <a:effectLst/>
                <a:uLnTx/>
                <a:uFillTx/>
                <a:latin typeface="+mn-ea"/>
                <a:ea typeface="黑体" panose="02010609060101010101" pitchFamily="49" charset="-122"/>
                <a:cs typeface="+mn-cs"/>
              </a:rPr>
              <a:t>A=100</a:t>
            </a:r>
            <a:endParaRPr kumimoji="0" lang="zh-CN" altLang="en-US" sz="2400" b="0" i="0" u="none" strike="noStrike" kern="1200" cap="none" spc="0" normalizeH="0" baseline="0" noProof="0" dirty="0">
              <a:ln>
                <a:noFill/>
              </a:ln>
              <a:solidFill>
                <a:srgbClr val="C00000"/>
              </a:solidFill>
              <a:effectLst/>
              <a:uLnTx/>
              <a:uFillTx/>
              <a:latin typeface="+mn-ea"/>
              <a:ea typeface="+mn-ea"/>
              <a:cs typeface="+mn-cs"/>
            </a:endParaRPr>
          </a:p>
        </p:txBody>
      </p:sp>
      <p:sp>
        <p:nvSpPr>
          <p:cNvPr id="11" name="右箭头 10"/>
          <p:cNvSpPr/>
          <p:nvPr/>
        </p:nvSpPr>
        <p:spPr>
          <a:xfrm>
            <a:off x="9278938" y="1052513"/>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2" name="右箭头 11"/>
          <p:cNvSpPr/>
          <p:nvPr/>
        </p:nvSpPr>
        <p:spPr>
          <a:xfrm>
            <a:off x="6456363" y="1484313"/>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3" name="右箭头 12"/>
          <p:cNvSpPr/>
          <p:nvPr/>
        </p:nvSpPr>
        <p:spPr>
          <a:xfrm>
            <a:off x="6456363" y="3357563"/>
            <a:ext cx="488950" cy="358775"/>
          </a:xfrm>
          <a:prstGeom prst="rightArrow">
            <a:avLst>
              <a:gd name="adj1" fmla="val 50000"/>
              <a:gd name="adj2" fmla="val 50147"/>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14" name="右箭头 13"/>
          <p:cNvSpPr/>
          <p:nvPr/>
        </p:nvSpPr>
        <p:spPr>
          <a:xfrm>
            <a:off x="9264650" y="2420938"/>
            <a:ext cx="488950" cy="360362"/>
          </a:xfrm>
          <a:prstGeom prst="rightArrow">
            <a:avLst>
              <a:gd name="adj1" fmla="val 50000"/>
              <a:gd name="adj2" fmla="val 4992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8" grpId="0" bldLvl="0" animBg="1"/>
      <p:bldP spid="9" grpId="0" bldLvl="0" animBg="1"/>
      <p:bldP spid="10" grpId="0"/>
      <p:bldP spid="11" grpId="0" bldLvl="0" animBg="1"/>
      <p:bldP spid="12" grpId="0" bldLvl="0" animBg="1"/>
      <p:bldP spid="13" grpId="0" bldLvl="0" animBg="1"/>
      <p:bldP spid="14"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260350" y="904875"/>
          <a:ext cx="11409363" cy="5484813"/>
        </p:xfrm>
        <a:graphic>
          <a:graphicData uri="http://schemas.openxmlformats.org/drawingml/2006/table">
            <a:tbl>
              <a:tblPr firstRow="1" firstCol="1" bandRow="1">
                <a:tableStyleId>{5C22544A-7EE6-4342-B048-85BDC9FD1C3A}</a:tableStyleId>
              </a:tblPr>
              <a:tblGrid>
                <a:gridCol w="2003171"/>
                <a:gridCol w="1800711"/>
                <a:gridCol w="2459858"/>
                <a:gridCol w="1788990"/>
                <a:gridCol w="1793551"/>
                <a:gridCol w="1563082"/>
              </a:tblGrid>
              <a:tr h="1371203">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加锁协议级别</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solidFill>
                      <a:srgbClr val="CCFFFF"/>
                    </a:solidFill>
                  </a:tcP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排它锁</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tc>
                <a:tc>
                  <a:txBody>
                    <a:bodyPr/>
                    <a:lstStyle/>
                    <a:p>
                      <a:pPr algn="ctr">
                        <a:spcAft>
                          <a:spcPts val="0"/>
                        </a:spcAft>
                      </a:pPr>
                      <a:r>
                        <a:rPr lang="zh-CN" sz="2400" b="1" kern="0" dirty="0">
                          <a:solidFill>
                            <a:schemeClr val="tx1"/>
                          </a:solidFill>
                          <a:effectLst/>
                          <a:latin typeface="黑体" panose="02010609060101010101" pitchFamily="49" charset="-122"/>
                          <a:ea typeface="黑体" panose="02010609060101010101" pitchFamily="49" charset="-122"/>
                          <a:cs typeface="+mn-cs"/>
                        </a:rPr>
                        <a:t>共享锁</a:t>
                      </a:r>
                      <a:endParaRPr lang="zh-CN" sz="2400" b="1" kern="0" dirty="0">
                        <a:solidFill>
                          <a:schemeClr val="tx1"/>
                        </a:solidFill>
                        <a:effectLst/>
                        <a:latin typeface="黑体" panose="02010609060101010101" pitchFamily="49" charset="-122"/>
                        <a:ea typeface="黑体" panose="02010609060101010101" pitchFamily="49" charset="-122"/>
                        <a:cs typeface="+mn-cs"/>
                      </a:endParaRPr>
                    </a:p>
                  </a:txBody>
                  <a:tcPr marL="11521" marR="11521"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不</a:t>
                      </a:r>
                      <a:r>
                        <a:rPr lang="zh-CN" sz="2400" b="1" kern="0" dirty="0">
                          <a:solidFill>
                            <a:schemeClr val="tx1"/>
                          </a:solidFill>
                          <a:effectLst/>
                          <a:latin typeface="黑体" panose="02010609060101010101" pitchFamily="49" charset="-122"/>
                          <a:ea typeface="黑体" panose="02010609060101010101" pitchFamily="49" charset="-122"/>
                          <a:cs typeface="+mn-cs"/>
                        </a:rPr>
                        <a:t>丢失</a:t>
                      </a:r>
                      <a:r>
                        <a:rPr lang="zh-CN" sz="2400" kern="0" dirty="0">
                          <a:solidFill>
                            <a:schemeClr val="tx1"/>
                          </a:solidFill>
                          <a:effectLst/>
                          <a:latin typeface="黑体" panose="02010609060101010101" pitchFamily="49" charset="-122"/>
                          <a:ea typeface="黑体" panose="02010609060101010101" pitchFamily="49" charset="-122"/>
                        </a:rPr>
                        <a:t>更新</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不脏读</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可重复读</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r>
              <a:tr h="1371203">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一级</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solidFill>
                      <a:srgbClr val="CCFFFF"/>
                    </a:solidFill>
                  </a:tcP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全程加锁</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7" marB="11517"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不加</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是</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否</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否</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r>
              <a:tr h="1371203">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二级</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solidFill>
                      <a:srgbClr val="CCFFFF"/>
                    </a:solidFill>
                  </a:tcP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全程加锁</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7" marB="11517"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开始时加锁，读完数据释放锁定</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是</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是</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否</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r>
              <a:tr h="1371203">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三级</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solidFill>
                      <a:srgbClr val="CCFFFF"/>
                    </a:solidFill>
                  </a:tcP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全程加锁</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7" marB="11517"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全程加锁</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是</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是</a:t>
                      </a:r>
                      <a:endParaRPr lang="zh-CN" sz="2400" kern="100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是</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1" marR="11521" marT="11517" marB="11517" anchor="ctr" anchorCtr="1"/>
                </a:tc>
              </a:tr>
            </a:tbl>
          </a:graphicData>
        </a:graphic>
      </p:graphicFrame>
      <p:sp>
        <p:nvSpPr>
          <p:cNvPr id="17447" name="矩形 3"/>
          <p:cNvSpPr/>
          <p:nvPr/>
        </p:nvSpPr>
        <p:spPr>
          <a:xfrm>
            <a:off x="282575" y="387350"/>
            <a:ext cx="4089400" cy="449263"/>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3. </a:t>
            </a:r>
            <a:r>
              <a:rPr lang="zh-CN" altLang="en-US" sz="2800" dirty="0">
                <a:solidFill>
                  <a:srgbClr val="0066FF"/>
                </a:solidFill>
                <a:latin typeface="黑体" panose="02010609060101010101" pitchFamily="49" charset="-122"/>
              </a:rPr>
              <a:t>不同级别</a:t>
            </a:r>
            <a:r>
              <a:rPr lang="zh-CN" altLang="zh-CN" sz="2800" dirty="0">
                <a:solidFill>
                  <a:srgbClr val="0066FF"/>
                </a:solidFill>
                <a:latin typeface="黑体" panose="02010609060101010101" pitchFamily="49" charset="-122"/>
              </a:rPr>
              <a:t>锁</a:t>
            </a:r>
            <a:r>
              <a:rPr lang="zh-CN" altLang="en-US" sz="2800" dirty="0">
                <a:solidFill>
                  <a:srgbClr val="0066FF"/>
                </a:solidFill>
                <a:latin typeface="黑体" panose="02010609060101010101" pitchFamily="49" charset="-122"/>
              </a:rPr>
              <a:t>协议比较</a:t>
            </a:r>
            <a:endParaRPr lang="zh-CN" altLang="zh-CN" sz="2800" dirty="0">
              <a:solidFill>
                <a:srgbClr val="0066FF"/>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2"/>
          <p:cNvSpPr txBox="1"/>
          <p:nvPr/>
        </p:nvSpPr>
        <p:spPr>
          <a:xfrm>
            <a:off x="225425" y="522288"/>
            <a:ext cx="6662738"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六、两阶段锁定协议</a:t>
            </a:r>
            <a:endParaRPr lang="zh-CN" altLang="en-US" sz="3200" dirty="0">
              <a:solidFill>
                <a:srgbClr val="0033CC"/>
              </a:solidFill>
              <a:latin typeface="黑体" panose="02010609060101010101" pitchFamily="49" charset="-122"/>
            </a:endParaRPr>
          </a:p>
        </p:txBody>
      </p:sp>
      <p:sp>
        <p:nvSpPr>
          <p:cNvPr id="4" name="Rectangle 4"/>
          <p:cNvSpPr/>
          <p:nvPr/>
        </p:nvSpPr>
        <p:spPr>
          <a:xfrm>
            <a:off x="720725" y="1341438"/>
            <a:ext cx="11453813" cy="1708150"/>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en-US" sz="2800" dirty="0">
                <a:solidFill>
                  <a:srgbClr val="3399FF"/>
                </a:solidFill>
                <a:latin typeface="黑体" panose="02010609060101010101" pitchFamily="49" charset="-122"/>
              </a:rPr>
              <a:t>并发事务的正确调度准则：</a:t>
            </a:r>
            <a:endParaRPr lang="zh-CN" altLang="en-US" sz="2800" dirty="0">
              <a:solidFill>
                <a:srgbClr val="3399FF"/>
              </a:solidFill>
              <a:latin typeface="黑体" panose="02010609060101010101" pitchFamily="49" charset="-122"/>
            </a:endParaRPr>
          </a:p>
          <a:p>
            <a:pPr algn="just" eaLnBrk="1" latinLnBrk="1" hangingPunct="1">
              <a:lnSpc>
                <a:spcPts val="4240"/>
              </a:lnSpc>
              <a:buClr>
                <a:srgbClr val="FF0000"/>
              </a:buClr>
            </a:pPr>
            <a:r>
              <a:rPr lang="zh-CN" altLang="en-US" sz="2800" dirty="0">
                <a:latin typeface="黑体" panose="02010609060101010101" pitchFamily="49" charset="-122"/>
              </a:rPr>
              <a:t>一个给定的并发事务调度，当且仅当它是可串行化时，才能保证正确调度。</a:t>
            </a:r>
            <a:endParaRPr lang="zh-CN" altLang="en-US" sz="2800" dirty="0">
              <a:latin typeface="黑体" panose="02010609060101010101" pitchFamily="49" charset="-122"/>
            </a:endParaRPr>
          </a:p>
        </p:txBody>
      </p:sp>
      <p:sp>
        <p:nvSpPr>
          <p:cNvPr id="5" name="Rectangle 5"/>
          <p:cNvSpPr/>
          <p:nvPr/>
        </p:nvSpPr>
        <p:spPr>
          <a:xfrm>
            <a:off x="720725" y="3208338"/>
            <a:ext cx="9293225" cy="436562"/>
          </a:xfrm>
          <a:prstGeom prst="rect">
            <a:avLst/>
          </a:prstGeom>
          <a:noFill/>
          <a:ln w="9525">
            <a:noFill/>
          </a:ln>
          <a:effectLst>
            <a:prstShdw prst="shdw13" dist="53882" dir="13499999">
              <a:schemeClr val="bg2">
                <a:alpha val="50000"/>
              </a:schemeClr>
            </a:prstShdw>
          </a:effectLst>
        </p:spPr>
        <p:txBody>
          <a:bodyPr>
            <a:spAutoFit/>
          </a:bodyPr>
          <a:p>
            <a:pPr eaLnBrk="1" latinLnBrk="1" hangingPunct="1">
              <a:lnSpc>
                <a:spcPct val="80000"/>
              </a:lnSpc>
              <a:spcBef>
                <a:spcPct val="50000"/>
              </a:spcBef>
              <a:buClr>
                <a:srgbClr val="FF0000"/>
              </a:buClr>
              <a:buFont typeface="Wingdings" panose="05000000000000000000" pitchFamily="2" charset="2"/>
              <a:buNone/>
            </a:pPr>
            <a:r>
              <a:rPr lang="zh-CN" altLang="en-US" sz="2800" dirty="0">
                <a:latin typeface="黑体" panose="02010609060101010101" pitchFamily="49" charset="-122"/>
              </a:rPr>
              <a:t>保证可串行化的一个协议是：</a:t>
            </a:r>
            <a:r>
              <a:rPr lang="zh-CN" altLang="en-US" sz="2800" dirty="0">
                <a:solidFill>
                  <a:srgbClr val="3399FF"/>
                </a:solidFill>
                <a:latin typeface="黑体" panose="02010609060101010101" pitchFamily="49" charset="-122"/>
              </a:rPr>
              <a:t>二阶段锁定协议</a:t>
            </a:r>
            <a:endParaRPr lang="zh-CN" altLang="en-US" sz="2800" dirty="0">
              <a:solidFill>
                <a:srgbClr val="3399FF"/>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ChangeArrowheads="1"/>
          </p:cNvSpPr>
          <p:nvPr/>
        </p:nvSpPr>
        <p:spPr bwMode="auto">
          <a:xfrm>
            <a:off x="246063" y="463550"/>
            <a:ext cx="11945938"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885" tIns="61943" rIns="123885" bIns="61943">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ts val="4235"/>
              </a:lnSpc>
              <a:spcBef>
                <a:spcPct val="0"/>
              </a:spcBef>
              <a:spcAft>
                <a:spcPct val="0"/>
              </a:spcAft>
              <a:buClr>
                <a:srgbClr val="FF0000"/>
              </a:buClr>
              <a:buSzTx/>
              <a:buFontTx/>
              <a:buNone/>
              <a:defRPr/>
            </a:pPr>
            <a:r>
              <a:rPr kumimoji="0" lang="zh-CN" altLang="en-US" sz="28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二阶段锁定协议</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规定每个事务必须分两个阶段提出加锁和解锁申请</a:t>
            </a:r>
            <a:r>
              <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just"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增长阶段，事务只能获得锁，但不能释放锁。</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1" fontAlgn="base" latinLnBrk="0" hangingPunct="1">
              <a:lnSpc>
                <a:spcPts val="4235"/>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缩减阶段，事务只能释放锁，但不能获得新锁。</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nvGrpSpPr>
          <p:cNvPr id="2" name="组合 1"/>
          <p:cNvGrpSpPr/>
          <p:nvPr/>
        </p:nvGrpSpPr>
        <p:grpSpPr>
          <a:xfrm>
            <a:off x="1655763" y="2293938"/>
            <a:ext cx="6364287" cy="3727450"/>
            <a:chOff x="1655763" y="2293144"/>
            <a:chExt cx="6363791" cy="3728144"/>
          </a:xfrm>
        </p:grpSpPr>
        <p:graphicFrame>
          <p:nvGraphicFramePr>
            <p:cNvPr id="19461" name="Object 3"/>
            <p:cNvGraphicFramePr>
              <a:graphicFrameLocks noChangeAspect="1"/>
            </p:cNvGraphicFramePr>
            <p:nvPr/>
          </p:nvGraphicFramePr>
          <p:xfrm>
            <a:off x="1655763" y="2740025"/>
            <a:ext cx="3306762" cy="3281263"/>
          </p:xfrm>
          <a:graphic>
            <a:graphicData uri="http://schemas.openxmlformats.org/presentationml/2006/ole">
              <mc:AlternateContent xmlns:mc="http://schemas.openxmlformats.org/markup-compatibility/2006">
                <mc:Choice xmlns:v="urn:schemas-microsoft-com:vml" Requires="v">
                  <p:oleObj spid="_x0000_s3076" name="" r:id="rId1" imgW="1638300" imgH="2933700" progId="Visio.Drawing.11">
                    <p:embed/>
                  </p:oleObj>
                </mc:Choice>
                <mc:Fallback>
                  <p:oleObj name="" r:id="rId1" imgW="1638300" imgH="2933700" progId="Visio.Drawing.11">
                    <p:embed/>
                    <p:pic>
                      <p:nvPicPr>
                        <p:cNvPr id="0" name="图片 3075"/>
                        <p:cNvPicPr/>
                        <p:nvPr/>
                      </p:nvPicPr>
                      <p:blipFill>
                        <a:blip r:embed="rId2"/>
                        <a:stretch>
                          <a:fillRect/>
                        </a:stretch>
                      </p:blipFill>
                      <p:spPr>
                        <a:xfrm>
                          <a:off x="1655763" y="2740025"/>
                          <a:ext cx="3306762" cy="3281263"/>
                        </a:xfrm>
                        <a:prstGeom prst="rect">
                          <a:avLst/>
                        </a:prstGeom>
                        <a:noFill/>
                        <a:ln w="38100">
                          <a:noFill/>
                          <a:miter/>
                        </a:ln>
                      </p:spPr>
                    </p:pic>
                  </p:oleObj>
                </mc:Fallback>
              </mc:AlternateContent>
            </a:graphicData>
          </a:graphic>
        </p:graphicFrame>
        <p:sp>
          <p:nvSpPr>
            <p:cNvPr id="90116" name="Text Box 4"/>
            <p:cNvSpPr txBox="1">
              <a:spLocks noChangeArrowheads="1"/>
            </p:cNvSpPr>
            <p:nvPr/>
          </p:nvSpPr>
          <p:spPr bwMode="auto">
            <a:xfrm>
              <a:off x="2495485" y="2293144"/>
              <a:ext cx="961950" cy="39059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420"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事务</a:t>
              </a:r>
              <a:r>
                <a:rPr kumimoji="0" lang="en-US" altLang="zh-CN" sz="2420"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T</a:t>
              </a:r>
              <a:endParaRPr kumimoji="0" lang="en-US" altLang="zh-CN" sz="2420"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grpSp>
          <p:nvGrpSpPr>
            <p:cNvPr id="19463" name="组合 3"/>
            <p:cNvGrpSpPr/>
            <p:nvPr/>
          </p:nvGrpSpPr>
          <p:grpSpPr>
            <a:xfrm>
              <a:off x="5231904" y="3068960"/>
              <a:ext cx="2787650" cy="1277416"/>
              <a:chOff x="4464248" y="2492896"/>
              <a:chExt cx="2304256" cy="1224136"/>
            </a:xfrm>
          </p:grpSpPr>
          <p:sp>
            <p:nvSpPr>
              <p:cNvPr id="34825" name="右大括号 1"/>
              <p:cNvSpPr/>
              <p:nvPr/>
            </p:nvSpPr>
            <p:spPr bwMode="auto">
              <a:xfrm>
                <a:off x="4464427" y="2493485"/>
                <a:ext cx="461865" cy="1223342"/>
              </a:xfrm>
              <a:prstGeom prst="rightBrace">
                <a:avLst>
                  <a:gd name="adj1" fmla="val 8321"/>
                  <a:gd name="adj2" fmla="val 50000"/>
                </a:avLst>
              </a:prstGeom>
              <a:noFill/>
              <a:ln w="12700">
                <a:solidFill>
                  <a:schemeClr val="tx1"/>
                </a:solidFill>
                <a:round/>
              </a:ln>
              <a:effectLst>
                <a:outerShdw dist="53882" dir="135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2905" b="0"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4826" name="TextBox 2"/>
              <p:cNvSpPr txBox="1">
                <a:spLocks noChangeArrowheads="1"/>
              </p:cNvSpPr>
              <p:nvPr/>
            </p:nvSpPr>
            <p:spPr bwMode="auto">
              <a:xfrm>
                <a:off x="5184780" y="2916482"/>
                <a:ext cx="1583724" cy="37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增长阶段</a:t>
                </a:r>
                <a:endParaRPr kumimoji="0" lang="zh-CN" altLang="en-US"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grpSp>
        <p:grpSp>
          <p:nvGrpSpPr>
            <p:cNvPr id="19464" name="组合 7"/>
            <p:cNvGrpSpPr/>
            <p:nvPr/>
          </p:nvGrpSpPr>
          <p:grpSpPr>
            <a:xfrm>
              <a:off x="5231904" y="4540152"/>
              <a:ext cx="2787650" cy="1111486"/>
              <a:chOff x="4464248" y="2492896"/>
              <a:chExt cx="2304256" cy="1224136"/>
            </a:xfrm>
          </p:grpSpPr>
          <p:sp>
            <p:nvSpPr>
              <p:cNvPr id="34823" name="右大括号 8"/>
              <p:cNvSpPr/>
              <p:nvPr/>
            </p:nvSpPr>
            <p:spPr bwMode="auto">
              <a:xfrm>
                <a:off x="4464427" y="2492590"/>
                <a:ext cx="461865" cy="1224104"/>
              </a:xfrm>
              <a:prstGeom prst="rightBrace">
                <a:avLst>
                  <a:gd name="adj1" fmla="val 8321"/>
                  <a:gd name="adj2" fmla="val 50000"/>
                </a:avLst>
              </a:prstGeom>
              <a:noFill/>
              <a:ln w="12700">
                <a:solidFill>
                  <a:schemeClr val="tx1"/>
                </a:solidFill>
                <a:round/>
              </a:ln>
              <a:effectLst>
                <a:outerShdw dist="53882" dir="135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2905" b="0"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4824" name="TextBox 9"/>
              <p:cNvSpPr txBox="1">
                <a:spLocks noChangeArrowheads="1"/>
              </p:cNvSpPr>
              <p:nvPr/>
            </p:nvSpPr>
            <p:spPr bwMode="auto">
              <a:xfrm>
                <a:off x="5184780" y="2915780"/>
                <a:ext cx="1583724" cy="37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rPr>
                  <a:t>缩减阶段</a:t>
                </a:r>
                <a:endParaRPr kumimoji="0" lang="zh-CN" altLang="en-US" sz="2905" b="0" i="0" u="none" strike="noStrike" kern="1200" cap="none" spc="0" normalizeH="0" baseline="0" noProof="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grpSp>
      </p:grpSp>
      <p:sp>
        <p:nvSpPr>
          <p:cNvPr id="3" name="矩形 2"/>
          <p:cNvSpPr/>
          <p:nvPr/>
        </p:nvSpPr>
        <p:spPr>
          <a:xfrm>
            <a:off x="1055688" y="6142038"/>
            <a:ext cx="7904162" cy="522287"/>
          </a:xfrm>
          <a:prstGeom prst="rect">
            <a:avLst/>
          </a:prstGeom>
          <a:noFill/>
          <a:ln w="9525">
            <a:noFill/>
          </a:ln>
        </p:spPr>
        <p:txBody>
          <a:bodyPr wrap="none">
            <a:spAutoFit/>
          </a:bodyPr>
          <a:p>
            <a:r>
              <a:rPr lang="zh-CN" altLang="en-US" sz="2800" dirty="0">
                <a:latin typeface="黑体" panose="02010609060101010101" pitchFamily="49" charset="-122"/>
              </a:rPr>
              <a:t>事务</a:t>
            </a:r>
            <a:r>
              <a:rPr lang="en-US" altLang="zh-CN" sz="2800" dirty="0">
                <a:latin typeface="黑体" panose="02010609060101010101" pitchFamily="49" charset="-122"/>
              </a:rPr>
              <a:t>T</a:t>
            </a:r>
            <a:r>
              <a:rPr lang="zh-CN" altLang="en-US" sz="2800" dirty="0">
                <a:latin typeface="黑体" panose="02010609060101010101" pitchFamily="49" charset="-122"/>
              </a:rPr>
              <a:t>符合两阶段锁定协议，可实现串行化调度。</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6"/>
          <p:cNvSpPr txBox="1"/>
          <p:nvPr/>
        </p:nvSpPr>
        <p:spPr>
          <a:xfrm>
            <a:off x="752475" y="620713"/>
            <a:ext cx="5570538" cy="436562"/>
          </a:xfrm>
          <a:prstGeom prst="rect">
            <a:avLst/>
          </a:prstGeom>
          <a:noFill/>
          <a:ln w="9525">
            <a:noFill/>
          </a:ln>
          <a:effectLst>
            <a:prstShdw prst="shdw13" dist="53882" dir="13499999">
              <a:schemeClr val="bg2">
                <a:alpha val="50000"/>
              </a:schemeClr>
            </a:prstShdw>
          </a:effectLst>
        </p:spPr>
        <p:txBody>
          <a:bodyPr wrap="none">
            <a:spAutoFit/>
          </a:bodyPr>
          <a:p>
            <a:pPr eaLnBrk="1" latinLnBrk="1" hangingPunct="1">
              <a:lnSpc>
                <a:spcPct val="80000"/>
              </a:lnSpc>
              <a:spcBef>
                <a:spcPct val="50000"/>
              </a:spcBef>
              <a:buClr>
                <a:srgbClr val="FF0000"/>
              </a:buClr>
              <a:buFont typeface="Wingdings" panose="05000000000000000000" pitchFamily="2" charset="2"/>
              <a:buNone/>
            </a:pPr>
            <a:r>
              <a:rPr lang="zh-CN" altLang="en-US" sz="2800" dirty="0">
                <a:solidFill>
                  <a:srgbClr val="0070C0"/>
                </a:solidFill>
                <a:latin typeface="黑体" panose="02010609060101010101" pitchFamily="49" charset="-122"/>
              </a:rPr>
              <a:t>判断下列事务是否可串行化调度？</a:t>
            </a:r>
            <a:endParaRPr lang="en-US" altLang="zh-CN" sz="2800" dirty="0">
              <a:solidFill>
                <a:srgbClr val="0070C0"/>
              </a:solidFill>
              <a:latin typeface="黑体" panose="02010609060101010101" pitchFamily="49" charset="-122"/>
            </a:endParaRPr>
          </a:p>
        </p:txBody>
      </p:sp>
      <p:graphicFrame>
        <p:nvGraphicFramePr>
          <p:cNvPr id="20483" name="Object 2"/>
          <p:cNvGraphicFramePr>
            <a:graphicFrameLocks noChangeAspect="1"/>
          </p:cNvGraphicFramePr>
          <p:nvPr/>
        </p:nvGraphicFramePr>
        <p:xfrm>
          <a:off x="2319338" y="1844675"/>
          <a:ext cx="2874962" cy="2668588"/>
        </p:xfrm>
        <a:graphic>
          <a:graphicData uri="http://schemas.openxmlformats.org/presentationml/2006/ole">
            <mc:AlternateContent xmlns:mc="http://schemas.openxmlformats.org/markup-compatibility/2006">
              <mc:Choice xmlns:v="urn:schemas-microsoft-com:vml" Requires="v">
                <p:oleObj spid="_x0000_s3077" name="" r:id="rId1" imgW="1638300" imgH="2933700" progId="Visio.Drawing.11">
                  <p:embed/>
                </p:oleObj>
              </mc:Choice>
              <mc:Fallback>
                <p:oleObj name="" r:id="rId1" imgW="1638300" imgH="2933700" progId="Visio.Drawing.11">
                  <p:embed/>
                  <p:pic>
                    <p:nvPicPr>
                      <p:cNvPr id="0" name="图片 3076"/>
                      <p:cNvPicPr/>
                      <p:nvPr/>
                    </p:nvPicPr>
                    <p:blipFill>
                      <a:blip r:embed="rId2"/>
                      <a:stretch>
                        <a:fillRect/>
                      </a:stretch>
                    </p:blipFill>
                    <p:spPr>
                      <a:xfrm>
                        <a:off x="2319338" y="1844675"/>
                        <a:ext cx="2874962" cy="2668588"/>
                      </a:xfrm>
                      <a:prstGeom prst="rect">
                        <a:avLst/>
                      </a:prstGeom>
                      <a:noFill/>
                      <a:ln w="38100">
                        <a:noFill/>
                        <a:miter/>
                      </a:ln>
                    </p:spPr>
                  </p:pic>
                </p:oleObj>
              </mc:Fallback>
            </mc:AlternateContent>
          </a:graphicData>
        </a:graphic>
      </p:graphicFrame>
      <p:sp>
        <p:nvSpPr>
          <p:cNvPr id="91139" name="Text Box 3"/>
          <p:cNvSpPr txBox="1">
            <a:spLocks noChangeArrowheads="1"/>
          </p:cNvSpPr>
          <p:nvPr/>
        </p:nvSpPr>
        <p:spPr bwMode="auto">
          <a:xfrm>
            <a:off x="3000375" y="1428750"/>
            <a:ext cx="1117600" cy="3905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42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a:t>
            </a:r>
            <a:r>
              <a:rPr kumimoji="0" lang="en-US" altLang="zh-CN" sz="242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T1</a:t>
            </a:r>
            <a:endParaRPr kumimoji="0" lang="en-US" altLang="zh-CN" sz="242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aphicFrame>
        <p:nvGraphicFramePr>
          <p:cNvPr id="20485" name="Object 4"/>
          <p:cNvGraphicFramePr>
            <a:graphicFrameLocks noChangeAspect="1"/>
          </p:cNvGraphicFramePr>
          <p:nvPr/>
        </p:nvGraphicFramePr>
        <p:xfrm>
          <a:off x="7064375" y="1844675"/>
          <a:ext cx="2136775" cy="2668588"/>
        </p:xfrm>
        <a:graphic>
          <a:graphicData uri="http://schemas.openxmlformats.org/presentationml/2006/ole">
            <mc:AlternateContent xmlns:mc="http://schemas.openxmlformats.org/markup-compatibility/2006">
              <mc:Choice xmlns:v="urn:schemas-microsoft-com:vml" Requires="v">
                <p:oleObj spid="_x0000_s3078" name="" r:id="rId3" imgW="1638300" imgH="2070100" progId="Visio.Drawing.11">
                  <p:embed/>
                </p:oleObj>
              </mc:Choice>
              <mc:Fallback>
                <p:oleObj name="" r:id="rId3" imgW="1638300" imgH="2070100" progId="Visio.Drawing.11">
                  <p:embed/>
                  <p:pic>
                    <p:nvPicPr>
                      <p:cNvPr id="0" name="图片 3077"/>
                      <p:cNvPicPr/>
                      <p:nvPr/>
                    </p:nvPicPr>
                    <p:blipFill>
                      <a:blip r:embed="rId4"/>
                      <a:stretch>
                        <a:fillRect/>
                      </a:stretch>
                    </p:blipFill>
                    <p:spPr>
                      <a:xfrm>
                        <a:off x="7064375" y="1844675"/>
                        <a:ext cx="2136775" cy="2668588"/>
                      </a:xfrm>
                      <a:prstGeom prst="rect">
                        <a:avLst/>
                      </a:prstGeom>
                      <a:noFill/>
                      <a:ln w="38100">
                        <a:noFill/>
                        <a:miter/>
                      </a:ln>
                    </p:spPr>
                  </p:pic>
                </p:oleObj>
              </mc:Fallback>
            </mc:AlternateContent>
          </a:graphicData>
        </a:graphic>
      </p:graphicFrame>
      <p:sp>
        <p:nvSpPr>
          <p:cNvPr id="91141" name="Text Box 5"/>
          <p:cNvSpPr txBox="1">
            <a:spLocks noChangeArrowheads="1"/>
          </p:cNvSpPr>
          <p:nvPr/>
        </p:nvSpPr>
        <p:spPr bwMode="auto">
          <a:xfrm>
            <a:off x="7472363" y="1455738"/>
            <a:ext cx="1117600" cy="3905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42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事务</a:t>
            </a:r>
            <a:r>
              <a:rPr kumimoji="0" lang="en-US" altLang="zh-CN" sz="242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T2</a:t>
            </a:r>
            <a:endParaRPr kumimoji="0" lang="en-US" altLang="zh-CN" sz="242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nvGrpSpPr>
          <p:cNvPr id="2" name="组合 1"/>
          <p:cNvGrpSpPr/>
          <p:nvPr/>
        </p:nvGrpSpPr>
        <p:grpSpPr>
          <a:xfrm>
            <a:off x="982663" y="2068513"/>
            <a:ext cx="3341687" cy="360362"/>
            <a:chOff x="982663" y="2068513"/>
            <a:chExt cx="3341161" cy="360355"/>
          </a:xfrm>
        </p:grpSpPr>
        <p:cxnSp>
          <p:nvCxnSpPr>
            <p:cNvPr id="20512" name="直接连接符 2"/>
            <p:cNvCxnSpPr/>
            <p:nvPr/>
          </p:nvCxnSpPr>
          <p:spPr>
            <a:xfrm>
              <a:off x="2057979" y="2231940"/>
              <a:ext cx="2265845" cy="0"/>
            </a:xfrm>
            <a:prstGeom prst="line">
              <a:avLst/>
            </a:prstGeom>
            <a:ln w="12700" cap="flat" cmpd="sng">
              <a:solidFill>
                <a:srgbClr val="FF0000"/>
              </a:solidFill>
              <a:prstDash val="solid"/>
              <a:headEnd type="none" w="med" len="med"/>
              <a:tailEnd type="none" w="med" len="med"/>
            </a:ln>
            <a:effectLst>
              <a:outerShdw dist="53882" dir="13499999" algn="ctr" rotWithShape="0">
                <a:schemeClr val="bg2">
                  <a:alpha val="50000"/>
                </a:schemeClr>
              </a:outerShdw>
            </a:effectLst>
          </p:spPr>
        </p:cxnSp>
        <p:sp>
          <p:nvSpPr>
            <p:cNvPr id="4" name="TextBox 3"/>
            <p:cNvSpPr txBox="1">
              <a:spLocks noChangeArrowheads="1"/>
            </p:cNvSpPr>
            <p:nvPr/>
          </p:nvSpPr>
          <p:spPr bwMode="auto">
            <a:xfrm>
              <a:off x="982663" y="2068513"/>
              <a:ext cx="814259"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加锁</a:t>
              </a:r>
              <a:endPar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p:txBody>
        </p:sp>
      </p:grpSp>
      <p:grpSp>
        <p:nvGrpSpPr>
          <p:cNvPr id="3" name="组合 2"/>
          <p:cNvGrpSpPr/>
          <p:nvPr/>
        </p:nvGrpSpPr>
        <p:grpSpPr>
          <a:xfrm>
            <a:off x="982663" y="2941638"/>
            <a:ext cx="3341687" cy="360362"/>
            <a:chOff x="982663" y="2941638"/>
            <a:chExt cx="3341161" cy="360355"/>
          </a:xfrm>
        </p:grpSpPr>
        <p:cxnSp>
          <p:nvCxnSpPr>
            <p:cNvPr id="20510" name="直接连接符 9"/>
            <p:cNvCxnSpPr/>
            <p:nvPr/>
          </p:nvCxnSpPr>
          <p:spPr>
            <a:xfrm>
              <a:off x="2057979" y="3104892"/>
              <a:ext cx="2265845" cy="0"/>
            </a:xfrm>
            <a:prstGeom prst="line">
              <a:avLst/>
            </a:prstGeom>
            <a:ln w="12700" cap="flat" cmpd="sng">
              <a:solidFill>
                <a:srgbClr val="FF0000"/>
              </a:solidFill>
              <a:prstDash val="solid"/>
              <a:headEnd type="none" w="med" len="med"/>
              <a:tailEnd type="none" w="med" len="med"/>
            </a:ln>
            <a:effectLst>
              <a:outerShdw dist="53882" dir="13499999" algn="ctr" rotWithShape="0">
                <a:schemeClr val="bg2">
                  <a:alpha val="50000"/>
                </a:schemeClr>
              </a:outerShdw>
            </a:effectLst>
          </p:spPr>
        </p:cxnSp>
        <p:sp>
          <p:nvSpPr>
            <p:cNvPr id="11" name="TextBox 10"/>
            <p:cNvSpPr txBox="1">
              <a:spLocks noChangeArrowheads="1"/>
            </p:cNvSpPr>
            <p:nvPr/>
          </p:nvSpPr>
          <p:spPr bwMode="auto">
            <a:xfrm>
              <a:off x="982663" y="2941638"/>
              <a:ext cx="814259"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解锁</a:t>
              </a:r>
              <a:endPar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p:txBody>
        </p:sp>
      </p:grpSp>
      <p:grpSp>
        <p:nvGrpSpPr>
          <p:cNvPr id="5" name="组合 4"/>
          <p:cNvGrpSpPr/>
          <p:nvPr/>
        </p:nvGrpSpPr>
        <p:grpSpPr>
          <a:xfrm>
            <a:off x="966788" y="3200400"/>
            <a:ext cx="3357562" cy="360363"/>
            <a:chOff x="966972" y="3200257"/>
            <a:chExt cx="3356852" cy="360355"/>
          </a:xfrm>
        </p:grpSpPr>
        <p:cxnSp>
          <p:nvCxnSpPr>
            <p:cNvPr id="20508" name="直接连接符 11"/>
            <p:cNvCxnSpPr/>
            <p:nvPr/>
          </p:nvCxnSpPr>
          <p:spPr>
            <a:xfrm>
              <a:off x="2057979" y="3347735"/>
              <a:ext cx="2265845" cy="0"/>
            </a:xfrm>
            <a:prstGeom prst="line">
              <a:avLst/>
            </a:prstGeom>
            <a:ln w="12700" cap="flat" cmpd="sng">
              <a:solidFill>
                <a:srgbClr val="FF0000"/>
              </a:solidFill>
              <a:prstDash val="solid"/>
              <a:headEnd type="none" w="med" len="med"/>
              <a:tailEnd type="none" w="med" len="med"/>
            </a:ln>
            <a:effectLst>
              <a:outerShdw dist="53882" dir="13499999" algn="ctr" rotWithShape="0">
                <a:schemeClr val="bg2">
                  <a:alpha val="50000"/>
                </a:schemeClr>
              </a:outerShdw>
            </a:effectLst>
          </p:spPr>
        </p:cxnSp>
        <p:sp>
          <p:nvSpPr>
            <p:cNvPr id="13" name="TextBox 12"/>
            <p:cNvSpPr txBox="1">
              <a:spLocks noChangeArrowheads="1"/>
            </p:cNvSpPr>
            <p:nvPr/>
          </p:nvSpPr>
          <p:spPr bwMode="auto">
            <a:xfrm>
              <a:off x="966972" y="3200257"/>
              <a:ext cx="814215"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加锁</a:t>
              </a:r>
              <a:endPar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p:txBody>
        </p:sp>
      </p:grpSp>
      <p:grpSp>
        <p:nvGrpSpPr>
          <p:cNvPr id="6" name="组合 5"/>
          <p:cNvGrpSpPr/>
          <p:nvPr/>
        </p:nvGrpSpPr>
        <p:grpSpPr>
          <a:xfrm>
            <a:off x="1012825" y="4075113"/>
            <a:ext cx="3341688" cy="360362"/>
            <a:chOff x="1012825" y="4075113"/>
            <a:chExt cx="3341722" cy="360355"/>
          </a:xfrm>
        </p:grpSpPr>
        <p:cxnSp>
          <p:nvCxnSpPr>
            <p:cNvPr id="20506" name="直接连接符 13"/>
            <p:cNvCxnSpPr/>
            <p:nvPr/>
          </p:nvCxnSpPr>
          <p:spPr>
            <a:xfrm>
              <a:off x="2088702" y="4238873"/>
              <a:ext cx="2265845" cy="0"/>
            </a:xfrm>
            <a:prstGeom prst="line">
              <a:avLst/>
            </a:prstGeom>
            <a:ln w="12700" cap="flat" cmpd="sng">
              <a:solidFill>
                <a:srgbClr val="FF0000"/>
              </a:solidFill>
              <a:prstDash val="solid"/>
              <a:headEnd type="none" w="med" len="med"/>
              <a:tailEnd type="none" w="med" len="med"/>
            </a:ln>
            <a:effectLst>
              <a:outerShdw dist="53882" dir="13499999" algn="ctr" rotWithShape="0">
                <a:schemeClr val="bg2">
                  <a:alpha val="50000"/>
                </a:schemeClr>
              </a:outerShdw>
            </a:effectLst>
          </p:spPr>
        </p:cxnSp>
        <p:sp>
          <p:nvSpPr>
            <p:cNvPr id="15" name="TextBox 14"/>
            <p:cNvSpPr txBox="1">
              <a:spLocks noChangeArrowheads="1"/>
            </p:cNvSpPr>
            <p:nvPr/>
          </p:nvSpPr>
          <p:spPr bwMode="auto">
            <a:xfrm>
              <a:off x="1012825" y="4075113"/>
              <a:ext cx="814396"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解锁</a:t>
              </a:r>
              <a:endPar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p:txBody>
        </p:sp>
      </p:grpSp>
      <p:grpSp>
        <p:nvGrpSpPr>
          <p:cNvPr id="7" name="组合 6"/>
          <p:cNvGrpSpPr/>
          <p:nvPr/>
        </p:nvGrpSpPr>
        <p:grpSpPr>
          <a:xfrm>
            <a:off x="5567363" y="2171700"/>
            <a:ext cx="3341687" cy="360363"/>
            <a:chOff x="5567363" y="2171700"/>
            <a:chExt cx="3341916" cy="360355"/>
          </a:xfrm>
        </p:grpSpPr>
        <p:cxnSp>
          <p:nvCxnSpPr>
            <p:cNvPr id="20504" name="直接连接符 15"/>
            <p:cNvCxnSpPr/>
            <p:nvPr/>
          </p:nvCxnSpPr>
          <p:spPr>
            <a:xfrm>
              <a:off x="6643434" y="2334641"/>
              <a:ext cx="2265845" cy="0"/>
            </a:xfrm>
            <a:prstGeom prst="line">
              <a:avLst/>
            </a:prstGeom>
            <a:ln w="12700" cap="flat" cmpd="sng">
              <a:solidFill>
                <a:srgbClr val="FF0000"/>
              </a:solidFill>
              <a:prstDash val="solid"/>
              <a:headEnd type="none" w="med" len="med"/>
              <a:tailEnd type="none" w="med" len="med"/>
            </a:ln>
            <a:effectLst>
              <a:outerShdw dist="53882" dir="13499999" algn="ctr" rotWithShape="0">
                <a:schemeClr val="bg2">
                  <a:alpha val="50000"/>
                </a:schemeClr>
              </a:outerShdw>
            </a:effectLst>
          </p:spPr>
        </p:cxnSp>
        <p:sp>
          <p:nvSpPr>
            <p:cNvPr id="17" name="TextBox 16"/>
            <p:cNvSpPr txBox="1">
              <a:spLocks noChangeArrowheads="1"/>
            </p:cNvSpPr>
            <p:nvPr/>
          </p:nvSpPr>
          <p:spPr bwMode="auto">
            <a:xfrm>
              <a:off x="5567363" y="2171700"/>
              <a:ext cx="814443"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加锁</a:t>
              </a:r>
              <a:endPar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p:txBody>
        </p:sp>
      </p:grpSp>
      <p:grpSp>
        <p:nvGrpSpPr>
          <p:cNvPr id="8" name="组合 7"/>
          <p:cNvGrpSpPr/>
          <p:nvPr/>
        </p:nvGrpSpPr>
        <p:grpSpPr>
          <a:xfrm>
            <a:off x="5567363" y="2814638"/>
            <a:ext cx="3341687" cy="360362"/>
            <a:chOff x="5567363" y="2814638"/>
            <a:chExt cx="3341916" cy="360355"/>
          </a:xfrm>
        </p:grpSpPr>
        <p:cxnSp>
          <p:nvCxnSpPr>
            <p:cNvPr id="20502" name="直接连接符 17"/>
            <p:cNvCxnSpPr/>
            <p:nvPr/>
          </p:nvCxnSpPr>
          <p:spPr>
            <a:xfrm>
              <a:off x="6643434" y="2977586"/>
              <a:ext cx="2265845" cy="0"/>
            </a:xfrm>
            <a:prstGeom prst="line">
              <a:avLst/>
            </a:prstGeom>
            <a:ln w="12700" cap="flat" cmpd="sng">
              <a:solidFill>
                <a:srgbClr val="FF0000"/>
              </a:solidFill>
              <a:prstDash val="solid"/>
              <a:headEnd type="none" w="med" len="med"/>
              <a:tailEnd type="none" w="med" len="med"/>
            </a:ln>
            <a:effectLst>
              <a:outerShdw dist="53882" dir="13499999" algn="ctr" rotWithShape="0">
                <a:schemeClr val="bg2">
                  <a:alpha val="50000"/>
                </a:schemeClr>
              </a:outerShdw>
            </a:effectLst>
          </p:spPr>
        </p:cxnSp>
        <p:sp>
          <p:nvSpPr>
            <p:cNvPr id="19" name="TextBox 18"/>
            <p:cNvSpPr txBox="1">
              <a:spLocks noChangeArrowheads="1"/>
            </p:cNvSpPr>
            <p:nvPr/>
          </p:nvSpPr>
          <p:spPr bwMode="auto">
            <a:xfrm>
              <a:off x="5567363" y="2814638"/>
              <a:ext cx="814443"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175" b="0" i="0" u="none" strike="noStrike" kern="1200" cap="none" spc="0" normalizeH="0" baseline="0" noProof="0" smtClean="0">
                  <a:ln>
                    <a:noFill/>
                  </a:ln>
                  <a:solidFill>
                    <a:srgbClr val="0070C0"/>
                  </a:solidFill>
                  <a:effectLst/>
                  <a:uLnTx/>
                  <a:uFillTx/>
                  <a:latin typeface="黑体" panose="02010609060101010101" pitchFamily="49" charset="-122"/>
                  <a:ea typeface="黑体" panose="02010609060101010101" pitchFamily="49" charset="-122"/>
                  <a:cs typeface="+mn-cs"/>
                </a:rPr>
                <a:t>加锁</a:t>
              </a:r>
              <a:endParaRPr kumimoji="0" lang="zh-CN" altLang="en-US" sz="2175" b="0" i="0" u="none" strike="noStrike" kern="1200" cap="none" spc="0" normalizeH="0" baseline="0" noProof="0" smtClean="0">
                <a:ln>
                  <a:noFill/>
                </a:ln>
                <a:solidFill>
                  <a:srgbClr val="0070C0"/>
                </a:solidFill>
                <a:effectLst/>
                <a:uLnTx/>
                <a:uFillTx/>
                <a:latin typeface="黑体" panose="02010609060101010101" pitchFamily="49" charset="-122"/>
                <a:ea typeface="黑体" panose="02010609060101010101" pitchFamily="49" charset="-122"/>
                <a:cs typeface="+mn-cs"/>
              </a:endParaRPr>
            </a:p>
          </p:txBody>
        </p:sp>
      </p:grpSp>
      <p:grpSp>
        <p:nvGrpSpPr>
          <p:cNvPr id="9" name="组合 8"/>
          <p:cNvGrpSpPr/>
          <p:nvPr/>
        </p:nvGrpSpPr>
        <p:grpSpPr>
          <a:xfrm>
            <a:off x="5567363" y="3767138"/>
            <a:ext cx="3341687" cy="360362"/>
            <a:chOff x="5567363" y="3767138"/>
            <a:chExt cx="3341916" cy="360355"/>
          </a:xfrm>
        </p:grpSpPr>
        <p:cxnSp>
          <p:nvCxnSpPr>
            <p:cNvPr id="20500" name="直接连接符 19"/>
            <p:cNvCxnSpPr/>
            <p:nvPr/>
          </p:nvCxnSpPr>
          <p:spPr>
            <a:xfrm>
              <a:off x="6643434" y="3929702"/>
              <a:ext cx="2265845" cy="0"/>
            </a:xfrm>
            <a:prstGeom prst="line">
              <a:avLst/>
            </a:prstGeom>
            <a:ln w="12700" cap="flat" cmpd="sng">
              <a:solidFill>
                <a:srgbClr val="FF0000"/>
              </a:solidFill>
              <a:prstDash val="solid"/>
              <a:headEnd type="none" w="med" len="med"/>
              <a:tailEnd type="none" w="med" len="med"/>
            </a:ln>
            <a:effectLst>
              <a:outerShdw dist="53882" dir="13499999" algn="ctr" rotWithShape="0">
                <a:schemeClr val="bg2">
                  <a:alpha val="50000"/>
                </a:schemeClr>
              </a:outerShdw>
            </a:effectLst>
          </p:spPr>
        </p:cxnSp>
        <p:sp>
          <p:nvSpPr>
            <p:cNvPr id="21" name="TextBox 20"/>
            <p:cNvSpPr txBox="1">
              <a:spLocks noChangeArrowheads="1"/>
            </p:cNvSpPr>
            <p:nvPr/>
          </p:nvSpPr>
          <p:spPr bwMode="auto">
            <a:xfrm>
              <a:off x="5567363" y="3767138"/>
              <a:ext cx="814443"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解锁</a:t>
              </a:r>
              <a:endPar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p:txBody>
        </p:sp>
      </p:grpSp>
      <p:grpSp>
        <p:nvGrpSpPr>
          <p:cNvPr id="10" name="组合 9"/>
          <p:cNvGrpSpPr/>
          <p:nvPr/>
        </p:nvGrpSpPr>
        <p:grpSpPr>
          <a:xfrm>
            <a:off x="5599113" y="4178300"/>
            <a:ext cx="3340100" cy="360363"/>
            <a:chOff x="5599113" y="4178300"/>
            <a:chExt cx="3340889" cy="360355"/>
          </a:xfrm>
        </p:grpSpPr>
        <p:cxnSp>
          <p:nvCxnSpPr>
            <p:cNvPr id="20498" name="直接连接符 21"/>
            <p:cNvCxnSpPr/>
            <p:nvPr/>
          </p:nvCxnSpPr>
          <p:spPr>
            <a:xfrm>
              <a:off x="6674157" y="4341573"/>
              <a:ext cx="2265845" cy="0"/>
            </a:xfrm>
            <a:prstGeom prst="line">
              <a:avLst/>
            </a:prstGeom>
            <a:ln w="12700" cap="flat" cmpd="sng">
              <a:solidFill>
                <a:srgbClr val="FF0000"/>
              </a:solidFill>
              <a:prstDash val="solid"/>
              <a:headEnd type="none" w="med" len="med"/>
              <a:tailEnd type="none" w="med" len="med"/>
            </a:ln>
            <a:effectLst>
              <a:outerShdw dist="53882" dir="13499999" algn="ctr" rotWithShape="0">
                <a:schemeClr val="bg2">
                  <a:alpha val="50000"/>
                </a:schemeClr>
              </a:outerShdw>
            </a:effectLst>
          </p:spPr>
        </p:cxnSp>
        <p:sp>
          <p:nvSpPr>
            <p:cNvPr id="23" name="TextBox 22"/>
            <p:cNvSpPr txBox="1">
              <a:spLocks noChangeArrowheads="1"/>
            </p:cNvSpPr>
            <p:nvPr/>
          </p:nvSpPr>
          <p:spPr bwMode="auto">
            <a:xfrm>
              <a:off x="5599113" y="4178300"/>
              <a:ext cx="814579"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解锁</a:t>
              </a:r>
              <a:endParaRPr kumimoji="0" lang="zh-CN" altLang="en-US" sz="2175"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p:txBody>
        </p:sp>
      </p:grpSp>
      <p:sp>
        <p:nvSpPr>
          <p:cNvPr id="24" name="矩形 23"/>
          <p:cNvSpPr/>
          <p:nvPr/>
        </p:nvSpPr>
        <p:spPr>
          <a:xfrm>
            <a:off x="436563" y="5157788"/>
            <a:ext cx="11580812" cy="1708150"/>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en-US" sz="2800" dirty="0">
                <a:solidFill>
                  <a:srgbClr val="FF0000"/>
                </a:solidFill>
                <a:latin typeface="黑体" panose="02010609060101010101" pitchFamily="49" charset="-122"/>
              </a:rPr>
              <a:t>结论</a:t>
            </a:r>
            <a:r>
              <a:rPr lang="en-US" altLang="zh-CN" sz="2800" dirty="0">
                <a:latin typeface="黑体" panose="02010609060101010101" pitchFamily="49" charset="-122"/>
              </a:rPr>
              <a:t>:</a:t>
            </a:r>
            <a:r>
              <a:rPr lang="zh-CN" altLang="zh-CN" sz="2800" dirty="0">
                <a:latin typeface="黑体" panose="02010609060101010101" pitchFamily="49" charset="-122"/>
              </a:rPr>
              <a:t>若并发事务执行的所有事务都遵从两阶段锁定协议，则这些事务的任何并发调度都是可串行化调度，即这些并发调度执行结果可以保证数据库一致性。</a:t>
            </a:r>
            <a:endParaRPr lang="zh-CN" altLang="en-US" sz="2800" dirty="0">
              <a:latin typeface="黑体" panose="02010609060101010101" pitchFamily="49" charset="-122"/>
            </a:endParaRPr>
          </a:p>
        </p:txBody>
      </p:sp>
      <p:sp>
        <p:nvSpPr>
          <p:cNvPr id="29" name="Text Box 3"/>
          <p:cNvSpPr txBox="1">
            <a:spLocks noChangeArrowheads="1"/>
          </p:cNvSpPr>
          <p:nvPr/>
        </p:nvSpPr>
        <p:spPr bwMode="auto">
          <a:xfrm>
            <a:off x="2689225" y="4724400"/>
            <a:ext cx="1738313" cy="3905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42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不可串行化</a:t>
            </a:r>
            <a:endParaRPr kumimoji="0" lang="en-US" altLang="zh-CN" sz="242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34" name="Text Box 3"/>
          <p:cNvSpPr txBox="1">
            <a:spLocks noChangeArrowheads="1"/>
          </p:cNvSpPr>
          <p:nvPr/>
        </p:nvSpPr>
        <p:spPr bwMode="auto">
          <a:xfrm>
            <a:off x="7319963" y="4724400"/>
            <a:ext cx="1428750" cy="3905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42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可串行化</a:t>
            </a:r>
            <a:endParaRPr kumimoji="0" lang="en-US" altLang="zh-CN" sz="242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9" grpId="0" bldLvl="0" animBg="1"/>
      <p:bldP spid="34"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2"/>
          <p:cNvSpPr txBox="1"/>
          <p:nvPr/>
        </p:nvSpPr>
        <p:spPr>
          <a:xfrm>
            <a:off x="0" y="379413"/>
            <a:ext cx="6662738"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七、死锁问题解决</a:t>
            </a:r>
            <a:endParaRPr lang="zh-CN" altLang="en-US" sz="3200" dirty="0">
              <a:solidFill>
                <a:srgbClr val="0033CC"/>
              </a:solidFill>
              <a:latin typeface="黑体" panose="02010609060101010101" pitchFamily="49" charset="-122"/>
            </a:endParaRPr>
          </a:p>
        </p:txBody>
      </p:sp>
      <p:sp>
        <p:nvSpPr>
          <p:cNvPr id="3" name="矩形 2"/>
          <p:cNvSpPr/>
          <p:nvPr/>
        </p:nvSpPr>
        <p:spPr>
          <a:xfrm>
            <a:off x="522288" y="1844675"/>
            <a:ext cx="11669712" cy="1095375"/>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zh-CN" sz="2800" dirty="0">
                <a:latin typeface="黑体" panose="02010609060101010101" pitchFamily="49" charset="-122"/>
              </a:rPr>
              <a:t>在基于锁机制的并发事务执行中，如果这些事务同时锁定两个以及以上资源时，可能会出现彼此都不能继续执行的状态，即</a:t>
            </a:r>
            <a:r>
              <a:rPr lang="zh-CN" altLang="zh-CN" sz="2800" dirty="0">
                <a:solidFill>
                  <a:srgbClr val="FF0000"/>
                </a:solidFill>
                <a:latin typeface="黑体" panose="02010609060101010101" pitchFamily="49" charset="-122"/>
              </a:rPr>
              <a:t>事务死锁</a:t>
            </a:r>
            <a:r>
              <a:rPr lang="zh-CN" altLang="zh-CN" sz="2800" dirty="0">
                <a:latin typeface="黑体" panose="02010609060101010101" pitchFamily="49" charset="-122"/>
              </a:rPr>
              <a:t>状态</a:t>
            </a:r>
            <a:r>
              <a:rPr lang="zh-CN" altLang="en-US" sz="2800" dirty="0">
                <a:latin typeface="黑体" panose="02010609060101010101" pitchFamily="49" charset="-122"/>
              </a:rPr>
              <a:t>。</a:t>
            </a:r>
            <a:endParaRPr lang="zh-CN" altLang="en-US" sz="2800" dirty="0">
              <a:latin typeface="黑体" panose="02010609060101010101" pitchFamily="49" charset="-122"/>
            </a:endParaRPr>
          </a:p>
        </p:txBody>
      </p:sp>
      <p:sp>
        <p:nvSpPr>
          <p:cNvPr id="4" name="Rectangle 7"/>
          <p:cNvSpPr/>
          <p:nvPr/>
        </p:nvSpPr>
        <p:spPr>
          <a:xfrm>
            <a:off x="403225" y="1241425"/>
            <a:ext cx="2159000" cy="436563"/>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1. </a:t>
            </a:r>
            <a:r>
              <a:rPr lang="zh-CN" altLang="en-US" sz="2800" dirty="0">
                <a:solidFill>
                  <a:srgbClr val="0066FF"/>
                </a:solidFill>
                <a:latin typeface="黑体" panose="02010609060101010101" pitchFamily="49" charset="-122"/>
              </a:rPr>
              <a:t>事务死锁</a:t>
            </a:r>
            <a:endParaRPr lang="zh-CN" altLang="en-US" sz="2800" dirty="0">
              <a:solidFill>
                <a:srgbClr val="0066FF"/>
              </a:solidFill>
              <a:latin typeface="黑体" panose="02010609060101010101" pitchFamily="49" charset="-122"/>
            </a:endParaRPr>
          </a:p>
        </p:txBody>
      </p:sp>
      <p:sp>
        <p:nvSpPr>
          <p:cNvPr id="5" name="矩形 4"/>
          <p:cNvSpPr/>
          <p:nvPr/>
        </p:nvSpPr>
        <p:spPr>
          <a:xfrm>
            <a:off x="522288" y="3357563"/>
            <a:ext cx="11409362" cy="2809875"/>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zh-CN" sz="2800" dirty="0">
                <a:solidFill>
                  <a:srgbClr val="FF0000"/>
                </a:solidFill>
                <a:latin typeface="黑体" panose="02010609060101010101" pitchFamily="49" charset="-122"/>
              </a:rPr>
              <a:t>例</a:t>
            </a:r>
            <a:r>
              <a:rPr lang="zh-CN" altLang="en-US" sz="2800" dirty="0">
                <a:latin typeface="黑体" panose="02010609060101010101" pitchFamily="49" charset="-122"/>
              </a:rPr>
              <a:t> </a:t>
            </a:r>
            <a:r>
              <a:rPr lang="zh-CN" altLang="zh-CN" sz="2800" dirty="0">
                <a:latin typeface="黑体" panose="02010609060101010101" pitchFamily="49" charset="-122"/>
              </a:rPr>
              <a:t>两个事务</a:t>
            </a:r>
            <a:r>
              <a:rPr lang="en-US" altLang="zh-CN" sz="2800" dirty="0">
                <a:latin typeface="黑体" panose="02010609060101010101" pitchFamily="49" charset="-122"/>
              </a:rPr>
              <a:t>T1</a:t>
            </a:r>
            <a:r>
              <a:rPr lang="zh-CN" altLang="zh-CN" sz="2800" dirty="0">
                <a:latin typeface="黑体" panose="02010609060101010101" pitchFamily="49" charset="-122"/>
              </a:rPr>
              <a:t>和</a:t>
            </a:r>
            <a:r>
              <a:rPr lang="en-US" altLang="zh-CN" sz="2800" dirty="0">
                <a:latin typeface="黑体" panose="02010609060101010101" pitchFamily="49" charset="-122"/>
              </a:rPr>
              <a:t>T2</a:t>
            </a:r>
            <a:r>
              <a:rPr lang="zh-CN" altLang="zh-CN" sz="2800" dirty="0">
                <a:latin typeface="黑体" panose="02010609060101010101" pitchFamily="49" charset="-122"/>
              </a:rPr>
              <a:t>，它们都需要加锁访问数据库表</a:t>
            </a:r>
            <a:r>
              <a:rPr lang="en-US" altLang="zh-CN" sz="2800" dirty="0">
                <a:latin typeface="黑体" panose="02010609060101010101" pitchFamily="49" charset="-122"/>
              </a:rPr>
              <a:t>Table1</a:t>
            </a:r>
            <a:r>
              <a:rPr lang="zh-CN" altLang="zh-CN" sz="2800" dirty="0">
                <a:latin typeface="黑体" panose="02010609060101010101" pitchFamily="49" charset="-122"/>
              </a:rPr>
              <a:t>和</a:t>
            </a:r>
            <a:r>
              <a:rPr lang="en-US" altLang="zh-CN" sz="2800" dirty="0">
                <a:latin typeface="黑体" panose="02010609060101010101" pitchFamily="49" charset="-122"/>
              </a:rPr>
              <a:t>Table2</a:t>
            </a:r>
            <a:r>
              <a:rPr lang="zh-CN" altLang="zh-CN" sz="2800" dirty="0">
                <a:latin typeface="黑体" panose="02010609060101010101" pitchFamily="49" charset="-122"/>
              </a:rPr>
              <a:t>，其事务程序见图</a:t>
            </a:r>
            <a:r>
              <a:rPr lang="en-US" altLang="zh-CN" sz="2800" dirty="0">
                <a:latin typeface="黑体" panose="02010609060101010101" pitchFamily="49" charset="-122"/>
              </a:rPr>
              <a:t>6-20a</a:t>
            </a:r>
            <a:r>
              <a:rPr lang="zh-CN" altLang="zh-CN" sz="2800" dirty="0">
                <a:latin typeface="黑体" panose="02010609060101010101" pitchFamily="49" charset="-122"/>
              </a:rPr>
              <a:t>所示。当这两个事务程序调度执行时，只要不是按可串行化调度执行，则它们在执行时会出现死锁状态</a:t>
            </a:r>
            <a:r>
              <a:rPr lang="zh-CN" altLang="en-US" sz="2800" dirty="0">
                <a:latin typeface="黑体" panose="02010609060101010101" pitchFamily="49" charset="-122"/>
              </a:rPr>
              <a:t>，</a:t>
            </a:r>
            <a:r>
              <a:rPr lang="zh-CN" altLang="zh-CN" sz="2800" dirty="0">
                <a:latin typeface="黑体" panose="02010609060101010101" pitchFamily="49" charset="-122"/>
              </a:rPr>
              <a:t>见图</a:t>
            </a:r>
            <a:r>
              <a:rPr lang="en-US" altLang="zh-CN" sz="2800" dirty="0">
                <a:latin typeface="黑体" panose="02010609060101010101" pitchFamily="49" charset="-122"/>
              </a:rPr>
              <a:t>6-20b</a:t>
            </a:r>
            <a:r>
              <a:rPr lang="zh-CN" altLang="zh-CN" sz="2800" dirty="0">
                <a:latin typeface="黑体" panose="02010609060101010101" pitchFamily="49" charset="-122"/>
              </a:rPr>
              <a:t>所示。</a:t>
            </a:r>
            <a:endParaRPr lang="zh-CN" altLang="zh-CN" sz="2800" dirty="0">
              <a:latin typeface="黑体" panose="02010609060101010101" pitchFamily="49" charset="-122"/>
            </a:endParaRPr>
          </a:p>
          <a:p>
            <a:pPr algn="just" eaLnBrk="1" latinLnBrk="1" hangingPunct="1">
              <a:lnSpc>
                <a:spcPts val="4240"/>
              </a:lnSpc>
              <a:buClr>
                <a:srgbClr val="FF0000"/>
              </a:buClr>
            </a:pPr>
            <a:endParaRPr lang="zh-CN" altLang="en-US" sz="2800" dirty="0">
              <a:latin typeface="黑体" panose="02010609060101010101" pitchFamily="49" charset="-122"/>
            </a:endParaRPr>
          </a:p>
          <a:p>
            <a:pPr algn="just" eaLnBrk="1" latinLnBrk="1" hangingPunct="1">
              <a:lnSpc>
                <a:spcPts val="4240"/>
              </a:lnSpc>
              <a:buClr>
                <a:srgbClr val="FF0000"/>
              </a:buClr>
            </a:pPr>
            <a:r>
              <a:rPr lang="zh-CN" altLang="en-US" sz="2800" dirty="0">
                <a:latin typeface="黑体" panose="02010609060101010101" pitchFamily="49" charset="-122"/>
              </a:rPr>
              <a:t>死锁：  </a:t>
            </a:r>
            <a:r>
              <a:rPr lang="en-US" altLang="zh-CN" sz="2800" dirty="0">
                <a:latin typeface="黑体" panose="02010609060101010101" pitchFamily="49" charset="-122"/>
              </a:rPr>
              <a:t>DBMS</a:t>
            </a:r>
            <a:r>
              <a:rPr lang="zh-CN" altLang="en-US" sz="2800" dirty="0">
                <a:latin typeface="黑体" panose="02010609060101010101" pitchFamily="49" charset="-122"/>
              </a:rPr>
              <a:t>提供</a:t>
            </a:r>
            <a:r>
              <a:rPr lang="zh-CN" altLang="en-US" sz="2800" dirty="0">
                <a:solidFill>
                  <a:srgbClr val="FF0000"/>
                </a:solidFill>
                <a:latin typeface="黑体" panose="02010609060101010101" pitchFamily="49" charset="-122"/>
              </a:rPr>
              <a:t>预防</a:t>
            </a:r>
            <a:r>
              <a:rPr lang="zh-CN" altLang="en-US" sz="2800" dirty="0">
                <a:latin typeface="黑体" panose="02010609060101010101" pitchFamily="49" charset="-122"/>
              </a:rPr>
              <a:t>措施； 一旦发生死锁，</a:t>
            </a:r>
            <a:r>
              <a:rPr lang="en-US" altLang="zh-CN" sz="2800" dirty="0">
                <a:latin typeface="黑体" panose="02010609060101010101" pitchFamily="49" charset="-122"/>
              </a:rPr>
              <a:t>DBMS</a:t>
            </a:r>
            <a:r>
              <a:rPr lang="zh-CN" altLang="en-US" sz="2800" dirty="0">
                <a:latin typeface="黑体" panose="02010609060101010101" pitchFamily="49" charset="-122"/>
              </a:rPr>
              <a:t>必须有</a:t>
            </a:r>
            <a:r>
              <a:rPr lang="zh-CN" altLang="en-US" sz="2800" dirty="0">
                <a:solidFill>
                  <a:srgbClr val="FF0000"/>
                </a:solidFill>
                <a:latin typeface="黑体" panose="02010609060101010101" pitchFamily="49" charset="-122"/>
              </a:rPr>
              <a:t>解锁</a:t>
            </a:r>
            <a:r>
              <a:rPr lang="zh-CN" altLang="en-US" sz="2800" dirty="0">
                <a:latin typeface="黑体" panose="02010609060101010101" pitchFamily="49" charset="-122"/>
              </a:rPr>
              <a:t>方法</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0" name="图片 1"/>
          <p:cNvPicPr>
            <a:picLocks noChangeAspect="1"/>
          </p:cNvPicPr>
          <p:nvPr/>
        </p:nvPicPr>
        <p:blipFill>
          <a:blip r:embed="rId1"/>
          <a:stretch>
            <a:fillRect/>
          </a:stretch>
        </p:blipFill>
        <p:spPr>
          <a:xfrm>
            <a:off x="30163" y="765175"/>
            <a:ext cx="11583987" cy="5283200"/>
          </a:xfrm>
          <a:prstGeom prst="rect">
            <a:avLst/>
          </a:prstGeom>
          <a:noFill/>
          <a:ln w="9525">
            <a:noFill/>
          </a:ln>
        </p:spPr>
      </p:pic>
      <p:grpSp>
        <p:nvGrpSpPr>
          <p:cNvPr id="7" name="组合 6"/>
          <p:cNvGrpSpPr/>
          <p:nvPr/>
        </p:nvGrpSpPr>
        <p:grpSpPr>
          <a:xfrm>
            <a:off x="5102225" y="1700213"/>
            <a:ext cx="3441700" cy="360362"/>
            <a:chOff x="5102740" y="1700808"/>
            <a:chExt cx="3441532" cy="360040"/>
          </a:xfrm>
        </p:grpSpPr>
        <p:sp>
          <p:nvSpPr>
            <p:cNvPr id="22538" name="右箭头 2"/>
            <p:cNvSpPr/>
            <p:nvPr/>
          </p:nvSpPr>
          <p:spPr>
            <a:xfrm>
              <a:off x="5102740" y="1700808"/>
              <a:ext cx="489204" cy="360040"/>
            </a:xfrm>
            <a:prstGeom prst="rightArrow">
              <a:avLst>
                <a:gd name="adj1" fmla="val 50000"/>
                <a:gd name="adj2" fmla="val 4999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22539" name="右箭头 3"/>
            <p:cNvSpPr/>
            <p:nvPr/>
          </p:nvSpPr>
          <p:spPr>
            <a:xfrm>
              <a:off x="8055068" y="1700808"/>
              <a:ext cx="489204" cy="360040"/>
            </a:xfrm>
            <a:prstGeom prst="rightArrow">
              <a:avLst>
                <a:gd name="adj1" fmla="val 50000"/>
                <a:gd name="adj2" fmla="val 4999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grpSp>
      <p:grpSp>
        <p:nvGrpSpPr>
          <p:cNvPr id="2" name="组合 1"/>
          <p:cNvGrpSpPr/>
          <p:nvPr/>
        </p:nvGrpSpPr>
        <p:grpSpPr>
          <a:xfrm>
            <a:off x="5087938" y="2205038"/>
            <a:ext cx="3441700" cy="360362"/>
            <a:chOff x="5087888" y="2204864"/>
            <a:chExt cx="3441532" cy="360040"/>
          </a:xfrm>
        </p:grpSpPr>
        <p:sp>
          <p:nvSpPr>
            <p:cNvPr id="22536" name="右箭头 4"/>
            <p:cNvSpPr/>
            <p:nvPr/>
          </p:nvSpPr>
          <p:spPr>
            <a:xfrm>
              <a:off x="5087888" y="2204864"/>
              <a:ext cx="489204" cy="360040"/>
            </a:xfrm>
            <a:prstGeom prst="rightArrow">
              <a:avLst>
                <a:gd name="adj1" fmla="val 50000"/>
                <a:gd name="adj2" fmla="val 4999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22537" name="右箭头 5"/>
            <p:cNvSpPr/>
            <p:nvPr/>
          </p:nvSpPr>
          <p:spPr>
            <a:xfrm>
              <a:off x="8040216" y="2204864"/>
              <a:ext cx="489204" cy="360040"/>
            </a:xfrm>
            <a:prstGeom prst="rightArrow">
              <a:avLst>
                <a:gd name="adj1" fmla="val 50000"/>
                <a:gd name="adj2" fmla="val 4999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grpSp>
      <p:grpSp>
        <p:nvGrpSpPr>
          <p:cNvPr id="9" name="组合 8"/>
          <p:cNvGrpSpPr/>
          <p:nvPr/>
        </p:nvGrpSpPr>
        <p:grpSpPr>
          <a:xfrm>
            <a:off x="5102225" y="2636838"/>
            <a:ext cx="3441700" cy="360362"/>
            <a:chOff x="5087888" y="2204864"/>
            <a:chExt cx="3441532" cy="360040"/>
          </a:xfrm>
        </p:grpSpPr>
        <p:sp>
          <p:nvSpPr>
            <p:cNvPr id="22534" name="右箭头 9"/>
            <p:cNvSpPr/>
            <p:nvPr/>
          </p:nvSpPr>
          <p:spPr>
            <a:xfrm>
              <a:off x="5087888" y="2204864"/>
              <a:ext cx="489204" cy="360040"/>
            </a:xfrm>
            <a:prstGeom prst="rightArrow">
              <a:avLst>
                <a:gd name="adj1" fmla="val 50000"/>
                <a:gd name="adj2" fmla="val 4999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sp>
          <p:nvSpPr>
            <p:cNvPr id="22535" name="右箭头 10"/>
            <p:cNvSpPr/>
            <p:nvPr/>
          </p:nvSpPr>
          <p:spPr>
            <a:xfrm>
              <a:off x="8040216" y="2204864"/>
              <a:ext cx="489204" cy="360040"/>
            </a:xfrm>
            <a:prstGeom prst="rightArrow">
              <a:avLst>
                <a:gd name="adj1" fmla="val 50000"/>
                <a:gd name="adj2" fmla="val 49996"/>
              </a:avLst>
            </a:prstGeom>
            <a:solidFill>
              <a:srgbClr val="00CC00"/>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endParaRPr lang="zh-CN" altLang="en-US" dirty="0">
                <a:latin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1031875" y="3860800"/>
            <a:ext cx="9648825" cy="1741488"/>
          </a:xfrm>
          <a:prstGeom prst="rect">
            <a:avLst/>
          </a:prstGeom>
          <a:noFill/>
          <a:ln w="9525">
            <a:noFill/>
          </a:ln>
        </p:spPr>
        <p:txBody>
          <a:bodyPr lIns="123885" tIns="61943" rIns="123885" bIns="61943">
            <a:spAutoFit/>
          </a:bodyPr>
          <a:p>
            <a:pPr marL="457200" indent="-457200" algn="just"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允许用户一次发出当前所需全部资源的锁定，使用完成后，再释放给其它用户访问。</a:t>
            </a:r>
            <a:endParaRPr lang="zh-CN" altLang="en-US" sz="2800" dirty="0">
              <a:latin typeface="黑体" panose="02010609060101010101" pitchFamily="49" charset="-122"/>
            </a:endParaRPr>
          </a:p>
          <a:p>
            <a:pPr marL="457200" indent="-457200" algn="just"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规定所有应用程序锁定资源的顺序必须完全相同。</a:t>
            </a:r>
            <a:endParaRPr lang="zh-CN" altLang="en-US" sz="2800" dirty="0">
              <a:latin typeface="黑体" panose="02010609060101010101" pitchFamily="49" charset="-122"/>
            </a:endParaRPr>
          </a:p>
        </p:txBody>
      </p:sp>
      <p:sp>
        <p:nvSpPr>
          <p:cNvPr id="23555" name="Rectangle 7"/>
          <p:cNvSpPr/>
          <p:nvPr/>
        </p:nvSpPr>
        <p:spPr>
          <a:xfrm>
            <a:off x="334963" y="622300"/>
            <a:ext cx="3956050" cy="438150"/>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2. </a:t>
            </a:r>
            <a:r>
              <a:rPr lang="zh-CN" altLang="en-US" sz="2800" dirty="0">
                <a:solidFill>
                  <a:srgbClr val="0066FF"/>
                </a:solidFill>
                <a:latin typeface="黑体" panose="02010609060101010101" pitchFamily="49" charset="-122"/>
              </a:rPr>
              <a:t>死锁出现的必要条件</a:t>
            </a:r>
            <a:endParaRPr lang="zh-CN" altLang="en-US" sz="2800" dirty="0">
              <a:solidFill>
                <a:srgbClr val="0066FF"/>
              </a:solidFill>
              <a:latin typeface="黑体" panose="02010609060101010101" pitchFamily="49" charset="-122"/>
            </a:endParaRPr>
          </a:p>
        </p:txBody>
      </p:sp>
      <p:sp>
        <p:nvSpPr>
          <p:cNvPr id="5" name="Rectangle 7"/>
          <p:cNvSpPr/>
          <p:nvPr/>
        </p:nvSpPr>
        <p:spPr>
          <a:xfrm>
            <a:off x="192564" y="3473450"/>
            <a:ext cx="9250680" cy="435610"/>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3. </a:t>
            </a:r>
            <a:r>
              <a:rPr lang="zh-CN" altLang="en-US" sz="2800" dirty="0">
                <a:solidFill>
                  <a:srgbClr val="0066FF"/>
                </a:solidFill>
                <a:latin typeface="黑体" panose="02010609060101010101" pitchFamily="49" charset="-122"/>
              </a:rPr>
              <a:t>防范死锁的策略</a:t>
            </a:r>
            <a:r>
              <a:rPr lang="en-US" altLang="zh-CN" sz="2800" dirty="0">
                <a:solidFill>
                  <a:srgbClr val="0066FF"/>
                </a:solidFill>
                <a:latin typeface="黑体" panose="02010609060101010101" pitchFamily="49" charset="-122"/>
              </a:rPr>
              <a:t>--</a:t>
            </a:r>
            <a:r>
              <a:rPr lang="zh-CN" altLang="en-US" sz="2800" dirty="0">
                <a:solidFill>
                  <a:srgbClr val="0066FF"/>
                </a:solidFill>
                <a:latin typeface="黑体" panose="02010609060101010101" pitchFamily="49" charset="-122"/>
              </a:rPr>
              <a:t>用算法</a:t>
            </a:r>
            <a:r>
              <a:rPr lang="zh-CN" altLang="en-US" sz="2800" dirty="0">
                <a:solidFill>
                  <a:srgbClr val="0066FF"/>
                </a:solidFill>
                <a:latin typeface="黑体" panose="02010609060101010101" pitchFamily="49" charset="-122"/>
              </a:rPr>
              <a:t>使系统尽量不出现死锁的条件</a:t>
            </a:r>
            <a:endParaRPr lang="zh-CN" altLang="en-US" sz="2800" dirty="0">
              <a:solidFill>
                <a:srgbClr val="0066FF"/>
              </a:solidFill>
              <a:latin typeface="黑体" panose="02010609060101010101" pitchFamily="49" charset="-122"/>
            </a:endParaRPr>
          </a:p>
        </p:txBody>
      </p:sp>
      <p:sp>
        <p:nvSpPr>
          <p:cNvPr id="6" name="Rectangle 2"/>
          <p:cNvSpPr/>
          <p:nvPr/>
        </p:nvSpPr>
        <p:spPr>
          <a:xfrm>
            <a:off x="998855" y="1125855"/>
            <a:ext cx="11018520" cy="2298065"/>
          </a:xfrm>
          <a:prstGeom prst="rect">
            <a:avLst/>
          </a:prstGeom>
          <a:noFill/>
          <a:ln w="9525">
            <a:noFill/>
          </a:ln>
        </p:spPr>
        <p:txBody>
          <a:bodyPr wrap="square" lIns="123885" tIns="61943" rIns="123885" bIns="61943">
            <a:spAutoFit/>
          </a:bodyPr>
          <a:p>
            <a:pPr marL="457200" indent="-457200" algn="just" defTabSz="967105" eaLnBrk="1" hangingPunct="1">
              <a:lnSpc>
                <a:spcPts val="4240"/>
              </a:lnSpc>
              <a:buClr>
                <a:srgbClr val="FF0000"/>
              </a:buClr>
              <a:buFont typeface="Arial" panose="020B0604020202020204" pitchFamily="34" charset="0"/>
              <a:buChar char="•"/>
            </a:pPr>
            <a:r>
              <a:rPr lang="zh-CN" altLang="zh-CN" sz="2800" dirty="0">
                <a:latin typeface="黑体" panose="02010609060101010101" pitchFamily="49" charset="-122"/>
              </a:rPr>
              <a:t>互斥条件 </a:t>
            </a:r>
            <a:r>
              <a:rPr lang="en-US" altLang="zh-CN" sz="2800" dirty="0">
                <a:latin typeface="黑体" panose="02010609060101010101" pitchFamily="49" charset="-122"/>
              </a:rPr>
              <a:t>-- </a:t>
            </a:r>
            <a:r>
              <a:rPr lang="zh-CN" altLang="en-US" sz="2800" dirty="0">
                <a:latin typeface="黑体" panose="02010609060101010101" pitchFamily="49" charset="-122"/>
              </a:rPr>
              <a:t>一直占用资源，其他事务只能等待</a:t>
            </a:r>
            <a:endParaRPr lang="zh-CN" altLang="en-US" sz="2800" dirty="0">
              <a:latin typeface="黑体" panose="02010609060101010101" pitchFamily="49" charset="-122"/>
            </a:endParaRPr>
          </a:p>
          <a:p>
            <a:pPr marL="457200" indent="-457200" algn="just" defTabSz="967105" eaLnBrk="1" hangingPunct="1">
              <a:lnSpc>
                <a:spcPts val="4240"/>
              </a:lnSpc>
              <a:buClr>
                <a:srgbClr val="FF0000"/>
              </a:buClr>
              <a:buFont typeface="Arial" panose="020B0604020202020204" pitchFamily="34" charset="0"/>
              <a:buChar char="•"/>
            </a:pPr>
            <a:r>
              <a:rPr lang="zh-CN" altLang="zh-CN" sz="2800" dirty="0">
                <a:latin typeface="黑体" panose="02010609060101010101" pitchFamily="49" charset="-122"/>
              </a:rPr>
              <a:t>请求和保持条件</a:t>
            </a:r>
            <a:r>
              <a:rPr lang="en-US" altLang="zh-CN" sz="2800" dirty="0">
                <a:latin typeface="黑体" panose="02010609060101010101" pitchFamily="49" charset="-122"/>
              </a:rPr>
              <a:t>--</a:t>
            </a:r>
            <a:r>
              <a:rPr lang="zh-CN" altLang="en-US" sz="2800" dirty="0">
                <a:latin typeface="黑体" panose="02010609060101010101" pitchFamily="49" charset="-122"/>
              </a:rPr>
              <a:t>已经获得了资源并保持， 还需其他资源</a:t>
            </a:r>
            <a:endParaRPr lang="en-US" altLang="zh-CN" sz="2800" dirty="0">
              <a:latin typeface="黑体" panose="02010609060101010101" pitchFamily="49" charset="-122"/>
            </a:endParaRPr>
          </a:p>
          <a:p>
            <a:pPr marL="457200" indent="-457200" algn="just" defTabSz="967105" eaLnBrk="1" hangingPunct="1">
              <a:lnSpc>
                <a:spcPts val="4240"/>
              </a:lnSpc>
              <a:buClr>
                <a:srgbClr val="FF0000"/>
              </a:buClr>
              <a:buFont typeface="Arial" panose="020B0604020202020204" pitchFamily="34" charset="0"/>
              <a:buChar char="•"/>
            </a:pPr>
            <a:r>
              <a:rPr lang="zh-CN" altLang="zh-CN" sz="2800" dirty="0">
                <a:latin typeface="黑体" panose="02010609060101010101" pitchFamily="49" charset="-122"/>
              </a:rPr>
              <a:t>不剥夺条件 </a:t>
            </a:r>
            <a:r>
              <a:rPr lang="en-US" altLang="zh-CN" sz="2800" dirty="0">
                <a:latin typeface="黑体" panose="02010609060101010101" pitchFamily="49" charset="-122"/>
              </a:rPr>
              <a:t>-- </a:t>
            </a:r>
            <a:r>
              <a:rPr lang="zh-CN" altLang="en-US" sz="2800" dirty="0">
                <a:latin typeface="黑体" panose="02010609060101010101" pitchFamily="49" charset="-122"/>
              </a:rPr>
              <a:t>已获得的资源直到事务完成才释放</a:t>
            </a:r>
            <a:endParaRPr lang="en-US" altLang="zh-CN" sz="2800" dirty="0">
              <a:latin typeface="黑体" panose="02010609060101010101" pitchFamily="49" charset="-122"/>
            </a:endParaRPr>
          </a:p>
          <a:p>
            <a:pPr marL="457200" indent="-457200" algn="just" defTabSz="967105" eaLnBrk="1" hangingPunct="1">
              <a:lnSpc>
                <a:spcPts val="4240"/>
              </a:lnSpc>
              <a:buClr>
                <a:srgbClr val="FF0000"/>
              </a:buClr>
              <a:buFont typeface="Arial" panose="020B0604020202020204" pitchFamily="34" charset="0"/>
              <a:buChar char="•"/>
            </a:pPr>
            <a:r>
              <a:rPr lang="zh-CN" altLang="zh-CN" sz="2800" dirty="0">
                <a:latin typeface="黑体" panose="02010609060101010101" pitchFamily="49" charset="-122"/>
              </a:rPr>
              <a:t>环路等待条件 </a:t>
            </a:r>
            <a:r>
              <a:rPr lang="en-US" altLang="zh-CN" sz="2800" dirty="0">
                <a:latin typeface="黑体" panose="02010609060101010101" pitchFamily="49" charset="-122"/>
              </a:rPr>
              <a:t>-- </a:t>
            </a:r>
            <a:r>
              <a:rPr lang="zh-CN" altLang="en-US" sz="2800" dirty="0">
                <a:latin typeface="黑体" panose="02010609060101010101" pitchFamily="49" charset="-122"/>
              </a:rPr>
              <a:t>出现</a:t>
            </a:r>
            <a:r>
              <a:rPr lang="zh-CN" altLang="en-US" sz="2800" dirty="0">
                <a:latin typeface="黑体" panose="02010609060101010101" pitchFamily="49" charset="-122"/>
              </a:rPr>
              <a:t>事务</a:t>
            </a:r>
            <a:r>
              <a:rPr lang="en-US" altLang="zh-CN" sz="2800" dirty="0">
                <a:latin typeface="黑体" panose="02010609060101010101" pitchFamily="49" charset="-122"/>
              </a:rPr>
              <a:t>-</a:t>
            </a:r>
            <a:r>
              <a:rPr lang="zh-CN" altLang="en-US" sz="2800" dirty="0">
                <a:latin typeface="黑体" panose="02010609060101010101" pitchFamily="49" charset="-122"/>
              </a:rPr>
              <a:t>资源等待环路</a:t>
            </a:r>
            <a:endParaRPr lang="zh-CN" altLang="en-US" sz="2800" dirty="0">
              <a:latin typeface="黑体" panose="02010609060101010101" pitchFamily="49" charset="-122"/>
            </a:endParaRPr>
          </a:p>
        </p:txBody>
      </p:sp>
      <p:sp>
        <p:nvSpPr>
          <p:cNvPr id="7" name="Rectangle 3"/>
          <p:cNvSpPr/>
          <p:nvPr/>
        </p:nvSpPr>
        <p:spPr>
          <a:xfrm>
            <a:off x="731838" y="6151563"/>
            <a:ext cx="11006137" cy="590550"/>
          </a:xfrm>
          <a:prstGeom prst="rect">
            <a:avLst/>
          </a:prstGeom>
          <a:noFill/>
          <a:ln w="9525">
            <a:noFill/>
          </a:ln>
        </p:spPr>
        <p:txBody>
          <a:bodyPr lIns="123885" tIns="61943" rIns="123885" bIns="61943">
            <a:spAutoFit/>
          </a:bodyPr>
          <a:p>
            <a:pPr algn="just" defTabSz="967105" eaLnBrk="1" hangingPunct="1">
              <a:lnSpc>
                <a:spcPts val="4240"/>
              </a:lnSpc>
              <a:buClr>
                <a:srgbClr val="FF0000"/>
              </a:buClr>
            </a:pPr>
            <a:r>
              <a:rPr lang="zh-CN" altLang="en-US" sz="2800" dirty="0">
                <a:latin typeface="黑体" panose="02010609060101010101" pitchFamily="49" charset="-122"/>
              </a:rPr>
              <a:t>当发生死锁时，回滚其中的一个事务，并取消它对数据库所做的改动。</a:t>
            </a:r>
            <a:endParaRPr lang="zh-CN" altLang="en-US" sz="2800" dirty="0">
              <a:latin typeface="黑体" panose="02010609060101010101" pitchFamily="49" charset="-122"/>
            </a:endParaRPr>
          </a:p>
        </p:txBody>
      </p:sp>
      <p:sp>
        <p:nvSpPr>
          <p:cNvPr id="8" name="Rectangle 7"/>
          <p:cNvSpPr/>
          <p:nvPr/>
        </p:nvSpPr>
        <p:spPr>
          <a:xfrm>
            <a:off x="479425" y="5718175"/>
            <a:ext cx="3236913" cy="438150"/>
          </a:xfrm>
          <a:prstGeom prst="rect">
            <a:avLst/>
          </a:prstGeom>
          <a:noFill/>
          <a:ln w="9525">
            <a:noFill/>
          </a:ln>
          <a:effectLst>
            <a:prstShdw prst="shdw13" dist="53882" dir="13499999">
              <a:schemeClr val="bg2">
                <a:alpha val="50000"/>
              </a:schemeClr>
            </a:prstShdw>
          </a:effectLst>
        </p:spPr>
        <p:txBody>
          <a:bodyPr wrap="none">
            <a:spAutoFit/>
          </a:bodyPr>
          <a:p>
            <a:pPr algn="just" eaLnBrk="1" latinLnBrk="1" hangingPunct="1">
              <a:lnSpc>
                <a:spcPct val="80000"/>
              </a:lnSpc>
              <a:spcBef>
                <a:spcPct val="50000"/>
              </a:spcBef>
              <a:buClr>
                <a:srgbClr val="FF0000"/>
              </a:buClr>
              <a:buFont typeface="Wingdings" panose="05000000000000000000" pitchFamily="2" charset="2"/>
              <a:buNone/>
            </a:pPr>
            <a:r>
              <a:rPr lang="en-US" altLang="zh-CN" sz="2800" dirty="0">
                <a:solidFill>
                  <a:srgbClr val="0066FF"/>
                </a:solidFill>
                <a:latin typeface="黑体" panose="02010609060101010101" pitchFamily="49" charset="-122"/>
              </a:rPr>
              <a:t>4. </a:t>
            </a:r>
            <a:r>
              <a:rPr lang="zh-CN" altLang="en-US" sz="2800" dirty="0">
                <a:solidFill>
                  <a:srgbClr val="0066FF"/>
                </a:solidFill>
                <a:latin typeface="黑体" panose="02010609060101010101" pitchFamily="49" charset="-122"/>
              </a:rPr>
              <a:t>解决死锁的办法</a:t>
            </a:r>
            <a:endParaRPr lang="zh-CN" altLang="en-US" sz="2800" dirty="0">
              <a:solidFill>
                <a:srgbClr val="0066FF"/>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charRg st="5"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charRg st="13"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charRg st="19" end="2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charRg st="0" end="3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charRg st="38" end="6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ldLvl="0" animBg="1"/>
      <p:bldP spid="6" grpId="0" build="p"/>
      <p:bldP spid="7" grpId="0"/>
      <p:bldP spid="8"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2"/>
          <p:cNvSpPr txBox="1"/>
          <p:nvPr/>
        </p:nvSpPr>
        <p:spPr>
          <a:xfrm>
            <a:off x="0" y="419100"/>
            <a:ext cx="6662738"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八、事务隔离级别</a:t>
            </a:r>
            <a:endParaRPr lang="zh-CN" altLang="en-US" sz="3200" dirty="0">
              <a:solidFill>
                <a:srgbClr val="0033CC"/>
              </a:solidFill>
              <a:latin typeface="黑体" panose="02010609060101010101" pitchFamily="49" charset="-122"/>
            </a:endParaRPr>
          </a:p>
        </p:txBody>
      </p:sp>
      <p:sp>
        <p:nvSpPr>
          <p:cNvPr id="100390" name="Rectangle 38"/>
          <p:cNvSpPr/>
          <p:nvPr/>
        </p:nvSpPr>
        <p:spPr>
          <a:xfrm>
            <a:off x="304165" y="5039678"/>
            <a:ext cx="11583988" cy="1708150"/>
          </a:xfrm>
          <a:prstGeom prst="rect">
            <a:avLst/>
          </a:prstGeom>
          <a:noFill/>
          <a:ln w="9525">
            <a:noFill/>
          </a:ln>
          <a:effectLst>
            <a:prstShdw prst="shdw13" dist="53882" dir="13499999">
              <a:schemeClr val="bg2">
                <a:alpha val="50000"/>
              </a:schemeClr>
            </a:prstShdw>
          </a:effectLst>
        </p:spPr>
        <p:txBody>
          <a:bodyPr>
            <a:spAutoFit/>
          </a:bodyPr>
          <a:p>
            <a:pPr algn="just" eaLnBrk="1" latinLnBrk="1" hangingPunct="1">
              <a:lnSpc>
                <a:spcPts val="4240"/>
              </a:lnSpc>
              <a:buClr>
                <a:srgbClr val="FF0000"/>
              </a:buClr>
            </a:pPr>
            <a:r>
              <a:rPr lang="zh-CN" altLang="en-US" sz="2800" dirty="0">
                <a:solidFill>
                  <a:srgbClr val="FF0000"/>
                </a:solidFill>
                <a:latin typeface="黑体" panose="02010609060101010101" pitchFamily="49" charset="-122"/>
              </a:rPr>
              <a:t>说明：</a:t>
            </a:r>
            <a:r>
              <a:rPr lang="zh-CN" altLang="en-US" sz="2800" dirty="0">
                <a:latin typeface="黑体" panose="02010609060101010101" pitchFamily="49" charset="-122"/>
              </a:rPr>
              <a:t>事务隔离级别设置是在</a:t>
            </a:r>
            <a:r>
              <a:rPr lang="en-US" altLang="zh-CN" sz="2800" dirty="0">
                <a:latin typeface="黑体" panose="02010609060101010101" pitchFamily="49" charset="-122"/>
              </a:rPr>
              <a:t>DBMS</a:t>
            </a:r>
            <a:r>
              <a:rPr lang="zh-CN" altLang="en-US" sz="2800" dirty="0">
                <a:latin typeface="黑体" panose="02010609060101010101" pitchFamily="49" charset="-122"/>
              </a:rPr>
              <a:t>中执行</a:t>
            </a:r>
            <a:r>
              <a:rPr lang="en-US" altLang="zh-CN" sz="2800" dirty="0">
                <a:latin typeface="黑体" panose="02010609060101010101" pitchFamily="49" charset="-122"/>
              </a:rPr>
              <a:t>SET TRANSACTION</a:t>
            </a:r>
            <a:r>
              <a:rPr lang="zh-CN" altLang="en-US" sz="2800" dirty="0">
                <a:latin typeface="黑体" panose="02010609060101010101" pitchFamily="49" charset="-122"/>
              </a:rPr>
              <a:t>命令来实现或通过管理工具设置。事务隔离级别设置越高，出现数据不一致的可能性越小，但系统吞吐量也越小。</a:t>
            </a:r>
            <a:r>
              <a:rPr lang="en-US" altLang="zh-CN" sz="2800" dirty="0">
                <a:latin typeface="黑体" panose="02010609060101010101" pitchFamily="49" charset="-122"/>
              </a:rPr>
              <a:t> </a:t>
            </a:r>
            <a:endParaRPr lang="en-US" altLang="zh-CN" sz="2800" dirty="0">
              <a:latin typeface="黑体" panose="02010609060101010101" pitchFamily="49" charset="-122"/>
            </a:endParaRPr>
          </a:p>
        </p:txBody>
      </p:sp>
      <p:pic>
        <p:nvPicPr>
          <p:cNvPr id="2" name="图片 1"/>
          <p:cNvPicPr>
            <a:picLocks noChangeAspect="1"/>
          </p:cNvPicPr>
          <p:nvPr/>
        </p:nvPicPr>
        <p:blipFill>
          <a:blip r:embed="rId1"/>
          <a:stretch>
            <a:fillRect/>
          </a:stretch>
        </p:blipFill>
        <p:spPr>
          <a:xfrm>
            <a:off x="550863" y="1341438"/>
            <a:ext cx="10874375" cy="34559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00390"/>
                                        </p:tgtEl>
                                        <p:attrNameLst>
                                          <p:attrName>style.visibility</p:attrName>
                                        </p:attrNameLst>
                                      </p:cBhvr>
                                      <p:to>
                                        <p:strVal val="visible"/>
                                      </p:to>
                                    </p:set>
                                    <p:animEffect transition="in" filter="box(in)">
                                      <p:cBhvr>
                                        <p:cTn id="11" dur="500"/>
                                        <p:tgtEl>
                                          <p:spTgt spid="100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0"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265113" y="476250"/>
            <a:ext cx="8062912"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zh-CN" sz="3200" dirty="0">
                <a:solidFill>
                  <a:srgbClr val="0033CC"/>
                </a:solidFill>
                <a:latin typeface="黑体" panose="02010609060101010101" pitchFamily="49" charset="-122"/>
              </a:rPr>
              <a:t>课堂讨论</a:t>
            </a:r>
            <a:endParaRPr lang="zh-CN" altLang="zh-CN" sz="3200" dirty="0">
              <a:solidFill>
                <a:srgbClr val="0033CC"/>
              </a:solidFill>
              <a:latin typeface="黑体" panose="02010609060101010101" pitchFamily="49" charset="-122"/>
            </a:endParaRPr>
          </a:p>
        </p:txBody>
      </p:sp>
      <p:sp>
        <p:nvSpPr>
          <p:cNvPr id="2" name="矩形 1"/>
          <p:cNvSpPr/>
          <p:nvPr/>
        </p:nvSpPr>
        <p:spPr>
          <a:xfrm>
            <a:off x="695325" y="1474788"/>
            <a:ext cx="10988675" cy="3233420"/>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1．当多个数据库事务并发运行时，可能会出现哪些数据不一致问题？</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2．并发事务调度解决什么问题？</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3．不同级别的加锁协议，可以分别解决哪些数据不一致问题？</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4．两阶段锁协议将解决什么问题？</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5．并发事务在运行过程中出现死锁的条件有哪些？</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6．在 DBMS 中，事务隔离级别应如何设置？</a:t>
            </a:r>
            <a:endParaRPr kumimoji="0" sz="2800" b="1"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174625" y="476250"/>
            <a:ext cx="6662738"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一、什么是数据库管理</a:t>
            </a:r>
            <a:endParaRPr lang="zh-CN" altLang="en-US" sz="3200" dirty="0">
              <a:solidFill>
                <a:srgbClr val="0033CC"/>
              </a:solidFill>
              <a:latin typeface="黑体" panose="02010609060101010101" pitchFamily="49" charset="-122"/>
            </a:endParaRPr>
          </a:p>
        </p:txBody>
      </p:sp>
      <p:sp>
        <p:nvSpPr>
          <p:cNvPr id="6148" name="Text Box 4"/>
          <p:cNvSpPr txBox="1"/>
          <p:nvPr/>
        </p:nvSpPr>
        <p:spPr>
          <a:xfrm>
            <a:off x="550863" y="1243013"/>
            <a:ext cx="10975975" cy="1022350"/>
          </a:xfrm>
          <a:prstGeom prst="rect">
            <a:avLst/>
          </a:prstGeom>
          <a:noFill/>
          <a:ln w="9525">
            <a:noFill/>
          </a:ln>
        </p:spPr>
        <p:txBody>
          <a:bodyPr lIns="123885" tIns="61943" rIns="123885" bIns="61943">
            <a:spAutoFit/>
          </a:bodyPr>
          <a:p>
            <a:pPr algn="just" defTabSz="967105" eaLnBrk="1" hangingPunct="1">
              <a:lnSpc>
                <a:spcPts val="3500"/>
              </a:lnSpc>
              <a:buClr>
                <a:srgbClr val="FF0000"/>
              </a:buClr>
            </a:pPr>
            <a:r>
              <a:rPr lang="zh-CN" altLang="zh-CN" sz="2800" dirty="0">
                <a:solidFill>
                  <a:srgbClr val="FF0000"/>
                </a:solidFill>
                <a:latin typeface="黑体" panose="02010609060101010101" pitchFamily="49" charset="-122"/>
              </a:rPr>
              <a:t>数据库管理</a:t>
            </a:r>
            <a:r>
              <a:rPr lang="en-US" altLang="zh-CN" sz="2800" dirty="0">
                <a:latin typeface="黑体" panose="02010609060101010101" pitchFamily="49" charset="-122"/>
              </a:rPr>
              <a:t>(Database Management)</a:t>
            </a:r>
            <a:r>
              <a:rPr lang="zh-CN" altLang="zh-CN" sz="2800" dirty="0">
                <a:latin typeface="黑体" panose="02010609060101010101" pitchFamily="49" charset="-122"/>
              </a:rPr>
              <a:t>是指为保证数据库系统的正常运行和服务质量必须进行的系统管理</a:t>
            </a:r>
            <a:r>
              <a:rPr lang="zh-CN" altLang="en-US" sz="2800" dirty="0">
                <a:latin typeface="黑体" panose="02010609060101010101" pitchFamily="49" charset="-122"/>
              </a:rPr>
              <a:t>工作</a:t>
            </a:r>
            <a:r>
              <a:rPr lang="zh-CN" altLang="zh-CN" sz="2800" dirty="0">
                <a:latin typeface="黑体" panose="02010609060101010101" pitchFamily="49" charset="-122"/>
              </a:rPr>
              <a:t>。</a:t>
            </a:r>
            <a:endParaRPr lang="en-US" altLang="zh-CN" sz="2800" dirty="0">
              <a:latin typeface="黑体" panose="02010609060101010101" pitchFamily="49" charset="-122"/>
            </a:endParaRPr>
          </a:p>
        </p:txBody>
      </p:sp>
      <p:sp>
        <p:nvSpPr>
          <p:cNvPr id="4" name="Text Box 2"/>
          <p:cNvSpPr txBox="1"/>
          <p:nvPr/>
        </p:nvSpPr>
        <p:spPr>
          <a:xfrm>
            <a:off x="174625" y="2636838"/>
            <a:ext cx="6662738" cy="611187"/>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二、为什么需要数据库管理</a:t>
            </a:r>
            <a:endParaRPr lang="zh-CN" altLang="en-US" sz="3200" dirty="0">
              <a:solidFill>
                <a:srgbClr val="0033CC"/>
              </a:solidFill>
              <a:latin typeface="黑体" panose="02010609060101010101" pitchFamily="49" charset="-122"/>
            </a:endParaRPr>
          </a:p>
        </p:txBody>
      </p:sp>
      <p:sp>
        <p:nvSpPr>
          <p:cNvPr id="5" name="Text Box 4"/>
          <p:cNvSpPr txBox="1"/>
          <p:nvPr/>
        </p:nvSpPr>
        <p:spPr>
          <a:xfrm>
            <a:off x="550863" y="3429000"/>
            <a:ext cx="10975975" cy="2368550"/>
          </a:xfrm>
          <a:prstGeom prst="rect">
            <a:avLst/>
          </a:prstGeom>
          <a:noFill/>
          <a:ln w="9525">
            <a:noFill/>
          </a:ln>
        </p:spPr>
        <p:txBody>
          <a:bodyPr lIns="123885" tIns="61943" rIns="123885" bIns="61943">
            <a:spAutoFit/>
          </a:bodyPr>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数据库系统随规模增大</a:t>
            </a:r>
            <a:r>
              <a:rPr lang="en-US" altLang="zh-CN" sz="2800" dirty="0">
                <a:latin typeface="黑体" panose="02010609060101010101" pitchFamily="49" charset="-122"/>
              </a:rPr>
              <a:t>,</a:t>
            </a:r>
            <a:r>
              <a:rPr lang="zh-CN" altLang="en-US" sz="2800" dirty="0">
                <a:latin typeface="黑体" panose="02010609060101010101" pitchFamily="49" charset="-122"/>
              </a:rPr>
              <a:t>系统会变得异常复杂</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多用户数据库应用带来数据库访问复杂性</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数据安全和数据隐私对机构和用户都非常重要</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数据库系统随数据量增加和使用时间增长其性能会降低</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系统遭遇意外事件，数据库损坏或数据丢失</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charRg st="0" end="5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charRg st="0" end="2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charRg st="21" end="4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charRg st="40" end="6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charRg st="61" end="8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charRg st="86" end="10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P spid="4" grpId="0"/>
      <p:bldP spid="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1827213" y="2614613"/>
            <a:ext cx="8882063" cy="2496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5.4 </a:t>
            </a:r>
            <a:r>
              <a:rPr kumimoji="0" lang="zh-CN"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安全管理</a:t>
            </a:r>
            <a:endParaRPr kumimoji="0" lang="en-US"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0" lang="zh-CN" altLang="en-US"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存取安全模型， </a:t>
            </a:r>
            <a:r>
              <a:rPr lang="en-US" altLang="zh-CN" sz="36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a:t>
            </a:r>
            <a:r>
              <a:rPr lang="zh-CN" altLang="en-US" sz="36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用户、角色、权限管理</a:t>
            </a:r>
            <a:endParaRPr kumimoji="0" lang="zh-CN" altLang="en-US"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0" algn="ctr" defTabSz="914400" rtl="0" eaLnBrk="0" fontAlgn="base" latinLnBrk="1" hangingPunct="0">
              <a:lnSpc>
                <a:spcPct val="100000"/>
              </a:lnSpc>
              <a:spcBef>
                <a:spcPct val="0"/>
              </a:spcBef>
              <a:spcAft>
                <a:spcPct val="0"/>
              </a:spcAft>
              <a:buClrTx/>
              <a:buSzTx/>
              <a:buFontTx/>
              <a:buNone/>
              <a:defRPr/>
            </a:pPr>
            <a:endParaRPr kumimoji="0" lang="zh-CN" altLang="en-US"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795338" y="1484313"/>
            <a:ext cx="11396662" cy="4008755"/>
          </a:xfrm>
          <a:prstGeom prst="rect">
            <a:avLst/>
          </a:prstGeom>
          <a:noFill/>
          <a:ln w="9525">
            <a:noFill/>
          </a:ln>
        </p:spPr>
        <p:txBody>
          <a:bodyPr lIns="104499" tIns="52249" rIns="104499" bIns="52249">
            <a:spAutoFit/>
          </a:bodyPr>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了解</a:t>
            </a:r>
            <a:r>
              <a:rPr lang="zh-CN" altLang="zh-CN" sz="3600" dirty="0">
                <a:latin typeface="隶书" panose="02010509060101010101" pitchFamily="49" charset="-122"/>
                <a:ea typeface="隶书" panose="02010509060101010101" pitchFamily="49" charset="-122"/>
              </a:rPr>
              <a:t>数据库系统可能面临</a:t>
            </a:r>
            <a:r>
              <a:rPr lang="zh-CN" altLang="en-US" sz="3600" dirty="0">
                <a:latin typeface="隶书" panose="02010509060101010101" pitchFamily="49" charset="-122"/>
                <a:ea typeface="隶书" panose="02010509060101010101" pitchFamily="49" charset="-122"/>
              </a:rPr>
              <a:t>的</a:t>
            </a:r>
            <a:r>
              <a:rPr lang="zh-CN" altLang="zh-CN" sz="3600" dirty="0">
                <a:latin typeface="隶书" panose="02010509060101010101" pitchFamily="49" charset="-122"/>
                <a:ea typeface="隶书" panose="02010509060101010101" pitchFamily="49" charset="-122"/>
              </a:rPr>
              <a:t>安全风险</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理解</a:t>
            </a:r>
            <a:r>
              <a:rPr lang="zh-CN" altLang="zh-CN" sz="3600" dirty="0">
                <a:latin typeface="隶书" panose="02010509060101010101" pitchFamily="49" charset="-122"/>
                <a:ea typeface="隶书" panose="02010509060101010101" pitchFamily="49" charset="-122"/>
              </a:rPr>
              <a:t>数据库系统安全体系</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rPr>
              <a:t>理解数据库</a:t>
            </a:r>
            <a:r>
              <a:rPr lang="zh-CN" altLang="zh-CN" sz="3600" dirty="0">
                <a:latin typeface="隶书" panose="02010509060101010101" pitchFamily="49" charset="-122"/>
                <a:ea typeface="隶书" panose="02010509060101010101" pitchFamily="49" charset="-122"/>
              </a:rPr>
              <a:t>存取控制安全模型</a:t>
            </a:r>
            <a:endParaRPr lang="zh-CN"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sym typeface="+mn-ea"/>
              </a:rPr>
              <a:t>掌握</a:t>
            </a:r>
            <a:r>
              <a:rPr lang="zh-CN" altLang="zh-CN" sz="3600" dirty="0">
                <a:latin typeface="隶书" panose="02010509060101010101" pitchFamily="49" charset="-122"/>
                <a:ea typeface="隶书" panose="02010509060101010101" pitchFamily="49" charset="-122"/>
                <a:sym typeface="+mn-ea"/>
              </a:rPr>
              <a:t>数据库用户管理</a:t>
            </a:r>
            <a:r>
              <a:rPr lang="zh-CN" altLang="en-US" sz="3600" dirty="0">
                <a:latin typeface="隶书" panose="02010509060101010101" pitchFamily="49" charset="-122"/>
                <a:ea typeface="隶书" panose="02010509060101010101" pitchFamily="49" charset="-122"/>
                <a:sym typeface="+mn-ea"/>
              </a:rPr>
              <a:t>方法</a:t>
            </a:r>
            <a:endParaRPr lang="zh-CN"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sym typeface="+mn-ea"/>
              </a:rPr>
              <a:t>掌握数据库权限管理方法</a:t>
            </a:r>
            <a:endParaRPr lang="en-US"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r>
              <a:rPr lang="zh-CN" altLang="en-US" sz="3600" dirty="0">
                <a:latin typeface="隶书" panose="02010509060101010101" pitchFamily="49" charset="-122"/>
                <a:ea typeface="隶书" panose="02010509060101010101" pitchFamily="49" charset="-122"/>
                <a:sym typeface="+mn-ea"/>
              </a:rPr>
              <a:t>掌握数据库角色管理方法</a:t>
            </a:r>
            <a:endParaRPr lang="zh-CN" altLang="zh-CN" sz="3600" dirty="0">
              <a:latin typeface="隶书" panose="02010509060101010101" pitchFamily="49" charset="-122"/>
              <a:ea typeface="隶书" panose="02010509060101010101" pitchFamily="49" charset="-122"/>
            </a:endParaRPr>
          </a:p>
          <a:p>
            <a:pPr marL="457200" indent="-457200" algn="just" defTabSz="863600" eaLnBrk="1" hangingPunct="1">
              <a:lnSpc>
                <a:spcPts val="4350"/>
              </a:lnSpc>
              <a:buClr>
                <a:srgbClr val="FF0000"/>
              </a:buClr>
              <a:buChar char="•"/>
            </a:pPr>
            <a:endParaRPr lang="en-US" altLang="zh-CN" sz="3600" dirty="0">
              <a:latin typeface="隶书" panose="02010509060101010101" pitchFamily="49" charset="-122"/>
              <a:ea typeface="隶书" panose="02010509060101010101" pitchFamily="49" charset="-122"/>
            </a:endParaRPr>
          </a:p>
        </p:txBody>
      </p:sp>
      <p:sp>
        <p:nvSpPr>
          <p:cNvPr id="6147" name="Rectangle 3"/>
          <p:cNvSpPr>
            <a:spLocks noChangeArrowheads="1"/>
          </p:cNvSpPr>
          <p:nvPr/>
        </p:nvSpPr>
        <p:spPr bwMode="auto">
          <a:xfrm>
            <a:off x="336550" y="515938"/>
            <a:ext cx="7559675"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l" defTabSz="647700" rtl="0" eaLnBrk="0" fontAlgn="base" latinLnBrk="0" hangingPunct="0">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0" lang="zh-CN" alt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本节学习目标</a:t>
            </a:r>
            <a:r>
              <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endParaRPr kumimoji="0" lang="en-US" sz="40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144463" y="522288"/>
            <a:ext cx="7535862" cy="611187"/>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一、数据库系统面临的安全风险</a:t>
            </a:r>
            <a:endParaRPr lang="zh-CN" altLang="en-US" sz="3200" dirty="0">
              <a:solidFill>
                <a:srgbClr val="0033CC"/>
              </a:solidFill>
              <a:latin typeface="黑体" panose="02010609060101010101" pitchFamily="49" charset="-122"/>
            </a:endParaRPr>
          </a:p>
        </p:txBody>
      </p:sp>
      <p:sp>
        <p:nvSpPr>
          <p:cNvPr id="3" name="矩形 2"/>
          <p:cNvSpPr/>
          <p:nvPr/>
        </p:nvSpPr>
        <p:spPr>
          <a:xfrm>
            <a:off x="604838" y="1360488"/>
            <a:ext cx="11755438" cy="2786063"/>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黑客利用系统漏洞，攻击系统运行、窃取和篡改系统数据。</a:t>
            </a:r>
            <a:endPar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内部人员非法地泄露、篡改、删除系统的用户数据。</a:t>
            </a:r>
            <a:endPar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系统运维人员操作失误导致数据被删除或数据库服务器系统宕机。</a:t>
            </a:r>
            <a:endPar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系统故障导致数据库的数据损坏、数据丢失、数据库实例无法启动。</a:t>
            </a:r>
            <a:endPar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意外灾害事件（火灾、水灾、地震等自然灾害）导致系统被破坏。</a:t>
            </a:r>
            <a:endPar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just" defTabSz="914400" rtl="0" eaLnBrk="0" fontAlgn="base" latinLnBrk="0" hangingPunct="0">
              <a:lnSpc>
                <a:spcPts val="3500"/>
              </a:lnSpc>
              <a:spcBef>
                <a:spcPct val="0"/>
              </a:spcBef>
              <a:spcAft>
                <a:spcPts val="0"/>
              </a:spcAft>
              <a:buClr>
                <a:srgbClr val="FF0000"/>
              </a:buClr>
              <a:buSzTx/>
              <a:buFont typeface="Wingdings" panose="05000000000000000000" pitchFamily="2" charset="2"/>
              <a:buChar char=""/>
              <a:defRPr/>
            </a:pP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zoom dir="in"/>
  </p:transition>
  <p:timing>
    <p:tnLst>
      <p:par>
        <p:cTn id="1" dur="indefinite" restart="never" nodeType="tmRoot"/>
      </p:par>
    </p:tnLst>
    <p:bldLst>
      <p:bldP spid="3" grpId="0" build="p"/>
      <p:bldP spid="3" grpI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2"/>
          <p:cNvSpPr txBox="1"/>
          <p:nvPr/>
        </p:nvSpPr>
        <p:spPr>
          <a:xfrm>
            <a:off x="114300" y="355600"/>
            <a:ext cx="6662738"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二、数据库系统安全模型</a:t>
            </a:r>
            <a:endParaRPr lang="zh-CN" altLang="en-US" sz="3200" dirty="0">
              <a:solidFill>
                <a:srgbClr val="0033CC"/>
              </a:solidFill>
              <a:latin typeface="黑体" panose="02010609060101010101" pitchFamily="49" charset="-122"/>
            </a:endParaRPr>
          </a:p>
        </p:txBody>
      </p:sp>
      <p:pic>
        <p:nvPicPr>
          <p:cNvPr id="3" name="图片 2"/>
          <p:cNvPicPr>
            <a:picLocks noChangeAspect="1"/>
          </p:cNvPicPr>
          <p:nvPr/>
        </p:nvPicPr>
        <p:blipFill>
          <a:blip r:embed="rId1"/>
          <a:stretch>
            <a:fillRect/>
          </a:stretch>
        </p:blipFill>
        <p:spPr>
          <a:xfrm>
            <a:off x="608013" y="1844675"/>
            <a:ext cx="9626600" cy="1800225"/>
          </a:xfrm>
          <a:prstGeom prst="rect">
            <a:avLst/>
          </a:prstGeom>
          <a:noFill/>
          <a:ln w="9525">
            <a:noFill/>
          </a:ln>
        </p:spPr>
      </p:pic>
      <p:sp>
        <p:nvSpPr>
          <p:cNvPr id="4" name="矩形 3"/>
          <p:cNvSpPr/>
          <p:nvPr/>
        </p:nvSpPr>
        <p:spPr>
          <a:xfrm>
            <a:off x="479425" y="4149725"/>
            <a:ext cx="9520238" cy="630238"/>
          </a:xfrm>
          <a:prstGeom prst="rect">
            <a:avLst/>
          </a:prstGeom>
          <a:noFill/>
          <a:ln w="9525">
            <a:noFill/>
          </a:ln>
        </p:spPr>
        <p:txBody>
          <a:bodyPr wrap="none">
            <a:spAutoFit/>
          </a:bodyPr>
          <a:p>
            <a:pPr eaLnBrk="1" latinLnBrk="1" hangingPunct="1">
              <a:lnSpc>
                <a:spcPts val="4240"/>
              </a:lnSpc>
              <a:buClr>
                <a:srgbClr val="FF0000"/>
              </a:buClr>
            </a:pPr>
            <a:r>
              <a:rPr lang="zh-CN" altLang="en-US" sz="2800" dirty="0">
                <a:solidFill>
                  <a:srgbClr val="CC3300"/>
                </a:solidFill>
                <a:latin typeface="黑体" panose="02010609060101010101" pitchFamily="49" charset="-122"/>
              </a:rPr>
              <a:t>身份验证</a:t>
            </a:r>
            <a:r>
              <a:rPr lang="zh-CN" altLang="en-US" sz="2800" dirty="0">
                <a:latin typeface="黑体" panose="02010609060101010101" pitchFamily="49" charset="-122"/>
              </a:rPr>
              <a:t>：从应用系统层面确认登录用户是否是合法使用者</a:t>
            </a:r>
            <a:endParaRPr lang="zh-CN" altLang="en-US" sz="2800" dirty="0">
              <a:latin typeface="黑体" panose="02010609060101010101" pitchFamily="49" charset="-122"/>
            </a:endParaRPr>
          </a:p>
        </p:txBody>
      </p:sp>
      <p:sp>
        <p:nvSpPr>
          <p:cNvPr id="5" name="矩形 4"/>
          <p:cNvSpPr/>
          <p:nvPr/>
        </p:nvSpPr>
        <p:spPr>
          <a:xfrm>
            <a:off x="479425" y="4724400"/>
            <a:ext cx="11136313" cy="630238"/>
          </a:xfrm>
          <a:prstGeom prst="rect">
            <a:avLst/>
          </a:prstGeom>
          <a:noFill/>
          <a:ln w="9525">
            <a:noFill/>
          </a:ln>
        </p:spPr>
        <p:txBody>
          <a:bodyPr wrap="none">
            <a:spAutoFit/>
          </a:bodyPr>
          <a:p>
            <a:pPr eaLnBrk="1" latinLnBrk="1" hangingPunct="1">
              <a:lnSpc>
                <a:spcPts val="4240"/>
              </a:lnSpc>
              <a:buClr>
                <a:srgbClr val="FF0000"/>
              </a:buClr>
            </a:pPr>
            <a:r>
              <a:rPr lang="zh-CN" altLang="en-US" sz="2800" dirty="0">
                <a:solidFill>
                  <a:srgbClr val="CC3300"/>
                </a:solidFill>
                <a:latin typeface="黑体" panose="02010609060101010101" pitchFamily="49" charset="-122"/>
              </a:rPr>
              <a:t>权限控制</a:t>
            </a:r>
            <a:r>
              <a:rPr lang="zh-CN" altLang="en-US" sz="2800" dirty="0">
                <a:latin typeface="黑体" panose="02010609060101010101" pitchFamily="49" charset="-122"/>
              </a:rPr>
              <a:t>：从</a:t>
            </a:r>
            <a:r>
              <a:rPr lang="en-US" altLang="zh-CN" sz="2800" dirty="0">
                <a:latin typeface="黑体" panose="02010609060101010101" pitchFamily="49" charset="-122"/>
              </a:rPr>
              <a:t>DBMS</a:t>
            </a:r>
            <a:r>
              <a:rPr lang="zh-CN" altLang="en-US" sz="2800" dirty="0">
                <a:latin typeface="黑体" panose="02010609060101010101" pitchFamily="49" charset="-122"/>
              </a:rPr>
              <a:t>系统层面通过存取权限机制控制用户对数据的访问</a:t>
            </a:r>
            <a:endParaRPr lang="zh-CN" altLang="en-US" sz="2800" dirty="0">
              <a:latin typeface="黑体" panose="02010609060101010101" pitchFamily="49" charset="-122"/>
            </a:endParaRPr>
          </a:p>
        </p:txBody>
      </p:sp>
      <p:sp>
        <p:nvSpPr>
          <p:cNvPr id="6" name="矩形 5"/>
          <p:cNvSpPr/>
          <p:nvPr/>
        </p:nvSpPr>
        <p:spPr>
          <a:xfrm>
            <a:off x="517525" y="5337175"/>
            <a:ext cx="9879013" cy="630238"/>
          </a:xfrm>
          <a:prstGeom prst="rect">
            <a:avLst/>
          </a:prstGeom>
          <a:noFill/>
          <a:ln w="9525">
            <a:noFill/>
          </a:ln>
        </p:spPr>
        <p:txBody>
          <a:bodyPr wrap="none">
            <a:spAutoFit/>
          </a:bodyPr>
          <a:p>
            <a:pPr eaLnBrk="1" latinLnBrk="1" hangingPunct="1">
              <a:lnSpc>
                <a:spcPts val="4240"/>
              </a:lnSpc>
              <a:buClr>
                <a:srgbClr val="FF0000"/>
              </a:buClr>
            </a:pPr>
            <a:r>
              <a:rPr lang="zh-CN" altLang="en-US" sz="2800" dirty="0">
                <a:solidFill>
                  <a:srgbClr val="CC3300"/>
                </a:solidFill>
                <a:latin typeface="黑体" panose="02010609060101010101" pitchFamily="49" charset="-122"/>
              </a:rPr>
              <a:t>系统防护</a:t>
            </a:r>
            <a:r>
              <a:rPr lang="zh-CN" altLang="en-US" sz="2800" dirty="0">
                <a:latin typeface="黑体" panose="02010609060101010101" pitchFamily="49" charset="-122"/>
              </a:rPr>
              <a:t>：从操作系统层面提供的安全机制防范非法系统访问</a:t>
            </a:r>
            <a:endParaRPr lang="zh-CN" altLang="en-US" sz="2800" dirty="0">
              <a:latin typeface="黑体" panose="02010609060101010101" pitchFamily="49" charset="-122"/>
            </a:endParaRPr>
          </a:p>
        </p:txBody>
      </p:sp>
      <p:sp>
        <p:nvSpPr>
          <p:cNvPr id="7" name="矩形 6"/>
          <p:cNvSpPr/>
          <p:nvPr/>
        </p:nvSpPr>
        <p:spPr>
          <a:xfrm>
            <a:off x="506413" y="5913438"/>
            <a:ext cx="11674475" cy="630237"/>
          </a:xfrm>
          <a:prstGeom prst="rect">
            <a:avLst/>
          </a:prstGeom>
          <a:noFill/>
          <a:ln w="9525">
            <a:noFill/>
          </a:ln>
        </p:spPr>
        <p:txBody>
          <a:bodyPr wrap="none">
            <a:spAutoFit/>
          </a:bodyPr>
          <a:p>
            <a:pPr eaLnBrk="1" latinLnBrk="1" hangingPunct="1">
              <a:lnSpc>
                <a:spcPts val="4240"/>
              </a:lnSpc>
              <a:buClr>
                <a:srgbClr val="FF0000"/>
              </a:buClr>
            </a:pPr>
            <a:r>
              <a:rPr lang="zh-CN" altLang="en-US" sz="2800" dirty="0">
                <a:solidFill>
                  <a:srgbClr val="CC3300"/>
                </a:solidFill>
                <a:latin typeface="黑体" panose="02010609060101010101" pitchFamily="49" charset="-122"/>
              </a:rPr>
              <a:t>加密存储</a:t>
            </a:r>
            <a:r>
              <a:rPr lang="zh-CN" altLang="en-US" sz="2800" dirty="0">
                <a:latin typeface="黑体" panose="02010609060101010101" pitchFamily="49" charset="-122"/>
              </a:rPr>
              <a:t>：从数据存储层面通过加密算法对数据库中数据进行加密存储</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2"/>
          <p:cNvSpPr txBox="1">
            <a:spLocks noChangeArrowheads="1"/>
          </p:cNvSpPr>
          <p:nvPr/>
        </p:nvSpPr>
        <p:spPr bwMode="auto">
          <a:xfrm>
            <a:off x="298450" y="522288"/>
            <a:ext cx="70929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zh-CN" altLang="en-US" sz="3200" b="0" i="0" u="none" strike="noStrike" kern="1200" cap="none" spc="0" normalizeH="0" baseline="0" noProof="0" dirty="0">
                <a:ln>
                  <a:noFill/>
                </a:ln>
                <a:solidFill>
                  <a:srgbClr val="0033CC"/>
                </a:solidFill>
                <a:effectLst/>
                <a:uLnTx/>
                <a:uFillTx/>
                <a:latin typeface="+mn-ea"/>
                <a:ea typeface="+mn-ea"/>
                <a:cs typeface="+mn-cs"/>
              </a:rPr>
              <a:t>数据库</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存取权限控制安全模型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pic>
        <p:nvPicPr>
          <p:cNvPr id="10243" name="图片 1"/>
          <p:cNvPicPr>
            <a:picLocks noChangeAspect="1"/>
          </p:cNvPicPr>
          <p:nvPr/>
        </p:nvPicPr>
        <p:blipFill>
          <a:blip r:embed="rId1"/>
          <a:stretch>
            <a:fillRect/>
          </a:stretch>
        </p:blipFill>
        <p:spPr>
          <a:xfrm>
            <a:off x="1055688" y="1628775"/>
            <a:ext cx="9864725" cy="4537075"/>
          </a:xfrm>
          <a:prstGeom prst="rect">
            <a:avLst/>
          </a:prstGeom>
          <a:noFill/>
          <a:ln w="9525">
            <a:noFill/>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矩形 1"/>
          <p:cNvSpPr/>
          <p:nvPr/>
        </p:nvSpPr>
        <p:spPr>
          <a:xfrm>
            <a:off x="244475" y="357188"/>
            <a:ext cx="11755438" cy="1127125"/>
          </a:xfrm>
          <a:prstGeom prst="rect">
            <a:avLst/>
          </a:prstGeom>
          <a:noFill/>
          <a:ln w="9525">
            <a:noFill/>
          </a:ln>
        </p:spPr>
        <p:txBody>
          <a:bodyPr lIns="123885" tIns="61943" rIns="123885" bIns="61943">
            <a:spAutoFit/>
          </a:bodyPr>
          <a:p>
            <a:pPr algn="just" defTabSz="967105" eaLnBrk="1" hangingPunct="1">
              <a:lnSpc>
                <a:spcPts val="4240"/>
              </a:lnSpc>
              <a:buClr>
                <a:srgbClr val="FF0000"/>
              </a:buClr>
            </a:pPr>
            <a:r>
              <a:rPr lang="zh-CN" altLang="zh-CN" sz="2800" dirty="0">
                <a:solidFill>
                  <a:srgbClr val="FF0000"/>
                </a:solidFill>
                <a:latin typeface="黑体" panose="02010609060101010101" pitchFamily="49" charset="-122"/>
              </a:rPr>
              <a:t>例</a:t>
            </a:r>
            <a:r>
              <a:rPr lang="zh-CN" altLang="en-US" sz="2800" dirty="0">
                <a:latin typeface="黑体" panose="02010609060101010101" pitchFamily="49" charset="-122"/>
              </a:rPr>
              <a:t> </a:t>
            </a:r>
            <a:r>
              <a:rPr lang="zh-CN" altLang="zh-CN" sz="2800" dirty="0">
                <a:latin typeface="黑体" panose="02010609060101010101" pitchFamily="49" charset="-122"/>
              </a:rPr>
              <a:t>在</a:t>
            </a:r>
            <a:r>
              <a:rPr lang="en-US" altLang="zh-CN" sz="2800" dirty="0">
                <a:latin typeface="黑体" panose="02010609060101010101" pitchFamily="49" charset="-122"/>
              </a:rPr>
              <a:t>3.7.1</a:t>
            </a:r>
            <a:r>
              <a:rPr lang="zh-CN" altLang="zh-CN" sz="2800" dirty="0">
                <a:latin typeface="黑体" panose="02010609060101010101" pitchFamily="49" charset="-122"/>
              </a:rPr>
              <a:t>节的工程项目管理系统中，假定系统用户有三类角色：员工、经理和系统管理员。它们对数据库各个表对象的拥有权限见</a:t>
            </a:r>
            <a:r>
              <a:rPr lang="zh-CN" altLang="en-US" sz="2800" dirty="0">
                <a:latin typeface="黑体" panose="02010609060101010101" pitchFamily="49" charset="-122"/>
              </a:rPr>
              <a:t>下</a:t>
            </a:r>
            <a:r>
              <a:rPr lang="zh-CN" altLang="zh-CN" sz="2800" dirty="0">
                <a:latin typeface="黑体" panose="02010609060101010101" pitchFamily="49" charset="-122"/>
              </a:rPr>
              <a:t>表所示</a:t>
            </a:r>
            <a:r>
              <a:rPr lang="zh-CN" altLang="en-US" sz="2800" dirty="0">
                <a:latin typeface="黑体" panose="02010609060101010101" pitchFamily="49" charset="-122"/>
              </a:rPr>
              <a:t>。</a:t>
            </a:r>
            <a:endParaRPr lang="zh-CN" altLang="en-US" sz="2800" dirty="0">
              <a:latin typeface="黑体" panose="02010609060101010101" pitchFamily="49" charset="-122"/>
            </a:endParaRPr>
          </a:p>
        </p:txBody>
      </p:sp>
      <p:graphicFrame>
        <p:nvGraphicFramePr>
          <p:cNvPr id="3" name="表格 2"/>
          <p:cNvGraphicFramePr>
            <a:graphicFrameLocks noGrp="1"/>
          </p:cNvGraphicFramePr>
          <p:nvPr/>
        </p:nvGraphicFramePr>
        <p:xfrm>
          <a:off x="260350" y="2133600"/>
          <a:ext cx="11757025" cy="4146550"/>
        </p:xfrm>
        <a:graphic>
          <a:graphicData uri="http://schemas.openxmlformats.org/drawingml/2006/table">
            <a:tbl>
              <a:tblPr firstRow="1" firstCol="1" bandRow="1">
                <a:tableStyleId>{5C22544A-7EE6-4342-B048-85BDC9FD1C3A}</a:tableStyleId>
              </a:tblPr>
              <a:tblGrid>
                <a:gridCol w="2699412"/>
                <a:gridCol w="3294319"/>
                <a:gridCol w="2692359"/>
                <a:gridCol w="3070935"/>
              </a:tblGrid>
              <a:tr h="817013">
                <a:tc>
                  <a:txBody>
                    <a:bodyPr/>
                    <a:lstStyle/>
                    <a:p>
                      <a:pPr algn="ctr">
                        <a:spcAft>
                          <a:spcPts val="0"/>
                        </a:spcAft>
                      </a:pPr>
                      <a:r>
                        <a:rPr lang="zh-CN" sz="2700" kern="0" dirty="0">
                          <a:solidFill>
                            <a:schemeClr val="tx1"/>
                          </a:solidFill>
                          <a:effectLst/>
                          <a:latin typeface="黑体" panose="02010609060101010101" pitchFamily="49" charset="-122"/>
                          <a:ea typeface="黑体" panose="02010609060101010101" pitchFamily="49" charset="-122"/>
                        </a:rPr>
                        <a:t>表</a:t>
                      </a:r>
                      <a:endParaRPr lang="zh-CN" sz="2700" kern="1000" dirty="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700" kern="0">
                          <a:solidFill>
                            <a:schemeClr val="tx1"/>
                          </a:solidFill>
                          <a:effectLst/>
                          <a:latin typeface="黑体" panose="02010609060101010101" pitchFamily="49" charset="-122"/>
                          <a:ea typeface="黑体" panose="02010609060101010101" pitchFamily="49" charset="-122"/>
                        </a:rPr>
                        <a:t>员工</a:t>
                      </a:r>
                      <a:endParaRPr lang="zh-CN" sz="27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700" kern="0">
                          <a:solidFill>
                            <a:schemeClr val="tx1"/>
                          </a:solidFill>
                          <a:effectLst/>
                          <a:latin typeface="黑体" panose="02010609060101010101" pitchFamily="49" charset="-122"/>
                          <a:ea typeface="黑体" panose="02010609060101010101" pitchFamily="49" charset="-122"/>
                        </a:rPr>
                        <a:t>经理</a:t>
                      </a:r>
                      <a:endParaRPr lang="zh-CN" sz="27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700" kern="0">
                          <a:solidFill>
                            <a:schemeClr val="tx1"/>
                          </a:solidFill>
                          <a:effectLst/>
                          <a:latin typeface="黑体" panose="02010609060101010101" pitchFamily="49" charset="-122"/>
                          <a:ea typeface="黑体" panose="02010609060101010101" pitchFamily="49" charset="-122"/>
                        </a:rPr>
                        <a:t>系统管理员</a:t>
                      </a:r>
                      <a:endParaRPr lang="zh-CN" sz="27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r>
              <a:tr h="832384">
                <a:tc>
                  <a:txBody>
                    <a:bodyPr/>
                    <a:lstStyle/>
                    <a:p>
                      <a:pPr algn="just">
                        <a:spcAft>
                          <a:spcPts val="0"/>
                        </a:spcAft>
                      </a:pPr>
                      <a:r>
                        <a:rPr lang="en-US" sz="2700" kern="0" dirty="0">
                          <a:solidFill>
                            <a:schemeClr val="tx1"/>
                          </a:solidFill>
                          <a:effectLst/>
                          <a:latin typeface="黑体" panose="02010609060101010101" pitchFamily="49" charset="-122"/>
                          <a:ea typeface="黑体" panose="02010609060101010101" pitchFamily="49" charset="-122"/>
                        </a:rPr>
                        <a:t>DEPARTMENT</a:t>
                      </a:r>
                      <a:endParaRPr lang="zh-CN" sz="2700" kern="1000" dirty="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读取</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读取、插入、修改、删除</a:t>
                      </a:r>
                      <a:endParaRPr lang="zh-CN" sz="24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赋予权限、修改结构</a:t>
                      </a:r>
                      <a:endParaRPr lang="zh-CN" sz="24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r>
              <a:tr h="832384">
                <a:tc>
                  <a:txBody>
                    <a:bodyPr/>
                    <a:lstStyle/>
                    <a:p>
                      <a:pPr algn="just">
                        <a:spcAft>
                          <a:spcPts val="0"/>
                        </a:spcAft>
                      </a:pPr>
                      <a:r>
                        <a:rPr lang="en-US" sz="2700" kern="0">
                          <a:solidFill>
                            <a:schemeClr val="tx1"/>
                          </a:solidFill>
                          <a:effectLst/>
                          <a:latin typeface="黑体" panose="02010609060101010101" pitchFamily="49" charset="-122"/>
                          <a:ea typeface="黑体" panose="02010609060101010101" pitchFamily="49" charset="-122"/>
                        </a:rPr>
                        <a:t>EMPLOYEE</a:t>
                      </a:r>
                      <a:endParaRPr lang="zh-CN" sz="27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读取、插入、修改</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读取、插入、修改、删除</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赋予权限、修改结构</a:t>
                      </a:r>
                      <a:endParaRPr lang="zh-CN" sz="24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r>
              <a:tr h="832384">
                <a:tc>
                  <a:txBody>
                    <a:bodyPr/>
                    <a:lstStyle/>
                    <a:p>
                      <a:pPr algn="just">
                        <a:spcAft>
                          <a:spcPts val="0"/>
                        </a:spcAft>
                      </a:pPr>
                      <a:r>
                        <a:rPr lang="en-US" sz="2700" kern="0">
                          <a:solidFill>
                            <a:schemeClr val="tx1"/>
                          </a:solidFill>
                          <a:effectLst/>
                          <a:latin typeface="黑体" panose="02010609060101010101" pitchFamily="49" charset="-122"/>
                          <a:ea typeface="黑体" panose="02010609060101010101" pitchFamily="49" charset="-122"/>
                        </a:rPr>
                        <a:t>PROJECT</a:t>
                      </a:r>
                      <a:endParaRPr lang="zh-CN" sz="27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读取</a:t>
                      </a:r>
                      <a:endParaRPr lang="zh-CN" sz="24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读取、插入、修改、删除</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赋予权限、修改结构</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r>
              <a:tr h="832384">
                <a:tc>
                  <a:txBody>
                    <a:bodyPr/>
                    <a:lstStyle/>
                    <a:p>
                      <a:pPr algn="just">
                        <a:spcAft>
                          <a:spcPts val="0"/>
                        </a:spcAft>
                      </a:pPr>
                      <a:r>
                        <a:rPr lang="en-US" sz="2700" kern="0">
                          <a:solidFill>
                            <a:schemeClr val="tx1"/>
                          </a:solidFill>
                          <a:effectLst/>
                          <a:latin typeface="黑体" panose="02010609060101010101" pitchFamily="49" charset="-122"/>
                          <a:ea typeface="黑体" panose="02010609060101010101" pitchFamily="49" charset="-122"/>
                        </a:rPr>
                        <a:t>ASSIGNMENT</a:t>
                      </a:r>
                      <a:endParaRPr lang="zh-CN" sz="27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a:solidFill>
                            <a:schemeClr val="tx1"/>
                          </a:solidFill>
                          <a:effectLst/>
                          <a:latin typeface="黑体" panose="02010609060101010101" pitchFamily="49" charset="-122"/>
                          <a:ea typeface="黑体" panose="02010609060101010101" pitchFamily="49" charset="-122"/>
                        </a:rPr>
                        <a:t>读取</a:t>
                      </a:r>
                      <a:endParaRPr lang="zh-CN" sz="2400" kern="100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读取、插入、修改、删除</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c>
                  <a:txBody>
                    <a:bodyPr/>
                    <a:lstStyle/>
                    <a:p>
                      <a:pPr algn="ctr">
                        <a:spcAft>
                          <a:spcPts val="0"/>
                        </a:spcAft>
                      </a:pPr>
                      <a:r>
                        <a:rPr lang="zh-CN" sz="2400" kern="0" dirty="0">
                          <a:solidFill>
                            <a:schemeClr val="tx1"/>
                          </a:solidFill>
                          <a:effectLst/>
                          <a:latin typeface="黑体" panose="02010609060101010101" pitchFamily="49" charset="-122"/>
                          <a:ea typeface="黑体" panose="02010609060101010101" pitchFamily="49" charset="-122"/>
                        </a:rPr>
                        <a:t>赋予权限、修改结构</a:t>
                      </a:r>
                      <a:endParaRPr lang="zh-CN" sz="2400" kern="1000" dirty="0">
                        <a:solidFill>
                          <a:schemeClr val="tx1"/>
                        </a:solidFill>
                        <a:effectLst/>
                        <a:latin typeface="黑体" panose="02010609060101010101" pitchFamily="49" charset="-122"/>
                        <a:ea typeface="黑体" panose="02010609060101010101" pitchFamily="49" charset="-122"/>
                      </a:endParaRPr>
                    </a:p>
                  </a:txBody>
                  <a:tcPr marL="11520" marR="11520" marT="11517" marB="11517"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96900" y="476250"/>
            <a:ext cx="90281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060" tIns="58530" rIns="117060" bIns="58530">
            <a:spAutoFit/>
          </a:bodyPr>
          <a:lstStyle/>
          <a:p>
            <a:pPr marL="0" marR="0" lvl="0" indent="0" algn="l" defTabSz="96647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800" b="0" i="0" u="none" strike="noStrike" kern="1200" cap="none" spc="0" normalizeH="0" baseline="0" noProof="0" dirty="0">
                <a:ln>
                  <a:noFill/>
                </a:ln>
                <a:solidFill>
                  <a:srgbClr val="0033CC"/>
                </a:solidFill>
                <a:effectLst/>
                <a:uLnTx/>
                <a:uFillTx/>
                <a:latin typeface="+mn-ea"/>
                <a:ea typeface="+mn-ea"/>
                <a:cs typeface="+mn-cs"/>
              </a:rPr>
              <a:t>工程项目管理系统</a:t>
            </a:r>
            <a:r>
              <a:rPr kumimoji="0" lang="zh-CN" altLang="en-US" sz="2800" b="0" i="0" u="none" strike="noStrike" kern="1200" cap="none" spc="0" normalizeH="0" baseline="0" noProof="0" dirty="0">
                <a:ln>
                  <a:noFill/>
                </a:ln>
                <a:solidFill>
                  <a:srgbClr val="0033CC"/>
                </a:solidFill>
                <a:effectLst/>
                <a:uLnTx/>
                <a:uFillTx/>
                <a:latin typeface="+mn-ea"/>
                <a:ea typeface="+mn-ea"/>
                <a:cs typeface="+mn-cs"/>
              </a:rPr>
              <a:t>数据库存取权限控制安全模型设计</a:t>
            </a:r>
            <a:endParaRPr kumimoji="0" lang="zh-CN" altLang="en-US" sz="2800" b="0" i="0" u="none" strike="noStrike" kern="1200" cap="none" spc="0" normalizeH="0" baseline="0" noProof="0" dirty="0">
              <a:ln>
                <a:noFill/>
              </a:ln>
              <a:solidFill>
                <a:srgbClr val="0033CC"/>
              </a:solidFill>
              <a:effectLst/>
              <a:uLnTx/>
              <a:uFillTx/>
              <a:latin typeface="+mn-ea"/>
              <a:ea typeface="+mn-ea"/>
              <a:cs typeface="+mn-cs"/>
            </a:endParaRPr>
          </a:p>
        </p:txBody>
      </p:sp>
      <p:pic>
        <p:nvPicPr>
          <p:cNvPr id="3" name="图片 2"/>
          <p:cNvPicPr>
            <a:picLocks noChangeAspect="1"/>
          </p:cNvPicPr>
          <p:nvPr/>
        </p:nvPicPr>
        <p:blipFill>
          <a:blip r:embed="rId1"/>
          <a:stretch>
            <a:fillRect/>
          </a:stretch>
        </p:blipFill>
        <p:spPr>
          <a:xfrm>
            <a:off x="1084263" y="1412875"/>
            <a:ext cx="9891712" cy="4968875"/>
          </a:xfrm>
          <a:prstGeom prst="rect">
            <a:avLst/>
          </a:prstGeom>
          <a:noFill/>
          <a:ln w="9525">
            <a:noFill/>
          </a:ln>
        </p:spPr>
      </p:pic>
      <p:sp>
        <p:nvSpPr>
          <p:cNvPr id="5" name="矩形 4"/>
          <p:cNvSpPr/>
          <p:nvPr/>
        </p:nvSpPr>
        <p:spPr>
          <a:xfrm>
            <a:off x="4079875" y="6307138"/>
            <a:ext cx="4032250" cy="4000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“员工”角色的用户存取访问权限</a:t>
            </a:r>
            <a:endPar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
          <p:cNvSpPr/>
          <p:nvPr/>
        </p:nvSpPr>
        <p:spPr>
          <a:xfrm>
            <a:off x="119063" y="498475"/>
            <a:ext cx="11757025" cy="1201738"/>
          </a:xfrm>
          <a:prstGeom prst="rect">
            <a:avLst/>
          </a:prstGeom>
          <a:noFill/>
          <a:ln w="9525">
            <a:noFill/>
          </a:ln>
        </p:spPr>
        <p:txBody>
          <a:bodyPr lIns="123885" tIns="61943" rIns="123885" bIns="61943">
            <a:spAutoFit/>
          </a:bodyPr>
          <a:p>
            <a:pPr algn="just" defTabSz="967105" eaLnBrk="1" hangingPunct="1">
              <a:lnSpc>
                <a:spcPts val="4240"/>
              </a:lnSpc>
              <a:buClr>
                <a:srgbClr val="FF0000"/>
              </a:buClr>
            </a:pPr>
            <a:r>
              <a:rPr lang="zh-CN" altLang="en-US" sz="2800" dirty="0">
                <a:solidFill>
                  <a:srgbClr val="FF0000"/>
                </a:solidFill>
                <a:latin typeface="黑体" panose="02010609060101010101" pitchFamily="49" charset="-122"/>
              </a:rPr>
              <a:t>练习</a:t>
            </a:r>
            <a:r>
              <a:rPr lang="en-US" altLang="zh-CN" sz="2800" dirty="0">
                <a:solidFill>
                  <a:srgbClr val="FF0000"/>
                </a:solidFill>
                <a:latin typeface="黑体" panose="02010609060101010101" pitchFamily="49" charset="-122"/>
              </a:rPr>
              <a:t>:</a:t>
            </a:r>
            <a:r>
              <a:rPr lang="zh-CN" altLang="en-US" sz="2800" dirty="0">
                <a:latin typeface="黑体" panose="02010609060101010101" pitchFamily="49" charset="-122"/>
              </a:rPr>
              <a:t> </a:t>
            </a:r>
            <a:r>
              <a:rPr lang="zh-CN" altLang="zh-CN" sz="2800" dirty="0">
                <a:latin typeface="黑体" panose="02010609060101010101" pitchFamily="49" charset="-122"/>
              </a:rPr>
              <a:t>在</a:t>
            </a:r>
            <a:r>
              <a:rPr lang="zh-CN" altLang="en-US" sz="2800" dirty="0">
                <a:latin typeface="黑体" panose="02010609060101010101" pitchFamily="49" charset="-122"/>
              </a:rPr>
              <a:t>选课</a:t>
            </a:r>
            <a:r>
              <a:rPr lang="zh-CN" altLang="zh-CN" sz="2800" dirty="0">
                <a:latin typeface="黑体" panose="02010609060101010101" pitchFamily="49" charset="-122"/>
              </a:rPr>
              <a:t>管理系统中，有</a:t>
            </a:r>
            <a:r>
              <a:rPr lang="zh-CN" altLang="en-US" sz="2800" dirty="0">
                <a:latin typeface="黑体" panose="02010609060101010101" pitchFamily="49" charset="-122"/>
              </a:rPr>
              <a:t>学生</a:t>
            </a:r>
            <a:r>
              <a:rPr lang="zh-CN" altLang="zh-CN" sz="2800" dirty="0">
                <a:latin typeface="黑体" panose="02010609060101010101" pitchFamily="49" charset="-122"/>
              </a:rPr>
              <a:t>、</a:t>
            </a:r>
            <a:r>
              <a:rPr lang="zh-CN" altLang="en-US" sz="2800" dirty="0">
                <a:latin typeface="黑体" panose="02010609060101010101" pitchFamily="49" charset="-122"/>
              </a:rPr>
              <a:t>教师</a:t>
            </a:r>
            <a:r>
              <a:rPr lang="zh-CN" altLang="zh-CN" sz="2800" dirty="0">
                <a:latin typeface="黑体" panose="02010609060101010101" pitchFamily="49" charset="-122"/>
              </a:rPr>
              <a:t>和</a:t>
            </a:r>
            <a:r>
              <a:rPr lang="zh-CN" altLang="en-US" sz="2800" dirty="0">
                <a:latin typeface="黑体" panose="02010609060101010101" pitchFamily="49" charset="-122"/>
              </a:rPr>
              <a:t>教务</a:t>
            </a:r>
            <a:r>
              <a:rPr lang="zh-CN" altLang="zh-CN" sz="2800" dirty="0">
                <a:latin typeface="黑体" panose="02010609060101010101" pitchFamily="49" charset="-122"/>
              </a:rPr>
              <a:t>管理员</a:t>
            </a:r>
            <a:r>
              <a:rPr lang="zh-CN" altLang="en-US" sz="2800" dirty="0">
                <a:latin typeface="黑体" panose="02010609060101010101" pitchFamily="49" charset="-122"/>
              </a:rPr>
              <a:t>角色</a:t>
            </a:r>
            <a:r>
              <a:rPr lang="zh-CN" altLang="zh-CN" sz="2800" dirty="0">
                <a:latin typeface="黑体" panose="02010609060101010101" pitchFamily="49" charset="-122"/>
              </a:rPr>
              <a:t>。</a:t>
            </a:r>
            <a:r>
              <a:rPr lang="zh-CN" altLang="en-US" sz="2800" dirty="0">
                <a:latin typeface="黑体" panose="02010609060101010101" pitchFamily="49" charset="-122"/>
              </a:rPr>
              <a:t>如何设计各角色的</a:t>
            </a:r>
            <a:r>
              <a:rPr lang="zh-CN" altLang="zh-CN" sz="2800" dirty="0">
                <a:latin typeface="黑体" panose="02010609060101010101" pitchFamily="49" charset="-122"/>
              </a:rPr>
              <a:t>数据库表对象的</a:t>
            </a:r>
            <a:r>
              <a:rPr lang="zh-CN" altLang="en-US" sz="2800" dirty="0">
                <a:latin typeface="黑体" panose="02010609060101010101" pitchFamily="49" charset="-122"/>
              </a:rPr>
              <a:t>访问操作</a:t>
            </a:r>
            <a:r>
              <a:rPr lang="zh-CN" altLang="zh-CN" sz="2800" dirty="0">
                <a:latin typeface="黑体" panose="02010609060101010101" pitchFamily="49" charset="-122"/>
              </a:rPr>
              <a:t>权限</a:t>
            </a:r>
            <a:r>
              <a:rPr lang="en-US" altLang="zh-CN" sz="2800" dirty="0">
                <a:latin typeface="黑体" panose="02010609060101010101" pitchFamily="49" charset="-122"/>
              </a:rPr>
              <a:t>?</a:t>
            </a:r>
            <a:endParaRPr lang="zh-CN" altLang="en-US" sz="2800" dirty="0">
              <a:latin typeface="黑体" panose="02010609060101010101" pitchFamily="49" charset="-122"/>
            </a:endParaRPr>
          </a:p>
        </p:txBody>
      </p:sp>
      <p:graphicFrame>
        <p:nvGraphicFramePr>
          <p:cNvPr id="5" name="表格 4"/>
          <p:cNvGraphicFramePr>
            <a:graphicFrameLocks noGrp="1"/>
          </p:cNvGraphicFramePr>
          <p:nvPr/>
        </p:nvGraphicFramePr>
        <p:xfrm>
          <a:off x="174625" y="2005013"/>
          <a:ext cx="11931650" cy="3871913"/>
        </p:xfrm>
        <a:graphic>
          <a:graphicData uri="http://schemas.openxmlformats.org/drawingml/2006/table">
            <a:tbl>
              <a:tblPr firstRow="1" firstCol="1" bandRow="1">
                <a:tableStyleId>{5C22544A-7EE6-4342-B048-85BDC9FD1C3A}</a:tableStyleId>
              </a:tblPr>
              <a:tblGrid>
                <a:gridCol w="2079830"/>
                <a:gridCol w="2361879"/>
                <a:gridCol w="3744970"/>
                <a:gridCol w="3744971"/>
              </a:tblGrid>
              <a:tr h="737165">
                <a:tc>
                  <a:txBody>
                    <a:bodyPr/>
                    <a:lstStyle/>
                    <a:p>
                      <a:pPr algn="just">
                        <a:spcAft>
                          <a:spcPts val="0"/>
                        </a:spcAft>
                      </a:pPr>
                      <a:r>
                        <a:rPr lang="zh-CN" sz="2400" kern="100" dirty="0">
                          <a:solidFill>
                            <a:schemeClr val="tx1"/>
                          </a:solidFill>
                          <a:effectLst/>
                        </a:rPr>
                        <a:t>数据库表</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ctr">
                        <a:spcAft>
                          <a:spcPts val="0"/>
                        </a:spcAft>
                      </a:pPr>
                      <a:r>
                        <a:rPr lang="zh-CN" sz="2400" kern="100" dirty="0" smtClean="0">
                          <a:solidFill>
                            <a:schemeClr val="tx1"/>
                          </a:solidFill>
                          <a:effectLst/>
                        </a:rPr>
                        <a:t>学生</a:t>
                      </a:r>
                      <a:endParaRPr lang="en-US" altLang="zh-CN" sz="2400" kern="100" dirty="0" smtClean="0">
                        <a:solidFill>
                          <a:schemeClr val="tx1"/>
                        </a:solidFill>
                        <a:effectLst/>
                      </a:endParaRPr>
                    </a:p>
                    <a:p>
                      <a:pPr algn="ctr">
                        <a:spcAft>
                          <a:spcPts val="0"/>
                        </a:spcAft>
                      </a:pPr>
                      <a:r>
                        <a:rPr lang="en-US" altLang="zh-CN" sz="2400" kern="100" dirty="0" smtClean="0">
                          <a:solidFill>
                            <a:schemeClr val="tx1"/>
                          </a:solidFill>
                          <a:effectLst/>
                        </a:rPr>
                        <a:t>(</a:t>
                      </a:r>
                      <a:r>
                        <a:rPr lang="en-US" altLang="zh-CN" sz="2400" kern="100" dirty="0" err="1" smtClean="0">
                          <a:solidFill>
                            <a:schemeClr val="tx1"/>
                          </a:solidFill>
                          <a:effectLst/>
                        </a:rPr>
                        <a:t>StudentRole</a:t>
                      </a:r>
                      <a:r>
                        <a:rPr lang="en-US" altLang="zh-CN" sz="2400" kern="100" dirty="0" smtClean="0">
                          <a:solidFill>
                            <a:schemeClr val="tx1"/>
                          </a:solidFill>
                          <a:effectLst/>
                        </a:rPr>
                        <a:t>)</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ctr">
                        <a:spcAft>
                          <a:spcPts val="0"/>
                        </a:spcAft>
                      </a:pPr>
                      <a:r>
                        <a:rPr lang="zh-CN" sz="2400" kern="100" dirty="0" smtClean="0">
                          <a:solidFill>
                            <a:schemeClr val="tx1"/>
                          </a:solidFill>
                          <a:effectLst/>
                        </a:rPr>
                        <a:t>教师</a:t>
                      </a:r>
                      <a:endParaRPr lang="en-US" altLang="zh-CN" sz="2400" kern="100" dirty="0" smtClean="0">
                        <a:solidFill>
                          <a:schemeClr val="tx1"/>
                        </a:solidFill>
                        <a:effectLst/>
                      </a:endParaRPr>
                    </a:p>
                    <a:p>
                      <a:pPr algn="ctr">
                        <a:spcAft>
                          <a:spcPts val="0"/>
                        </a:spcAft>
                      </a:pPr>
                      <a:r>
                        <a:rPr lang="en-US" altLang="zh-CN" sz="2400" kern="100" dirty="0" smtClean="0">
                          <a:solidFill>
                            <a:schemeClr val="tx1"/>
                          </a:solidFill>
                          <a:effectLst/>
                        </a:rPr>
                        <a:t>(</a:t>
                      </a:r>
                      <a:r>
                        <a:rPr lang="en-US" altLang="zh-CN" sz="2400" kern="100" dirty="0" err="1" smtClean="0">
                          <a:solidFill>
                            <a:schemeClr val="tx1"/>
                          </a:solidFill>
                          <a:effectLst/>
                        </a:rPr>
                        <a:t>TeacherRole</a:t>
                      </a:r>
                      <a:r>
                        <a:rPr lang="en-US" altLang="zh-CN" sz="2400" kern="100" dirty="0" smtClean="0">
                          <a:solidFill>
                            <a:schemeClr val="tx1"/>
                          </a:solidFill>
                          <a:effectLst/>
                        </a:rPr>
                        <a:t>)</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ctr">
                        <a:spcAft>
                          <a:spcPts val="0"/>
                        </a:spcAft>
                      </a:pPr>
                      <a:r>
                        <a:rPr lang="zh-CN" sz="2400" kern="100" dirty="0">
                          <a:solidFill>
                            <a:schemeClr val="tx1"/>
                          </a:solidFill>
                          <a:effectLst/>
                        </a:rPr>
                        <a:t>教务</a:t>
                      </a:r>
                      <a:r>
                        <a:rPr lang="zh-CN" sz="2400" kern="100" dirty="0" smtClean="0">
                          <a:solidFill>
                            <a:schemeClr val="tx1"/>
                          </a:solidFill>
                          <a:effectLst/>
                        </a:rPr>
                        <a:t>管理员</a:t>
                      </a:r>
                      <a:r>
                        <a:rPr lang="en-US" altLang="zh-CN" sz="2400" kern="100" dirty="0" smtClean="0">
                          <a:solidFill>
                            <a:schemeClr val="tx1"/>
                          </a:solidFill>
                          <a:effectLst/>
                        </a:rPr>
                        <a:t>(</a:t>
                      </a:r>
                      <a:r>
                        <a:rPr lang="en-US" altLang="zh-CN" sz="2400" kern="100" dirty="0" err="1" smtClean="0">
                          <a:solidFill>
                            <a:schemeClr val="tx1"/>
                          </a:solidFill>
                          <a:effectLst/>
                        </a:rPr>
                        <a:t>AcademicRole</a:t>
                      </a:r>
                      <a:r>
                        <a:rPr lang="en-US" altLang="zh-CN" sz="2400" kern="100" dirty="0" smtClean="0">
                          <a:solidFill>
                            <a:schemeClr val="tx1"/>
                          </a:solidFill>
                          <a:effectLst/>
                        </a:rPr>
                        <a:t>)</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r>
              <a:tr h="522458">
                <a:tc>
                  <a:txBody>
                    <a:bodyPr/>
                    <a:lstStyle/>
                    <a:p>
                      <a:pPr algn="just">
                        <a:spcAft>
                          <a:spcPts val="0"/>
                        </a:spcAft>
                      </a:pPr>
                      <a:r>
                        <a:rPr lang="en-US" sz="2400" kern="100" dirty="0">
                          <a:solidFill>
                            <a:schemeClr val="tx1"/>
                          </a:solidFill>
                          <a:effectLst/>
                        </a:rPr>
                        <a:t>College</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r>
              <a:tr h="522458">
                <a:tc>
                  <a:txBody>
                    <a:bodyPr/>
                    <a:lstStyle/>
                    <a:p>
                      <a:pPr algn="just">
                        <a:spcAft>
                          <a:spcPts val="0"/>
                        </a:spcAft>
                      </a:pPr>
                      <a:r>
                        <a:rPr lang="en-US" sz="2400" kern="100">
                          <a:solidFill>
                            <a:schemeClr val="tx1"/>
                          </a:solidFill>
                          <a:effectLst/>
                        </a:rPr>
                        <a:t>Course</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r>
              <a:tr h="522458">
                <a:tc>
                  <a:txBody>
                    <a:bodyPr/>
                    <a:lstStyle/>
                    <a:p>
                      <a:pPr algn="just">
                        <a:spcAft>
                          <a:spcPts val="0"/>
                        </a:spcAft>
                      </a:pPr>
                      <a:r>
                        <a:rPr lang="en-US" sz="2400" kern="100">
                          <a:solidFill>
                            <a:schemeClr val="tx1"/>
                          </a:solidFill>
                          <a:effectLst/>
                        </a:rPr>
                        <a:t>Teacher</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r>
              <a:tr h="522458">
                <a:tc>
                  <a:txBody>
                    <a:bodyPr/>
                    <a:lstStyle/>
                    <a:p>
                      <a:pPr algn="just">
                        <a:spcAft>
                          <a:spcPts val="0"/>
                        </a:spcAft>
                      </a:pPr>
                      <a:r>
                        <a:rPr lang="en-US" sz="2400" kern="100">
                          <a:solidFill>
                            <a:schemeClr val="tx1"/>
                          </a:solidFill>
                          <a:effectLst/>
                        </a:rPr>
                        <a:t>Student</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r>
              <a:tr h="522458">
                <a:tc>
                  <a:txBody>
                    <a:bodyPr/>
                    <a:lstStyle/>
                    <a:p>
                      <a:pPr algn="just">
                        <a:spcAft>
                          <a:spcPts val="0"/>
                        </a:spcAft>
                      </a:pPr>
                      <a:r>
                        <a:rPr lang="en-US" sz="2400" kern="100">
                          <a:solidFill>
                            <a:schemeClr val="tx1"/>
                          </a:solidFill>
                          <a:effectLst/>
                        </a:rPr>
                        <a:t>Plan</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r>
              <a:tr h="522458">
                <a:tc>
                  <a:txBody>
                    <a:bodyPr/>
                    <a:lstStyle/>
                    <a:p>
                      <a:pPr algn="just">
                        <a:spcAft>
                          <a:spcPts val="0"/>
                        </a:spcAft>
                      </a:pPr>
                      <a:r>
                        <a:rPr lang="en-US" sz="2400" kern="100">
                          <a:solidFill>
                            <a:schemeClr val="tx1"/>
                          </a:solidFill>
                          <a:effectLst/>
                        </a:rPr>
                        <a:t>Register</a:t>
                      </a:r>
                      <a:endParaRPr lang="zh-CN" sz="2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algn="just">
                        <a:spcAft>
                          <a:spcPts val="0"/>
                        </a:spcAft>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5" marR="82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97000"/>
                      </a:schemeClr>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1"/>
          <p:cNvSpPr>
            <a:spLocks noChangeArrowheads="1"/>
          </p:cNvSpPr>
          <p:nvPr/>
        </p:nvSpPr>
        <p:spPr bwMode="auto">
          <a:xfrm>
            <a:off x="100013" y="404813"/>
            <a:ext cx="117570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060" tIns="58530" rIns="117060" bIns="58530">
            <a:spAutoFit/>
          </a:bodyPr>
          <a:lstStyle/>
          <a:p>
            <a:pPr marL="0" marR="0" lvl="0" indent="0" algn="l" defTabSz="96647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33CC"/>
                </a:solidFill>
                <a:effectLst/>
                <a:uLnTx/>
                <a:uFillTx/>
                <a:latin typeface="+mn-ea"/>
                <a:ea typeface="+mn-ea"/>
                <a:cs typeface="+mn-cs"/>
              </a:rPr>
              <a:t>选课</a:t>
            </a:r>
            <a:r>
              <a:rPr kumimoji="0" lang="zh-CN" altLang="zh-CN" sz="2800" b="0" i="0" u="none" strike="noStrike" kern="1200" cap="none" spc="0" normalizeH="0" baseline="0" noProof="0" dirty="0">
                <a:ln>
                  <a:noFill/>
                </a:ln>
                <a:solidFill>
                  <a:srgbClr val="0033CC"/>
                </a:solidFill>
                <a:effectLst/>
                <a:uLnTx/>
                <a:uFillTx/>
                <a:latin typeface="+mn-ea"/>
                <a:ea typeface="+mn-ea"/>
                <a:cs typeface="+mn-cs"/>
              </a:rPr>
              <a:t>管理系统中，</a:t>
            </a:r>
            <a:r>
              <a:rPr kumimoji="0" lang="zh-CN" altLang="en-US" sz="2800" b="0" i="0" u="none" strike="noStrike" kern="1200" cap="none" spc="0" normalizeH="0" baseline="0" noProof="0" dirty="0">
                <a:ln>
                  <a:noFill/>
                </a:ln>
                <a:solidFill>
                  <a:srgbClr val="0033CC"/>
                </a:solidFill>
                <a:effectLst/>
                <a:uLnTx/>
                <a:uFillTx/>
                <a:latin typeface="+mn-ea"/>
                <a:ea typeface="+mn-ea"/>
                <a:cs typeface="+mn-cs"/>
              </a:rPr>
              <a:t>学生</a:t>
            </a:r>
            <a:r>
              <a:rPr kumimoji="0" lang="zh-CN" altLang="zh-CN" sz="2800" b="0" i="0" u="none" strike="noStrike" kern="1200" cap="none" spc="0" normalizeH="0" baseline="0" noProof="0" dirty="0">
                <a:ln>
                  <a:noFill/>
                </a:ln>
                <a:solidFill>
                  <a:srgbClr val="0033CC"/>
                </a:solidFill>
                <a:effectLst/>
                <a:uLnTx/>
                <a:uFillTx/>
                <a:latin typeface="+mn-ea"/>
                <a:ea typeface="+mn-ea"/>
                <a:cs typeface="+mn-cs"/>
              </a:rPr>
              <a:t>、</a:t>
            </a:r>
            <a:r>
              <a:rPr kumimoji="0" lang="zh-CN" altLang="en-US" sz="2800" b="0" i="0" u="none" strike="noStrike" kern="1200" cap="none" spc="0" normalizeH="0" baseline="0" noProof="0" dirty="0">
                <a:ln>
                  <a:noFill/>
                </a:ln>
                <a:solidFill>
                  <a:srgbClr val="0033CC"/>
                </a:solidFill>
                <a:effectLst/>
                <a:uLnTx/>
                <a:uFillTx/>
                <a:latin typeface="+mn-ea"/>
                <a:ea typeface="+mn-ea"/>
                <a:cs typeface="+mn-cs"/>
              </a:rPr>
              <a:t>教师</a:t>
            </a:r>
            <a:r>
              <a:rPr kumimoji="0" lang="zh-CN" altLang="zh-CN" sz="2800" b="0" i="0" u="none" strike="noStrike" kern="1200" cap="none" spc="0" normalizeH="0" baseline="0" noProof="0" dirty="0">
                <a:ln>
                  <a:noFill/>
                </a:ln>
                <a:solidFill>
                  <a:srgbClr val="0033CC"/>
                </a:solidFill>
                <a:effectLst/>
                <a:uLnTx/>
                <a:uFillTx/>
                <a:latin typeface="+mn-ea"/>
                <a:ea typeface="+mn-ea"/>
                <a:cs typeface="+mn-cs"/>
              </a:rPr>
              <a:t>和</a:t>
            </a:r>
            <a:r>
              <a:rPr kumimoji="0" lang="zh-CN" altLang="en-US" sz="2800" b="0" i="0" u="none" strike="noStrike" kern="1200" cap="none" spc="0" normalizeH="0" baseline="0" noProof="0" dirty="0">
                <a:ln>
                  <a:noFill/>
                </a:ln>
                <a:solidFill>
                  <a:srgbClr val="0033CC"/>
                </a:solidFill>
                <a:effectLst/>
                <a:uLnTx/>
                <a:uFillTx/>
                <a:latin typeface="+mn-ea"/>
                <a:ea typeface="+mn-ea"/>
                <a:cs typeface="+mn-cs"/>
              </a:rPr>
              <a:t>教务</a:t>
            </a:r>
            <a:r>
              <a:rPr kumimoji="0" lang="zh-CN" altLang="zh-CN" sz="2800" b="0" i="0" u="none" strike="noStrike" kern="1200" cap="none" spc="0" normalizeH="0" baseline="0" noProof="0" dirty="0">
                <a:ln>
                  <a:noFill/>
                </a:ln>
                <a:solidFill>
                  <a:srgbClr val="0033CC"/>
                </a:solidFill>
                <a:effectLst/>
                <a:uLnTx/>
                <a:uFillTx/>
                <a:latin typeface="+mn-ea"/>
                <a:ea typeface="+mn-ea"/>
                <a:cs typeface="+mn-cs"/>
              </a:rPr>
              <a:t>管理员</a:t>
            </a:r>
            <a:r>
              <a:rPr kumimoji="0" lang="zh-CN" altLang="en-US" sz="2800" b="0" i="0" u="none" strike="noStrike" kern="1200" cap="none" spc="0" normalizeH="0" baseline="0" noProof="0" dirty="0">
                <a:ln>
                  <a:noFill/>
                </a:ln>
                <a:solidFill>
                  <a:srgbClr val="0033CC"/>
                </a:solidFill>
                <a:effectLst/>
                <a:uLnTx/>
                <a:uFillTx/>
                <a:latin typeface="+mn-ea"/>
                <a:ea typeface="+mn-ea"/>
                <a:cs typeface="+mn-cs"/>
              </a:rPr>
              <a:t>角色的数据库表对象访问</a:t>
            </a:r>
            <a:r>
              <a:rPr kumimoji="0" lang="zh-CN" altLang="zh-CN" sz="2800" b="0" i="0" u="none" strike="noStrike" kern="1200" cap="none" spc="0" normalizeH="0" baseline="0" noProof="0" dirty="0">
                <a:ln>
                  <a:noFill/>
                </a:ln>
                <a:solidFill>
                  <a:srgbClr val="0033CC"/>
                </a:solidFill>
                <a:effectLst/>
                <a:uLnTx/>
                <a:uFillTx/>
                <a:latin typeface="+mn-ea"/>
                <a:ea typeface="+mn-ea"/>
                <a:cs typeface="+mn-cs"/>
              </a:rPr>
              <a:t>权限</a:t>
            </a:r>
            <a:r>
              <a:rPr kumimoji="0" lang="zh-CN" altLang="en-US" sz="2800" b="0" i="0" u="none" strike="noStrike" kern="1200" cap="none" spc="0" normalizeH="0" baseline="0" noProof="0" dirty="0">
                <a:ln>
                  <a:noFill/>
                </a:ln>
                <a:solidFill>
                  <a:srgbClr val="0033CC"/>
                </a:solidFill>
                <a:effectLst/>
                <a:uLnTx/>
                <a:uFillTx/>
                <a:latin typeface="+mn-ea"/>
                <a:ea typeface="+mn-ea"/>
                <a:cs typeface="+mn-cs"/>
              </a:rPr>
              <a:t>设计</a:t>
            </a:r>
            <a:endParaRPr kumimoji="0" lang="zh-CN" altLang="en-US" sz="2800" b="0" i="0" u="none" strike="noStrike" kern="1200" cap="none" spc="0" normalizeH="0" baseline="0" noProof="0" dirty="0">
              <a:ln>
                <a:noFill/>
              </a:ln>
              <a:solidFill>
                <a:srgbClr val="0033CC"/>
              </a:solidFill>
              <a:effectLst/>
              <a:uLnTx/>
              <a:uFillTx/>
              <a:latin typeface="+mn-ea"/>
              <a:ea typeface="+mn-ea"/>
              <a:cs typeface="+mn-cs"/>
            </a:endParaRPr>
          </a:p>
        </p:txBody>
      </p:sp>
      <p:graphicFrame>
        <p:nvGraphicFramePr>
          <p:cNvPr id="5" name="表格 4"/>
          <p:cNvGraphicFramePr>
            <a:graphicFrameLocks noGrp="1"/>
          </p:cNvGraphicFramePr>
          <p:nvPr/>
        </p:nvGraphicFramePr>
        <p:xfrm>
          <a:off x="174625" y="1781175"/>
          <a:ext cx="11931650" cy="4311652"/>
        </p:xfrm>
        <a:graphic>
          <a:graphicData uri="http://schemas.openxmlformats.org/drawingml/2006/table">
            <a:tbl>
              <a:tblPr/>
              <a:tblGrid>
                <a:gridCol w="2079625"/>
                <a:gridCol w="2362200"/>
                <a:gridCol w="3744913"/>
                <a:gridCol w="3744912"/>
              </a:tblGrid>
              <a:tr h="791386">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rPr>
                        <a:t>数据库表</a:t>
                      </a:r>
                      <a:endParaRPr kumimoji="0" lang="zh-CN" altLang="zh-CN"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ctr" defTabSz="11049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rPr>
                        <a:t>学生</a:t>
                      </a:r>
                      <a:endParaRPr kumimoji="0" lang="en-US"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endParaRPr>
                    </a:p>
                    <a:p>
                      <a:pPr marL="0" marR="0" lvl="0" indent="0" algn="ctr" defTabSz="11049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rPr>
                        <a:t>(StudentRole)</a:t>
                      </a:r>
                      <a:endParaRPr kumimoji="0" lang="zh-CN" altLang="zh-CN"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ctr" defTabSz="11049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rPr>
                        <a:t>教师</a:t>
                      </a:r>
                      <a:endParaRPr kumimoji="0" lang="en-US"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endParaRPr>
                    </a:p>
                    <a:p>
                      <a:pPr marL="0" marR="0" lvl="0" indent="0" algn="ctr" defTabSz="11049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rPr>
                        <a:t>(TeacherRole)</a:t>
                      </a:r>
                      <a:endParaRPr kumimoji="0" lang="zh-CN" altLang="zh-CN"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ctr" defTabSz="11049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Cambria" panose="02040503050406030204" charset="0"/>
                          <a:ea typeface="黑体" panose="02010609060101010101" pitchFamily="49" charset="-122"/>
                        </a:rPr>
                        <a:t>教务管理员</a:t>
                      </a:r>
                      <a:r>
                        <a:rPr kumimoji="0" lang="en-US" altLang="zh-CN" sz="2400" b="1" i="0" u="none" strike="noStrike" cap="none" normalizeH="0" baseline="0" dirty="0" smtClean="0">
                          <a:ln>
                            <a:noFill/>
                          </a:ln>
                          <a:solidFill>
                            <a:schemeClr val="tx1"/>
                          </a:solidFill>
                          <a:effectLst/>
                          <a:latin typeface="Cambria" panose="02040503050406030204" charset="0"/>
                          <a:ea typeface="黑体" panose="02010609060101010101" pitchFamily="49" charset="-122"/>
                        </a:rPr>
                        <a:t>(</a:t>
                      </a:r>
                      <a:r>
                        <a:rPr kumimoji="0" lang="en-US" altLang="zh-CN" sz="2400" b="1" i="0" u="none" strike="noStrike" cap="none" normalizeH="0" baseline="0" dirty="0" err="1" smtClean="0">
                          <a:ln>
                            <a:noFill/>
                          </a:ln>
                          <a:solidFill>
                            <a:schemeClr val="tx1"/>
                          </a:solidFill>
                          <a:effectLst/>
                          <a:latin typeface="Cambria" panose="02040503050406030204" charset="0"/>
                          <a:ea typeface="黑体" panose="02010609060101010101" pitchFamily="49" charset="-122"/>
                        </a:rPr>
                        <a:t>AcademicRole</a:t>
                      </a:r>
                      <a:r>
                        <a:rPr kumimoji="0" lang="en-US" altLang="zh-CN" sz="2400" b="1" i="0" u="none" strike="noStrike" cap="none" normalizeH="0" baseline="0" dirty="0" smtClean="0">
                          <a:ln>
                            <a:noFill/>
                          </a:ln>
                          <a:solidFill>
                            <a:schemeClr val="tx1"/>
                          </a:solidFill>
                          <a:effectLst/>
                          <a:latin typeface="Cambria" panose="02040503050406030204" charset="0"/>
                          <a:ea typeface="黑体" panose="02010609060101010101" pitchFamily="49" charset="-122"/>
                        </a:rPr>
                        <a:t>)</a:t>
                      </a:r>
                      <a:endParaRPr kumimoji="0" lang="zh-CN" altLang="zh-CN"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r>
              <a:tr h="576041">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Cambria" panose="02040503050406030204" charset="0"/>
                          <a:ea typeface="黑体" panose="02010609060101010101" pitchFamily="49" charset="-122"/>
                        </a:rPr>
                        <a:t>College</a:t>
                      </a:r>
                      <a:endParaRPr kumimoji="0" lang="zh-CN" altLang="zh-CN"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dirty="0" smtClean="0">
                          <a:ln>
                            <a:noFill/>
                          </a:ln>
                          <a:solidFill>
                            <a:schemeClr val="tx2"/>
                          </a:solidFill>
                          <a:effectLst/>
                          <a:latin typeface="Cambria" panose="02040503050406030204" charset="0"/>
                          <a:ea typeface="黑体" panose="02010609060101010101" pitchFamily="49" charset="-122"/>
                        </a:rPr>
                        <a:t>查询</a:t>
                      </a:r>
                      <a:endParaRPr kumimoji="0" lang="zh-CN" altLang="zh-CN" sz="2400" b="0" i="0" u="none" strike="noStrike" cap="none" normalizeH="0" baseline="0" dirty="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dirty="0" smtClean="0">
                          <a:ln>
                            <a:noFill/>
                          </a:ln>
                          <a:solidFill>
                            <a:schemeClr val="tx2"/>
                          </a:solidFill>
                          <a:effectLst/>
                          <a:latin typeface="Cambria" panose="02040503050406030204" charset="0"/>
                          <a:ea typeface="黑体" panose="02010609060101010101" pitchFamily="49" charset="-122"/>
                        </a:rPr>
                        <a:t>查询</a:t>
                      </a:r>
                      <a:endParaRPr kumimoji="0" lang="zh-CN" altLang="zh-CN" sz="2400" b="0" i="0" u="none" strike="noStrike" cap="none" normalizeH="0" baseline="0" dirty="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dirty="0" smtClean="0">
                          <a:ln>
                            <a:noFill/>
                          </a:ln>
                          <a:solidFill>
                            <a:schemeClr val="tx2"/>
                          </a:solidFill>
                          <a:effectLst/>
                          <a:latin typeface="Cambria" panose="02040503050406030204" charset="0"/>
                          <a:ea typeface="黑体" panose="02010609060101010101" pitchFamily="49" charset="-122"/>
                        </a:rPr>
                        <a:t>查询、插入、修改、删除</a:t>
                      </a:r>
                      <a:endParaRPr kumimoji="0" lang="zh-CN" altLang="zh-CN" sz="2400" b="0" i="0" u="none" strike="noStrike" cap="none" normalizeH="0" baseline="0" dirty="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r>
              <a:tr h="588845">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rPr>
                        <a:t>Course</a:t>
                      </a:r>
                      <a:endParaRPr kumimoji="0" lang="zh-CN" altLang="zh-CN"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查询、插入、修改、删除</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r>
              <a:tr h="588845">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rPr>
                        <a:t>Teacher</a:t>
                      </a:r>
                      <a:endParaRPr kumimoji="0" lang="zh-CN" altLang="zh-CN"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查询、修改</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查询、插入、修改、删除</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r>
              <a:tr h="588845">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rPr>
                        <a:t>Student</a:t>
                      </a:r>
                      <a:endParaRPr kumimoji="0" lang="zh-CN" altLang="zh-CN"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查询、修改</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查询、插入、修改、删除</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r>
              <a:tr h="588845">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rPr>
                        <a:t>Plan</a:t>
                      </a:r>
                      <a:endParaRPr kumimoji="0" lang="zh-CN" altLang="zh-CN"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查询、插入、修改、删除</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r>
              <a:tr h="588845">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Cambria" panose="02040503050406030204" charset="0"/>
                          <a:ea typeface="黑体" panose="02010609060101010101" pitchFamily="49" charset="-122"/>
                        </a:rPr>
                        <a:t>Register</a:t>
                      </a:r>
                      <a:endParaRPr kumimoji="0" lang="zh-CN" altLang="zh-CN"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defTabSz="1104900"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defTabSz="110490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defTabSz="11049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defTabSz="11049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defTabSz="11049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defTabSz="11049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11049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smtClean="0">
                          <a:ln>
                            <a:noFill/>
                          </a:ln>
                          <a:solidFill>
                            <a:schemeClr val="tx2"/>
                          </a:solidFill>
                          <a:effectLst/>
                          <a:latin typeface="Cambria" panose="02040503050406030204" charset="0"/>
                          <a:ea typeface="黑体" panose="02010609060101010101" pitchFamily="49" charset="-122"/>
                        </a:rPr>
                        <a:t>查询</a:t>
                      </a:r>
                      <a:endParaRPr kumimoji="0" lang="zh-CN" altLang="zh-CN" sz="2400" b="0" i="0" u="none" strike="noStrike" cap="none" normalizeH="0" baseline="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c>
                  <a:txBody>
                    <a:bodyPr/>
                    <a:lstStyle>
                      <a:lvl1pPr latinLnBrk="1">
                        <a:spcBef>
                          <a:spcPct val="20000"/>
                        </a:spcBef>
                        <a:buClr>
                          <a:schemeClr val="accent1"/>
                        </a:buClr>
                        <a:buFont typeface="Wingdings" panose="05000000000000000000" pitchFamily="2" charset="2"/>
                        <a:defRPr sz="3200">
                          <a:solidFill>
                            <a:schemeClr val="tx1"/>
                          </a:solidFill>
                          <a:latin typeface="Cambria" panose="02040503050406030204" charset="0"/>
                          <a:ea typeface="Malgun Gothic" panose="020B0503020000020004" pitchFamily="34" charset="-127"/>
                        </a:defRPr>
                      </a:lvl1pPr>
                      <a:lvl2pPr marL="742950" indent="-285750" latinLnBrk="1">
                        <a:spcBef>
                          <a:spcPct val="20000"/>
                        </a:spcBef>
                        <a:buClr>
                          <a:schemeClr val="hlink"/>
                        </a:buClr>
                        <a:buSzPct val="80000"/>
                        <a:buFont typeface="Wingdings" panose="05000000000000000000" pitchFamily="2" charset="2"/>
                        <a:defRPr sz="2700">
                          <a:solidFill>
                            <a:schemeClr val="tx1"/>
                          </a:solidFill>
                          <a:latin typeface="Cambria" panose="02040503050406030204" charset="0"/>
                          <a:ea typeface="Malgun Gothic" panose="020B0503020000020004" pitchFamily="34" charset="-127"/>
                        </a:defRPr>
                      </a:lvl2pPr>
                      <a:lvl3pPr marL="1143000" indent="-228600" latinLnBrk="1">
                        <a:spcBef>
                          <a:spcPct val="20000"/>
                        </a:spcBef>
                        <a:buClr>
                          <a:schemeClr val="accent1"/>
                        </a:buClr>
                        <a:buSzPct val="80000"/>
                        <a:buFont typeface="Wingdings" panose="05000000000000000000" pitchFamily="2" charset="2"/>
                        <a:defRPr sz="2200">
                          <a:solidFill>
                            <a:schemeClr val="tx1"/>
                          </a:solidFill>
                          <a:latin typeface="Cambria" panose="02040503050406030204" charset="0"/>
                          <a:ea typeface="Malgun Gothic" panose="020B0503020000020004" pitchFamily="34" charset="-127"/>
                        </a:defRPr>
                      </a:lvl3pPr>
                      <a:lvl4pPr marL="1600200" indent="-228600" latinLnBrk="1">
                        <a:spcBef>
                          <a:spcPct val="20000"/>
                        </a:spcBef>
                        <a:buClr>
                          <a:schemeClr val="hlink"/>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4pPr>
                      <a:lvl5pPr marL="2057400" indent="-228600" latinLnBrk="1">
                        <a:spcBef>
                          <a:spcPct val="20000"/>
                        </a:spcBef>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5pPr>
                      <a:lvl6pPr marL="25146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6pPr>
                      <a:lvl7pPr marL="29718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7pPr>
                      <a:lvl8pPr marL="34290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8pPr>
                      <a:lvl9pPr marL="3886200" indent="-228600" eaLnBrk="0" fontAlgn="base" latinLnBrk="1" hangingPunct="0">
                        <a:spcBef>
                          <a:spcPct val="20000"/>
                        </a:spcBef>
                        <a:spcAft>
                          <a:spcPct val="0"/>
                        </a:spcAft>
                        <a:buClr>
                          <a:schemeClr val="accent1"/>
                        </a:buClr>
                        <a:buSzPct val="80000"/>
                        <a:buFont typeface="Wingdings" panose="05000000000000000000" pitchFamily="2" charset="2"/>
                        <a:defRPr sz="2000">
                          <a:solidFill>
                            <a:schemeClr val="tx1"/>
                          </a:solidFill>
                          <a:latin typeface="Cambria" panose="02040503050406030204" charset="0"/>
                          <a:ea typeface="Malgun Gothic" panose="020B0503020000020004" pitchFamily="34" charset="-127"/>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2"/>
                          </a:solidFill>
                          <a:effectLst/>
                          <a:latin typeface="Cambria" panose="02040503050406030204" charset="0"/>
                          <a:ea typeface="黑体" panose="02010609060101010101" pitchFamily="49" charset="-122"/>
                        </a:rPr>
                        <a:t> </a:t>
                      </a:r>
                      <a:r>
                        <a:rPr kumimoji="0" lang="zh-CN" altLang="en-US" sz="2400" b="0" i="0" u="none" strike="noStrike" cap="none" normalizeH="0" baseline="0" dirty="0" smtClean="0">
                          <a:ln>
                            <a:noFill/>
                          </a:ln>
                          <a:solidFill>
                            <a:schemeClr val="tx2"/>
                          </a:solidFill>
                          <a:effectLst/>
                          <a:latin typeface="Cambria" panose="02040503050406030204" charset="0"/>
                          <a:ea typeface="黑体" panose="02010609060101010101" pitchFamily="49" charset="-122"/>
                        </a:rPr>
                        <a:t>查询、插入、修改、删除</a:t>
                      </a:r>
                      <a:endParaRPr kumimoji="0" lang="zh-CN" altLang="zh-CN" sz="2400" b="0" i="0" u="none" strike="noStrike" cap="none" normalizeH="0" baseline="0" dirty="0" smtClean="0">
                        <a:ln>
                          <a:noFill/>
                        </a:ln>
                        <a:solidFill>
                          <a:schemeClr val="tx2"/>
                        </a:solidFill>
                        <a:effectLst/>
                        <a:latin typeface="Calibri" panose="020F0502020204030204" pitchFamily="34" charset="0"/>
                        <a:ea typeface="宋体" panose="02010600030101010101" pitchFamily="2" charset="-122"/>
                        <a:cs typeface="Times New Roman" panose="02020603050405020304" pitchFamily="18" charset="0"/>
                      </a:endParaRPr>
                    </a:p>
                  </a:txBody>
                  <a:tcPr marL="82940" marR="8294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96861"/>
                      </a:srgbClr>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153988" y="476250"/>
            <a:ext cx="6662737"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四、用户管理</a:t>
            </a:r>
            <a:endParaRPr lang="zh-CN" altLang="en-US" sz="3200" dirty="0">
              <a:solidFill>
                <a:srgbClr val="0033CC"/>
              </a:solidFill>
              <a:latin typeface="黑体" panose="02010609060101010101" pitchFamily="49" charset="-122"/>
            </a:endParaRPr>
          </a:p>
        </p:txBody>
      </p:sp>
      <p:sp>
        <p:nvSpPr>
          <p:cNvPr id="3" name="矩形 2"/>
          <p:cNvSpPr/>
          <p:nvPr/>
        </p:nvSpPr>
        <p:spPr>
          <a:xfrm>
            <a:off x="608013" y="1450975"/>
            <a:ext cx="11147425" cy="1741488"/>
          </a:xfrm>
          <a:prstGeom prst="rect">
            <a:avLst/>
          </a:prstGeom>
          <a:noFill/>
          <a:ln w="9525">
            <a:noFill/>
          </a:ln>
        </p:spPr>
        <p:txBody>
          <a:bodyPr lIns="123885" tIns="61943" rIns="123885" bIns="61943">
            <a:spAutoFit/>
          </a:bodyPr>
          <a:p>
            <a:pPr algn="just" defTabSz="967105" eaLnBrk="1" hangingPunct="1">
              <a:lnSpc>
                <a:spcPts val="4240"/>
              </a:lnSpc>
              <a:buClr>
                <a:srgbClr val="FF0000"/>
              </a:buClr>
            </a:pPr>
            <a:r>
              <a:rPr lang="zh-CN" altLang="zh-CN" sz="2800" dirty="0">
                <a:latin typeface="黑体" panose="02010609060101010101" pitchFamily="49" charset="-122"/>
              </a:rPr>
              <a:t>用户要访问数据库，必须先在</a:t>
            </a:r>
            <a:r>
              <a:rPr lang="en-US" altLang="zh-CN" sz="2800" dirty="0">
                <a:latin typeface="黑体" panose="02010609060101010101" pitchFamily="49" charset="-122"/>
              </a:rPr>
              <a:t>DBMS</a:t>
            </a:r>
            <a:r>
              <a:rPr lang="zh-CN" altLang="zh-CN" sz="2800" dirty="0">
                <a:latin typeface="黑体" panose="02010609060101010101" pitchFamily="49" charset="-122"/>
              </a:rPr>
              <a:t>中创建其账号，并成为数据库的用户。此后，用户每次访问数据库，都需要在</a:t>
            </a:r>
            <a:r>
              <a:rPr lang="en-US" altLang="zh-CN" sz="2800" dirty="0">
                <a:latin typeface="黑体" panose="02010609060101010101" pitchFamily="49" charset="-122"/>
              </a:rPr>
              <a:t>DBMS</a:t>
            </a:r>
            <a:r>
              <a:rPr lang="zh-CN" altLang="zh-CN" sz="2800" dirty="0">
                <a:latin typeface="黑体" panose="02010609060101010101" pitchFamily="49" charset="-122"/>
              </a:rPr>
              <a:t>进行身份</a:t>
            </a:r>
            <a:r>
              <a:rPr lang="zh-CN" altLang="en-US" sz="2800" dirty="0">
                <a:latin typeface="黑体" panose="02010609060101010101" pitchFamily="49" charset="-122"/>
              </a:rPr>
              <a:t>验证</a:t>
            </a:r>
            <a:r>
              <a:rPr lang="zh-CN" altLang="zh-CN" sz="2800" dirty="0">
                <a:latin typeface="黑体" panose="02010609060101010101" pitchFamily="49" charset="-122"/>
              </a:rPr>
              <a:t>，只有合法用户才能进入系统，访问操作数据库对象。</a:t>
            </a:r>
            <a:endParaRPr lang="zh-CN" altLang="en-US" sz="2800" dirty="0">
              <a:latin typeface="黑体" panose="02010609060101010101" pitchFamily="49" charset="-122"/>
            </a:endParaRPr>
          </a:p>
        </p:txBody>
      </p:sp>
      <p:pic>
        <p:nvPicPr>
          <p:cNvPr id="4" name="Picture 5"/>
          <p:cNvPicPr>
            <a:picLocks noChangeAspect="1"/>
          </p:cNvPicPr>
          <p:nvPr/>
        </p:nvPicPr>
        <p:blipFill>
          <a:blip r:embed="rId1"/>
          <a:stretch>
            <a:fillRect/>
          </a:stretch>
        </p:blipFill>
        <p:spPr>
          <a:xfrm>
            <a:off x="1566863" y="3714750"/>
            <a:ext cx="8767762" cy="25225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2"/>
          <p:cNvSpPr txBox="1"/>
          <p:nvPr/>
        </p:nvSpPr>
        <p:spPr>
          <a:xfrm>
            <a:off x="263525" y="476250"/>
            <a:ext cx="6662738"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三、数据库管理目标</a:t>
            </a:r>
            <a:endParaRPr lang="zh-CN" altLang="en-US" sz="3200" dirty="0">
              <a:solidFill>
                <a:srgbClr val="0033CC"/>
              </a:solidFill>
              <a:latin typeface="黑体" panose="02010609060101010101" pitchFamily="49" charset="-122"/>
            </a:endParaRPr>
          </a:p>
        </p:txBody>
      </p:sp>
      <p:sp>
        <p:nvSpPr>
          <p:cNvPr id="6" name="Rectangle 3"/>
          <p:cNvSpPr/>
          <p:nvPr/>
        </p:nvSpPr>
        <p:spPr>
          <a:xfrm>
            <a:off x="611188" y="1268413"/>
            <a:ext cx="10741025" cy="2816225"/>
          </a:xfrm>
          <a:prstGeom prst="rect">
            <a:avLst/>
          </a:prstGeom>
          <a:noFill/>
          <a:ln w="9525">
            <a:noFill/>
          </a:ln>
        </p:spPr>
        <p:txBody>
          <a:bodyPr lIns="123885" tIns="61943" rIns="123885" bIns="61943">
            <a:spAutoFit/>
          </a:bodyPr>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保障数据库系统正常稳定运行</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充分发挥数据库系统的软硬件处理能力</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确保数据库系统安全和用户数据隐私性</a:t>
            </a:r>
            <a:endParaRPr lang="en-US" altLang="zh-CN"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有效管理数据库用户及其角色权限</a:t>
            </a:r>
            <a:endParaRPr lang="en-US" altLang="zh-CN"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zh-CN" sz="2800" dirty="0">
                <a:latin typeface="黑体" panose="02010609060101010101" pitchFamily="49" charset="-122"/>
              </a:rPr>
              <a:t>解决数据库系统性能优化、系统故障与数据损坏等问题</a:t>
            </a:r>
            <a:endParaRPr lang="zh-CN" altLang="en-US" sz="2800" dirty="0">
              <a:latin typeface="黑体" panose="02010609060101010101" pitchFamily="49" charset="-122"/>
            </a:endParaRPr>
          </a:p>
          <a:p>
            <a:pPr marL="457200" indent="-457200" algn="just" defTabSz="967105" eaLnBrk="1" hangingPunct="1">
              <a:lnSpc>
                <a:spcPts val="3500"/>
              </a:lnSpc>
              <a:buClr>
                <a:srgbClr val="FF0000"/>
              </a:buClr>
              <a:buFont typeface="Arial" panose="020B0604020202020204" pitchFamily="34" charset="0"/>
              <a:buChar char="•"/>
            </a:pPr>
            <a:r>
              <a:rPr lang="zh-CN" altLang="en-US" sz="2800" dirty="0">
                <a:latin typeface="黑体" panose="02010609060101010101" pitchFamily="49" charset="-122"/>
              </a:rPr>
              <a:t>最大程度地发挥数据库对其所属机构的作用</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charRg st="0"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charRg st="14" end="3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charRg st="32" end="5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charRg st="50" end="6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charRg st="66" end="9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charRg st="91" end="1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ChangeArrowheads="1"/>
          </p:cNvSpPr>
          <p:nvPr/>
        </p:nvSpPr>
        <p:spPr bwMode="auto">
          <a:xfrm>
            <a:off x="544513" y="1725613"/>
            <a:ext cx="11020425" cy="15589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实现用户管理方式：</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数据库服务器执行</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SQL</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语句管理用户</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通过管理工具</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GUI</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操作管理用户</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Rectangle 2"/>
          <p:cNvSpPr/>
          <p:nvPr/>
        </p:nvSpPr>
        <p:spPr>
          <a:xfrm>
            <a:off x="696913" y="3544888"/>
            <a:ext cx="5399087"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1. </a:t>
            </a:r>
            <a:r>
              <a:rPr lang="zh-CN" altLang="en-US" sz="2800" dirty="0">
                <a:solidFill>
                  <a:srgbClr val="0033CC"/>
                </a:solidFill>
                <a:latin typeface="黑体" panose="02010609060101010101" pitchFamily="49" charset="-122"/>
              </a:rPr>
              <a:t>用户创建</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a:t>
            </a:r>
            <a:endParaRPr lang="zh-CN" altLang="en-US" sz="2800" dirty="0">
              <a:solidFill>
                <a:srgbClr val="0033CC"/>
              </a:solidFill>
              <a:latin typeface="黑体" panose="02010609060101010101" pitchFamily="49" charset="-122"/>
            </a:endParaRPr>
          </a:p>
        </p:txBody>
      </p:sp>
      <p:sp>
        <p:nvSpPr>
          <p:cNvPr id="4" name="矩形 3"/>
          <p:cNvSpPr/>
          <p:nvPr/>
        </p:nvSpPr>
        <p:spPr>
          <a:xfrm>
            <a:off x="1055688" y="4327525"/>
            <a:ext cx="9648825" cy="541338"/>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CREATE USER  </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用户账号名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&gt; [ [WITH]  option […]];</a:t>
            </a:r>
            <a:endParaRPr kumimoji="0" lang="zh-CN" altLang="zh-CN" sz="2800" b="0" i="0" u="none" strike="noStrike" kern="1000" cap="none" spc="0" normalizeH="0" baseline="0" noProof="0" dirty="0">
              <a:ln>
                <a:noFill/>
              </a:ln>
              <a:solidFill>
                <a:srgbClr val="000000"/>
              </a:solidFill>
              <a:effectLst/>
              <a:uLnTx/>
              <a:uFillTx/>
              <a:latin typeface="+mn-ea"/>
              <a:ea typeface="+mn-ea"/>
              <a:cs typeface="+mn-cs"/>
            </a:endParaRPr>
          </a:p>
        </p:txBody>
      </p:sp>
      <p:sp>
        <p:nvSpPr>
          <p:cNvPr id="8197" name="矩形 7"/>
          <p:cNvSpPr/>
          <p:nvPr/>
        </p:nvSpPr>
        <p:spPr>
          <a:xfrm>
            <a:off x="336550" y="495300"/>
            <a:ext cx="11447463" cy="989013"/>
          </a:xfrm>
          <a:prstGeom prst="rect">
            <a:avLst/>
          </a:prstGeom>
          <a:noFill/>
          <a:ln w="9525">
            <a:noFill/>
          </a:ln>
        </p:spPr>
        <p:txBody>
          <a:bodyPr>
            <a:spAutoFit/>
          </a:bodyPr>
          <a:p>
            <a:pPr algn="just">
              <a:lnSpc>
                <a:spcPts val="3500"/>
              </a:lnSpc>
            </a:pPr>
            <a:r>
              <a:rPr lang="zh-CN" altLang="en-US" sz="2800" dirty="0">
                <a:solidFill>
                  <a:srgbClr val="FF0000"/>
                </a:solidFill>
                <a:latin typeface="黑体" panose="02010609060101010101" pitchFamily="49" charset="-122"/>
              </a:rPr>
              <a:t>用户管理</a:t>
            </a:r>
            <a:r>
              <a:rPr lang="zh-CN" altLang="en-US" sz="2800" dirty="0">
                <a:latin typeface="黑体" panose="02010609060101010101" pitchFamily="49" charset="-122"/>
              </a:rPr>
              <a:t>——在数据库安全管理中，DBMS需要对每个用户进行管理，如用户创建、用户修改、用户删除管理等。</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char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charRg st="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charRg st="10" end="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charRg st="28" end="4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200150" y="2892425"/>
            <a:ext cx="6096000" cy="3416300"/>
          </a:xfrm>
          <a:prstGeom prst="rect">
            <a:avLst/>
          </a:prstGeom>
        </p:spPr>
        <p:txBody>
          <a:bodyPr>
            <a:spAutoFit/>
          </a:bodyPr>
          <a:lstStyle/>
          <a:p>
            <a:pPr marL="0" marR="0" lvl="0" indent="27051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CREATE USER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a:t>
            </a:r>
            <a:r>
              <a:rPr kumimoji="0" lang="en-US" altLang="zh-CN" sz="2400" b="0" i="0" u="none" strike="noStrike" kern="1000" cap="none" spc="0" normalizeH="0" baseline="0" noProof="0" dirty="0" err="1">
                <a:ln>
                  <a:noFill/>
                </a:ln>
                <a:solidFill>
                  <a:srgbClr val="000000"/>
                </a:solidFill>
                <a:effectLst/>
                <a:uLnTx/>
                <a:uFillTx/>
                <a:latin typeface="+mn-ea"/>
                <a:ea typeface="+mn-ea"/>
                <a:cs typeface="+mn-cs"/>
              </a:rPr>
              <a:t>userA</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WITH</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7051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LOGIN</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7051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NOSUPERUSER</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7051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NOCREATEDB</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7051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NOCREATEROLE</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7051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INHERIT</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7051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NOREPLICATION</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7051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CONNECTION LIMIT -1</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7051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PASSWORD '123456';</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p:txBody>
      </p:sp>
      <p:sp>
        <p:nvSpPr>
          <p:cNvPr id="12" name="矩形 11"/>
          <p:cNvSpPr/>
          <p:nvPr/>
        </p:nvSpPr>
        <p:spPr>
          <a:xfrm>
            <a:off x="334963" y="392113"/>
            <a:ext cx="11377613" cy="2336800"/>
          </a:xfrm>
          <a:prstGeom prst="rect">
            <a:avLst/>
          </a:prstGeom>
        </p:spPr>
        <p:txBody>
          <a:bodyPr>
            <a:spAutoFit/>
          </a:bodyPr>
          <a:lstStyle/>
          <a:p>
            <a:pPr marL="0" marR="0" lvl="0" indent="0" algn="just" defTabSz="914400" rtl="0" eaLnBrk="0" fontAlgn="base" latinLnBrk="0" hangingPunct="0">
              <a:lnSpc>
                <a:spcPts val="3500"/>
              </a:lnSpc>
              <a:spcBef>
                <a:spcPct val="0"/>
              </a:spcBef>
              <a:spcAft>
                <a:spcPct val="0"/>
              </a:spcAft>
              <a:buClrTx/>
              <a:buSzTx/>
              <a:buFontTx/>
              <a:buNone/>
              <a:defRPr/>
            </a:pPr>
            <a:r>
              <a:rPr kumimoji="0" lang="zh-CN" altLang="zh-CN" sz="2800" b="0" i="0" u="none" strike="noStrike" kern="1000" cap="none" spc="0" normalizeH="0" baseline="0" noProof="0" dirty="0">
                <a:ln>
                  <a:noFill/>
                </a:ln>
                <a:solidFill>
                  <a:srgbClr val="FF0000"/>
                </a:solidFill>
                <a:effectLst/>
                <a:uLnTx/>
                <a:uFillTx/>
                <a:latin typeface="+mn-ea"/>
                <a:ea typeface="+mn-ea"/>
                <a:cs typeface="Times New Roman" panose="02020603050405020304" pitchFamily="18" charset="0"/>
              </a:rPr>
              <a:t>例</a:t>
            </a:r>
            <a:r>
              <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 </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创建一个新用户，其账号名字为“</a:t>
            </a:r>
            <a:r>
              <a:rPr kumimoji="0" lang="en-US" altLang="zh-CN" sz="2800" b="0" i="0" u="none" strike="noStrike" kern="1000" cap="none" spc="0" normalizeH="0" baseline="0" noProof="0" dirty="0" err="1">
                <a:ln>
                  <a:noFill/>
                </a:ln>
                <a:solidFill>
                  <a:srgbClr val="000000"/>
                </a:solidFill>
                <a:effectLst/>
                <a:uLnTx/>
                <a:uFillTx/>
                <a:latin typeface="+mn-ea"/>
                <a:ea typeface="+mn-ea"/>
                <a:cs typeface="+mn-cs"/>
              </a:rPr>
              <a:t>userA</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”，密码为“</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123456</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”。该用户具有登录权限（</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Login</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）和角色继承权限</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Inherit</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）系统权限</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，但它不是超级用户</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en-US" altLang="zh-CN" sz="2800" b="0" i="0" u="none" strike="noStrike" kern="1000" cap="none" spc="0" normalizeH="0" baseline="0" noProof="0" dirty="0" err="1">
                <a:ln>
                  <a:noFill/>
                </a:ln>
                <a:solidFill>
                  <a:srgbClr val="000000"/>
                </a:solidFill>
                <a:effectLst/>
                <a:uLnTx/>
                <a:uFillTx/>
                <a:latin typeface="+mn-ea"/>
                <a:ea typeface="+mn-ea"/>
                <a:cs typeface="Times New Roman" panose="02020603050405020304" pitchFamily="18" charset="0"/>
              </a:rPr>
              <a:t>SuperUser</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，不具有创建数据库权限</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en-US" altLang="zh-CN" sz="2800" b="0" i="0" u="none" strike="noStrike" kern="1000" cap="none" spc="0" normalizeH="0" baseline="0" noProof="0" dirty="0" err="1">
                <a:ln>
                  <a:noFill/>
                </a:ln>
                <a:solidFill>
                  <a:srgbClr val="000000"/>
                </a:solidFill>
                <a:effectLst/>
                <a:uLnTx/>
                <a:uFillTx/>
                <a:latin typeface="+mn-ea"/>
                <a:ea typeface="+mn-ea"/>
                <a:cs typeface="Times New Roman" panose="02020603050405020304" pitchFamily="18" charset="0"/>
              </a:rPr>
              <a:t>CreateDB</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、创建角色权限</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en-US" altLang="zh-CN" sz="2800" b="0" i="0" u="none" strike="noStrike" kern="1000" cap="none" spc="0" normalizeH="0" baseline="0" noProof="0" dirty="0" err="1">
                <a:ln>
                  <a:noFill/>
                </a:ln>
                <a:solidFill>
                  <a:srgbClr val="000000"/>
                </a:solidFill>
                <a:effectLst/>
                <a:uLnTx/>
                <a:uFillTx/>
                <a:latin typeface="+mn-ea"/>
                <a:ea typeface="+mn-ea"/>
                <a:cs typeface="Times New Roman" panose="02020603050405020304" pitchFamily="18" charset="0"/>
              </a:rPr>
              <a:t>CreateRole</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、数据库复制权限</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Replication</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，此外数据库连接数</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Connection Limit</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不受限。</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1"/>
          <p:cNvPicPr>
            <a:picLocks noChangeAspect="1"/>
          </p:cNvPicPr>
          <p:nvPr/>
        </p:nvPicPr>
        <p:blipFill>
          <a:blip r:embed="rId1"/>
          <a:stretch>
            <a:fillRect/>
          </a:stretch>
        </p:blipFill>
        <p:spPr>
          <a:xfrm>
            <a:off x="407988" y="1196975"/>
            <a:ext cx="11017250" cy="5661025"/>
          </a:xfrm>
          <a:prstGeom prst="rect">
            <a:avLst/>
          </a:prstGeom>
          <a:noFill/>
          <a:ln w="9525">
            <a:noFill/>
          </a:ln>
        </p:spPr>
      </p:pic>
      <p:sp>
        <p:nvSpPr>
          <p:cNvPr id="10243" name="矩形 2"/>
          <p:cNvSpPr/>
          <p:nvPr/>
        </p:nvSpPr>
        <p:spPr>
          <a:xfrm>
            <a:off x="376238" y="523875"/>
            <a:ext cx="5768975"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用户创建</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语句执行</a:t>
            </a:r>
            <a:endParaRPr lang="zh-CN" altLang="zh-CN" sz="2800" dirty="0">
              <a:solidFill>
                <a:srgbClr val="0033CC"/>
              </a:solidFill>
              <a:latin typeface="黑体" panose="02010609060101010101" pitchFamily="49" charset="-122"/>
            </a:endParaRPr>
          </a:p>
        </p:txBody>
      </p:sp>
      <p:sp>
        <p:nvSpPr>
          <p:cNvPr id="4" name="线形标注 1(带强调线) 3"/>
          <p:cNvSpPr/>
          <p:nvPr/>
        </p:nvSpPr>
        <p:spPr>
          <a:xfrm>
            <a:off x="8975725" y="838200"/>
            <a:ext cx="1249363" cy="503238"/>
          </a:xfrm>
          <a:prstGeom prst="accentCallout1">
            <a:avLst>
              <a:gd name="adj1" fmla="val 60384"/>
              <a:gd name="adj2" fmla="val -4731"/>
              <a:gd name="adj3" fmla="val 356986"/>
              <a:gd name="adj4" fmla="val -88972"/>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运行按钮</a:t>
            </a:r>
            <a:endParaRPr lang="zh-CN" altLang="en-US" dirty="0">
              <a:solidFill>
                <a:srgbClr val="C00000"/>
              </a:solidFill>
              <a:latin typeface="黑体" panose="02010609060101010101" pitchFamily="49" charset="-122"/>
            </a:endParaRPr>
          </a:p>
        </p:txBody>
      </p:sp>
      <p:sp>
        <p:nvSpPr>
          <p:cNvPr id="5" name="线形标注 1(带强调线) 4"/>
          <p:cNvSpPr/>
          <p:nvPr/>
        </p:nvSpPr>
        <p:spPr>
          <a:xfrm>
            <a:off x="9767888" y="3284538"/>
            <a:ext cx="1249362" cy="503237"/>
          </a:xfrm>
          <a:prstGeom prst="accentCallout1">
            <a:avLst>
              <a:gd name="adj1" fmla="val 60384"/>
              <a:gd name="adj2" fmla="val -4731"/>
              <a:gd name="adj3" fmla="val 62296"/>
              <a:gd name="adj4" fmla="val -173042"/>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en-US" altLang="zh-CN" dirty="0">
                <a:solidFill>
                  <a:srgbClr val="C00000"/>
                </a:solidFill>
                <a:latin typeface="黑体" panose="02010609060101010101" pitchFamily="49" charset="-122"/>
              </a:rPr>
              <a:t>SQL</a:t>
            </a:r>
            <a:r>
              <a:rPr lang="zh-CN" altLang="en-US" dirty="0">
                <a:solidFill>
                  <a:srgbClr val="C00000"/>
                </a:solidFill>
                <a:latin typeface="黑体" panose="02010609060101010101" pitchFamily="49" charset="-122"/>
              </a:rPr>
              <a:t>语句</a:t>
            </a:r>
            <a:endParaRPr lang="zh-CN" altLang="en-US" dirty="0">
              <a:solidFill>
                <a:srgbClr val="C00000"/>
              </a:solidFill>
              <a:latin typeface="黑体" panose="02010609060101010101" pitchFamily="49" charset="-122"/>
            </a:endParaRPr>
          </a:p>
        </p:txBody>
      </p:sp>
      <p:sp>
        <p:nvSpPr>
          <p:cNvPr id="6" name="线形标注 1(带强调线) 5"/>
          <p:cNvSpPr/>
          <p:nvPr/>
        </p:nvSpPr>
        <p:spPr>
          <a:xfrm>
            <a:off x="9767888" y="6237288"/>
            <a:ext cx="1249362" cy="504825"/>
          </a:xfrm>
          <a:prstGeom prst="accentCallout1">
            <a:avLst>
              <a:gd name="adj1" fmla="val 60384"/>
              <a:gd name="adj2" fmla="val -4731"/>
              <a:gd name="adj3" fmla="val 62292"/>
              <a:gd name="adj4" fmla="val -267866"/>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结果消息</a:t>
            </a:r>
            <a:endParaRPr lang="zh-CN" altLang="en-US" dirty="0">
              <a:solidFill>
                <a:srgbClr val="C00000"/>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p:nvPr/>
        </p:nvSpPr>
        <p:spPr>
          <a:xfrm>
            <a:off x="192088" y="549275"/>
            <a:ext cx="6480175"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2. </a:t>
            </a:r>
            <a:r>
              <a:rPr lang="zh-CN" altLang="en-US" sz="2800" dirty="0">
                <a:solidFill>
                  <a:srgbClr val="0033CC"/>
                </a:solidFill>
                <a:latin typeface="黑体" panose="02010609060101010101" pitchFamily="49" charset="-122"/>
              </a:rPr>
              <a:t>用户修改</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a:t>
            </a:r>
            <a:endParaRPr lang="zh-CN" altLang="en-US" sz="2800" dirty="0">
              <a:solidFill>
                <a:srgbClr val="0033CC"/>
              </a:solidFill>
              <a:latin typeface="黑体" panose="02010609060101010101" pitchFamily="49" charset="-122"/>
            </a:endParaRPr>
          </a:p>
        </p:txBody>
      </p:sp>
      <p:sp>
        <p:nvSpPr>
          <p:cNvPr id="4" name="矩形 3"/>
          <p:cNvSpPr/>
          <p:nvPr/>
        </p:nvSpPr>
        <p:spPr>
          <a:xfrm>
            <a:off x="595313" y="1341438"/>
            <a:ext cx="11591925" cy="2335213"/>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ALTER USER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用户名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 [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WITH</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 option [ ... ] ];  	--</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修改用户的属性</a:t>
            </a:r>
            <a:endParaRPr kumimoji="0" lang="zh-CN" altLang="zh-CN" sz="24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ALTER USER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用户名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RENAME TO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新用户名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修改用户的名称</a:t>
            </a:r>
            <a:endParaRPr kumimoji="0" lang="zh-CN" altLang="zh-CN" sz="24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ALTER USER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用户名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SET</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参数项</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 TO | = } { value | DEFAULT };</a:t>
            </a:r>
            <a:endParaRPr kumimoji="0" lang="en-US" altLang="zh-CN" sz="24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修改用户的参数值</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a:t>
            </a:r>
            <a:endParaRPr kumimoji="0" lang="zh-CN" altLang="zh-CN" sz="24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ALTER USER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用户名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RESET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参数项</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重置用户参数值</a:t>
            </a:r>
            <a:endParaRPr kumimoji="0" lang="zh-CN" altLang="zh-CN" sz="2400" b="0"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iming>
    <p:tnLst>
      <p:par>
        <p:cTn id="1" dur="indefinite" restart="never" nodeType="tmRoot"/>
      </p:par>
    </p:tnLst>
    <p:bldLst>
      <p:bldP spid="4"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334963" y="549275"/>
            <a:ext cx="11522075" cy="990600"/>
          </a:xfrm>
          <a:prstGeom prst="rect">
            <a:avLst/>
          </a:prstGeom>
        </p:spPr>
        <p:txBody>
          <a:bodyPr>
            <a:spAutoFit/>
          </a:bodyPr>
          <a:lstStyle/>
          <a:p>
            <a:pPr marL="0" marR="0" lvl="0" indent="0" algn="just" defTabSz="914400" rtl="0" eaLnBrk="0" fontAlgn="base" latinLnBrk="0" hangingPunct="0">
              <a:lnSpc>
                <a:spcPts val="3500"/>
              </a:lnSpc>
              <a:spcBef>
                <a:spcPct val="0"/>
              </a:spcBef>
              <a:spcAft>
                <a:spcPct val="0"/>
              </a:spcAft>
              <a:buClrTx/>
              <a:buSzTx/>
              <a:buFontTx/>
              <a:buNone/>
              <a:defRPr/>
            </a:pPr>
            <a:r>
              <a:rPr kumimoji="0" lang="zh-CN" altLang="zh-CN" sz="2800" b="0" i="0" u="none" strike="noStrike" kern="1000" cap="none" spc="0" normalizeH="0" baseline="0" noProof="0" dirty="0">
                <a:ln>
                  <a:noFill/>
                </a:ln>
                <a:solidFill>
                  <a:srgbClr val="FF0000"/>
                </a:solidFill>
                <a:effectLst/>
                <a:uLnTx/>
                <a:uFillTx/>
                <a:latin typeface="+mn-ea"/>
                <a:ea typeface="+mn-ea"/>
                <a:cs typeface="Times New Roman" panose="02020603050405020304" pitchFamily="18" charset="0"/>
              </a:rPr>
              <a:t>例</a:t>
            </a:r>
            <a:r>
              <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 </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修改用户“</a:t>
            </a:r>
            <a:r>
              <a:rPr kumimoji="0" lang="en-US" altLang="zh-CN" sz="2800" b="0" i="0" u="none" strike="noStrike" kern="1000" cap="none" spc="0" normalizeH="0" baseline="0" noProof="0" dirty="0" err="1">
                <a:ln>
                  <a:noFill/>
                </a:ln>
                <a:solidFill>
                  <a:srgbClr val="000000"/>
                </a:solidFill>
                <a:effectLst/>
                <a:uLnTx/>
                <a:uFillTx/>
                <a:latin typeface="+mn-ea"/>
                <a:ea typeface="+mn-ea"/>
                <a:cs typeface="+mn-cs"/>
              </a:rPr>
              <a:t>userA</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”的账号密码为“</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gres123</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”。同时也限制该用户的数据库连接数为</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10</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4" name="矩形 3"/>
          <p:cNvSpPr/>
          <p:nvPr/>
        </p:nvSpPr>
        <p:spPr>
          <a:xfrm>
            <a:off x="1200150" y="1844675"/>
            <a:ext cx="7704138" cy="1438275"/>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ALTER USER </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a:t>
            </a:r>
            <a:r>
              <a:rPr kumimoji="0" lang="en-US" altLang="zh-CN" sz="2800" b="0" i="0" u="none" strike="noStrike" kern="1000" cap="none" spc="0" normalizeH="0" baseline="0" noProof="0" dirty="0" err="1">
                <a:ln>
                  <a:noFill/>
                </a:ln>
                <a:solidFill>
                  <a:srgbClr val="000000"/>
                </a:solidFill>
                <a:effectLst/>
                <a:uLnTx/>
                <a:uFillTx/>
                <a:latin typeface="+mn-ea"/>
                <a:ea typeface="+mn-ea"/>
                <a:cs typeface="+mn-cs"/>
              </a:rPr>
              <a:t>userA</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a:t>
            </a:r>
            <a:endParaRPr kumimoji="0" lang="zh-CN" altLang="zh-CN" sz="28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a:t>
            </a: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CONNECTION LIMIT </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10</a:t>
            </a:r>
            <a:endParaRPr kumimoji="0" lang="zh-CN" altLang="zh-CN" sz="28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a:t>
            </a: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PASSWORD</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'gres123';</a:t>
            </a:r>
            <a:endParaRPr kumimoji="0" lang="zh-CN" altLang="zh-CN" sz="2800" b="0"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图片 6"/>
          <p:cNvPicPr>
            <a:picLocks noChangeAspect="1"/>
          </p:cNvPicPr>
          <p:nvPr/>
        </p:nvPicPr>
        <p:blipFill>
          <a:blip r:embed="rId1"/>
          <a:stretch>
            <a:fillRect/>
          </a:stretch>
        </p:blipFill>
        <p:spPr>
          <a:xfrm>
            <a:off x="550863" y="1298575"/>
            <a:ext cx="11377612" cy="5443538"/>
          </a:xfrm>
          <a:prstGeom prst="rect">
            <a:avLst/>
          </a:prstGeom>
          <a:noFill/>
          <a:ln w="9525">
            <a:noFill/>
          </a:ln>
        </p:spPr>
      </p:pic>
      <p:sp>
        <p:nvSpPr>
          <p:cNvPr id="13315" name="矩形 2"/>
          <p:cNvSpPr/>
          <p:nvPr/>
        </p:nvSpPr>
        <p:spPr>
          <a:xfrm>
            <a:off x="376238" y="523875"/>
            <a:ext cx="5768975"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用户修改</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语句执行</a:t>
            </a:r>
            <a:endParaRPr lang="zh-CN" altLang="zh-CN" sz="2800" dirty="0">
              <a:solidFill>
                <a:srgbClr val="0033CC"/>
              </a:solidFill>
              <a:latin typeface="黑体" panose="02010609060101010101" pitchFamily="49" charset="-122"/>
            </a:endParaRPr>
          </a:p>
        </p:txBody>
      </p:sp>
      <p:sp>
        <p:nvSpPr>
          <p:cNvPr id="4" name="线形标注 1(带强调线) 3"/>
          <p:cNvSpPr/>
          <p:nvPr/>
        </p:nvSpPr>
        <p:spPr>
          <a:xfrm>
            <a:off x="8688388" y="523875"/>
            <a:ext cx="1249362" cy="503238"/>
          </a:xfrm>
          <a:prstGeom prst="accentCallout1">
            <a:avLst>
              <a:gd name="adj1" fmla="val 60384"/>
              <a:gd name="adj2" fmla="val -4731"/>
              <a:gd name="adj3" fmla="val 285495"/>
              <a:gd name="adj4" fmla="val -73375"/>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运行按钮</a:t>
            </a:r>
            <a:endParaRPr lang="zh-CN" altLang="en-US" dirty="0">
              <a:solidFill>
                <a:srgbClr val="C00000"/>
              </a:solidFill>
              <a:latin typeface="黑体" panose="02010609060101010101" pitchFamily="49" charset="-122"/>
            </a:endParaRPr>
          </a:p>
        </p:txBody>
      </p:sp>
      <p:sp>
        <p:nvSpPr>
          <p:cNvPr id="5" name="线形标注 1(带强调线) 4"/>
          <p:cNvSpPr/>
          <p:nvPr/>
        </p:nvSpPr>
        <p:spPr>
          <a:xfrm>
            <a:off x="9140825" y="2565400"/>
            <a:ext cx="1249363" cy="503238"/>
          </a:xfrm>
          <a:prstGeom prst="accentCallout1">
            <a:avLst>
              <a:gd name="adj1" fmla="val 60384"/>
              <a:gd name="adj2" fmla="val -4731"/>
              <a:gd name="adj3" fmla="val 62296"/>
              <a:gd name="adj4" fmla="val -173042"/>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en-US" altLang="zh-CN" dirty="0">
                <a:solidFill>
                  <a:srgbClr val="C00000"/>
                </a:solidFill>
                <a:latin typeface="黑体" panose="02010609060101010101" pitchFamily="49" charset="-122"/>
              </a:rPr>
              <a:t>SQL</a:t>
            </a:r>
            <a:r>
              <a:rPr lang="zh-CN" altLang="en-US" dirty="0">
                <a:solidFill>
                  <a:srgbClr val="C00000"/>
                </a:solidFill>
                <a:latin typeface="黑体" panose="02010609060101010101" pitchFamily="49" charset="-122"/>
              </a:rPr>
              <a:t>语句</a:t>
            </a:r>
            <a:endParaRPr lang="zh-CN" altLang="en-US" dirty="0">
              <a:solidFill>
                <a:srgbClr val="C00000"/>
              </a:solidFill>
              <a:latin typeface="黑体" panose="02010609060101010101" pitchFamily="49" charset="-122"/>
            </a:endParaRPr>
          </a:p>
        </p:txBody>
      </p:sp>
      <p:sp>
        <p:nvSpPr>
          <p:cNvPr id="6" name="线形标注 1(带强调线) 5"/>
          <p:cNvSpPr/>
          <p:nvPr/>
        </p:nvSpPr>
        <p:spPr>
          <a:xfrm>
            <a:off x="8162925" y="6205538"/>
            <a:ext cx="1249363" cy="504825"/>
          </a:xfrm>
          <a:prstGeom prst="accentCallout1">
            <a:avLst>
              <a:gd name="adj1" fmla="val 60384"/>
              <a:gd name="adj2" fmla="val -4731"/>
              <a:gd name="adj3" fmla="val 62292"/>
              <a:gd name="adj4" fmla="val -267866"/>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结果消息</a:t>
            </a:r>
            <a:endParaRPr lang="zh-CN" altLang="en-US" dirty="0">
              <a:solidFill>
                <a:srgbClr val="C00000"/>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p:nvPr/>
        </p:nvSpPr>
        <p:spPr>
          <a:xfrm>
            <a:off x="192088" y="549275"/>
            <a:ext cx="6480175"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3. </a:t>
            </a:r>
            <a:r>
              <a:rPr lang="zh-CN" altLang="en-US" sz="2800" dirty="0">
                <a:solidFill>
                  <a:srgbClr val="0033CC"/>
                </a:solidFill>
                <a:latin typeface="黑体" panose="02010609060101010101" pitchFamily="49" charset="-122"/>
              </a:rPr>
              <a:t>用户删除</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a:t>
            </a:r>
            <a:endParaRPr lang="zh-CN" altLang="en-US" sz="2800" dirty="0">
              <a:solidFill>
                <a:srgbClr val="0033CC"/>
              </a:solidFill>
              <a:latin typeface="黑体" panose="02010609060101010101" pitchFamily="49" charset="-122"/>
            </a:endParaRPr>
          </a:p>
        </p:txBody>
      </p:sp>
      <p:sp>
        <p:nvSpPr>
          <p:cNvPr id="3" name="矩形 2"/>
          <p:cNvSpPr/>
          <p:nvPr/>
        </p:nvSpPr>
        <p:spPr>
          <a:xfrm>
            <a:off x="1127125" y="1341438"/>
            <a:ext cx="4135438"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DROP  USER  </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用户名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&gt;; </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5" name="矩形 4"/>
          <p:cNvSpPr/>
          <p:nvPr/>
        </p:nvSpPr>
        <p:spPr>
          <a:xfrm>
            <a:off x="479425" y="2333625"/>
            <a:ext cx="11377613" cy="990600"/>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lang="zh-CN" altLang="zh-CN" sz="2800" b="0" i="0" u="none" strike="noStrike" kern="1000" cap="none" spc="0" normalizeH="0" baseline="0" noProof="0" dirty="0">
                <a:ln>
                  <a:noFill/>
                </a:ln>
                <a:solidFill>
                  <a:srgbClr val="FF0000"/>
                </a:solidFill>
                <a:effectLst/>
                <a:uLnTx/>
                <a:uFillTx/>
                <a:latin typeface="+mn-ea"/>
                <a:ea typeface="+mn-ea"/>
                <a:cs typeface="+mn-cs"/>
              </a:rPr>
              <a:t>例</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在数据库中，删除用户“</a:t>
            </a:r>
            <a:r>
              <a:rPr kumimoji="0" lang="en-US" altLang="zh-CN" sz="2800" b="0" i="0" u="none" strike="noStrike" kern="1000" cap="none" spc="0" normalizeH="0" baseline="0" noProof="0" dirty="0" err="1">
                <a:ln>
                  <a:noFill/>
                </a:ln>
                <a:solidFill>
                  <a:srgbClr val="000000"/>
                </a:solidFill>
                <a:effectLst/>
                <a:uLnTx/>
                <a:uFillTx/>
                <a:latin typeface="+mn-ea"/>
                <a:ea typeface="+mn-ea"/>
                <a:cs typeface="+mn-cs"/>
              </a:rPr>
              <a:t>userA</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”。可以通过执行如下用户删除</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SQL</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语句实现用户删除。</a:t>
            </a:r>
            <a:endParaRPr kumimoji="0" lang="zh-CN" altLang="zh-CN" sz="2800" b="0" i="0" u="none" strike="noStrike" kern="1000" cap="none" spc="0" normalizeH="0" baseline="0" noProof="0" dirty="0">
              <a:ln>
                <a:noFill/>
              </a:ln>
              <a:solidFill>
                <a:srgbClr val="000000"/>
              </a:solidFill>
              <a:effectLst/>
              <a:uLnTx/>
              <a:uFillTx/>
              <a:latin typeface="+mn-ea"/>
              <a:ea typeface="+mn-ea"/>
              <a:cs typeface="+mn-cs"/>
            </a:endParaRPr>
          </a:p>
        </p:txBody>
      </p:sp>
      <p:sp>
        <p:nvSpPr>
          <p:cNvPr id="6" name="矩形 5"/>
          <p:cNvSpPr/>
          <p:nvPr/>
        </p:nvSpPr>
        <p:spPr>
          <a:xfrm>
            <a:off x="911225" y="3586163"/>
            <a:ext cx="3686175" cy="523875"/>
          </a:xfrm>
          <a:prstGeom prst="rect">
            <a:avLst/>
          </a:prstGeom>
        </p:spPr>
        <p:txBody>
          <a:bodyPr wrap="none">
            <a:spAutoFit/>
          </a:bodyPr>
          <a:lstStyle/>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DROP  USER  </a:t>
            </a:r>
            <a:r>
              <a:rPr kumimoji="0" lang="en-US" altLang="zh-CN" sz="2800" b="0" i="0" u="none" strike="noStrike" kern="1000" cap="none" spc="0" normalizeH="0" baseline="0" noProof="0" dirty="0" err="1">
                <a:ln>
                  <a:noFill/>
                </a:ln>
                <a:solidFill>
                  <a:srgbClr val="000000"/>
                </a:solidFill>
                <a:effectLst/>
                <a:uLnTx/>
                <a:uFillTx/>
                <a:latin typeface="+mn-ea"/>
                <a:ea typeface="+mn-ea"/>
                <a:cs typeface="+mn-cs"/>
              </a:rPr>
              <a:t>userA</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a:t>
            </a:r>
            <a:endParaRPr kumimoji="0" lang="zh-CN" altLang="zh-CN" sz="2800" b="0"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图片 1"/>
          <p:cNvPicPr>
            <a:picLocks noChangeAspect="1"/>
          </p:cNvPicPr>
          <p:nvPr/>
        </p:nvPicPr>
        <p:blipFill>
          <a:blip r:embed="rId1"/>
          <a:stretch>
            <a:fillRect/>
          </a:stretch>
        </p:blipFill>
        <p:spPr>
          <a:xfrm>
            <a:off x="479425" y="1268413"/>
            <a:ext cx="11520488" cy="5441950"/>
          </a:xfrm>
          <a:prstGeom prst="rect">
            <a:avLst/>
          </a:prstGeom>
          <a:noFill/>
          <a:ln w="9525">
            <a:noFill/>
          </a:ln>
        </p:spPr>
      </p:pic>
      <p:sp>
        <p:nvSpPr>
          <p:cNvPr id="15363" name="矩形 2"/>
          <p:cNvSpPr/>
          <p:nvPr/>
        </p:nvSpPr>
        <p:spPr>
          <a:xfrm>
            <a:off x="376238" y="523875"/>
            <a:ext cx="5768975"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用户删除</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语句执行</a:t>
            </a:r>
            <a:endParaRPr lang="zh-CN" altLang="zh-CN" sz="2800" dirty="0">
              <a:solidFill>
                <a:srgbClr val="0033CC"/>
              </a:solidFill>
              <a:latin typeface="黑体" panose="02010609060101010101" pitchFamily="49" charset="-122"/>
            </a:endParaRPr>
          </a:p>
        </p:txBody>
      </p:sp>
      <p:sp>
        <p:nvSpPr>
          <p:cNvPr id="4" name="线形标注 1(带强调线) 3"/>
          <p:cNvSpPr/>
          <p:nvPr/>
        </p:nvSpPr>
        <p:spPr>
          <a:xfrm>
            <a:off x="8688388" y="523875"/>
            <a:ext cx="1249362" cy="503238"/>
          </a:xfrm>
          <a:prstGeom prst="accentCallout1">
            <a:avLst>
              <a:gd name="adj1" fmla="val 60384"/>
              <a:gd name="adj2" fmla="val -4731"/>
              <a:gd name="adj3" fmla="val 285495"/>
              <a:gd name="adj4" fmla="val -73375"/>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运行按钮</a:t>
            </a:r>
            <a:endParaRPr lang="zh-CN" altLang="en-US" dirty="0">
              <a:solidFill>
                <a:srgbClr val="C00000"/>
              </a:solidFill>
              <a:latin typeface="黑体" panose="02010609060101010101" pitchFamily="49" charset="-122"/>
            </a:endParaRPr>
          </a:p>
        </p:txBody>
      </p:sp>
      <p:sp>
        <p:nvSpPr>
          <p:cNvPr id="5" name="线形标注 1(带强调线) 4"/>
          <p:cNvSpPr/>
          <p:nvPr/>
        </p:nvSpPr>
        <p:spPr>
          <a:xfrm>
            <a:off x="9140825" y="2565400"/>
            <a:ext cx="1249363" cy="503238"/>
          </a:xfrm>
          <a:prstGeom prst="accentCallout1">
            <a:avLst>
              <a:gd name="adj1" fmla="val 60384"/>
              <a:gd name="adj2" fmla="val -4731"/>
              <a:gd name="adj3" fmla="val 62296"/>
              <a:gd name="adj4" fmla="val -173042"/>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en-US" altLang="zh-CN" dirty="0">
                <a:solidFill>
                  <a:srgbClr val="C00000"/>
                </a:solidFill>
                <a:latin typeface="黑体" panose="02010609060101010101" pitchFamily="49" charset="-122"/>
              </a:rPr>
              <a:t>SQL</a:t>
            </a:r>
            <a:r>
              <a:rPr lang="zh-CN" altLang="en-US" dirty="0">
                <a:solidFill>
                  <a:srgbClr val="C00000"/>
                </a:solidFill>
                <a:latin typeface="黑体" panose="02010609060101010101" pitchFamily="49" charset="-122"/>
              </a:rPr>
              <a:t>语句</a:t>
            </a:r>
            <a:endParaRPr lang="zh-CN" altLang="en-US" dirty="0">
              <a:solidFill>
                <a:srgbClr val="C00000"/>
              </a:solidFill>
              <a:latin typeface="黑体" panose="02010609060101010101" pitchFamily="49" charset="-122"/>
            </a:endParaRPr>
          </a:p>
        </p:txBody>
      </p:sp>
      <p:sp>
        <p:nvSpPr>
          <p:cNvPr id="6" name="线形标注 1(带强调线) 5"/>
          <p:cNvSpPr/>
          <p:nvPr/>
        </p:nvSpPr>
        <p:spPr>
          <a:xfrm>
            <a:off x="8162925" y="6205538"/>
            <a:ext cx="1249363" cy="504825"/>
          </a:xfrm>
          <a:prstGeom prst="accentCallout1">
            <a:avLst>
              <a:gd name="adj1" fmla="val 60384"/>
              <a:gd name="adj2" fmla="val -4731"/>
              <a:gd name="adj3" fmla="val 62292"/>
              <a:gd name="adj4" fmla="val -267866"/>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结果消息</a:t>
            </a:r>
            <a:endParaRPr lang="zh-CN" altLang="en-US" dirty="0">
              <a:solidFill>
                <a:srgbClr val="C00000"/>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2"/>
          <p:cNvSpPr txBox="1"/>
          <p:nvPr/>
        </p:nvSpPr>
        <p:spPr>
          <a:xfrm>
            <a:off x="225425" y="503238"/>
            <a:ext cx="6662738"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五、权限管理</a:t>
            </a:r>
            <a:endParaRPr lang="zh-CN" altLang="en-US" sz="3200" dirty="0">
              <a:solidFill>
                <a:srgbClr val="0033CC"/>
              </a:solidFill>
              <a:latin typeface="黑体" panose="02010609060101010101" pitchFamily="49" charset="-122"/>
            </a:endParaRPr>
          </a:p>
        </p:txBody>
      </p:sp>
      <p:sp>
        <p:nvSpPr>
          <p:cNvPr id="5" name="Rectangle 3"/>
          <p:cNvSpPr>
            <a:spLocks noChangeArrowheads="1"/>
          </p:cNvSpPr>
          <p:nvPr/>
        </p:nvSpPr>
        <p:spPr bwMode="auto">
          <a:xfrm>
            <a:off x="766763" y="2349500"/>
            <a:ext cx="9650413" cy="21161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权限管理基本操作：</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授予权限</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收回权限</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拒绝权限</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 name="矩形 1"/>
          <p:cNvSpPr/>
          <p:nvPr/>
        </p:nvSpPr>
        <p:spPr>
          <a:xfrm>
            <a:off x="623888" y="1246188"/>
            <a:ext cx="10944225" cy="990600"/>
          </a:xfrm>
          <a:prstGeom prst="rect">
            <a:avLst/>
          </a:prstGeom>
        </p:spPr>
        <p:txBody>
          <a:bodyPr>
            <a:spAutoFit/>
          </a:bodyPr>
          <a:lstStyle/>
          <a:p>
            <a:pPr marL="0" marR="0" lvl="0" indent="0" algn="just" defTabSz="914400" rtl="0" eaLnBrk="0" fontAlgn="base" latinLnBrk="0" hangingPunct="0">
              <a:lnSpc>
                <a:spcPts val="3500"/>
              </a:lnSpc>
              <a:spcBef>
                <a:spcPct val="0"/>
              </a:spcBef>
              <a:spcAft>
                <a:spcPct val="0"/>
              </a:spcAft>
              <a:buClrTx/>
              <a:buSzTx/>
              <a:buFontTx/>
              <a:buNone/>
              <a:defRPr/>
            </a:pPr>
            <a:r>
              <a:rPr kumimoji="0" lang="zh-CN" altLang="zh-CN" sz="2800" b="0" i="0" u="none" strike="noStrike" kern="1000" cap="none" spc="0" normalizeH="0" baseline="0" noProof="0" dirty="0">
                <a:ln>
                  <a:noFill/>
                </a:ln>
                <a:solidFill>
                  <a:srgbClr val="FF0000"/>
                </a:solidFill>
                <a:effectLst/>
                <a:uLnTx/>
                <a:uFillTx/>
                <a:latin typeface="+mn-ea"/>
                <a:ea typeface="+mn-ea"/>
                <a:cs typeface="Times New Roman" panose="02020603050405020304" pitchFamily="18" charset="0"/>
              </a:rPr>
              <a:t>数据库权限管理</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是指</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DBA</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管理员或数据库对象拥有者对其所拥有对象进行权限控制设置。</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Rectangle 3"/>
          <p:cNvSpPr>
            <a:spLocks noChangeArrowheads="1"/>
          </p:cNvSpPr>
          <p:nvPr/>
        </p:nvSpPr>
        <p:spPr bwMode="auto">
          <a:xfrm>
            <a:off x="795338" y="4652963"/>
            <a:ext cx="9648825" cy="21177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权限类别：</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数据库系统权限</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数据库对象访问操作权限</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数据库对象定义操作权限</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char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charRg st="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charRg st="10"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charRg st="15" end="2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charRg st="20" end="2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charRg st="4294967295" end="429496729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charRg st="0"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charRg st="6"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charRg st="14" end="2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charRg st="26" end="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P spid="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p:nvPr/>
        </p:nvSpPr>
        <p:spPr>
          <a:xfrm>
            <a:off x="201613" y="523875"/>
            <a:ext cx="6480175"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1. </a:t>
            </a:r>
            <a:r>
              <a:rPr lang="zh-CN" altLang="en-US" sz="2800" dirty="0">
                <a:solidFill>
                  <a:srgbClr val="0033CC"/>
                </a:solidFill>
                <a:latin typeface="黑体" panose="02010609060101010101" pitchFamily="49" charset="-122"/>
              </a:rPr>
              <a:t>权限管理</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a:t>
            </a:r>
            <a:endParaRPr lang="zh-CN" altLang="en-US" sz="2800" dirty="0">
              <a:solidFill>
                <a:srgbClr val="0033CC"/>
              </a:solidFill>
              <a:latin typeface="黑体" panose="02010609060101010101" pitchFamily="49" charset="-122"/>
            </a:endParaRPr>
          </a:p>
        </p:txBody>
      </p:sp>
      <p:sp>
        <p:nvSpPr>
          <p:cNvPr id="3" name="矩形 2"/>
          <p:cNvSpPr/>
          <p:nvPr/>
        </p:nvSpPr>
        <p:spPr>
          <a:xfrm>
            <a:off x="550863" y="1412875"/>
            <a:ext cx="11641138" cy="1438275"/>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GRANT</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&lt;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权限名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ON</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&lt;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对象名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TO</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数据库用户名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用户角色名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a:t>
            </a:r>
            <a:endParaRPr kumimoji="0" lang="zh-CN" altLang="zh-CN" sz="28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REVOKE</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&lt;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权限名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ON</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&lt;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对象名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FROM</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数据库用户名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用户角色名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a:t>
            </a:r>
            <a:endParaRPr kumimoji="0" lang="zh-CN" altLang="zh-CN" sz="28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DENY</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&lt;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权限名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ON</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&lt;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对象名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800" b="0" i="0" u="none" strike="noStrike" kern="1000" cap="none" spc="0" normalizeH="0" baseline="0" noProof="0" dirty="0">
                <a:ln>
                  <a:noFill/>
                </a:ln>
                <a:solidFill>
                  <a:srgbClr val="C00000"/>
                </a:solidFill>
                <a:effectLst/>
                <a:uLnTx/>
                <a:uFillTx/>
                <a:latin typeface="+mn-ea"/>
                <a:ea typeface="+mn-ea"/>
                <a:cs typeface="+mn-cs"/>
              </a:rPr>
              <a:t>TO</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 {</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数据库用户名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用户角色名</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a:t>
            </a:r>
            <a:r>
              <a:rPr kumimoji="0" lang="zh-CN" altLang="zh-CN" sz="2800" b="0" i="0" u="none" strike="noStrike" kern="1000" cap="none" spc="0" normalizeH="0" baseline="0" noProof="0" dirty="0">
                <a:ln>
                  <a:noFill/>
                </a:ln>
                <a:solidFill>
                  <a:srgbClr val="000000"/>
                </a:solidFill>
                <a:effectLst/>
                <a:uLnTx/>
                <a:uFillTx/>
                <a:latin typeface="+mn-ea"/>
                <a:ea typeface="+mn-ea"/>
                <a:cs typeface="+mn-cs"/>
              </a:rPr>
              <a:t>；</a:t>
            </a:r>
            <a:endParaRPr kumimoji="0" lang="zh-CN" altLang="zh-CN" sz="2800" b="0" i="0" u="none" strike="noStrike" kern="1000" cap="none" spc="0" normalizeH="0" baseline="0" noProof="0" dirty="0">
              <a:ln>
                <a:noFill/>
              </a:ln>
              <a:solidFill>
                <a:srgbClr val="000000"/>
              </a:solidFill>
              <a:effectLst/>
              <a:uLnTx/>
              <a:uFillTx/>
              <a:latin typeface="+mn-ea"/>
              <a:ea typeface="+mn-ea"/>
              <a:cs typeface="+mn-cs"/>
            </a:endParaRPr>
          </a:p>
        </p:txBody>
      </p:sp>
      <p:sp>
        <p:nvSpPr>
          <p:cNvPr id="4" name="Rectangle 2"/>
          <p:cNvSpPr/>
          <p:nvPr/>
        </p:nvSpPr>
        <p:spPr>
          <a:xfrm>
            <a:off x="201613" y="3157538"/>
            <a:ext cx="6480175"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2. </a:t>
            </a:r>
            <a:r>
              <a:rPr lang="zh-CN" altLang="en-US" sz="2800" dirty="0">
                <a:solidFill>
                  <a:srgbClr val="0033CC"/>
                </a:solidFill>
                <a:latin typeface="黑体" panose="02010609060101010101" pitchFamily="49" charset="-122"/>
              </a:rPr>
              <a:t>权限管理实例</a:t>
            </a:r>
            <a:endParaRPr lang="zh-CN" altLang="en-US" sz="2800" dirty="0">
              <a:solidFill>
                <a:srgbClr val="0033CC"/>
              </a:solidFill>
              <a:latin typeface="黑体" panose="02010609060101010101" pitchFamily="49" charset="-122"/>
            </a:endParaRPr>
          </a:p>
        </p:txBody>
      </p:sp>
      <p:sp>
        <p:nvSpPr>
          <p:cNvPr id="5" name="矩形 4"/>
          <p:cNvSpPr/>
          <p:nvPr/>
        </p:nvSpPr>
        <p:spPr>
          <a:xfrm>
            <a:off x="568325" y="3990975"/>
            <a:ext cx="11431588" cy="1439863"/>
          </a:xfrm>
          <a:prstGeom prst="rect">
            <a:avLst/>
          </a:prstGeom>
        </p:spPr>
        <p:txBody>
          <a:bodyPr>
            <a:spAutoFit/>
          </a:bodyPr>
          <a:lstStyle/>
          <a:p>
            <a:pPr marL="0" marR="0" lvl="0" indent="0" algn="just" defTabSz="914400" rtl="0" eaLnBrk="0" fontAlgn="base" latinLnBrk="0" hangingPunct="0">
              <a:lnSpc>
                <a:spcPts val="3500"/>
              </a:lnSpc>
              <a:spcBef>
                <a:spcPct val="0"/>
              </a:spcBef>
              <a:spcAft>
                <a:spcPct val="0"/>
              </a:spcAft>
              <a:buClrTx/>
              <a:buSzTx/>
              <a:buFontTx/>
              <a:buNone/>
              <a:defRPr/>
            </a:pPr>
            <a:r>
              <a:rPr kumimoji="0" lang="zh-CN" altLang="zh-CN" sz="2800" b="0" i="0" u="none" strike="noStrike" kern="1000" cap="none" spc="0" normalizeH="0" baseline="0" noProof="0" dirty="0">
                <a:ln>
                  <a:noFill/>
                </a:ln>
                <a:solidFill>
                  <a:srgbClr val="C00000"/>
                </a:solidFill>
                <a:effectLst/>
                <a:uLnTx/>
                <a:uFillTx/>
                <a:latin typeface="+mn-ea"/>
                <a:ea typeface="+mn-ea"/>
                <a:cs typeface="Times New Roman" panose="02020603050405020304" pitchFamily="18" charset="0"/>
              </a:rPr>
              <a:t>例</a:t>
            </a:r>
            <a:r>
              <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 </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在</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3.7.1</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节的工程项目管理系统中，</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DBA</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管理员赋予员工用户（</a:t>
            </a:r>
            <a:r>
              <a:rPr kumimoji="0" lang="en-US" altLang="zh-CN" sz="2800" b="0" i="0" u="none" strike="noStrike" kern="1000" cap="none" spc="0" normalizeH="0" baseline="0" noProof="0" dirty="0" err="1">
                <a:ln>
                  <a:noFill/>
                </a:ln>
                <a:solidFill>
                  <a:srgbClr val="000000"/>
                </a:solidFill>
                <a:effectLst/>
                <a:uLnTx/>
                <a:uFillTx/>
                <a:latin typeface="+mn-ea"/>
                <a:ea typeface="+mn-ea"/>
                <a:cs typeface="+mn-cs"/>
              </a:rPr>
              <a:t>userA</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）对部门表（</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Department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）、员工表（</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Employee</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）、项目表（</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Project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）和任务表（</a:t>
            </a: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Assignment</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）的读取数据权限。</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p:nvPr/>
        </p:nvSpPr>
        <p:spPr>
          <a:xfrm>
            <a:off x="263525" y="476250"/>
            <a:ext cx="6662738" cy="611188"/>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四、数据库管理内容</a:t>
            </a:r>
            <a:endParaRPr lang="zh-CN" altLang="en-US" sz="3200" dirty="0">
              <a:solidFill>
                <a:srgbClr val="0033CC"/>
              </a:solidFill>
              <a:latin typeface="黑体" panose="02010609060101010101" pitchFamily="49" charset="-122"/>
            </a:endParaRPr>
          </a:p>
        </p:txBody>
      </p:sp>
      <p:sp>
        <p:nvSpPr>
          <p:cNvPr id="2" name="矩形 1"/>
          <p:cNvSpPr/>
          <p:nvPr/>
        </p:nvSpPr>
        <p:spPr>
          <a:xfrm>
            <a:off x="1055688" y="1263650"/>
            <a:ext cx="7872413" cy="5478463"/>
          </a:xfrm>
          <a:prstGeom prst="rect">
            <a:avLst/>
          </a:prstGeom>
        </p:spPr>
        <p:txBody>
          <a:bodyPr>
            <a:spAutoFit/>
          </a:bodyPr>
          <a:lstStyle/>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en-US" altLang="zh-CN" sz="2800" b="0" i="0" u="none" strike="noStrike" kern="1000" cap="none" spc="0" normalizeH="0" baseline="0" noProof="0" dirty="0">
                <a:ln>
                  <a:noFill/>
                </a:ln>
                <a:solidFill>
                  <a:srgbClr val="000000"/>
                </a:solidFill>
                <a:effectLst/>
                <a:uLnTx/>
                <a:uFillTx/>
                <a:latin typeface="+mn-ea"/>
                <a:ea typeface="+mn-ea"/>
                <a:cs typeface="+mn-cs"/>
              </a:rPr>
              <a:t>DBMS</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系统运行管理</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数据库性能监控</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数据库索引管理</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数据库</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查询优化</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数据库事务</a:t>
            </a: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并发控制</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数据库角色管理</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数据库用户管理</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数据库</a:t>
            </a: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对象权限管理</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数据安全管理</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数据库备份</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数据库恢复</a:t>
            </a:r>
            <a:endParaRPr kumimoji="0" lang="en-US" altLang="zh-CN"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457200" marR="0" lvl="0" indent="-457200" algn="just" defTabSz="914400" rtl="0" eaLnBrk="0" fontAlgn="base" latinLnBrk="0" hangingPunct="0">
              <a:lnSpc>
                <a:spcPts val="3500"/>
              </a:lnSpc>
              <a:spcBef>
                <a:spcPct val="0"/>
              </a:spcBef>
              <a:spcAft>
                <a:spcPct val="0"/>
              </a:spcAft>
              <a:buClr>
                <a:srgbClr val="FF0000"/>
              </a:buClr>
              <a:buSzTx/>
              <a:buFont typeface="Arial" panose="020B0604020202020204" pitchFamily="34" charset="0"/>
              <a:buChar char="•"/>
              <a:defRPr/>
            </a:pPr>
            <a:r>
              <a:rPr kumimoji="0" lang="zh-CN" altLang="en-US" sz="2800" b="0" i="0" u="none" strike="noStrike" kern="1000" cap="none" spc="0" normalizeH="0" baseline="0" noProof="0" dirty="0">
                <a:ln>
                  <a:noFill/>
                </a:ln>
                <a:solidFill>
                  <a:srgbClr val="000000"/>
                </a:solidFill>
                <a:effectLst/>
                <a:uLnTx/>
                <a:uFillTx/>
                <a:latin typeface="+mn-ea"/>
                <a:ea typeface="+mn-ea"/>
                <a:cs typeface="Times New Roman" panose="02020603050405020304" pitchFamily="18" charset="0"/>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zoom dir="in"/>
  </p:transition>
  <p:timing>
    <p:tnLst>
      <p:par>
        <p:cTn id="1" dur="indefinite" restart="never" nodeType="tmRoot"/>
      </p:par>
    </p:tnLst>
    <p:bldLst>
      <p:bldP spid="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39788" y="1557338"/>
            <a:ext cx="8569325" cy="1816100"/>
          </a:xfrm>
          <a:prstGeom prst="rect">
            <a:avLst/>
          </a:prstGeom>
        </p:spPr>
        <p:txBody>
          <a:bodyPr>
            <a:spAutoFit/>
          </a:bodyPr>
          <a:lstStyle/>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GRANT  SELECT  ON  </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Department  </a:t>
            </a:r>
            <a:r>
              <a:rPr kumimoji="0" lang="en-US" altLang="zh-CN" sz="28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TO</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0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mn-cs"/>
              </a:rPr>
              <a:t>userA</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GRANT  SELECT  ON  </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Employee    </a:t>
            </a:r>
            <a:r>
              <a:rPr kumimoji="0" lang="en-US" altLang="zh-CN" sz="28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TO </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0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mn-cs"/>
              </a:rPr>
              <a:t>userA</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GRANT  SELECT  ON  </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Project     </a:t>
            </a:r>
            <a:r>
              <a:rPr kumimoji="0" lang="en-US" altLang="zh-CN" sz="28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TO</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0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mn-cs"/>
              </a:rPr>
              <a:t>userA</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8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GRANT  SELECT  ON  </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Assignment  </a:t>
            </a:r>
            <a:r>
              <a:rPr kumimoji="0" lang="en-US" altLang="zh-CN" sz="28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TO </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0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mn-cs"/>
              </a:rPr>
              <a:t>userA</a:t>
            </a:r>
            <a:r>
              <a:rPr kumimoji="0" lang="en-US"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zh-CN" sz="28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8435" name="矩形 2"/>
          <p:cNvSpPr/>
          <p:nvPr/>
        </p:nvSpPr>
        <p:spPr>
          <a:xfrm>
            <a:off x="376238" y="523875"/>
            <a:ext cx="8167687"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对</a:t>
            </a:r>
            <a:r>
              <a:rPr lang="zh-CN" altLang="zh-CN" sz="2800" dirty="0">
                <a:solidFill>
                  <a:srgbClr val="0033CC"/>
                </a:solidFill>
                <a:latin typeface="黑体" panose="02010609060101010101" pitchFamily="49" charset="-122"/>
              </a:rPr>
              <a:t>用户</a:t>
            </a:r>
            <a:r>
              <a:rPr lang="zh-CN" altLang="en-US" sz="2800" dirty="0">
                <a:solidFill>
                  <a:srgbClr val="0033CC"/>
                </a:solidFill>
                <a:latin typeface="黑体" panose="02010609060101010101" pitchFamily="49" charset="-122"/>
              </a:rPr>
              <a:t>“</a:t>
            </a:r>
            <a:r>
              <a:rPr lang="en-US" altLang="zh-CN" sz="2800" dirty="0">
                <a:solidFill>
                  <a:srgbClr val="0033CC"/>
                </a:solidFill>
                <a:latin typeface="黑体" panose="02010609060101010101" pitchFamily="49" charset="-122"/>
              </a:rPr>
              <a:t>userA</a:t>
            </a:r>
            <a:r>
              <a:rPr lang="zh-CN" altLang="en-US" sz="2800" dirty="0">
                <a:solidFill>
                  <a:srgbClr val="0033CC"/>
                </a:solidFill>
                <a:latin typeface="黑体" panose="02010609060101010101" pitchFamily="49" charset="-122"/>
              </a:rPr>
              <a:t>”实现</a:t>
            </a:r>
            <a:r>
              <a:rPr lang="zh-CN" altLang="zh-CN" sz="2800" dirty="0">
                <a:solidFill>
                  <a:srgbClr val="0033CC"/>
                </a:solidFill>
                <a:latin typeface="黑体" panose="02010609060101010101" pitchFamily="49" charset="-122"/>
              </a:rPr>
              <a:t>授权</a:t>
            </a:r>
            <a:r>
              <a:rPr lang="en-US" altLang="zh-CN" sz="2800" dirty="0">
                <a:solidFill>
                  <a:srgbClr val="0033CC"/>
                </a:solidFill>
                <a:latin typeface="黑体" panose="02010609060101010101" pitchFamily="49" charset="-122"/>
              </a:rPr>
              <a:t>SQL</a:t>
            </a:r>
            <a:r>
              <a:rPr lang="zh-CN" altLang="zh-CN" sz="2800" dirty="0">
                <a:solidFill>
                  <a:srgbClr val="0033CC"/>
                </a:solidFill>
                <a:latin typeface="黑体" panose="02010609060101010101" pitchFamily="49" charset="-122"/>
              </a:rPr>
              <a:t>程序如下</a:t>
            </a:r>
            <a:endParaRPr lang="zh-CN" altLang="zh-CN" sz="2800" dirty="0">
              <a:solidFill>
                <a:srgbClr val="0033CC"/>
              </a:solidFill>
              <a:latin typeface="黑体" panose="02010609060101010101" pitchFamily="49" charset="-122"/>
            </a:endParaRPr>
          </a:p>
        </p:txBody>
      </p:sp>
    </p:spTree>
  </p:cSld>
  <p:clrMapOvr>
    <a:masterClrMapping/>
  </p:clrMapOvr>
  <p:timing>
    <p:tnLst>
      <p:par>
        <p:cTn id="1" dur="indefinite" restart="never" nodeType="tmRoot"/>
      </p:par>
    </p:tnLst>
    <p:bldLst>
      <p:bldP spid="2"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6"/>
          <p:cNvPicPr>
            <a:picLocks noChangeAspect="1"/>
          </p:cNvPicPr>
          <p:nvPr/>
        </p:nvPicPr>
        <p:blipFill>
          <a:blip r:embed="rId1"/>
          <a:stretch>
            <a:fillRect/>
          </a:stretch>
        </p:blipFill>
        <p:spPr>
          <a:xfrm>
            <a:off x="492125" y="1166813"/>
            <a:ext cx="11306175" cy="5513387"/>
          </a:xfrm>
          <a:prstGeom prst="rect">
            <a:avLst/>
          </a:prstGeom>
          <a:noFill/>
          <a:ln w="9525">
            <a:noFill/>
          </a:ln>
        </p:spPr>
      </p:pic>
      <p:sp>
        <p:nvSpPr>
          <p:cNvPr id="19459" name="矩形 2"/>
          <p:cNvSpPr/>
          <p:nvPr/>
        </p:nvSpPr>
        <p:spPr>
          <a:xfrm>
            <a:off x="376238" y="523875"/>
            <a:ext cx="5768975"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用户授权</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语句执行</a:t>
            </a:r>
            <a:endParaRPr lang="zh-CN" altLang="zh-CN" sz="2800" dirty="0">
              <a:solidFill>
                <a:srgbClr val="0033CC"/>
              </a:solidFill>
              <a:latin typeface="黑体" panose="02010609060101010101" pitchFamily="49" charset="-122"/>
            </a:endParaRPr>
          </a:p>
        </p:txBody>
      </p:sp>
      <p:sp>
        <p:nvSpPr>
          <p:cNvPr id="4" name="线形标注 1(带强调线) 3"/>
          <p:cNvSpPr/>
          <p:nvPr/>
        </p:nvSpPr>
        <p:spPr>
          <a:xfrm>
            <a:off x="8162925" y="523875"/>
            <a:ext cx="1249363" cy="503238"/>
          </a:xfrm>
          <a:prstGeom prst="accentCallout1">
            <a:avLst>
              <a:gd name="adj1" fmla="val 60384"/>
              <a:gd name="adj2" fmla="val -4731"/>
              <a:gd name="adj3" fmla="val 184218"/>
              <a:gd name="adj4" fmla="val -79375"/>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运行按钮</a:t>
            </a:r>
            <a:endParaRPr lang="zh-CN" altLang="en-US" dirty="0">
              <a:solidFill>
                <a:srgbClr val="C00000"/>
              </a:solidFill>
              <a:latin typeface="黑体" panose="02010609060101010101" pitchFamily="49" charset="-122"/>
            </a:endParaRPr>
          </a:p>
        </p:txBody>
      </p:sp>
      <p:sp>
        <p:nvSpPr>
          <p:cNvPr id="5" name="线形标注 1(带强调线) 4"/>
          <p:cNvSpPr/>
          <p:nvPr/>
        </p:nvSpPr>
        <p:spPr>
          <a:xfrm>
            <a:off x="10175875" y="2420938"/>
            <a:ext cx="1249363" cy="503237"/>
          </a:xfrm>
          <a:prstGeom prst="accentCallout1">
            <a:avLst>
              <a:gd name="adj1" fmla="val 60384"/>
              <a:gd name="adj2" fmla="val -4731"/>
              <a:gd name="adj3" fmla="val 59315"/>
              <a:gd name="adj4" fmla="val -63856"/>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en-US" altLang="zh-CN" dirty="0">
                <a:solidFill>
                  <a:srgbClr val="C00000"/>
                </a:solidFill>
                <a:latin typeface="黑体" panose="02010609060101010101" pitchFamily="49" charset="-122"/>
              </a:rPr>
              <a:t>SQL</a:t>
            </a:r>
            <a:r>
              <a:rPr lang="zh-CN" altLang="en-US" dirty="0">
                <a:solidFill>
                  <a:srgbClr val="C00000"/>
                </a:solidFill>
                <a:latin typeface="黑体" panose="02010609060101010101" pitchFamily="49" charset="-122"/>
              </a:rPr>
              <a:t>语句</a:t>
            </a:r>
            <a:endParaRPr lang="zh-CN" altLang="en-US" dirty="0">
              <a:solidFill>
                <a:srgbClr val="C00000"/>
              </a:solidFill>
              <a:latin typeface="黑体" panose="02010609060101010101" pitchFamily="49" charset="-122"/>
            </a:endParaRPr>
          </a:p>
        </p:txBody>
      </p:sp>
      <p:sp>
        <p:nvSpPr>
          <p:cNvPr id="6" name="线形标注 1(带强调线) 5"/>
          <p:cNvSpPr/>
          <p:nvPr/>
        </p:nvSpPr>
        <p:spPr>
          <a:xfrm>
            <a:off x="8162925" y="5805488"/>
            <a:ext cx="1249363" cy="504825"/>
          </a:xfrm>
          <a:prstGeom prst="accentCallout1">
            <a:avLst>
              <a:gd name="adj1" fmla="val 60384"/>
              <a:gd name="adj2" fmla="val -4731"/>
              <a:gd name="adj3" fmla="val 62292"/>
              <a:gd name="adj4" fmla="val -267866"/>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结果消息</a:t>
            </a:r>
            <a:endParaRPr lang="zh-CN" altLang="en-US" dirty="0">
              <a:solidFill>
                <a:srgbClr val="C00000"/>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2"/>
          <p:cNvSpPr txBox="1"/>
          <p:nvPr/>
        </p:nvSpPr>
        <p:spPr>
          <a:xfrm>
            <a:off x="225425" y="503238"/>
            <a:ext cx="6662738"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en-US" sz="3200" dirty="0">
                <a:solidFill>
                  <a:srgbClr val="0033CC"/>
                </a:solidFill>
                <a:latin typeface="黑体" panose="02010609060101010101" pitchFamily="49" charset="-122"/>
              </a:rPr>
              <a:t>六、角色管理</a:t>
            </a:r>
            <a:endParaRPr lang="zh-CN" altLang="en-US" sz="3200" dirty="0">
              <a:solidFill>
                <a:srgbClr val="0033CC"/>
              </a:solidFill>
              <a:latin typeface="黑体" panose="02010609060101010101" pitchFamily="49" charset="-122"/>
            </a:endParaRPr>
          </a:p>
        </p:txBody>
      </p:sp>
      <p:sp>
        <p:nvSpPr>
          <p:cNvPr id="5" name="Rectangle 3"/>
          <p:cNvSpPr>
            <a:spLocks noChangeArrowheads="1"/>
          </p:cNvSpPr>
          <p:nvPr/>
        </p:nvSpPr>
        <p:spPr bwMode="auto">
          <a:xfrm>
            <a:off x="696913" y="5040313"/>
            <a:ext cx="7199313" cy="15573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角色管理实现方式：</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执行</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SQL</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语句管理角色</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通过</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GUI</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操作管理角色</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 name="矩形 1"/>
          <p:cNvSpPr/>
          <p:nvPr/>
        </p:nvSpPr>
        <p:spPr>
          <a:xfrm>
            <a:off x="660400" y="1347788"/>
            <a:ext cx="11095038" cy="1203325"/>
          </a:xfrm>
          <a:prstGeom prst="rect">
            <a:avLst/>
          </a:prstGeom>
          <a:noFill/>
          <a:ln w="9525">
            <a:noFill/>
          </a:ln>
        </p:spPr>
        <p:txBody>
          <a:bodyPr lIns="123885" tIns="61943" rIns="123885" bIns="61943">
            <a:spAutoFit/>
          </a:bodyPr>
          <a:p>
            <a:pPr algn="just" defTabSz="967105" eaLnBrk="1" hangingPunct="1">
              <a:lnSpc>
                <a:spcPts val="4240"/>
              </a:lnSpc>
              <a:buClr>
                <a:srgbClr val="FF0000"/>
              </a:buClr>
            </a:pPr>
            <a:r>
              <a:rPr lang="zh-CN" altLang="zh-CN" sz="2800" dirty="0">
                <a:latin typeface="黑体" panose="02010609060101010101" pitchFamily="49" charset="-122"/>
              </a:rPr>
              <a:t>在</a:t>
            </a:r>
            <a:r>
              <a:rPr lang="en-US" altLang="zh-CN" sz="2800" dirty="0">
                <a:latin typeface="黑体" panose="02010609060101010101" pitchFamily="49" charset="-122"/>
              </a:rPr>
              <a:t>DBMS</a:t>
            </a:r>
            <a:r>
              <a:rPr lang="zh-CN" altLang="zh-CN" sz="2800" dirty="0">
                <a:latin typeface="黑体" panose="02010609060101010101" pitchFamily="49" charset="-122"/>
              </a:rPr>
              <a:t>中，为了方便对众多用户及其权限进行管理，通常将一组具有相同权限的用户定义为</a:t>
            </a:r>
            <a:r>
              <a:rPr lang="zh-CN" altLang="zh-CN" sz="2800" dirty="0">
                <a:solidFill>
                  <a:srgbClr val="FF0000"/>
                </a:solidFill>
                <a:latin typeface="黑体" panose="02010609060101010101" pitchFamily="49" charset="-122"/>
              </a:rPr>
              <a:t>角色</a:t>
            </a:r>
            <a:r>
              <a:rPr lang="en-US" altLang="zh-CN" sz="2800" dirty="0">
                <a:latin typeface="黑体" panose="02010609060101010101" pitchFamily="49" charset="-122"/>
              </a:rPr>
              <a:t>(Role)</a:t>
            </a:r>
            <a:r>
              <a:rPr lang="zh-CN" altLang="zh-CN" sz="2800" dirty="0">
                <a:latin typeface="黑体" panose="02010609060101010101" pitchFamily="49" charset="-122"/>
              </a:rPr>
              <a:t>。</a:t>
            </a:r>
            <a:endParaRPr lang="zh-CN" altLang="en-US" sz="2800" dirty="0">
              <a:latin typeface="黑体" panose="02010609060101010101" pitchFamily="49" charset="-122"/>
            </a:endParaRPr>
          </a:p>
        </p:txBody>
      </p:sp>
      <p:sp>
        <p:nvSpPr>
          <p:cNvPr id="6" name="Rectangle 3"/>
          <p:cNvSpPr>
            <a:spLocks noChangeArrowheads="1"/>
          </p:cNvSpPr>
          <p:nvPr/>
        </p:nvSpPr>
        <p:spPr bwMode="auto">
          <a:xfrm>
            <a:off x="831850" y="2681288"/>
            <a:ext cx="11018838" cy="21177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角色管理内容：</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创建角色</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修改角色</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14655" marR="0" lvl="0" indent="-414655" algn="l" defTabSz="914400" rtl="0" eaLnBrk="1" fontAlgn="base" latinLnBrk="1" hangingPunct="1">
              <a:lnSpc>
                <a:spcPct val="80000"/>
              </a:lnSpc>
              <a:spcBef>
                <a:spcPct val="50000"/>
              </a:spcBef>
              <a:spcAft>
                <a:spcPct val="0"/>
              </a:spcAft>
              <a:buClr>
                <a:srgbClr val="FF0000"/>
              </a:buClr>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删除角色</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char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charRg st="0"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charRg st="8"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charRg st="13" end="1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charRg st="18" end="2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charRg st="4294967295" end="429496729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charRg st="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charRg st="10" end="2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charRg st="22" end="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P spid="6"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p:nvPr/>
        </p:nvSpPr>
        <p:spPr>
          <a:xfrm>
            <a:off x="201613" y="523875"/>
            <a:ext cx="6480175"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1. </a:t>
            </a:r>
            <a:r>
              <a:rPr lang="zh-CN" altLang="en-US" sz="2800" dirty="0">
                <a:solidFill>
                  <a:srgbClr val="0033CC"/>
                </a:solidFill>
                <a:latin typeface="黑体" panose="02010609060101010101" pitchFamily="49" charset="-122"/>
              </a:rPr>
              <a:t>角色管理</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a:t>
            </a:r>
            <a:endParaRPr lang="zh-CN" altLang="en-US" sz="2800" dirty="0">
              <a:solidFill>
                <a:srgbClr val="0033CC"/>
              </a:solidFill>
              <a:latin typeface="黑体" panose="02010609060101010101" pitchFamily="49" charset="-122"/>
            </a:endParaRPr>
          </a:p>
        </p:txBody>
      </p:sp>
      <p:sp>
        <p:nvSpPr>
          <p:cNvPr id="3" name="矩形 2"/>
          <p:cNvSpPr/>
          <p:nvPr/>
        </p:nvSpPr>
        <p:spPr>
          <a:xfrm>
            <a:off x="620713" y="1223963"/>
            <a:ext cx="11233150" cy="3233738"/>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CREATE  ROLE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角色名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 [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WITH</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 option [ ... ] ]; 	 --</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创建角色</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ALTER  ROLE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角色名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 [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WITH</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 option [ ... ] ]; 	 --</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修改角色属性</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ALTER  ROLE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角色名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RENAME TO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新角色名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修改角色名称</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ALTER  ROLE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角色名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SET</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参数项</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TO</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 = } { value | DEFAULT }; </a:t>
            </a:r>
            <a:endParaRPr kumimoji="0" lang="en-US" altLang="zh-CN" sz="24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修改角色参数值</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ALTER  ROLE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角色名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RESET</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参数项</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复位角色参数值</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DROP  ROLE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&lt;</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角色名</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&gt;;						 --</a:t>
            </a:r>
            <a:r>
              <a:rPr kumimoji="0" lang="zh-CN" altLang="zh-CN" sz="2400" b="0" i="0" u="none" strike="noStrike" kern="1000" cap="none" spc="0" normalizeH="0" baseline="0" noProof="0" dirty="0">
                <a:ln>
                  <a:noFill/>
                </a:ln>
                <a:solidFill>
                  <a:srgbClr val="000000"/>
                </a:solidFill>
                <a:effectLst/>
                <a:uLnTx/>
                <a:uFillTx/>
                <a:latin typeface="+mn-ea"/>
                <a:ea typeface="+mn-ea"/>
                <a:cs typeface="+mn-cs"/>
              </a:rPr>
              <a:t>删除指定角色</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iming>
    <p:tnLst>
      <p:par>
        <p:cTn id="1" dur="indefinite" restart="never" nodeType="tmRoot"/>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nvSpPr>
        <p:spPr>
          <a:xfrm>
            <a:off x="201613" y="476250"/>
            <a:ext cx="6480175"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2. </a:t>
            </a:r>
            <a:r>
              <a:rPr lang="zh-CN" altLang="en-US" sz="2800" dirty="0">
                <a:solidFill>
                  <a:srgbClr val="0033CC"/>
                </a:solidFill>
                <a:latin typeface="黑体" panose="02010609060101010101" pitchFamily="49" charset="-122"/>
              </a:rPr>
              <a:t>角色管理实例</a:t>
            </a:r>
            <a:endParaRPr lang="zh-CN" altLang="en-US" sz="2800" dirty="0">
              <a:solidFill>
                <a:srgbClr val="0033CC"/>
              </a:solidFill>
              <a:latin typeface="黑体" panose="02010609060101010101" pitchFamily="49" charset="-122"/>
            </a:endParaRPr>
          </a:p>
        </p:txBody>
      </p:sp>
      <p:sp>
        <p:nvSpPr>
          <p:cNvPr id="12" name="矩形 11"/>
          <p:cNvSpPr/>
          <p:nvPr/>
        </p:nvSpPr>
        <p:spPr>
          <a:xfrm>
            <a:off x="407988" y="1196975"/>
            <a:ext cx="11431588" cy="2336800"/>
          </a:xfrm>
          <a:prstGeom prst="rect">
            <a:avLst/>
          </a:prstGeom>
        </p:spPr>
        <p:txBody>
          <a:bodyPr>
            <a:spAutoFit/>
          </a:bodyPr>
          <a:lstStyle/>
          <a:p>
            <a:pPr marL="0" marR="0" lvl="0" indent="0" algn="just" defTabSz="914400" rtl="0" eaLnBrk="0" fontAlgn="base" latinLnBrk="0" hangingPunct="0">
              <a:lnSpc>
                <a:spcPts val="3500"/>
              </a:lnSpc>
              <a:spcBef>
                <a:spcPct val="0"/>
              </a:spcBef>
              <a:spcAft>
                <a:spcPct val="0"/>
              </a:spcAft>
              <a:buClrTx/>
              <a:buSzTx/>
              <a:buFontTx/>
              <a:buNone/>
              <a:defRPr/>
            </a:pPr>
            <a:r>
              <a:rPr kumimoji="0" lang="zh-CN"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例</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在工程项目管理系统中，假定需要在</a:t>
            </a:r>
            <a:r>
              <a:rPr kumimoji="0" lang="en-US" altLang="zh-CN" sz="2800" b="0"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ProjectDB</a:t>
            </a:r>
            <a:r>
              <a:rPr kumimoji="0" lang="zh-CN"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数据库内创建经理角色</a:t>
            </a:r>
            <a:r>
              <a:rPr kumimoji="0" lang="en-US" altLang="zh-CN" sz="2800" b="0"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Role_Manager</a:t>
            </a:r>
            <a:r>
              <a:rPr kumimoji="0" lang="zh-CN"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。该角色</a:t>
            </a:r>
            <a:r>
              <a:rPr kumimoji="0" lang="zh-CN"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具有登录权限（</a:t>
            </a:r>
            <a:r>
              <a:rPr kumimoji="0" lang="en-US"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mn-cs"/>
              </a:rPr>
              <a:t>Login</a:t>
            </a:r>
            <a:r>
              <a:rPr kumimoji="0" lang="zh-CN"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）和角色继承权限</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en-US"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Inherit</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）系统权限</a:t>
            </a:r>
            <a:r>
              <a:rPr kumimoji="0" lang="zh-CN"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，但它不是超级用户</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en-US" altLang="zh-CN" sz="2800" b="0" i="0" u="none" strike="noStrike" kern="1000" cap="none" spc="0" normalizeH="0" baseline="0" noProof="0" dirty="0" err="1">
                <a:ln>
                  <a:noFill/>
                </a:ln>
                <a:solidFill>
                  <a:srgbClr val="000000"/>
                </a:solidFill>
                <a:effectLst/>
                <a:uLnTx/>
                <a:uFillTx/>
                <a:latin typeface="+mn-ea"/>
                <a:ea typeface="黑体" panose="02010609060101010101" pitchFamily="49" charset="-122"/>
                <a:cs typeface="Times New Roman" panose="02020603050405020304" pitchFamily="18" charset="0"/>
              </a:rPr>
              <a:t>SuperUser</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，不具有创建数据库权限</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en-US" altLang="zh-CN" sz="2800" b="0" i="0" u="none" strike="noStrike" kern="1000" cap="none" spc="0" normalizeH="0" baseline="0" noProof="0" dirty="0" err="1">
                <a:ln>
                  <a:noFill/>
                </a:ln>
                <a:solidFill>
                  <a:srgbClr val="000000"/>
                </a:solidFill>
                <a:effectLst/>
                <a:uLnTx/>
                <a:uFillTx/>
                <a:latin typeface="+mn-ea"/>
                <a:ea typeface="黑体" panose="02010609060101010101" pitchFamily="49" charset="-122"/>
                <a:cs typeface="Times New Roman" panose="02020603050405020304" pitchFamily="18" charset="0"/>
              </a:rPr>
              <a:t>CreateDB</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、创建角色权限</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en-US" altLang="zh-CN" sz="2800" b="0" i="0" u="none" strike="noStrike" kern="1000" cap="none" spc="0" normalizeH="0" baseline="0" noProof="0" dirty="0" err="1">
                <a:ln>
                  <a:noFill/>
                </a:ln>
                <a:solidFill>
                  <a:srgbClr val="000000"/>
                </a:solidFill>
                <a:effectLst/>
                <a:uLnTx/>
                <a:uFillTx/>
                <a:latin typeface="+mn-ea"/>
                <a:ea typeface="黑体" panose="02010609060101010101" pitchFamily="49" charset="-122"/>
                <a:cs typeface="Times New Roman" panose="02020603050405020304" pitchFamily="18" charset="0"/>
              </a:rPr>
              <a:t>CreateRole</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、数据库复制权限</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en-US"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Replication</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，此外数据库连接数</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en-US"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Connection Limit</a:t>
            </a:r>
            <a:r>
              <a:rPr kumimoji="0" lang="zh-CN" altLang="en-US"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a:t>
            </a:r>
            <a:r>
              <a:rPr kumimoji="0" lang="zh-CN" altLang="zh-CN" sz="2800" b="0" i="0" u="none" strike="noStrike" kern="1000" cap="none" spc="0" normalizeH="0" baseline="0" noProof="0" dirty="0">
                <a:ln>
                  <a:noFill/>
                </a:ln>
                <a:solidFill>
                  <a:srgbClr val="000000"/>
                </a:solidFill>
                <a:effectLst/>
                <a:uLnTx/>
                <a:uFillTx/>
                <a:latin typeface="+mn-ea"/>
                <a:ea typeface="黑体" panose="02010609060101010101" pitchFamily="49" charset="-122"/>
                <a:cs typeface="Times New Roman" panose="02020603050405020304" pitchFamily="18" charset="0"/>
              </a:rPr>
              <a:t>不受限。</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矩形 1"/>
          <p:cNvSpPr/>
          <p:nvPr/>
        </p:nvSpPr>
        <p:spPr>
          <a:xfrm>
            <a:off x="982663" y="3767138"/>
            <a:ext cx="6697663" cy="3046413"/>
          </a:xfrm>
          <a:prstGeom prst="rect">
            <a:avLst/>
          </a:prstGeom>
        </p:spPr>
        <p:txBody>
          <a:bodyPr>
            <a:spAutoFit/>
          </a:bodyPr>
          <a:lstStyle/>
          <a:p>
            <a:pPr marL="0" marR="0" lvl="0" indent="2286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CREATE  ROLE  </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a:t>
            </a:r>
            <a:r>
              <a:rPr kumimoji="0" lang="en-US" altLang="zh-CN" sz="2400" b="0" i="0" u="none" strike="noStrike" kern="1000" cap="none" spc="0" normalizeH="0" baseline="0" noProof="0" dirty="0" err="1">
                <a:ln>
                  <a:noFill/>
                </a:ln>
                <a:solidFill>
                  <a:srgbClr val="000000"/>
                </a:solidFill>
                <a:effectLst/>
                <a:uLnTx/>
                <a:uFillTx/>
                <a:latin typeface="+mn-ea"/>
                <a:ea typeface="+mn-ea"/>
                <a:cs typeface="+mn-cs"/>
              </a:rPr>
              <a:t>Role_Manager</a:t>
            </a: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a:t>
            </a:r>
            <a:r>
              <a:rPr kumimoji="0" lang="en-US" altLang="zh-CN" sz="2400" b="0" i="0" u="none" strike="noStrike" kern="1000" cap="none" spc="0" normalizeH="0" baseline="0" noProof="0" dirty="0">
                <a:ln>
                  <a:noFill/>
                </a:ln>
                <a:solidFill>
                  <a:srgbClr val="C00000"/>
                </a:solidFill>
                <a:effectLst/>
                <a:uLnTx/>
                <a:uFillTx/>
                <a:latin typeface="+mn-ea"/>
                <a:ea typeface="+mn-ea"/>
                <a:cs typeface="+mn-cs"/>
              </a:rPr>
              <a:t>WITH</a:t>
            </a:r>
            <a:endParaRPr kumimoji="0" lang="zh-CN" altLang="zh-CN" sz="3200" b="0" i="0" u="none" strike="noStrike" kern="1000" cap="none" spc="0" normalizeH="0" baseline="0" noProof="0" dirty="0">
              <a:ln>
                <a:noFill/>
              </a:ln>
              <a:solidFill>
                <a:srgbClr val="C00000"/>
              </a:solidFill>
              <a:effectLst/>
              <a:uLnTx/>
              <a:uFillTx/>
              <a:latin typeface="+mn-ea"/>
              <a:ea typeface="+mn-ea"/>
              <a:cs typeface="+mn-cs"/>
            </a:endParaRPr>
          </a:p>
          <a:p>
            <a:pPr marL="0" marR="0" lvl="0" indent="2286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LOGIN</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286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NOSUPERUSER</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286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NOCREATEDB</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286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NOCREATEROLE</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286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INHERIT</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286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NOREPLICATION</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a:p>
            <a:pPr marL="0" marR="0" lvl="0" indent="228600" algn="just" defTabSz="914400" rtl="0" eaLnBrk="0" fontAlgn="base" latinLnBrk="0" hangingPunct="0">
              <a:lnSpc>
                <a:spcPct val="1000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000000"/>
                </a:solidFill>
                <a:effectLst/>
                <a:uLnTx/>
                <a:uFillTx/>
                <a:latin typeface="+mn-ea"/>
                <a:ea typeface="+mn-ea"/>
                <a:cs typeface="+mn-cs"/>
              </a:rPr>
              <a:t> CONNECTION LIMIT -1;</a:t>
            </a:r>
            <a:endParaRPr kumimoji="0" lang="zh-CN" altLang="zh-CN" sz="3200" b="0"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图片 1"/>
          <p:cNvPicPr>
            <a:picLocks noChangeAspect="1"/>
          </p:cNvPicPr>
          <p:nvPr/>
        </p:nvPicPr>
        <p:blipFill>
          <a:blip r:embed="rId1"/>
          <a:stretch>
            <a:fillRect/>
          </a:stretch>
        </p:blipFill>
        <p:spPr>
          <a:xfrm>
            <a:off x="369888" y="1244600"/>
            <a:ext cx="11550650" cy="5400675"/>
          </a:xfrm>
          <a:prstGeom prst="rect">
            <a:avLst/>
          </a:prstGeom>
          <a:noFill/>
          <a:ln w="9525">
            <a:noFill/>
          </a:ln>
        </p:spPr>
      </p:pic>
      <p:sp>
        <p:nvSpPr>
          <p:cNvPr id="23555" name="矩形 2"/>
          <p:cNvSpPr/>
          <p:nvPr/>
        </p:nvSpPr>
        <p:spPr>
          <a:xfrm>
            <a:off x="376238" y="523875"/>
            <a:ext cx="5768975"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角色创建</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语句执行</a:t>
            </a:r>
            <a:endParaRPr lang="zh-CN" altLang="zh-CN" sz="2800" dirty="0">
              <a:solidFill>
                <a:srgbClr val="0033CC"/>
              </a:solidFill>
              <a:latin typeface="黑体" panose="02010609060101010101" pitchFamily="49" charset="-122"/>
            </a:endParaRPr>
          </a:p>
        </p:txBody>
      </p:sp>
      <p:sp>
        <p:nvSpPr>
          <p:cNvPr id="4" name="线形标注 1(带强调线) 3"/>
          <p:cNvSpPr/>
          <p:nvPr/>
        </p:nvSpPr>
        <p:spPr>
          <a:xfrm>
            <a:off x="10217150" y="600075"/>
            <a:ext cx="1249363" cy="503238"/>
          </a:xfrm>
          <a:prstGeom prst="accentCallout1">
            <a:avLst>
              <a:gd name="adj1" fmla="val 60384"/>
              <a:gd name="adj2" fmla="val -4731"/>
              <a:gd name="adj3" fmla="val 416560"/>
              <a:gd name="adj4" fmla="val -123769"/>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运行按钮</a:t>
            </a:r>
            <a:endParaRPr lang="zh-CN" altLang="en-US" dirty="0">
              <a:solidFill>
                <a:srgbClr val="C00000"/>
              </a:solidFill>
              <a:latin typeface="黑体" panose="02010609060101010101" pitchFamily="49" charset="-122"/>
            </a:endParaRPr>
          </a:p>
        </p:txBody>
      </p:sp>
      <p:sp>
        <p:nvSpPr>
          <p:cNvPr id="5" name="线形标注 1(带强调线) 4"/>
          <p:cNvSpPr/>
          <p:nvPr/>
        </p:nvSpPr>
        <p:spPr>
          <a:xfrm>
            <a:off x="10175875" y="3213100"/>
            <a:ext cx="1249363" cy="503238"/>
          </a:xfrm>
          <a:prstGeom prst="accentCallout1">
            <a:avLst>
              <a:gd name="adj1" fmla="val 60384"/>
              <a:gd name="adj2" fmla="val -4731"/>
              <a:gd name="adj3" fmla="val 59315"/>
              <a:gd name="adj4" fmla="val -113051"/>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en-US" altLang="zh-CN" dirty="0">
                <a:solidFill>
                  <a:srgbClr val="C00000"/>
                </a:solidFill>
                <a:latin typeface="黑体" panose="02010609060101010101" pitchFamily="49" charset="-122"/>
              </a:rPr>
              <a:t>SQL</a:t>
            </a:r>
            <a:r>
              <a:rPr lang="zh-CN" altLang="en-US" dirty="0">
                <a:solidFill>
                  <a:srgbClr val="C00000"/>
                </a:solidFill>
                <a:latin typeface="黑体" panose="02010609060101010101" pitchFamily="49" charset="-122"/>
              </a:rPr>
              <a:t>语句</a:t>
            </a:r>
            <a:endParaRPr lang="zh-CN" altLang="en-US" dirty="0">
              <a:solidFill>
                <a:srgbClr val="C00000"/>
              </a:solidFill>
              <a:latin typeface="黑体" panose="02010609060101010101" pitchFamily="49" charset="-122"/>
            </a:endParaRPr>
          </a:p>
        </p:txBody>
      </p:sp>
      <p:sp>
        <p:nvSpPr>
          <p:cNvPr id="6" name="线形标注 1(带强调线) 5"/>
          <p:cNvSpPr/>
          <p:nvPr/>
        </p:nvSpPr>
        <p:spPr>
          <a:xfrm>
            <a:off x="10199688" y="5805488"/>
            <a:ext cx="1249362" cy="504825"/>
          </a:xfrm>
          <a:prstGeom prst="accentCallout1">
            <a:avLst>
              <a:gd name="adj1" fmla="val 60384"/>
              <a:gd name="adj2" fmla="val -4731"/>
              <a:gd name="adj3" fmla="val 59324"/>
              <a:gd name="adj4" fmla="val -116690"/>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结果消息</a:t>
            </a:r>
            <a:endParaRPr lang="zh-CN" altLang="en-US" dirty="0">
              <a:solidFill>
                <a:srgbClr val="C00000"/>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p:nvPr/>
        </p:nvSpPr>
        <p:spPr>
          <a:xfrm>
            <a:off x="201613" y="476250"/>
            <a:ext cx="6480175" cy="549275"/>
          </a:xfrm>
          <a:prstGeom prst="rect">
            <a:avLst/>
          </a:prstGeom>
          <a:noFill/>
          <a:ln w="9525">
            <a:noFill/>
          </a:ln>
        </p:spPr>
        <p:txBody>
          <a:bodyPr lIns="117060" tIns="58530" rIns="117060" bIns="58530">
            <a:spAutoFit/>
          </a:bodyPr>
          <a:p>
            <a:pPr defTabSz="967105" eaLnBrk="1" hangingPunct="1"/>
            <a:r>
              <a:rPr lang="en-US" altLang="zh-CN" sz="2800" dirty="0">
                <a:solidFill>
                  <a:srgbClr val="0033CC"/>
                </a:solidFill>
                <a:latin typeface="黑体" panose="02010609060101010101" pitchFamily="49" charset="-122"/>
              </a:rPr>
              <a:t>3. </a:t>
            </a:r>
            <a:r>
              <a:rPr lang="zh-CN" altLang="en-US" sz="2800" dirty="0">
                <a:solidFill>
                  <a:srgbClr val="0033CC"/>
                </a:solidFill>
                <a:latin typeface="黑体" panose="02010609060101010101" pitchFamily="49" charset="-122"/>
              </a:rPr>
              <a:t>角色权限授予</a:t>
            </a:r>
            <a:endParaRPr lang="zh-CN" altLang="en-US" sz="2800" dirty="0">
              <a:solidFill>
                <a:srgbClr val="0033CC"/>
              </a:solidFill>
              <a:latin typeface="黑体" panose="02010609060101010101" pitchFamily="49" charset="-122"/>
            </a:endParaRPr>
          </a:p>
        </p:txBody>
      </p:sp>
      <p:sp>
        <p:nvSpPr>
          <p:cNvPr id="12" name="矩形 11"/>
          <p:cNvSpPr/>
          <p:nvPr/>
        </p:nvSpPr>
        <p:spPr>
          <a:xfrm>
            <a:off x="407988" y="1196975"/>
            <a:ext cx="11431588" cy="1438275"/>
          </a:xfrm>
          <a:prstGeom prst="rect">
            <a:avLst/>
          </a:prstGeom>
        </p:spPr>
        <p:txBody>
          <a:bodyPr>
            <a:spAutoFit/>
          </a:bodyPr>
          <a:lstStyle/>
          <a:p>
            <a:pPr marL="0" marR="0" lvl="0" indent="0" algn="just" defTabSz="914400" rtl="0" eaLnBrk="0" fontAlgn="base" latinLnBrk="0" hangingPunct="0">
              <a:lnSpc>
                <a:spcPts val="3500"/>
              </a:lnSpc>
              <a:spcBef>
                <a:spcPct val="0"/>
              </a:spcBef>
              <a:spcAft>
                <a:spcPct val="0"/>
              </a:spcAft>
              <a:buClrTx/>
              <a:buSzTx/>
              <a:buFontTx/>
              <a:buNone/>
              <a:defRPr/>
            </a:pPr>
            <a:r>
              <a:rPr kumimoji="0" lang="zh-CN"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例</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在创建</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好</a:t>
            </a:r>
            <a:r>
              <a:rPr kumimoji="0" lang="zh-CN"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经理角色</a:t>
            </a:r>
            <a:r>
              <a:rPr kumimoji="0" lang="en-US" altLang="zh-CN" sz="2800" b="0"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Role_Manager</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后，还需要赋予</a:t>
            </a:r>
            <a:r>
              <a:rPr kumimoji="0" lang="zh-CN"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该角色</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对数据库表</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Department</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Employee</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Project</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Assignment</a:t>
            </a: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的插入、修改、删除、查询</a:t>
            </a:r>
            <a:r>
              <a:rPr kumimoji="0" lang="zh-CN"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权限。</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3" name="矩形 2"/>
          <p:cNvSpPr/>
          <p:nvPr/>
        </p:nvSpPr>
        <p:spPr>
          <a:xfrm>
            <a:off x="620713" y="2806700"/>
            <a:ext cx="11568113" cy="1887538"/>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GRANT</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SELECT,INSERT,UPDATE,DELETE  </a:t>
            </a: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ON</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Department  </a:t>
            </a: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TO</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0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mn-cs"/>
              </a:rPr>
              <a:t>Role_Manager</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GRANT</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SELECT,INSERT,UPDATE,DELETE  </a:t>
            </a: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ON</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Employee  </a:t>
            </a: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TO</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0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mn-cs"/>
              </a:rPr>
              <a:t>Role_Manager</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GRANT</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SELECT,INSERT,UPDATE,DELETE  </a:t>
            </a: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ON</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Project  </a:t>
            </a: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TO</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0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mn-cs"/>
              </a:rPr>
              <a:t>Role_Manager</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GRANT</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SELECT,INSERT,UPDATE,DELETE  </a:t>
            </a: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ON</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Assignment  </a:t>
            </a:r>
            <a:r>
              <a:rPr kumimoji="0" lang="en-US" altLang="zh-CN" sz="2400" b="0" i="0" u="none" strike="noStrike" kern="10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TO</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0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mn-cs"/>
              </a:rPr>
              <a:t>Role_Manager</a:t>
            </a:r>
            <a:r>
              <a:rPr kumimoji="0" lang="en-US"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zh-CN" sz="2400" b="0" i="0" u="none" strike="noStrike" kern="10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图片 2"/>
          <p:cNvPicPr>
            <a:picLocks noChangeAspect="1"/>
          </p:cNvPicPr>
          <p:nvPr/>
        </p:nvPicPr>
        <p:blipFill>
          <a:blip r:embed="rId1"/>
          <a:stretch>
            <a:fillRect/>
          </a:stretch>
        </p:blipFill>
        <p:spPr>
          <a:xfrm>
            <a:off x="390525" y="1352550"/>
            <a:ext cx="11234738" cy="5316538"/>
          </a:xfrm>
          <a:prstGeom prst="rect">
            <a:avLst/>
          </a:prstGeom>
          <a:noFill/>
          <a:ln w="9525">
            <a:noFill/>
          </a:ln>
        </p:spPr>
      </p:pic>
      <p:sp>
        <p:nvSpPr>
          <p:cNvPr id="25603" name="矩形 2"/>
          <p:cNvSpPr/>
          <p:nvPr/>
        </p:nvSpPr>
        <p:spPr>
          <a:xfrm>
            <a:off x="376238" y="523875"/>
            <a:ext cx="5768975" cy="549275"/>
          </a:xfrm>
          <a:prstGeom prst="rect">
            <a:avLst/>
          </a:prstGeom>
          <a:noFill/>
          <a:ln w="9525">
            <a:noFill/>
          </a:ln>
        </p:spPr>
        <p:txBody>
          <a:bodyPr lIns="117060" tIns="58530" rIns="117060" bIns="58530">
            <a:spAutoFit/>
          </a:bodyPr>
          <a:p>
            <a:pPr defTabSz="967105" eaLnBrk="1" hangingPunct="1"/>
            <a:r>
              <a:rPr lang="zh-CN" altLang="en-US" sz="2800" dirty="0">
                <a:solidFill>
                  <a:srgbClr val="0033CC"/>
                </a:solidFill>
                <a:latin typeface="黑体" panose="02010609060101010101" pitchFamily="49" charset="-122"/>
              </a:rPr>
              <a:t>角色授权</a:t>
            </a:r>
            <a:r>
              <a:rPr lang="en-US" altLang="zh-CN" sz="2800" dirty="0">
                <a:solidFill>
                  <a:srgbClr val="0033CC"/>
                </a:solidFill>
                <a:latin typeface="黑体" panose="02010609060101010101" pitchFamily="49" charset="-122"/>
              </a:rPr>
              <a:t>SQL</a:t>
            </a:r>
            <a:r>
              <a:rPr lang="zh-CN" altLang="en-US" sz="2800" dirty="0">
                <a:solidFill>
                  <a:srgbClr val="0033CC"/>
                </a:solidFill>
                <a:latin typeface="黑体" panose="02010609060101010101" pitchFamily="49" charset="-122"/>
              </a:rPr>
              <a:t>语句执行</a:t>
            </a:r>
            <a:endParaRPr lang="zh-CN" altLang="zh-CN" sz="2800" dirty="0">
              <a:solidFill>
                <a:srgbClr val="0033CC"/>
              </a:solidFill>
              <a:latin typeface="黑体" panose="02010609060101010101" pitchFamily="49" charset="-122"/>
            </a:endParaRPr>
          </a:p>
        </p:txBody>
      </p:sp>
      <p:sp>
        <p:nvSpPr>
          <p:cNvPr id="4" name="线形标注 1(带强调线) 3"/>
          <p:cNvSpPr/>
          <p:nvPr/>
        </p:nvSpPr>
        <p:spPr>
          <a:xfrm>
            <a:off x="10217150" y="600075"/>
            <a:ext cx="1249363" cy="503238"/>
          </a:xfrm>
          <a:prstGeom prst="accentCallout1">
            <a:avLst>
              <a:gd name="adj1" fmla="val 60384"/>
              <a:gd name="adj2" fmla="val -4731"/>
              <a:gd name="adj3" fmla="val 446347"/>
              <a:gd name="adj4" fmla="val -85375"/>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运行按钮</a:t>
            </a:r>
            <a:endParaRPr lang="zh-CN" altLang="en-US" dirty="0">
              <a:solidFill>
                <a:srgbClr val="C00000"/>
              </a:solidFill>
              <a:latin typeface="黑体" panose="02010609060101010101" pitchFamily="49" charset="-122"/>
            </a:endParaRPr>
          </a:p>
        </p:txBody>
      </p:sp>
      <p:sp>
        <p:nvSpPr>
          <p:cNvPr id="5" name="线形标注 1(带强调线) 4"/>
          <p:cNvSpPr/>
          <p:nvPr/>
        </p:nvSpPr>
        <p:spPr>
          <a:xfrm>
            <a:off x="10199688" y="3759200"/>
            <a:ext cx="1249362" cy="503238"/>
          </a:xfrm>
          <a:prstGeom prst="accentCallout1">
            <a:avLst>
              <a:gd name="adj1" fmla="val 60384"/>
              <a:gd name="adj2" fmla="val -4731"/>
              <a:gd name="adj3" fmla="val 59315"/>
              <a:gd name="adj4" fmla="val -113051"/>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en-US" altLang="zh-CN" dirty="0">
                <a:solidFill>
                  <a:srgbClr val="C00000"/>
                </a:solidFill>
                <a:latin typeface="黑体" panose="02010609060101010101" pitchFamily="49" charset="-122"/>
              </a:rPr>
              <a:t>SQL</a:t>
            </a:r>
            <a:r>
              <a:rPr lang="zh-CN" altLang="en-US" dirty="0">
                <a:solidFill>
                  <a:srgbClr val="C00000"/>
                </a:solidFill>
                <a:latin typeface="黑体" panose="02010609060101010101" pitchFamily="49" charset="-122"/>
              </a:rPr>
              <a:t>语句</a:t>
            </a:r>
            <a:endParaRPr lang="zh-CN" altLang="en-US" dirty="0">
              <a:solidFill>
                <a:srgbClr val="C00000"/>
              </a:solidFill>
              <a:latin typeface="黑体" panose="02010609060101010101" pitchFamily="49" charset="-122"/>
            </a:endParaRPr>
          </a:p>
        </p:txBody>
      </p:sp>
      <p:sp>
        <p:nvSpPr>
          <p:cNvPr id="6" name="线形标注 1(带强调线) 5"/>
          <p:cNvSpPr/>
          <p:nvPr/>
        </p:nvSpPr>
        <p:spPr>
          <a:xfrm>
            <a:off x="10199688" y="5805488"/>
            <a:ext cx="1249362" cy="504825"/>
          </a:xfrm>
          <a:prstGeom prst="accentCallout1">
            <a:avLst>
              <a:gd name="adj1" fmla="val 60384"/>
              <a:gd name="adj2" fmla="val -4731"/>
              <a:gd name="adj3" fmla="val 59324"/>
              <a:gd name="adj4" fmla="val -116690"/>
            </a:avLst>
          </a:prstGeom>
          <a:solidFill>
            <a:srgbClr val="FFFFCC"/>
          </a:solidFill>
          <a:ln w="12700" cap="flat" cmpd="sng">
            <a:solidFill>
              <a:schemeClr val="tx1"/>
            </a:solidFill>
            <a:prstDash val="solid"/>
            <a:round/>
            <a:headEnd type="none" w="med" len="med"/>
            <a:tailEnd type="none" w="med" len="med"/>
          </a:ln>
          <a:effectLst>
            <a:outerShdw dist="53882" dir="13499999" algn="ctr" rotWithShape="0">
              <a:schemeClr val="bg2">
                <a:alpha val="50000"/>
              </a:schemeClr>
            </a:outerShdw>
          </a:effectLst>
        </p:spPr>
        <p:txBody>
          <a:bodyPr wrap="none" anchor="ctr"/>
          <a:p>
            <a:pPr algn="ctr" eaLnBrk="1" latinLnBrk="1" hangingPunct="1">
              <a:lnSpc>
                <a:spcPct val="80000"/>
              </a:lnSpc>
              <a:spcBef>
                <a:spcPct val="50000"/>
              </a:spcBef>
              <a:buClr>
                <a:srgbClr val="FF0000"/>
              </a:buClr>
              <a:buFont typeface="Wingdings" panose="05000000000000000000" pitchFamily="2" charset="2"/>
              <a:buNone/>
            </a:pPr>
            <a:r>
              <a:rPr lang="zh-CN" altLang="en-US" dirty="0">
                <a:solidFill>
                  <a:srgbClr val="C00000"/>
                </a:solidFill>
                <a:latin typeface="黑体" panose="02010609060101010101" pitchFamily="49" charset="-122"/>
              </a:rPr>
              <a:t>结果消息</a:t>
            </a:r>
            <a:endParaRPr lang="zh-CN" altLang="en-US" dirty="0">
              <a:solidFill>
                <a:srgbClr val="C00000"/>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265113" y="476250"/>
            <a:ext cx="8062912" cy="608965"/>
          </a:xfrm>
          <a:prstGeom prst="rect">
            <a:avLst/>
          </a:prstGeom>
          <a:noFill/>
          <a:ln w="9525">
            <a:noFill/>
          </a:ln>
        </p:spPr>
        <p:txBody>
          <a:bodyPr lIns="117060" tIns="58530" rIns="117060" bIns="58530">
            <a:spAutoFit/>
          </a:bodyPr>
          <a:p>
            <a:pPr defTabSz="967105" eaLnBrk="1" hangingPunct="1">
              <a:buFont typeface="Arial" panose="020B0604020202020204" pitchFamily="34" charset="0"/>
              <a:buNone/>
            </a:pPr>
            <a:r>
              <a:rPr lang="zh-CN" altLang="zh-CN" sz="3200" dirty="0">
                <a:solidFill>
                  <a:srgbClr val="0033CC"/>
                </a:solidFill>
                <a:latin typeface="黑体" panose="02010609060101010101" pitchFamily="49" charset="-122"/>
              </a:rPr>
              <a:t>课堂讨论</a:t>
            </a:r>
            <a:endParaRPr lang="zh-CN" altLang="zh-CN" sz="3200" dirty="0">
              <a:solidFill>
                <a:srgbClr val="0033CC"/>
              </a:solidFill>
              <a:latin typeface="黑体" panose="02010609060101010101" pitchFamily="49" charset="-122"/>
            </a:endParaRPr>
          </a:p>
        </p:txBody>
      </p:sp>
      <p:sp>
        <p:nvSpPr>
          <p:cNvPr id="2" name="矩形 1"/>
          <p:cNvSpPr/>
          <p:nvPr/>
        </p:nvSpPr>
        <p:spPr>
          <a:xfrm>
            <a:off x="695325" y="1474788"/>
            <a:ext cx="10988675" cy="2784475"/>
          </a:xfrm>
          <a:prstGeom prst="rect">
            <a:avLst/>
          </a:prstGeom>
        </p:spPr>
        <p:txBody>
          <a:bodyPr>
            <a:spAutoFit/>
          </a:bodyPr>
          <a:lstStyle/>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1．数据库系统可能面临哪些安全风险？</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2．如何构建一个完整的数据库系统安全体系？</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3．如何应用数据库存取控制安全模型？</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4．数据库用户管理的内容有哪些？</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5．数据库角色管理的内容有哪些？</a:t>
            </a:r>
            <a:endParaRPr kumimoji="0" sz="2800" b="1" i="0" u="none" strike="noStrike" kern="1000" cap="none" spc="0" normalizeH="0" baseline="0" noProof="0" dirty="0">
              <a:ln>
                <a:noFill/>
              </a:ln>
              <a:solidFill>
                <a:srgbClr val="000000"/>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ts val="0"/>
              </a:spcAft>
              <a:buClrTx/>
              <a:buSzTx/>
              <a:buFontTx/>
              <a:buNone/>
              <a:defRPr/>
            </a:pPr>
            <a:r>
              <a:rPr kumimoji="0" sz="2800" b="1" i="0" u="none" strike="noStrike" kern="1000" cap="none" spc="0" normalizeH="0" baseline="0" noProof="0" dirty="0">
                <a:ln>
                  <a:noFill/>
                </a:ln>
                <a:solidFill>
                  <a:srgbClr val="000000"/>
                </a:solidFill>
                <a:effectLst/>
                <a:uLnTx/>
                <a:uFillTx/>
                <a:latin typeface="+mn-ea"/>
                <a:ea typeface="+mn-ea"/>
                <a:cs typeface="+mn-cs"/>
              </a:rPr>
              <a:t>6．如何针对角色或用户进行数据库对象访问的权限管理？</a:t>
            </a:r>
            <a:endParaRPr kumimoji="0" sz="2800" b="1" i="0" u="none" strike="noStrike" kern="1000" cap="none" spc="0" normalizeH="0" baseline="0" noProof="0" dirty="0">
              <a:ln>
                <a:noFill/>
              </a:ln>
              <a:solidFill>
                <a:srgbClr val="000000"/>
              </a:solidFill>
              <a:effectLst/>
              <a:uLnTx/>
              <a:uFillTx/>
              <a:latin typeface="+mn-ea"/>
              <a:ea typeface="+mn-ea"/>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1827213" y="2614613"/>
            <a:ext cx="88820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5.5 </a:t>
            </a:r>
            <a:r>
              <a:rPr kumimoji="0" lang="zh-CN" altLang="zh-CN"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数据库备份与恢复</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theme/theme1.xml><?xml version="1.0" encoding="utf-8"?>
<a:theme xmlns:a="http://schemas.openxmlformats.org/drawingml/2006/main" name="5_색종이 상자_2">
  <a:themeElements>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_2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_2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_2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_2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_2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_2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_2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색종이 상자">
  <a:themeElements>
    <a:clrScheme name="5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5_색종이 상자">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5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5_색종이 상자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5_색종이 상자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5_색종이 상자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5_색종이 상자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5_색종이 상자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5_색종이 상자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5_색종이 상자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색종이 상자_2">
  <a:themeElements>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_2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_2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_2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_2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_2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_2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_2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15773</Words>
  <Application>WPS 演示</Application>
  <PresentationFormat/>
  <Paragraphs>1196</Paragraphs>
  <Slides>125</Slides>
  <Notes>5</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4</vt:i4>
      </vt:variant>
      <vt:variant>
        <vt:lpstr>幻灯片标题</vt:lpstr>
      </vt:variant>
      <vt:variant>
        <vt:i4>125</vt:i4>
      </vt:variant>
    </vt:vector>
  </HeadingPairs>
  <TitlesOfParts>
    <vt:vector size="145" baseType="lpstr">
      <vt:lpstr>Arial</vt:lpstr>
      <vt:lpstr>宋体</vt:lpstr>
      <vt:lpstr>Wingdings</vt:lpstr>
      <vt:lpstr>黑体</vt:lpstr>
      <vt:lpstr>Tahoma</vt:lpstr>
      <vt:lpstr>Gulim</vt:lpstr>
      <vt:lpstr>Malgun Gothic</vt:lpstr>
      <vt:lpstr>Calibri</vt:lpstr>
      <vt:lpstr>Times New Roman</vt:lpstr>
      <vt:lpstr>隶书</vt:lpstr>
      <vt:lpstr>微软雅黑</vt:lpstr>
      <vt:lpstr>Arial Unicode MS</vt:lpstr>
      <vt:lpstr>Cambria</vt:lpstr>
      <vt:lpstr>5_색종이 상자_2</vt:lpstr>
      <vt:lpstr>5_색종이 상자</vt:lpstr>
      <vt:lpstr>1_색종이 상자_2</vt:lpstr>
      <vt:lpstr>Visio.Drawing.11</vt:lpstr>
      <vt:lpstr>Visio.Drawing.11</vt:lpstr>
      <vt:lpstr>Visio.Drawing.11</vt:lpstr>
      <vt:lpstr>Visio.Drawing.11</vt:lpstr>
      <vt:lpstr>PowerPoint 演示文稿</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頂勲爤鞝犿厡鞚挫厴</dc:title>
  <dc:creator>kmac</dc:creator>
  <cp:lastModifiedBy>mac</cp:lastModifiedBy>
  <cp:revision>3076</cp:revision>
  <dcterms:created xsi:type="dcterms:W3CDTF">2001-08-06T11:10:00Z</dcterms:created>
  <dcterms:modified xsi:type="dcterms:W3CDTF">2020-04-19T08:41:55Z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