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116"/>
  </p:handoutMasterIdLst>
  <p:sldIdLst>
    <p:sldId id="2157" r:id="rId4"/>
    <p:sldId id="2624" r:id="rId5"/>
    <p:sldId id="2496" r:id="rId6"/>
    <p:sldId id="2537" r:id="rId8"/>
    <p:sldId id="2526" r:id="rId9"/>
    <p:sldId id="2527" r:id="rId10"/>
    <p:sldId id="2524" r:id="rId11"/>
    <p:sldId id="2528" r:id="rId12"/>
    <p:sldId id="2529" r:id="rId13"/>
    <p:sldId id="2530" r:id="rId14"/>
    <p:sldId id="2531" r:id="rId15"/>
    <p:sldId id="2532" r:id="rId16"/>
    <p:sldId id="2533" r:id="rId17"/>
    <p:sldId id="2534" r:id="rId18"/>
    <p:sldId id="2536" r:id="rId19"/>
    <p:sldId id="2535" r:id="rId20"/>
    <p:sldId id="2540" r:id="rId21"/>
    <p:sldId id="2541" r:id="rId22"/>
    <p:sldId id="2542" r:id="rId23"/>
    <p:sldId id="2543" r:id="rId24"/>
    <p:sldId id="2544" r:id="rId25"/>
    <p:sldId id="2545" r:id="rId26"/>
    <p:sldId id="2546" r:id="rId27"/>
    <p:sldId id="2547" r:id="rId28"/>
    <p:sldId id="2548" r:id="rId29"/>
    <p:sldId id="2549" r:id="rId30"/>
    <p:sldId id="2550" r:id="rId31"/>
    <p:sldId id="2551" r:id="rId32"/>
    <p:sldId id="2552" r:id="rId33"/>
    <p:sldId id="2553" r:id="rId34"/>
    <p:sldId id="2710" r:id="rId35"/>
    <p:sldId id="2712" r:id="rId36"/>
    <p:sldId id="2714" r:id="rId37"/>
    <p:sldId id="2554" r:id="rId38"/>
    <p:sldId id="2716" r:id="rId39"/>
    <p:sldId id="2717" r:id="rId40"/>
    <p:sldId id="2721" r:id="rId41"/>
    <p:sldId id="2738" r:id="rId42"/>
    <p:sldId id="2718" r:id="rId43"/>
    <p:sldId id="2719" r:id="rId44"/>
    <p:sldId id="2720" r:id="rId45"/>
    <p:sldId id="2722" r:id="rId46"/>
    <p:sldId id="2723" r:id="rId47"/>
    <p:sldId id="2724" r:id="rId48"/>
    <p:sldId id="2725" r:id="rId49"/>
    <p:sldId id="2726" r:id="rId50"/>
    <p:sldId id="2727" r:id="rId51"/>
    <p:sldId id="2729" r:id="rId52"/>
    <p:sldId id="2730" r:id="rId53"/>
    <p:sldId id="2731" r:id="rId54"/>
    <p:sldId id="2732" r:id="rId55"/>
    <p:sldId id="2733" r:id="rId56"/>
    <p:sldId id="2555" r:id="rId57"/>
    <p:sldId id="2556" r:id="rId58"/>
    <p:sldId id="2557" r:id="rId59"/>
    <p:sldId id="2558" r:id="rId60"/>
    <p:sldId id="2559" r:id="rId61"/>
    <p:sldId id="2560" r:id="rId62"/>
    <p:sldId id="2561" r:id="rId63"/>
    <p:sldId id="2562" r:id="rId64"/>
    <p:sldId id="2563" r:id="rId65"/>
    <p:sldId id="2564" r:id="rId66"/>
    <p:sldId id="2565" r:id="rId67"/>
    <p:sldId id="2566" r:id="rId68"/>
    <p:sldId id="2567" r:id="rId69"/>
    <p:sldId id="2568" r:id="rId70"/>
    <p:sldId id="2569" r:id="rId71"/>
    <p:sldId id="2734" r:id="rId72"/>
    <p:sldId id="2570" r:id="rId73"/>
    <p:sldId id="2571" r:id="rId74"/>
    <p:sldId id="2572" r:id="rId75"/>
    <p:sldId id="2573" r:id="rId76"/>
    <p:sldId id="2574" r:id="rId77"/>
    <p:sldId id="2575" r:id="rId78"/>
    <p:sldId id="2576" r:id="rId79"/>
    <p:sldId id="2577" r:id="rId80"/>
    <p:sldId id="2578" r:id="rId81"/>
    <p:sldId id="2579" r:id="rId82"/>
    <p:sldId id="2580" r:id="rId83"/>
    <p:sldId id="2581" r:id="rId84"/>
    <p:sldId id="2582" r:id="rId85"/>
    <p:sldId id="2583" r:id="rId86"/>
    <p:sldId id="2584" r:id="rId87"/>
    <p:sldId id="2585" r:id="rId88"/>
    <p:sldId id="2586" r:id="rId89"/>
    <p:sldId id="2587" r:id="rId90"/>
    <p:sldId id="2588" r:id="rId91"/>
    <p:sldId id="2735" r:id="rId92"/>
    <p:sldId id="2589" r:id="rId93"/>
    <p:sldId id="2590" r:id="rId94"/>
    <p:sldId id="2591" r:id="rId95"/>
    <p:sldId id="2592" r:id="rId96"/>
    <p:sldId id="2593" r:id="rId97"/>
    <p:sldId id="2594" r:id="rId98"/>
    <p:sldId id="2595" r:id="rId99"/>
    <p:sldId id="2596" r:id="rId100"/>
    <p:sldId id="2597" r:id="rId101"/>
    <p:sldId id="2598" r:id="rId102"/>
    <p:sldId id="2599" r:id="rId103"/>
    <p:sldId id="2600" r:id="rId104"/>
    <p:sldId id="2736" r:id="rId105"/>
    <p:sldId id="2601" r:id="rId106"/>
    <p:sldId id="2602" r:id="rId107"/>
    <p:sldId id="2603" r:id="rId108"/>
    <p:sldId id="2604" r:id="rId109"/>
    <p:sldId id="2605" r:id="rId110"/>
    <p:sldId id="2606" r:id="rId111"/>
    <p:sldId id="2607" r:id="rId112"/>
    <p:sldId id="2608" r:id="rId113"/>
    <p:sldId id="2737" r:id="rId114"/>
    <p:sldId id="2709" r:id="rId115"/>
  </p:sldIdLst>
  <p:sldSz cx="12192000" cy="6858000"/>
  <p:notesSz cx="6669405" cy="9928225"/>
  <p:defaultTextStyle>
    <a:defPPr>
      <a:defRPr lang="ko-KR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CCECFF"/>
    <a:srgbClr val="FF3300"/>
    <a:srgbClr val="66FFFF"/>
    <a:srgbClr val="FFFFCC"/>
    <a:srgbClr val="41D5E5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88"/>
    <p:restoredTop sz="92740"/>
  </p:normalViewPr>
  <p:slideViewPr>
    <p:cSldViewPr snapToObjects="1" showGuides="1">
      <p:cViewPr varScale="1">
        <p:scale>
          <a:sx n="83" d="100"/>
          <a:sy n="83" d="100"/>
        </p:scale>
        <p:origin x="-1026" y="-78"/>
      </p:cViewPr>
      <p:guideLst>
        <p:guide orient="horz" pos="3859"/>
        <p:guide orient="horz" pos="1093"/>
        <p:guide pos="234"/>
        <p:guide pos="7461"/>
        <p:guide pos="3809"/>
        <p:guide pos="1327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0" Type="http://schemas.openxmlformats.org/officeDocument/2006/relationships/commentAuthors" Target="commentAuthors.xml"/><Relationship Id="rId12" Type="http://schemas.openxmlformats.org/officeDocument/2006/relationships/slide" Target="slides/slide8.xml"/><Relationship Id="rId119" Type="http://schemas.openxmlformats.org/officeDocument/2006/relationships/tableStyles" Target="tableStyles.xml"/><Relationship Id="rId118" Type="http://schemas.openxmlformats.org/officeDocument/2006/relationships/viewProps" Target="viewProps.xml"/><Relationship Id="rId117" Type="http://schemas.openxmlformats.org/officeDocument/2006/relationships/presProps" Target="presProps.xml"/><Relationship Id="rId116" Type="http://schemas.openxmlformats.org/officeDocument/2006/relationships/handoutMaster" Target="handoutMasters/handoutMaster1.xml"/><Relationship Id="rId115" Type="http://schemas.openxmlformats.org/officeDocument/2006/relationships/slide" Target="slides/slide111.xml"/><Relationship Id="rId114" Type="http://schemas.openxmlformats.org/officeDocument/2006/relationships/slide" Target="slides/slide110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7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1200"/>
            </a:lvl1pPr>
          </a:lstStyle>
          <a:p>
            <a:pPr marL="0" marR="0" lvl="0" indent="0" algn="l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1200"/>
            </a:lvl1pPr>
          </a:lstStyle>
          <a:p>
            <a:pPr marL="0" marR="0" lvl="0" indent="0" algn="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1200"/>
            </a:lvl1pPr>
          </a:lstStyle>
          <a:p>
            <a:pPr marL="0" marR="0" lvl="0" indent="0" algn="l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•"/>
            </a:pPr>
            <a:fld id="{9A0DB2DC-4C9A-4742-B13C-FB6460FD3503}" type="slidenum">
              <a:rPr lang="zh-CN" altLang="en-US" sz="12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1" tIns="47326" rIns="94651" bIns="47326" numCol="1" anchor="t" anchorCtr="0" compatLnSpc="1"/>
          <a:lstStyle>
            <a:lvl1pPr algn="l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anose="020B0604030504040204" pitchFamily="34" charset="0"/>
                <a:ea typeface="Gulim" panose="020B0600000101010101" pitchFamily="34" charset="-127"/>
              </a:defRPr>
            </a:lvl1pPr>
          </a:lstStyle>
          <a:p>
            <a:pPr marL="0" marR="0" lvl="0" indent="0" algn="l" defTabSz="94615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1" tIns="47326" rIns="94651" bIns="47326" numCol="1" anchor="t" anchorCtr="0" compatLnSpc="1"/>
          <a:lstStyle>
            <a:lvl1pPr algn="r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anose="020B0604030504040204" pitchFamily="34" charset="0"/>
                <a:ea typeface="Gulim" panose="020B0600000101010101" pitchFamily="34" charset="-127"/>
              </a:defRPr>
            </a:lvl1pPr>
          </a:lstStyle>
          <a:p>
            <a:pPr marL="0" marR="0" lvl="0" indent="0" algn="r" defTabSz="94615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100" name="Rectangle 4"/>
          <p:cNvSpPr>
            <a:spLocks noGrp="1"/>
          </p:cNvSpPr>
          <p:nvPr>
            <p:ph type="sldImg"/>
          </p:nvPr>
        </p:nvSpPr>
        <p:spPr>
          <a:xfrm>
            <a:off x="33338" y="746125"/>
            <a:ext cx="6610350" cy="3719513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714875"/>
            <a:ext cx="48879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1" tIns="47326" rIns="94651" bIns="47326" numCol="1" anchor="ctr" anchorCtr="0" compatLnSpc="1"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마스터 텍스트 스타일을 편집합니다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  <a:p>
            <a:pPr marL="457200" marR="0" lvl="1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둘째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  <a:p>
            <a:pPr marL="914400" marR="0" lvl="2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셋째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  <a:p>
            <a:pPr marL="1371600" marR="0" lvl="3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넷째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  <a:p>
            <a:pPr marL="1828800" marR="0" lvl="4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다섯째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1" tIns="47326" rIns="94651" bIns="47326" numCol="1" anchor="b" anchorCtr="0" compatLnSpc="1"/>
          <a:lstStyle>
            <a:lvl1pPr algn="l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anose="020B0604030504040204" pitchFamily="34" charset="0"/>
                <a:ea typeface="Gulim" panose="020B0600000101010101" pitchFamily="34" charset="-127"/>
              </a:defRPr>
            </a:lvl1pPr>
          </a:lstStyle>
          <a:p>
            <a:pPr marL="0" marR="0" lvl="0" indent="0" algn="l" defTabSz="94615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51" tIns="47326" rIns="94651" bIns="47326" numCol="1" anchor="b" anchorCtr="0" compatLnSpc="1"/>
          <a:p>
            <a:pPr lvl="0" algn="r" defTabSz="946150" eaLnBrk="1" fontAlgn="base" latinLnBrk="1" hangingPunct="1">
              <a:spcBef>
                <a:spcPct val="50000"/>
              </a:spcBef>
            </a:pPr>
            <a:fld id="{9A0DB2DC-4C9A-4742-B13C-FB6460FD3503}" type="slidenum">
              <a:rPr lang="en-US" altLang="zh-CN" sz="1300" strike="noStrike" noProof="1" dirty="0">
                <a:latin typeface="Tahoma" panose="020B0604030504040204" pitchFamily="34" charset="0"/>
                <a:ea typeface="Gulim" panose="020B0600000101010101" pitchFamily="34" charset="-127"/>
                <a:cs typeface="+mn-cs"/>
              </a:rPr>
            </a:fld>
            <a:endParaRPr lang="en-US" altLang="zh-CN" sz="1300" strike="noStrike" noProof="1" dirty="0"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35843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38915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40963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4301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45059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47107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1267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49155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51203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5325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57347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59395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61443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6349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0483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r>
              <a:rPr lang="zh-CN" altLang="en-US" dirty="0"/>
              <a:t>计算机又称电脑。任何计算机，不管它是什么类型，都是由程序指令控制机器操作，完成特定工作任务。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 noRot="1" noTextEdit="1"/>
          </p:cNvSpPr>
          <p:nvPr>
            <p:ph type="sldImg"/>
          </p:nvPr>
        </p:nvSpPr>
        <p:spPr>
          <a:xfrm>
            <a:off x="850900" y="742950"/>
            <a:ext cx="4962525" cy="3721100"/>
          </a:xfrm>
        </p:spPr>
      </p:sp>
      <p:sp>
        <p:nvSpPr>
          <p:cNvPr id="39939" name="Rectangle 3"/>
          <p:cNvSpPr>
            <a:spLocks noGrp="1"/>
          </p:cNvSpPr>
          <p:nvPr>
            <p:ph type="body"/>
          </p:nvPr>
        </p:nvSpPr>
        <p:spPr>
          <a:xfrm>
            <a:off x="885825" y="4711700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 noRot="1" noTextEdit="1"/>
          </p:cNvSpPr>
          <p:nvPr>
            <p:ph type="sldImg"/>
          </p:nvPr>
        </p:nvSpPr>
        <p:spPr>
          <a:xfrm>
            <a:off x="596900" y="739775"/>
            <a:ext cx="5467350" cy="3721100"/>
          </a:xfrm>
        </p:spPr>
      </p:sp>
      <p:sp>
        <p:nvSpPr>
          <p:cNvPr id="48131" name="Rectangle 3"/>
          <p:cNvSpPr>
            <a:spLocks noGrp="1"/>
          </p:cNvSpPr>
          <p:nvPr>
            <p:ph type="body"/>
          </p:nvPr>
        </p:nvSpPr>
        <p:spPr>
          <a:xfrm>
            <a:off x="882650" y="4708525"/>
            <a:ext cx="4892675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 noRot="1" noTextEdit="1"/>
          </p:cNvSpPr>
          <p:nvPr>
            <p:ph type="sldImg"/>
          </p:nvPr>
        </p:nvSpPr>
        <p:spPr>
          <a:xfrm>
            <a:off x="595313" y="739775"/>
            <a:ext cx="5467350" cy="3721100"/>
          </a:xfrm>
        </p:spPr>
      </p:sp>
      <p:sp>
        <p:nvSpPr>
          <p:cNvPr id="50179" name="Rectangle 3"/>
          <p:cNvSpPr>
            <a:spLocks noGrp="1"/>
          </p:cNvSpPr>
          <p:nvPr>
            <p:ph type="body"/>
          </p:nvPr>
        </p:nvSpPr>
        <p:spPr>
          <a:xfrm>
            <a:off x="882650" y="470852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  <a:p>
            <a:pPr lvl="0"/>
            <a:r>
              <a:rPr lang="zh-CN" altLang="en-US" dirty="0"/>
              <a:t>当客户端浏览器向服务器请求一个 JSP 页面时，服务器收到该请求后，首先检查所请求的这个JSP 文件内容 ( 代码 ) 是否已经被更新，或者是否是 JSP 文件创建后的第一次被访问，如果是，那么，这个 JSP 文件就会在服务器端的 JSP 引擎作用下转化为一个 Servlet 类的 Java 源代码文件。紧接着，这个 Servlet 类会在 Java 编译器的作用下被编译成一个字节码文件，并装载到JVM 解释执行。剩下的就等同于 Servlet 的处理过程了。如果被请求的 JSP 文件内容 ( 代码 ) 没有被修改，那么它的处理过程也等同于一个 Servlet 的处理过程。即直接由服务器检索出与之对应的 Servlet 实例来处理。需要注意的是，JSP 文件不是在服务器启动的时候转换成 Servlet 类的。而是在被客户端访问的时候才可能发生转换的 ( 如 JSP 文件内容没有被更新等，就不再发生 Servlet 转换 )。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66563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5363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70659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72707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4754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74755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76803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885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7885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0898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0899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2946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2947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4994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4995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7042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7043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909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8909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1138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91139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3186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93187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5234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95235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8306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98307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354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00355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02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02403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445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0445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6498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06499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8546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08547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0594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10595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42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12643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469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1469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6738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16739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8786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18787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0834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20835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882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22883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493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2493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6978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26979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9026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29027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1074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31075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22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33123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6194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36195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8242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38243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029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4029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2338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42339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4386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44387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6434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46435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8482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48483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3555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053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5053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2578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52579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4626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54627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6674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56675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9746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59747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1794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61795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42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63843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589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6589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7938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67939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9986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69987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2034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72035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3921" y="2130428"/>
            <a:ext cx="1036416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62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601" y="274641"/>
            <a:ext cx="274176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274641"/>
            <a:ext cx="8046721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3921" y="2130428"/>
            <a:ext cx="1036416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62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841" y="4406903"/>
            <a:ext cx="10362241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841" y="2906713"/>
            <a:ext cx="1036224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0561" y="1600203"/>
            <a:ext cx="5393281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161" y="1600203"/>
            <a:ext cx="53952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0561" y="1535113"/>
            <a:ext cx="538560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0561" y="2174875"/>
            <a:ext cx="538560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21" y="1535113"/>
            <a:ext cx="538944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21" y="2174875"/>
            <a:ext cx="538944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3050"/>
            <a:ext cx="4010881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61" y="273053"/>
            <a:ext cx="681600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0561" y="1435103"/>
            <a:ext cx="4010881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base"/>
            <a:r>
              <a:rPr lang="zh-CN" altLang="en-US" sz="10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401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401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401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base"/>
            <a:r>
              <a:rPr lang="zh-CN" altLang="en-US" sz="10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601" y="274641"/>
            <a:ext cx="274176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274641"/>
            <a:ext cx="8046721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841" y="4406903"/>
            <a:ext cx="10362241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841" y="2906713"/>
            <a:ext cx="1036224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0561" y="1600203"/>
            <a:ext cx="5393281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161" y="1600203"/>
            <a:ext cx="53952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350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0561" y="1535113"/>
            <a:ext cx="538560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0561" y="2174875"/>
            <a:ext cx="538560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21" y="1535113"/>
            <a:ext cx="538944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21" y="2174875"/>
            <a:ext cx="538944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3050"/>
            <a:ext cx="4010881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61" y="273053"/>
            <a:ext cx="681600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0561" y="1435103"/>
            <a:ext cx="4010881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base"/>
            <a:r>
              <a:rPr lang="zh-CN" altLang="en-US" sz="10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401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401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401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fontAlgn="base"/>
            <a:r>
              <a:rPr lang="zh-CN" altLang="en-US" sz="10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3.jpe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5"/>
          <p:cNvSpPr/>
          <p:nvPr/>
        </p:nvSpPr>
        <p:spPr>
          <a:xfrm>
            <a:off x="11750675" y="6619875"/>
            <a:ext cx="347663" cy="2381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0" tIns="34529" rIns="0" bIns="34529" anchor="ctr"/>
          <a:p>
            <a:pPr lvl="0" indent="0" algn="ctr" eaLnBrk="0" hangingPunct="0">
              <a:lnSpc>
                <a:spcPct val="130000"/>
              </a:lnSpc>
            </a:pPr>
            <a:fld id="{9A0DB2DC-4C9A-4742-B13C-FB6460FD3503}" type="slidenum">
              <a:rPr lang="en-GB" altLang="en-US" sz="600" i="1" dirty="0">
                <a:solidFill>
                  <a:srgbClr val="000066"/>
                </a:solidFill>
                <a:latin typeface="Tahoma" panose="020B0604030504040204" pitchFamily="34" charset="0"/>
                <a:ea typeface="Gulim" panose="020B0600000101010101" pitchFamily="34" charset="-127"/>
              </a:rPr>
            </a:fld>
            <a:r>
              <a:rPr lang="en-GB" altLang="en-US" sz="600" i="1" dirty="0">
                <a:solidFill>
                  <a:srgbClr val="000066"/>
                </a:solidFill>
                <a:latin typeface="Tahoma" panose="020B0604030504040204" pitchFamily="34" charset="0"/>
                <a:ea typeface="Gulim" panose="020B0600000101010101" pitchFamily="34" charset="-127"/>
              </a:rPr>
              <a:t> </a:t>
            </a:r>
            <a:endParaRPr lang="ko-KR" altLang="en-US" sz="600" i="1" dirty="0">
              <a:solidFill>
                <a:srgbClr val="000066"/>
              </a:solidFill>
              <a:latin typeface="Tahom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477500" y="46038"/>
            <a:ext cx="1416050" cy="2397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  <a:sym typeface="+mn-ea"/>
              </a:rPr>
              <a:t>数据库原理及应用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1028" name="Picture 2" descr="subbar"/>
          <p:cNvPicPr>
            <a:picLocks noChangeAspect="1"/>
          </p:cNvPicPr>
          <p:nvPr userDrawn="1"/>
        </p:nvPicPr>
        <p:blipFill>
          <a:blip r:embed="rId12"/>
          <a:srcRect l="189" r="267"/>
          <a:stretch>
            <a:fillRect/>
          </a:stretch>
        </p:blipFill>
        <p:spPr>
          <a:xfrm>
            <a:off x="0" y="-7937"/>
            <a:ext cx="12192000" cy="33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3813" y="4763"/>
            <a:ext cx="2365375" cy="3000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9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  <a:sym typeface="+mn-ea"/>
              </a:rPr>
              <a:t>数据库系统原理与开发</a:t>
            </a:r>
            <a:endParaRPr kumimoji="0" lang="zh-CN" altLang="en-US" sz="1695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931877" y="44450"/>
            <a:ext cx="2261235" cy="30035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9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  <a:sym typeface="+mn-ea"/>
              </a:rPr>
              <a:t>电子科技大学</a:t>
            </a:r>
            <a:r>
              <a:rPr kumimoji="0" lang="en-US" altLang="zh-CN" sz="169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  <a:sym typeface="+mn-ea"/>
              </a:rPr>
              <a:t>-</a:t>
            </a:r>
            <a:r>
              <a:rPr kumimoji="0" lang="zh-CN" altLang="en-US" sz="169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  <a:sym typeface="+mn-ea"/>
              </a:rPr>
              <a:t>张凤荔</a:t>
            </a:r>
            <a:endParaRPr kumimoji="0" lang="zh-CN" altLang="en-US" sz="1695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Malgun Gothic" panose="020B0503020000020004" pitchFamily="34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pitchFamily="34" charset="-127"/>
        </a:defRPr>
      </a:lvl5pPr>
      <a:lvl6pPr marL="3429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6pPr>
      <a:lvl7pPr marL="6858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7pPr>
      <a:lvl8pPr marL="10287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8pPr>
      <a:lvl9pPr marL="13716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9pPr>
    </p:titleStyle>
    <p:bodyStyle>
      <a:lvl1pPr marL="335280" indent="-33528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Malgun Gothic" panose="020B0503020000020004" pitchFamily="34" charset="-127"/>
          <a:cs typeface="+mn-cs"/>
        </a:defRPr>
      </a:lvl1pPr>
      <a:lvl2pPr marL="666750" indent="-32893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900">
          <a:solidFill>
            <a:schemeClr val="tx1"/>
          </a:solidFill>
          <a:latin typeface="+mn-lt"/>
          <a:ea typeface="Malgun Gothic" panose="020B0503020000020004" pitchFamily="34" charset="-127"/>
        </a:defRPr>
      </a:lvl2pPr>
      <a:lvl3pPr marL="970280" indent="-3016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600">
          <a:solidFill>
            <a:schemeClr val="tx1"/>
          </a:solidFill>
          <a:latin typeface="+mn-lt"/>
          <a:ea typeface="Malgun Gothic" panose="020B0503020000020004" pitchFamily="34" charset="-127"/>
        </a:defRPr>
      </a:lvl3pPr>
      <a:lvl4pPr marL="1260475" indent="-2889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Malgun Gothic" panose="020B0503020000020004" pitchFamily="34" charset="-127"/>
        </a:defRPr>
      </a:lvl4pPr>
      <a:lvl5pPr marL="15525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Malgun Gothic" panose="020B0503020000020004" pitchFamily="34" charset="-127"/>
        </a:defRPr>
      </a:lvl5pPr>
      <a:lvl6pPr marL="18954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6pPr>
      <a:lvl7pPr marL="22383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7pPr>
      <a:lvl8pPr marL="25812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8pPr>
      <a:lvl9pPr marL="29241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12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4343400"/>
            <a:ext cx="12192000" cy="2528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121" descr="Untitled-5 copy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2689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2" name="Group 4"/>
          <p:cNvGrpSpPr/>
          <p:nvPr userDrawn="1"/>
        </p:nvGrpSpPr>
        <p:grpSpPr>
          <a:xfrm>
            <a:off x="4244975" y="1300163"/>
            <a:ext cx="6967538" cy="912812"/>
            <a:chOff x="0" y="0"/>
            <a:chExt cx="3629" cy="575"/>
          </a:xfrm>
        </p:grpSpPr>
        <p:sp>
          <p:nvSpPr>
            <p:cNvPr id="2054" name="Oval 10"/>
            <p:cNvSpPr>
              <a:spLocks noChangeArrowheads="1"/>
            </p:cNvSpPr>
            <p:nvPr/>
          </p:nvSpPr>
          <p:spPr bwMode="auto">
            <a:xfrm>
              <a:off x="0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55" name="Oval 11"/>
            <p:cNvSpPr>
              <a:spLocks noChangeArrowheads="1"/>
            </p:cNvSpPr>
            <p:nvPr/>
          </p:nvSpPr>
          <p:spPr bwMode="auto">
            <a:xfrm>
              <a:off x="117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56" name="Oval 12"/>
            <p:cNvSpPr>
              <a:spLocks noChangeArrowheads="1"/>
            </p:cNvSpPr>
            <p:nvPr/>
          </p:nvSpPr>
          <p:spPr bwMode="auto">
            <a:xfrm>
              <a:off x="234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57" name="Oval 13"/>
            <p:cNvSpPr>
              <a:spLocks noChangeArrowheads="1"/>
            </p:cNvSpPr>
            <p:nvPr/>
          </p:nvSpPr>
          <p:spPr bwMode="auto">
            <a:xfrm>
              <a:off x="351" y="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58" name="Oval 14"/>
            <p:cNvSpPr>
              <a:spLocks noChangeArrowheads="1"/>
            </p:cNvSpPr>
            <p:nvPr/>
          </p:nvSpPr>
          <p:spPr bwMode="auto">
            <a:xfrm>
              <a:off x="467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59" name="Oval 15"/>
            <p:cNvSpPr>
              <a:spLocks noChangeArrowheads="1"/>
            </p:cNvSpPr>
            <p:nvPr/>
          </p:nvSpPr>
          <p:spPr bwMode="auto">
            <a:xfrm>
              <a:off x="584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0" name="Oval 16"/>
            <p:cNvSpPr>
              <a:spLocks noChangeArrowheads="1"/>
            </p:cNvSpPr>
            <p:nvPr/>
          </p:nvSpPr>
          <p:spPr bwMode="auto">
            <a:xfrm>
              <a:off x="709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1" name="Oval 17"/>
            <p:cNvSpPr>
              <a:spLocks noChangeArrowheads="1"/>
            </p:cNvSpPr>
            <p:nvPr/>
          </p:nvSpPr>
          <p:spPr bwMode="auto">
            <a:xfrm>
              <a:off x="826" y="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2" name="Oval 18"/>
            <p:cNvSpPr>
              <a:spLocks noChangeArrowheads="1"/>
            </p:cNvSpPr>
            <p:nvPr/>
          </p:nvSpPr>
          <p:spPr bwMode="auto">
            <a:xfrm>
              <a:off x="943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3" name="Oval 19"/>
            <p:cNvSpPr>
              <a:spLocks noChangeArrowheads="1"/>
            </p:cNvSpPr>
            <p:nvPr/>
          </p:nvSpPr>
          <p:spPr bwMode="auto">
            <a:xfrm>
              <a:off x="1059" y="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4" name="Oval 20"/>
            <p:cNvSpPr>
              <a:spLocks noChangeArrowheads="1"/>
            </p:cNvSpPr>
            <p:nvPr/>
          </p:nvSpPr>
          <p:spPr bwMode="auto">
            <a:xfrm>
              <a:off x="1176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5" name="Oval 21"/>
            <p:cNvSpPr>
              <a:spLocks noChangeArrowheads="1"/>
            </p:cNvSpPr>
            <p:nvPr/>
          </p:nvSpPr>
          <p:spPr bwMode="auto">
            <a:xfrm>
              <a:off x="1293" y="0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6" name="Oval 22"/>
            <p:cNvSpPr>
              <a:spLocks noChangeArrowheads="1"/>
            </p:cNvSpPr>
            <p:nvPr/>
          </p:nvSpPr>
          <p:spPr bwMode="auto">
            <a:xfrm>
              <a:off x="1418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7" name="Oval 23"/>
            <p:cNvSpPr>
              <a:spLocks noChangeArrowheads="1"/>
            </p:cNvSpPr>
            <p:nvPr/>
          </p:nvSpPr>
          <p:spPr bwMode="auto">
            <a:xfrm>
              <a:off x="1534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8" name="Oval 24"/>
            <p:cNvSpPr>
              <a:spLocks noChangeArrowheads="1"/>
            </p:cNvSpPr>
            <p:nvPr/>
          </p:nvSpPr>
          <p:spPr bwMode="auto">
            <a:xfrm>
              <a:off x="1651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69" name="Oval 25"/>
            <p:cNvSpPr>
              <a:spLocks noChangeArrowheads="1"/>
            </p:cNvSpPr>
            <p:nvPr/>
          </p:nvSpPr>
          <p:spPr bwMode="auto">
            <a:xfrm>
              <a:off x="1768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0" name="Oval 26"/>
            <p:cNvSpPr>
              <a:spLocks noChangeArrowheads="1"/>
            </p:cNvSpPr>
            <p:nvPr/>
          </p:nvSpPr>
          <p:spPr bwMode="auto">
            <a:xfrm>
              <a:off x="1885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1" name="Oval 27"/>
            <p:cNvSpPr>
              <a:spLocks noChangeArrowheads="1"/>
            </p:cNvSpPr>
            <p:nvPr/>
          </p:nvSpPr>
          <p:spPr bwMode="auto">
            <a:xfrm>
              <a:off x="2002" y="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2" name="Oval 28"/>
            <p:cNvSpPr>
              <a:spLocks noChangeArrowheads="1"/>
            </p:cNvSpPr>
            <p:nvPr/>
          </p:nvSpPr>
          <p:spPr bwMode="auto">
            <a:xfrm>
              <a:off x="2126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3" name="Oval 29"/>
            <p:cNvSpPr>
              <a:spLocks noChangeArrowheads="1"/>
            </p:cNvSpPr>
            <p:nvPr/>
          </p:nvSpPr>
          <p:spPr bwMode="auto">
            <a:xfrm>
              <a:off x="2243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4" name="Oval 30"/>
            <p:cNvSpPr>
              <a:spLocks noChangeArrowheads="1"/>
            </p:cNvSpPr>
            <p:nvPr/>
          </p:nvSpPr>
          <p:spPr bwMode="auto">
            <a:xfrm>
              <a:off x="2360" y="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5" name="Oval 31"/>
            <p:cNvSpPr>
              <a:spLocks noChangeArrowheads="1"/>
            </p:cNvSpPr>
            <p:nvPr/>
          </p:nvSpPr>
          <p:spPr bwMode="auto">
            <a:xfrm>
              <a:off x="2477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6" name="Oval 32"/>
            <p:cNvSpPr>
              <a:spLocks noChangeArrowheads="1"/>
            </p:cNvSpPr>
            <p:nvPr/>
          </p:nvSpPr>
          <p:spPr bwMode="auto">
            <a:xfrm>
              <a:off x="2594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7" name="Oval 33"/>
            <p:cNvSpPr>
              <a:spLocks noChangeArrowheads="1"/>
            </p:cNvSpPr>
            <p:nvPr/>
          </p:nvSpPr>
          <p:spPr bwMode="auto">
            <a:xfrm>
              <a:off x="2711" y="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8" name="Oval 34"/>
            <p:cNvSpPr>
              <a:spLocks noChangeArrowheads="1"/>
            </p:cNvSpPr>
            <p:nvPr/>
          </p:nvSpPr>
          <p:spPr bwMode="auto">
            <a:xfrm>
              <a:off x="2835" y="7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79" name="Oval 35"/>
            <p:cNvSpPr>
              <a:spLocks noChangeArrowheads="1"/>
            </p:cNvSpPr>
            <p:nvPr/>
          </p:nvSpPr>
          <p:spPr bwMode="auto">
            <a:xfrm>
              <a:off x="2952" y="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0" name="Oval 36"/>
            <p:cNvSpPr>
              <a:spLocks noChangeArrowheads="1"/>
            </p:cNvSpPr>
            <p:nvPr/>
          </p:nvSpPr>
          <p:spPr bwMode="auto">
            <a:xfrm>
              <a:off x="3069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1" name="Oval 37"/>
            <p:cNvSpPr>
              <a:spLocks noChangeArrowheads="1"/>
            </p:cNvSpPr>
            <p:nvPr/>
          </p:nvSpPr>
          <p:spPr bwMode="auto">
            <a:xfrm>
              <a:off x="3186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2" name="Oval 38"/>
            <p:cNvSpPr>
              <a:spLocks noChangeArrowheads="1"/>
            </p:cNvSpPr>
            <p:nvPr/>
          </p:nvSpPr>
          <p:spPr bwMode="auto">
            <a:xfrm>
              <a:off x="3303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3" name="Oval 39"/>
            <p:cNvSpPr>
              <a:spLocks noChangeArrowheads="1"/>
            </p:cNvSpPr>
            <p:nvPr/>
          </p:nvSpPr>
          <p:spPr bwMode="auto">
            <a:xfrm>
              <a:off x="0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4" name="Oval 40"/>
            <p:cNvSpPr>
              <a:spLocks noChangeArrowheads="1"/>
            </p:cNvSpPr>
            <p:nvPr/>
          </p:nvSpPr>
          <p:spPr bwMode="auto">
            <a:xfrm>
              <a:off x="117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5" name="Oval 41"/>
            <p:cNvSpPr>
              <a:spLocks noChangeArrowheads="1"/>
            </p:cNvSpPr>
            <p:nvPr/>
          </p:nvSpPr>
          <p:spPr bwMode="auto">
            <a:xfrm>
              <a:off x="234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6" name="Oval 42"/>
            <p:cNvSpPr>
              <a:spLocks noChangeArrowheads="1"/>
            </p:cNvSpPr>
            <p:nvPr/>
          </p:nvSpPr>
          <p:spPr bwMode="auto">
            <a:xfrm>
              <a:off x="351" y="12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7" name="Oval 43"/>
            <p:cNvSpPr>
              <a:spLocks noChangeArrowheads="1"/>
            </p:cNvSpPr>
            <p:nvPr/>
          </p:nvSpPr>
          <p:spPr bwMode="auto">
            <a:xfrm>
              <a:off x="467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8" name="Oval 44"/>
            <p:cNvSpPr>
              <a:spLocks noChangeArrowheads="1"/>
            </p:cNvSpPr>
            <p:nvPr/>
          </p:nvSpPr>
          <p:spPr bwMode="auto">
            <a:xfrm>
              <a:off x="584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89" name="Oval 45"/>
            <p:cNvSpPr>
              <a:spLocks noChangeArrowheads="1"/>
            </p:cNvSpPr>
            <p:nvPr/>
          </p:nvSpPr>
          <p:spPr bwMode="auto">
            <a:xfrm>
              <a:off x="709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0" name="Oval 46"/>
            <p:cNvSpPr>
              <a:spLocks noChangeArrowheads="1"/>
            </p:cNvSpPr>
            <p:nvPr/>
          </p:nvSpPr>
          <p:spPr bwMode="auto">
            <a:xfrm>
              <a:off x="826" y="12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1" name="Oval 47"/>
            <p:cNvSpPr>
              <a:spLocks noChangeArrowheads="1"/>
            </p:cNvSpPr>
            <p:nvPr/>
          </p:nvSpPr>
          <p:spPr bwMode="auto">
            <a:xfrm>
              <a:off x="943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2" name="Oval 48"/>
            <p:cNvSpPr>
              <a:spLocks noChangeArrowheads="1"/>
            </p:cNvSpPr>
            <p:nvPr/>
          </p:nvSpPr>
          <p:spPr bwMode="auto">
            <a:xfrm>
              <a:off x="1059" y="12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3" name="Oval 49"/>
            <p:cNvSpPr>
              <a:spLocks noChangeArrowheads="1"/>
            </p:cNvSpPr>
            <p:nvPr/>
          </p:nvSpPr>
          <p:spPr bwMode="auto">
            <a:xfrm>
              <a:off x="1176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4" name="Oval 50"/>
            <p:cNvSpPr>
              <a:spLocks noChangeArrowheads="1"/>
            </p:cNvSpPr>
            <p:nvPr/>
          </p:nvSpPr>
          <p:spPr bwMode="auto">
            <a:xfrm>
              <a:off x="1293" y="120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5" name="Oval 51"/>
            <p:cNvSpPr>
              <a:spLocks noChangeArrowheads="1"/>
            </p:cNvSpPr>
            <p:nvPr/>
          </p:nvSpPr>
          <p:spPr bwMode="auto">
            <a:xfrm>
              <a:off x="1418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6" name="Oval 52"/>
            <p:cNvSpPr>
              <a:spLocks noChangeArrowheads="1"/>
            </p:cNvSpPr>
            <p:nvPr/>
          </p:nvSpPr>
          <p:spPr bwMode="auto">
            <a:xfrm>
              <a:off x="1534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7" name="Oval 53"/>
            <p:cNvSpPr>
              <a:spLocks noChangeArrowheads="1"/>
            </p:cNvSpPr>
            <p:nvPr/>
          </p:nvSpPr>
          <p:spPr bwMode="auto">
            <a:xfrm>
              <a:off x="1651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8" name="Oval 54"/>
            <p:cNvSpPr>
              <a:spLocks noChangeArrowheads="1"/>
            </p:cNvSpPr>
            <p:nvPr/>
          </p:nvSpPr>
          <p:spPr bwMode="auto">
            <a:xfrm>
              <a:off x="1768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099" name="Oval 55"/>
            <p:cNvSpPr>
              <a:spLocks noChangeArrowheads="1"/>
            </p:cNvSpPr>
            <p:nvPr/>
          </p:nvSpPr>
          <p:spPr bwMode="auto">
            <a:xfrm>
              <a:off x="1885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0" name="Oval 56"/>
            <p:cNvSpPr>
              <a:spLocks noChangeArrowheads="1"/>
            </p:cNvSpPr>
            <p:nvPr/>
          </p:nvSpPr>
          <p:spPr bwMode="auto">
            <a:xfrm>
              <a:off x="2002" y="12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1" name="Oval 57"/>
            <p:cNvSpPr>
              <a:spLocks noChangeArrowheads="1"/>
            </p:cNvSpPr>
            <p:nvPr/>
          </p:nvSpPr>
          <p:spPr bwMode="auto">
            <a:xfrm>
              <a:off x="2126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2" name="Oval 58"/>
            <p:cNvSpPr>
              <a:spLocks noChangeArrowheads="1"/>
            </p:cNvSpPr>
            <p:nvPr/>
          </p:nvSpPr>
          <p:spPr bwMode="auto">
            <a:xfrm>
              <a:off x="2243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3" name="Oval 59"/>
            <p:cNvSpPr>
              <a:spLocks noChangeArrowheads="1"/>
            </p:cNvSpPr>
            <p:nvPr/>
          </p:nvSpPr>
          <p:spPr bwMode="auto">
            <a:xfrm>
              <a:off x="2360" y="12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4" name="Oval 60"/>
            <p:cNvSpPr>
              <a:spLocks noChangeArrowheads="1"/>
            </p:cNvSpPr>
            <p:nvPr/>
          </p:nvSpPr>
          <p:spPr bwMode="auto">
            <a:xfrm>
              <a:off x="2477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5" name="Oval 61"/>
            <p:cNvSpPr>
              <a:spLocks noChangeArrowheads="1"/>
            </p:cNvSpPr>
            <p:nvPr/>
          </p:nvSpPr>
          <p:spPr bwMode="auto">
            <a:xfrm>
              <a:off x="2594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6" name="Oval 62"/>
            <p:cNvSpPr>
              <a:spLocks noChangeArrowheads="1"/>
            </p:cNvSpPr>
            <p:nvPr/>
          </p:nvSpPr>
          <p:spPr bwMode="auto">
            <a:xfrm>
              <a:off x="2711" y="12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7" name="Oval 63"/>
            <p:cNvSpPr>
              <a:spLocks noChangeArrowheads="1"/>
            </p:cNvSpPr>
            <p:nvPr/>
          </p:nvSpPr>
          <p:spPr bwMode="auto">
            <a:xfrm>
              <a:off x="2835" y="127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8" name="Oval 64"/>
            <p:cNvSpPr>
              <a:spLocks noChangeArrowheads="1"/>
            </p:cNvSpPr>
            <p:nvPr/>
          </p:nvSpPr>
          <p:spPr bwMode="auto">
            <a:xfrm>
              <a:off x="2952" y="12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09" name="Oval 65"/>
            <p:cNvSpPr>
              <a:spLocks noChangeArrowheads="1"/>
            </p:cNvSpPr>
            <p:nvPr/>
          </p:nvSpPr>
          <p:spPr bwMode="auto">
            <a:xfrm>
              <a:off x="3069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0" name="Oval 66"/>
            <p:cNvSpPr>
              <a:spLocks noChangeArrowheads="1"/>
            </p:cNvSpPr>
            <p:nvPr/>
          </p:nvSpPr>
          <p:spPr bwMode="auto">
            <a:xfrm>
              <a:off x="3186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1" name="Oval 67"/>
            <p:cNvSpPr>
              <a:spLocks noChangeArrowheads="1"/>
            </p:cNvSpPr>
            <p:nvPr/>
          </p:nvSpPr>
          <p:spPr bwMode="auto">
            <a:xfrm>
              <a:off x="3303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2" name="Oval 68"/>
            <p:cNvSpPr>
              <a:spLocks noChangeArrowheads="1"/>
            </p:cNvSpPr>
            <p:nvPr/>
          </p:nvSpPr>
          <p:spPr bwMode="auto">
            <a:xfrm>
              <a:off x="234" y="255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3" name="Oval 69"/>
            <p:cNvSpPr>
              <a:spLocks noChangeArrowheads="1"/>
            </p:cNvSpPr>
            <p:nvPr/>
          </p:nvSpPr>
          <p:spPr bwMode="auto">
            <a:xfrm>
              <a:off x="351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4" name="Oval 70"/>
            <p:cNvSpPr>
              <a:spLocks noChangeArrowheads="1"/>
            </p:cNvSpPr>
            <p:nvPr/>
          </p:nvSpPr>
          <p:spPr bwMode="auto">
            <a:xfrm>
              <a:off x="467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5" name="Oval 71"/>
            <p:cNvSpPr>
              <a:spLocks noChangeArrowheads="1"/>
            </p:cNvSpPr>
            <p:nvPr/>
          </p:nvSpPr>
          <p:spPr bwMode="auto">
            <a:xfrm>
              <a:off x="584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6" name="Oval 72"/>
            <p:cNvSpPr>
              <a:spLocks noChangeArrowheads="1"/>
            </p:cNvSpPr>
            <p:nvPr/>
          </p:nvSpPr>
          <p:spPr bwMode="auto">
            <a:xfrm>
              <a:off x="701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7" name="Oval 73"/>
            <p:cNvSpPr>
              <a:spLocks noChangeArrowheads="1"/>
            </p:cNvSpPr>
            <p:nvPr/>
          </p:nvSpPr>
          <p:spPr bwMode="auto">
            <a:xfrm>
              <a:off x="818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8" name="Oval 74"/>
            <p:cNvSpPr>
              <a:spLocks noChangeArrowheads="1"/>
            </p:cNvSpPr>
            <p:nvPr/>
          </p:nvSpPr>
          <p:spPr bwMode="auto">
            <a:xfrm>
              <a:off x="943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19" name="Oval 75"/>
            <p:cNvSpPr>
              <a:spLocks noChangeArrowheads="1"/>
            </p:cNvSpPr>
            <p:nvPr/>
          </p:nvSpPr>
          <p:spPr bwMode="auto">
            <a:xfrm>
              <a:off x="1059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0" name="Oval 76"/>
            <p:cNvSpPr>
              <a:spLocks noChangeArrowheads="1"/>
            </p:cNvSpPr>
            <p:nvPr/>
          </p:nvSpPr>
          <p:spPr bwMode="auto">
            <a:xfrm>
              <a:off x="1176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1" name="Oval 77"/>
            <p:cNvSpPr>
              <a:spLocks noChangeArrowheads="1"/>
            </p:cNvSpPr>
            <p:nvPr/>
          </p:nvSpPr>
          <p:spPr bwMode="auto">
            <a:xfrm>
              <a:off x="1293" y="250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2" name="Oval 78"/>
            <p:cNvSpPr>
              <a:spLocks noChangeArrowheads="1"/>
            </p:cNvSpPr>
            <p:nvPr/>
          </p:nvSpPr>
          <p:spPr bwMode="auto">
            <a:xfrm>
              <a:off x="1410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3" name="Oval 79"/>
            <p:cNvSpPr>
              <a:spLocks noChangeArrowheads="1"/>
            </p:cNvSpPr>
            <p:nvPr/>
          </p:nvSpPr>
          <p:spPr bwMode="auto">
            <a:xfrm>
              <a:off x="1527" y="249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4" name="Oval 80"/>
            <p:cNvSpPr>
              <a:spLocks noChangeArrowheads="1"/>
            </p:cNvSpPr>
            <p:nvPr/>
          </p:nvSpPr>
          <p:spPr bwMode="auto">
            <a:xfrm>
              <a:off x="1651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5" name="Oval 81"/>
            <p:cNvSpPr>
              <a:spLocks noChangeArrowheads="1"/>
            </p:cNvSpPr>
            <p:nvPr/>
          </p:nvSpPr>
          <p:spPr bwMode="auto">
            <a:xfrm>
              <a:off x="1768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6" name="Oval 82"/>
            <p:cNvSpPr>
              <a:spLocks noChangeArrowheads="1"/>
            </p:cNvSpPr>
            <p:nvPr/>
          </p:nvSpPr>
          <p:spPr bwMode="auto">
            <a:xfrm>
              <a:off x="1885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7" name="Oval 83"/>
            <p:cNvSpPr>
              <a:spLocks noChangeArrowheads="1"/>
            </p:cNvSpPr>
            <p:nvPr/>
          </p:nvSpPr>
          <p:spPr bwMode="auto">
            <a:xfrm>
              <a:off x="2002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8" name="Oval 84"/>
            <p:cNvSpPr>
              <a:spLocks noChangeArrowheads="1"/>
            </p:cNvSpPr>
            <p:nvPr/>
          </p:nvSpPr>
          <p:spPr bwMode="auto">
            <a:xfrm>
              <a:off x="2119" y="252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29" name="Oval 85"/>
            <p:cNvSpPr>
              <a:spLocks noChangeArrowheads="1"/>
            </p:cNvSpPr>
            <p:nvPr/>
          </p:nvSpPr>
          <p:spPr bwMode="auto">
            <a:xfrm>
              <a:off x="2236" y="250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0" name="Oval 86"/>
            <p:cNvSpPr>
              <a:spLocks noChangeArrowheads="1"/>
            </p:cNvSpPr>
            <p:nvPr/>
          </p:nvSpPr>
          <p:spPr bwMode="auto">
            <a:xfrm>
              <a:off x="2360" y="255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1" name="Oval 87"/>
            <p:cNvSpPr>
              <a:spLocks noChangeArrowheads="1"/>
            </p:cNvSpPr>
            <p:nvPr/>
          </p:nvSpPr>
          <p:spPr bwMode="auto">
            <a:xfrm>
              <a:off x="2477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2" name="Oval 88"/>
            <p:cNvSpPr>
              <a:spLocks noChangeArrowheads="1"/>
            </p:cNvSpPr>
            <p:nvPr/>
          </p:nvSpPr>
          <p:spPr bwMode="auto">
            <a:xfrm>
              <a:off x="2594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3" name="Oval 89"/>
            <p:cNvSpPr>
              <a:spLocks noChangeArrowheads="1"/>
            </p:cNvSpPr>
            <p:nvPr/>
          </p:nvSpPr>
          <p:spPr bwMode="auto">
            <a:xfrm>
              <a:off x="2711" y="252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4" name="Oval 90"/>
            <p:cNvSpPr>
              <a:spLocks noChangeArrowheads="1"/>
            </p:cNvSpPr>
            <p:nvPr/>
          </p:nvSpPr>
          <p:spPr bwMode="auto">
            <a:xfrm>
              <a:off x="2828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5" name="Oval 91"/>
            <p:cNvSpPr>
              <a:spLocks noChangeArrowheads="1"/>
            </p:cNvSpPr>
            <p:nvPr/>
          </p:nvSpPr>
          <p:spPr bwMode="auto">
            <a:xfrm>
              <a:off x="2944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6" name="Oval 92"/>
            <p:cNvSpPr>
              <a:spLocks noChangeArrowheads="1"/>
            </p:cNvSpPr>
            <p:nvPr/>
          </p:nvSpPr>
          <p:spPr bwMode="auto">
            <a:xfrm>
              <a:off x="3069" y="256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7" name="Oval 93"/>
            <p:cNvSpPr>
              <a:spLocks noChangeArrowheads="1"/>
            </p:cNvSpPr>
            <p:nvPr/>
          </p:nvSpPr>
          <p:spPr bwMode="auto">
            <a:xfrm>
              <a:off x="3186" y="254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8" name="Oval 94"/>
            <p:cNvSpPr>
              <a:spLocks noChangeArrowheads="1"/>
            </p:cNvSpPr>
            <p:nvPr/>
          </p:nvSpPr>
          <p:spPr bwMode="auto">
            <a:xfrm>
              <a:off x="3303" y="255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39" name="Oval 95"/>
            <p:cNvSpPr>
              <a:spLocks noChangeArrowheads="1"/>
            </p:cNvSpPr>
            <p:nvPr/>
          </p:nvSpPr>
          <p:spPr bwMode="auto">
            <a:xfrm>
              <a:off x="3420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0" name="Oval 96"/>
            <p:cNvSpPr>
              <a:spLocks noChangeArrowheads="1"/>
            </p:cNvSpPr>
            <p:nvPr/>
          </p:nvSpPr>
          <p:spPr bwMode="auto">
            <a:xfrm>
              <a:off x="3536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1" name="Oval 97"/>
            <p:cNvSpPr>
              <a:spLocks noChangeArrowheads="1"/>
            </p:cNvSpPr>
            <p:nvPr/>
          </p:nvSpPr>
          <p:spPr bwMode="auto">
            <a:xfrm>
              <a:off x="476" y="371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2" name="Oval 98"/>
            <p:cNvSpPr>
              <a:spLocks noChangeArrowheads="1"/>
            </p:cNvSpPr>
            <p:nvPr/>
          </p:nvSpPr>
          <p:spPr bwMode="auto">
            <a:xfrm>
              <a:off x="593" y="36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3" name="Oval 99"/>
            <p:cNvSpPr>
              <a:spLocks noChangeArrowheads="1"/>
            </p:cNvSpPr>
            <p:nvPr/>
          </p:nvSpPr>
          <p:spPr bwMode="auto">
            <a:xfrm>
              <a:off x="710" y="370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4" name="Oval 100"/>
            <p:cNvSpPr>
              <a:spLocks noChangeArrowheads="1"/>
            </p:cNvSpPr>
            <p:nvPr/>
          </p:nvSpPr>
          <p:spPr bwMode="auto">
            <a:xfrm>
              <a:off x="827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5" name="Oval 101"/>
            <p:cNvSpPr>
              <a:spLocks noChangeArrowheads="1"/>
            </p:cNvSpPr>
            <p:nvPr/>
          </p:nvSpPr>
          <p:spPr bwMode="auto">
            <a:xfrm>
              <a:off x="944" y="369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6" name="Oval 102"/>
            <p:cNvSpPr>
              <a:spLocks noChangeArrowheads="1"/>
            </p:cNvSpPr>
            <p:nvPr/>
          </p:nvSpPr>
          <p:spPr bwMode="auto">
            <a:xfrm>
              <a:off x="1060" y="367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7" name="Oval 103"/>
            <p:cNvSpPr>
              <a:spLocks noChangeArrowheads="1"/>
            </p:cNvSpPr>
            <p:nvPr/>
          </p:nvSpPr>
          <p:spPr bwMode="auto">
            <a:xfrm>
              <a:off x="1185" y="36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8" name="Oval 104"/>
            <p:cNvSpPr>
              <a:spLocks noChangeArrowheads="1"/>
            </p:cNvSpPr>
            <p:nvPr/>
          </p:nvSpPr>
          <p:spPr bwMode="auto">
            <a:xfrm>
              <a:off x="1302" y="36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49" name="Oval 105"/>
            <p:cNvSpPr>
              <a:spLocks noChangeArrowheads="1"/>
            </p:cNvSpPr>
            <p:nvPr/>
          </p:nvSpPr>
          <p:spPr bwMode="auto">
            <a:xfrm>
              <a:off x="1419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0" name="Oval 106"/>
            <p:cNvSpPr>
              <a:spLocks noChangeArrowheads="1"/>
            </p:cNvSpPr>
            <p:nvPr/>
          </p:nvSpPr>
          <p:spPr bwMode="auto">
            <a:xfrm>
              <a:off x="1536" y="366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1" name="Oval 107"/>
            <p:cNvSpPr>
              <a:spLocks noChangeArrowheads="1"/>
            </p:cNvSpPr>
            <p:nvPr/>
          </p:nvSpPr>
          <p:spPr bwMode="auto">
            <a:xfrm>
              <a:off x="1652" y="367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2" name="Oval 108"/>
            <p:cNvSpPr>
              <a:spLocks noChangeArrowheads="1"/>
            </p:cNvSpPr>
            <p:nvPr/>
          </p:nvSpPr>
          <p:spPr bwMode="auto">
            <a:xfrm>
              <a:off x="1769" y="365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3" name="Oval 109"/>
            <p:cNvSpPr>
              <a:spLocks noChangeArrowheads="1"/>
            </p:cNvSpPr>
            <p:nvPr/>
          </p:nvSpPr>
          <p:spPr bwMode="auto">
            <a:xfrm>
              <a:off x="1894" y="370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4" name="Oval 110"/>
            <p:cNvSpPr>
              <a:spLocks noChangeArrowheads="1"/>
            </p:cNvSpPr>
            <p:nvPr/>
          </p:nvSpPr>
          <p:spPr bwMode="auto">
            <a:xfrm>
              <a:off x="2011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5" name="Oval 111"/>
            <p:cNvSpPr>
              <a:spLocks noChangeArrowheads="1"/>
            </p:cNvSpPr>
            <p:nvPr/>
          </p:nvSpPr>
          <p:spPr bwMode="auto">
            <a:xfrm>
              <a:off x="485" y="491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6" name="Oval 112"/>
            <p:cNvSpPr>
              <a:spLocks noChangeArrowheads="1"/>
            </p:cNvSpPr>
            <p:nvPr/>
          </p:nvSpPr>
          <p:spPr bwMode="auto">
            <a:xfrm>
              <a:off x="602" y="489"/>
              <a:ext cx="92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7" name="Oval 113"/>
            <p:cNvSpPr>
              <a:spLocks noChangeArrowheads="1"/>
            </p:cNvSpPr>
            <p:nvPr/>
          </p:nvSpPr>
          <p:spPr bwMode="auto">
            <a:xfrm>
              <a:off x="1060" y="486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  <p:sp>
          <p:nvSpPr>
            <p:cNvPr id="2158" name="Oval 114"/>
            <p:cNvSpPr>
              <a:spLocks noChangeArrowheads="1"/>
            </p:cNvSpPr>
            <p:nvPr/>
          </p:nvSpPr>
          <p:spPr bwMode="auto">
            <a:xfrm>
              <a:off x="1200" y="485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5pPr>
      <a:lvl6pPr marL="3429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6pPr>
      <a:lvl7pPr marL="6858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7pPr>
      <a:lvl8pPr marL="10287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8pPr>
      <a:lvl9pPr marL="13716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anose="020B0600000101010101" pitchFamily="34" charset="-127"/>
          <a:ea typeface="Gulim" panose="020B0600000101010101" pitchFamily="34" charset="-127"/>
        </a:defRPr>
      </a:lvl9pPr>
    </p:titleStyle>
    <p:bodyStyle>
      <a:lvl1pPr marL="335280" indent="-33528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32893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900">
          <a:solidFill>
            <a:schemeClr val="tx1"/>
          </a:solidFill>
          <a:latin typeface="+mn-lt"/>
          <a:ea typeface="+mn-ea"/>
        </a:defRPr>
      </a:lvl2pPr>
      <a:lvl3pPr marL="970280" indent="-3016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600">
          <a:solidFill>
            <a:schemeClr val="tx1"/>
          </a:solidFill>
          <a:latin typeface="+mn-lt"/>
          <a:ea typeface="+mn-ea"/>
        </a:defRPr>
      </a:lvl3pPr>
      <a:lvl4pPr marL="1260475" indent="-2889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4pPr>
      <a:lvl5pPr marL="15525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5pPr>
      <a:lvl6pPr marL="18954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6pPr>
      <a:lvl7pPr marL="22383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7pPr>
      <a:lvl8pPr marL="25812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8pPr>
      <a:lvl9pPr marL="29241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6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6.bin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tags" Target="../tags/tag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3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4.bin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5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933575" y="2552700"/>
            <a:ext cx="878522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第</a:t>
            </a: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章</a:t>
            </a: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.   </a:t>
            </a: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数据库应用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编程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2182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三、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ODBC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的层次结构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续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7625" y="1484313"/>
            <a:ext cx="7791450" cy="4368800"/>
            <a:chOff x="612" y="1268"/>
            <a:chExt cx="4672" cy="275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509" y="1594"/>
              <a:ext cx="1799" cy="29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ODBC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应用程序接口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505" y="1268"/>
              <a:ext cx="1799" cy="29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客户端数据库应用程序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509" y="1922"/>
              <a:ext cx="1799" cy="29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ODBC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驱动程序管理器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00" y="2468"/>
              <a:ext cx="968" cy="236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1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984" y="2468"/>
              <a:ext cx="968" cy="236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2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404" y="2468"/>
              <a:ext cx="968" cy="236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n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705" y="2827"/>
              <a:ext cx="968" cy="23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数据源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1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984" y="2810"/>
              <a:ext cx="968" cy="23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数据源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2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09" y="2827"/>
              <a:ext cx="968" cy="23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数据源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n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748" y="3236"/>
              <a:ext cx="872" cy="20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Oracle DBMS</a:t>
              </a:r>
              <a:endPara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236"/>
              <a:ext cx="1162" cy="20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PostgreSQL DBMS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340" y="3236"/>
              <a:ext cx="1158" cy="20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SQL Server DBMS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1164" y="2221"/>
              <a:ext cx="80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2434" y="2221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076" y="2221"/>
              <a:ext cx="824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157" y="2723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434" y="2723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893" y="2723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164" y="3070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434" y="3052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900" y="3070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612" y="3631"/>
              <a:ext cx="1120" cy="389"/>
            </a:xfrm>
            <a:prstGeom prst="flowChartMagneticDisk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226800" rIns="0" bIns="1080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Oracle DB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1851" y="3631"/>
              <a:ext cx="1316" cy="389"/>
            </a:xfrm>
            <a:prstGeom prst="flowChartMagneticDisk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226800" rIns="0" bIns="1080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PostgreSQL DB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3278" y="3631"/>
              <a:ext cx="1396" cy="389"/>
            </a:xfrm>
            <a:prstGeom prst="flowChartMagneticDisk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226800" rIns="0" bIns="1080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SQL Server DB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1164" y="3441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434" y="3441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900" y="3441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58" name="Text Box 33"/>
            <p:cNvSpPr txBox="1"/>
            <p:nvPr/>
          </p:nvSpPr>
          <p:spPr>
            <a:xfrm>
              <a:off x="3086" y="2702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defTabSz="91440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9" name="Text Box 34"/>
            <p:cNvSpPr txBox="1"/>
            <p:nvPr/>
          </p:nvSpPr>
          <p:spPr>
            <a:xfrm>
              <a:off x="3086" y="2341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defTabSz="91440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60" name="Text Box 35"/>
            <p:cNvSpPr txBox="1"/>
            <p:nvPr/>
          </p:nvSpPr>
          <p:spPr>
            <a:xfrm>
              <a:off x="3087" y="3081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defTabSz="91440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AutoShape 36"/>
            <p:cNvSpPr/>
            <p:nvPr/>
          </p:nvSpPr>
          <p:spPr bwMode="auto">
            <a:xfrm>
              <a:off x="3420" y="1725"/>
              <a:ext cx="69" cy="496"/>
            </a:xfrm>
            <a:prstGeom prst="rightBrace">
              <a:avLst>
                <a:gd name="adj1" fmla="val 57407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AutoShape 37"/>
            <p:cNvSpPr/>
            <p:nvPr/>
          </p:nvSpPr>
          <p:spPr bwMode="auto">
            <a:xfrm>
              <a:off x="4604" y="2568"/>
              <a:ext cx="69" cy="856"/>
            </a:xfrm>
            <a:prstGeom prst="rightBrace">
              <a:avLst>
                <a:gd name="adj1" fmla="val 99074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63" name="Text Box 38"/>
            <p:cNvSpPr txBox="1"/>
            <p:nvPr/>
          </p:nvSpPr>
          <p:spPr>
            <a:xfrm>
              <a:off x="3435" y="1298"/>
              <a:ext cx="18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46800" rIns="0" bIns="46800" anchor="t">
              <a:spAutoFit/>
            </a:bodyPr>
            <a:p>
              <a:pPr defTabSz="914400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由应用数据库设计人员提供</a:t>
              </a:r>
              <a:endPara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64" name="Text Box 39"/>
            <p:cNvSpPr txBox="1"/>
            <p:nvPr/>
          </p:nvSpPr>
          <p:spPr>
            <a:xfrm>
              <a:off x="3568" y="1819"/>
              <a:ext cx="1083" cy="2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46800" rIns="0" bIns="46800" anchor="t">
              <a:spAutoFit/>
            </a:bodyPr>
            <a:p>
              <a:pPr defTabSz="914400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由操作系统提供</a:t>
              </a:r>
              <a:endPara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65" name="Text Box 40"/>
            <p:cNvSpPr txBox="1"/>
            <p:nvPr/>
          </p:nvSpPr>
          <p:spPr>
            <a:xfrm>
              <a:off x="4716" y="2644"/>
              <a:ext cx="568" cy="7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46800" rIns="0" bIns="46800" anchor="t"/>
            <a:p>
              <a:pPr defTabSz="914400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由各数据库厂商提供</a:t>
              </a:r>
              <a:endPara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183563" y="806450"/>
            <a:ext cx="3816350" cy="5862638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marL="457200" indent="-457200" defTabSz="914400" eaLnBrk="0" hangingPunct="0">
              <a:lnSpc>
                <a:spcPts val="3000"/>
              </a:lnSpc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驱动程序是一个用于支持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ODBC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函数调用的模块，通常是一个动态链接库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DLL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lnSpc>
                <a:spcPts val="3000"/>
              </a:lnSpc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RDBMS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的驱动程序是不同的。每种数据库都要向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ODBC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驱动程序管理器注册它自己的驱动程序。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lnSpc>
                <a:spcPts val="3000"/>
              </a:lnSpc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建立与数据源的连接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lnSpc>
                <a:spcPts val="3000"/>
              </a:lnSpc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向数据源提交请求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lnSpc>
                <a:spcPts val="3000"/>
              </a:lnSpc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在应用程序需求时，转换数据格式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lnSpc>
                <a:spcPts val="3000"/>
              </a:lnSpc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返回结果给应用程序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lnSpc>
                <a:spcPts val="3000"/>
              </a:lnSpc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将运行错误格式化为标准代码返回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lnSpc>
                <a:spcPts val="3000"/>
              </a:lnSpc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需要时可声明和处理游标。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2" name="直接箭头连接符 41"/>
          <p:cNvCxnSpPr>
            <a:stCxn id="2" idx="1"/>
            <a:endCxn id="11" idx="3"/>
          </p:cNvCxnSpPr>
          <p:nvPr/>
        </p:nvCxnSpPr>
        <p:spPr>
          <a:xfrm flipH="1" flipV="1">
            <a:off x="6318250" y="3576638"/>
            <a:ext cx="1865313" cy="161925"/>
          </a:xfrm>
          <a:prstGeom prst="straightConnector1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charRg st="38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charRg st="3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charRg st="3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charRg st="86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charRg st="8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charRg st="8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6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charRg st="96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charRg st="96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charRg st="96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5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charRg st="105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charRg st="105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charRg st="105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2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charRg st="121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charRg st="12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charRg st="12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31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charRg st="131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charRg st="131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charRg st="131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47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charRg st="147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charRg st="147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charRg st="147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49" name="Text Box 2"/>
          <p:cNvSpPr txBox="1"/>
          <p:nvPr/>
        </p:nvSpPr>
        <p:spPr>
          <a:xfrm>
            <a:off x="839788" y="692150"/>
            <a:ext cx="817562" cy="50593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执行存储过程的结果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5565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0" y="684213"/>
            <a:ext cx="9577388" cy="5757862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zoom dir="in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002338" cy="62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课堂练习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479425" y="1114425"/>
            <a:ext cx="10587038" cy="3322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1．数据库游标是什么？有什么特点？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2．如何声明游标？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3．如何打开游标？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4．如何读取游标的数据？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5．如何在存储过程中使用游标？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172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17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7172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479425" y="1341438"/>
            <a:ext cx="11593513" cy="3019425"/>
          </a:xfrm>
          <a:prstGeom prst="rect">
            <a:avLst/>
          </a:prstGeom>
          <a:noFill/>
          <a:ln w="9525">
            <a:noFill/>
          </a:ln>
        </p:spPr>
        <p:txBody>
          <a:bodyPr lIns="64802" tIns="32401" rIns="64802" bIns="32401" anchor="t">
            <a:spAutoFit/>
          </a:bodyPr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了解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与宿主语言的关系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理解嵌入式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的处理过程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理解嵌入式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与主语言之间的通信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掌握嵌入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的使用方式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71475" y="476250"/>
            <a:ext cx="5903913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l" defTabSz="647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6.6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嵌入式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SQL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编程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28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146">
                                            <p:txEl>
                                              <p:charRg st="28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>
                                            <p:txEl>
                                              <p:charRg st="28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6">
                                            <p:txEl>
                                              <p:charRg st="28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4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46">
                                            <p:txEl>
                                              <p:charRg st="46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6">
                                            <p:txEl>
                                              <p:charRg st="4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46">
                                            <p:txEl>
                                              <p:charRg st="4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1" name="Text Box 2"/>
          <p:cNvSpPr txBox="1"/>
          <p:nvPr/>
        </p:nvSpPr>
        <p:spPr>
          <a:xfrm>
            <a:off x="165100" y="476250"/>
            <a:ext cx="6002338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一、嵌入式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SQL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与宿主语言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406400" y="1131888"/>
            <a:ext cx="11522075" cy="5521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语言具有很强的查询处理能力，而逻辑表达的能力很弱，界面编程能力也很弱。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JAVA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C/C++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等高级语言具有很强逻辑表达能力，能实现复杂的处理逻辑，同时具有较强的用户界面实现功能。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为了使程序语言同时具有它的优点，在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JAVA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C/C++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等高级语言中嵌入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语句，称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高级语言为宿主语言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由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DBMS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的预编译器扫描识别处理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语句，把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语句转换成主语言调用语句，以使主语言编译程序能识别它，最后由主语言的编译程序将整个源程序编译成目标码，然后连接（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Link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）处理生成装载模块。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42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2">
                                            <p:txEl>
                                              <p:charRg st="42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00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2">
                                            <p:txEl>
                                              <p:charRg st="100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56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172">
                                            <p:txEl>
                                              <p:charRg st="156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69" name="Text Box 2"/>
          <p:cNvSpPr txBox="1"/>
          <p:nvPr/>
        </p:nvSpPr>
        <p:spPr>
          <a:xfrm>
            <a:off x="165100" y="476250"/>
            <a:ext cx="6002338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二、嵌入式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SQL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的处理过程</a:t>
            </a:r>
            <a:endParaRPr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550863" y="1233488"/>
            <a:ext cx="8066087" cy="4229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嵌入式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是一个语句级接口，通过程序访问的数据库模式必须在编写程序时已知，以便构造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语句。例如，程序员必须知道数据表名称、列名称及它的域。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对于嵌入式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RDBMS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一般采用预编译方法处理，即由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RDBMS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的预处理程序对源程序进行扫描，识别出嵌入的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语句，把它们转换成主语言调用语句，以使主语言编译程序能识别它们，然后由主语言的编译程序将纯的主语言编译成目标码。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759825" y="404813"/>
          <a:ext cx="3171825" cy="611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765300" imgH="3378200" progId="Visio.Drawing.11">
                  <p:embed/>
                </p:oleObj>
              </mc:Choice>
              <mc:Fallback>
                <p:oleObj name="" r:id="rId1" imgW="1765300" imgH="33782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59825" y="404813"/>
                        <a:ext cx="3171825" cy="6110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76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2">
                                            <p:txEl>
                                              <p:charRg st="76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2">
                                            <p:txEl>
                                              <p:charRg st="76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2">
                                            <p:txEl>
                                              <p:charRg st="76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17" name="Text Box 2"/>
          <p:cNvSpPr txBox="1"/>
          <p:nvPr/>
        </p:nvSpPr>
        <p:spPr>
          <a:xfrm>
            <a:off x="165100" y="476250"/>
            <a:ext cx="7515225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三、嵌入式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SQL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与主语言之间的通信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334963" y="1233488"/>
            <a:ext cx="11737975" cy="42941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 将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嵌入到高级语言中混合编程，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语句负责操纵数据库，高级语言语句负责控制流程。这时程序中会含有两种不同的计算模型的语句，从而需要二者之间建立通信。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数据库工作单元与源程序工作单元之间的通信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主要包括：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向主语言传递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语句的执行状态信息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，使主语言能够根据此信息控制程序流程，主要用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通信区实现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主语言向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语句提供参数，</a:t>
            </a:r>
            <a:r>
              <a:rPr lang="zh-CN" altLang="en-US" sz="26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主要用主变量实现</a:t>
            </a:r>
            <a:endParaRPr lang="en-US" altLang="zh-CN" sz="2600" b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将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语句查询数据库的结果传回主语言处理，</a:t>
            </a:r>
            <a:r>
              <a:rPr lang="zh-CN" altLang="en-US" sz="26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主要用主变量和游标实现</a:t>
            </a:r>
            <a:endParaRPr lang="zh-CN" altLang="en-US" sz="2600" b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charRg st="0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charRg st="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charRg st="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09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2">
                                            <p:txEl>
                                              <p:charRg st="109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2">
                                            <p:txEl>
                                              <p:charRg st="109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2">
                                            <p:txEl>
                                              <p:charRg st="109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61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2">
                                            <p:txEl>
                                              <p:charRg st="161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2">
                                            <p:txEl>
                                              <p:charRg st="161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2">
                                            <p:txEl>
                                              <p:charRg st="161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87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2">
                                            <p:txEl>
                                              <p:charRg st="187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2">
                                            <p:txEl>
                                              <p:charRg st="187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2">
                                            <p:txEl>
                                              <p:charRg st="187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865" name="Text Box 2"/>
          <p:cNvSpPr txBox="1"/>
          <p:nvPr/>
        </p:nvSpPr>
        <p:spPr>
          <a:xfrm>
            <a:off x="165100" y="476250"/>
            <a:ext cx="6002338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三、嵌入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SQL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的使用规定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587375" y="1233488"/>
            <a:ext cx="11341100" cy="623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在程序中要区分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语句和宿主语言语句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587375" y="2060575"/>
            <a:ext cx="11377613" cy="3387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在嵌入式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中，为了能够区分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语句与宿主语言语句，所有的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语句都必须加前缀标识“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EXEC SQL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”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，并以“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END_EXEC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”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作为语句的结束标志。嵌入式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语句的格式如：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     EXEC SQL  &lt;SQL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语句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&gt;  END_EXEC</a:t>
            </a:r>
            <a:endParaRPr lang="en-US" altLang="zh-CN" sz="26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 结束标志在不同的宿主语言中可能是不同的，在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C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PASCAL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语言程序中规定结束标志为“；”，而不是“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END_EXEC”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9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charRg st="96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charRg st="9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charRg st="9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2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charRg st="129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charRg st="12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charRg st="12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3" name="Text Box 2"/>
          <p:cNvSpPr txBox="1"/>
          <p:nvPr/>
        </p:nvSpPr>
        <p:spPr>
          <a:xfrm>
            <a:off x="165100" y="476250"/>
            <a:ext cx="7515225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三、嵌入式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SQL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的使用规定（续）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587375" y="1233488"/>
            <a:ext cx="11341100" cy="623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的集合处理方式与宿主语言单记录处理方式之间的协调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587375" y="1873250"/>
            <a:ext cx="11377613" cy="5003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由于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语句处理的是记录集合，而宿主语言语句一次只能处理一条记录，因此需要使用游标（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Cursor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）机制，把集合操作转换为单记录处理方式。与游标有关的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语句如下：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）游标定义语句（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DECLARE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。游标是与某一查询结果相联系的符号名，游标用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的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DECLARE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语句定义，其格式如下：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EXEC SQL DECLARE &lt;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游标名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&gt; CURSOR FOR</a:t>
            </a:r>
            <a:endParaRPr lang="en-US" altLang="zh-CN" sz="26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	&lt; SELECT 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语句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&gt;</a:t>
            </a:r>
            <a:endParaRPr lang="en-US" altLang="zh-CN" sz="26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END EXEC</a:t>
            </a:r>
            <a:endParaRPr lang="en-US" altLang="zh-CN" sz="26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游标定义语句是一个说明语句，定义中的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SELECT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并不立即执行。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9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charRg st="89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charRg st="89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charRg st="89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5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charRg st="156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charRg st="15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charRg st="15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90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charRg st="190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charRg st="190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charRg st="190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04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charRg st="204" end="2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charRg st="204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charRg st="204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13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charRg st="213" end="2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charRg st="213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charRg st="213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1" name="Text Box 2"/>
          <p:cNvSpPr txBox="1"/>
          <p:nvPr/>
        </p:nvSpPr>
        <p:spPr>
          <a:xfrm>
            <a:off x="165100" y="476250"/>
            <a:ext cx="8810625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三、嵌入式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SQL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的使用规定（</a:t>
            </a: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续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541338" y="1341438"/>
            <a:ext cx="11377612" cy="33909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</a:pP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     2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）游标打开语句（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OPEN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。该语句在执行游标定义中的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SELECT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语句，同时游标处于活动状态。游标是一个指针，此时指向查询结果的第一行之前。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OPEN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语句的格式如下：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marL="742950" lvl="1" indent="-285750" eaLnBrk="1" hangingPunct="1">
              <a:lnSpc>
                <a:spcPct val="140000"/>
              </a:lnSpc>
            </a:pP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EXEC SQL OPEN &lt;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游标名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&gt;</a:t>
            </a:r>
            <a:endParaRPr lang="en-US" altLang="zh-CN" sz="26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marL="742950" lvl="1" indent="-285750" eaLnBrk="1" hangingPunct="1">
              <a:lnSpc>
                <a:spcPct val="140000"/>
              </a:lnSpc>
            </a:pPr>
            <a:endParaRPr lang="en-US" altLang="zh-CN" sz="26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marL="742950" lvl="1" indent="-285750" eaLnBrk="1" hangingPunct="1">
              <a:lnSpc>
                <a:spcPct val="140000"/>
              </a:lnSpc>
            </a:pP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END_EXEC</a:t>
            </a:r>
            <a:endParaRPr lang="en-US" altLang="zh-CN" sz="26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09" name="Text Box 2"/>
          <p:cNvSpPr txBox="1"/>
          <p:nvPr/>
        </p:nvSpPr>
        <p:spPr>
          <a:xfrm>
            <a:off x="165100" y="476250"/>
            <a:ext cx="8810625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三、嵌入式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SQL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的使用规定（</a:t>
            </a: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续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541338" y="1341438"/>
            <a:ext cx="11377612" cy="4013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</a:pP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     3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）游标读取数据语句（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FETCH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。此时游标推进一行，并把游标指向的行（即当前行）中的值取出并送到共享变量，其格式如下：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     EXEC SQL FETCH FROM &lt;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游标名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&gt;  INTO  &lt;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变量表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&gt;</a:t>
            </a:r>
            <a:endParaRPr lang="en-US" altLang="zh-CN" sz="26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endParaRPr lang="en-US" altLang="zh-CN" sz="26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     END_EXEC</a:t>
            </a:r>
            <a:endParaRPr lang="en-US" altLang="zh-CN" sz="26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变量表由逗号分开的共享变量组成。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FETCH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语句通常置于宿主语言程序的循环结构中，并借助宿主语言的处理语句逐一处理查询结果中的每一个元组。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2182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三、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ODBC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的层次结构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续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7625" y="1484313"/>
            <a:ext cx="7791450" cy="4368800"/>
            <a:chOff x="612" y="1268"/>
            <a:chExt cx="4672" cy="275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509" y="1594"/>
              <a:ext cx="1799" cy="29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ODBC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应用程序接口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505" y="1268"/>
              <a:ext cx="1799" cy="29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客户端数据库应用程序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509" y="1922"/>
              <a:ext cx="1799" cy="29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ODBC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驱动程序管理器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00" y="2468"/>
              <a:ext cx="968" cy="236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1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984" y="2468"/>
              <a:ext cx="968" cy="236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2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404" y="2468"/>
              <a:ext cx="968" cy="236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n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705" y="2827"/>
              <a:ext cx="968" cy="23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数据源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1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984" y="2810"/>
              <a:ext cx="968" cy="23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数据源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2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09" y="2827"/>
              <a:ext cx="968" cy="23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数据源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n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748" y="3236"/>
              <a:ext cx="872" cy="20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Oracle DBMS</a:t>
              </a:r>
              <a:endPara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236"/>
              <a:ext cx="1162" cy="20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PostgreSQL DBMS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340" y="3236"/>
              <a:ext cx="1158" cy="20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SQL Server DBMS</a:t>
              </a:r>
              <a:endPara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1164" y="2221"/>
              <a:ext cx="80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2434" y="2221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076" y="2221"/>
              <a:ext cx="824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157" y="2723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434" y="2723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893" y="2723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164" y="3070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434" y="3052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900" y="3070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612" y="3631"/>
              <a:ext cx="1120" cy="389"/>
            </a:xfrm>
            <a:prstGeom prst="flowChartMagneticDisk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226800" rIns="0" bIns="1080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Oracle DB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1851" y="3631"/>
              <a:ext cx="1316" cy="389"/>
            </a:xfrm>
            <a:prstGeom prst="flowChartMagneticDisk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226800" rIns="0" bIns="1080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PostgreSQL DB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3278" y="3631"/>
              <a:ext cx="1396" cy="389"/>
            </a:xfrm>
            <a:prstGeom prst="flowChartMagneticDisk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226800" rIns="0" bIns="1080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SQL Server DB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1164" y="3441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434" y="3441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900" y="3441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06" name="Text Box 33"/>
            <p:cNvSpPr txBox="1"/>
            <p:nvPr/>
          </p:nvSpPr>
          <p:spPr>
            <a:xfrm>
              <a:off x="3086" y="2702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defTabSz="91440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07" name="Text Box 34"/>
            <p:cNvSpPr txBox="1"/>
            <p:nvPr/>
          </p:nvSpPr>
          <p:spPr>
            <a:xfrm>
              <a:off x="3086" y="2341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defTabSz="91440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08" name="Text Box 35"/>
            <p:cNvSpPr txBox="1"/>
            <p:nvPr/>
          </p:nvSpPr>
          <p:spPr>
            <a:xfrm>
              <a:off x="3087" y="3081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defTabSz="91440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AutoShape 36"/>
            <p:cNvSpPr/>
            <p:nvPr/>
          </p:nvSpPr>
          <p:spPr bwMode="auto">
            <a:xfrm>
              <a:off x="3420" y="1725"/>
              <a:ext cx="69" cy="496"/>
            </a:xfrm>
            <a:prstGeom prst="rightBrace">
              <a:avLst>
                <a:gd name="adj1" fmla="val 57407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AutoShape 37"/>
            <p:cNvSpPr/>
            <p:nvPr/>
          </p:nvSpPr>
          <p:spPr bwMode="auto">
            <a:xfrm>
              <a:off x="4604" y="2568"/>
              <a:ext cx="69" cy="856"/>
            </a:xfrm>
            <a:prstGeom prst="rightBrace">
              <a:avLst>
                <a:gd name="adj1" fmla="val 99074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11" name="Text Box 38"/>
            <p:cNvSpPr txBox="1"/>
            <p:nvPr/>
          </p:nvSpPr>
          <p:spPr>
            <a:xfrm>
              <a:off x="3435" y="1298"/>
              <a:ext cx="18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46800" rIns="0" bIns="46800" anchor="t">
              <a:spAutoFit/>
            </a:bodyPr>
            <a:p>
              <a:pPr defTabSz="914400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由应用数据库设计人员提供</a:t>
              </a:r>
              <a:endPara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12" name="Text Box 39"/>
            <p:cNvSpPr txBox="1"/>
            <p:nvPr/>
          </p:nvSpPr>
          <p:spPr>
            <a:xfrm>
              <a:off x="3568" y="1819"/>
              <a:ext cx="1083" cy="2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46800" rIns="0" bIns="46800" anchor="t">
              <a:spAutoFit/>
            </a:bodyPr>
            <a:p>
              <a:pPr defTabSz="914400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由操作系统提供</a:t>
              </a:r>
              <a:endPara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13" name="Text Box 40"/>
            <p:cNvSpPr txBox="1"/>
            <p:nvPr/>
          </p:nvSpPr>
          <p:spPr>
            <a:xfrm>
              <a:off x="4716" y="2644"/>
              <a:ext cx="568" cy="7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46800" rIns="0" bIns="46800" anchor="t"/>
            <a:p>
              <a:pPr defTabSz="914400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由各数据库厂商提供</a:t>
              </a:r>
              <a:endPara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183563" y="806450"/>
            <a:ext cx="3816350" cy="5092700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marL="457200" indent="-457200" defTabSz="914400" eaLnBrk="0" hangingPunct="0">
              <a:lnSpc>
                <a:spcPts val="3000"/>
              </a:lnSpc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数据源是驱动程序与数据库系统连接的桥梁。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lnSpc>
                <a:spcPts val="3000"/>
              </a:lnSpc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它不是数据库系统，而是用于表达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ODBC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驱动程序与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DBMS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特殊连接的命名。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lnSpc>
                <a:spcPts val="3000"/>
              </a:lnSpc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在连接中，用数据源名来代表用户名、服务器名、连接的数据库名等；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lnSpc>
                <a:spcPts val="3000"/>
              </a:lnSpc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可以将数据源名看成是与一个具体数据库建立的连接；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lnSpc>
                <a:spcPts val="3000"/>
              </a:lnSpc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创建数据源最简单的方法是使用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ODBC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驱动程序管理器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2" name="直接箭头连接符 41"/>
          <p:cNvCxnSpPr>
            <a:stCxn id="2" idx="1"/>
            <a:endCxn id="14" idx="3"/>
          </p:cNvCxnSpPr>
          <p:nvPr/>
        </p:nvCxnSpPr>
        <p:spPr>
          <a:xfrm flipH="1">
            <a:off x="6326188" y="3352800"/>
            <a:ext cx="1857375" cy="793750"/>
          </a:xfrm>
          <a:prstGeom prst="straightConnector1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charRg st="21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charRg st="2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charRg st="2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8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charRg st="58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charRg st="58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charRg st="58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charRg st="90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charRg st="9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charRg st="9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15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charRg st="115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charRg st="115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charRg st="115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002338" cy="62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课堂练习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479425" y="1114425"/>
            <a:ext cx="10587038" cy="39693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1．为什么需要嵌入式 SQL？嵌入式 SQL 有什么特点？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2．嵌入式 SQL 在高级语言中的处理过程？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3．如何将 SQL 语句嵌入到 Java 语言中？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4．Java 语言如何执行嵌入式 SQL 语句？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5．Java 语言中执行嵌入式 SQL 语句，如何向 SQL 语句传递参数？如何向主语言返回执行结果集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172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17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7172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2182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三、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ODBC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的层次结构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续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7625" y="1484313"/>
            <a:ext cx="7791450" cy="4368800"/>
            <a:chOff x="612" y="1268"/>
            <a:chExt cx="4672" cy="275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509" y="1594"/>
              <a:ext cx="1799" cy="29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ODBC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应用程序接口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505" y="1268"/>
              <a:ext cx="1799" cy="29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客户端数据库应用程序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509" y="1922"/>
              <a:ext cx="1799" cy="29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ODBC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驱动程序管理器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00" y="2468"/>
              <a:ext cx="968" cy="236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1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984" y="2468"/>
              <a:ext cx="968" cy="236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2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404" y="2468"/>
              <a:ext cx="968" cy="236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n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705" y="2827"/>
              <a:ext cx="968" cy="23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数据源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1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984" y="2810"/>
              <a:ext cx="968" cy="23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数据源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2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09" y="2827"/>
              <a:ext cx="968" cy="23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数据源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n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748" y="3236"/>
              <a:ext cx="872" cy="20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Oracle DBMS</a:t>
              </a:r>
              <a:endPara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236"/>
              <a:ext cx="1162" cy="20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PostgreSQL DBMS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340" y="3236"/>
              <a:ext cx="1158" cy="20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SQL Server DBMS</a:t>
              </a:r>
              <a:endPara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1164" y="2221"/>
              <a:ext cx="80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2434" y="2221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076" y="2221"/>
              <a:ext cx="824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157" y="2723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434" y="2723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893" y="2723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164" y="3070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434" y="3052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900" y="3070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612" y="3631"/>
              <a:ext cx="1120" cy="389"/>
            </a:xfrm>
            <a:prstGeom prst="flowChartMagneticDisk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226800" rIns="0" bIns="1080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Oracle DB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1851" y="3631"/>
              <a:ext cx="1316" cy="389"/>
            </a:xfrm>
            <a:prstGeom prst="flowChartMagneticDisk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226800" rIns="0" bIns="1080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PostgreSQL DB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3278" y="3631"/>
              <a:ext cx="1396" cy="389"/>
            </a:xfrm>
            <a:prstGeom prst="flowChartMagneticDisk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226800" rIns="0" bIns="1080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SQL Server DB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1164" y="3441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434" y="3441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900" y="3441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4" name="Text Box 33"/>
            <p:cNvSpPr txBox="1"/>
            <p:nvPr/>
          </p:nvSpPr>
          <p:spPr>
            <a:xfrm>
              <a:off x="3086" y="2702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defTabSz="91440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5" name="Text Box 34"/>
            <p:cNvSpPr txBox="1"/>
            <p:nvPr/>
          </p:nvSpPr>
          <p:spPr>
            <a:xfrm>
              <a:off x="3086" y="2341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defTabSz="91440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6" name="Text Box 35"/>
            <p:cNvSpPr txBox="1"/>
            <p:nvPr/>
          </p:nvSpPr>
          <p:spPr>
            <a:xfrm>
              <a:off x="3087" y="3081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defTabSz="91440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AutoShape 36"/>
            <p:cNvSpPr/>
            <p:nvPr/>
          </p:nvSpPr>
          <p:spPr bwMode="auto">
            <a:xfrm>
              <a:off x="3420" y="1725"/>
              <a:ext cx="69" cy="496"/>
            </a:xfrm>
            <a:prstGeom prst="rightBrace">
              <a:avLst>
                <a:gd name="adj1" fmla="val 57407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AutoShape 37"/>
            <p:cNvSpPr/>
            <p:nvPr/>
          </p:nvSpPr>
          <p:spPr bwMode="auto">
            <a:xfrm>
              <a:off x="4604" y="2568"/>
              <a:ext cx="69" cy="856"/>
            </a:xfrm>
            <a:prstGeom prst="rightBrace">
              <a:avLst>
                <a:gd name="adj1" fmla="val 99074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9" name="Text Box 38"/>
            <p:cNvSpPr txBox="1"/>
            <p:nvPr/>
          </p:nvSpPr>
          <p:spPr>
            <a:xfrm>
              <a:off x="3435" y="1298"/>
              <a:ext cx="18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46800" rIns="0" bIns="46800" anchor="t">
              <a:spAutoFit/>
            </a:bodyPr>
            <a:p>
              <a:pPr defTabSz="914400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由应用数据库设计人员提供</a:t>
              </a:r>
              <a:endPara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0" name="Text Box 39"/>
            <p:cNvSpPr txBox="1"/>
            <p:nvPr/>
          </p:nvSpPr>
          <p:spPr>
            <a:xfrm>
              <a:off x="3568" y="1819"/>
              <a:ext cx="1083" cy="2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46800" rIns="0" bIns="46800" anchor="t">
              <a:spAutoFit/>
            </a:bodyPr>
            <a:p>
              <a:pPr defTabSz="914400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由操作系统提供</a:t>
              </a:r>
              <a:endPara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1" name="Text Box 40"/>
            <p:cNvSpPr txBox="1"/>
            <p:nvPr/>
          </p:nvSpPr>
          <p:spPr>
            <a:xfrm>
              <a:off x="4716" y="2644"/>
              <a:ext cx="568" cy="7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46800" rIns="0" bIns="46800" anchor="t"/>
            <a:p>
              <a:pPr defTabSz="914400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由各数据库厂商提供</a:t>
              </a:r>
              <a:endPara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159750" y="2919413"/>
            <a:ext cx="3816350" cy="2400300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marL="457200" indent="-457200" defTabSz="914400" eaLnBrk="0" hangingPunct="0">
              <a:lnSpc>
                <a:spcPts val="3000"/>
              </a:lnSpc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是用户向各数据库厂商购买的管理数据库的管理软件；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lnSpc>
                <a:spcPts val="3000"/>
              </a:lnSpc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是管理数据库的系统软件；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lnSpc>
                <a:spcPts val="3000"/>
              </a:lnSpc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用户可以执行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语句；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lnSpc>
                <a:spcPts val="3000"/>
              </a:lnSpc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创建数据库、表、视图等；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lnSpc>
                <a:spcPts val="3000"/>
              </a:lnSpc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对数据库进行权限管理。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2" name="直接箭头连接符 41"/>
          <p:cNvCxnSpPr>
            <a:stCxn id="2" idx="1"/>
            <a:endCxn id="17" idx="3"/>
          </p:cNvCxnSpPr>
          <p:nvPr/>
        </p:nvCxnSpPr>
        <p:spPr>
          <a:xfrm flipH="1">
            <a:off x="6530975" y="4119563"/>
            <a:ext cx="1628775" cy="652462"/>
          </a:xfrm>
          <a:prstGeom prst="straightConnector1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5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charRg st="25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charRg st="25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charRg st="25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charRg st="38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charRg st="3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charRg st="3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charRg st="51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charRg st="5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charRg st="5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4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charRg st="64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charRg st="64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charRg st="64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2182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三、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ODBC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的层次结构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续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7625" y="1484313"/>
            <a:ext cx="7791450" cy="4368800"/>
            <a:chOff x="612" y="1268"/>
            <a:chExt cx="4672" cy="275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509" y="1594"/>
              <a:ext cx="1799" cy="29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ODBC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应用程序接口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505" y="1268"/>
              <a:ext cx="1799" cy="29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客户端数据库应用程序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509" y="1922"/>
              <a:ext cx="1799" cy="29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ODBC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驱动程序管理器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00" y="2468"/>
              <a:ext cx="968" cy="236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1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984" y="2468"/>
              <a:ext cx="968" cy="236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2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404" y="2468"/>
              <a:ext cx="968" cy="236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n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705" y="2827"/>
              <a:ext cx="968" cy="23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数据源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1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984" y="2810"/>
              <a:ext cx="968" cy="23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数据源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2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09" y="2827"/>
              <a:ext cx="968" cy="23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数据源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n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748" y="3236"/>
              <a:ext cx="872" cy="20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Oracle DBMS</a:t>
              </a:r>
              <a:endPara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236"/>
              <a:ext cx="1162" cy="20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PostgreSQL DBMS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340" y="3236"/>
              <a:ext cx="1158" cy="20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SQL Server DBMS</a:t>
              </a:r>
              <a:endPara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1164" y="2221"/>
              <a:ext cx="80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2434" y="2221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076" y="2221"/>
              <a:ext cx="824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157" y="2723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434" y="2723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893" y="2723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164" y="3070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434" y="3052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900" y="3070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612" y="3631"/>
              <a:ext cx="1120" cy="389"/>
            </a:xfrm>
            <a:prstGeom prst="flowChartMagneticDisk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226800" rIns="0" bIns="1080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Oracle DB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1851" y="3631"/>
              <a:ext cx="1316" cy="389"/>
            </a:xfrm>
            <a:prstGeom prst="flowChartMagneticDisk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226800" rIns="0" bIns="1080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PostgreSQL DB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3278" y="3631"/>
              <a:ext cx="1396" cy="389"/>
            </a:xfrm>
            <a:prstGeom prst="flowChartMagneticDisk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226800" rIns="0" bIns="1080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SQL Server DB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1164" y="3441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434" y="3441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900" y="3441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2" name="Text Box 33"/>
            <p:cNvSpPr txBox="1"/>
            <p:nvPr/>
          </p:nvSpPr>
          <p:spPr>
            <a:xfrm>
              <a:off x="3086" y="2702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defTabSz="91440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03" name="Text Box 34"/>
            <p:cNvSpPr txBox="1"/>
            <p:nvPr/>
          </p:nvSpPr>
          <p:spPr>
            <a:xfrm>
              <a:off x="3086" y="2341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defTabSz="91440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04" name="Text Box 35"/>
            <p:cNvSpPr txBox="1"/>
            <p:nvPr/>
          </p:nvSpPr>
          <p:spPr>
            <a:xfrm>
              <a:off x="3087" y="3081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defTabSz="91440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AutoShape 36"/>
            <p:cNvSpPr/>
            <p:nvPr/>
          </p:nvSpPr>
          <p:spPr bwMode="auto">
            <a:xfrm>
              <a:off x="3420" y="1725"/>
              <a:ext cx="69" cy="496"/>
            </a:xfrm>
            <a:prstGeom prst="rightBrace">
              <a:avLst>
                <a:gd name="adj1" fmla="val 57407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AutoShape 37"/>
            <p:cNvSpPr/>
            <p:nvPr/>
          </p:nvSpPr>
          <p:spPr bwMode="auto">
            <a:xfrm>
              <a:off x="4604" y="2568"/>
              <a:ext cx="69" cy="856"/>
            </a:xfrm>
            <a:prstGeom prst="rightBrace">
              <a:avLst>
                <a:gd name="adj1" fmla="val 99074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7" name="Text Box 38"/>
            <p:cNvSpPr txBox="1"/>
            <p:nvPr/>
          </p:nvSpPr>
          <p:spPr>
            <a:xfrm>
              <a:off x="3435" y="1298"/>
              <a:ext cx="18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46800" rIns="0" bIns="46800" anchor="t">
              <a:spAutoFit/>
            </a:bodyPr>
            <a:p>
              <a:pPr defTabSz="914400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由应用数据库设计人员提供</a:t>
              </a:r>
              <a:endPara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08" name="Text Box 39"/>
            <p:cNvSpPr txBox="1"/>
            <p:nvPr/>
          </p:nvSpPr>
          <p:spPr>
            <a:xfrm>
              <a:off x="3568" y="1819"/>
              <a:ext cx="1083" cy="2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46800" rIns="0" bIns="46800" anchor="t">
              <a:spAutoFit/>
            </a:bodyPr>
            <a:p>
              <a:pPr defTabSz="914400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由操作系统提供</a:t>
              </a:r>
              <a:endPara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09" name="Text Box 40"/>
            <p:cNvSpPr txBox="1"/>
            <p:nvPr/>
          </p:nvSpPr>
          <p:spPr>
            <a:xfrm>
              <a:off x="4716" y="2644"/>
              <a:ext cx="568" cy="7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46800" rIns="0" bIns="46800" anchor="t"/>
            <a:p>
              <a:pPr defTabSz="914400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由各数据库厂商提供</a:t>
              </a:r>
              <a:endPara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213725" y="4402138"/>
            <a:ext cx="3816350" cy="860425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marL="457200" indent="-457200" defTabSz="914400" eaLnBrk="0" hangingPunct="0">
              <a:lnSpc>
                <a:spcPts val="3000"/>
              </a:lnSpc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用户创建的数据库；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lnSpc>
                <a:spcPts val="3000"/>
              </a:lnSpc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用于存储用户数据、对象。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2" name="直接箭头连接符 41"/>
          <p:cNvCxnSpPr>
            <a:stCxn id="2" idx="1"/>
            <a:endCxn id="29" idx="4"/>
          </p:cNvCxnSpPr>
          <p:nvPr/>
        </p:nvCxnSpPr>
        <p:spPr>
          <a:xfrm flipH="1">
            <a:off x="6824663" y="4832350"/>
            <a:ext cx="1389062" cy="712788"/>
          </a:xfrm>
          <a:prstGeom prst="straightConnector1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charRg st="1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charRg st="1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charRg st="1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873918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四、应用程序使用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ODBC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访问数据库的步骤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8" y="1268413"/>
            <a:ext cx="11591925" cy="39703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eaLnBrk="0" hangingPunct="0">
              <a:lnSpc>
                <a:spcPct val="150000"/>
              </a:lnSpc>
              <a:buClr>
                <a:srgbClr val="FF0000"/>
              </a:buClr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首先必须用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ODBC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管理器注册一个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数据源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eaLnBrk="0" hangingPunct="0">
              <a:lnSpc>
                <a:spcPct val="150000"/>
              </a:lnSpc>
              <a:buClr>
                <a:srgbClr val="FF0000"/>
              </a:buClr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管理器根据数据源提供的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数据库位置、数据库类型及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ODBC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驱动程序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等信息，建立起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ODBC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与具体数据库的联系；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eaLnBrk="0" hangingPunct="0">
              <a:lnSpc>
                <a:spcPct val="150000"/>
              </a:lnSpc>
              <a:buClr>
                <a:srgbClr val="FF0000"/>
              </a:buClr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应用程序只需将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数据源名提供给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ODBC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ODBC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就能建立起与相应数据库的连接；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eaLnBrk="0" hangingPunct="0">
              <a:lnSpc>
                <a:spcPct val="150000"/>
              </a:lnSpc>
              <a:buClr>
                <a:srgbClr val="FF0000"/>
              </a:buClr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这样，应用程序就可以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通过驱动程序管理器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与数据库交换信息；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eaLnBrk="0" hangingPunct="0">
              <a:lnSpc>
                <a:spcPct val="150000"/>
              </a:lnSpc>
              <a:buClr>
                <a:srgbClr val="FF0000"/>
              </a:buClr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驱动程序管理器负责将应用程序对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ODBC API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的调用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传递给正确的驱动程序；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eaLnBrk="0" hangingPunct="0">
              <a:lnSpc>
                <a:spcPct val="150000"/>
              </a:lnSpc>
              <a:buClr>
                <a:srgbClr val="FF0000"/>
              </a:buClr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驱动程序在执行完相应的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操作后，将结果通过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驱动程序管理器返回给应用程序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charRg st="21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2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charRg st="2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charRg st="74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charRg st="7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charRg st="7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3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charRg st="113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charRg st="113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charRg st="113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2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charRg st="142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charRg st="142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charRg st="142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0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charRg st="180" end="2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charRg st="180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charRg st="180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873918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五、使用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ODBC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管理器配置数据源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963" y="1087438"/>
            <a:ext cx="11593512" cy="2308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eaLnBrk="0" hangingPunct="0">
              <a:lnSpc>
                <a:spcPct val="150000"/>
              </a:lnSpc>
              <a:buClr>
                <a:srgbClr val="FF0000"/>
              </a:buClr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首先必须在数据库厂商的官网下载与你的数据库对应的驱动程序；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eaLnBrk="0" hangingPunct="0">
              <a:lnSpc>
                <a:spcPct val="150000"/>
              </a:lnSpc>
              <a:buClr>
                <a:srgbClr val="FF0000"/>
              </a:buClr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例如：名字为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psqlodbc_x64.msi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的驱动程序支持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PostgreSQL  64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位数据库；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eaLnBrk="0" hangingPunct="0">
              <a:lnSpc>
                <a:spcPct val="150000"/>
              </a:lnSpc>
              <a:buClr>
                <a:srgbClr val="FF0000"/>
              </a:buClr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执行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psqlodbc_x64.msi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安装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PostgreSQL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数据库驱动程序；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eaLnBrk="0" hangingPunct="0">
              <a:lnSpc>
                <a:spcPct val="150000"/>
              </a:lnSpc>
              <a:buClr>
                <a:srgbClr val="FF0000"/>
              </a:buClr>
              <a:buAutoNum type="circleNumDbPlain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打开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windows 7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ODBC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管理器，如下图：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1813" y="3284538"/>
            <a:ext cx="5327650" cy="3573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charRg st="30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3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charRg st="3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charRg st="79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charRg st="7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charRg st="7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9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charRg st="119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charRg st="119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charRg st="119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873918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五、使用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ODBC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管理器配置数据源（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续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）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963" y="1087438"/>
            <a:ext cx="4392612" cy="5762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  <a:buClr>
                <a:srgbClr val="FF0000"/>
              </a:buClr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配置数据源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如右图：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481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4338" y="1268413"/>
            <a:ext cx="5951537" cy="5330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479425" y="1341438"/>
            <a:ext cx="11593513" cy="3389312"/>
          </a:xfrm>
          <a:prstGeom prst="rect">
            <a:avLst/>
          </a:prstGeom>
          <a:noFill/>
          <a:ln w="9525">
            <a:noFill/>
          </a:ln>
        </p:spPr>
        <p:txBody>
          <a:bodyPr lIns="64802" tIns="32401" rIns="64802" bIns="32401" anchor="t">
            <a:spAutoFit/>
          </a:bodyPr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了解什么是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JDBC</a:t>
            </a:r>
            <a:endParaRPr lang="en-US" altLang="zh-CN" sz="36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掌握数据库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JDBC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的层次架构</a:t>
            </a:r>
            <a:endParaRPr lang="en-US" altLang="zh-CN" sz="36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理解应用程序使用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JDBC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访问数据库的步骤</a:t>
            </a:r>
            <a:endParaRPr lang="en-US" altLang="zh-CN" sz="36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掌握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Java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使用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JDBC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连接数据库的方法</a:t>
            </a:r>
            <a:endParaRPr lang="zh-CN" altLang="en-US" sz="36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6866" name="Rectangle 3"/>
          <p:cNvSpPr/>
          <p:nvPr/>
        </p:nvSpPr>
        <p:spPr>
          <a:xfrm>
            <a:off x="371475" y="476250"/>
            <a:ext cx="5903913" cy="680085"/>
          </a:xfrm>
          <a:prstGeom prst="rect">
            <a:avLst/>
          </a:prstGeom>
          <a:noFill/>
          <a:ln w="9525">
            <a:noFill/>
          </a:ln>
        </p:spPr>
        <p:txBody>
          <a:bodyPr lIns="64802" tIns="32401" rIns="64802" bIns="32401" anchor="t">
            <a:spAutoFit/>
          </a:bodyPr>
          <a:p>
            <a:pPr defTabSz="647700" eaLnBrk="0" hangingPunct="0"/>
            <a:r>
              <a:rPr lang="zh-CN" altLang="zh-CN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六、 </a:t>
            </a:r>
            <a:r>
              <a:rPr lang="en-US" altLang="zh-CN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JDBC</a:t>
            </a: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编程</a:t>
            </a:r>
            <a:endParaRPr lang="en-US" altLang="zh-CN" sz="4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1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25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46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ext Box 2"/>
          <p:cNvSpPr txBox="1"/>
          <p:nvPr/>
        </p:nvSpPr>
        <p:spPr>
          <a:xfrm>
            <a:off x="165100" y="476250"/>
            <a:ext cx="6002338" cy="626110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六、什么是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JDBC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188913" y="1268413"/>
            <a:ext cx="11595100" cy="39703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JDBC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Java DataBase Connectivity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数据库连接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）技术的简称 ，是一种用于执行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SQL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语句的</a:t>
            </a:r>
            <a:r>
              <a:rPr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Java API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它由一组用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编程语言编写的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类和接口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组成。这个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API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由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java.sql.*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包中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的一些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类和接口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组成，它为数据库开发人员提供了一个标准的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API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，使他们能够用纯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Java API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来编写数据库应用程序。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注意：使用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JDBC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访问数据库需要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相应数据库的</a:t>
            </a:r>
            <a:r>
              <a:rPr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JDBC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驱动程序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ko-KR" altLang="en-US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72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2">
                                            <p:txEl>
                                              <p:charRg st="72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72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2">
                                            <p:txEl>
                                              <p:charRg st="172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Text Box 2"/>
          <p:cNvSpPr txBox="1"/>
          <p:nvPr/>
        </p:nvSpPr>
        <p:spPr>
          <a:xfrm>
            <a:off x="165100" y="476250"/>
            <a:ext cx="6867525" cy="626110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七、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JDBC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工作原理</a:t>
            </a:r>
            <a:endParaRPr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9938" name="Group 6"/>
          <p:cNvGrpSpPr>
            <a:grpSpLocks noChangeAspect="1"/>
          </p:cNvGrpSpPr>
          <p:nvPr/>
        </p:nvGrpSpPr>
        <p:grpSpPr>
          <a:xfrm>
            <a:off x="766763" y="1182688"/>
            <a:ext cx="9648825" cy="3883025"/>
            <a:chOff x="-431" y="1071"/>
            <a:chExt cx="6078" cy="2446"/>
          </a:xfrm>
        </p:grpSpPr>
        <p:sp>
          <p:nvSpPr>
            <p:cNvPr id="5" name="AutoShape 5"/>
            <p:cNvSpPr>
              <a:spLocks noChangeAspect="1" noChangeArrowheads="1" noTextEdit="1"/>
            </p:cNvSpPr>
            <p:nvPr/>
          </p:nvSpPr>
          <p:spPr bwMode="auto">
            <a:xfrm>
              <a:off x="-431" y="1071"/>
              <a:ext cx="6078" cy="2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669999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-431" y="1118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1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 </a:t>
              </a:r>
              <a:endParaRPr kumimoji="1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73" y="1798"/>
              <a:ext cx="1269" cy="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669999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92" y="1906"/>
              <a:ext cx="3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 pitchFamily="1" charset="-122"/>
                  <a:cs typeface="+mn-cs"/>
                  <a:sym typeface="+mn-ea"/>
                </a:rPr>
                <a:t>JDBC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780" y="1917"/>
              <a:ext cx="4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 pitchFamily="1" charset="-122"/>
                  <a:cs typeface="+mn-cs"/>
                  <a:sym typeface="+mn-ea"/>
                </a:rPr>
                <a:t>接口层</a:t>
              </a: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203" y="1906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 </a:t>
              </a:r>
              <a:endParaRPr kumimoji="1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73" y="2776"/>
              <a:ext cx="1269" cy="3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669999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92" y="2894"/>
              <a:ext cx="3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 pitchFamily="1" charset="-122"/>
                  <a:cs typeface="+mn-cs"/>
                  <a:sym typeface="+mn-ea"/>
                </a:rPr>
                <a:t>JDBC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780" y="2905"/>
              <a:ext cx="4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 pitchFamily="1" charset="-122"/>
                  <a:cs typeface="+mn-cs"/>
                  <a:sym typeface="+mn-ea"/>
                </a:rPr>
                <a:t>驱动层</a:t>
              </a: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203" y="289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 </a:t>
              </a:r>
              <a:endParaRPr kumimoji="1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grpSp>
          <p:nvGrpSpPr>
            <p:cNvPr id="39949" name="Group 18"/>
            <p:cNvGrpSpPr/>
            <p:nvPr/>
          </p:nvGrpSpPr>
          <p:grpSpPr>
            <a:xfrm>
              <a:off x="3658" y="1186"/>
              <a:ext cx="1692" cy="368"/>
              <a:chOff x="3658" y="1186"/>
              <a:chExt cx="1692" cy="368"/>
            </a:xfrm>
          </p:grpSpPr>
          <p:sp>
            <p:nvSpPr>
              <p:cNvPr id="80" name="Rectangle 16"/>
              <p:cNvSpPr>
                <a:spLocks noChangeArrowheads="1"/>
              </p:cNvSpPr>
              <p:nvPr/>
            </p:nvSpPr>
            <p:spPr bwMode="auto">
              <a:xfrm>
                <a:off x="3658" y="1186"/>
                <a:ext cx="1692" cy="3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  <p:sp>
            <p:nvSpPr>
              <p:cNvPr id="81" name="Rectangle 17"/>
              <p:cNvSpPr>
                <a:spLocks noChangeArrowheads="1"/>
              </p:cNvSpPr>
              <p:nvPr/>
            </p:nvSpPr>
            <p:spPr bwMode="auto">
              <a:xfrm>
                <a:off x="3658" y="1186"/>
                <a:ext cx="1692" cy="368"/>
              </a:xfrm>
              <a:prstGeom prst="rect">
                <a:avLst/>
              </a:prstGeom>
              <a:solidFill>
                <a:srgbClr val="CCFFFF"/>
              </a:solidFill>
              <a:ln w="19050" cap="rnd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</p:grp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213" y="1307"/>
              <a:ext cx="63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  <a:sym typeface="+mn-ea"/>
                </a:rPr>
                <a:t>J2EE</a:t>
              </a:r>
              <a:r>
                <a:rPr kumimoji="1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  <a:sym typeface="+mn-ea"/>
                </a:rPr>
                <a:t>应用</a:t>
              </a:r>
              <a:endPara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4542" y="1318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  <a:cs typeface="+mn-cs"/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4824" y="1307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 </a:t>
              </a:r>
              <a:endParaRPr kumimoji="1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grpSp>
          <p:nvGrpSpPr>
            <p:cNvPr id="39955" name="Group 24"/>
            <p:cNvGrpSpPr/>
            <p:nvPr/>
          </p:nvGrpSpPr>
          <p:grpSpPr>
            <a:xfrm>
              <a:off x="3658" y="1799"/>
              <a:ext cx="1692" cy="366"/>
              <a:chOff x="3658" y="1799"/>
              <a:chExt cx="1692" cy="366"/>
            </a:xfrm>
          </p:grpSpPr>
          <p:sp>
            <p:nvSpPr>
              <p:cNvPr id="78" name="Rectangle 22"/>
              <p:cNvSpPr>
                <a:spLocks noChangeArrowheads="1"/>
              </p:cNvSpPr>
              <p:nvPr/>
            </p:nvSpPr>
            <p:spPr bwMode="auto">
              <a:xfrm>
                <a:off x="3658" y="1799"/>
                <a:ext cx="1692" cy="366"/>
              </a:xfrm>
              <a:prstGeom prst="rect">
                <a:avLst/>
              </a:prstGeom>
              <a:solidFill>
                <a:srgbClr val="CCFFFF"/>
              </a:solidFill>
              <a:ln w="19050" cap="rnd" algn="ctr">
                <a:solidFill>
                  <a:srgbClr val="FF6600"/>
                </a:solidFill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23"/>
              <p:cNvSpPr>
                <a:spLocks noChangeArrowheads="1"/>
              </p:cNvSpPr>
              <p:nvPr/>
            </p:nvSpPr>
            <p:spPr bwMode="auto">
              <a:xfrm>
                <a:off x="3658" y="1799"/>
                <a:ext cx="1692" cy="366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</p:grp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4213" y="1918"/>
              <a:ext cx="74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Times New Roman" panose="02020603050405020304" pitchFamily="18" charset="0"/>
                  <a:sym typeface="+mn-ea"/>
                </a:rPr>
                <a:t>JDBC API</a:t>
              </a:r>
              <a:endPara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4824" y="191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 </a:t>
              </a:r>
              <a:endParaRPr kumimoji="1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grpSp>
          <p:nvGrpSpPr>
            <p:cNvPr id="39960" name="Group 29"/>
            <p:cNvGrpSpPr/>
            <p:nvPr/>
          </p:nvGrpSpPr>
          <p:grpSpPr>
            <a:xfrm>
              <a:off x="3658" y="2410"/>
              <a:ext cx="1692" cy="367"/>
              <a:chOff x="3658" y="2410"/>
              <a:chExt cx="1692" cy="367"/>
            </a:xfrm>
          </p:grpSpPr>
          <p:sp>
            <p:nvSpPr>
              <p:cNvPr id="76" name="Rectangle 27"/>
              <p:cNvSpPr>
                <a:spLocks noChangeArrowheads="1"/>
              </p:cNvSpPr>
              <p:nvPr/>
            </p:nvSpPr>
            <p:spPr bwMode="auto">
              <a:xfrm>
                <a:off x="3658" y="2410"/>
                <a:ext cx="1692" cy="367"/>
              </a:xfrm>
              <a:prstGeom prst="rect">
                <a:avLst/>
              </a:prstGeom>
              <a:noFill/>
              <a:ln w="19050" cap="rnd" algn="ctr">
                <a:solidFill>
                  <a:srgbClr val="FF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  <p:sp>
            <p:nvSpPr>
              <p:cNvPr id="77" name="Rectangle 28"/>
              <p:cNvSpPr>
                <a:spLocks noChangeArrowheads="1"/>
              </p:cNvSpPr>
              <p:nvPr/>
            </p:nvSpPr>
            <p:spPr bwMode="auto">
              <a:xfrm>
                <a:off x="3658" y="2410"/>
                <a:ext cx="1692" cy="367"/>
              </a:xfrm>
              <a:prstGeom prst="rect">
                <a:avLst/>
              </a:prstGeom>
              <a:solidFill>
                <a:srgbClr val="CCFFFF"/>
              </a:solidFill>
              <a:ln w="19050" cap="rnd" algn="ctr">
                <a:solidFill>
                  <a:schemeClr val="tx1"/>
                </a:solidFill>
                <a:miter lim="800000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</p:grp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3860" y="2541"/>
              <a:ext cx="4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 pitchFamily="1" charset="-122"/>
                  <a:cs typeface="+mn-cs"/>
                  <a:sym typeface="+mn-ea"/>
                </a:rPr>
                <a:t>数据库</a:t>
              </a: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sp>
          <p:nvSpPr>
            <p:cNvPr id="24" name="Rectangle 31"/>
            <p:cNvSpPr>
              <a:spLocks noChangeArrowheads="1"/>
            </p:cNvSpPr>
            <p:nvPr/>
          </p:nvSpPr>
          <p:spPr bwMode="auto">
            <a:xfrm>
              <a:off x="4307" y="2530"/>
              <a:ext cx="3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 pitchFamily="1" charset="-122"/>
                  <a:cs typeface="+mn-cs"/>
                  <a:sym typeface="+mn-ea"/>
                </a:rPr>
                <a:t>JDBC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4683" y="2541"/>
              <a:ext cx="6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 pitchFamily="1" charset="-122"/>
                  <a:cs typeface="+mn-cs"/>
                  <a:sym typeface="+mn-ea"/>
                </a:rPr>
                <a:t>驱动程序</a:t>
              </a: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sp>
          <p:nvSpPr>
            <p:cNvPr id="26" name="Rectangle 33"/>
            <p:cNvSpPr>
              <a:spLocks noChangeArrowheads="1"/>
            </p:cNvSpPr>
            <p:nvPr/>
          </p:nvSpPr>
          <p:spPr bwMode="auto">
            <a:xfrm>
              <a:off x="5248" y="2530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 </a:t>
              </a:r>
              <a:endParaRPr kumimoji="1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5318" y="2530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 </a:t>
              </a:r>
              <a:endParaRPr kumimoji="1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grpSp>
          <p:nvGrpSpPr>
            <p:cNvPr id="39968" name="Group 39"/>
            <p:cNvGrpSpPr/>
            <p:nvPr/>
          </p:nvGrpSpPr>
          <p:grpSpPr>
            <a:xfrm>
              <a:off x="3658" y="2899"/>
              <a:ext cx="1692" cy="490"/>
              <a:chOff x="3658" y="2899"/>
              <a:chExt cx="1692" cy="490"/>
            </a:xfrm>
          </p:grpSpPr>
          <p:sp>
            <p:nvSpPr>
              <p:cNvPr id="72" name="Freeform 35"/>
              <p:cNvSpPr/>
              <p:nvPr/>
            </p:nvSpPr>
            <p:spPr bwMode="auto">
              <a:xfrm>
                <a:off x="3658" y="2899"/>
                <a:ext cx="1692" cy="490"/>
              </a:xfrm>
              <a:custGeom>
                <a:avLst/>
                <a:gdLst/>
                <a:ahLst/>
                <a:cxnLst>
                  <a:cxn ang="0">
                    <a:pos x="1151" y="0"/>
                  </a:cxn>
                  <a:cxn ang="0">
                    <a:pos x="0" y="84"/>
                  </a:cxn>
                  <a:cxn ang="0">
                    <a:pos x="0" y="583"/>
                  </a:cxn>
                  <a:cxn ang="0">
                    <a:pos x="1151" y="666"/>
                  </a:cxn>
                  <a:cxn ang="0">
                    <a:pos x="2303" y="583"/>
                  </a:cxn>
                  <a:cxn ang="0">
                    <a:pos x="2303" y="84"/>
                  </a:cxn>
                  <a:cxn ang="0">
                    <a:pos x="1151" y="0"/>
                  </a:cxn>
                </a:cxnLst>
                <a:rect l="0" t="0" r="r" b="b"/>
                <a:pathLst>
                  <a:path w="2303" h="666">
                    <a:moveTo>
                      <a:pt x="1151" y="0"/>
                    </a:moveTo>
                    <a:cubicBezTo>
                      <a:pt x="515" y="0"/>
                      <a:pt x="0" y="38"/>
                      <a:pt x="0" y="84"/>
                    </a:cubicBezTo>
                    <a:lnTo>
                      <a:pt x="0" y="583"/>
                    </a:lnTo>
                    <a:cubicBezTo>
                      <a:pt x="0" y="629"/>
                      <a:pt x="515" y="666"/>
                      <a:pt x="1151" y="666"/>
                    </a:cubicBezTo>
                    <a:cubicBezTo>
                      <a:pt x="1787" y="666"/>
                      <a:pt x="2303" y="629"/>
                      <a:pt x="2303" y="583"/>
                    </a:cubicBezTo>
                    <a:lnTo>
                      <a:pt x="2303" y="84"/>
                    </a:lnTo>
                    <a:cubicBezTo>
                      <a:pt x="2303" y="38"/>
                      <a:pt x="1787" y="0"/>
                      <a:pt x="1151" y="0"/>
                    </a:cubicBezTo>
                    <a:close/>
                  </a:path>
                </a:pathLst>
              </a:custGeom>
              <a:solidFill>
                <a:srgbClr val="FFCCFF"/>
              </a:solidFill>
              <a:ln w="19050" cap="rnd" cmpd="sng">
                <a:solidFill>
                  <a:srgbClr val="FF00FF"/>
                </a:solidFill>
                <a:prstDash val="solid"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  <p:sp>
            <p:nvSpPr>
              <p:cNvPr id="73" name="Oval 36"/>
              <p:cNvSpPr>
                <a:spLocks noChangeArrowheads="1"/>
              </p:cNvSpPr>
              <p:nvPr/>
            </p:nvSpPr>
            <p:spPr bwMode="auto">
              <a:xfrm>
                <a:off x="3658" y="2899"/>
                <a:ext cx="1692" cy="123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  <p:sp>
            <p:nvSpPr>
              <p:cNvPr id="74" name="Freeform 37"/>
              <p:cNvSpPr/>
              <p:nvPr/>
            </p:nvSpPr>
            <p:spPr bwMode="auto">
              <a:xfrm>
                <a:off x="3658" y="2899"/>
                <a:ext cx="1692" cy="490"/>
              </a:xfrm>
              <a:custGeom>
                <a:avLst/>
                <a:gdLst>
                  <a:gd name="T0" fmla="*/ 1151 w 2303"/>
                  <a:gd name="T1" fmla="*/ 0 h 666"/>
                  <a:gd name="T2" fmla="*/ 0 w 2303"/>
                  <a:gd name="T3" fmla="*/ 84 h 666"/>
                  <a:gd name="T4" fmla="*/ 0 w 2303"/>
                  <a:gd name="T5" fmla="*/ 583 h 666"/>
                  <a:gd name="T6" fmla="*/ 1151 w 2303"/>
                  <a:gd name="T7" fmla="*/ 666 h 666"/>
                  <a:gd name="T8" fmla="*/ 2303 w 2303"/>
                  <a:gd name="T9" fmla="*/ 583 h 666"/>
                  <a:gd name="T10" fmla="*/ 2303 w 2303"/>
                  <a:gd name="T11" fmla="*/ 84 h 666"/>
                  <a:gd name="T12" fmla="*/ 1151 w 2303"/>
                  <a:gd name="T13" fmla="*/ 0 h 6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3"/>
                  <a:gd name="T22" fmla="*/ 0 h 666"/>
                  <a:gd name="T23" fmla="*/ 2303 w 2303"/>
                  <a:gd name="T24" fmla="*/ 666 h 6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3" h="666">
                    <a:moveTo>
                      <a:pt x="1151" y="0"/>
                    </a:moveTo>
                    <a:cubicBezTo>
                      <a:pt x="515" y="0"/>
                      <a:pt x="0" y="38"/>
                      <a:pt x="0" y="84"/>
                    </a:cubicBezTo>
                    <a:lnTo>
                      <a:pt x="0" y="583"/>
                    </a:lnTo>
                    <a:cubicBezTo>
                      <a:pt x="0" y="629"/>
                      <a:pt x="515" y="666"/>
                      <a:pt x="1151" y="666"/>
                    </a:cubicBezTo>
                    <a:cubicBezTo>
                      <a:pt x="1787" y="666"/>
                      <a:pt x="2303" y="629"/>
                      <a:pt x="2303" y="583"/>
                    </a:cubicBezTo>
                    <a:lnTo>
                      <a:pt x="2303" y="84"/>
                    </a:lnTo>
                    <a:cubicBezTo>
                      <a:pt x="2303" y="38"/>
                      <a:pt x="1787" y="0"/>
                      <a:pt x="1151" y="0"/>
                    </a:cubicBezTo>
                    <a:close/>
                  </a:path>
                </a:pathLst>
              </a:custGeom>
              <a:noFill/>
              <a:ln w="1905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  <p:sp>
            <p:nvSpPr>
              <p:cNvPr id="75" name="Freeform 38"/>
              <p:cNvSpPr/>
              <p:nvPr/>
            </p:nvSpPr>
            <p:spPr bwMode="auto">
              <a:xfrm>
                <a:off x="3658" y="2961"/>
                <a:ext cx="1692" cy="61"/>
              </a:xfrm>
              <a:custGeom>
                <a:avLst/>
                <a:gdLst>
                  <a:gd name="T0" fmla="*/ 0 w 1692"/>
                  <a:gd name="T1" fmla="*/ 0 h 61"/>
                  <a:gd name="T2" fmla="*/ 845 w 1692"/>
                  <a:gd name="T3" fmla="*/ 61 h 61"/>
                  <a:gd name="T4" fmla="*/ 1692 w 1692"/>
                  <a:gd name="T5" fmla="*/ 0 h 61"/>
                  <a:gd name="T6" fmla="*/ 0 60000 65536"/>
                  <a:gd name="T7" fmla="*/ 0 60000 65536"/>
                  <a:gd name="T8" fmla="*/ 0 60000 65536"/>
                  <a:gd name="T9" fmla="*/ 0 w 1692"/>
                  <a:gd name="T10" fmla="*/ 0 h 61"/>
                  <a:gd name="T11" fmla="*/ 1692 w 1692"/>
                  <a:gd name="T12" fmla="*/ 61 h 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92" h="61">
                    <a:moveTo>
                      <a:pt x="0" y="0"/>
                    </a:moveTo>
                    <a:cubicBezTo>
                      <a:pt x="0" y="34"/>
                      <a:pt x="378" y="61"/>
                      <a:pt x="845" y="61"/>
                    </a:cubicBezTo>
                    <a:cubicBezTo>
                      <a:pt x="1313" y="61"/>
                      <a:pt x="1692" y="34"/>
                      <a:pt x="1692" y="0"/>
                    </a:cubicBezTo>
                  </a:path>
                </a:pathLst>
              </a:custGeom>
              <a:noFill/>
              <a:ln w="1905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</p:grpSp>
        <p:sp>
          <p:nvSpPr>
            <p:cNvPr id="29" name="Rectangle 40"/>
            <p:cNvSpPr>
              <a:spLocks noChangeArrowheads="1"/>
            </p:cNvSpPr>
            <p:nvPr/>
          </p:nvSpPr>
          <p:spPr bwMode="auto">
            <a:xfrm>
              <a:off x="4213" y="3105"/>
              <a:ext cx="4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 pitchFamily="1" charset="-122"/>
                  <a:cs typeface="+mn-cs"/>
                  <a:sym typeface="+mn-ea"/>
                </a:rPr>
                <a:t>数据库</a:t>
              </a:r>
              <a:endPara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4636" y="309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 </a:t>
              </a:r>
              <a:endParaRPr kumimoji="1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grpSp>
          <p:nvGrpSpPr>
            <p:cNvPr id="39975" name="Group 44"/>
            <p:cNvGrpSpPr/>
            <p:nvPr/>
          </p:nvGrpSpPr>
          <p:grpSpPr>
            <a:xfrm>
              <a:off x="1542" y="1186"/>
              <a:ext cx="1129" cy="369"/>
              <a:chOff x="1542" y="1186"/>
              <a:chExt cx="1129" cy="369"/>
            </a:xfrm>
          </p:grpSpPr>
          <p:sp>
            <p:nvSpPr>
              <p:cNvPr id="70" name="Rectangle 42"/>
              <p:cNvSpPr>
                <a:spLocks noChangeArrowheads="1"/>
              </p:cNvSpPr>
              <p:nvPr/>
            </p:nvSpPr>
            <p:spPr bwMode="auto">
              <a:xfrm>
                <a:off x="1542" y="1186"/>
                <a:ext cx="1129" cy="369"/>
              </a:xfrm>
              <a:prstGeom prst="rect">
                <a:avLst/>
              </a:prstGeom>
              <a:gradFill rotWithShape="1">
                <a:gsLst>
                  <a:gs pos="0">
                    <a:srgbClr val="66FFFF"/>
                  </a:gs>
                  <a:gs pos="50000">
                    <a:srgbClr val="FFFFFF"/>
                  </a:gs>
                  <a:gs pos="100000">
                    <a:srgbClr val="66FFFF"/>
                  </a:gs>
                </a:gsLst>
                <a:lin ang="5400000" scaled="1"/>
              </a:gradFill>
              <a:ln w="9525">
                <a:solidFill>
                  <a:srgbClr val="00FFFF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  <p:sp>
            <p:nvSpPr>
              <p:cNvPr id="71" name="Rectangle 43"/>
              <p:cNvSpPr>
                <a:spLocks noChangeArrowheads="1"/>
              </p:cNvSpPr>
              <p:nvPr/>
            </p:nvSpPr>
            <p:spPr bwMode="auto">
              <a:xfrm>
                <a:off x="1542" y="1186"/>
                <a:ext cx="1129" cy="369"/>
              </a:xfrm>
              <a:prstGeom prst="rect">
                <a:avLst/>
              </a:prstGeom>
              <a:solidFill>
                <a:schemeClr val="bg1"/>
              </a:solidFill>
              <a:ln w="19050" cap="rnd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</p:grpSp>
        <p:sp>
          <p:nvSpPr>
            <p:cNvPr id="32" name="Rectangle 45"/>
            <p:cNvSpPr>
              <a:spLocks noChangeArrowheads="1"/>
            </p:cNvSpPr>
            <p:nvPr/>
          </p:nvSpPr>
          <p:spPr bwMode="auto">
            <a:xfrm>
              <a:off x="1674" y="1306"/>
              <a:ext cx="8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 pitchFamily="1" charset="-122"/>
                  <a:cs typeface="+mn-cs"/>
                  <a:sym typeface="+mn-ea"/>
                </a:rPr>
                <a:t>程序员开发</a:t>
              </a:r>
              <a:endPara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auto">
            <a:xfrm>
              <a:off x="2379" y="1295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 </a:t>
              </a:r>
              <a:endParaRPr kumimoji="1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grpSp>
          <p:nvGrpSpPr>
            <p:cNvPr id="39980" name="Group 49"/>
            <p:cNvGrpSpPr/>
            <p:nvPr/>
          </p:nvGrpSpPr>
          <p:grpSpPr>
            <a:xfrm>
              <a:off x="2671" y="1308"/>
              <a:ext cx="987" cy="124"/>
              <a:chOff x="2671" y="1308"/>
              <a:chExt cx="987" cy="124"/>
            </a:xfrm>
          </p:grpSpPr>
          <p:sp>
            <p:nvSpPr>
              <p:cNvPr id="68" name="Freeform 47"/>
              <p:cNvSpPr/>
              <p:nvPr/>
            </p:nvSpPr>
            <p:spPr bwMode="auto">
              <a:xfrm>
                <a:off x="2671" y="1308"/>
                <a:ext cx="987" cy="124"/>
              </a:xfrm>
              <a:custGeom>
                <a:avLst/>
                <a:gdLst>
                  <a:gd name="T0" fmla="*/ 740 w 987"/>
                  <a:gd name="T1" fmla="*/ 0 h 124"/>
                  <a:gd name="T2" fmla="*/ 740 w 987"/>
                  <a:gd name="T3" fmla="*/ 31 h 124"/>
                  <a:gd name="T4" fmla="*/ 0 w 987"/>
                  <a:gd name="T5" fmla="*/ 31 h 124"/>
                  <a:gd name="T6" fmla="*/ 0 w 987"/>
                  <a:gd name="T7" fmla="*/ 93 h 124"/>
                  <a:gd name="T8" fmla="*/ 740 w 987"/>
                  <a:gd name="T9" fmla="*/ 93 h 124"/>
                  <a:gd name="T10" fmla="*/ 740 w 987"/>
                  <a:gd name="T11" fmla="*/ 124 h 124"/>
                  <a:gd name="T12" fmla="*/ 987 w 987"/>
                  <a:gd name="T13" fmla="*/ 62 h 124"/>
                  <a:gd name="T14" fmla="*/ 740 w 987"/>
                  <a:gd name="T15" fmla="*/ 0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7"/>
                  <a:gd name="T25" fmla="*/ 0 h 124"/>
                  <a:gd name="T26" fmla="*/ 987 w 987"/>
                  <a:gd name="T27" fmla="*/ 124 h 1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7" h="124">
                    <a:moveTo>
                      <a:pt x="740" y="0"/>
                    </a:moveTo>
                    <a:lnTo>
                      <a:pt x="740" y="31"/>
                    </a:lnTo>
                    <a:lnTo>
                      <a:pt x="0" y="31"/>
                    </a:lnTo>
                    <a:lnTo>
                      <a:pt x="0" y="93"/>
                    </a:lnTo>
                    <a:lnTo>
                      <a:pt x="740" y="93"/>
                    </a:lnTo>
                    <a:lnTo>
                      <a:pt x="740" y="124"/>
                    </a:lnTo>
                    <a:lnTo>
                      <a:pt x="987" y="62"/>
                    </a:lnTo>
                    <a:lnTo>
                      <a:pt x="740" y="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  <p:sp>
            <p:nvSpPr>
              <p:cNvPr id="69" name="Freeform 48"/>
              <p:cNvSpPr/>
              <p:nvPr/>
            </p:nvSpPr>
            <p:spPr bwMode="auto">
              <a:xfrm>
                <a:off x="2671" y="1308"/>
                <a:ext cx="987" cy="124"/>
              </a:xfrm>
              <a:custGeom>
                <a:avLst/>
                <a:gdLst>
                  <a:gd name="T0" fmla="*/ 740 w 987"/>
                  <a:gd name="T1" fmla="*/ 0 h 124"/>
                  <a:gd name="T2" fmla="*/ 740 w 987"/>
                  <a:gd name="T3" fmla="*/ 31 h 124"/>
                  <a:gd name="T4" fmla="*/ 0 w 987"/>
                  <a:gd name="T5" fmla="*/ 31 h 124"/>
                  <a:gd name="T6" fmla="*/ 0 w 987"/>
                  <a:gd name="T7" fmla="*/ 93 h 124"/>
                  <a:gd name="T8" fmla="*/ 740 w 987"/>
                  <a:gd name="T9" fmla="*/ 93 h 124"/>
                  <a:gd name="T10" fmla="*/ 740 w 987"/>
                  <a:gd name="T11" fmla="*/ 124 h 124"/>
                  <a:gd name="T12" fmla="*/ 987 w 987"/>
                  <a:gd name="T13" fmla="*/ 62 h 124"/>
                  <a:gd name="T14" fmla="*/ 740 w 987"/>
                  <a:gd name="T15" fmla="*/ 0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7"/>
                  <a:gd name="T25" fmla="*/ 0 h 124"/>
                  <a:gd name="T26" fmla="*/ 987 w 987"/>
                  <a:gd name="T27" fmla="*/ 124 h 1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7" h="124">
                    <a:moveTo>
                      <a:pt x="740" y="0"/>
                    </a:moveTo>
                    <a:lnTo>
                      <a:pt x="740" y="31"/>
                    </a:lnTo>
                    <a:lnTo>
                      <a:pt x="0" y="31"/>
                    </a:lnTo>
                    <a:lnTo>
                      <a:pt x="0" y="93"/>
                    </a:lnTo>
                    <a:lnTo>
                      <a:pt x="740" y="93"/>
                    </a:lnTo>
                    <a:lnTo>
                      <a:pt x="740" y="124"/>
                    </a:lnTo>
                    <a:lnTo>
                      <a:pt x="987" y="62"/>
                    </a:lnTo>
                    <a:lnTo>
                      <a:pt x="740" y="0"/>
                    </a:lnTo>
                    <a:close/>
                  </a:path>
                </a:pathLst>
              </a:custGeom>
              <a:noFill/>
              <a:ln w="19050" cap="rnd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</p:grpSp>
        <p:sp>
          <p:nvSpPr>
            <p:cNvPr id="66" name="Rectangle 50"/>
            <p:cNvSpPr>
              <a:spLocks noChangeArrowheads="1"/>
            </p:cNvSpPr>
            <p:nvPr/>
          </p:nvSpPr>
          <p:spPr bwMode="auto">
            <a:xfrm>
              <a:off x="1513" y="1797"/>
              <a:ext cx="1128" cy="417"/>
            </a:xfrm>
            <a:prstGeom prst="rect">
              <a:avLst/>
            </a:prstGeom>
            <a:solidFill>
              <a:schemeClr val="bg1"/>
            </a:solidFill>
            <a:ln w="19050" cap="rnd" algn="ctr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669999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SUN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公司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669999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ORACLE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公司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endParaRPr>
            </a:p>
          </p:txBody>
        </p:sp>
        <p:sp>
          <p:nvSpPr>
            <p:cNvPr id="37" name="Rectangle 54"/>
            <p:cNvSpPr>
              <a:spLocks noChangeArrowheads="1"/>
            </p:cNvSpPr>
            <p:nvPr/>
          </p:nvSpPr>
          <p:spPr bwMode="auto">
            <a:xfrm>
              <a:off x="2226" y="191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 </a:t>
              </a:r>
              <a:endParaRPr kumimoji="1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sp>
          <p:nvSpPr>
            <p:cNvPr id="64" name="Rectangle 55"/>
            <p:cNvSpPr>
              <a:spLocks noChangeArrowheads="1"/>
            </p:cNvSpPr>
            <p:nvPr/>
          </p:nvSpPr>
          <p:spPr bwMode="auto">
            <a:xfrm>
              <a:off x="1542" y="2564"/>
              <a:ext cx="1128" cy="603"/>
            </a:xfrm>
            <a:prstGeom prst="rect">
              <a:avLst/>
            </a:prstGeom>
            <a:solidFill>
              <a:schemeClr val="bg1"/>
            </a:solidFill>
            <a:ln w="19050" cap="rnd" algn="ctr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669999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endParaRPr>
            </a:p>
          </p:txBody>
        </p:sp>
        <p:sp>
          <p:nvSpPr>
            <p:cNvPr id="39" name="Rectangle 58"/>
            <p:cNvSpPr>
              <a:spLocks noChangeArrowheads="1"/>
            </p:cNvSpPr>
            <p:nvPr/>
          </p:nvSpPr>
          <p:spPr bwMode="auto">
            <a:xfrm>
              <a:off x="1674" y="2776"/>
              <a:ext cx="8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 pitchFamily="1" charset="-122"/>
                  <a:cs typeface="+mn-cs"/>
                  <a:sym typeface="+mn-ea"/>
                </a:rPr>
                <a:t>数据库厂商</a:t>
              </a: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sp>
          <p:nvSpPr>
            <p:cNvPr id="40" name="Rectangle 59"/>
            <p:cNvSpPr>
              <a:spLocks noChangeArrowheads="1"/>
            </p:cNvSpPr>
            <p:nvPr/>
          </p:nvSpPr>
          <p:spPr bwMode="auto">
            <a:xfrm>
              <a:off x="2379" y="2765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 </a:t>
              </a:r>
              <a:endParaRPr kumimoji="1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grpSp>
          <p:nvGrpSpPr>
            <p:cNvPr id="39988" name="Group 62"/>
            <p:cNvGrpSpPr/>
            <p:nvPr/>
          </p:nvGrpSpPr>
          <p:grpSpPr>
            <a:xfrm>
              <a:off x="2671" y="1921"/>
              <a:ext cx="987" cy="122"/>
              <a:chOff x="2671" y="1921"/>
              <a:chExt cx="987" cy="122"/>
            </a:xfrm>
          </p:grpSpPr>
          <p:sp>
            <p:nvSpPr>
              <p:cNvPr id="62" name="Freeform 60"/>
              <p:cNvSpPr/>
              <p:nvPr/>
            </p:nvSpPr>
            <p:spPr bwMode="auto">
              <a:xfrm>
                <a:off x="2671" y="1921"/>
                <a:ext cx="987" cy="122"/>
              </a:xfrm>
              <a:custGeom>
                <a:avLst/>
                <a:gdLst>
                  <a:gd name="T0" fmla="*/ 740 w 987"/>
                  <a:gd name="T1" fmla="*/ 0 h 122"/>
                  <a:gd name="T2" fmla="*/ 740 w 987"/>
                  <a:gd name="T3" fmla="*/ 31 h 122"/>
                  <a:gd name="T4" fmla="*/ 0 w 987"/>
                  <a:gd name="T5" fmla="*/ 31 h 122"/>
                  <a:gd name="T6" fmla="*/ 0 w 987"/>
                  <a:gd name="T7" fmla="*/ 91 h 122"/>
                  <a:gd name="T8" fmla="*/ 740 w 987"/>
                  <a:gd name="T9" fmla="*/ 91 h 122"/>
                  <a:gd name="T10" fmla="*/ 740 w 987"/>
                  <a:gd name="T11" fmla="*/ 122 h 122"/>
                  <a:gd name="T12" fmla="*/ 987 w 987"/>
                  <a:gd name="T13" fmla="*/ 61 h 122"/>
                  <a:gd name="T14" fmla="*/ 740 w 987"/>
                  <a:gd name="T15" fmla="*/ 0 h 12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7"/>
                  <a:gd name="T25" fmla="*/ 0 h 122"/>
                  <a:gd name="T26" fmla="*/ 987 w 987"/>
                  <a:gd name="T27" fmla="*/ 122 h 12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7" h="122">
                    <a:moveTo>
                      <a:pt x="740" y="0"/>
                    </a:moveTo>
                    <a:lnTo>
                      <a:pt x="740" y="31"/>
                    </a:lnTo>
                    <a:lnTo>
                      <a:pt x="0" y="31"/>
                    </a:lnTo>
                    <a:lnTo>
                      <a:pt x="0" y="91"/>
                    </a:lnTo>
                    <a:lnTo>
                      <a:pt x="740" y="91"/>
                    </a:lnTo>
                    <a:lnTo>
                      <a:pt x="740" y="122"/>
                    </a:lnTo>
                    <a:lnTo>
                      <a:pt x="987" y="61"/>
                    </a:lnTo>
                    <a:lnTo>
                      <a:pt x="7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  <p:sp>
            <p:nvSpPr>
              <p:cNvPr id="63" name="Freeform 61"/>
              <p:cNvSpPr/>
              <p:nvPr/>
            </p:nvSpPr>
            <p:spPr bwMode="auto">
              <a:xfrm>
                <a:off x="2671" y="1921"/>
                <a:ext cx="987" cy="122"/>
              </a:xfrm>
              <a:custGeom>
                <a:avLst/>
                <a:gdLst>
                  <a:gd name="T0" fmla="*/ 740 w 987"/>
                  <a:gd name="T1" fmla="*/ 0 h 122"/>
                  <a:gd name="T2" fmla="*/ 740 w 987"/>
                  <a:gd name="T3" fmla="*/ 31 h 122"/>
                  <a:gd name="T4" fmla="*/ 0 w 987"/>
                  <a:gd name="T5" fmla="*/ 31 h 122"/>
                  <a:gd name="T6" fmla="*/ 0 w 987"/>
                  <a:gd name="T7" fmla="*/ 91 h 122"/>
                  <a:gd name="T8" fmla="*/ 740 w 987"/>
                  <a:gd name="T9" fmla="*/ 91 h 122"/>
                  <a:gd name="T10" fmla="*/ 740 w 987"/>
                  <a:gd name="T11" fmla="*/ 122 h 122"/>
                  <a:gd name="T12" fmla="*/ 987 w 987"/>
                  <a:gd name="T13" fmla="*/ 61 h 122"/>
                  <a:gd name="T14" fmla="*/ 740 w 987"/>
                  <a:gd name="T15" fmla="*/ 0 h 12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7"/>
                  <a:gd name="T25" fmla="*/ 0 h 122"/>
                  <a:gd name="T26" fmla="*/ 987 w 987"/>
                  <a:gd name="T27" fmla="*/ 122 h 12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7" h="122">
                    <a:moveTo>
                      <a:pt x="740" y="0"/>
                    </a:moveTo>
                    <a:lnTo>
                      <a:pt x="740" y="31"/>
                    </a:lnTo>
                    <a:lnTo>
                      <a:pt x="0" y="31"/>
                    </a:lnTo>
                    <a:lnTo>
                      <a:pt x="0" y="91"/>
                    </a:lnTo>
                    <a:lnTo>
                      <a:pt x="740" y="91"/>
                    </a:lnTo>
                    <a:lnTo>
                      <a:pt x="740" y="122"/>
                    </a:lnTo>
                    <a:lnTo>
                      <a:pt x="987" y="61"/>
                    </a:lnTo>
                    <a:lnTo>
                      <a:pt x="740" y="0"/>
                    </a:lnTo>
                    <a:close/>
                  </a:path>
                </a:pathLst>
              </a:custGeom>
              <a:solidFill>
                <a:srgbClr val="CCECFF"/>
              </a:solidFill>
              <a:ln w="19050" cap="rnd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</p:grpSp>
        <p:grpSp>
          <p:nvGrpSpPr>
            <p:cNvPr id="39991" name="Group 65"/>
            <p:cNvGrpSpPr/>
            <p:nvPr/>
          </p:nvGrpSpPr>
          <p:grpSpPr>
            <a:xfrm>
              <a:off x="2671" y="2654"/>
              <a:ext cx="987" cy="122"/>
              <a:chOff x="2671" y="2654"/>
              <a:chExt cx="987" cy="122"/>
            </a:xfrm>
          </p:grpSpPr>
          <p:sp>
            <p:nvSpPr>
              <p:cNvPr id="60" name="Freeform 63"/>
              <p:cNvSpPr/>
              <p:nvPr/>
            </p:nvSpPr>
            <p:spPr bwMode="auto">
              <a:xfrm>
                <a:off x="2671" y="2654"/>
                <a:ext cx="987" cy="122"/>
              </a:xfrm>
              <a:custGeom>
                <a:avLst/>
                <a:gdLst>
                  <a:gd name="T0" fmla="*/ 740 w 987"/>
                  <a:gd name="T1" fmla="*/ 0 h 122"/>
                  <a:gd name="T2" fmla="*/ 740 w 987"/>
                  <a:gd name="T3" fmla="*/ 31 h 122"/>
                  <a:gd name="T4" fmla="*/ 0 w 987"/>
                  <a:gd name="T5" fmla="*/ 31 h 122"/>
                  <a:gd name="T6" fmla="*/ 0 w 987"/>
                  <a:gd name="T7" fmla="*/ 92 h 122"/>
                  <a:gd name="T8" fmla="*/ 740 w 987"/>
                  <a:gd name="T9" fmla="*/ 92 h 122"/>
                  <a:gd name="T10" fmla="*/ 740 w 987"/>
                  <a:gd name="T11" fmla="*/ 122 h 122"/>
                  <a:gd name="T12" fmla="*/ 987 w 987"/>
                  <a:gd name="T13" fmla="*/ 61 h 122"/>
                  <a:gd name="T14" fmla="*/ 740 w 987"/>
                  <a:gd name="T15" fmla="*/ 0 h 12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7"/>
                  <a:gd name="T25" fmla="*/ 0 h 122"/>
                  <a:gd name="T26" fmla="*/ 987 w 987"/>
                  <a:gd name="T27" fmla="*/ 122 h 12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7" h="122">
                    <a:moveTo>
                      <a:pt x="740" y="0"/>
                    </a:moveTo>
                    <a:lnTo>
                      <a:pt x="740" y="31"/>
                    </a:lnTo>
                    <a:lnTo>
                      <a:pt x="0" y="31"/>
                    </a:lnTo>
                    <a:lnTo>
                      <a:pt x="0" y="92"/>
                    </a:lnTo>
                    <a:lnTo>
                      <a:pt x="740" y="92"/>
                    </a:lnTo>
                    <a:lnTo>
                      <a:pt x="740" y="122"/>
                    </a:lnTo>
                    <a:lnTo>
                      <a:pt x="987" y="61"/>
                    </a:lnTo>
                    <a:lnTo>
                      <a:pt x="740" y="0"/>
                    </a:ln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  <p:sp>
            <p:nvSpPr>
              <p:cNvPr id="61" name="Freeform 64"/>
              <p:cNvSpPr/>
              <p:nvPr/>
            </p:nvSpPr>
            <p:spPr bwMode="auto">
              <a:xfrm>
                <a:off x="2671" y="2654"/>
                <a:ext cx="987" cy="122"/>
              </a:xfrm>
              <a:custGeom>
                <a:avLst/>
                <a:gdLst>
                  <a:gd name="T0" fmla="*/ 740 w 987"/>
                  <a:gd name="T1" fmla="*/ 0 h 122"/>
                  <a:gd name="T2" fmla="*/ 740 w 987"/>
                  <a:gd name="T3" fmla="*/ 31 h 122"/>
                  <a:gd name="T4" fmla="*/ 0 w 987"/>
                  <a:gd name="T5" fmla="*/ 31 h 122"/>
                  <a:gd name="T6" fmla="*/ 0 w 987"/>
                  <a:gd name="T7" fmla="*/ 92 h 122"/>
                  <a:gd name="T8" fmla="*/ 740 w 987"/>
                  <a:gd name="T9" fmla="*/ 92 h 122"/>
                  <a:gd name="T10" fmla="*/ 740 w 987"/>
                  <a:gd name="T11" fmla="*/ 122 h 122"/>
                  <a:gd name="T12" fmla="*/ 987 w 987"/>
                  <a:gd name="T13" fmla="*/ 61 h 122"/>
                  <a:gd name="T14" fmla="*/ 740 w 987"/>
                  <a:gd name="T15" fmla="*/ 0 h 12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7"/>
                  <a:gd name="T25" fmla="*/ 0 h 122"/>
                  <a:gd name="T26" fmla="*/ 987 w 987"/>
                  <a:gd name="T27" fmla="*/ 122 h 12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7" h="122">
                    <a:moveTo>
                      <a:pt x="740" y="0"/>
                    </a:moveTo>
                    <a:lnTo>
                      <a:pt x="740" y="31"/>
                    </a:lnTo>
                    <a:lnTo>
                      <a:pt x="0" y="31"/>
                    </a:lnTo>
                    <a:lnTo>
                      <a:pt x="0" y="92"/>
                    </a:lnTo>
                    <a:lnTo>
                      <a:pt x="740" y="92"/>
                    </a:lnTo>
                    <a:lnTo>
                      <a:pt x="740" y="122"/>
                    </a:lnTo>
                    <a:lnTo>
                      <a:pt x="987" y="61"/>
                    </a:lnTo>
                    <a:lnTo>
                      <a:pt x="740" y="0"/>
                    </a:lnTo>
                    <a:close/>
                  </a:path>
                </a:pathLst>
              </a:custGeom>
              <a:noFill/>
              <a:ln w="19050" cap="rnd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</p:grpSp>
        <p:grpSp>
          <p:nvGrpSpPr>
            <p:cNvPr id="39994" name="Group 68"/>
            <p:cNvGrpSpPr/>
            <p:nvPr/>
          </p:nvGrpSpPr>
          <p:grpSpPr>
            <a:xfrm>
              <a:off x="2670" y="3023"/>
              <a:ext cx="988" cy="122"/>
              <a:chOff x="2670" y="3023"/>
              <a:chExt cx="988" cy="122"/>
            </a:xfrm>
          </p:grpSpPr>
          <p:sp>
            <p:nvSpPr>
              <p:cNvPr id="58" name="Freeform 66"/>
              <p:cNvSpPr/>
              <p:nvPr/>
            </p:nvSpPr>
            <p:spPr bwMode="auto">
              <a:xfrm>
                <a:off x="2670" y="3023"/>
                <a:ext cx="988" cy="122"/>
              </a:xfrm>
              <a:custGeom>
                <a:avLst/>
                <a:gdLst>
                  <a:gd name="T0" fmla="*/ 741 w 988"/>
                  <a:gd name="T1" fmla="*/ 0 h 122"/>
                  <a:gd name="T2" fmla="*/ 741 w 988"/>
                  <a:gd name="T3" fmla="*/ 30 h 122"/>
                  <a:gd name="T4" fmla="*/ 0 w 988"/>
                  <a:gd name="T5" fmla="*/ 30 h 122"/>
                  <a:gd name="T6" fmla="*/ 0 w 988"/>
                  <a:gd name="T7" fmla="*/ 92 h 122"/>
                  <a:gd name="T8" fmla="*/ 741 w 988"/>
                  <a:gd name="T9" fmla="*/ 92 h 122"/>
                  <a:gd name="T10" fmla="*/ 741 w 988"/>
                  <a:gd name="T11" fmla="*/ 122 h 122"/>
                  <a:gd name="T12" fmla="*/ 988 w 988"/>
                  <a:gd name="T13" fmla="*/ 61 h 122"/>
                  <a:gd name="T14" fmla="*/ 741 w 988"/>
                  <a:gd name="T15" fmla="*/ 0 h 12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8"/>
                  <a:gd name="T25" fmla="*/ 0 h 122"/>
                  <a:gd name="T26" fmla="*/ 988 w 988"/>
                  <a:gd name="T27" fmla="*/ 122 h 12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8" h="122">
                    <a:moveTo>
                      <a:pt x="741" y="0"/>
                    </a:moveTo>
                    <a:lnTo>
                      <a:pt x="741" y="30"/>
                    </a:lnTo>
                    <a:lnTo>
                      <a:pt x="0" y="30"/>
                    </a:lnTo>
                    <a:lnTo>
                      <a:pt x="0" y="92"/>
                    </a:lnTo>
                    <a:lnTo>
                      <a:pt x="741" y="92"/>
                    </a:lnTo>
                    <a:lnTo>
                      <a:pt x="741" y="122"/>
                    </a:lnTo>
                    <a:lnTo>
                      <a:pt x="988" y="61"/>
                    </a:lnTo>
                    <a:lnTo>
                      <a:pt x="7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  <p:sp>
            <p:nvSpPr>
              <p:cNvPr id="59" name="Freeform 67"/>
              <p:cNvSpPr/>
              <p:nvPr/>
            </p:nvSpPr>
            <p:spPr bwMode="auto">
              <a:xfrm>
                <a:off x="2670" y="3023"/>
                <a:ext cx="988" cy="122"/>
              </a:xfrm>
              <a:custGeom>
                <a:avLst/>
                <a:gdLst>
                  <a:gd name="T0" fmla="*/ 741 w 988"/>
                  <a:gd name="T1" fmla="*/ 0 h 122"/>
                  <a:gd name="T2" fmla="*/ 741 w 988"/>
                  <a:gd name="T3" fmla="*/ 30 h 122"/>
                  <a:gd name="T4" fmla="*/ 0 w 988"/>
                  <a:gd name="T5" fmla="*/ 30 h 122"/>
                  <a:gd name="T6" fmla="*/ 0 w 988"/>
                  <a:gd name="T7" fmla="*/ 92 h 122"/>
                  <a:gd name="T8" fmla="*/ 741 w 988"/>
                  <a:gd name="T9" fmla="*/ 92 h 122"/>
                  <a:gd name="T10" fmla="*/ 741 w 988"/>
                  <a:gd name="T11" fmla="*/ 122 h 122"/>
                  <a:gd name="T12" fmla="*/ 988 w 988"/>
                  <a:gd name="T13" fmla="*/ 61 h 122"/>
                  <a:gd name="T14" fmla="*/ 741 w 988"/>
                  <a:gd name="T15" fmla="*/ 0 h 12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8"/>
                  <a:gd name="T25" fmla="*/ 0 h 122"/>
                  <a:gd name="T26" fmla="*/ 988 w 988"/>
                  <a:gd name="T27" fmla="*/ 122 h 12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8" h="122">
                    <a:moveTo>
                      <a:pt x="741" y="0"/>
                    </a:moveTo>
                    <a:lnTo>
                      <a:pt x="741" y="30"/>
                    </a:lnTo>
                    <a:lnTo>
                      <a:pt x="0" y="30"/>
                    </a:lnTo>
                    <a:lnTo>
                      <a:pt x="0" y="92"/>
                    </a:lnTo>
                    <a:lnTo>
                      <a:pt x="741" y="92"/>
                    </a:lnTo>
                    <a:lnTo>
                      <a:pt x="741" y="122"/>
                    </a:lnTo>
                    <a:lnTo>
                      <a:pt x="988" y="61"/>
                    </a:lnTo>
                    <a:lnTo>
                      <a:pt x="741" y="0"/>
                    </a:lnTo>
                    <a:close/>
                  </a:path>
                </a:pathLst>
              </a:custGeom>
              <a:solidFill>
                <a:srgbClr val="CCECFF"/>
              </a:solidFill>
              <a:ln w="19050" cap="rnd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</p:grpSp>
        <p:grpSp>
          <p:nvGrpSpPr>
            <p:cNvPr id="39997" name="Group 71"/>
            <p:cNvGrpSpPr/>
            <p:nvPr/>
          </p:nvGrpSpPr>
          <p:grpSpPr>
            <a:xfrm>
              <a:off x="4362" y="1554"/>
              <a:ext cx="141" cy="245"/>
              <a:chOff x="4362" y="1554"/>
              <a:chExt cx="141" cy="245"/>
            </a:xfrm>
          </p:grpSpPr>
          <p:sp>
            <p:nvSpPr>
              <p:cNvPr id="56" name="Freeform 69"/>
              <p:cNvSpPr/>
              <p:nvPr/>
            </p:nvSpPr>
            <p:spPr bwMode="auto">
              <a:xfrm>
                <a:off x="4362" y="1554"/>
                <a:ext cx="141" cy="245"/>
              </a:xfrm>
              <a:custGeom>
                <a:avLst/>
                <a:gdLst>
                  <a:gd name="T0" fmla="*/ 0 w 141"/>
                  <a:gd name="T1" fmla="*/ 184 h 245"/>
                  <a:gd name="T2" fmla="*/ 36 w 141"/>
                  <a:gd name="T3" fmla="*/ 184 h 245"/>
                  <a:gd name="T4" fmla="*/ 36 w 141"/>
                  <a:gd name="T5" fmla="*/ 0 h 245"/>
                  <a:gd name="T6" fmla="*/ 106 w 141"/>
                  <a:gd name="T7" fmla="*/ 0 h 245"/>
                  <a:gd name="T8" fmla="*/ 106 w 141"/>
                  <a:gd name="T9" fmla="*/ 184 h 245"/>
                  <a:gd name="T10" fmla="*/ 141 w 141"/>
                  <a:gd name="T11" fmla="*/ 184 h 245"/>
                  <a:gd name="T12" fmla="*/ 71 w 141"/>
                  <a:gd name="T13" fmla="*/ 245 h 245"/>
                  <a:gd name="T14" fmla="*/ 0 w 141"/>
                  <a:gd name="T15" fmla="*/ 184 h 2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1"/>
                  <a:gd name="T25" fmla="*/ 0 h 245"/>
                  <a:gd name="T26" fmla="*/ 141 w 141"/>
                  <a:gd name="T27" fmla="*/ 245 h 2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1" h="245">
                    <a:moveTo>
                      <a:pt x="0" y="184"/>
                    </a:moveTo>
                    <a:lnTo>
                      <a:pt x="36" y="184"/>
                    </a:lnTo>
                    <a:lnTo>
                      <a:pt x="36" y="0"/>
                    </a:lnTo>
                    <a:lnTo>
                      <a:pt x="106" y="0"/>
                    </a:lnTo>
                    <a:lnTo>
                      <a:pt x="106" y="184"/>
                    </a:lnTo>
                    <a:lnTo>
                      <a:pt x="141" y="184"/>
                    </a:lnTo>
                    <a:lnTo>
                      <a:pt x="71" y="245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  <p:sp>
            <p:nvSpPr>
              <p:cNvPr id="57" name="Freeform 70"/>
              <p:cNvSpPr/>
              <p:nvPr/>
            </p:nvSpPr>
            <p:spPr bwMode="auto">
              <a:xfrm>
                <a:off x="4362" y="1554"/>
                <a:ext cx="141" cy="245"/>
              </a:xfrm>
              <a:custGeom>
                <a:avLst/>
                <a:gdLst>
                  <a:gd name="T0" fmla="*/ 0 w 141"/>
                  <a:gd name="T1" fmla="*/ 184 h 245"/>
                  <a:gd name="T2" fmla="*/ 36 w 141"/>
                  <a:gd name="T3" fmla="*/ 184 h 245"/>
                  <a:gd name="T4" fmla="*/ 36 w 141"/>
                  <a:gd name="T5" fmla="*/ 0 h 245"/>
                  <a:gd name="T6" fmla="*/ 106 w 141"/>
                  <a:gd name="T7" fmla="*/ 0 h 245"/>
                  <a:gd name="T8" fmla="*/ 106 w 141"/>
                  <a:gd name="T9" fmla="*/ 184 h 245"/>
                  <a:gd name="T10" fmla="*/ 141 w 141"/>
                  <a:gd name="T11" fmla="*/ 184 h 245"/>
                  <a:gd name="T12" fmla="*/ 71 w 141"/>
                  <a:gd name="T13" fmla="*/ 245 h 245"/>
                  <a:gd name="T14" fmla="*/ 0 w 141"/>
                  <a:gd name="T15" fmla="*/ 184 h 2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1"/>
                  <a:gd name="T25" fmla="*/ 0 h 245"/>
                  <a:gd name="T26" fmla="*/ 141 w 141"/>
                  <a:gd name="T27" fmla="*/ 245 h 2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1" h="245">
                    <a:moveTo>
                      <a:pt x="0" y="184"/>
                    </a:moveTo>
                    <a:lnTo>
                      <a:pt x="36" y="184"/>
                    </a:lnTo>
                    <a:lnTo>
                      <a:pt x="36" y="0"/>
                    </a:lnTo>
                    <a:lnTo>
                      <a:pt x="106" y="0"/>
                    </a:lnTo>
                    <a:lnTo>
                      <a:pt x="106" y="184"/>
                    </a:lnTo>
                    <a:lnTo>
                      <a:pt x="141" y="184"/>
                    </a:lnTo>
                    <a:lnTo>
                      <a:pt x="71" y="245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00B0F0"/>
              </a:solidFill>
              <a:ln w="19050" cap="rnd">
                <a:solidFill>
                  <a:srgbClr val="00B0F0"/>
                </a:solidFill>
                <a:rou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</p:grpSp>
        <p:grpSp>
          <p:nvGrpSpPr>
            <p:cNvPr id="40000" name="Group 74"/>
            <p:cNvGrpSpPr/>
            <p:nvPr/>
          </p:nvGrpSpPr>
          <p:grpSpPr>
            <a:xfrm>
              <a:off x="4362" y="2166"/>
              <a:ext cx="141" cy="244"/>
              <a:chOff x="4362" y="2166"/>
              <a:chExt cx="141" cy="244"/>
            </a:xfrm>
          </p:grpSpPr>
          <p:sp>
            <p:nvSpPr>
              <p:cNvPr id="54" name="Freeform 72"/>
              <p:cNvSpPr/>
              <p:nvPr/>
            </p:nvSpPr>
            <p:spPr bwMode="auto">
              <a:xfrm>
                <a:off x="4362" y="2166"/>
                <a:ext cx="141" cy="244"/>
              </a:xfrm>
              <a:custGeom>
                <a:avLst/>
                <a:gdLst>
                  <a:gd name="T0" fmla="*/ 0 w 141"/>
                  <a:gd name="T1" fmla="*/ 183 h 244"/>
                  <a:gd name="T2" fmla="*/ 36 w 141"/>
                  <a:gd name="T3" fmla="*/ 183 h 244"/>
                  <a:gd name="T4" fmla="*/ 36 w 141"/>
                  <a:gd name="T5" fmla="*/ 0 h 244"/>
                  <a:gd name="T6" fmla="*/ 106 w 141"/>
                  <a:gd name="T7" fmla="*/ 0 h 244"/>
                  <a:gd name="T8" fmla="*/ 106 w 141"/>
                  <a:gd name="T9" fmla="*/ 183 h 244"/>
                  <a:gd name="T10" fmla="*/ 141 w 141"/>
                  <a:gd name="T11" fmla="*/ 183 h 244"/>
                  <a:gd name="T12" fmla="*/ 71 w 141"/>
                  <a:gd name="T13" fmla="*/ 244 h 244"/>
                  <a:gd name="T14" fmla="*/ 0 w 141"/>
                  <a:gd name="T15" fmla="*/ 183 h 2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1"/>
                  <a:gd name="T25" fmla="*/ 0 h 244"/>
                  <a:gd name="T26" fmla="*/ 141 w 141"/>
                  <a:gd name="T27" fmla="*/ 244 h 2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1" h="244">
                    <a:moveTo>
                      <a:pt x="0" y="183"/>
                    </a:moveTo>
                    <a:lnTo>
                      <a:pt x="36" y="183"/>
                    </a:lnTo>
                    <a:lnTo>
                      <a:pt x="36" y="0"/>
                    </a:lnTo>
                    <a:lnTo>
                      <a:pt x="106" y="0"/>
                    </a:lnTo>
                    <a:lnTo>
                      <a:pt x="106" y="183"/>
                    </a:lnTo>
                    <a:lnTo>
                      <a:pt x="141" y="183"/>
                    </a:lnTo>
                    <a:lnTo>
                      <a:pt x="71" y="244"/>
                    </a:lnTo>
                    <a:lnTo>
                      <a:pt x="0" y="1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  <p:sp>
            <p:nvSpPr>
              <p:cNvPr id="55" name="Freeform 73"/>
              <p:cNvSpPr/>
              <p:nvPr/>
            </p:nvSpPr>
            <p:spPr bwMode="auto">
              <a:xfrm>
                <a:off x="4362" y="2166"/>
                <a:ext cx="141" cy="244"/>
              </a:xfrm>
              <a:custGeom>
                <a:avLst/>
                <a:gdLst>
                  <a:gd name="T0" fmla="*/ 0 w 141"/>
                  <a:gd name="T1" fmla="*/ 183 h 244"/>
                  <a:gd name="T2" fmla="*/ 36 w 141"/>
                  <a:gd name="T3" fmla="*/ 183 h 244"/>
                  <a:gd name="T4" fmla="*/ 36 w 141"/>
                  <a:gd name="T5" fmla="*/ 0 h 244"/>
                  <a:gd name="T6" fmla="*/ 106 w 141"/>
                  <a:gd name="T7" fmla="*/ 0 h 244"/>
                  <a:gd name="T8" fmla="*/ 106 w 141"/>
                  <a:gd name="T9" fmla="*/ 183 h 244"/>
                  <a:gd name="T10" fmla="*/ 141 w 141"/>
                  <a:gd name="T11" fmla="*/ 183 h 244"/>
                  <a:gd name="T12" fmla="*/ 71 w 141"/>
                  <a:gd name="T13" fmla="*/ 244 h 244"/>
                  <a:gd name="T14" fmla="*/ 0 w 141"/>
                  <a:gd name="T15" fmla="*/ 183 h 2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1"/>
                  <a:gd name="T25" fmla="*/ 0 h 244"/>
                  <a:gd name="T26" fmla="*/ 141 w 141"/>
                  <a:gd name="T27" fmla="*/ 244 h 2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1" h="244">
                    <a:moveTo>
                      <a:pt x="0" y="183"/>
                    </a:moveTo>
                    <a:lnTo>
                      <a:pt x="36" y="183"/>
                    </a:lnTo>
                    <a:lnTo>
                      <a:pt x="36" y="0"/>
                    </a:lnTo>
                    <a:lnTo>
                      <a:pt x="106" y="0"/>
                    </a:lnTo>
                    <a:lnTo>
                      <a:pt x="106" y="183"/>
                    </a:lnTo>
                    <a:lnTo>
                      <a:pt x="141" y="183"/>
                    </a:lnTo>
                    <a:lnTo>
                      <a:pt x="71" y="244"/>
                    </a:lnTo>
                    <a:lnTo>
                      <a:pt x="0" y="183"/>
                    </a:lnTo>
                    <a:close/>
                  </a:path>
                </a:pathLst>
              </a:custGeom>
              <a:solidFill>
                <a:srgbClr val="00B0F0"/>
              </a:solidFill>
              <a:ln w="19050" cap="rnd">
                <a:solidFill>
                  <a:srgbClr val="00B0F0"/>
                </a:solidFill>
                <a:rou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</p:grpSp>
        <p:grpSp>
          <p:nvGrpSpPr>
            <p:cNvPr id="40003" name="Group 77"/>
            <p:cNvGrpSpPr/>
            <p:nvPr/>
          </p:nvGrpSpPr>
          <p:grpSpPr>
            <a:xfrm>
              <a:off x="4362" y="2777"/>
              <a:ext cx="141" cy="246"/>
              <a:chOff x="4362" y="2777"/>
              <a:chExt cx="141" cy="246"/>
            </a:xfrm>
          </p:grpSpPr>
          <p:sp>
            <p:nvSpPr>
              <p:cNvPr id="52" name="Freeform 75"/>
              <p:cNvSpPr/>
              <p:nvPr/>
            </p:nvSpPr>
            <p:spPr bwMode="auto">
              <a:xfrm>
                <a:off x="4362" y="2777"/>
                <a:ext cx="141" cy="246"/>
              </a:xfrm>
              <a:custGeom>
                <a:avLst/>
                <a:gdLst>
                  <a:gd name="T0" fmla="*/ 0 w 141"/>
                  <a:gd name="T1" fmla="*/ 184 h 246"/>
                  <a:gd name="T2" fmla="*/ 36 w 141"/>
                  <a:gd name="T3" fmla="*/ 184 h 246"/>
                  <a:gd name="T4" fmla="*/ 36 w 141"/>
                  <a:gd name="T5" fmla="*/ 0 h 246"/>
                  <a:gd name="T6" fmla="*/ 106 w 141"/>
                  <a:gd name="T7" fmla="*/ 0 h 246"/>
                  <a:gd name="T8" fmla="*/ 106 w 141"/>
                  <a:gd name="T9" fmla="*/ 184 h 246"/>
                  <a:gd name="T10" fmla="*/ 141 w 141"/>
                  <a:gd name="T11" fmla="*/ 184 h 246"/>
                  <a:gd name="T12" fmla="*/ 71 w 141"/>
                  <a:gd name="T13" fmla="*/ 246 h 246"/>
                  <a:gd name="T14" fmla="*/ 0 w 141"/>
                  <a:gd name="T15" fmla="*/ 184 h 2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1"/>
                  <a:gd name="T25" fmla="*/ 0 h 246"/>
                  <a:gd name="T26" fmla="*/ 141 w 141"/>
                  <a:gd name="T27" fmla="*/ 246 h 2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1" h="246">
                    <a:moveTo>
                      <a:pt x="0" y="184"/>
                    </a:moveTo>
                    <a:lnTo>
                      <a:pt x="36" y="184"/>
                    </a:lnTo>
                    <a:lnTo>
                      <a:pt x="36" y="0"/>
                    </a:lnTo>
                    <a:lnTo>
                      <a:pt x="106" y="0"/>
                    </a:lnTo>
                    <a:lnTo>
                      <a:pt x="106" y="184"/>
                    </a:lnTo>
                    <a:lnTo>
                      <a:pt x="141" y="184"/>
                    </a:lnTo>
                    <a:lnTo>
                      <a:pt x="71" y="246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  <p:sp>
            <p:nvSpPr>
              <p:cNvPr id="53" name="Freeform 76"/>
              <p:cNvSpPr/>
              <p:nvPr/>
            </p:nvSpPr>
            <p:spPr bwMode="auto">
              <a:xfrm>
                <a:off x="4362" y="2777"/>
                <a:ext cx="141" cy="246"/>
              </a:xfrm>
              <a:custGeom>
                <a:avLst/>
                <a:gdLst>
                  <a:gd name="T0" fmla="*/ 0 w 141"/>
                  <a:gd name="T1" fmla="*/ 184 h 246"/>
                  <a:gd name="T2" fmla="*/ 36 w 141"/>
                  <a:gd name="T3" fmla="*/ 184 h 246"/>
                  <a:gd name="T4" fmla="*/ 36 w 141"/>
                  <a:gd name="T5" fmla="*/ 0 h 246"/>
                  <a:gd name="T6" fmla="*/ 106 w 141"/>
                  <a:gd name="T7" fmla="*/ 0 h 246"/>
                  <a:gd name="T8" fmla="*/ 106 w 141"/>
                  <a:gd name="T9" fmla="*/ 184 h 246"/>
                  <a:gd name="T10" fmla="*/ 141 w 141"/>
                  <a:gd name="T11" fmla="*/ 184 h 246"/>
                  <a:gd name="T12" fmla="*/ 71 w 141"/>
                  <a:gd name="T13" fmla="*/ 246 h 246"/>
                  <a:gd name="T14" fmla="*/ 0 w 141"/>
                  <a:gd name="T15" fmla="*/ 184 h 2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1"/>
                  <a:gd name="T25" fmla="*/ 0 h 246"/>
                  <a:gd name="T26" fmla="*/ 141 w 141"/>
                  <a:gd name="T27" fmla="*/ 246 h 24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1" h="246">
                    <a:moveTo>
                      <a:pt x="0" y="184"/>
                    </a:moveTo>
                    <a:lnTo>
                      <a:pt x="36" y="184"/>
                    </a:lnTo>
                    <a:lnTo>
                      <a:pt x="36" y="0"/>
                    </a:lnTo>
                    <a:lnTo>
                      <a:pt x="106" y="0"/>
                    </a:lnTo>
                    <a:lnTo>
                      <a:pt x="106" y="184"/>
                    </a:lnTo>
                    <a:lnTo>
                      <a:pt x="141" y="184"/>
                    </a:lnTo>
                    <a:lnTo>
                      <a:pt x="71" y="246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00B0F0"/>
              </a:solidFill>
              <a:ln w="19050" cap="rnd">
                <a:solidFill>
                  <a:srgbClr val="00B0F0"/>
                </a:solidFill>
                <a:rou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9999"/>
                  </a:buClr>
                  <a:buSzPct val="65000"/>
                  <a:buFont typeface="Wingdings" panose="05000000000000000000" pitchFamily="2" charset="2"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</a:endParaRPr>
              </a:p>
            </p:txBody>
          </p:sp>
        </p:grpSp>
        <p:sp>
          <p:nvSpPr>
            <p:cNvPr id="47" name="Freeform 78"/>
            <p:cNvSpPr>
              <a:spLocks noEditPoints="1"/>
            </p:cNvSpPr>
            <p:nvPr/>
          </p:nvSpPr>
          <p:spPr bwMode="auto">
            <a:xfrm>
              <a:off x="407" y="1670"/>
              <a:ext cx="5211" cy="12"/>
            </a:xfrm>
            <a:custGeom>
              <a:avLst/>
              <a:gdLst>
                <a:gd name="T0" fmla="*/ 104 w 7091"/>
                <a:gd name="T1" fmla="*/ 16 h 16"/>
                <a:gd name="T2" fmla="*/ 232 w 7091"/>
                <a:gd name="T3" fmla="*/ 0 h 16"/>
                <a:gd name="T4" fmla="*/ 328 w 7091"/>
                <a:gd name="T5" fmla="*/ 16 h 16"/>
                <a:gd name="T6" fmla="*/ 456 w 7091"/>
                <a:gd name="T7" fmla="*/ 0 h 16"/>
                <a:gd name="T8" fmla="*/ 544 w 7091"/>
                <a:gd name="T9" fmla="*/ 8 h 16"/>
                <a:gd name="T10" fmla="*/ 688 w 7091"/>
                <a:gd name="T11" fmla="*/ 8 h 16"/>
                <a:gd name="T12" fmla="*/ 776 w 7091"/>
                <a:gd name="T13" fmla="*/ 0 h 16"/>
                <a:gd name="T14" fmla="*/ 904 w 7091"/>
                <a:gd name="T15" fmla="*/ 16 h 16"/>
                <a:gd name="T16" fmla="*/ 1032 w 7091"/>
                <a:gd name="T17" fmla="*/ 0 h 16"/>
                <a:gd name="T18" fmla="*/ 1128 w 7091"/>
                <a:gd name="T19" fmla="*/ 16 h 16"/>
                <a:gd name="T20" fmla="*/ 1256 w 7091"/>
                <a:gd name="T21" fmla="*/ 0 h 16"/>
                <a:gd name="T22" fmla="*/ 1344 w 7091"/>
                <a:gd name="T23" fmla="*/ 8 h 16"/>
                <a:gd name="T24" fmla="*/ 1488 w 7091"/>
                <a:gd name="T25" fmla="*/ 8 h 16"/>
                <a:gd name="T26" fmla="*/ 1577 w 7091"/>
                <a:gd name="T27" fmla="*/ 0 h 16"/>
                <a:gd name="T28" fmla="*/ 1705 w 7091"/>
                <a:gd name="T29" fmla="*/ 16 h 16"/>
                <a:gd name="T30" fmla="*/ 1833 w 7091"/>
                <a:gd name="T31" fmla="*/ 0 h 16"/>
                <a:gd name="T32" fmla="*/ 1929 w 7091"/>
                <a:gd name="T33" fmla="*/ 16 h 16"/>
                <a:gd name="T34" fmla="*/ 2057 w 7091"/>
                <a:gd name="T35" fmla="*/ 0 h 16"/>
                <a:gd name="T36" fmla="*/ 2145 w 7091"/>
                <a:gd name="T37" fmla="*/ 8 h 16"/>
                <a:gd name="T38" fmla="*/ 2289 w 7091"/>
                <a:gd name="T39" fmla="*/ 8 h 16"/>
                <a:gd name="T40" fmla="*/ 2377 w 7091"/>
                <a:gd name="T41" fmla="*/ 0 h 16"/>
                <a:gd name="T42" fmla="*/ 2505 w 7091"/>
                <a:gd name="T43" fmla="*/ 16 h 16"/>
                <a:gd name="T44" fmla="*/ 2633 w 7091"/>
                <a:gd name="T45" fmla="*/ 0 h 16"/>
                <a:gd name="T46" fmla="*/ 2729 w 7091"/>
                <a:gd name="T47" fmla="*/ 16 h 16"/>
                <a:gd name="T48" fmla="*/ 2857 w 7091"/>
                <a:gd name="T49" fmla="*/ 0 h 16"/>
                <a:gd name="T50" fmla="*/ 2945 w 7091"/>
                <a:gd name="T51" fmla="*/ 8 h 16"/>
                <a:gd name="T52" fmla="*/ 3089 w 7091"/>
                <a:gd name="T53" fmla="*/ 8 h 16"/>
                <a:gd name="T54" fmla="*/ 3177 w 7091"/>
                <a:gd name="T55" fmla="*/ 0 h 16"/>
                <a:gd name="T56" fmla="*/ 3305 w 7091"/>
                <a:gd name="T57" fmla="*/ 16 h 16"/>
                <a:gd name="T58" fmla="*/ 3433 w 7091"/>
                <a:gd name="T59" fmla="*/ 0 h 16"/>
                <a:gd name="T60" fmla="*/ 3529 w 7091"/>
                <a:gd name="T61" fmla="*/ 16 h 16"/>
                <a:gd name="T62" fmla="*/ 3658 w 7091"/>
                <a:gd name="T63" fmla="*/ 0 h 16"/>
                <a:gd name="T64" fmla="*/ 3746 w 7091"/>
                <a:gd name="T65" fmla="*/ 8 h 16"/>
                <a:gd name="T66" fmla="*/ 3890 w 7091"/>
                <a:gd name="T67" fmla="*/ 8 h 16"/>
                <a:gd name="T68" fmla="*/ 3978 w 7091"/>
                <a:gd name="T69" fmla="*/ 0 h 16"/>
                <a:gd name="T70" fmla="*/ 4106 w 7091"/>
                <a:gd name="T71" fmla="*/ 16 h 16"/>
                <a:gd name="T72" fmla="*/ 4234 w 7091"/>
                <a:gd name="T73" fmla="*/ 0 h 16"/>
                <a:gd name="T74" fmla="*/ 4330 w 7091"/>
                <a:gd name="T75" fmla="*/ 16 h 16"/>
                <a:gd name="T76" fmla="*/ 4458 w 7091"/>
                <a:gd name="T77" fmla="*/ 0 h 16"/>
                <a:gd name="T78" fmla="*/ 4546 w 7091"/>
                <a:gd name="T79" fmla="*/ 8 h 16"/>
                <a:gd name="T80" fmla="*/ 4690 w 7091"/>
                <a:gd name="T81" fmla="*/ 8 h 16"/>
                <a:gd name="T82" fmla="*/ 4778 w 7091"/>
                <a:gd name="T83" fmla="*/ 0 h 16"/>
                <a:gd name="T84" fmla="*/ 4906 w 7091"/>
                <a:gd name="T85" fmla="*/ 16 h 16"/>
                <a:gd name="T86" fmla="*/ 5034 w 7091"/>
                <a:gd name="T87" fmla="*/ 0 h 16"/>
                <a:gd name="T88" fmla="*/ 5130 w 7091"/>
                <a:gd name="T89" fmla="*/ 16 h 16"/>
                <a:gd name="T90" fmla="*/ 5258 w 7091"/>
                <a:gd name="T91" fmla="*/ 0 h 16"/>
                <a:gd name="T92" fmla="*/ 5346 w 7091"/>
                <a:gd name="T93" fmla="*/ 8 h 16"/>
                <a:gd name="T94" fmla="*/ 5490 w 7091"/>
                <a:gd name="T95" fmla="*/ 8 h 16"/>
                <a:gd name="T96" fmla="*/ 5578 w 7091"/>
                <a:gd name="T97" fmla="*/ 0 h 16"/>
                <a:gd name="T98" fmla="*/ 5707 w 7091"/>
                <a:gd name="T99" fmla="*/ 16 h 16"/>
                <a:gd name="T100" fmla="*/ 5835 w 7091"/>
                <a:gd name="T101" fmla="*/ 0 h 16"/>
                <a:gd name="T102" fmla="*/ 5931 w 7091"/>
                <a:gd name="T103" fmla="*/ 16 h 16"/>
                <a:gd name="T104" fmla="*/ 6059 w 7091"/>
                <a:gd name="T105" fmla="*/ 0 h 16"/>
                <a:gd name="T106" fmla="*/ 6147 w 7091"/>
                <a:gd name="T107" fmla="*/ 8 h 16"/>
                <a:gd name="T108" fmla="*/ 6291 w 7091"/>
                <a:gd name="T109" fmla="*/ 8 h 16"/>
                <a:gd name="T110" fmla="*/ 6379 w 7091"/>
                <a:gd name="T111" fmla="*/ 0 h 16"/>
                <a:gd name="T112" fmla="*/ 6507 w 7091"/>
                <a:gd name="T113" fmla="*/ 16 h 16"/>
                <a:gd name="T114" fmla="*/ 6635 w 7091"/>
                <a:gd name="T115" fmla="*/ 0 h 16"/>
                <a:gd name="T116" fmla="*/ 6731 w 7091"/>
                <a:gd name="T117" fmla="*/ 16 h 16"/>
                <a:gd name="T118" fmla="*/ 6859 w 7091"/>
                <a:gd name="T119" fmla="*/ 0 h 16"/>
                <a:gd name="T120" fmla="*/ 6947 w 7091"/>
                <a:gd name="T121" fmla="*/ 8 h 16"/>
                <a:gd name="T122" fmla="*/ 7091 w 7091"/>
                <a:gd name="T123" fmla="*/ 8 h 1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091"/>
                <a:gd name="T187" fmla="*/ 0 h 16"/>
                <a:gd name="T188" fmla="*/ 7091 w 7091"/>
                <a:gd name="T189" fmla="*/ 16 h 1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091" h="16">
                  <a:moveTo>
                    <a:pt x="8" y="0"/>
                  </a:moveTo>
                  <a:lnTo>
                    <a:pt x="8" y="0"/>
                  </a:lnTo>
                  <a:cubicBezTo>
                    <a:pt x="12" y="0"/>
                    <a:pt x="16" y="4"/>
                    <a:pt x="16" y="8"/>
                  </a:cubicBezTo>
                  <a:cubicBezTo>
                    <a:pt x="16" y="13"/>
                    <a:pt x="12" y="16"/>
                    <a:pt x="8" y="16"/>
                  </a:cubicBez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  <a:moveTo>
                    <a:pt x="40" y="0"/>
                  </a:moveTo>
                  <a:lnTo>
                    <a:pt x="40" y="0"/>
                  </a:lnTo>
                  <a:cubicBezTo>
                    <a:pt x="44" y="0"/>
                    <a:pt x="48" y="4"/>
                    <a:pt x="48" y="8"/>
                  </a:cubicBezTo>
                  <a:cubicBezTo>
                    <a:pt x="48" y="13"/>
                    <a:pt x="44" y="16"/>
                    <a:pt x="40" y="16"/>
                  </a:cubicBezTo>
                  <a:cubicBezTo>
                    <a:pt x="35" y="16"/>
                    <a:pt x="32" y="13"/>
                    <a:pt x="32" y="8"/>
                  </a:cubicBezTo>
                  <a:cubicBezTo>
                    <a:pt x="32" y="4"/>
                    <a:pt x="35" y="0"/>
                    <a:pt x="40" y="0"/>
                  </a:cubicBezTo>
                  <a:close/>
                  <a:moveTo>
                    <a:pt x="72" y="0"/>
                  </a:moveTo>
                  <a:lnTo>
                    <a:pt x="72" y="0"/>
                  </a:lnTo>
                  <a:cubicBezTo>
                    <a:pt x="76" y="0"/>
                    <a:pt x="80" y="4"/>
                    <a:pt x="80" y="8"/>
                  </a:cubicBezTo>
                  <a:cubicBezTo>
                    <a:pt x="80" y="13"/>
                    <a:pt x="76" y="16"/>
                    <a:pt x="72" y="16"/>
                  </a:cubicBezTo>
                  <a:cubicBezTo>
                    <a:pt x="67" y="16"/>
                    <a:pt x="64" y="13"/>
                    <a:pt x="64" y="8"/>
                  </a:cubicBezTo>
                  <a:cubicBezTo>
                    <a:pt x="64" y="4"/>
                    <a:pt x="67" y="0"/>
                    <a:pt x="72" y="0"/>
                  </a:cubicBezTo>
                  <a:close/>
                  <a:moveTo>
                    <a:pt x="104" y="0"/>
                  </a:moveTo>
                  <a:lnTo>
                    <a:pt x="104" y="0"/>
                  </a:lnTo>
                  <a:cubicBezTo>
                    <a:pt x="108" y="0"/>
                    <a:pt x="112" y="4"/>
                    <a:pt x="112" y="8"/>
                  </a:cubicBezTo>
                  <a:cubicBezTo>
                    <a:pt x="112" y="13"/>
                    <a:pt x="108" y="16"/>
                    <a:pt x="104" y="16"/>
                  </a:cubicBezTo>
                  <a:cubicBezTo>
                    <a:pt x="99" y="16"/>
                    <a:pt x="96" y="13"/>
                    <a:pt x="96" y="8"/>
                  </a:cubicBezTo>
                  <a:cubicBezTo>
                    <a:pt x="96" y="4"/>
                    <a:pt x="99" y="0"/>
                    <a:pt x="104" y="0"/>
                  </a:cubicBezTo>
                  <a:close/>
                  <a:moveTo>
                    <a:pt x="136" y="0"/>
                  </a:moveTo>
                  <a:lnTo>
                    <a:pt x="136" y="0"/>
                  </a:lnTo>
                  <a:cubicBezTo>
                    <a:pt x="140" y="0"/>
                    <a:pt x="144" y="4"/>
                    <a:pt x="144" y="8"/>
                  </a:cubicBezTo>
                  <a:cubicBezTo>
                    <a:pt x="144" y="13"/>
                    <a:pt x="140" y="16"/>
                    <a:pt x="136" y="16"/>
                  </a:cubicBezTo>
                  <a:cubicBezTo>
                    <a:pt x="131" y="16"/>
                    <a:pt x="128" y="13"/>
                    <a:pt x="128" y="8"/>
                  </a:cubicBezTo>
                  <a:cubicBezTo>
                    <a:pt x="128" y="4"/>
                    <a:pt x="131" y="0"/>
                    <a:pt x="136" y="0"/>
                  </a:cubicBezTo>
                  <a:close/>
                  <a:moveTo>
                    <a:pt x="168" y="0"/>
                  </a:moveTo>
                  <a:lnTo>
                    <a:pt x="168" y="0"/>
                  </a:lnTo>
                  <a:cubicBezTo>
                    <a:pt x="172" y="0"/>
                    <a:pt x="176" y="4"/>
                    <a:pt x="176" y="8"/>
                  </a:cubicBezTo>
                  <a:cubicBezTo>
                    <a:pt x="176" y="13"/>
                    <a:pt x="172" y="16"/>
                    <a:pt x="168" y="16"/>
                  </a:cubicBezTo>
                  <a:cubicBezTo>
                    <a:pt x="163" y="16"/>
                    <a:pt x="160" y="13"/>
                    <a:pt x="160" y="8"/>
                  </a:cubicBezTo>
                  <a:cubicBezTo>
                    <a:pt x="160" y="4"/>
                    <a:pt x="163" y="0"/>
                    <a:pt x="168" y="0"/>
                  </a:cubicBezTo>
                  <a:close/>
                  <a:moveTo>
                    <a:pt x="200" y="0"/>
                  </a:moveTo>
                  <a:lnTo>
                    <a:pt x="200" y="0"/>
                  </a:lnTo>
                  <a:cubicBezTo>
                    <a:pt x="204" y="0"/>
                    <a:pt x="208" y="4"/>
                    <a:pt x="208" y="8"/>
                  </a:cubicBezTo>
                  <a:cubicBezTo>
                    <a:pt x="208" y="13"/>
                    <a:pt x="204" y="16"/>
                    <a:pt x="200" y="16"/>
                  </a:cubicBezTo>
                  <a:cubicBezTo>
                    <a:pt x="195" y="16"/>
                    <a:pt x="192" y="13"/>
                    <a:pt x="192" y="8"/>
                  </a:cubicBezTo>
                  <a:cubicBezTo>
                    <a:pt x="192" y="4"/>
                    <a:pt x="195" y="0"/>
                    <a:pt x="200" y="0"/>
                  </a:cubicBezTo>
                  <a:close/>
                  <a:moveTo>
                    <a:pt x="232" y="0"/>
                  </a:moveTo>
                  <a:lnTo>
                    <a:pt x="232" y="0"/>
                  </a:lnTo>
                  <a:cubicBezTo>
                    <a:pt x="236" y="0"/>
                    <a:pt x="240" y="4"/>
                    <a:pt x="240" y="8"/>
                  </a:cubicBezTo>
                  <a:cubicBezTo>
                    <a:pt x="240" y="13"/>
                    <a:pt x="236" y="16"/>
                    <a:pt x="232" y="16"/>
                  </a:cubicBezTo>
                  <a:cubicBezTo>
                    <a:pt x="227" y="16"/>
                    <a:pt x="224" y="13"/>
                    <a:pt x="224" y="8"/>
                  </a:cubicBezTo>
                  <a:cubicBezTo>
                    <a:pt x="224" y="4"/>
                    <a:pt x="227" y="0"/>
                    <a:pt x="232" y="0"/>
                  </a:cubicBezTo>
                  <a:close/>
                  <a:moveTo>
                    <a:pt x="264" y="0"/>
                  </a:moveTo>
                  <a:lnTo>
                    <a:pt x="264" y="0"/>
                  </a:lnTo>
                  <a:cubicBezTo>
                    <a:pt x="268" y="0"/>
                    <a:pt x="272" y="4"/>
                    <a:pt x="272" y="8"/>
                  </a:cubicBezTo>
                  <a:cubicBezTo>
                    <a:pt x="272" y="13"/>
                    <a:pt x="268" y="16"/>
                    <a:pt x="264" y="16"/>
                  </a:cubicBezTo>
                  <a:cubicBezTo>
                    <a:pt x="259" y="16"/>
                    <a:pt x="256" y="13"/>
                    <a:pt x="256" y="8"/>
                  </a:cubicBezTo>
                  <a:cubicBezTo>
                    <a:pt x="256" y="4"/>
                    <a:pt x="259" y="0"/>
                    <a:pt x="264" y="0"/>
                  </a:cubicBezTo>
                  <a:close/>
                  <a:moveTo>
                    <a:pt x="296" y="0"/>
                  </a:moveTo>
                  <a:lnTo>
                    <a:pt x="296" y="0"/>
                  </a:lnTo>
                  <a:cubicBezTo>
                    <a:pt x="300" y="0"/>
                    <a:pt x="304" y="4"/>
                    <a:pt x="304" y="8"/>
                  </a:cubicBezTo>
                  <a:cubicBezTo>
                    <a:pt x="304" y="13"/>
                    <a:pt x="300" y="16"/>
                    <a:pt x="296" y="16"/>
                  </a:cubicBezTo>
                  <a:cubicBezTo>
                    <a:pt x="291" y="16"/>
                    <a:pt x="288" y="13"/>
                    <a:pt x="288" y="8"/>
                  </a:cubicBezTo>
                  <a:cubicBezTo>
                    <a:pt x="288" y="4"/>
                    <a:pt x="291" y="0"/>
                    <a:pt x="296" y="0"/>
                  </a:cubicBezTo>
                  <a:close/>
                  <a:moveTo>
                    <a:pt x="328" y="0"/>
                  </a:moveTo>
                  <a:lnTo>
                    <a:pt x="328" y="0"/>
                  </a:lnTo>
                  <a:cubicBezTo>
                    <a:pt x="332" y="0"/>
                    <a:pt x="336" y="4"/>
                    <a:pt x="336" y="8"/>
                  </a:cubicBezTo>
                  <a:cubicBezTo>
                    <a:pt x="336" y="13"/>
                    <a:pt x="332" y="16"/>
                    <a:pt x="328" y="16"/>
                  </a:cubicBezTo>
                  <a:cubicBezTo>
                    <a:pt x="323" y="16"/>
                    <a:pt x="320" y="13"/>
                    <a:pt x="320" y="8"/>
                  </a:cubicBezTo>
                  <a:cubicBezTo>
                    <a:pt x="320" y="4"/>
                    <a:pt x="323" y="0"/>
                    <a:pt x="328" y="0"/>
                  </a:cubicBezTo>
                  <a:close/>
                  <a:moveTo>
                    <a:pt x="360" y="0"/>
                  </a:moveTo>
                  <a:lnTo>
                    <a:pt x="360" y="0"/>
                  </a:lnTo>
                  <a:cubicBezTo>
                    <a:pt x="364" y="0"/>
                    <a:pt x="368" y="4"/>
                    <a:pt x="368" y="8"/>
                  </a:cubicBezTo>
                  <a:cubicBezTo>
                    <a:pt x="368" y="13"/>
                    <a:pt x="364" y="16"/>
                    <a:pt x="360" y="16"/>
                  </a:cubicBezTo>
                  <a:cubicBezTo>
                    <a:pt x="355" y="16"/>
                    <a:pt x="352" y="13"/>
                    <a:pt x="352" y="8"/>
                  </a:cubicBezTo>
                  <a:cubicBezTo>
                    <a:pt x="352" y="4"/>
                    <a:pt x="355" y="0"/>
                    <a:pt x="360" y="0"/>
                  </a:cubicBezTo>
                  <a:close/>
                  <a:moveTo>
                    <a:pt x="392" y="0"/>
                  </a:moveTo>
                  <a:lnTo>
                    <a:pt x="392" y="0"/>
                  </a:lnTo>
                  <a:cubicBezTo>
                    <a:pt x="396" y="0"/>
                    <a:pt x="400" y="4"/>
                    <a:pt x="400" y="8"/>
                  </a:cubicBezTo>
                  <a:cubicBezTo>
                    <a:pt x="400" y="13"/>
                    <a:pt x="396" y="16"/>
                    <a:pt x="392" y="16"/>
                  </a:cubicBezTo>
                  <a:cubicBezTo>
                    <a:pt x="388" y="16"/>
                    <a:pt x="384" y="13"/>
                    <a:pt x="384" y="8"/>
                  </a:cubicBezTo>
                  <a:cubicBezTo>
                    <a:pt x="384" y="4"/>
                    <a:pt x="388" y="0"/>
                    <a:pt x="392" y="0"/>
                  </a:cubicBezTo>
                  <a:close/>
                  <a:moveTo>
                    <a:pt x="424" y="0"/>
                  </a:moveTo>
                  <a:lnTo>
                    <a:pt x="424" y="0"/>
                  </a:lnTo>
                  <a:cubicBezTo>
                    <a:pt x="428" y="0"/>
                    <a:pt x="432" y="4"/>
                    <a:pt x="432" y="8"/>
                  </a:cubicBezTo>
                  <a:cubicBezTo>
                    <a:pt x="432" y="13"/>
                    <a:pt x="428" y="16"/>
                    <a:pt x="424" y="16"/>
                  </a:cubicBezTo>
                  <a:cubicBezTo>
                    <a:pt x="420" y="16"/>
                    <a:pt x="416" y="13"/>
                    <a:pt x="416" y="8"/>
                  </a:cubicBezTo>
                  <a:cubicBezTo>
                    <a:pt x="416" y="4"/>
                    <a:pt x="420" y="0"/>
                    <a:pt x="424" y="0"/>
                  </a:cubicBezTo>
                  <a:close/>
                  <a:moveTo>
                    <a:pt x="456" y="0"/>
                  </a:moveTo>
                  <a:lnTo>
                    <a:pt x="456" y="0"/>
                  </a:lnTo>
                  <a:cubicBezTo>
                    <a:pt x="460" y="0"/>
                    <a:pt x="464" y="4"/>
                    <a:pt x="464" y="8"/>
                  </a:cubicBezTo>
                  <a:cubicBezTo>
                    <a:pt x="464" y="13"/>
                    <a:pt x="460" y="16"/>
                    <a:pt x="456" y="16"/>
                  </a:cubicBezTo>
                  <a:cubicBezTo>
                    <a:pt x="452" y="16"/>
                    <a:pt x="448" y="13"/>
                    <a:pt x="448" y="8"/>
                  </a:cubicBezTo>
                  <a:cubicBezTo>
                    <a:pt x="448" y="4"/>
                    <a:pt x="452" y="0"/>
                    <a:pt x="456" y="0"/>
                  </a:cubicBezTo>
                  <a:close/>
                  <a:moveTo>
                    <a:pt x="488" y="0"/>
                  </a:moveTo>
                  <a:lnTo>
                    <a:pt x="488" y="0"/>
                  </a:lnTo>
                  <a:cubicBezTo>
                    <a:pt x="492" y="0"/>
                    <a:pt x="496" y="4"/>
                    <a:pt x="496" y="8"/>
                  </a:cubicBezTo>
                  <a:cubicBezTo>
                    <a:pt x="496" y="13"/>
                    <a:pt x="492" y="16"/>
                    <a:pt x="488" y="16"/>
                  </a:cubicBezTo>
                  <a:cubicBezTo>
                    <a:pt x="484" y="16"/>
                    <a:pt x="480" y="13"/>
                    <a:pt x="480" y="8"/>
                  </a:cubicBezTo>
                  <a:cubicBezTo>
                    <a:pt x="480" y="4"/>
                    <a:pt x="484" y="0"/>
                    <a:pt x="488" y="0"/>
                  </a:cubicBezTo>
                  <a:close/>
                  <a:moveTo>
                    <a:pt x="520" y="0"/>
                  </a:moveTo>
                  <a:lnTo>
                    <a:pt x="520" y="0"/>
                  </a:lnTo>
                  <a:cubicBezTo>
                    <a:pt x="524" y="0"/>
                    <a:pt x="528" y="4"/>
                    <a:pt x="528" y="8"/>
                  </a:cubicBezTo>
                  <a:cubicBezTo>
                    <a:pt x="528" y="13"/>
                    <a:pt x="524" y="16"/>
                    <a:pt x="520" y="16"/>
                  </a:cubicBezTo>
                  <a:cubicBezTo>
                    <a:pt x="516" y="16"/>
                    <a:pt x="512" y="13"/>
                    <a:pt x="512" y="8"/>
                  </a:cubicBezTo>
                  <a:cubicBezTo>
                    <a:pt x="512" y="4"/>
                    <a:pt x="516" y="0"/>
                    <a:pt x="520" y="0"/>
                  </a:cubicBezTo>
                  <a:close/>
                  <a:moveTo>
                    <a:pt x="552" y="0"/>
                  </a:moveTo>
                  <a:lnTo>
                    <a:pt x="552" y="0"/>
                  </a:lnTo>
                  <a:cubicBezTo>
                    <a:pt x="556" y="0"/>
                    <a:pt x="560" y="4"/>
                    <a:pt x="560" y="8"/>
                  </a:cubicBezTo>
                  <a:cubicBezTo>
                    <a:pt x="560" y="13"/>
                    <a:pt x="556" y="16"/>
                    <a:pt x="552" y="16"/>
                  </a:cubicBezTo>
                  <a:cubicBezTo>
                    <a:pt x="548" y="16"/>
                    <a:pt x="544" y="13"/>
                    <a:pt x="544" y="8"/>
                  </a:cubicBezTo>
                  <a:cubicBezTo>
                    <a:pt x="544" y="4"/>
                    <a:pt x="548" y="0"/>
                    <a:pt x="552" y="0"/>
                  </a:cubicBezTo>
                  <a:close/>
                  <a:moveTo>
                    <a:pt x="584" y="0"/>
                  </a:moveTo>
                  <a:lnTo>
                    <a:pt x="584" y="0"/>
                  </a:lnTo>
                  <a:cubicBezTo>
                    <a:pt x="588" y="0"/>
                    <a:pt x="592" y="4"/>
                    <a:pt x="592" y="8"/>
                  </a:cubicBezTo>
                  <a:cubicBezTo>
                    <a:pt x="592" y="13"/>
                    <a:pt x="588" y="16"/>
                    <a:pt x="584" y="16"/>
                  </a:cubicBezTo>
                  <a:cubicBezTo>
                    <a:pt x="580" y="16"/>
                    <a:pt x="576" y="13"/>
                    <a:pt x="576" y="8"/>
                  </a:cubicBezTo>
                  <a:cubicBezTo>
                    <a:pt x="576" y="4"/>
                    <a:pt x="580" y="0"/>
                    <a:pt x="584" y="0"/>
                  </a:cubicBezTo>
                  <a:close/>
                  <a:moveTo>
                    <a:pt x="616" y="0"/>
                  </a:moveTo>
                  <a:lnTo>
                    <a:pt x="616" y="0"/>
                  </a:lnTo>
                  <a:cubicBezTo>
                    <a:pt x="620" y="0"/>
                    <a:pt x="624" y="4"/>
                    <a:pt x="624" y="8"/>
                  </a:cubicBezTo>
                  <a:cubicBezTo>
                    <a:pt x="624" y="13"/>
                    <a:pt x="620" y="16"/>
                    <a:pt x="616" y="16"/>
                  </a:cubicBezTo>
                  <a:cubicBezTo>
                    <a:pt x="612" y="16"/>
                    <a:pt x="608" y="13"/>
                    <a:pt x="608" y="8"/>
                  </a:cubicBezTo>
                  <a:cubicBezTo>
                    <a:pt x="608" y="4"/>
                    <a:pt x="612" y="0"/>
                    <a:pt x="616" y="0"/>
                  </a:cubicBezTo>
                  <a:close/>
                  <a:moveTo>
                    <a:pt x="648" y="0"/>
                  </a:moveTo>
                  <a:lnTo>
                    <a:pt x="648" y="0"/>
                  </a:lnTo>
                  <a:cubicBezTo>
                    <a:pt x="652" y="0"/>
                    <a:pt x="656" y="4"/>
                    <a:pt x="656" y="8"/>
                  </a:cubicBezTo>
                  <a:cubicBezTo>
                    <a:pt x="656" y="13"/>
                    <a:pt x="652" y="16"/>
                    <a:pt x="648" y="16"/>
                  </a:cubicBezTo>
                  <a:cubicBezTo>
                    <a:pt x="644" y="16"/>
                    <a:pt x="640" y="13"/>
                    <a:pt x="640" y="8"/>
                  </a:cubicBezTo>
                  <a:cubicBezTo>
                    <a:pt x="640" y="4"/>
                    <a:pt x="644" y="0"/>
                    <a:pt x="648" y="0"/>
                  </a:cubicBezTo>
                  <a:close/>
                  <a:moveTo>
                    <a:pt x="680" y="0"/>
                  </a:moveTo>
                  <a:lnTo>
                    <a:pt x="680" y="0"/>
                  </a:lnTo>
                  <a:cubicBezTo>
                    <a:pt x="685" y="0"/>
                    <a:pt x="688" y="4"/>
                    <a:pt x="688" y="8"/>
                  </a:cubicBezTo>
                  <a:cubicBezTo>
                    <a:pt x="688" y="13"/>
                    <a:pt x="685" y="16"/>
                    <a:pt x="680" y="16"/>
                  </a:cubicBezTo>
                  <a:cubicBezTo>
                    <a:pt x="676" y="16"/>
                    <a:pt x="672" y="13"/>
                    <a:pt x="672" y="8"/>
                  </a:cubicBezTo>
                  <a:cubicBezTo>
                    <a:pt x="672" y="4"/>
                    <a:pt x="676" y="0"/>
                    <a:pt x="680" y="0"/>
                  </a:cubicBezTo>
                  <a:close/>
                  <a:moveTo>
                    <a:pt x="712" y="0"/>
                  </a:moveTo>
                  <a:lnTo>
                    <a:pt x="712" y="0"/>
                  </a:lnTo>
                  <a:cubicBezTo>
                    <a:pt x="717" y="0"/>
                    <a:pt x="720" y="4"/>
                    <a:pt x="720" y="8"/>
                  </a:cubicBezTo>
                  <a:cubicBezTo>
                    <a:pt x="720" y="13"/>
                    <a:pt x="717" y="16"/>
                    <a:pt x="712" y="16"/>
                  </a:cubicBezTo>
                  <a:cubicBezTo>
                    <a:pt x="708" y="16"/>
                    <a:pt x="704" y="13"/>
                    <a:pt x="704" y="8"/>
                  </a:cubicBezTo>
                  <a:cubicBezTo>
                    <a:pt x="704" y="4"/>
                    <a:pt x="708" y="0"/>
                    <a:pt x="712" y="0"/>
                  </a:cubicBezTo>
                  <a:close/>
                  <a:moveTo>
                    <a:pt x="744" y="0"/>
                  </a:moveTo>
                  <a:lnTo>
                    <a:pt x="744" y="0"/>
                  </a:lnTo>
                  <a:cubicBezTo>
                    <a:pt x="749" y="0"/>
                    <a:pt x="752" y="4"/>
                    <a:pt x="752" y="8"/>
                  </a:cubicBezTo>
                  <a:cubicBezTo>
                    <a:pt x="752" y="13"/>
                    <a:pt x="749" y="16"/>
                    <a:pt x="744" y="16"/>
                  </a:cubicBezTo>
                  <a:cubicBezTo>
                    <a:pt x="740" y="16"/>
                    <a:pt x="736" y="13"/>
                    <a:pt x="736" y="8"/>
                  </a:cubicBezTo>
                  <a:cubicBezTo>
                    <a:pt x="736" y="4"/>
                    <a:pt x="740" y="0"/>
                    <a:pt x="744" y="0"/>
                  </a:cubicBezTo>
                  <a:close/>
                  <a:moveTo>
                    <a:pt x="776" y="0"/>
                  </a:moveTo>
                  <a:lnTo>
                    <a:pt x="776" y="0"/>
                  </a:lnTo>
                  <a:cubicBezTo>
                    <a:pt x="781" y="0"/>
                    <a:pt x="784" y="4"/>
                    <a:pt x="784" y="8"/>
                  </a:cubicBezTo>
                  <a:cubicBezTo>
                    <a:pt x="784" y="13"/>
                    <a:pt x="781" y="16"/>
                    <a:pt x="776" y="16"/>
                  </a:cubicBezTo>
                  <a:cubicBezTo>
                    <a:pt x="772" y="16"/>
                    <a:pt x="768" y="13"/>
                    <a:pt x="768" y="8"/>
                  </a:cubicBezTo>
                  <a:cubicBezTo>
                    <a:pt x="768" y="4"/>
                    <a:pt x="772" y="0"/>
                    <a:pt x="776" y="0"/>
                  </a:cubicBezTo>
                  <a:close/>
                  <a:moveTo>
                    <a:pt x="808" y="0"/>
                  </a:moveTo>
                  <a:lnTo>
                    <a:pt x="808" y="0"/>
                  </a:lnTo>
                  <a:cubicBezTo>
                    <a:pt x="813" y="0"/>
                    <a:pt x="816" y="4"/>
                    <a:pt x="816" y="8"/>
                  </a:cubicBezTo>
                  <a:cubicBezTo>
                    <a:pt x="816" y="13"/>
                    <a:pt x="813" y="16"/>
                    <a:pt x="808" y="16"/>
                  </a:cubicBezTo>
                  <a:cubicBezTo>
                    <a:pt x="804" y="16"/>
                    <a:pt x="800" y="13"/>
                    <a:pt x="800" y="8"/>
                  </a:cubicBezTo>
                  <a:cubicBezTo>
                    <a:pt x="800" y="4"/>
                    <a:pt x="804" y="0"/>
                    <a:pt x="808" y="0"/>
                  </a:cubicBezTo>
                  <a:close/>
                  <a:moveTo>
                    <a:pt x="840" y="0"/>
                  </a:moveTo>
                  <a:lnTo>
                    <a:pt x="840" y="0"/>
                  </a:lnTo>
                  <a:cubicBezTo>
                    <a:pt x="845" y="0"/>
                    <a:pt x="848" y="4"/>
                    <a:pt x="848" y="8"/>
                  </a:cubicBezTo>
                  <a:cubicBezTo>
                    <a:pt x="848" y="13"/>
                    <a:pt x="845" y="16"/>
                    <a:pt x="840" y="16"/>
                  </a:cubicBezTo>
                  <a:cubicBezTo>
                    <a:pt x="836" y="16"/>
                    <a:pt x="832" y="13"/>
                    <a:pt x="832" y="8"/>
                  </a:cubicBezTo>
                  <a:cubicBezTo>
                    <a:pt x="832" y="4"/>
                    <a:pt x="836" y="0"/>
                    <a:pt x="840" y="0"/>
                  </a:cubicBezTo>
                  <a:close/>
                  <a:moveTo>
                    <a:pt x="872" y="0"/>
                  </a:moveTo>
                  <a:lnTo>
                    <a:pt x="872" y="0"/>
                  </a:lnTo>
                  <a:cubicBezTo>
                    <a:pt x="877" y="0"/>
                    <a:pt x="880" y="4"/>
                    <a:pt x="880" y="8"/>
                  </a:cubicBezTo>
                  <a:cubicBezTo>
                    <a:pt x="880" y="13"/>
                    <a:pt x="877" y="16"/>
                    <a:pt x="872" y="16"/>
                  </a:cubicBezTo>
                  <a:cubicBezTo>
                    <a:pt x="868" y="16"/>
                    <a:pt x="864" y="13"/>
                    <a:pt x="864" y="8"/>
                  </a:cubicBezTo>
                  <a:cubicBezTo>
                    <a:pt x="864" y="4"/>
                    <a:pt x="868" y="0"/>
                    <a:pt x="872" y="0"/>
                  </a:cubicBezTo>
                  <a:close/>
                  <a:moveTo>
                    <a:pt x="904" y="0"/>
                  </a:moveTo>
                  <a:lnTo>
                    <a:pt x="904" y="0"/>
                  </a:lnTo>
                  <a:cubicBezTo>
                    <a:pt x="909" y="0"/>
                    <a:pt x="912" y="4"/>
                    <a:pt x="912" y="8"/>
                  </a:cubicBezTo>
                  <a:cubicBezTo>
                    <a:pt x="912" y="13"/>
                    <a:pt x="909" y="16"/>
                    <a:pt x="904" y="16"/>
                  </a:cubicBezTo>
                  <a:cubicBezTo>
                    <a:pt x="900" y="16"/>
                    <a:pt x="896" y="13"/>
                    <a:pt x="896" y="8"/>
                  </a:cubicBezTo>
                  <a:cubicBezTo>
                    <a:pt x="896" y="4"/>
                    <a:pt x="900" y="0"/>
                    <a:pt x="904" y="0"/>
                  </a:cubicBezTo>
                  <a:close/>
                  <a:moveTo>
                    <a:pt x="936" y="0"/>
                  </a:moveTo>
                  <a:lnTo>
                    <a:pt x="936" y="0"/>
                  </a:lnTo>
                  <a:cubicBezTo>
                    <a:pt x="941" y="0"/>
                    <a:pt x="944" y="4"/>
                    <a:pt x="944" y="8"/>
                  </a:cubicBezTo>
                  <a:cubicBezTo>
                    <a:pt x="944" y="13"/>
                    <a:pt x="941" y="16"/>
                    <a:pt x="936" y="16"/>
                  </a:cubicBezTo>
                  <a:cubicBezTo>
                    <a:pt x="932" y="16"/>
                    <a:pt x="928" y="13"/>
                    <a:pt x="928" y="8"/>
                  </a:cubicBezTo>
                  <a:cubicBezTo>
                    <a:pt x="928" y="4"/>
                    <a:pt x="932" y="0"/>
                    <a:pt x="936" y="0"/>
                  </a:cubicBezTo>
                  <a:close/>
                  <a:moveTo>
                    <a:pt x="968" y="0"/>
                  </a:moveTo>
                  <a:lnTo>
                    <a:pt x="968" y="0"/>
                  </a:lnTo>
                  <a:cubicBezTo>
                    <a:pt x="973" y="0"/>
                    <a:pt x="976" y="4"/>
                    <a:pt x="976" y="8"/>
                  </a:cubicBezTo>
                  <a:cubicBezTo>
                    <a:pt x="976" y="13"/>
                    <a:pt x="973" y="16"/>
                    <a:pt x="968" y="16"/>
                  </a:cubicBezTo>
                  <a:cubicBezTo>
                    <a:pt x="964" y="16"/>
                    <a:pt x="960" y="13"/>
                    <a:pt x="960" y="8"/>
                  </a:cubicBezTo>
                  <a:cubicBezTo>
                    <a:pt x="960" y="4"/>
                    <a:pt x="964" y="0"/>
                    <a:pt x="968" y="0"/>
                  </a:cubicBezTo>
                  <a:close/>
                  <a:moveTo>
                    <a:pt x="1000" y="0"/>
                  </a:moveTo>
                  <a:lnTo>
                    <a:pt x="1000" y="0"/>
                  </a:lnTo>
                  <a:cubicBezTo>
                    <a:pt x="1005" y="0"/>
                    <a:pt x="1008" y="4"/>
                    <a:pt x="1008" y="8"/>
                  </a:cubicBezTo>
                  <a:cubicBezTo>
                    <a:pt x="1008" y="13"/>
                    <a:pt x="1005" y="16"/>
                    <a:pt x="1000" y="16"/>
                  </a:cubicBezTo>
                  <a:cubicBezTo>
                    <a:pt x="996" y="16"/>
                    <a:pt x="992" y="13"/>
                    <a:pt x="992" y="8"/>
                  </a:cubicBezTo>
                  <a:cubicBezTo>
                    <a:pt x="992" y="4"/>
                    <a:pt x="996" y="0"/>
                    <a:pt x="1000" y="0"/>
                  </a:cubicBezTo>
                  <a:close/>
                  <a:moveTo>
                    <a:pt x="1032" y="0"/>
                  </a:moveTo>
                  <a:lnTo>
                    <a:pt x="1032" y="0"/>
                  </a:lnTo>
                  <a:cubicBezTo>
                    <a:pt x="1037" y="0"/>
                    <a:pt x="1040" y="4"/>
                    <a:pt x="1040" y="8"/>
                  </a:cubicBezTo>
                  <a:cubicBezTo>
                    <a:pt x="1040" y="13"/>
                    <a:pt x="1037" y="16"/>
                    <a:pt x="1032" y="16"/>
                  </a:cubicBezTo>
                  <a:cubicBezTo>
                    <a:pt x="1028" y="16"/>
                    <a:pt x="1024" y="13"/>
                    <a:pt x="1024" y="8"/>
                  </a:cubicBezTo>
                  <a:cubicBezTo>
                    <a:pt x="1024" y="4"/>
                    <a:pt x="1028" y="0"/>
                    <a:pt x="1032" y="0"/>
                  </a:cubicBezTo>
                  <a:close/>
                  <a:moveTo>
                    <a:pt x="1064" y="0"/>
                  </a:moveTo>
                  <a:lnTo>
                    <a:pt x="1064" y="0"/>
                  </a:lnTo>
                  <a:cubicBezTo>
                    <a:pt x="1069" y="0"/>
                    <a:pt x="1072" y="4"/>
                    <a:pt x="1072" y="8"/>
                  </a:cubicBezTo>
                  <a:cubicBezTo>
                    <a:pt x="1072" y="13"/>
                    <a:pt x="1069" y="16"/>
                    <a:pt x="1064" y="16"/>
                  </a:cubicBezTo>
                  <a:cubicBezTo>
                    <a:pt x="1060" y="16"/>
                    <a:pt x="1056" y="13"/>
                    <a:pt x="1056" y="8"/>
                  </a:cubicBezTo>
                  <a:cubicBezTo>
                    <a:pt x="1056" y="4"/>
                    <a:pt x="1060" y="0"/>
                    <a:pt x="1064" y="0"/>
                  </a:cubicBezTo>
                  <a:close/>
                  <a:moveTo>
                    <a:pt x="1096" y="0"/>
                  </a:moveTo>
                  <a:lnTo>
                    <a:pt x="1096" y="0"/>
                  </a:lnTo>
                  <a:cubicBezTo>
                    <a:pt x="1101" y="0"/>
                    <a:pt x="1104" y="4"/>
                    <a:pt x="1104" y="8"/>
                  </a:cubicBezTo>
                  <a:cubicBezTo>
                    <a:pt x="1104" y="13"/>
                    <a:pt x="1101" y="16"/>
                    <a:pt x="1096" y="16"/>
                  </a:cubicBezTo>
                  <a:cubicBezTo>
                    <a:pt x="1092" y="16"/>
                    <a:pt x="1088" y="13"/>
                    <a:pt x="1088" y="8"/>
                  </a:cubicBezTo>
                  <a:cubicBezTo>
                    <a:pt x="1088" y="4"/>
                    <a:pt x="1092" y="0"/>
                    <a:pt x="1096" y="0"/>
                  </a:cubicBezTo>
                  <a:close/>
                  <a:moveTo>
                    <a:pt x="1128" y="0"/>
                  </a:moveTo>
                  <a:lnTo>
                    <a:pt x="1128" y="0"/>
                  </a:lnTo>
                  <a:cubicBezTo>
                    <a:pt x="1133" y="0"/>
                    <a:pt x="1136" y="4"/>
                    <a:pt x="1136" y="8"/>
                  </a:cubicBezTo>
                  <a:cubicBezTo>
                    <a:pt x="1136" y="13"/>
                    <a:pt x="1133" y="16"/>
                    <a:pt x="1128" y="16"/>
                  </a:cubicBezTo>
                  <a:cubicBezTo>
                    <a:pt x="1124" y="16"/>
                    <a:pt x="1120" y="13"/>
                    <a:pt x="1120" y="8"/>
                  </a:cubicBezTo>
                  <a:cubicBezTo>
                    <a:pt x="1120" y="4"/>
                    <a:pt x="1124" y="0"/>
                    <a:pt x="1128" y="0"/>
                  </a:cubicBezTo>
                  <a:close/>
                  <a:moveTo>
                    <a:pt x="1160" y="0"/>
                  </a:moveTo>
                  <a:lnTo>
                    <a:pt x="1160" y="0"/>
                  </a:lnTo>
                  <a:cubicBezTo>
                    <a:pt x="1165" y="0"/>
                    <a:pt x="1168" y="4"/>
                    <a:pt x="1168" y="8"/>
                  </a:cubicBezTo>
                  <a:cubicBezTo>
                    <a:pt x="1168" y="13"/>
                    <a:pt x="1165" y="16"/>
                    <a:pt x="1160" y="16"/>
                  </a:cubicBezTo>
                  <a:cubicBezTo>
                    <a:pt x="1156" y="16"/>
                    <a:pt x="1152" y="13"/>
                    <a:pt x="1152" y="8"/>
                  </a:cubicBezTo>
                  <a:cubicBezTo>
                    <a:pt x="1152" y="4"/>
                    <a:pt x="1156" y="0"/>
                    <a:pt x="1160" y="0"/>
                  </a:cubicBezTo>
                  <a:close/>
                  <a:moveTo>
                    <a:pt x="1192" y="0"/>
                  </a:moveTo>
                  <a:lnTo>
                    <a:pt x="1192" y="0"/>
                  </a:lnTo>
                  <a:cubicBezTo>
                    <a:pt x="1197" y="0"/>
                    <a:pt x="1200" y="4"/>
                    <a:pt x="1200" y="8"/>
                  </a:cubicBezTo>
                  <a:cubicBezTo>
                    <a:pt x="1200" y="13"/>
                    <a:pt x="1197" y="16"/>
                    <a:pt x="1192" y="16"/>
                  </a:cubicBezTo>
                  <a:cubicBezTo>
                    <a:pt x="1188" y="16"/>
                    <a:pt x="1184" y="13"/>
                    <a:pt x="1184" y="8"/>
                  </a:cubicBezTo>
                  <a:cubicBezTo>
                    <a:pt x="1184" y="4"/>
                    <a:pt x="1188" y="0"/>
                    <a:pt x="1192" y="0"/>
                  </a:cubicBezTo>
                  <a:close/>
                  <a:moveTo>
                    <a:pt x="1224" y="0"/>
                  </a:moveTo>
                  <a:lnTo>
                    <a:pt x="1224" y="0"/>
                  </a:lnTo>
                  <a:cubicBezTo>
                    <a:pt x="1229" y="0"/>
                    <a:pt x="1232" y="4"/>
                    <a:pt x="1232" y="8"/>
                  </a:cubicBezTo>
                  <a:cubicBezTo>
                    <a:pt x="1232" y="13"/>
                    <a:pt x="1229" y="16"/>
                    <a:pt x="1224" y="16"/>
                  </a:cubicBezTo>
                  <a:cubicBezTo>
                    <a:pt x="1220" y="16"/>
                    <a:pt x="1216" y="13"/>
                    <a:pt x="1216" y="8"/>
                  </a:cubicBezTo>
                  <a:cubicBezTo>
                    <a:pt x="1216" y="4"/>
                    <a:pt x="1220" y="0"/>
                    <a:pt x="1224" y="0"/>
                  </a:cubicBezTo>
                  <a:close/>
                  <a:moveTo>
                    <a:pt x="1256" y="0"/>
                  </a:moveTo>
                  <a:lnTo>
                    <a:pt x="1256" y="0"/>
                  </a:lnTo>
                  <a:cubicBezTo>
                    <a:pt x="1261" y="0"/>
                    <a:pt x="1264" y="4"/>
                    <a:pt x="1264" y="8"/>
                  </a:cubicBezTo>
                  <a:cubicBezTo>
                    <a:pt x="1264" y="13"/>
                    <a:pt x="1261" y="16"/>
                    <a:pt x="1256" y="16"/>
                  </a:cubicBezTo>
                  <a:cubicBezTo>
                    <a:pt x="1252" y="16"/>
                    <a:pt x="1248" y="13"/>
                    <a:pt x="1248" y="8"/>
                  </a:cubicBezTo>
                  <a:cubicBezTo>
                    <a:pt x="1248" y="4"/>
                    <a:pt x="1252" y="0"/>
                    <a:pt x="1256" y="0"/>
                  </a:cubicBezTo>
                  <a:close/>
                  <a:moveTo>
                    <a:pt x="1288" y="0"/>
                  </a:moveTo>
                  <a:lnTo>
                    <a:pt x="1288" y="0"/>
                  </a:lnTo>
                  <a:cubicBezTo>
                    <a:pt x="1293" y="0"/>
                    <a:pt x="1296" y="4"/>
                    <a:pt x="1296" y="8"/>
                  </a:cubicBezTo>
                  <a:cubicBezTo>
                    <a:pt x="1296" y="13"/>
                    <a:pt x="1293" y="16"/>
                    <a:pt x="1288" y="16"/>
                  </a:cubicBezTo>
                  <a:cubicBezTo>
                    <a:pt x="1284" y="16"/>
                    <a:pt x="1280" y="13"/>
                    <a:pt x="1280" y="8"/>
                  </a:cubicBezTo>
                  <a:cubicBezTo>
                    <a:pt x="1280" y="4"/>
                    <a:pt x="1284" y="0"/>
                    <a:pt x="1288" y="0"/>
                  </a:cubicBezTo>
                  <a:close/>
                  <a:moveTo>
                    <a:pt x="1320" y="0"/>
                  </a:moveTo>
                  <a:lnTo>
                    <a:pt x="1320" y="0"/>
                  </a:lnTo>
                  <a:cubicBezTo>
                    <a:pt x="1325" y="0"/>
                    <a:pt x="1328" y="4"/>
                    <a:pt x="1328" y="8"/>
                  </a:cubicBezTo>
                  <a:cubicBezTo>
                    <a:pt x="1328" y="13"/>
                    <a:pt x="1325" y="16"/>
                    <a:pt x="1320" y="16"/>
                  </a:cubicBezTo>
                  <a:cubicBezTo>
                    <a:pt x="1316" y="16"/>
                    <a:pt x="1312" y="13"/>
                    <a:pt x="1312" y="8"/>
                  </a:cubicBezTo>
                  <a:cubicBezTo>
                    <a:pt x="1312" y="4"/>
                    <a:pt x="1316" y="0"/>
                    <a:pt x="1320" y="0"/>
                  </a:cubicBezTo>
                  <a:close/>
                  <a:moveTo>
                    <a:pt x="1352" y="0"/>
                  </a:moveTo>
                  <a:lnTo>
                    <a:pt x="1352" y="0"/>
                  </a:lnTo>
                  <a:cubicBezTo>
                    <a:pt x="1357" y="0"/>
                    <a:pt x="1360" y="4"/>
                    <a:pt x="1360" y="8"/>
                  </a:cubicBezTo>
                  <a:cubicBezTo>
                    <a:pt x="1360" y="13"/>
                    <a:pt x="1357" y="16"/>
                    <a:pt x="1352" y="16"/>
                  </a:cubicBezTo>
                  <a:cubicBezTo>
                    <a:pt x="1348" y="16"/>
                    <a:pt x="1344" y="13"/>
                    <a:pt x="1344" y="8"/>
                  </a:cubicBezTo>
                  <a:cubicBezTo>
                    <a:pt x="1344" y="4"/>
                    <a:pt x="1348" y="0"/>
                    <a:pt x="1352" y="0"/>
                  </a:cubicBezTo>
                  <a:close/>
                  <a:moveTo>
                    <a:pt x="1384" y="0"/>
                  </a:moveTo>
                  <a:lnTo>
                    <a:pt x="1384" y="0"/>
                  </a:lnTo>
                  <a:cubicBezTo>
                    <a:pt x="1389" y="0"/>
                    <a:pt x="1392" y="4"/>
                    <a:pt x="1392" y="8"/>
                  </a:cubicBezTo>
                  <a:cubicBezTo>
                    <a:pt x="1392" y="13"/>
                    <a:pt x="1389" y="16"/>
                    <a:pt x="1384" y="16"/>
                  </a:cubicBezTo>
                  <a:cubicBezTo>
                    <a:pt x="1380" y="16"/>
                    <a:pt x="1376" y="13"/>
                    <a:pt x="1376" y="8"/>
                  </a:cubicBezTo>
                  <a:cubicBezTo>
                    <a:pt x="1376" y="4"/>
                    <a:pt x="1380" y="0"/>
                    <a:pt x="1384" y="0"/>
                  </a:cubicBezTo>
                  <a:close/>
                  <a:moveTo>
                    <a:pt x="1416" y="0"/>
                  </a:moveTo>
                  <a:lnTo>
                    <a:pt x="1416" y="0"/>
                  </a:lnTo>
                  <a:cubicBezTo>
                    <a:pt x="1421" y="0"/>
                    <a:pt x="1424" y="4"/>
                    <a:pt x="1424" y="8"/>
                  </a:cubicBezTo>
                  <a:cubicBezTo>
                    <a:pt x="1424" y="13"/>
                    <a:pt x="1421" y="16"/>
                    <a:pt x="1416" y="16"/>
                  </a:cubicBezTo>
                  <a:cubicBezTo>
                    <a:pt x="1412" y="16"/>
                    <a:pt x="1408" y="13"/>
                    <a:pt x="1408" y="8"/>
                  </a:cubicBezTo>
                  <a:cubicBezTo>
                    <a:pt x="1408" y="4"/>
                    <a:pt x="1412" y="0"/>
                    <a:pt x="1416" y="0"/>
                  </a:cubicBezTo>
                  <a:close/>
                  <a:moveTo>
                    <a:pt x="1448" y="0"/>
                  </a:moveTo>
                  <a:lnTo>
                    <a:pt x="1448" y="0"/>
                  </a:lnTo>
                  <a:cubicBezTo>
                    <a:pt x="1453" y="0"/>
                    <a:pt x="1456" y="4"/>
                    <a:pt x="1456" y="8"/>
                  </a:cubicBezTo>
                  <a:cubicBezTo>
                    <a:pt x="1456" y="13"/>
                    <a:pt x="1453" y="16"/>
                    <a:pt x="1448" y="16"/>
                  </a:cubicBezTo>
                  <a:cubicBezTo>
                    <a:pt x="1444" y="16"/>
                    <a:pt x="1440" y="13"/>
                    <a:pt x="1440" y="8"/>
                  </a:cubicBezTo>
                  <a:cubicBezTo>
                    <a:pt x="1440" y="4"/>
                    <a:pt x="1444" y="0"/>
                    <a:pt x="1448" y="0"/>
                  </a:cubicBezTo>
                  <a:close/>
                  <a:moveTo>
                    <a:pt x="1480" y="0"/>
                  </a:moveTo>
                  <a:lnTo>
                    <a:pt x="1480" y="0"/>
                  </a:lnTo>
                  <a:cubicBezTo>
                    <a:pt x="1485" y="0"/>
                    <a:pt x="1488" y="4"/>
                    <a:pt x="1488" y="8"/>
                  </a:cubicBezTo>
                  <a:cubicBezTo>
                    <a:pt x="1488" y="13"/>
                    <a:pt x="1485" y="16"/>
                    <a:pt x="1480" y="16"/>
                  </a:cubicBezTo>
                  <a:cubicBezTo>
                    <a:pt x="1476" y="16"/>
                    <a:pt x="1472" y="13"/>
                    <a:pt x="1472" y="8"/>
                  </a:cubicBezTo>
                  <a:cubicBezTo>
                    <a:pt x="1472" y="4"/>
                    <a:pt x="1476" y="0"/>
                    <a:pt x="1480" y="0"/>
                  </a:cubicBezTo>
                  <a:close/>
                  <a:moveTo>
                    <a:pt x="1512" y="0"/>
                  </a:moveTo>
                  <a:lnTo>
                    <a:pt x="1513" y="0"/>
                  </a:lnTo>
                  <a:cubicBezTo>
                    <a:pt x="1517" y="0"/>
                    <a:pt x="1521" y="4"/>
                    <a:pt x="1521" y="8"/>
                  </a:cubicBezTo>
                  <a:cubicBezTo>
                    <a:pt x="1521" y="13"/>
                    <a:pt x="1517" y="16"/>
                    <a:pt x="1513" y="16"/>
                  </a:cubicBezTo>
                  <a:lnTo>
                    <a:pt x="1512" y="16"/>
                  </a:lnTo>
                  <a:cubicBezTo>
                    <a:pt x="1508" y="16"/>
                    <a:pt x="1504" y="13"/>
                    <a:pt x="1504" y="8"/>
                  </a:cubicBezTo>
                  <a:cubicBezTo>
                    <a:pt x="1504" y="4"/>
                    <a:pt x="1508" y="0"/>
                    <a:pt x="1512" y="0"/>
                  </a:cubicBezTo>
                  <a:close/>
                  <a:moveTo>
                    <a:pt x="1545" y="0"/>
                  </a:moveTo>
                  <a:lnTo>
                    <a:pt x="1545" y="0"/>
                  </a:lnTo>
                  <a:cubicBezTo>
                    <a:pt x="1549" y="0"/>
                    <a:pt x="1553" y="4"/>
                    <a:pt x="1553" y="8"/>
                  </a:cubicBezTo>
                  <a:cubicBezTo>
                    <a:pt x="1553" y="13"/>
                    <a:pt x="1549" y="16"/>
                    <a:pt x="1545" y="16"/>
                  </a:cubicBezTo>
                  <a:cubicBezTo>
                    <a:pt x="1540" y="16"/>
                    <a:pt x="1537" y="13"/>
                    <a:pt x="1537" y="8"/>
                  </a:cubicBezTo>
                  <a:cubicBezTo>
                    <a:pt x="1537" y="4"/>
                    <a:pt x="1540" y="0"/>
                    <a:pt x="1545" y="0"/>
                  </a:cubicBezTo>
                  <a:close/>
                  <a:moveTo>
                    <a:pt x="1577" y="0"/>
                  </a:moveTo>
                  <a:lnTo>
                    <a:pt x="1577" y="0"/>
                  </a:lnTo>
                  <a:cubicBezTo>
                    <a:pt x="1581" y="0"/>
                    <a:pt x="1585" y="4"/>
                    <a:pt x="1585" y="8"/>
                  </a:cubicBezTo>
                  <a:cubicBezTo>
                    <a:pt x="1585" y="13"/>
                    <a:pt x="1581" y="16"/>
                    <a:pt x="1577" y="16"/>
                  </a:cubicBezTo>
                  <a:cubicBezTo>
                    <a:pt x="1572" y="16"/>
                    <a:pt x="1569" y="13"/>
                    <a:pt x="1569" y="8"/>
                  </a:cubicBezTo>
                  <a:cubicBezTo>
                    <a:pt x="1569" y="4"/>
                    <a:pt x="1572" y="0"/>
                    <a:pt x="1577" y="0"/>
                  </a:cubicBezTo>
                  <a:close/>
                  <a:moveTo>
                    <a:pt x="1609" y="0"/>
                  </a:moveTo>
                  <a:lnTo>
                    <a:pt x="1609" y="0"/>
                  </a:lnTo>
                  <a:cubicBezTo>
                    <a:pt x="1613" y="0"/>
                    <a:pt x="1617" y="4"/>
                    <a:pt x="1617" y="8"/>
                  </a:cubicBezTo>
                  <a:cubicBezTo>
                    <a:pt x="1617" y="13"/>
                    <a:pt x="1613" y="16"/>
                    <a:pt x="1609" y="16"/>
                  </a:cubicBezTo>
                  <a:cubicBezTo>
                    <a:pt x="1604" y="16"/>
                    <a:pt x="1601" y="13"/>
                    <a:pt x="1601" y="8"/>
                  </a:cubicBezTo>
                  <a:cubicBezTo>
                    <a:pt x="1601" y="4"/>
                    <a:pt x="1604" y="0"/>
                    <a:pt x="1609" y="0"/>
                  </a:cubicBezTo>
                  <a:close/>
                  <a:moveTo>
                    <a:pt x="1641" y="0"/>
                  </a:moveTo>
                  <a:lnTo>
                    <a:pt x="1641" y="0"/>
                  </a:lnTo>
                  <a:cubicBezTo>
                    <a:pt x="1645" y="0"/>
                    <a:pt x="1649" y="4"/>
                    <a:pt x="1649" y="8"/>
                  </a:cubicBezTo>
                  <a:cubicBezTo>
                    <a:pt x="1649" y="13"/>
                    <a:pt x="1645" y="16"/>
                    <a:pt x="1641" y="16"/>
                  </a:cubicBezTo>
                  <a:cubicBezTo>
                    <a:pt x="1636" y="16"/>
                    <a:pt x="1633" y="13"/>
                    <a:pt x="1633" y="8"/>
                  </a:cubicBezTo>
                  <a:cubicBezTo>
                    <a:pt x="1633" y="4"/>
                    <a:pt x="1636" y="0"/>
                    <a:pt x="1641" y="0"/>
                  </a:cubicBezTo>
                  <a:close/>
                  <a:moveTo>
                    <a:pt x="1673" y="0"/>
                  </a:moveTo>
                  <a:lnTo>
                    <a:pt x="1673" y="0"/>
                  </a:lnTo>
                  <a:cubicBezTo>
                    <a:pt x="1677" y="0"/>
                    <a:pt x="1681" y="4"/>
                    <a:pt x="1681" y="8"/>
                  </a:cubicBezTo>
                  <a:cubicBezTo>
                    <a:pt x="1681" y="13"/>
                    <a:pt x="1677" y="16"/>
                    <a:pt x="1673" y="16"/>
                  </a:cubicBezTo>
                  <a:cubicBezTo>
                    <a:pt x="1668" y="16"/>
                    <a:pt x="1665" y="13"/>
                    <a:pt x="1665" y="8"/>
                  </a:cubicBezTo>
                  <a:cubicBezTo>
                    <a:pt x="1665" y="4"/>
                    <a:pt x="1668" y="0"/>
                    <a:pt x="1673" y="0"/>
                  </a:cubicBezTo>
                  <a:close/>
                  <a:moveTo>
                    <a:pt x="1705" y="0"/>
                  </a:moveTo>
                  <a:lnTo>
                    <a:pt x="1705" y="0"/>
                  </a:lnTo>
                  <a:cubicBezTo>
                    <a:pt x="1709" y="0"/>
                    <a:pt x="1713" y="4"/>
                    <a:pt x="1713" y="8"/>
                  </a:cubicBezTo>
                  <a:cubicBezTo>
                    <a:pt x="1713" y="13"/>
                    <a:pt x="1709" y="16"/>
                    <a:pt x="1705" y="16"/>
                  </a:cubicBezTo>
                  <a:cubicBezTo>
                    <a:pt x="1700" y="16"/>
                    <a:pt x="1697" y="13"/>
                    <a:pt x="1697" y="8"/>
                  </a:cubicBezTo>
                  <a:cubicBezTo>
                    <a:pt x="1697" y="4"/>
                    <a:pt x="1700" y="0"/>
                    <a:pt x="1705" y="0"/>
                  </a:cubicBezTo>
                  <a:close/>
                  <a:moveTo>
                    <a:pt x="1737" y="0"/>
                  </a:moveTo>
                  <a:lnTo>
                    <a:pt x="1737" y="0"/>
                  </a:lnTo>
                  <a:cubicBezTo>
                    <a:pt x="1741" y="0"/>
                    <a:pt x="1745" y="4"/>
                    <a:pt x="1745" y="8"/>
                  </a:cubicBezTo>
                  <a:cubicBezTo>
                    <a:pt x="1745" y="13"/>
                    <a:pt x="1741" y="16"/>
                    <a:pt x="1737" y="16"/>
                  </a:cubicBezTo>
                  <a:cubicBezTo>
                    <a:pt x="1732" y="16"/>
                    <a:pt x="1729" y="13"/>
                    <a:pt x="1729" y="8"/>
                  </a:cubicBezTo>
                  <a:cubicBezTo>
                    <a:pt x="1729" y="4"/>
                    <a:pt x="1732" y="0"/>
                    <a:pt x="1737" y="0"/>
                  </a:cubicBezTo>
                  <a:close/>
                  <a:moveTo>
                    <a:pt x="1769" y="0"/>
                  </a:moveTo>
                  <a:lnTo>
                    <a:pt x="1769" y="0"/>
                  </a:lnTo>
                  <a:cubicBezTo>
                    <a:pt x="1773" y="0"/>
                    <a:pt x="1777" y="4"/>
                    <a:pt x="1777" y="8"/>
                  </a:cubicBezTo>
                  <a:cubicBezTo>
                    <a:pt x="1777" y="13"/>
                    <a:pt x="1773" y="16"/>
                    <a:pt x="1769" y="16"/>
                  </a:cubicBezTo>
                  <a:cubicBezTo>
                    <a:pt x="1764" y="16"/>
                    <a:pt x="1761" y="13"/>
                    <a:pt x="1761" y="8"/>
                  </a:cubicBezTo>
                  <a:cubicBezTo>
                    <a:pt x="1761" y="4"/>
                    <a:pt x="1764" y="0"/>
                    <a:pt x="1769" y="0"/>
                  </a:cubicBezTo>
                  <a:close/>
                  <a:moveTo>
                    <a:pt x="1801" y="0"/>
                  </a:moveTo>
                  <a:lnTo>
                    <a:pt x="1801" y="0"/>
                  </a:lnTo>
                  <a:cubicBezTo>
                    <a:pt x="1805" y="0"/>
                    <a:pt x="1809" y="4"/>
                    <a:pt x="1809" y="8"/>
                  </a:cubicBezTo>
                  <a:cubicBezTo>
                    <a:pt x="1809" y="13"/>
                    <a:pt x="1805" y="16"/>
                    <a:pt x="1801" y="16"/>
                  </a:cubicBezTo>
                  <a:cubicBezTo>
                    <a:pt x="1796" y="16"/>
                    <a:pt x="1793" y="13"/>
                    <a:pt x="1793" y="8"/>
                  </a:cubicBezTo>
                  <a:cubicBezTo>
                    <a:pt x="1793" y="4"/>
                    <a:pt x="1796" y="0"/>
                    <a:pt x="1801" y="0"/>
                  </a:cubicBezTo>
                  <a:close/>
                  <a:moveTo>
                    <a:pt x="1833" y="0"/>
                  </a:moveTo>
                  <a:lnTo>
                    <a:pt x="1833" y="0"/>
                  </a:lnTo>
                  <a:cubicBezTo>
                    <a:pt x="1837" y="0"/>
                    <a:pt x="1841" y="4"/>
                    <a:pt x="1841" y="8"/>
                  </a:cubicBezTo>
                  <a:cubicBezTo>
                    <a:pt x="1841" y="13"/>
                    <a:pt x="1837" y="16"/>
                    <a:pt x="1833" y="16"/>
                  </a:cubicBezTo>
                  <a:cubicBezTo>
                    <a:pt x="1828" y="16"/>
                    <a:pt x="1825" y="13"/>
                    <a:pt x="1825" y="8"/>
                  </a:cubicBezTo>
                  <a:cubicBezTo>
                    <a:pt x="1825" y="4"/>
                    <a:pt x="1828" y="0"/>
                    <a:pt x="1833" y="0"/>
                  </a:cubicBezTo>
                  <a:close/>
                  <a:moveTo>
                    <a:pt x="1865" y="0"/>
                  </a:moveTo>
                  <a:lnTo>
                    <a:pt x="1865" y="0"/>
                  </a:lnTo>
                  <a:cubicBezTo>
                    <a:pt x="1869" y="0"/>
                    <a:pt x="1873" y="4"/>
                    <a:pt x="1873" y="8"/>
                  </a:cubicBezTo>
                  <a:cubicBezTo>
                    <a:pt x="1873" y="13"/>
                    <a:pt x="1869" y="16"/>
                    <a:pt x="1865" y="16"/>
                  </a:cubicBezTo>
                  <a:cubicBezTo>
                    <a:pt x="1860" y="16"/>
                    <a:pt x="1857" y="13"/>
                    <a:pt x="1857" y="8"/>
                  </a:cubicBezTo>
                  <a:cubicBezTo>
                    <a:pt x="1857" y="4"/>
                    <a:pt x="1860" y="0"/>
                    <a:pt x="1865" y="0"/>
                  </a:cubicBezTo>
                  <a:close/>
                  <a:moveTo>
                    <a:pt x="1897" y="0"/>
                  </a:moveTo>
                  <a:lnTo>
                    <a:pt x="1897" y="0"/>
                  </a:lnTo>
                  <a:cubicBezTo>
                    <a:pt x="1901" y="0"/>
                    <a:pt x="1905" y="4"/>
                    <a:pt x="1905" y="8"/>
                  </a:cubicBezTo>
                  <a:cubicBezTo>
                    <a:pt x="1905" y="13"/>
                    <a:pt x="1901" y="16"/>
                    <a:pt x="1897" y="16"/>
                  </a:cubicBezTo>
                  <a:cubicBezTo>
                    <a:pt x="1892" y="16"/>
                    <a:pt x="1889" y="13"/>
                    <a:pt x="1889" y="8"/>
                  </a:cubicBezTo>
                  <a:cubicBezTo>
                    <a:pt x="1889" y="4"/>
                    <a:pt x="1892" y="0"/>
                    <a:pt x="1897" y="0"/>
                  </a:cubicBezTo>
                  <a:close/>
                  <a:moveTo>
                    <a:pt x="1929" y="0"/>
                  </a:moveTo>
                  <a:lnTo>
                    <a:pt x="1929" y="0"/>
                  </a:lnTo>
                  <a:cubicBezTo>
                    <a:pt x="1933" y="0"/>
                    <a:pt x="1937" y="4"/>
                    <a:pt x="1937" y="8"/>
                  </a:cubicBezTo>
                  <a:cubicBezTo>
                    <a:pt x="1937" y="13"/>
                    <a:pt x="1933" y="16"/>
                    <a:pt x="1929" y="16"/>
                  </a:cubicBezTo>
                  <a:cubicBezTo>
                    <a:pt x="1924" y="16"/>
                    <a:pt x="1921" y="13"/>
                    <a:pt x="1921" y="8"/>
                  </a:cubicBezTo>
                  <a:cubicBezTo>
                    <a:pt x="1921" y="4"/>
                    <a:pt x="1924" y="0"/>
                    <a:pt x="1929" y="0"/>
                  </a:cubicBezTo>
                  <a:close/>
                  <a:moveTo>
                    <a:pt x="1961" y="0"/>
                  </a:moveTo>
                  <a:lnTo>
                    <a:pt x="1961" y="0"/>
                  </a:lnTo>
                  <a:cubicBezTo>
                    <a:pt x="1965" y="0"/>
                    <a:pt x="1969" y="4"/>
                    <a:pt x="1969" y="8"/>
                  </a:cubicBezTo>
                  <a:cubicBezTo>
                    <a:pt x="1969" y="13"/>
                    <a:pt x="1965" y="16"/>
                    <a:pt x="1961" y="16"/>
                  </a:cubicBezTo>
                  <a:cubicBezTo>
                    <a:pt x="1956" y="16"/>
                    <a:pt x="1953" y="13"/>
                    <a:pt x="1953" y="8"/>
                  </a:cubicBezTo>
                  <a:cubicBezTo>
                    <a:pt x="1953" y="4"/>
                    <a:pt x="1956" y="0"/>
                    <a:pt x="1961" y="0"/>
                  </a:cubicBezTo>
                  <a:close/>
                  <a:moveTo>
                    <a:pt x="1993" y="0"/>
                  </a:moveTo>
                  <a:lnTo>
                    <a:pt x="1993" y="0"/>
                  </a:lnTo>
                  <a:cubicBezTo>
                    <a:pt x="1997" y="0"/>
                    <a:pt x="2001" y="4"/>
                    <a:pt x="2001" y="8"/>
                  </a:cubicBezTo>
                  <a:cubicBezTo>
                    <a:pt x="2001" y="13"/>
                    <a:pt x="1997" y="16"/>
                    <a:pt x="1993" y="16"/>
                  </a:cubicBezTo>
                  <a:cubicBezTo>
                    <a:pt x="1988" y="16"/>
                    <a:pt x="1985" y="13"/>
                    <a:pt x="1985" y="8"/>
                  </a:cubicBezTo>
                  <a:cubicBezTo>
                    <a:pt x="1985" y="4"/>
                    <a:pt x="1988" y="0"/>
                    <a:pt x="1993" y="0"/>
                  </a:cubicBezTo>
                  <a:close/>
                  <a:moveTo>
                    <a:pt x="2025" y="0"/>
                  </a:moveTo>
                  <a:lnTo>
                    <a:pt x="2025" y="0"/>
                  </a:lnTo>
                  <a:cubicBezTo>
                    <a:pt x="2029" y="0"/>
                    <a:pt x="2033" y="4"/>
                    <a:pt x="2033" y="8"/>
                  </a:cubicBezTo>
                  <a:cubicBezTo>
                    <a:pt x="2033" y="13"/>
                    <a:pt x="2029" y="16"/>
                    <a:pt x="2025" y="16"/>
                  </a:cubicBezTo>
                  <a:cubicBezTo>
                    <a:pt x="2020" y="16"/>
                    <a:pt x="2017" y="13"/>
                    <a:pt x="2017" y="8"/>
                  </a:cubicBezTo>
                  <a:cubicBezTo>
                    <a:pt x="2017" y="4"/>
                    <a:pt x="2020" y="0"/>
                    <a:pt x="2025" y="0"/>
                  </a:cubicBezTo>
                  <a:close/>
                  <a:moveTo>
                    <a:pt x="2057" y="0"/>
                  </a:moveTo>
                  <a:lnTo>
                    <a:pt x="2057" y="0"/>
                  </a:lnTo>
                  <a:cubicBezTo>
                    <a:pt x="2061" y="0"/>
                    <a:pt x="2065" y="4"/>
                    <a:pt x="2065" y="8"/>
                  </a:cubicBezTo>
                  <a:cubicBezTo>
                    <a:pt x="2065" y="13"/>
                    <a:pt x="2061" y="16"/>
                    <a:pt x="2057" y="16"/>
                  </a:cubicBezTo>
                  <a:cubicBezTo>
                    <a:pt x="2052" y="16"/>
                    <a:pt x="2049" y="13"/>
                    <a:pt x="2049" y="8"/>
                  </a:cubicBezTo>
                  <a:cubicBezTo>
                    <a:pt x="2049" y="4"/>
                    <a:pt x="2052" y="0"/>
                    <a:pt x="2057" y="0"/>
                  </a:cubicBezTo>
                  <a:close/>
                  <a:moveTo>
                    <a:pt x="2089" y="0"/>
                  </a:moveTo>
                  <a:lnTo>
                    <a:pt x="2089" y="0"/>
                  </a:lnTo>
                  <a:cubicBezTo>
                    <a:pt x="2093" y="0"/>
                    <a:pt x="2097" y="4"/>
                    <a:pt x="2097" y="8"/>
                  </a:cubicBezTo>
                  <a:cubicBezTo>
                    <a:pt x="2097" y="13"/>
                    <a:pt x="2093" y="16"/>
                    <a:pt x="2089" y="16"/>
                  </a:cubicBezTo>
                  <a:cubicBezTo>
                    <a:pt x="2084" y="16"/>
                    <a:pt x="2081" y="13"/>
                    <a:pt x="2081" y="8"/>
                  </a:cubicBezTo>
                  <a:cubicBezTo>
                    <a:pt x="2081" y="4"/>
                    <a:pt x="2084" y="0"/>
                    <a:pt x="2089" y="0"/>
                  </a:cubicBezTo>
                  <a:close/>
                  <a:moveTo>
                    <a:pt x="2121" y="0"/>
                  </a:moveTo>
                  <a:lnTo>
                    <a:pt x="2121" y="0"/>
                  </a:lnTo>
                  <a:cubicBezTo>
                    <a:pt x="2125" y="0"/>
                    <a:pt x="2129" y="4"/>
                    <a:pt x="2129" y="8"/>
                  </a:cubicBezTo>
                  <a:cubicBezTo>
                    <a:pt x="2129" y="13"/>
                    <a:pt x="2125" y="16"/>
                    <a:pt x="2121" y="16"/>
                  </a:cubicBezTo>
                  <a:cubicBezTo>
                    <a:pt x="2116" y="16"/>
                    <a:pt x="2113" y="13"/>
                    <a:pt x="2113" y="8"/>
                  </a:cubicBezTo>
                  <a:cubicBezTo>
                    <a:pt x="2113" y="4"/>
                    <a:pt x="2116" y="0"/>
                    <a:pt x="2121" y="0"/>
                  </a:cubicBezTo>
                  <a:close/>
                  <a:moveTo>
                    <a:pt x="2153" y="0"/>
                  </a:moveTo>
                  <a:lnTo>
                    <a:pt x="2153" y="0"/>
                  </a:lnTo>
                  <a:cubicBezTo>
                    <a:pt x="2157" y="0"/>
                    <a:pt x="2161" y="4"/>
                    <a:pt x="2161" y="8"/>
                  </a:cubicBezTo>
                  <a:cubicBezTo>
                    <a:pt x="2161" y="13"/>
                    <a:pt x="2157" y="16"/>
                    <a:pt x="2153" y="16"/>
                  </a:cubicBezTo>
                  <a:cubicBezTo>
                    <a:pt x="2148" y="16"/>
                    <a:pt x="2145" y="13"/>
                    <a:pt x="2145" y="8"/>
                  </a:cubicBezTo>
                  <a:cubicBezTo>
                    <a:pt x="2145" y="4"/>
                    <a:pt x="2148" y="0"/>
                    <a:pt x="2153" y="0"/>
                  </a:cubicBezTo>
                  <a:close/>
                  <a:moveTo>
                    <a:pt x="2185" y="0"/>
                  </a:moveTo>
                  <a:lnTo>
                    <a:pt x="2185" y="0"/>
                  </a:lnTo>
                  <a:cubicBezTo>
                    <a:pt x="2189" y="0"/>
                    <a:pt x="2193" y="4"/>
                    <a:pt x="2193" y="8"/>
                  </a:cubicBezTo>
                  <a:cubicBezTo>
                    <a:pt x="2193" y="13"/>
                    <a:pt x="2189" y="16"/>
                    <a:pt x="2185" y="16"/>
                  </a:cubicBezTo>
                  <a:cubicBezTo>
                    <a:pt x="2180" y="16"/>
                    <a:pt x="2177" y="13"/>
                    <a:pt x="2177" y="8"/>
                  </a:cubicBezTo>
                  <a:cubicBezTo>
                    <a:pt x="2177" y="4"/>
                    <a:pt x="2180" y="0"/>
                    <a:pt x="2185" y="0"/>
                  </a:cubicBezTo>
                  <a:close/>
                  <a:moveTo>
                    <a:pt x="2217" y="0"/>
                  </a:moveTo>
                  <a:lnTo>
                    <a:pt x="2217" y="0"/>
                  </a:lnTo>
                  <a:cubicBezTo>
                    <a:pt x="2221" y="0"/>
                    <a:pt x="2225" y="4"/>
                    <a:pt x="2225" y="8"/>
                  </a:cubicBezTo>
                  <a:cubicBezTo>
                    <a:pt x="2225" y="13"/>
                    <a:pt x="2221" y="16"/>
                    <a:pt x="2217" y="16"/>
                  </a:cubicBezTo>
                  <a:cubicBezTo>
                    <a:pt x="2212" y="16"/>
                    <a:pt x="2209" y="13"/>
                    <a:pt x="2209" y="8"/>
                  </a:cubicBezTo>
                  <a:cubicBezTo>
                    <a:pt x="2209" y="4"/>
                    <a:pt x="2212" y="0"/>
                    <a:pt x="2217" y="0"/>
                  </a:cubicBezTo>
                  <a:close/>
                  <a:moveTo>
                    <a:pt x="2249" y="0"/>
                  </a:moveTo>
                  <a:lnTo>
                    <a:pt x="2249" y="0"/>
                  </a:lnTo>
                  <a:cubicBezTo>
                    <a:pt x="2253" y="0"/>
                    <a:pt x="2257" y="4"/>
                    <a:pt x="2257" y="8"/>
                  </a:cubicBezTo>
                  <a:cubicBezTo>
                    <a:pt x="2257" y="13"/>
                    <a:pt x="2253" y="16"/>
                    <a:pt x="2249" y="16"/>
                  </a:cubicBezTo>
                  <a:cubicBezTo>
                    <a:pt x="2244" y="16"/>
                    <a:pt x="2241" y="13"/>
                    <a:pt x="2241" y="8"/>
                  </a:cubicBezTo>
                  <a:cubicBezTo>
                    <a:pt x="2241" y="4"/>
                    <a:pt x="2244" y="0"/>
                    <a:pt x="2249" y="0"/>
                  </a:cubicBezTo>
                  <a:close/>
                  <a:moveTo>
                    <a:pt x="2281" y="0"/>
                  </a:moveTo>
                  <a:lnTo>
                    <a:pt x="2281" y="0"/>
                  </a:lnTo>
                  <a:cubicBezTo>
                    <a:pt x="2285" y="0"/>
                    <a:pt x="2289" y="4"/>
                    <a:pt x="2289" y="8"/>
                  </a:cubicBezTo>
                  <a:cubicBezTo>
                    <a:pt x="2289" y="13"/>
                    <a:pt x="2285" y="16"/>
                    <a:pt x="2281" y="16"/>
                  </a:cubicBezTo>
                  <a:cubicBezTo>
                    <a:pt x="2276" y="16"/>
                    <a:pt x="2273" y="13"/>
                    <a:pt x="2273" y="8"/>
                  </a:cubicBezTo>
                  <a:cubicBezTo>
                    <a:pt x="2273" y="4"/>
                    <a:pt x="2276" y="0"/>
                    <a:pt x="2281" y="0"/>
                  </a:cubicBezTo>
                  <a:close/>
                  <a:moveTo>
                    <a:pt x="2313" y="0"/>
                  </a:moveTo>
                  <a:lnTo>
                    <a:pt x="2313" y="0"/>
                  </a:lnTo>
                  <a:cubicBezTo>
                    <a:pt x="2317" y="0"/>
                    <a:pt x="2321" y="4"/>
                    <a:pt x="2321" y="8"/>
                  </a:cubicBezTo>
                  <a:cubicBezTo>
                    <a:pt x="2321" y="13"/>
                    <a:pt x="2317" y="16"/>
                    <a:pt x="2313" y="16"/>
                  </a:cubicBezTo>
                  <a:cubicBezTo>
                    <a:pt x="2308" y="16"/>
                    <a:pt x="2305" y="13"/>
                    <a:pt x="2305" y="8"/>
                  </a:cubicBezTo>
                  <a:cubicBezTo>
                    <a:pt x="2305" y="4"/>
                    <a:pt x="2308" y="0"/>
                    <a:pt x="2313" y="0"/>
                  </a:cubicBezTo>
                  <a:close/>
                  <a:moveTo>
                    <a:pt x="2345" y="0"/>
                  </a:moveTo>
                  <a:lnTo>
                    <a:pt x="2345" y="0"/>
                  </a:lnTo>
                  <a:cubicBezTo>
                    <a:pt x="2349" y="0"/>
                    <a:pt x="2353" y="4"/>
                    <a:pt x="2353" y="8"/>
                  </a:cubicBezTo>
                  <a:cubicBezTo>
                    <a:pt x="2353" y="13"/>
                    <a:pt x="2349" y="16"/>
                    <a:pt x="2345" y="16"/>
                  </a:cubicBezTo>
                  <a:cubicBezTo>
                    <a:pt x="2340" y="16"/>
                    <a:pt x="2337" y="13"/>
                    <a:pt x="2337" y="8"/>
                  </a:cubicBezTo>
                  <a:cubicBezTo>
                    <a:pt x="2337" y="4"/>
                    <a:pt x="2340" y="0"/>
                    <a:pt x="2345" y="0"/>
                  </a:cubicBezTo>
                  <a:close/>
                  <a:moveTo>
                    <a:pt x="2377" y="0"/>
                  </a:moveTo>
                  <a:lnTo>
                    <a:pt x="2377" y="0"/>
                  </a:lnTo>
                  <a:cubicBezTo>
                    <a:pt x="2381" y="0"/>
                    <a:pt x="2385" y="4"/>
                    <a:pt x="2385" y="8"/>
                  </a:cubicBezTo>
                  <a:cubicBezTo>
                    <a:pt x="2385" y="13"/>
                    <a:pt x="2381" y="16"/>
                    <a:pt x="2377" y="16"/>
                  </a:cubicBezTo>
                  <a:cubicBezTo>
                    <a:pt x="2372" y="16"/>
                    <a:pt x="2369" y="13"/>
                    <a:pt x="2369" y="8"/>
                  </a:cubicBezTo>
                  <a:cubicBezTo>
                    <a:pt x="2369" y="4"/>
                    <a:pt x="2372" y="0"/>
                    <a:pt x="2377" y="0"/>
                  </a:cubicBezTo>
                  <a:close/>
                  <a:moveTo>
                    <a:pt x="2409" y="0"/>
                  </a:moveTo>
                  <a:lnTo>
                    <a:pt x="2409" y="0"/>
                  </a:lnTo>
                  <a:cubicBezTo>
                    <a:pt x="2413" y="0"/>
                    <a:pt x="2417" y="4"/>
                    <a:pt x="2417" y="8"/>
                  </a:cubicBezTo>
                  <a:cubicBezTo>
                    <a:pt x="2417" y="13"/>
                    <a:pt x="2413" y="16"/>
                    <a:pt x="2409" y="16"/>
                  </a:cubicBezTo>
                  <a:cubicBezTo>
                    <a:pt x="2405" y="16"/>
                    <a:pt x="2401" y="13"/>
                    <a:pt x="2401" y="8"/>
                  </a:cubicBezTo>
                  <a:cubicBezTo>
                    <a:pt x="2401" y="4"/>
                    <a:pt x="2405" y="0"/>
                    <a:pt x="2409" y="0"/>
                  </a:cubicBezTo>
                  <a:close/>
                  <a:moveTo>
                    <a:pt x="2441" y="0"/>
                  </a:moveTo>
                  <a:lnTo>
                    <a:pt x="2441" y="0"/>
                  </a:lnTo>
                  <a:cubicBezTo>
                    <a:pt x="2445" y="0"/>
                    <a:pt x="2449" y="4"/>
                    <a:pt x="2449" y="8"/>
                  </a:cubicBezTo>
                  <a:cubicBezTo>
                    <a:pt x="2449" y="13"/>
                    <a:pt x="2445" y="16"/>
                    <a:pt x="2441" y="16"/>
                  </a:cubicBezTo>
                  <a:cubicBezTo>
                    <a:pt x="2437" y="16"/>
                    <a:pt x="2433" y="13"/>
                    <a:pt x="2433" y="8"/>
                  </a:cubicBezTo>
                  <a:cubicBezTo>
                    <a:pt x="2433" y="4"/>
                    <a:pt x="2437" y="0"/>
                    <a:pt x="2441" y="0"/>
                  </a:cubicBezTo>
                  <a:close/>
                  <a:moveTo>
                    <a:pt x="2473" y="0"/>
                  </a:moveTo>
                  <a:lnTo>
                    <a:pt x="2473" y="0"/>
                  </a:lnTo>
                  <a:cubicBezTo>
                    <a:pt x="2477" y="0"/>
                    <a:pt x="2481" y="4"/>
                    <a:pt x="2481" y="8"/>
                  </a:cubicBezTo>
                  <a:cubicBezTo>
                    <a:pt x="2481" y="13"/>
                    <a:pt x="2477" y="16"/>
                    <a:pt x="2473" y="16"/>
                  </a:cubicBezTo>
                  <a:cubicBezTo>
                    <a:pt x="2469" y="16"/>
                    <a:pt x="2465" y="13"/>
                    <a:pt x="2465" y="8"/>
                  </a:cubicBezTo>
                  <a:cubicBezTo>
                    <a:pt x="2465" y="4"/>
                    <a:pt x="2469" y="0"/>
                    <a:pt x="2473" y="0"/>
                  </a:cubicBezTo>
                  <a:close/>
                  <a:moveTo>
                    <a:pt x="2505" y="0"/>
                  </a:moveTo>
                  <a:lnTo>
                    <a:pt x="2505" y="0"/>
                  </a:lnTo>
                  <a:cubicBezTo>
                    <a:pt x="2509" y="0"/>
                    <a:pt x="2513" y="4"/>
                    <a:pt x="2513" y="8"/>
                  </a:cubicBezTo>
                  <a:cubicBezTo>
                    <a:pt x="2513" y="13"/>
                    <a:pt x="2509" y="16"/>
                    <a:pt x="2505" y="16"/>
                  </a:cubicBezTo>
                  <a:cubicBezTo>
                    <a:pt x="2501" y="16"/>
                    <a:pt x="2497" y="13"/>
                    <a:pt x="2497" y="8"/>
                  </a:cubicBezTo>
                  <a:cubicBezTo>
                    <a:pt x="2497" y="4"/>
                    <a:pt x="2501" y="0"/>
                    <a:pt x="2505" y="0"/>
                  </a:cubicBezTo>
                  <a:close/>
                  <a:moveTo>
                    <a:pt x="2537" y="0"/>
                  </a:moveTo>
                  <a:lnTo>
                    <a:pt x="2537" y="0"/>
                  </a:lnTo>
                  <a:cubicBezTo>
                    <a:pt x="2541" y="0"/>
                    <a:pt x="2545" y="4"/>
                    <a:pt x="2545" y="8"/>
                  </a:cubicBezTo>
                  <a:cubicBezTo>
                    <a:pt x="2545" y="13"/>
                    <a:pt x="2541" y="16"/>
                    <a:pt x="2537" y="16"/>
                  </a:cubicBezTo>
                  <a:cubicBezTo>
                    <a:pt x="2533" y="16"/>
                    <a:pt x="2529" y="13"/>
                    <a:pt x="2529" y="8"/>
                  </a:cubicBezTo>
                  <a:cubicBezTo>
                    <a:pt x="2529" y="4"/>
                    <a:pt x="2533" y="0"/>
                    <a:pt x="2537" y="0"/>
                  </a:cubicBezTo>
                  <a:close/>
                  <a:moveTo>
                    <a:pt x="2569" y="0"/>
                  </a:moveTo>
                  <a:lnTo>
                    <a:pt x="2569" y="0"/>
                  </a:lnTo>
                  <a:cubicBezTo>
                    <a:pt x="2573" y="0"/>
                    <a:pt x="2577" y="4"/>
                    <a:pt x="2577" y="8"/>
                  </a:cubicBezTo>
                  <a:cubicBezTo>
                    <a:pt x="2577" y="13"/>
                    <a:pt x="2573" y="16"/>
                    <a:pt x="2569" y="16"/>
                  </a:cubicBezTo>
                  <a:cubicBezTo>
                    <a:pt x="2565" y="16"/>
                    <a:pt x="2561" y="13"/>
                    <a:pt x="2561" y="8"/>
                  </a:cubicBezTo>
                  <a:cubicBezTo>
                    <a:pt x="2561" y="4"/>
                    <a:pt x="2565" y="0"/>
                    <a:pt x="2569" y="0"/>
                  </a:cubicBezTo>
                  <a:close/>
                  <a:moveTo>
                    <a:pt x="2601" y="0"/>
                  </a:moveTo>
                  <a:lnTo>
                    <a:pt x="2601" y="0"/>
                  </a:lnTo>
                  <a:cubicBezTo>
                    <a:pt x="2605" y="0"/>
                    <a:pt x="2609" y="4"/>
                    <a:pt x="2609" y="8"/>
                  </a:cubicBezTo>
                  <a:cubicBezTo>
                    <a:pt x="2609" y="13"/>
                    <a:pt x="2605" y="16"/>
                    <a:pt x="2601" y="16"/>
                  </a:cubicBezTo>
                  <a:cubicBezTo>
                    <a:pt x="2597" y="16"/>
                    <a:pt x="2593" y="13"/>
                    <a:pt x="2593" y="8"/>
                  </a:cubicBezTo>
                  <a:cubicBezTo>
                    <a:pt x="2593" y="4"/>
                    <a:pt x="2597" y="0"/>
                    <a:pt x="2601" y="0"/>
                  </a:cubicBezTo>
                  <a:close/>
                  <a:moveTo>
                    <a:pt x="2633" y="0"/>
                  </a:moveTo>
                  <a:lnTo>
                    <a:pt x="2633" y="0"/>
                  </a:lnTo>
                  <a:cubicBezTo>
                    <a:pt x="2637" y="0"/>
                    <a:pt x="2641" y="4"/>
                    <a:pt x="2641" y="8"/>
                  </a:cubicBezTo>
                  <a:cubicBezTo>
                    <a:pt x="2641" y="13"/>
                    <a:pt x="2637" y="16"/>
                    <a:pt x="2633" y="16"/>
                  </a:cubicBezTo>
                  <a:cubicBezTo>
                    <a:pt x="2629" y="16"/>
                    <a:pt x="2625" y="13"/>
                    <a:pt x="2625" y="8"/>
                  </a:cubicBezTo>
                  <a:cubicBezTo>
                    <a:pt x="2625" y="4"/>
                    <a:pt x="2629" y="0"/>
                    <a:pt x="2633" y="0"/>
                  </a:cubicBezTo>
                  <a:close/>
                  <a:moveTo>
                    <a:pt x="2665" y="0"/>
                  </a:moveTo>
                  <a:lnTo>
                    <a:pt x="2665" y="0"/>
                  </a:lnTo>
                  <a:cubicBezTo>
                    <a:pt x="2669" y="0"/>
                    <a:pt x="2673" y="4"/>
                    <a:pt x="2673" y="8"/>
                  </a:cubicBezTo>
                  <a:cubicBezTo>
                    <a:pt x="2673" y="13"/>
                    <a:pt x="2669" y="16"/>
                    <a:pt x="2665" y="16"/>
                  </a:cubicBezTo>
                  <a:cubicBezTo>
                    <a:pt x="2661" y="16"/>
                    <a:pt x="2657" y="13"/>
                    <a:pt x="2657" y="8"/>
                  </a:cubicBezTo>
                  <a:cubicBezTo>
                    <a:pt x="2657" y="4"/>
                    <a:pt x="2661" y="0"/>
                    <a:pt x="2665" y="0"/>
                  </a:cubicBezTo>
                  <a:close/>
                  <a:moveTo>
                    <a:pt x="2697" y="0"/>
                  </a:moveTo>
                  <a:lnTo>
                    <a:pt x="2697" y="0"/>
                  </a:lnTo>
                  <a:cubicBezTo>
                    <a:pt x="2702" y="0"/>
                    <a:pt x="2705" y="4"/>
                    <a:pt x="2705" y="8"/>
                  </a:cubicBezTo>
                  <a:cubicBezTo>
                    <a:pt x="2705" y="13"/>
                    <a:pt x="2702" y="16"/>
                    <a:pt x="2697" y="16"/>
                  </a:cubicBezTo>
                  <a:cubicBezTo>
                    <a:pt x="2693" y="16"/>
                    <a:pt x="2689" y="13"/>
                    <a:pt x="2689" y="8"/>
                  </a:cubicBezTo>
                  <a:cubicBezTo>
                    <a:pt x="2689" y="4"/>
                    <a:pt x="2693" y="0"/>
                    <a:pt x="2697" y="0"/>
                  </a:cubicBezTo>
                  <a:close/>
                  <a:moveTo>
                    <a:pt x="2729" y="0"/>
                  </a:moveTo>
                  <a:lnTo>
                    <a:pt x="2729" y="0"/>
                  </a:lnTo>
                  <a:cubicBezTo>
                    <a:pt x="2734" y="0"/>
                    <a:pt x="2737" y="4"/>
                    <a:pt x="2737" y="8"/>
                  </a:cubicBezTo>
                  <a:cubicBezTo>
                    <a:pt x="2737" y="13"/>
                    <a:pt x="2734" y="16"/>
                    <a:pt x="2729" y="16"/>
                  </a:cubicBezTo>
                  <a:cubicBezTo>
                    <a:pt x="2725" y="16"/>
                    <a:pt x="2721" y="13"/>
                    <a:pt x="2721" y="8"/>
                  </a:cubicBezTo>
                  <a:cubicBezTo>
                    <a:pt x="2721" y="4"/>
                    <a:pt x="2725" y="0"/>
                    <a:pt x="2729" y="0"/>
                  </a:cubicBezTo>
                  <a:close/>
                  <a:moveTo>
                    <a:pt x="2761" y="0"/>
                  </a:moveTo>
                  <a:lnTo>
                    <a:pt x="2761" y="0"/>
                  </a:lnTo>
                  <a:cubicBezTo>
                    <a:pt x="2766" y="0"/>
                    <a:pt x="2769" y="4"/>
                    <a:pt x="2769" y="8"/>
                  </a:cubicBezTo>
                  <a:cubicBezTo>
                    <a:pt x="2769" y="13"/>
                    <a:pt x="2766" y="16"/>
                    <a:pt x="2761" y="16"/>
                  </a:cubicBezTo>
                  <a:cubicBezTo>
                    <a:pt x="2757" y="16"/>
                    <a:pt x="2753" y="13"/>
                    <a:pt x="2753" y="8"/>
                  </a:cubicBezTo>
                  <a:cubicBezTo>
                    <a:pt x="2753" y="4"/>
                    <a:pt x="2757" y="0"/>
                    <a:pt x="2761" y="0"/>
                  </a:cubicBezTo>
                  <a:close/>
                  <a:moveTo>
                    <a:pt x="2793" y="0"/>
                  </a:moveTo>
                  <a:lnTo>
                    <a:pt x="2793" y="0"/>
                  </a:lnTo>
                  <a:cubicBezTo>
                    <a:pt x="2798" y="0"/>
                    <a:pt x="2801" y="4"/>
                    <a:pt x="2801" y="8"/>
                  </a:cubicBezTo>
                  <a:cubicBezTo>
                    <a:pt x="2801" y="13"/>
                    <a:pt x="2798" y="16"/>
                    <a:pt x="2793" y="16"/>
                  </a:cubicBezTo>
                  <a:cubicBezTo>
                    <a:pt x="2789" y="16"/>
                    <a:pt x="2785" y="13"/>
                    <a:pt x="2785" y="8"/>
                  </a:cubicBezTo>
                  <a:cubicBezTo>
                    <a:pt x="2785" y="4"/>
                    <a:pt x="2789" y="0"/>
                    <a:pt x="2793" y="0"/>
                  </a:cubicBezTo>
                  <a:close/>
                  <a:moveTo>
                    <a:pt x="2825" y="0"/>
                  </a:moveTo>
                  <a:lnTo>
                    <a:pt x="2825" y="0"/>
                  </a:lnTo>
                  <a:cubicBezTo>
                    <a:pt x="2830" y="0"/>
                    <a:pt x="2833" y="4"/>
                    <a:pt x="2833" y="8"/>
                  </a:cubicBezTo>
                  <a:cubicBezTo>
                    <a:pt x="2833" y="13"/>
                    <a:pt x="2830" y="16"/>
                    <a:pt x="2825" y="16"/>
                  </a:cubicBezTo>
                  <a:cubicBezTo>
                    <a:pt x="2821" y="16"/>
                    <a:pt x="2817" y="13"/>
                    <a:pt x="2817" y="8"/>
                  </a:cubicBezTo>
                  <a:cubicBezTo>
                    <a:pt x="2817" y="4"/>
                    <a:pt x="2821" y="0"/>
                    <a:pt x="2825" y="0"/>
                  </a:cubicBezTo>
                  <a:close/>
                  <a:moveTo>
                    <a:pt x="2857" y="0"/>
                  </a:moveTo>
                  <a:lnTo>
                    <a:pt x="2857" y="0"/>
                  </a:lnTo>
                  <a:cubicBezTo>
                    <a:pt x="2862" y="0"/>
                    <a:pt x="2865" y="4"/>
                    <a:pt x="2865" y="8"/>
                  </a:cubicBezTo>
                  <a:cubicBezTo>
                    <a:pt x="2865" y="13"/>
                    <a:pt x="2862" y="16"/>
                    <a:pt x="2857" y="16"/>
                  </a:cubicBezTo>
                  <a:cubicBezTo>
                    <a:pt x="2853" y="16"/>
                    <a:pt x="2849" y="13"/>
                    <a:pt x="2849" y="8"/>
                  </a:cubicBezTo>
                  <a:cubicBezTo>
                    <a:pt x="2849" y="4"/>
                    <a:pt x="2853" y="0"/>
                    <a:pt x="2857" y="0"/>
                  </a:cubicBezTo>
                  <a:close/>
                  <a:moveTo>
                    <a:pt x="2889" y="0"/>
                  </a:moveTo>
                  <a:lnTo>
                    <a:pt x="2889" y="0"/>
                  </a:lnTo>
                  <a:cubicBezTo>
                    <a:pt x="2894" y="0"/>
                    <a:pt x="2897" y="4"/>
                    <a:pt x="2897" y="8"/>
                  </a:cubicBezTo>
                  <a:cubicBezTo>
                    <a:pt x="2897" y="13"/>
                    <a:pt x="2894" y="16"/>
                    <a:pt x="2889" y="16"/>
                  </a:cubicBezTo>
                  <a:cubicBezTo>
                    <a:pt x="2885" y="16"/>
                    <a:pt x="2881" y="13"/>
                    <a:pt x="2881" y="8"/>
                  </a:cubicBezTo>
                  <a:cubicBezTo>
                    <a:pt x="2881" y="4"/>
                    <a:pt x="2885" y="0"/>
                    <a:pt x="2889" y="0"/>
                  </a:cubicBezTo>
                  <a:close/>
                  <a:moveTo>
                    <a:pt x="2921" y="0"/>
                  </a:moveTo>
                  <a:lnTo>
                    <a:pt x="2921" y="0"/>
                  </a:lnTo>
                  <a:cubicBezTo>
                    <a:pt x="2926" y="0"/>
                    <a:pt x="2929" y="4"/>
                    <a:pt x="2929" y="8"/>
                  </a:cubicBezTo>
                  <a:cubicBezTo>
                    <a:pt x="2929" y="13"/>
                    <a:pt x="2926" y="16"/>
                    <a:pt x="2921" y="16"/>
                  </a:cubicBezTo>
                  <a:cubicBezTo>
                    <a:pt x="2917" y="16"/>
                    <a:pt x="2913" y="13"/>
                    <a:pt x="2913" y="8"/>
                  </a:cubicBezTo>
                  <a:cubicBezTo>
                    <a:pt x="2913" y="4"/>
                    <a:pt x="2917" y="0"/>
                    <a:pt x="2921" y="0"/>
                  </a:cubicBezTo>
                  <a:close/>
                  <a:moveTo>
                    <a:pt x="2953" y="0"/>
                  </a:moveTo>
                  <a:lnTo>
                    <a:pt x="2953" y="0"/>
                  </a:lnTo>
                  <a:cubicBezTo>
                    <a:pt x="2958" y="0"/>
                    <a:pt x="2961" y="4"/>
                    <a:pt x="2961" y="8"/>
                  </a:cubicBezTo>
                  <a:cubicBezTo>
                    <a:pt x="2961" y="13"/>
                    <a:pt x="2958" y="16"/>
                    <a:pt x="2953" y="16"/>
                  </a:cubicBezTo>
                  <a:cubicBezTo>
                    <a:pt x="2949" y="16"/>
                    <a:pt x="2945" y="13"/>
                    <a:pt x="2945" y="8"/>
                  </a:cubicBezTo>
                  <a:cubicBezTo>
                    <a:pt x="2945" y="4"/>
                    <a:pt x="2949" y="0"/>
                    <a:pt x="2953" y="0"/>
                  </a:cubicBezTo>
                  <a:close/>
                  <a:moveTo>
                    <a:pt x="2985" y="0"/>
                  </a:moveTo>
                  <a:lnTo>
                    <a:pt x="2985" y="0"/>
                  </a:lnTo>
                  <a:cubicBezTo>
                    <a:pt x="2990" y="0"/>
                    <a:pt x="2993" y="4"/>
                    <a:pt x="2993" y="8"/>
                  </a:cubicBezTo>
                  <a:cubicBezTo>
                    <a:pt x="2993" y="13"/>
                    <a:pt x="2990" y="16"/>
                    <a:pt x="2985" y="16"/>
                  </a:cubicBezTo>
                  <a:cubicBezTo>
                    <a:pt x="2981" y="16"/>
                    <a:pt x="2977" y="13"/>
                    <a:pt x="2977" y="8"/>
                  </a:cubicBezTo>
                  <a:cubicBezTo>
                    <a:pt x="2977" y="4"/>
                    <a:pt x="2981" y="0"/>
                    <a:pt x="2985" y="0"/>
                  </a:cubicBezTo>
                  <a:close/>
                  <a:moveTo>
                    <a:pt x="3017" y="0"/>
                  </a:moveTo>
                  <a:lnTo>
                    <a:pt x="3017" y="0"/>
                  </a:lnTo>
                  <a:cubicBezTo>
                    <a:pt x="3022" y="0"/>
                    <a:pt x="3025" y="4"/>
                    <a:pt x="3025" y="8"/>
                  </a:cubicBezTo>
                  <a:cubicBezTo>
                    <a:pt x="3025" y="13"/>
                    <a:pt x="3022" y="16"/>
                    <a:pt x="3017" y="16"/>
                  </a:cubicBezTo>
                  <a:cubicBezTo>
                    <a:pt x="3013" y="16"/>
                    <a:pt x="3009" y="13"/>
                    <a:pt x="3009" y="8"/>
                  </a:cubicBezTo>
                  <a:cubicBezTo>
                    <a:pt x="3009" y="4"/>
                    <a:pt x="3013" y="0"/>
                    <a:pt x="3017" y="0"/>
                  </a:cubicBezTo>
                  <a:close/>
                  <a:moveTo>
                    <a:pt x="3049" y="0"/>
                  </a:moveTo>
                  <a:lnTo>
                    <a:pt x="3049" y="0"/>
                  </a:lnTo>
                  <a:cubicBezTo>
                    <a:pt x="3054" y="0"/>
                    <a:pt x="3057" y="4"/>
                    <a:pt x="3057" y="8"/>
                  </a:cubicBezTo>
                  <a:cubicBezTo>
                    <a:pt x="3057" y="13"/>
                    <a:pt x="3054" y="16"/>
                    <a:pt x="3049" y="16"/>
                  </a:cubicBezTo>
                  <a:cubicBezTo>
                    <a:pt x="3045" y="16"/>
                    <a:pt x="3041" y="13"/>
                    <a:pt x="3041" y="8"/>
                  </a:cubicBezTo>
                  <a:cubicBezTo>
                    <a:pt x="3041" y="4"/>
                    <a:pt x="3045" y="0"/>
                    <a:pt x="3049" y="0"/>
                  </a:cubicBezTo>
                  <a:close/>
                  <a:moveTo>
                    <a:pt x="3081" y="0"/>
                  </a:moveTo>
                  <a:lnTo>
                    <a:pt x="3081" y="0"/>
                  </a:lnTo>
                  <a:cubicBezTo>
                    <a:pt x="3086" y="0"/>
                    <a:pt x="3089" y="4"/>
                    <a:pt x="3089" y="8"/>
                  </a:cubicBezTo>
                  <a:cubicBezTo>
                    <a:pt x="3089" y="13"/>
                    <a:pt x="3086" y="16"/>
                    <a:pt x="3081" y="16"/>
                  </a:cubicBezTo>
                  <a:cubicBezTo>
                    <a:pt x="3077" y="16"/>
                    <a:pt x="3073" y="13"/>
                    <a:pt x="3073" y="8"/>
                  </a:cubicBezTo>
                  <a:cubicBezTo>
                    <a:pt x="3073" y="4"/>
                    <a:pt x="3077" y="0"/>
                    <a:pt x="3081" y="0"/>
                  </a:cubicBezTo>
                  <a:close/>
                  <a:moveTo>
                    <a:pt x="3113" y="0"/>
                  </a:moveTo>
                  <a:lnTo>
                    <a:pt x="3113" y="0"/>
                  </a:lnTo>
                  <a:cubicBezTo>
                    <a:pt x="3118" y="0"/>
                    <a:pt x="3121" y="4"/>
                    <a:pt x="3121" y="8"/>
                  </a:cubicBezTo>
                  <a:cubicBezTo>
                    <a:pt x="3121" y="13"/>
                    <a:pt x="3118" y="16"/>
                    <a:pt x="3113" y="16"/>
                  </a:cubicBezTo>
                  <a:cubicBezTo>
                    <a:pt x="3109" y="16"/>
                    <a:pt x="3105" y="13"/>
                    <a:pt x="3105" y="8"/>
                  </a:cubicBezTo>
                  <a:cubicBezTo>
                    <a:pt x="3105" y="4"/>
                    <a:pt x="3109" y="0"/>
                    <a:pt x="3113" y="0"/>
                  </a:cubicBezTo>
                  <a:close/>
                  <a:moveTo>
                    <a:pt x="3145" y="0"/>
                  </a:moveTo>
                  <a:lnTo>
                    <a:pt x="3145" y="0"/>
                  </a:lnTo>
                  <a:cubicBezTo>
                    <a:pt x="3150" y="0"/>
                    <a:pt x="3153" y="4"/>
                    <a:pt x="3153" y="8"/>
                  </a:cubicBezTo>
                  <a:cubicBezTo>
                    <a:pt x="3153" y="13"/>
                    <a:pt x="3150" y="16"/>
                    <a:pt x="3145" y="16"/>
                  </a:cubicBezTo>
                  <a:cubicBezTo>
                    <a:pt x="3141" y="16"/>
                    <a:pt x="3137" y="13"/>
                    <a:pt x="3137" y="8"/>
                  </a:cubicBezTo>
                  <a:cubicBezTo>
                    <a:pt x="3137" y="4"/>
                    <a:pt x="3141" y="0"/>
                    <a:pt x="3145" y="0"/>
                  </a:cubicBezTo>
                  <a:close/>
                  <a:moveTo>
                    <a:pt x="3177" y="0"/>
                  </a:moveTo>
                  <a:lnTo>
                    <a:pt x="3177" y="0"/>
                  </a:lnTo>
                  <a:cubicBezTo>
                    <a:pt x="3182" y="0"/>
                    <a:pt x="3185" y="4"/>
                    <a:pt x="3185" y="8"/>
                  </a:cubicBezTo>
                  <a:cubicBezTo>
                    <a:pt x="3185" y="13"/>
                    <a:pt x="3182" y="16"/>
                    <a:pt x="3177" y="16"/>
                  </a:cubicBezTo>
                  <a:cubicBezTo>
                    <a:pt x="3173" y="16"/>
                    <a:pt x="3169" y="13"/>
                    <a:pt x="3169" y="8"/>
                  </a:cubicBezTo>
                  <a:cubicBezTo>
                    <a:pt x="3169" y="4"/>
                    <a:pt x="3173" y="0"/>
                    <a:pt x="3177" y="0"/>
                  </a:cubicBezTo>
                  <a:close/>
                  <a:moveTo>
                    <a:pt x="3209" y="0"/>
                  </a:moveTo>
                  <a:lnTo>
                    <a:pt x="3209" y="0"/>
                  </a:lnTo>
                  <a:cubicBezTo>
                    <a:pt x="3214" y="0"/>
                    <a:pt x="3217" y="4"/>
                    <a:pt x="3217" y="8"/>
                  </a:cubicBezTo>
                  <a:cubicBezTo>
                    <a:pt x="3217" y="13"/>
                    <a:pt x="3214" y="16"/>
                    <a:pt x="3209" y="16"/>
                  </a:cubicBezTo>
                  <a:cubicBezTo>
                    <a:pt x="3205" y="16"/>
                    <a:pt x="3201" y="13"/>
                    <a:pt x="3201" y="8"/>
                  </a:cubicBezTo>
                  <a:cubicBezTo>
                    <a:pt x="3201" y="4"/>
                    <a:pt x="3205" y="0"/>
                    <a:pt x="3209" y="0"/>
                  </a:cubicBezTo>
                  <a:close/>
                  <a:moveTo>
                    <a:pt x="3241" y="0"/>
                  </a:moveTo>
                  <a:lnTo>
                    <a:pt x="3241" y="0"/>
                  </a:lnTo>
                  <a:cubicBezTo>
                    <a:pt x="3246" y="0"/>
                    <a:pt x="3249" y="4"/>
                    <a:pt x="3249" y="8"/>
                  </a:cubicBezTo>
                  <a:cubicBezTo>
                    <a:pt x="3249" y="13"/>
                    <a:pt x="3246" y="16"/>
                    <a:pt x="3241" y="16"/>
                  </a:cubicBezTo>
                  <a:cubicBezTo>
                    <a:pt x="3237" y="16"/>
                    <a:pt x="3233" y="13"/>
                    <a:pt x="3233" y="8"/>
                  </a:cubicBezTo>
                  <a:cubicBezTo>
                    <a:pt x="3233" y="4"/>
                    <a:pt x="3237" y="0"/>
                    <a:pt x="3241" y="0"/>
                  </a:cubicBezTo>
                  <a:close/>
                  <a:moveTo>
                    <a:pt x="3273" y="0"/>
                  </a:moveTo>
                  <a:lnTo>
                    <a:pt x="3273" y="0"/>
                  </a:lnTo>
                  <a:cubicBezTo>
                    <a:pt x="3278" y="0"/>
                    <a:pt x="3281" y="4"/>
                    <a:pt x="3281" y="8"/>
                  </a:cubicBezTo>
                  <a:cubicBezTo>
                    <a:pt x="3281" y="13"/>
                    <a:pt x="3278" y="16"/>
                    <a:pt x="3273" y="16"/>
                  </a:cubicBezTo>
                  <a:cubicBezTo>
                    <a:pt x="3269" y="16"/>
                    <a:pt x="3265" y="13"/>
                    <a:pt x="3265" y="8"/>
                  </a:cubicBezTo>
                  <a:cubicBezTo>
                    <a:pt x="3265" y="4"/>
                    <a:pt x="3269" y="0"/>
                    <a:pt x="3273" y="0"/>
                  </a:cubicBezTo>
                  <a:close/>
                  <a:moveTo>
                    <a:pt x="3305" y="0"/>
                  </a:moveTo>
                  <a:lnTo>
                    <a:pt x="3305" y="0"/>
                  </a:lnTo>
                  <a:cubicBezTo>
                    <a:pt x="3310" y="0"/>
                    <a:pt x="3313" y="4"/>
                    <a:pt x="3313" y="8"/>
                  </a:cubicBezTo>
                  <a:cubicBezTo>
                    <a:pt x="3313" y="13"/>
                    <a:pt x="3310" y="16"/>
                    <a:pt x="3305" y="16"/>
                  </a:cubicBezTo>
                  <a:cubicBezTo>
                    <a:pt x="3301" y="16"/>
                    <a:pt x="3297" y="13"/>
                    <a:pt x="3297" y="8"/>
                  </a:cubicBezTo>
                  <a:cubicBezTo>
                    <a:pt x="3297" y="4"/>
                    <a:pt x="3301" y="0"/>
                    <a:pt x="3305" y="0"/>
                  </a:cubicBezTo>
                  <a:close/>
                  <a:moveTo>
                    <a:pt x="3337" y="0"/>
                  </a:moveTo>
                  <a:lnTo>
                    <a:pt x="3337" y="0"/>
                  </a:lnTo>
                  <a:cubicBezTo>
                    <a:pt x="3342" y="0"/>
                    <a:pt x="3345" y="4"/>
                    <a:pt x="3345" y="8"/>
                  </a:cubicBezTo>
                  <a:cubicBezTo>
                    <a:pt x="3345" y="13"/>
                    <a:pt x="3342" y="16"/>
                    <a:pt x="3337" y="16"/>
                  </a:cubicBezTo>
                  <a:cubicBezTo>
                    <a:pt x="3333" y="16"/>
                    <a:pt x="3329" y="13"/>
                    <a:pt x="3329" y="8"/>
                  </a:cubicBezTo>
                  <a:cubicBezTo>
                    <a:pt x="3329" y="4"/>
                    <a:pt x="3333" y="0"/>
                    <a:pt x="3337" y="0"/>
                  </a:cubicBezTo>
                  <a:close/>
                  <a:moveTo>
                    <a:pt x="3369" y="0"/>
                  </a:moveTo>
                  <a:lnTo>
                    <a:pt x="3369" y="0"/>
                  </a:lnTo>
                  <a:cubicBezTo>
                    <a:pt x="3374" y="0"/>
                    <a:pt x="3377" y="4"/>
                    <a:pt x="3377" y="8"/>
                  </a:cubicBezTo>
                  <a:cubicBezTo>
                    <a:pt x="3377" y="13"/>
                    <a:pt x="3374" y="16"/>
                    <a:pt x="3369" y="16"/>
                  </a:cubicBezTo>
                  <a:cubicBezTo>
                    <a:pt x="3365" y="16"/>
                    <a:pt x="3361" y="13"/>
                    <a:pt x="3361" y="8"/>
                  </a:cubicBezTo>
                  <a:cubicBezTo>
                    <a:pt x="3361" y="4"/>
                    <a:pt x="3365" y="0"/>
                    <a:pt x="3369" y="0"/>
                  </a:cubicBezTo>
                  <a:close/>
                  <a:moveTo>
                    <a:pt x="3401" y="0"/>
                  </a:moveTo>
                  <a:lnTo>
                    <a:pt x="3401" y="0"/>
                  </a:lnTo>
                  <a:cubicBezTo>
                    <a:pt x="3406" y="0"/>
                    <a:pt x="3409" y="4"/>
                    <a:pt x="3409" y="8"/>
                  </a:cubicBezTo>
                  <a:cubicBezTo>
                    <a:pt x="3409" y="13"/>
                    <a:pt x="3406" y="16"/>
                    <a:pt x="3401" y="16"/>
                  </a:cubicBezTo>
                  <a:cubicBezTo>
                    <a:pt x="3397" y="16"/>
                    <a:pt x="3393" y="13"/>
                    <a:pt x="3393" y="8"/>
                  </a:cubicBezTo>
                  <a:cubicBezTo>
                    <a:pt x="3393" y="4"/>
                    <a:pt x="3397" y="0"/>
                    <a:pt x="3401" y="0"/>
                  </a:cubicBezTo>
                  <a:close/>
                  <a:moveTo>
                    <a:pt x="3433" y="0"/>
                  </a:moveTo>
                  <a:lnTo>
                    <a:pt x="3433" y="0"/>
                  </a:lnTo>
                  <a:cubicBezTo>
                    <a:pt x="3438" y="0"/>
                    <a:pt x="3441" y="4"/>
                    <a:pt x="3441" y="8"/>
                  </a:cubicBezTo>
                  <a:cubicBezTo>
                    <a:pt x="3441" y="13"/>
                    <a:pt x="3438" y="16"/>
                    <a:pt x="3433" y="16"/>
                  </a:cubicBezTo>
                  <a:cubicBezTo>
                    <a:pt x="3429" y="16"/>
                    <a:pt x="3425" y="13"/>
                    <a:pt x="3425" y="8"/>
                  </a:cubicBezTo>
                  <a:cubicBezTo>
                    <a:pt x="3425" y="4"/>
                    <a:pt x="3429" y="0"/>
                    <a:pt x="3433" y="0"/>
                  </a:cubicBezTo>
                  <a:close/>
                  <a:moveTo>
                    <a:pt x="3465" y="0"/>
                  </a:moveTo>
                  <a:lnTo>
                    <a:pt x="3465" y="0"/>
                  </a:lnTo>
                  <a:cubicBezTo>
                    <a:pt x="3470" y="0"/>
                    <a:pt x="3473" y="4"/>
                    <a:pt x="3473" y="8"/>
                  </a:cubicBezTo>
                  <a:cubicBezTo>
                    <a:pt x="3473" y="13"/>
                    <a:pt x="3470" y="16"/>
                    <a:pt x="3465" y="16"/>
                  </a:cubicBezTo>
                  <a:cubicBezTo>
                    <a:pt x="3461" y="16"/>
                    <a:pt x="3457" y="13"/>
                    <a:pt x="3457" y="8"/>
                  </a:cubicBezTo>
                  <a:cubicBezTo>
                    <a:pt x="3457" y="4"/>
                    <a:pt x="3461" y="0"/>
                    <a:pt x="3465" y="0"/>
                  </a:cubicBezTo>
                  <a:close/>
                  <a:moveTo>
                    <a:pt x="3497" y="0"/>
                  </a:moveTo>
                  <a:lnTo>
                    <a:pt x="3497" y="0"/>
                  </a:lnTo>
                  <a:cubicBezTo>
                    <a:pt x="3502" y="0"/>
                    <a:pt x="3505" y="4"/>
                    <a:pt x="3505" y="8"/>
                  </a:cubicBezTo>
                  <a:cubicBezTo>
                    <a:pt x="3505" y="13"/>
                    <a:pt x="3502" y="16"/>
                    <a:pt x="3497" y="16"/>
                  </a:cubicBezTo>
                  <a:cubicBezTo>
                    <a:pt x="3493" y="16"/>
                    <a:pt x="3489" y="13"/>
                    <a:pt x="3489" y="8"/>
                  </a:cubicBezTo>
                  <a:cubicBezTo>
                    <a:pt x="3489" y="4"/>
                    <a:pt x="3493" y="0"/>
                    <a:pt x="3497" y="0"/>
                  </a:cubicBezTo>
                  <a:close/>
                  <a:moveTo>
                    <a:pt x="3529" y="0"/>
                  </a:moveTo>
                  <a:lnTo>
                    <a:pt x="3529" y="0"/>
                  </a:lnTo>
                  <a:cubicBezTo>
                    <a:pt x="3534" y="0"/>
                    <a:pt x="3537" y="4"/>
                    <a:pt x="3537" y="8"/>
                  </a:cubicBezTo>
                  <a:cubicBezTo>
                    <a:pt x="3537" y="13"/>
                    <a:pt x="3534" y="16"/>
                    <a:pt x="3529" y="16"/>
                  </a:cubicBezTo>
                  <a:cubicBezTo>
                    <a:pt x="3525" y="16"/>
                    <a:pt x="3521" y="13"/>
                    <a:pt x="3521" y="8"/>
                  </a:cubicBezTo>
                  <a:cubicBezTo>
                    <a:pt x="3521" y="4"/>
                    <a:pt x="3525" y="0"/>
                    <a:pt x="3529" y="0"/>
                  </a:cubicBezTo>
                  <a:close/>
                  <a:moveTo>
                    <a:pt x="3561" y="0"/>
                  </a:moveTo>
                  <a:lnTo>
                    <a:pt x="3562" y="0"/>
                  </a:lnTo>
                  <a:cubicBezTo>
                    <a:pt x="3566" y="0"/>
                    <a:pt x="3570" y="4"/>
                    <a:pt x="3570" y="8"/>
                  </a:cubicBezTo>
                  <a:cubicBezTo>
                    <a:pt x="3570" y="13"/>
                    <a:pt x="3566" y="16"/>
                    <a:pt x="3562" y="16"/>
                  </a:cubicBezTo>
                  <a:lnTo>
                    <a:pt x="3561" y="16"/>
                  </a:lnTo>
                  <a:cubicBezTo>
                    <a:pt x="3557" y="16"/>
                    <a:pt x="3553" y="13"/>
                    <a:pt x="3553" y="8"/>
                  </a:cubicBezTo>
                  <a:cubicBezTo>
                    <a:pt x="3553" y="4"/>
                    <a:pt x="3557" y="0"/>
                    <a:pt x="3561" y="0"/>
                  </a:cubicBezTo>
                  <a:close/>
                  <a:moveTo>
                    <a:pt x="3594" y="0"/>
                  </a:moveTo>
                  <a:lnTo>
                    <a:pt x="3594" y="0"/>
                  </a:lnTo>
                  <a:cubicBezTo>
                    <a:pt x="3598" y="0"/>
                    <a:pt x="3602" y="4"/>
                    <a:pt x="3602" y="8"/>
                  </a:cubicBezTo>
                  <a:cubicBezTo>
                    <a:pt x="3602" y="13"/>
                    <a:pt x="3598" y="16"/>
                    <a:pt x="3594" y="16"/>
                  </a:cubicBezTo>
                  <a:cubicBezTo>
                    <a:pt x="3589" y="16"/>
                    <a:pt x="3586" y="13"/>
                    <a:pt x="3586" y="8"/>
                  </a:cubicBezTo>
                  <a:cubicBezTo>
                    <a:pt x="3586" y="4"/>
                    <a:pt x="3589" y="0"/>
                    <a:pt x="3594" y="0"/>
                  </a:cubicBezTo>
                  <a:close/>
                  <a:moveTo>
                    <a:pt x="3626" y="0"/>
                  </a:moveTo>
                  <a:lnTo>
                    <a:pt x="3626" y="0"/>
                  </a:lnTo>
                  <a:cubicBezTo>
                    <a:pt x="3630" y="0"/>
                    <a:pt x="3634" y="4"/>
                    <a:pt x="3634" y="8"/>
                  </a:cubicBezTo>
                  <a:cubicBezTo>
                    <a:pt x="3634" y="13"/>
                    <a:pt x="3630" y="16"/>
                    <a:pt x="3626" y="16"/>
                  </a:cubicBezTo>
                  <a:cubicBezTo>
                    <a:pt x="3621" y="16"/>
                    <a:pt x="3618" y="13"/>
                    <a:pt x="3618" y="8"/>
                  </a:cubicBezTo>
                  <a:cubicBezTo>
                    <a:pt x="3618" y="4"/>
                    <a:pt x="3621" y="0"/>
                    <a:pt x="3626" y="0"/>
                  </a:cubicBezTo>
                  <a:close/>
                  <a:moveTo>
                    <a:pt x="3658" y="0"/>
                  </a:moveTo>
                  <a:lnTo>
                    <a:pt x="3658" y="0"/>
                  </a:lnTo>
                  <a:cubicBezTo>
                    <a:pt x="3662" y="0"/>
                    <a:pt x="3666" y="4"/>
                    <a:pt x="3666" y="8"/>
                  </a:cubicBezTo>
                  <a:cubicBezTo>
                    <a:pt x="3666" y="13"/>
                    <a:pt x="3662" y="16"/>
                    <a:pt x="3658" y="16"/>
                  </a:cubicBezTo>
                  <a:cubicBezTo>
                    <a:pt x="3653" y="16"/>
                    <a:pt x="3650" y="13"/>
                    <a:pt x="3650" y="8"/>
                  </a:cubicBezTo>
                  <a:cubicBezTo>
                    <a:pt x="3650" y="4"/>
                    <a:pt x="3653" y="0"/>
                    <a:pt x="3658" y="0"/>
                  </a:cubicBezTo>
                  <a:close/>
                  <a:moveTo>
                    <a:pt x="3690" y="0"/>
                  </a:moveTo>
                  <a:lnTo>
                    <a:pt x="3690" y="0"/>
                  </a:lnTo>
                  <a:cubicBezTo>
                    <a:pt x="3694" y="0"/>
                    <a:pt x="3698" y="4"/>
                    <a:pt x="3698" y="8"/>
                  </a:cubicBezTo>
                  <a:cubicBezTo>
                    <a:pt x="3698" y="13"/>
                    <a:pt x="3694" y="16"/>
                    <a:pt x="3690" y="16"/>
                  </a:cubicBezTo>
                  <a:cubicBezTo>
                    <a:pt x="3685" y="16"/>
                    <a:pt x="3682" y="13"/>
                    <a:pt x="3682" y="8"/>
                  </a:cubicBezTo>
                  <a:cubicBezTo>
                    <a:pt x="3682" y="4"/>
                    <a:pt x="3685" y="0"/>
                    <a:pt x="3690" y="0"/>
                  </a:cubicBezTo>
                  <a:close/>
                  <a:moveTo>
                    <a:pt x="3722" y="0"/>
                  </a:moveTo>
                  <a:lnTo>
                    <a:pt x="3722" y="0"/>
                  </a:lnTo>
                  <a:cubicBezTo>
                    <a:pt x="3726" y="0"/>
                    <a:pt x="3730" y="4"/>
                    <a:pt x="3730" y="8"/>
                  </a:cubicBezTo>
                  <a:cubicBezTo>
                    <a:pt x="3730" y="13"/>
                    <a:pt x="3726" y="16"/>
                    <a:pt x="3722" y="16"/>
                  </a:cubicBezTo>
                  <a:cubicBezTo>
                    <a:pt x="3717" y="16"/>
                    <a:pt x="3714" y="13"/>
                    <a:pt x="3714" y="8"/>
                  </a:cubicBezTo>
                  <a:cubicBezTo>
                    <a:pt x="3714" y="4"/>
                    <a:pt x="3717" y="0"/>
                    <a:pt x="3722" y="0"/>
                  </a:cubicBezTo>
                  <a:close/>
                  <a:moveTo>
                    <a:pt x="3754" y="0"/>
                  </a:moveTo>
                  <a:lnTo>
                    <a:pt x="3754" y="0"/>
                  </a:lnTo>
                  <a:cubicBezTo>
                    <a:pt x="3758" y="0"/>
                    <a:pt x="3762" y="4"/>
                    <a:pt x="3762" y="8"/>
                  </a:cubicBezTo>
                  <a:cubicBezTo>
                    <a:pt x="3762" y="13"/>
                    <a:pt x="3758" y="16"/>
                    <a:pt x="3754" y="16"/>
                  </a:cubicBezTo>
                  <a:cubicBezTo>
                    <a:pt x="3749" y="16"/>
                    <a:pt x="3746" y="13"/>
                    <a:pt x="3746" y="8"/>
                  </a:cubicBezTo>
                  <a:cubicBezTo>
                    <a:pt x="3746" y="4"/>
                    <a:pt x="3749" y="0"/>
                    <a:pt x="3754" y="0"/>
                  </a:cubicBezTo>
                  <a:close/>
                  <a:moveTo>
                    <a:pt x="3786" y="0"/>
                  </a:moveTo>
                  <a:lnTo>
                    <a:pt x="3786" y="0"/>
                  </a:lnTo>
                  <a:cubicBezTo>
                    <a:pt x="3790" y="0"/>
                    <a:pt x="3794" y="4"/>
                    <a:pt x="3794" y="8"/>
                  </a:cubicBezTo>
                  <a:cubicBezTo>
                    <a:pt x="3794" y="13"/>
                    <a:pt x="3790" y="16"/>
                    <a:pt x="3786" y="16"/>
                  </a:cubicBezTo>
                  <a:cubicBezTo>
                    <a:pt x="3781" y="16"/>
                    <a:pt x="3778" y="13"/>
                    <a:pt x="3778" y="8"/>
                  </a:cubicBezTo>
                  <a:cubicBezTo>
                    <a:pt x="3778" y="4"/>
                    <a:pt x="3781" y="0"/>
                    <a:pt x="3786" y="0"/>
                  </a:cubicBezTo>
                  <a:close/>
                  <a:moveTo>
                    <a:pt x="3818" y="0"/>
                  </a:moveTo>
                  <a:lnTo>
                    <a:pt x="3818" y="0"/>
                  </a:lnTo>
                  <a:cubicBezTo>
                    <a:pt x="3822" y="0"/>
                    <a:pt x="3826" y="4"/>
                    <a:pt x="3826" y="8"/>
                  </a:cubicBezTo>
                  <a:cubicBezTo>
                    <a:pt x="3826" y="13"/>
                    <a:pt x="3822" y="16"/>
                    <a:pt x="3818" y="16"/>
                  </a:cubicBezTo>
                  <a:cubicBezTo>
                    <a:pt x="3813" y="16"/>
                    <a:pt x="3810" y="13"/>
                    <a:pt x="3810" y="8"/>
                  </a:cubicBezTo>
                  <a:cubicBezTo>
                    <a:pt x="3810" y="4"/>
                    <a:pt x="3813" y="0"/>
                    <a:pt x="3818" y="0"/>
                  </a:cubicBezTo>
                  <a:close/>
                  <a:moveTo>
                    <a:pt x="3850" y="0"/>
                  </a:moveTo>
                  <a:lnTo>
                    <a:pt x="3850" y="0"/>
                  </a:lnTo>
                  <a:cubicBezTo>
                    <a:pt x="3854" y="0"/>
                    <a:pt x="3858" y="4"/>
                    <a:pt x="3858" y="8"/>
                  </a:cubicBezTo>
                  <a:cubicBezTo>
                    <a:pt x="3858" y="13"/>
                    <a:pt x="3854" y="16"/>
                    <a:pt x="3850" y="16"/>
                  </a:cubicBezTo>
                  <a:cubicBezTo>
                    <a:pt x="3845" y="16"/>
                    <a:pt x="3842" y="13"/>
                    <a:pt x="3842" y="8"/>
                  </a:cubicBezTo>
                  <a:cubicBezTo>
                    <a:pt x="3842" y="4"/>
                    <a:pt x="3845" y="0"/>
                    <a:pt x="3850" y="0"/>
                  </a:cubicBezTo>
                  <a:close/>
                  <a:moveTo>
                    <a:pt x="3882" y="0"/>
                  </a:moveTo>
                  <a:lnTo>
                    <a:pt x="3882" y="0"/>
                  </a:lnTo>
                  <a:cubicBezTo>
                    <a:pt x="3886" y="0"/>
                    <a:pt x="3890" y="4"/>
                    <a:pt x="3890" y="8"/>
                  </a:cubicBezTo>
                  <a:cubicBezTo>
                    <a:pt x="3890" y="13"/>
                    <a:pt x="3886" y="16"/>
                    <a:pt x="3882" y="16"/>
                  </a:cubicBezTo>
                  <a:cubicBezTo>
                    <a:pt x="3877" y="16"/>
                    <a:pt x="3874" y="13"/>
                    <a:pt x="3874" y="8"/>
                  </a:cubicBezTo>
                  <a:cubicBezTo>
                    <a:pt x="3874" y="4"/>
                    <a:pt x="3877" y="0"/>
                    <a:pt x="3882" y="0"/>
                  </a:cubicBezTo>
                  <a:close/>
                  <a:moveTo>
                    <a:pt x="3914" y="0"/>
                  </a:moveTo>
                  <a:lnTo>
                    <a:pt x="3914" y="0"/>
                  </a:lnTo>
                  <a:cubicBezTo>
                    <a:pt x="3918" y="0"/>
                    <a:pt x="3922" y="4"/>
                    <a:pt x="3922" y="8"/>
                  </a:cubicBezTo>
                  <a:cubicBezTo>
                    <a:pt x="3922" y="13"/>
                    <a:pt x="3918" y="16"/>
                    <a:pt x="3914" y="16"/>
                  </a:cubicBezTo>
                  <a:cubicBezTo>
                    <a:pt x="3909" y="16"/>
                    <a:pt x="3906" y="13"/>
                    <a:pt x="3906" y="8"/>
                  </a:cubicBezTo>
                  <a:cubicBezTo>
                    <a:pt x="3906" y="4"/>
                    <a:pt x="3909" y="0"/>
                    <a:pt x="3914" y="0"/>
                  </a:cubicBezTo>
                  <a:close/>
                  <a:moveTo>
                    <a:pt x="3946" y="0"/>
                  </a:moveTo>
                  <a:lnTo>
                    <a:pt x="3946" y="0"/>
                  </a:lnTo>
                  <a:cubicBezTo>
                    <a:pt x="3950" y="0"/>
                    <a:pt x="3954" y="4"/>
                    <a:pt x="3954" y="8"/>
                  </a:cubicBezTo>
                  <a:cubicBezTo>
                    <a:pt x="3954" y="13"/>
                    <a:pt x="3950" y="16"/>
                    <a:pt x="3946" y="16"/>
                  </a:cubicBezTo>
                  <a:cubicBezTo>
                    <a:pt x="3941" y="16"/>
                    <a:pt x="3938" y="13"/>
                    <a:pt x="3938" y="8"/>
                  </a:cubicBezTo>
                  <a:cubicBezTo>
                    <a:pt x="3938" y="4"/>
                    <a:pt x="3941" y="0"/>
                    <a:pt x="3946" y="0"/>
                  </a:cubicBezTo>
                  <a:close/>
                  <a:moveTo>
                    <a:pt x="3978" y="0"/>
                  </a:moveTo>
                  <a:lnTo>
                    <a:pt x="3978" y="0"/>
                  </a:lnTo>
                  <a:cubicBezTo>
                    <a:pt x="3982" y="0"/>
                    <a:pt x="3986" y="4"/>
                    <a:pt x="3986" y="8"/>
                  </a:cubicBezTo>
                  <a:cubicBezTo>
                    <a:pt x="3986" y="13"/>
                    <a:pt x="3982" y="16"/>
                    <a:pt x="3978" y="16"/>
                  </a:cubicBezTo>
                  <a:cubicBezTo>
                    <a:pt x="3973" y="16"/>
                    <a:pt x="3970" y="13"/>
                    <a:pt x="3970" y="8"/>
                  </a:cubicBezTo>
                  <a:cubicBezTo>
                    <a:pt x="3970" y="4"/>
                    <a:pt x="3973" y="0"/>
                    <a:pt x="3978" y="0"/>
                  </a:cubicBezTo>
                  <a:close/>
                  <a:moveTo>
                    <a:pt x="4010" y="0"/>
                  </a:moveTo>
                  <a:lnTo>
                    <a:pt x="4010" y="0"/>
                  </a:lnTo>
                  <a:cubicBezTo>
                    <a:pt x="4014" y="0"/>
                    <a:pt x="4018" y="4"/>
                    <a:pt x="4018" y="8"/>
                  </a:cubicBezTo>
                  <a:cubicBezTo>
                    <a:pt x="4018" y="13"/>
                    <a:pt x="4014" y="16"/>
                    <a:pt x="4010" y="16"/>
                  </a:cubicBezTo>
                  <a:cubicBezTo>
                    <a:pt x="4005" y="16"/>
                    <a:pt x="4002" y="13"/>
                    <a:pt x="4002" y="8"/>
                  </a:cubicBezTo>
                  <a:cubicBezTo>
                    <a:pt x="4002" y="4"/>
                    <a:pt x="4005" y="0"/>
                    <a:pt x="4010" y="0"/>
                  </a:cubicBezTo>
                  <a:close/>
                  <a:moveTo>
                    <a:pt x="4042" y="0"/>
                  </a:moveTo>
                  <a:lnTo>
                    <a:pt x="4042" y="0"/>
                  </a:lnTo>
                  <a:cubicBezTo>
                    <a:pt x="4046" y="0"/>
                    <a:pt x="4050" y="4"/>
                    <a:pt x="4050" y="8"/>
                  </a:cubicBezTo>
                  <a:cubicBezTo>
                    <a:pt x="4050" y="13"/>
                    <a:pt x="4046" y="16"/>
                    <a:pt x="4042" y="16"/>
                  </a:cubicBezTo>
                  <a:cubicBezTo>
                    <a:pt x="4037" y="16"/>
                    <a:pt x="4034" y="13"/>
                    <a:pt x="4034" y="8"/>
                  </a:cubicBezTo>
                  <a:cubicBezTo>
                    <a:pt x="4034" y="4"/>
                    <a:pt x="4037" y="0"/>
                    <a:pt x="4042" y="0"/>
                  </a:cubicBezTo>
                  <a:close/>
                  <a:moveTo>
                    <a:pt x="4074" y="0"/>
                  </a:moveTo>
                  <a:lnTo>
                    <a:pt x="4074" y="0"/>
                  </a:lnTo>
                  <a:cubicBezTo>
                    <a:pt x="4078" y="0"/>
                    <a:pt x="4082" y="4"/>
                    <a:pt x="4082" y="8"/>
                  </a:cubicBezTo>
                  <a:cubicBezTo>
                    <a:pt x="4082" y="13"/>
                    <a:pt x="4078" y="16"/>
                    <a:pt x="4074" y="16"/>
                  </a:cubicBezTo>
                  <a:cubicBezTo>
                    <a:pt x="4069" y="16"/>
                    <a:pt x="4066" y="13"/>
                    <a:pt x="4066" y="8"/>
                  </a:cubicBezTo>
                  <a:cubicBezTo>
                    <a:pt x="4066" y="4"/>
                    <a:pt x="4069" y="0"/>
                    <a:pt x="4074" y="0"/>
                  </a:cubicBezTo>
                  <a:close/>
                  <a:moveTo>
                    <a:pt x="4106" y="0"/>
                  </a:moveTo>
                  <a:lnTo>
                    <a:pt x="4106" y="0"/>
                  </a:lnTo>
                  <a:cubicBezTo>
                    <a:pt x="4110" y="0"/>
                    <a:pt x="4114" y="4"/>
                    <a:pt x="4114" y="8"/>
                  </a:cubicBezTo>
                  <a:cubicBezTo>
                    <a:pt x="4114" y="13"/>
                    <a:pt x="4110" y="16"/>
                    <a:pt x="4106" y="16"/>
                  </a:cubicBezTo>
                  <a:cubicBezTo>
                    <a:pt x="4101" y="16"/>
                    <a:pt x="4098" y="13"/>
                    <a:pt x="4098" y="8"/>
                  </a:cubicBezTo>
                  <a:cubicBezTo>
                    <a:pt x="4098" y="4"/>
                    <a:pt x="4101" y="0"/>
                    <a:pt x="4106" y="0"/>
                  </a:cubicBezTo>
                  <a:close/>
                  <a:moveTo>
                    <a:pt x="4138" y="0"/>
                  </a:moveTo>
                  <a:lnTo>
                    <a:pt x="4138" y="0"/>
                  </a:lnTo>
                  <a:cubicBezTo>
                    <a:pt x="4142" y="0"/>
                    <a:pt x="4146" y="4"/>
                    <a:pt x="4146" y="8"/>
                  </a:cubicBezTo>
                  <a:cubicBezTo>
                    <a:pt x="4146" y="13"/>
                    <a:pt x="4142" y="16"/>
                    <a:pt x="4138" y="16"/>
                  </a:cubicBezTo>
                  <a:cubicBezTo>
                    <a:pt x="4133" y="16"/>
                    <a:pt x="4130" y="13"/>
                    <a:pt x="4130" y="8"/>
                  </a:cubicBezTo>
                  <a:cubicBezTo>
                    <a:pt x="4130" y="4"/>
                    <a:pt x="4133" y="0"/>
                    <a:pt x="4138" y="0"/>
                  </a:cubicBezTo>
                  <a:close/>
                  <a:moveTo>
                    <a:pt x="4170" y="0"/>
                  </a:moveTo>
                  <a:lnTo>
                    <a:pt x="4170" y="0"/>
                  </a:lnTo>
                  <a:cubicBezTo>
                    <a:pt x="4174" y="0"/>
                    <a:pt x="4178" y="4"/>
                    <a:pt x="4178" y="8"/>
                  </a:cubicBezTo>
                  <a:cubicBezTo>
                    <a:pt x="4178" y="13"/>
                    <a:pt x="4174" y="16"/>
                    <a:pt x="4170" y="16"/>
                  </a:cubicBezTo>
                  <a:cubicBezTo>
                    <a:pt x="4165" y="16"/>
                    <a:pt x="4162" y="13"/>
                    <a:pt x="4162" y="8"/>
                  </a:cubicBezTo>
                  <a:cubicBezTo>
                    <a:pt x="4162" y="4"/>
                    <a:pt x="4165" y="0"/>
                    <a:pt x="4170" y="0"/>
                  </a:cubicBezTo>
                  <a:close/>
                  <a:moveTo>
                    <a:pt x="4202" y="0"/>
                  </a:moveTo>
                  <a:lnTo>
                    <a:pt x="4202" y="0"/>
                  </a:lnTo>
                  <a:cubicBezTo>
                    <a:pt x="4206" y="0"/>
                    <a:pt x="4210" y="4"/>
                    <a:pt x="4210" y="8"/>
                  </a:cubicBezTo>
                  <a:cubicBezTo>
                    <a:pt x="4210" y="13"/>
                    <a:pt x="4206" y="16"/>
                    <a:pt x="4202" y="16"/>
                  </a:cubicBezTo>
                  <a:cubicBezTo>
                    <a:pt x="4197" y="16"/>
                    <a:pt x="4194" y="13"/>
                    <a:pt x="4194" y="8"/>
                  </a:cubicBezTo>
                  <a:cubicBezTo>
                    <a:pt x="4194" y="4"/>
                    <a:pt x="4197" y="0"/>
                    <a:pt x="4202" y="0"/>
                  </a:cubicBezTo>
                  <a:close/>
                  <a:moveTo>
                    <a:pt x="4234" y="0"/>
                  </a:moveTo>
                  <a:lnTo>
                    <a:pt x="4234" y="0"/>
                  </a:lnTo>
                  <a:cubicBezTo>
                    <a:pt x="4238" y="0"/>
                    <a:pt x="4242" y="4"/>
                    <a:pt x="4242" y="8"/>
                  </a:cubicBezTo>
                  <a:cubicBezTo>
                    <a:pt x="4242" y="13"/>
                    <a:pt x="4238" y="16"/>
                    <a:pt x="4234" y="16"/>
                  </a:cubicBezTo>
                  <a:cubicBezTo>
                    <a:pt x="4229" y="16"/>
                    <a:pt x="4226" y="13"/>
                    <a:pt x="4226" y="8"/>
                  </a:cubicBezTo>
                  <a:cubicBezTo>
                    <a:pt x="4226" y="4"/>
                    <a:pt x="4229" y="0"/>
                    <a:pt x="4234" y="0"/>
                  </a:cubicBezTo>
                  <a:close/>
                  <a:moveTo>
                    <a:pt x="4266" y="0"/>
                  </a:moveTo>
                  <a:lnTo>
                    <a:pt x="4266" y="0"/>
                  </a:lnTo>
                  <a:cubicBezTo>
                    <a:pt x="4270" y="0"/>
                    <a:pt x="4274" y="4"/>
                    <a:pt x="4274" y="8"/>
                  </a:cubicBezTo>
                  <a:cubicBezTo>
                    <a:pt x="4274" y="13"/>
                    <a:pt x="4270" y="16"/>
                    <a:pt x="4266" y="16"/>
                  </a:cubicBezTo>
                  <a:cubicBezTo>
                    <a:pt x="4261" y="16"/>
                    <a:pt x="4258" y="13"/>
                    <a:pt x="4258" y="8"/>
                  </a:cubicBezTo>
                  <a:cubicBezTo>
                    <a:pt x="4258" y="4"/>
                    <a:pt x="4261" y="0"/>
                    <a:pt x="4266" y="0"/>
                  </a:cubicBezTo>
                  <a:close/>
                  <a:moveTo>
                    <a:pt x="4298" y="0"/>
                  </a:moveTo>
                  <a:lnTo>
                    <a:pt x="4298" y="0"/>
                  </a:lnTo>
                  <a:cubicBezTo>
                    <a:pt x="4302" y="0"/>
                    <a:pt x="4306" y="4"/>
                    <a:pt x="4306" y="8"/>
                  </a:cubicBezTo>
                  <a:cubicBezTo>
                    <a:pt x="4306" y="13"/>
                    <a:pt x="4302" y="16"/>
                    <a:pt x="4298" y="16"/>
                  </a:cubicBezTo>
                  <a:cubicBezTo>
                    <a:pt x="4293" y="16"/>
                    <a:pt x="4290" y="13"/>
                    <a:pt x="4290" y="8"/>
                  </a:cubicBezTo>
                  <a:cubicBezTo>
                    <a:pt x="4290" y="4"/>
                    <a:pt x="4293" y="0"/>
                    <a:pt x="4298" y="0"/>
                  </a:cubicBezTo>
                  <a:close/>
                  <a:moveTo>
                    <a:pt x="4330" y="0"/>
                  </a:moveTo>
                  <a:lnTo>
                    <a:pt x="4330" y="0"/>
                  </a:lnTo>
                  <a:cubicBezTo>
                    <a:pt x="4334" y="0"/>
                    <a:pt x="4338" y="4"/>
                    <a:pt x="4338" y="8"/>
                  </a:cubicBezTo>
                  <a:cubicBezTo>
                    <a:pt x="4338" y="13"/>
                    <a:pt x="4334" y="16"/>
                    <a:pt x="4330" y="16"/>
                  </a:cubicBezTo>
                  <a:cubicBezTo>
                    <a:pt x="4325" y="16"/>
                    <a:pt x="4322" y="13"/>
                    <a:pt x="4322" y="8"/>
                  </a:cubicBezTo>
                  <a:cubicBezTo>
                    <a:pt x="4322" y="4"/>
                    <a:pt x="4325" y="0"/>
                    <a:pt x="4330" y="0"/>
                  </a:cubicBezTo>
                  <a:close/>
                  <a:moveTo>
                    <a:pt x="4362" y="0"/>
                  </a:moveTo>
                  <a:lnTo>
                    <a:pt x="4362" y="0"/>
                  </a:lnTo>
                  <a:cubicBezTo>
                    <a:pt x="4366" y="0"/>
                    <a:pt x="4370" y="4"/>
                    <a:pt x="4370" y="8"/>
                  </a:cubicBezTo>
                  <a:cubicBezTo>
                    <a:pt x="4370" y="13"/>
                    <a:pt x="4366" y="16"/>
                    <a:pt x="4362" y="16"/>
                  </a:cubicBezTo>
                  <a:cubicBezTo>
                    <a:pt x="4357" y="16"/>
                    <a:pt x="4354" y="13"/>
                    <a:pt x="4354" y="8"/>
                  </a:cubicBezTo>
                  <a:cubicBezTo>
                    <a:pt x="4354" y="4"/>
                    <a:pt x="4357" y="0"/>
                    <a:pt x="4362" y="0"/>
                  </a:cubicBezTo>
                  <a:close/>
                  <a:moveTo>
                    <a:pt x="4394" y="0"/>
                  </a:moveTo>
                  <a:lnTo>
                    <a:pt x="4394" y="0"/>
                  </a:lnTo>
                  <a:cubicBezTo>
                    <a:pt x="4398" y="0"/>
                    <a:pt x="4402" y="4"/>
                    <a:pt x="4402" y="8"/>
                  </a:cubicBezTo>
                  <a:cubicBezTo>
                    <a:pt x="4402" y="13"/>
                    <a:pt x="4398" y="16"/>
                    <a:pt x="4394" y="16"/>
                  </a:cubicBezTo>
                  <a:cubicBezTo>
                    <a:pt x="4389" y="16"/>
                    <a:pt x="4386" y="13"/>
                    <a:pt x="4386" y="8"/>
                  </a:cubicBezTo>
                  <a:cubicBezTo>
                    <a:pt x="4386" y="4"/>
                    <a:pt x="4389" y="0"/>
                    <a:pt x="4394" y="0"/>
                  </a:cubicBezTo>
                  <a:close/>
                  <a:moveTo>
                    <a:pt x="4426" y="0"/>
                  </a:moveTo>
                  <a:lnTo>
                    <a:pt x="4426" y="0"/>
                  </a:lnTo>
                  <a:cubicBezTo>
                    <a:pt x="4430" y="0"/>
                    <a:pt x="4434" y="4"/>
                    <a:pt x="4434" y="8"/>
                  </a:cubicBezTo>
                  <a:cubicBezTo>
                    <a:pt x="4434" y="13"/>
                    <a:pt x="4430" y="16"/>
                    <a:pt x="4426" y="16"/>
                  </a:cubicBezTo>
                  <a:cubicBezTo>
                    <a:pt x="4421" y="16"/>
                    <a:pt x="4418" y="13"/>
                    <a:pt x="4418" y="8"/>
                  </a:cubicBezTo>
                  <a:cubicBezTo>
                    <a:pt x="4418" y="4"/>
                    <a:pt x="4421" y="0"/>
                    <a:pt x="4426" y="0"/>
                  </a:cubicBezTo>
                  <a:close/>
                  <a:moveTo>
                    <a:pt x="4458" y="0"/>
                  </a:moveTo>
                  <a:lnTo>
                    <a:pt x="4458" y="0"/>
                  </a:lnTo>
                  <a:cubicBezTo>
                    <a:pt x="4462" y="0"/>
                    <a:pt x="4466" y="4"/>
                    <a:pt x="4466" y="8"/>
                  </a:cubicBezTo>
                  <a:cubicBezTo>
                    <a:pt x="4466" y="13"/>
                    <a:pt x="4462" y="16"/>
                    <a:pt x="4458" y="16"/>
                  </a:cubicBezTo>
                  <a:cubicBezTo>
                    <a:pt x="4454" y="16"/>
                    <a:pt x="4450" y="13"/>
                    <a:pt x="4450" y="8"/>
                  </a:cubicBezTo>
                  <a:cubicBezTo>
                    <a:pt x="4450" y="4"/>
                    <a:pt x="4454" y="0"/>
                    <a:pt x="4458" y="0"/>
                  </a:cubicBezTo>
                  <a:close/>
                  <a:moveTo>
                    <a:pt x="4490" y="0"/>
                  </a:moveTo>
                  <a:lnTo>
                    <a:pt x="4490" y="0"/>
                  </a:lnTo>
                  <a:cubicBezTo>
                    <a:pt x="4494" y="0"/>
                    <a:pt x="4498" y="4"/>
                    <a:pt x="4498" y="8"/>
                  </a:cubicBezTo>
                  <a:cubicBezTo>
                    <a:pt x="4498" y="13"/>
                    <a:pt x="4494" y="16"/>
                    <a:pt x="4490" y="16"/>
                  </a:cubicBezTo>
                  <a:cubicBezTo>
                    <a:pt x="4486" y="16"/>
                    <a:pt x="4482" y="13"/>
                    <a:pt x="4482" y="8"/>
                  </a:cubicBezTo>
                  <a:cubicBezTo>
                    <a:pt x="4482" y="4"/>
                    <a:pt x="4486" y="0"/>
                    <a:pt x="4490" y="0"/>
                  </a:cubicBezTo>
                  <a:close/>
                  <a:moveTo>
                    <a:pt x="4522" y="0"/>
                  </a:moveTo>
                  <a:lnTo>
                    <a:pt x="4522" y="0"/>
                  </a:lnTo>
                  <a:cubicBezTo>
                    <a:pt x="4526" y="0"/>
                    <a:pt x="4530" y="4"/>
                    <a:pt x="4530" y="8"/>
                  </a:cubicBezTo>
                  <a:cubicBezTo>
                    <a:pt x="4530" y="13"/>
                    <a:pt x="4526" y="16"/>
                    <a:pt x="4522" y="16"/>
                  </a:cubicBezTo>
                  <a:cubicBezTo>
                    <a:pt x="4518" y="16"/>
                    <a:pt x="4514" y="13"/>
                    <a:pt x="4514" y="8"/>
                  </a:cubicBezTo>
                  <a:cubicBezTo>
                    <a:pt x="4514" y="4"/>
                    <a:pt x="4518" y="0"/>
                    <a:pt x="4522" y="0"/>
                  </a:cubicBezTo>
                  <a:close/>
                  <a:moveTo>
                    <a:pt x="4554" y="0"/>
                  </a:moveTo>
                  <a:lnTo>
                    <a:pt x="4554" y="0"/>
                  </a:lnTo>
                  <a:cubicBezTo>
                    <a:pt x="4558" y="0"/>
                    <a:pt x="4562" y="4"/>
                    <a:pt x="4562" y="8"/>
                  </a:cubicBezTo>
                  <a:cubicBezTo>
                    <a:pt x="4562" y="13"/>
                    <a:pt x="4558" y="16"/>
                    <a:pt x="4554" y="16"/>
                  </a:cubicBezTo>
                  <a:cubicBezTo>
                    <a:pt x="4550" y="16"/>
                    <a:pt x="4546" y="13"/>
                    <a:pt x="4546" y="8"/>
                  </a:cubicBezTo>
                  <a:cubicBezTo>
                    <a:pt x="4546" y="4"/>
                    <a:pt x="4550" y="0"/>
                    <a:pt x="4554" y="0"/>
                  </a:cubicBezTo>
                  <a:close/>
                  <a:moveTo>
                    <a:pt x="4586" y="0"/>
                  </a:moveTo>
                  <a:lnTo>
                    <a:pt x="4586" y="0"/>
                  </a:lnTo>
                  <a:cubicBezTo>
                    <a:pt x="4590" y="0"/>
                    <a:pt x="4594" y="4"/>
                    <a:pt x="4594" y="8"/>
                  </a:cubicBezTo>
                  <a:cubicBezTo>
                    <a:pt x="4594" y="13"/>
                    <a:pt x="4590" y="16"/>
                    <a:pt x="4586" y="16"/>
                  </a:cubicBezTo>
                  <a:cubicBezTo>
                    <a:pt x="4582" y="16"/>
                    <a:pt x="4578" y="13"/>
                    <a:pt x="4578" y="8"/>
                  </a:cubicBezTo>
                  <a:cubicBezTo>
                    <a:pt x="4578" y="4"/>
                    <a:pt x="4582" y="0"/>
                    <a:pt x="4586" y="0"/>
                  </a:cubicBezTo>
                  <a:close/>
                  <a:moveTo>
                    <a:pt x="4618" y="0"/>
                  </a:moveTo>
                  <a:lnTo>
                    <a:pt x="4618" y="0"/>
                  </a:lnTo>
                  <a:cubicBezTo>
                    <a:pt x="4622" y="0"/>
                    <a:pt x="4626" y="4"/>
                    <a:pt x="4626" y="8"/>
                  </a:cubicBezTo>
                  <a:cubicBezTo>
                    <a:pt x="4626" y="13"/>
                    <a:pt x="4622" y="16"/>
                    <a:pt x="4618" y="16"/>
                  </a:cubicBezTo>
                  <a:cubicBezTo>
                    <a:pt x="4614" y="16"/>
                    <a:pt x="4610" y="13"/>
                    <a:pt x="4610" y="8"/>
                  </a:cubicBezTo>
                  <a:cubicBezTo>
                    <a:pt x="4610" y="4"/>
                    <a:pt x="4614" y="0"/>
                    <a:pt x="4618" y="0"/>
                  </a:cubicBezTo>
                  <a:close/>
                  <a:moveTo>
                    <a:pt x="4650" y="0"/>
                  </a:moveTo>
                  <a:lnTo>
                    <a:pt x="4650" y="0"/>
                  </a:lnTo>
                  <a:cubicBezTo>
                    <a:pt x="4654" y="0"/>
                    <a:pt x="4658" y="4"/>
                    <a:pt x="4658" y="8"/>
                  </a:cubicBezTo>
                  <a:cubicBezTo>
                    <a:pt x="4658" y="13"/>
                    <a:pt x="4654" y="16"/>
                    <a:pt x="4650" y="16"/>
                  </a:cubicBezTo>
                  <a:cubicBezTo>
                    <a:pt x="4646" y="16"/>
                    <a:pt x="4642" y="13"/>
                    <a:pt x="4642" y="8"/>
                  </a:cubicBezTo>
                  <a:cubicBezTo>
                    <a:pt x="4642" y="4"/>
                    <a:pt x="4646" y="0"/>
                    <a:pt x="4650" y="0"/>
                  </a:cubicBezTo>
                  <a:close/>
                  <a:moveTo>
                    <a:pt x="4682" y="0"/>
                  </a:moveTo>
                  <a:lnTo>
                    <a:pt x="4682" y="0"/>
                  </a:lnTo>
                  <a:cubicBezTo>
                    <a:pt x="4686" y="0"/>
                    <a:pt x="4690" y="4"/>
                    <a:pt x="4690" y="8"/>
                  </a:cubicBezTo>
                  <a:cubicBezTo>
                    <a:pt x="4690" y="13"/>
                    <a:pt x="4686" y="16"/>
                    <a:pt x="4682" y="16"/>
                  </a:cubicBezTo>
                  <a:cubicBezTo>
                    <a:pt x="4678" y="16"/>
                    <a:pt x="4674" y="13"/>
                    <a:pt x="4674" y="8"/>
                  </a:cubicBezTo>
                  <a:cubicBezTo>
                    <a:pt x="4674" y="4"/>
                    <a:pt x="4678" y="0"/>
                    <a:pt x="4682" y="0"/>
                  </a:cubicBezTo>
                  <a:close/>
                  <a:moveTo>
                    <a:pt x="4714" y="0"/>
                  </a:moveTo>
                  <a:lnTo>
                    <a:pt x="4714" y="0"/>
                  </a:lnTo>
                  <a:cubicBezTo>
                    <a:pt x="4718" y="0"/>
                    <a:pt x="4722" y="4"/>
                    <a:pt x="4722" y="8"/>
                  </a:cubicBezTo>
                  <a:cubicBezTo>
                    <a:pt x="4722" y="13"/>
                    <a:pt x="4718" y="16"/>
                    <a:pt x="4714" y="16"/>
                  </a:cubicBezTo>
                  <a:cubicBezTo>
                    <a:pt x="4710" y="16"/>
                    <a:pt x="4706" y="13"/>
                    <a:pt x="4706" y="8"/>
                  </a:cubicBezTo>
                  <a:cubicBezTo>
                    <a:pt x="4706" y="4"/>
                    <a:pt x="4710" y="0"/>
                    <a:pt x="4714" y="0"/>
                  </a:cubicBezTo>
                  <a:close/>
                  <a:moveTo>
                    <a:pt x="4746" y="0"/>
                  </a:moveTo>
                  <a:lnTo>
                    <a:pt x="4746" y="0"/>
                  </a:lnTo>
                  <a:cubicBezTo>
                    <a:pt x="4751" y="0"/>
                    <a:pt x="4754" y="4"/>
                    <a:pt x="4754" y="8"/>
                  </a:cubicBezTo>
                  <a:cubicBezTo>
                    <a:pt x="4754" y="13"/>
                    <a:pt x="4751" y="16"/>
                    <a:pt x="4746" y="16"/>
                  </a:cubicBezTo>
                  <a:cubicBezTo>
                    <a:pt x="4742" y="16"/>
                    <a:pt x="4738" y="13"/>
                    <a:pt x="4738" y="8"/>
                  </a:cubicBezTo>
                  <a:cubicBezTo>
                    <a:pt x="4738" y="4"/>
                    <a:pt x="4742" y="0"/>
                    <a:pt x="4746" y="0"/>
                  </a:cubicBezTo>
                  <a:close/>
                  <a:moveTo>
                    <a:pt x="4778" y="0"/>
                  </a:moveTo>
                  <a:lnTo>
                    <a:pt x="4778" y="0"/>
                  </a:lnTo>
                  <a:cubicBezTo>
                    <a:pt x="4783" y="0"/>
                    <a:pt x="4786" y="4"/>
                    <a:pt x="4786" y="8"/>
                  </a:cubicBezTo>
                  <a:cubicBezTo>
                    <a:pt x="4786" y="13"/>
                    <a:pt x="4783" y="16"/>
                    <a:pt x="4778" y="16"/>
                  </a:cubicBezTo>
                  <a:cubicBezTo>
                    <a:pt x="4774" y="16"/>
                    <a:pt x="4770" y="13"/>
                    <a:pt x="4770" y="8"/>
                  </a:cubicBezTo>
                  <a:cubicBezTo>
                    <a:pt x="4770" y="4"/>
                    <a:pt x="4774" y="0"/>
                    <a:pt x="4778" y="0"/>
                  </a:cubicBezTo>
                  <a:close/>
                  <a:moveTo>
                    <a:pt x="4810" y="0"/>
                  </a:moveTo>
                  <a:lnTo>
                    <a:pt x="4810" y="0"/>
                  </a:lnTo>
                  <a:cubicBezTo>
                    <a:pt x="4815" y="0"/>
                    <a:pt x="4818" y="4"/>
                    <a:pt x="4818" y="8"/>
                  </a:cubicBezTo>
                  <a:cubicBezTo>
                    <a:pt x="4818" y="13"/>
                    <a:pt x="4815" y="16"/>
                    <a:pt x="4810" y="16"/>
                  </a:cubicBezTo>
                  <a:cubicBezTo>
                    <a:pt x="4806" y="16"/>
                    <a:pt x="4802" y="13"/>
                    <a:pt x="4802" y="8"/>
                  </a:cubicBezTo>
                  <a:cubicBezTo>
                    <a:pt x="4802" y="4"/>
                    <a:pt x="4806" y="0"/>
                    <a:pt x="4810" y="0"/>
                  </a:cubicBezTo>
                  <a:close/>
                  <a:moveTo>
                    <a:pt x="4842" y="0"/>
                  </a:moveTo>
                  <a:lnTo>
                    <a:pt x="4842" y="0"/>
                  </a:lnTo>
                  <a:cubicBezTo>
                    <a:pt x="4847" y="0"/>
                    <a:pt x="4850" y="4"/>
                    <a:pt x="4850" y="8"/>
                  </a:cubicBezTo>
                  <a:cubicBezTo>
                    <a:pt x="4850" y="13"/>
                    <a:pt x="4847" y="16"/>
                    <a:pt x="4842" y="16"/>
                  </a:cubicBezTo>
                  <a:cubicBezTo>
                    <a:pt x="4838" y="16"/>
                    <a:pt x="4834" y="13"/>
                    <a:pt x="4834" y="8"/>
                  </a:cubicBezTo>
                  <a:cubicBezTo>
                    <a:pt x="4834" y="4"/>
                    <a:pt x="4838" y="0"/>
                    <a:pt x="4842" y="0"/>
                  </a:cubicBezTo>
                  <a:close/>
                  <a:moveTo>
                    <a:pt x="4874" y="0"/>
                  </a:moveTo>
                  <a:lnTo>
                    <a:pt x="4874" y="0"/>
                  </a:lnTo>
                  <a:cubicBezTo>
                    <a:pt x="4879" y="0"/>
                    <a:pt x="4882" y="4"/>
                    <a:pt x="4882" y="8"/>
                  </a:cubicBezTo>
                  <a:cubicBezTo>
                    <a:pt x="4882" y="13"/>
                    <a:pt x="4879" y="16"/>
                    <a:pt x="4874" y="16"/>
                  </a:cubicBezTo>
                  <a:cubicBezTo>
                    <a:pt x="4870" y="16"/>
                    <a:pt x="4866" y="13"/>
                    <a:pt x="4866" y="8"/>
                  </a:cubicBezTo>
                  <a:cubicBezTo>
                    <a:pt x="4866" y="4"/>
                    <a:pt x="4870" y="0"/>
                    <a:pt x="4874" y="0"/>
                  </a:cubicBezTo>
                  <a:close/>
                  <a:moveTo>
                    <a:pt x="4906" y="0"/>
                  </a:moveTo>
                  <a:lnTo>
                    <a:pt x="4906" y="0"/>
                  </a:lnTo>
                  <a:cubicBezTo>
                    <a:pt x="4911" y="0"/>
                    <a:pt x="4914" y="4"/>
                    <a:pt x="4914" y="8"/>
                  </a:cubicBezTo>
                  <a:cubicBezTo>
                    <a:pt x="4914" y="13"/>
                    <a:pt x="4911" y="16"/>
                    <a:pt x="4906" y="16"/>
                  </a:cubicBezTo>
                  <a:cubicBezTo>
                    <a:pt x="4902" y="16"/>
                    <a:pt x="4898" y="13"/>
                    <a:pt x="4898" y="8"/>
                  </a:cubicBezTo>
                  <a:cubicBezTo>
                    <a:pt x="4898" y="4"/>
                    <a:pt x="4902" y="0"/>
                    <a:pt x="4906" y="0"/>
                  </a:cubicBezTo>
                  <a:close/>
                  <a:moveTo>
                    <a:pt x="4938" y="0"/>
                  </a:moveTo>
                  <a:lnTo>
                    <a:pt x="4938" y="0"/>
                  </a:lnTo>
                  <a:cubicBezTo>
                    <a:pt x="4943" y="0"/>
                    <a:pt x="4946" y="4"/>
                    <a:pt x="4946" y="8"/>
                  </a:cubicBezTo>
                  <a:cubicBezTo>
                    <a:pt x="4946" y="13"/>
                    <a:pt x="4943" y="16"/>
                    <a:pt x="4938" y="16"/>
                  </a:cubicBezTo>
                  <a:cubicBezTo>
                    <a:pt x="4934" y="16"/>
                    <a:pt x="4930" y="13"/>
                    <a:pt x="4930" y="8"/>
                  </a:cubicBezTo>
                  <a:cubicBezTo>
                    <a:pt x="4930" y="4"/>
                    <a:pt x="4934" y="0"/>
                    <a:pt x="4938" y="0"/>
                  </a:cubicBezTo>
                  <a:close/>
                  <a:moveTo>
                    <a:pt x="4970" y="0"/>
                  </a:moveTo>
                  <a:lnTo>
                    <a:pt x="4970" y="0"/>
                  </a:lnTo>
                  <a:cubicBezTo>
                    <a:pt x="4975" y="0"/>
                    <a:pt x="4978" y="4"/>
                    <a:pt x="4978" y="8"/>
                  </a:cubicBezTo>
                  <a:cubicBezTo>
                    <a:pt x="4978" y="13"/>
                    <a:pt x="4975" y="16"/>
                    <a:pt x="4970" y="16"/>
                  </a:cubicBezTo>
                  <a:cubicBezTo>
                    <a:pt x="4966" y="16"/>
                    <a:pt x="4962" y="13"/>
                    <a:pt x="4962" y="8"/>
                  </a:cubicBezTo>
                  <a:cubicBezTo>
                    <a:pt x="4962" y="4"/>
                    <a:pt x="4966" y="0"/>
                    <a:pt x="4970" y="0"/>
                  </a:cubicBezTo>
                  <a:close/>
                  <a:moveTo>
                    <a:pt x="5002" y="0"/>
                  </a:moveTo>
                  <a:lnTo>
                    <a:pt x="5002" y="0"/>
                  </a:lnTo>
                  <a:cubicBezTo>
                    <a:pt x="5007" y="0"/>
                    <a:pt x="5010" y="4"/>
                    <a:pt x="5010" y="8"/>
                  </a:cubicBezTo>
                  <a:cubicBezTo>
                    <a:pt x="5010" y="13"/>
                    <a:pt x="5007" y="16"/>
                    <a:pt x="5002" y="16"/>
                  </a:cubicBezTo>
                  <a:cubicBezTo>
                    <a:pt x="4998" y="16"/>
                    <a:pt x="4994" y="13"/>
                    <a:pt x="4994" y="8"/>
                  </a:cubicBezTo>
                  <a:cubicBezTo>
                    <a:pt x="4994" y="4"/>
                    <a:pt x="4998" y="0"/>
                    <a:pt x="5002" y="0"/>
                  </a:cubicBezTo>
                  <a:close/>
                  <a:moveTo>
                    <a:pt x="5034" y="0"/>
                  </a:moveTo>
                  <a:lnTo>
                    <a:pt x="5034" y="0"/>
                  </a:lnTo>
                  <a:cubicBezTo>
                    <a:pt x="5039" y="0"/>
                    <a:pt x="5042" y="4"/>
                    <a:pt x="5042" y="8"/>
                  </a:cubicBezTo>
                  <a:cubicBezTo>
                    <a:pt x="5042" y="13"/>
                    <a:pt x="5039" y="16"/>
                    <a:pt x="5034" y="16"/>
                  </a:cubicBezTo>
                  <a:cubicBezTo>
                    <a:pt x="5030" y="16"/>
                    <a:pt x="5026" y="13"/>
                    <a:pt x="5026" y="8"/>
                  </a:cubicBezTo>
                  <a:cubicBezTo>
                    <a:pt x="5026" y="4"/>
                    <a:pt x="5030" y="0"/>
                    <a:pt x="5034" y="0"/>
                  </a:cubicBezTo>
                  <a:close/>
                  <a:moveTo>
                    <a:pt x="5066" y="0"/>
                  </a:moveTo>
                  <a:lnTo>
                    <a:pt x="5066" y="0"/>
                  </a:lnTo>
                  <a:cubicBezTo>
                    <a:pt x="5071" y="0"/>
                    <a:pt x="5074" y="4"/>
                    <a:pt x="5074" y="8"/>
                  </a:cubicBezTo>
                  <a:cubicBezTo>
                    <a:pt x="5074" y="13"/>
                    <a:pt x="5071" y="16"/>
                    <a:pt x="5066" y="16"/>
                  </a:cubicBezTo>
                  <a:cubicBezTo>
                    <a:pt x="5062" y="16"/>
                    <a:pt x="5058" y="13"/>
                    <a:pt x="5058" y="8"/>
                  </a:cubicBezTo>
                  <a:cubicBezTo>
                    <a:pt x="5058" y="4"/>
                    <a:pt x="5062" y="0"/>
                    <a:pt x="5066" y="0"/>
                  </a:cubicBezTo>
                  <a:close/>
                  <a:moveTo>
                    <a:pt x="5098" y="0"/>
                  </a:moveTo>
                  <a:lnTo>
                    <a:pt x="5098" y="0"/>
                  </a:lnTo>
                  <a:cubicBezTo>
                    <a:pt x="5103" y="0"/>
                    <a:pt x="5106" y="4"/>
                    <a:pt x="5106" y="8"/>
                  </a:cubicBezTo>
                  <a:cubicBezTo>
                    <a:pt x="5106" y="13"/>
                    <a:pt x="5103" y="16"/>
                    <a:pt x="5098" y="16"/>
                  </a:cubicBezTo>
                  <a:cubicBezTo>
                    <a:pt x="5094" y="16"/>
                    <a:pt x="5090" y="13"/>
                    <a:pt x="5090" y="8"/>
                  </a:cubicBezTo>
                  <a:cubicBezTo>
                    <a:pt x="5090" y="4"/>
                    <a:pt x="5094" y="0"/>
                    <a:pt x="5098" y="0"/>
                  </a:cubicBezTo>
                  <a:close/>
                  <a:moveTo>
                    <a:pt x="5130" y="0"/>
                  </a:moveTo>
                  <a:lnTo>
                    <a:pt x="5130" y="0"/>
                  </a:lnTo>
                  <a:cubicBezTo>
                    <a:pt x="5135" y="0"/>
                    <a:pt x="5138" y="4"/>
                    <a:pt x="5138" y="8"/>
                  </a:cubicBezTo>
                  <a:cubicBezTo>
                    <a:pt x="5138" y="13"/>
                    <a:pt x="5135" y="16"/>
                    <a:pt x="5130" y="16"/>
                  </a:cubicBezTo>
                  <a:cubicBezTo>
                    <a:pt x="5126" y="16"/>
                    <a:pt x="5122" y="13"/>
                    <a:pt x="5122" y="8"/>
                  </a:cubicBezTo>
                  <a:cubicBezTo>
                    <a:pt x="5122" y="4"/>
                    <a:pt x="5126" y="0"/>
                    <a:pt x="5130" y="0"/>
                  </a:cubicBezTo>
                  <a:close/>
                  <a:moveTo>
                    <a:pt x="5162" y="0"/>
                  </a:moveTo>
                  <a:lnTo>
                    <a:pt x="5162" y="0"/>
                  </a:lnTo>
                  <a:cubicBezTo>
                    <a:pt x="5167" y="0"/>
                    <a:pt x="5170" y="4"/>
                    <a:pt x="5170" y="8"/>
                  </a:cubicBezTo>
                  <a:cubicBezTo>
                    <a:pt x="5170" y="13"/>
                    <a:pt x="5167" y="16"/>
                    <a:pt x="5162" y="16"/>
                  </a:cubicBezTo>
                  <a:cubicBezTo>
                    <a:pt x="5158" y="16"/>
                    <a:pt x="5154" y="13"/>
                    <a:pt x="5154" y="8"/>
                  </a:cubicBezTo>
                  <a:cubicBezTo>
                    <a:pt x="5154" y="4"/>
                    <a:pt x="5158" y="0"/>
                    <a:pt x="5162" y="0"/>
                  </a:cubicBezTo>
                  <a:close/>
                  <a:moveTo>
                    <a:pt x="5194" y="0"/>
                  </a:moveTo>
                  <a:lnTo>
                    <a:pt x="5194" y="0"/>
                  </a:lnTo>
                  <a:cubicBezTo>
                    <a:pt x="5199" y="0"/>
                    <a:pt x="5202" y="4"/>
                    <a:pt x="5202" y="8"/>
                  </a:cubicBezTo>
                  <a:cubicBezTo>
                    <a:pt x="5202" y="13"/>
                    <a:pt x="5199" y="16"/>
                    <a:pt x="5194" y="16"/>
                  </a:cubicBezTo>
                  <a:cubicBezTo>
                    <a:pt x="5190" y="16"/>
                    <a:pt x="5186" y="13"/>
                    <a:pt x="5186" y="8"/>
                  </a:cubicBezTo>
                  <a:cubicBezTo>
                    <a:pt x="5186" y="4"/>
                    <a:pt x="5190" y="0"/>
                    <a:pt x="5194" y="0"/>
                  </a:cubicBezTo>
                  <a:close/>
                  <a:moveTo>
                    <a:pt x="5226" y="0"/>
                  </a:moveTo>
                  <a:lnTo>
                    <a:pt x="5226" y="0"/>
                  </a:lnTo>
                  <a:cubicBezTo>
                    <a:pt x="5231" y="0"/>
                    <a:pt x="5234" y="4"/>
                    <a:pt x="5234" y="8"/>
                  </a:cubicBezTo>
                  <a:cubicBezTo>
                    <a:pt x="5234" y="13"/>
                    <a:pt x="5231" y="16"/>
                    <a:pt x="5226" y="16"/>
                  </a:cubicBezTo>
                  <a:cubicBezTo>
                    <a:pt x="5222" y="16"/>
                    <a:pt x="5218" y="13"/>
                    <a:pt x="5218" y="8"/>
                  </a:cubicBezTo>
                  <a:cubicBezTo>
                    <a:pt x="5218" y="4"/>
                    <a:pt x="5222" y="0"/>
                    <a:pt x="5226" y="0"/>
                  </a:cubicBezTo>
                  <a:close/>
                  <a:moveTo>
                    <a:pt x="5258" y="0"/>
                  </a:moveTo>
                  <a:lnTo>
                    <a:pt x="5258" y="0"/>
                  </a:lnTo>
                  <a:cubicBezTo>
                    <a:pt x="5263" y="0"/>
                    <a:pt x="5266" y="4"/>
                    <a:pt x="5266" y="8"/>
                  </a:cubicBezTo>
                  <a:cubicBezTo>
                    <a:pt x="5266" y="13"/>
                    <a:pt x="5263" y="16"/>
                    <a:pt x="5258" y="16"/>
                  </a:cubicBezTo>
                  <a:cubicBezTo>
                    <a:pt x="5254" y="16"/>
                    <a:pt x="5250" y="13"/>
                    <a:pt x="5250" y="8"/>
                  </a:cubicBezTo>
                  <a:cubicBezTo>
                    <a:pt x="5250" y="4"/>
                    <a:pt x="5254" y="0"/>
                    <a:pt x="5258" y="0"/>
                  </a:cubicBezTo>
                  <a:close/>
                  <a:moveTo>
                    <a:pt x="5290" y="0"/>
                  </a:moveTo>
                  <a:lnTo>
                    <a:pt x="5290" y="0"/>
                  </a:lnTo>
                  <a:cubicBezTo>
                    <a:pt x="5295" y="0"/>
                    <a:pt x="5298" y="4"/>
                    <a:pt x="5298" y="8"/>
                  </a:cubicBezTo>
                  <a:cubicBezTo>
                    <a:pt x="5298" y="13"/>
                    <a:pt x="5295" y="16"/>
                    <a:pt x="5290" y="16"/>
                  </a:cubicBezTo>
                  <a:cubicBezTo>
                    <a:pt x="5286" y="16"/>
                    <a:pt x="5282" y="13"/>
                    <a:pt x="5282" y="8"/>
                  </a:cubicBezTo>
                  <a:cubicBezTo>
                    <a:pt x="5282" y="4"/>
                    <a:pt x="5286" y="0"/>
                    <a:pt x="5290" y="0"/>
                  </a:cubicBezTo>
                  <a:close/>
                  <a:moveTo>
                    <a:pt x="5322" y="0"/>
                  </a:moveTo>
                  <a:lnTo>
                    <a:pt x="5322" y="0"/>
                  </a:lnTo>
                  <a:cubicBezTo>
                    <a:pt x="5327" y="0"/>
                    <a:pt x="5330" y="4"/>
                    <a:pt x="5330" y="8"/>
                  </a:cubicBezTo>
                  <a:cubicBezTo>
                    <a:pt x="5330" y="13"/>
                    <a:pt x="5327" y="16"/>
                    <a:pt x="5322" y="16"/>
                  </a:cubicBezTo>
                  <a:cubicBezTo>
                    <a:pt x="5318" y="16"/>
                    <a:pt x="5314" y="13"/>
                    <a:pt x="5314" y="8"/>
                  </a:cubicBezTo>
                  <a:cubicBezTo>
                    <a:pt x="5314" y="4"/>
                    <a:pt x="5318" y="0"/>
                    <a:pt x="5322" y="0"/>
                  </a:cubicBezTo>
                  <a:close/>
                  <a:moveTo>
                    <a:pt x="5354" y="0"/>
                  </a:moveTo>
                  <a:lnTo>
                    <a:pt x="5354" y="0"/>
                  </a:lnTo>
                  <a:cubicBezTo>
                    <a:pt x="5359" y="0"/>
                    <a:pt x="5362" y="4"/>
                    <a:pt x="5362" y="8"/>
                  </a:cubicBezTo>
                  <a:cubicBezTo>
                    <a:pt x="5362" y="13"/>
                    <a:pt x="5359" y="16"/>
                    <a:pt x="5354" y="16"/>
                  </a:cubicBezTo>
                  <a:cubicBezTo>
                    <a:pt x="5350" y="16"/>
                    <a:pt x="5346" y="13"/>
                    <a:pt x="5346" y="8"/>
                  </a:cubicBezTo>
                  <a:cubicBezTo>
                    <a:pt x="5346" y="4"/>
                    <a:pt x="5350" y="0"/>
                    <a:pt x="5354" y="0"/>
                  </a:cubicBezTo>
                  <a:close/>
                  <a:moveTo>
                    <a:pt x="5386" y="0"/>
                  </a:moveTo>
                  <a:lnTo>
                    <a:pt x="5386" y="0"/>
                  </a:lnTo>
                  <a:cubicBezTo>
                    <a:pt x="5391" y="0"/>
                    <a:pt x="5394" y="4"/>
                    <a:pt x="5394" y="8"/>
                  </a:cubicBezTo>
                  <a:cubicBezTo>
                    <a:pt x="5394" y="13"/>
                    <a:pt x="5391" y="16"/>
                    <a:pt x="5386" y="16"/>
                  </a:cubicBezTo>
                  <a:cubicBezTo>
                    <a:pt x="5382" y="16"/>
                    <a:pt x="5378" y="13"/>
                    <a:pt x="5378" y="8"/>
                  </a:cubicBezTo>
                  <a:cubicBezTo>
                    <a:pt x="5378" y="4"/>
                    <a:pt x="5382" y="0"/>
                    <a:pt x="5386" y="0"/>
                  </a:cubicBezTo>
                  <a:close/>
                  <a:moveTo>
                    <a:pt x="5418" y="0"/>
                  </a:moveTo>
                  <a:lnTo>
                    <a:pt x="5418" y="0"/>
                  </a:lnTo>
                  <a:cubicBezTo>
                    <a:pt x="5423" y="0"/>
                    <a:pt x="5426" y="4"/>
                    <a:pt x="5426" y="8"/>
                  </a:cubicBezTo>
                  <a:cubicBezTo>
                    <a:pt x="5426" y="13"/>
                    <a:pt x="5423" y="16"/>
                    <a:pt x="5418" y="16"/>
                  </a:cubicBezTo>
                  <a:cubicBezTo>
                    <a:pt x="5414" y="16"/>
                    <a:pt x="5410" y="13"/>
                    <a:pt x="5410" y="8"/>
                  </a:cubicBezTo>
                  <a:cubicBezTo>
                    <a:pt x="5410" y="4"/>
                    <a:pt x="5414" y="0"/>
                    <a:pt x="5418" y="0"/>
                  </a:cubicBezTo>
                  <a:close/>
                  <a:moveTo>
                    <a:pt x="5450" y="0"/>
                  </a:moveTo>
                  <a:lnTo>
                    <a:pt x="5450" y="0"/>
                  </a:lnTo>
                  <a:cubicBezTo>
                    <a:pt x="5455" y="0"/>
                    <a:pt x="5458" y="4"/>
                    <a:pt x="5458" y="8"/>
                  </a:cubicBezTo>
                  <a:cubicBezTo>
                    <a:pt x="5458" y="13"/>
                    <a:pt x="5455" y="16"/>
                    <a:pt x="5450" y="16"/>
                  </a:cubicBezTo>
                  <a:cubicBezTo>
                    <a:pt x="5446" y="16"/>
                    <a:pt x="5442" y="13"/>
                    <a:pt x="5442" y="8"/>
                  </a:cubicBezTo>
                  <a:cubicBezTo>
                    <a:pt x="5442" y="4"/>
                    <a:pt x="5446" y="0"/>
                    <a:pt x="5450" y="0"/>
                  </a:cubicBezTo>
                  <a:close/>
                  <a:moveTo>
                    <a:pt x="5482" y="0"/>
                  </a:moveTo>
                  <a:lnTo>
                    <a:pt x="5482" y="0"/>
                  </a:lnTo>
                  <a:cubicBezTo>
                    <a:pt x="5487" y="0"/>
                    <a:pt x="5490" y="4"/>
                    <a:pt x="5490" y="8"/>
                  </a:cubicBezTo>
                  <a:cubicBezTo>
                    <a:pt x="5490" y="13"/>
                    <a:pt x="5487" y="16"/>
                    <a:pt x="5482" y="16"/>
                  </a:cubicBezTo>
                  <a:cubicBezTo>
                    <a:pt x="5478" y="16"/>
                    <a:pt x="5474" y="13"/>
                    <a:pt x="5474" y="8"/>
                  </a:cubicBezTo>
                  <a:cubicBezTo>
                    <a:pt x="5474" y="4"/>
                    <a:pt x="5478" y="0"/>
                    <a:pt x="5482" y="0"/>
                  </a:cubicBezTo>
                  <a:close/>
                  <a:moveTo>
                    <a:pt x="5514" y="0"/>
                  </a:moveTo>
                  <a:lnTo>
                    <a:pt x="5514" y="0"/>
                  </a:lnTo>
                  <a:cubicBezTo>
                    <a:pt x="5519" y="0"/>
                    <a:pt x="5522" y="4"/>
                    <a:pt x="5522" y="8"/>
                  </a:cubicBezTo>
                  <a:cubicBezTo>
                    <a:pt x="5522" y="13"/>
                    <a:pt x="5519" y="16"/>
                    <a:pt x="5514" y="16"/>
                  </a:cubicBezTo>
                  <a:cubicBezTo>
                    <a:pt x="5510" y="16"/>
                    <a:pt x="5506" y="13"/>
                    <a:pt x="5506" y="8"/>
                  </a:cubicBezTo>
                  <a:cubicBezTo>
                    <a:pt x="5506" y="4"/>
                    <a:pt x="5510" y="0"/>
                    <a:pt x="5514" y="0"/>
                  </a:cubicBezTo>
                  <a:close/>
                  <a:moveTo>
                    <a:pt x="5546" y="0"/>
                  </a:moveTo>
                  <a:lnTo>
                    <a:pt x="5546" y="0"/>
                  </a:lnTo>
                  <a:cubicBezTo>
                    <a:pt x="5551" y="0"/>
                    <a:pt x="5554" y="4"/>
                    <a:pt x="5554" y="8"/>
                  </a:cubicBezTo>
                  <a:cubicBezTo>
                    <a:pt x="5554" y="13"/>
                    <a:pt x="5551" y="16"/>
                    <a:pt x="5546" y="16"/>
                  </a:cubicBezTo>
                  <a:cubicBezTo>
                    <a:pt x="5542" y="16"/>
                    <a:pt x="5538" y="13"/>
                    <a:pt x="5538" y="8"/>
                  </a:cubicBezTo>
                  <a:cubicBezTo>
                    <a:pt x="5538" y="4"/>
                    <a:pt x="5542" y="0"/>
                    <a:pt x="5546" y="0"/>
                  </a:cubicBezTo>
                  <a:close/>
                  <a:moveTo>
                    <a:pt x="5578" y="0"/>
                  </a:moveTo>
                  <a:lnTo>
                    <a:pt x="5579" y="0"/>
                  </a:lnTo>
                  <a:cubicBezTo>
                    <a:pt x="5583" y="0"/>
                    <a:pt x="5587" y="4"/>
                    <a:pt x="5587" y="8"/>
                  </a:cubicBezTo>
                  <a:cubicBezTo>
                    <a:pt x="5587" y="13"/>
                    <a:pt x="5583" y="16"/>
                    <a:pt x="5579" y="16"/>
                  </a:cubicBezTo>
                  <a:lnTo>
                    <a:pt x="5578" y="16"/>
                  </a:lnTo>
                  <a:cubicBezTo>
                    <a:pt x="5574" y="16"/>
                    <a:pt x="5570" y="13"/>
                    <a:pt x="5570" y="8"/>
                  </a:cubicBezTo>
                  <a:cubicBezTo>
                    <a:pt x="5570" y="4"/>
                    <a:pt x="5574" y="0"/>
                    <a:pt x="5578" y="0"/>
                  </a:cubicBezTo>
                  <a:close/>
                  <a:moveTo>
                    <a:pt x="5611" y="0"/>
                  </a:moveTo>
                  <a:lnTo>
                    <a:pt x="5611" y="0"/>
                  </a:lnTo>
                  <a:cubicBezTo>
                    <a:pt x="5615" y="0"/>
                    <a:pt x="5619" y="4"/>
                    <a:pt x="5619" y="8"/>
                  </a:cubicBezTo>
                  <a:cubicBezTo>
                    <a:pt x="5619" y="13"/>
                    <a:pt x="5615" y="16"/>
                    <a:pt x="5611" y="16"/>
                  </a:cubicBezTo>
                  <a:cubicBezTo>
                    <a:pt x="5606" y="16"/>
                    <a:pt x="5603" y="13"/>
                    <a:pt x="5603" y="8"/>
                  </a:cubicBezTo>
                  <a:cubicBezTo>
                    <a:pt x="5603" y="4"/>
                    <a:pt x="5606" y="0"/>
                    <a:pt x="5611" y="0"/>
                  </a:cubicBezTo>
                  <a:close/>
                  <a:moveTo>
                    <a:pt x="5643" y="0"/>
                  </a:moveTo>
                  <a:lnTo>
                    <a:pt x="5643" y="0"/>
                  </a:lnTo>
                  <a:cubicBezTo>
                    <a:pt x="5647" y="0"/>
                    <a:pt x="5651" y="4"/>
                    <a:pt x="5651" y="8"/>
                  </a:cubicBezTo>
                  <a:cubicBezTo>
                    <a:pt x="5651" y="13"/>
                    <a:pt x="5647" y="16"/>
                    <a:pt x="5643" y="16"/>
                  </a:cubicBezTo>
                  <a:cubicBezTo>
                    <a:pt x="5638" y="16"/>
                    <a:pt x="5635" y="13"/>
                    <a:pt x="5635" y="8"/>
                  </a:cubicBezTo>
                  <a:cubicBezTo>
                    <a:pt x="5635" y="4"/>
                    <a:pt x="5638" y="0"/>
                    <a:pt x="5643" y="0"/>
                  </a:cubicBezTo>
                  <a:close/>
                  <a:moveTo>
                    <a:pt x="5675" y="0"/>
                  </a:moveTo>
                  <a:lnTo>
                    <a:pt x="5675" y="0"/>
                  </a:lnTo>
                  <a:cubicBezTo>
                    <a:pt x="5679" y="0"/>
                    <a:pt x="5683" y="4"/>
                    <a:pt x="5683" y="8"/>
                  </a:cubicBezTo>
                  <a:cubicBezTo>
                    <a:pt x="5683" y="13"/>
                    <a:pt x="5679" y="16"/>
                    <a:pt x="5675" y="16"/>
                  </a:cubicBezTo>
                  <a:cubicBezTo>
                    <a:pt x="5670" y="16"/>
                    <a:pt x="5667" y="13"/>
                    <a:pt x="5667" y="8"/>
                  </a:cubicBezTo>
                  <a:cubicBezTo>
                    <a:pt x="5667" y="4"/>
                    <a:pt x="5670" y="0"/>
                    <a:pt x="5675" y="0"/>
                  </a:cubicBezTo>
                  <a:close/>
                  <a:moveTo>
                    <a:pt x="5707" y="0"/>
                  </a:moveTo>
                  <a:lnTo>
                    <a:pt x="5707" y="0"/>
                  </a:lnTo>
                  <a:cubicBezTo>
                    <a:pt x="5711" y="0"/>
                    <a:pt x="5715" y="4"/>
                    <a:pt x="5715" y="8"/>
                  </a:cubicBezTo>
                  <a:cubicBezTo>
                    <a:pt x="5715" y="13"/>
                    <a:pt x="5711" y="16"/>
                    <a:pt x="5707" y="16"/>
                  </a:cubicBezTo>
                  <a:cubicBezTo>
                    <a:pt x="5702" y="16"/>
                    <a:pt x="5699" y="13"/>
                    <a:pt x="5699" y="8"/>
                  </a:cubicBezTo>
                  <a:cubicBezTo>
                    <a:pt x="5699" y="4"/>
                    <a:pt x="5702" y="0"/>
                    <a:pt x="5707" y="0"/>
                  </a:cubicBezTo>
                  <a:close/>
                  <a:moveTo>
                    <a:pt x="5739" y="0"/>
                  </a:moveTo>
                  <a:lnTo>
                    <a:pt x="5739" y="0"/>
                  </a:lnTo>
                  <a:cubicBezTo>
                    <a:pt x="5743" y="0"/>
                    <a:pt x="5747" y="4"/>
                    <a:pt x="5747" y="8"/>
                  </a:cubicBezTo>
                  <a:cubicBezTo>
                    <a:pt x="5747" y="13"/>
                    <a:pt x="5743" y="16"/>
                    <a:pt x="5739" y="16"/>
                  </a:cubicBezTo>
                  <a:cubicBezTo>
                    <a:pt x="5734" y="16"/>
                    <a:pt x="5731" y="13"/>
                    <a:pt x="5731" y="8"/>
                  </a:cubicBezTo>
                  <a:cubicBezTo>
                    <a:pt x="5731" y="4"/>
                    <a:pt x="5734" y="0"/>
                    <a:pt x="5739" y="0"/>
                  </a:cubicBezTo>
                  <a:close/>
                  <a:moveTo>
                    <a:pt x="5771" y="0"/>
                  </a:moveTo>
                  <a:lnTo>
                    <a:pt x="5771" y="0"/>
                  </a:lnTo>
                  <a:cubicBezTo>
                    <a:pt x="5775" y="0"/>
                    <a:pt x="5779" y="4"/>
                    <a:pt x="5779" y="8"/>
                  </a:cubicBezTo>
                  <a:cubicBezTo>
                    <a:pt x="5779" y="13"/>
                    <a:pt x="5775" y="16"/>
                    <a:pt x="5771" y="16"/>
                  </a:cubicBezTo>
                  <a:cubicBezTo>
                    <a:pt x="5766" y="16"/>
                    <a:pt x="5763" y="13"/>
                    <a:pt x="5763" y="8"/>
                  </a:cubicBezTo>
                  <a:cubicBezTo>
                    <a:pt x="5763" y="4"/>
                    <a:pt x="5766" y="0"/>
                    <a:pt x="5771" y="0"/>
                  </a:cubicBezTo>
                  <a:close/>
                  <a:moveTo>
                    <a:pt x="5803" y="0"/>
                  </a:moveTo>
                  <a:lnTo>
                    <a:pt x="5803" y="0"/>
                  </a:lnTo>
                  <a:cubicBezTo>
                    <a:pt x="5807" y="0"/>
                    <a:pt x="5811" y="4"/>
                    <a:pt x="5811" y="8"/>
                  </a:cubicBezTo>
                  <a:cubicBezTo>
                    <a:pt x="5811" y="13"/>
                    <a:pt x="5807" y="16"/>
                    <a:pt x="5803" y="16"/>
                  </a:cubicBezTo>
                  <a:cubicBezTo>
                    <a:pt x="5798" y="16"/>
                    <a:pt x="5795" y="13"/>
                    <a:pt x="5795" y="8"/>
                  </a:cubicBezTo>
                  <a:cubicBezTo>
                    <a:pt x="5795" y="4"/>
                    <a:pt x="5798" y="0"/>
                    <a:pt x="5803" y="0"/>
                  </a:cubicBezTo>
                  <a:close/>
                  <a:moveTo>
                    <a:pt x="5835" y="0"/>
                  </a:moveTo>
                  <a:lnTo>
                    <a:pt x="5835" y="0"/>
                  </a:lnTo>
                  <a:cubicBezTo>
                    <a:pt x="5839" y="0"/>
                    <a:pt x="5843" y="4"/>
                    <a:pt x="5843" y="8"/>
                  </a:cubicBezTo>
                  <a:cubicBezTo>
                    <a:pt x="5843" y="13"/>
                    <a:pt x="5839" y="16"/>
                    <a:pt x="5835" y="16"/>
                  </a:cubicBezTo>
                  <a:cubicBezTo>
                    <a:pt x="5830" y="16"/>
                    <a:pt x="5827" y="13"/>
                    <a:pt x="5827" y="8"/>
                  </a:cubicBezTo>
                  <a:cubicBezTo>
                    <a:pt x="5827" y="4"/>
                    <a:pt x="5830" y="0"/>
                    <a:pt x="5835" y="0"/>
                  </a:cubicBezTo>
                  <a:close/>
                  <a:moveTo>
                    <a:pt x="5867" y="0"/>
                  </a:moveTo>
                  <a:lnTo>
                    <a:pt x="5867" y="0"/>
                  </a:lnTo>
                  <a:cubicBezTo>
                    <a:pt x="5871" y="0"/>
                    <a:pt x="5875" y="4"/>
                    <a:pt x="5875" y="8"/>
                  </a:cubicBezTo>
                  <a:cubicBezTo>
                    <a:pt x="5875" y="13"/>
                    <a:pt x="5871" y="16"/>
                    <a:pt x="5867" y="16"/>
                  </a:cubicBezTo>
                  <a:cubicBezTo>
                    <a:pt x="5862" y="16"/>
                    <a:pt x="5859" y="13"/>
                    <a:pt x="5859" y="8"/>
                  </a:cubicBezTo>
                  <a:cubicBezTo>
                    <a:pt x="5859" y="4"/>
                    <a:pt x="5862" y="0"/>
                    <a:pt x="5867" y="0"/>
                  </a:cubicBezTo>
                  <a:close/>
                  <a:moveTo>
                    <a:pt x="5899" y="0"/>
                  </a:moveTo>
                  <a:lnTo>
                    <a:pt x="5899" y="0"/>
                  </a:lnTo>
                  <a:cubicBezTo>
                    <a:pt x="5903" y="0"/>
                    <a:pt x="5907" y="4"/>
                    <a:pt x="5907" y="8"/>
                  </a:cubicBezTo>
                  <a:cubicBezTo>
                    <a:pt x="5907" y="13"/>
                    <a:pt x="5903" y="16"/>
                    <a:pt x="5899" y="16"/>
                  </a:cubicBezTo>
                  <a:cubicBezTo>
                    <a:pt x="5894" y="16"/>
                    <a:pt x="5891" y="13"/>
                    <a:pt x="5891" y="8"/>
                  </a:cubicBezTo>
                  <a:cubicBezTo>
                    <a:pt x="5891" y="4"/>
                    <a:pt x="5894" y="0"/>
                    <a:pt x="5899" y="0"/>
                  </a:cubicBezTo>
                  <a:close/>
                  <a:moveTo>
                    <a:pt x="5931" y="0"/>
                  </a:moveTo>
                  <a:lnTo>
                    <a:pt x="5931" y="0"/>
                  </a:lnTo>
                  <a:cubicBezTo>
                    <a:pt x="5935" y="0"/>
                    <a:pt x="5939" y="4"/>
                    <a:pt x="5939" y="8"/>
                  </a:cubicBezTo>
                  <a:cubicBezTo>
                    <a:pt x="5939" y="13"/>
                    <a:pt x="5935" y="16"/>
                    <a:pt x="5931" y="16"/>
                  </a:cubicBezTo>
                  <a:cubicBezTo>
                    <a:pt x="5926" y="16"/>
                    <a:pt x="5923" y="13"/>
                    <a:pt x="5923" y="8"/>
                  </a:cubicBezTo>
                  <a:cubicBezTo>
                    <a:pt x="5923" y="4"/>
                    <a:pt x="5926" y="0"/>
                    <a:pt x="5931" y="0"/>
                  </a:cubicBezTo>
                  <a:close/>
                  <a:moveTo>
                    <a:pt x="5963" y="0"/>
                  </a:moveTo>
                  <a:lnTo>
                    <a:pt x="5963" y="0"/>
                  </a:lnTo>
                  <a:cubicBezTo>
                    <a:pt x="5967" y="0"/>
                    <a:pt x="5971" y="4"/>
                    <a:pt x="5971" y="8"/>
                  </a:cubicBezTo>
                  <a:cubicBezTo>
                    <a:pt x="5971" y="13"/>
                    <a:pt x="5967" y="16"/>
                    <a:pt x="5963" y="16"/>
                  </a:cubicBezTo>
                  <a:cubicBezTo>
                    <a:pt x="5958" y="16"/>
                    <a:pt x="5955" y="13"/>
                    <a:pt x="5955" y="8"/>
                  </a:cubicBezTo>
                  <a:cubicBezTo>
                    <a:pt x="5955" y="4"/>
                    <a:pt x="5958" y="0"/>
                    <a:pt x="5963" y="0"/>
                  </a:cubicBezTo>
                  <a:close/>
                  <a:moveTo>
                    <a:pt x="5995" y="0"/>
                  </a:moveTo>
                  <a:lnTo>
                    <a:pt x="5995" y="0"/>
                  </a:lnTo>
                  <a:cubicBezTo>
                    <a:pt x="5999" y="0"/>
                    <a:pt x="6003" y="4"/>
                    <a:pt x="6003" y="8"/>
                  </a:cubicBezTo>
                  <a:cubicBezTo>
                    <a:pt x="6003" y="13"/>
                    <a:pt x="5999" y="16"/>
                    <a:pt x="5995" y="16"/>
                  </a:cubicBezTo>
                  <a:cubicBezTo>
                    <a:pt x="5990" y="16"/>
                    <a:pt x="5987" y="13"/>
                    <a:pt x="5987" y="8"/>
                  </a:cubicBezTo>
                  <a:cubicBezTo>
                    <a:pt x="5987" y="4"/>
                    <a:pt x="5990" y="0"/>
                    <a:pt x="5995" y="0"/>
                  </a:cubicBezTo>
                  <a:close/>
                  <a:moveTo>
                    <a:pt x="6027" y="0"/>
                  </a:moveTo>
                  <a:lnTo>
                    <a:pt x="6027" y="0"/>
                  </a:lnTo>
                  <a:cubicBezTo>
                    <a:pt x="6031" y="0"/>
                    <a:pt x="6035" y="4"/>
                    <a:pt x="6035" y="8"/>
                  </a:cubicBezTo>
                  <a:cubicBezTo>
                    <a:pt x="6035" y="13"/>
                    <a:pt x="6031" y="16"/>
                    <a:pt x="6027" y="16"/>
                  </a:cubicBezTo>
                  <a:cubicBezTo>
                    <a:pt x="6022" y="16"/>
                    <a:pt x="6019" y="13"/>
                    <a:pt x="6019" y="8"/>
                  </a:cubicBezTo>
                  <a:cubicBezTo>
                    <a:pt x="6019" y="4"/>
                    <a:pt x="6022" y="0"/>
                    <a:pt x="6027" y="0"/>
                  </a:cubicBezTo>
                  <a:close/>
                  <a:moveTo>
                    <a:pt x="6059" y="0"/>
                  </a:moveTo>
                  <a:lnTo>
                    <a:pt x="6059" y="0"/>
                  </a:lnTo>
                  <a:cubicBezTo>
                    <a:pt x="6063" y="0"/>
                    <a:pt x="6067" y="4"/>
                    <a:pt x="6067" y="8"/>
                  </a:cubicBezTo>
                  <a:cubicBezTo>
                    <a:pt x="6067" y="13"/>
                    <a:pt x="6063" y="16"/>
                    <a:pt x="6059" y="16"/>
                  </a:cubicBezTo>
                  <a:cubicBezTo>
                    <a:pt x="6054" y="16"/>
                    <a:pt x="6051" y="13"/>
                    <a:pt x="6051" y="8"/>
                  </a:cubicBezTo>
                  <a:cubicBezTo>
                    <a:pt x="6051" y="4"/>
                    <a:pt x="6054" y="0"/>
                    <a:pt x="6059" y="0"/>
                  </a:cubicBezTo>
                  <a:close/>
                  <a:moveTo>
                    <a:pt x="6091" y="0"/>
                  </a:moveTo>
                  <a:lnTo>
                    <a:pt x="6091" y="0"/>
                  </a:lnTo>
                  <a:cubicBezTo>
                    <a:pt x="6095" y="0"/>
                    <a:pt x="6099" y="4"/>
                    <a:pt x="6099" y="8"/>
                  </a:cubicBezTo>
                  <a:cubicBezTo>
                    <a:pt x="6099" y="13"/>
                    <a:pt x="6095" y="16"/>
                    <a:pt x="6091" y="16"/>
                  </a:cubicBezTo>
                  <a:cubicBezTo>
                    <a:pt x="6086" y="16"/>
                    <a:pt x="6083" y="13"/>
                    <a:pt x="6083" y="8"/>
                  </a:cubicBezTo>
                  <a:cubicBezTo>
                    <a:pt x="6083" y="4"/>
                    <a:pt x="6086" y="0"/>
                    <a:pt x="6091" y="0"/>
                  </a:cubicBezTo>
                  <a:close/>
                  <a:moveTo>
                    <a:pt x="6123" y="0"/>
                  </a:moveTo>
                  <a:lnTo>
                    <a:pt x="6123" y="0"/>
                  </a:lnTo>
                  <a:cubicBezTo>
                    <a:pt x="6127" y="0"/>
                    <a:pt x="6131" y="4"/>
                    <a:pt x="6131" y="8"/>
                  </a:cubicBezTo>
                  <a:cubicBezTo>
                    <a:pt x="6131" y="13"/>
                    <a:pt x="6127" y="16"/>
                    <a:pt x="6123" y="16"/>
                  </a:cubicBezTo>
                  <a:cubicBezTo>
                    <a:pt x="6118" y="16"/>
                    <a:pt x="6115" y="13"/>
                    <a:pt x="6115" y="8"/>
                  </a:cubicBezTo>
                  <a:cubicBezTo>
                    <a:pt x="6115" y="4"/>
                    <a:pt x="6118" y="0"/>
                    <a:pt x="6123" y="0"/>
                  </a:cubicBezTo>
                  <a:close/>
                  <a:moveTo>
                    <a:pt x="6155" y="0"/>
                  </a:moveTo>
                  <a:lnTo>
                    <a:pt x="6155" y="0"/>
                  </a:lnTo>
                  <a:cubicBezTo>
                    <a:pt x="6159" y="0"/>
                    <a:pt x="6163" y="4"/>
                    <a:pt x="6163" y="8"/>
                  </a:cubicBezTo>
                  <a:cubicBezTo>
                    <a:pt x="6163" y="13"/>
                    <a:pt x="6159" y="16"/>
                    <a:pt x="6155" y="16"/>
                  </a:cubicBezTo>
                  <a:cubicBezTo>
                    <a:pt x="6150" y="16"/>
                    <a:pt x="6147" y="13"/>
                    <a:pt x="6147" y="8"/>
                  </a:cubicBezTo>
                  <a:cubicBezTo>
                    <a:pt x="6147" y="4"/>
                    <a:pt x="6150" y="0"/>
                    <a:pt x="6155" y="0"/>
                  </a:cubicBezTo>
                  <a:close/>
                  <a:moveTo>
                    <a:pt x="6187" y="0"/>
                  </a:moveTo>
                  <a:lnTo>
                    <a:pt x="6187" y="0"/>
                  </a:lnTo>
                  <a:cubicBezTo>
                    <a:pt x="6191" y="0"/>
                    <a:pt x="6195" y="4"/>
                    <a:pt x="6195" y="8"/>
                  </a:cubicBezTo>
                  <a:cubicBezTo>
                    <a:pt x="6195" y="13"/>
                    <a:pt x="6191" y="16"/>
                    <a:pt x="6187" y="16"/>
                  </a:cubicBezTo>
                  <a:cubicBezTo>
                    <a:pt x="6182" y="16"/>
                    <a:pt x="6179" y="13"/>
                    <a:pt x="6179" y="8"/>
                  </a:cubicBezTo>
                  <a:cubicBezTo>
                    <a:pt x="6179" y="4"/>
                    <a:pt x="6182" y="0"/>
                    <a:pt x="6187" y="0"/>
                  </a:cubicBezTo>
                  <a:close/>
                  <a:moveTo>
                    <a:pt x="6219" y="0"/>
                  </a:moveTo>
                  <a:lnTo>
                    <a:pt x="6219" y="0"/>
                  </a:lnTo>
                  <a:cubicBezTo>
                    <a:pt x="6223" y="0"/>
                    <a:pt x="6227" y="4"/>
                    <a:pt x="6227" y="8"/>
                  </a:cubicBezTo>
                  <a:cubicBezTo>
                    <a:pt x="6227" y="13"/>
                    <a:pt x="6223" y="16"/>
                    <a:pt x="6219" y="16"/>
                  </a:cubicBezTo>
                  <a:cubicBezTo>
                    <a:pt x="6214" y="16"/>
                    <a:pt x="6211" y="13"/>
                    <a:pt x="6211" y="8"/>
                  </a:cubicBezTo>
                  <a:cubicBezTo>
                    <a:pt x="6211" y="4"/>
                    <a:pt x="6214" y="0"/>
                    <a:pt x="6219" y="0"/>
                  </a:cubicBezTo>
                  <a:close/>
                  <a:moveTo>
                    <a:pt x="6251" y="0"/>
                  </a:moveTo>
                  <a:lnTo>
                    <a:pt x="6251" y="0"/>
                  </a:lnTo>
                  <a:cubicBezTo>
                    <a:pt x="6255" y="0"/>
                    <a:pt x="6259" y="4"/>
                    <a:pt x="6259" y="8"/>
                  </a:cubicBezTo>
                  <a:cubicBezTo>
                    <a:pt x="6259" y="13"/>
                    <a:pt x="6255" y="16"/>
                    <a:pt x="6251" y="16"/>
                  </a:cubicBezTo>
                  <a:cubicBezTo>
                    <a:pt x="6246" y="16"/>
                    <a:pt x="6243" y="13"/>
                    <a:pt x="6243" y="8"/>
                  </a:cubicBezTo>
                  <a:cubicBezTo>
                    <a:pt x="6243" y="4"/>
                    <a:pt x="6246" y="0"/>
                    <a:pt x="6251" y="0"/>
                  </a:cubicBezTo>
                  <a:close/>
                  <a:moveTo>
                    <a:pt x="6283" y="0"/>
                  </a:moveTo>
                  <a:lnTo>
                    <a:pt x="6283" y="0"/>
                  </a:lnTo>
                  <a:cubicBezTo>
                    <a:pt x="6287" y="0"/>
                    <a:pt x="6291" y="4"/>
                    <a:pt x="6291" y="8"/>
                  </a:cubicBezTo>
                  <a:cubicBezTo>
                    <a:pt x="6291" y="13"/>
                    <a:pt x="6287" y="16"/>
                    <a:pt x="6283" y="16"/>
                  </a:cubicBezTo>
                  <a:cubicBezTo>
                    <a:pt x="6278" y="16"/>
                    <a:pt x="6275" y="13"/>
                    <a:pt x="6275" y="8"/>
                  </a:cubicBezTo>
                  <a:cubicBezTo>
                    <a:pt x="6275" y="4"/>
                    <a:pt x="6278" y="0"/>
                    <a:pt x="6283" y="0"/>
                  </a:cubicBezTo>
                  <a:close/>
                  <a:moveTo>
                    <a:pt x="6315" y="0"/>
                  </a:moveTo>
                  <a:lnTo>
                    <a:pt x="6315" y="0"/>
                  </a:lnTo>
                  <a:cubicBezTo>
                    <a:pt x="6319" y="0"/>
                    <a:pt x="6323" y="4"/>
                    <a:pt x="6323" y="8"/>
                  </a:cubicBezTo>
                  <a:cubicBezTo>
                    <a:pt x="6323" y="13"/>
                    <a:pt x="6319" y="16"/>
                    <a:pt x="6315" y="16"/>
                  </a:cubicBezTo>
                  <a:cubicBezTo>
                    <a:pt x="6310" y="16"/>
                    <a:pt x="6307" y="13"/>
                    <a:pt x="6307" y="8"/>
                  </a:cubicBezTo>
                  <a:cubicBezTo>
                    <a:pt x="6307" y="4"/>
                    <a:pt x="6310" y="0"/>
                    <a:pt x="6315" y="0"/>
                  </a:cubicBezTo>
                  <a:close/>
                  <a:moveTo>
                    <a:pt x="6347" y="0"/>
                  </a:moveTo>
                  <a:lnTo>
                    <a:pt x="6347" y="0"/>
                  </a:lnTo>
                  <a:cubicBezTo>
                    <a:pt x="6351" y="0"/>
                    <a:pt x="6355" y="4"/>
                    <a:pt x="6355" y="8"/>
                  </a:cubicBezTo>
                  <a:cubicBezTo>
                    <a:pt x="6355" y="13"/>
                    <a:pt x="6351" y="16"/>
                    <a:pt x="6347" y="16"/>
                  </a:cubicBezTo>
                  <a:cubicBezTo>
                    <a:pt x="6342" y="16"/>
                    <a:pt x="6339" y="13"/>
                    <a:pt x="6339" y="8"/>
                  </a:cubicBezTo>
                  <a:cubicBezTo>
                    <a:pt x="6339" y="4"/>
                    <a:pt x="6342" y="0"/>
                    <a:pt x="6347" y="0"/>
                  </a:cubicBezTo>
                  <a:close/>
                  <a:moveTo>
                    <a:pt x="6379" y="0"/>
                  </a:moveTo>
                  <a:lnTo>
                    <a:pt x="6379" y="0"/>
                  </a:lnTo>
                  <a:cubicBezTo>
                    <a:pt x="6383" y="0"/>
                    <a:pt x="6387" y="4"/>
                    <a:pt x="6387" y="8"/>
                  </a:cubicBezTo>
                  <a:cubicBezTo>
                    <a:pt x="6387" y="13"/>
                    <a:pt x="6383" y="16"/>
                    <a:pt x="6379" y="16"/>
                  </a:cubicBezTo>
                  <a:cubicBezTo>
                    <a:pt x="6374" y="16"/>
                    <a:pt x="6371" y="13"/>
                    <a:pt x="6371" y="8"/>
                  </a:cubicBezTo>
                  <a:cubicBezTo>
                    <a:pt x="6371" y="4"/>
                    <a:pt x="6374" y="0"/>
                    <a:pt x="6379" y="0"/>
                  </a:cubicBezTo>
                  <a:close/>
                  <a:moveTo>
                    <a:pt x="6411" y="0"/>
                  </a:moveTo>
                  <a:lnTo>
                    <a:pt x="6411" y="0"/>
                  </a:lnTo>
                  <a:cubicBezTo>
                    <a:pt x="6415" y="0"/>
                    <a:pt x="6419" y="4"/>
                    <a:pt x="6419" y="8"/>
                  </a:cubicBezTo>
                  <a:cubicBezTo>
                    <a:pt x="6419" y="13"/>
                    <a:pt x="6415" y="16"/>
                    <a:pt x="6411" y="16"/>
                  </a:cubicBezTo>
                  <a:cubicBezTo>
                    <a:pt x="6407" y="16"/>
                    <a:pt x="6403" y="13"/>
                    <a:pt x="6403" y="8"/>
                  </a:cubicBezTo>
                  <a:cubicBezTo>
                    <a:pt x="6403" y="4"/>
                    <a:pt x="6407" y="0"/>
                    <a:pt x="6411" y="0"/>
                  </a:cubicBezTo>
                  <a:close/>
                  <a:moveTo>
                    <a:pt x="6443" y="0"/>
                  </a:moveTo>
                  <a:lnTo>
                    <a:pt x="6443" y="0"/>
                  </a:lnTo>
                  <a:cubicBezTo>
                    <a:pt x="6447" y="0"/>
                    <a:pt x="6451" y="4"/>
                    <a:pt x="6451" y="8"/>
                  </a:cubicBezTo>
                  <a:cubicBezTo>
                    <a:pt x="6451" y="13"/>
                    <a:pt x="6447" y="16"/>
                    <a:pt x="6443" y="16"/>
                  </a:cubicBezTo>
                  <a:cubicBezTo>
                    <a:pt x="6439" y="16"/>
                    <a:pt x="6435" y="13"/>
                    <a:pt x="6435" y="8"/>
                  </a:cubicBezTo>
                  <a:cubicBezTo>
                    <a:pt x="6435" y="4"/>
                    <a:pt x="6439" y="0"/>
                    <a:pt x="6443" y="0"/>
                  </a:cubicBezTo>
                  <a:close/>
                  <a:moveTo>
                    <a:pt x="6475" y="0"/>
                  </a:moveTo>
                  <a:lnTo>
                    <a:pt x="6475" y="0"/>
                  </a:lnTo>
                  <a:cubicBezTo>
                    <a:pt x="6479" y="0"/>
                    <a:pt x="6483" y="4"/>
                    <a:pt x="6483" y="8"/>
                  </a:cubicBezTo>
                  <a:cubicBezTo>
                    <a:pt x="6483" y="13"/>
                    <a:pt x="6479" y="16"/>
                    <a:pt x="6475" y="16"/>
                  </a:cubicBezTo>
                  <a:cubicBezTo>
                    <a:pt x="6471" y="16"/>
                    <a:pt x="6467" y="13"/>
                    <a:pt x="6467" y="8"/>
                  </a:cubicBezTo>
                  <a:cubicBezTo>
                    <a:pt x="6467" y="4"/>
                    <a:pt x="6471" y="0"/>
                    <a:pt x="6475" y="0"/>
                  </a:cubicBezTo>
                  <a:close/>
                  <a:moveTo>
                    <a:pt x="6507" y="0"/>
                  </a:moveTo>
                  <a:lnTo>
                    <a:pt x="6507" y="0"/>
                  </a:lnTo>
                  <a:cubicBezTo>
                    <a:pt x="6511" y="0"/>
                    <a:pt x="6515" y="4"/>
                    <a:pt x="6515" y="8"/>
                  </a:cubicBezTo>
                  <a:cubicBezTo>
                    <a:pt x="6515" y="13"/>
                    <a:pt x="6511" y="16"/>
                    <a:pt x="6507" y="16"/>
                  </a:cubicBezTo>
                  <a:cubicBezTo>
                    <a:pt x="6503" y="16"/>
                    <a:pt x="6499" y="13"/>
                    <a:pt x="6499" y="8"/>
                  </a:cubicBezTo>
                  <a:cubicBezTo>
                    <a:pt x="6499" y="4"/>
                    <a:pt x="6503" y="0"/>
                    <a:pt x="6507" y="0"/>
                  </a:cubicBezTo>
                  <a:close/>
                  <a:moveTo>
                    <a:pt x="6539" y="0"/>
                  </a:moveTo>
                  <a:lnTo>
                    <a:pt x="6539" y="0"/>
                  </a:lnTo>
                  <a:cubicBezTo>
                    <a:pt x="6543" y="0"/>
                    <a:pt x="6547" y="4"/>
                    <a:pt x="6547" y="8"/>
                  </a:cubicBezTo>
                  <a:cubicBezTo>
                    <a:pt x="6547" y="13"/>
                    <a:pt x="6543" y="16"/>
                    <a:pt x="6539" y="16"/>
                  </a:cubicBezTo>
                  <a:cubicBezTo>
                    <a:pt x="6535" y="16"/>
                    <a:pt x="6531" y="13"/>
                    <a:pt x="6531" y="8"/>
                  </a:cubicBezTo>
                  <a:cubicBezTo>
                    <a:pt x="6531" y="4"/>
                    <a:pt x="6535" y="0"/>
                    <a:pt x="6539" y="0"/>
                  </a:cubicBezTo>
                  <a:close/>
                  <a:moveTo>
                    <a:pt x="6571" y="0"/>
                  </a:moveTo>
                  <a:lnTo>
                    <a:pt x="6571" y="0"/>
                  </a:lnTo>
                  <a:cubicBezTo>
                    <a:pt x="6575" y="0"/>
                    <a:pt x="6579" y="4"/>
                    <a:pt x="6579" y="8"/>
                  </a:cubicBezTo>
                  <a:cubicBezTo>
                    <a:pt x="6579" y="13"/>
                    <a:pt x="6575" y="16"/>
                    <a:pt x="6571" y="16"/>
                  </a:cubicBezTo>
                  <a:cubicBezTo>
                    <a:pt x="6567" y="16"/>
                    <a:pt x="6563" y="13"/>
                    <a:pt x="6563" y="8"/>
                  </a:cubicBezTo>
                  <a:cubicBezTo>
                    <a:pt x="6563" y="4"/>
                    <a:pt x="6567" y="0"/>
                    <a:pt x="6571" y="0"/>
                  </a:cubicBezTo>
                  <a:close/>
                  <a:moveTo>
                    <a:pt x="6603" y="0"/>
                  </a:moveTo>
                  <a:lnTo>
                    <a:pt x="6603" y="0"/>
                  </a:lnTo>
                  <a:cubicBezTo>
                    <a:pt x="6607" y="0"/>
                    <a:pt x="6611" y="4"/>
                    <a:pt x="6611" y="8"/>
                  </a:cubicBezTo>
                  <a:cubicBezTo>
                    <a:pt x="6611" y="13"/>
                    <a:pt x="6607" y="16"/>
                    <a:pt x="6603" y="16"/>
                  </a:cubicBezTo>
                  <a:cubicBezTo>
                    <a:pt x="6599" y="16"/>
                    <a:pt x="6595" y="13"/>
                    <a:pt x="6595" y="8"/>
                  </a:cubicBezTo>
                  <a:cubicBezTo>
                    <a:pt x="6595" y="4"/>
                    <a:pt x="6599" y="0"/>
                    <a:pt x="6603" y="0"/>
                  </a:cubicBezTo>
                  <a:close/>
                  <a:moveTo>
                    <a:pt x="6635" y="0"/>
                  </a:moveTo>
                  <a:lnTo>
                    <a:pt x="6635" y="0"/>
                  </a:lnTo>
                  <a:cubicBezTo>
                    <a:pt x="6639" y="0"/>
                    <a:pt x="6643" y="4"/>
                    <a:pt x="6643" y="8"/>
                  </a:cubicBezTo>
                  <a:cubicBezTo>
                    <a:pt x="6643" y="13"/>
                    <a:pt x="6639" y="16"/>
                    <a:pt x="6635" y="16"/>
                  </a:cubicBezTo>
                  <a:cubicBezTo>
                    <a:pt x="6631" y="16"/>
                    <a:pt x="6627" y="13"/>
                    <a:pt x="6627" y="8"/>
                  </a:cubicBezTo>
                  <a:cubicBezTo>
                    <a:pt x="6627" y="4"/>
                    <a:pt x="6631" y="0"/>
                    <a:pt x="6635" y="0"/>
                  </a:cubicBezTo>
                  <a:close/>
                  <a:moveTo>
                    <a:pt x="6667" y="0"/>
                  </a:moveTo>
                  <a:lnTo>
                    <a:pt x="6667" y="0"/>
                  </a:lnTo>
                  <a:cubicBezTo>
                    <a:pt x="6671" y="0"/>
                    <a:pt x="6675" y="4"/>
                    <a:pt x="6675" y="8"/>
                  </a:cubicBezTo>
                  <a:cubicBezTo>
                    <a:pt x="6675" y="13"/>
                    <a:pt x="6671" y="16"/>
                    <a:pt x="6667" y="16"/>
                  </a:cubicBezTo>
                  <a:cubicBezTo>
                    <a:pt x="6663" y="16"/>
                    <a:pt x="6659" y="13"/>
                    <a:pt x="6659" y="8"/>
                  </a:cubicBezTo>
                  <a:cubicBezTo>
                    <a:pt x="6659" y="4"/>
                    <a:pt x="6663" y="0"/>
                    <a:pt x="6667" y="0"/>
                  </a:cubicBezTo>
                  <a:close/>
                  <a:moveTo>
                    <a:pt x="6699" y="0"/>
                  </a:moveTo>
                  <a:lnTo>
                    <a:pt x="6699" y="0"/>
                  </a:lnTo>
                  <a:cubicBezTo>
                    <a:pt x="6704" y="0"/>
                    <a:pt x="6707" y="4"/>
                    <a:pt x="6707" y="8"/>
                  </a:cubicBezTo>
                  <a:cubicBezTo>
                    <a:pt x="6707" y="13"/>
                    <a:pt x="6704" y="16"/>
                    <a:pt x="6699" y="16"/>
                  </a:cubicBezTo>
                  <a:cubicBezTo>
                    <a:pt x="6695" y="16"/>
                    <a:pt x="6691" y="13"/>
                    <a:pt x="6691" y="8"/>
                  </a:cubicBezTo>
                  <a:cubicBezTo>
                    <a:pt x="6691" y="4"/>
                    <a:pt x="6695" y="0"/>
                    <a:pt x="6699" y="0"/>
                  </a:cubicBezTo>
                  <a:close/>
                  <a:moveTo>
                    <a:pt x="6731" y="0"/>
                  </a:moveTo>
                  <a:lnTo>
                    <a:pt x="6731" y="0"/>
                  </a:lnTo>
                  <a:cubicBezTo>
                    <a:pt x="6736" y="0"/>
                    <a:pt x="6739" y="4"/>
                    <a:pt x="6739" y="8"/>
                  </a:cubicBezTo>
                  <a:cubicBezTo>
                    <a:pt x="6739" y="13"/>
                    <a:pt x="6736" y="16"/>
                    <a:pt x="6731" y="16"/>
                  </a:cubicBezTo>
                  <a:cubicBezTo>
                    <a:pt x="6727" y="16"/>
                    <a:pt x="6723" y="13"/>
                    <a:pt x="6723" y="8"/>
                  </a:cubicBezTo>
                  <a:cubicBezTo>
                    <a:pt x="6723" y="4"/>
                    <a:pt x="6727" y="0"/>
                    <a:pt x="6731" y="0"/>
                  </a:cubicBezTo>
                  <a:close/>
                  <a:moveTo>
                    <a:pt x="6763" y="0"/>
                  </a:moveTo>
                  <a:lnTo>
                    <a:pt x="6763" y="0"/>
                  </a:lnTo>
                  <a:cubicBezTo>
                    <a:pt x="6768" y="0"/>
                    <a:pt x="6771" y="4"/>
                    <a:pt x="6771" y="8"/>
                  </a:cubicBezTo>
                  <a:cubicBezTo>
                    <a:pt x="6771" y="13"/>
                    <a:pt x="6768" y="16"/>
                    <a:pt x="6763" y="16"/>
                  </a:cubicBezTo>
                  <a:cubicBezTo>
                    <a:pt x="6759" y="16"/>
                    <a:pt x="6755" y="13"/>
                    <a:pt x="6755" y="8"/>
                  </a:cubicBezTo>
                  <a:cubicBezTo>
                    <a:pt x="6755" y="4"/>
                    <a:pt x="6759" y="0"/>
                    <a:pt x="6763" y="0"/>
                  </a:cubicBezTo>
                  <a:close/>
                  <a:moveTo>
                    <a:pt x="6795" y="0"/>
                  </a:moveTo>
                  <a:lnTo>
                    <a:pt x="6795" y="0"/>
                  </a:lnTo>
                  <a:cubicBezTo>
                    <a:pt x="6800" y="0"/>
                    <a:pt x="6803" y="4"/>
                    <a:pt x="6803" y="8"/>
                  </a:cubicBezTo>
                  <a:cubicBezTo>
                    <a:pt x="6803" y="13"/>
                    <a:pt x="6800" y="16"/>
                    <a:pt x="6795" y="16"/>
                  </a:cubicBezTo>
                  <a:cubicBezTo>
                    <a:pt x="6791" y="16"/>
                    <a:pt x="6787" y="13"/>
                    <a:pt x="6787" y="8"/>
                  </a:cubicBezTo>
                  <a:cubicBezTo>
                    <a:pt x="6787" y="4"/>
                    <a:pt x="6791" y="0"/>
                    <a:pt x="6795" y="0"/>
                  </a:cubicBezTo>
                  <a:close/>
                  <a:moveTo>
                    <a:pt x="6827" y="0"/>
                  </a:moveTo>
                  <a:lnTo>
                    <a:pt x="6827" y="0"/>
                  </a:lnTo>
                  <a:cubicBezTo>
                    <a:pt x="6832" y="0"/>
                    <a:pt x="6835" y="4"/>
                    <a:pt x="6835" y="8"/>
                  </a:cubicBezTo>
                  <a:cubicBezTo>
                    <a:pt x="6835" y="13"/>
                    <a:pt x="6832" y="16"/>
                    <a:pt x="6827" y="16"/>
                  </a:cubicBezTo>
                  <a:cubicBezTo>
                    <a:pt x="6823" y="16"/>
                    <a:pt x="6819" y="13"/>
                    <a:pt x="6819" y="8"/>
                  </a:cubicBezTo>
                  <a:cubicBezTo>
                    <a:pt x="6819" y="4"/>
                    <a:pt x="6823" y="0"/>
                    <a:pt x="6827" y="0"/>
                  </a:cubicBezTo>
                  <a:close/>
                  <a:moveTo>
                    <a:pt x="6859" y="0"/>
                  </a:moveTo>
                  <a:lnTo>
                    <a:pt x="6859" y="0"/>
                  </a:lnTo>
                  <a:cubicBezTo>
                    <a:pt x="6864" y="0"/>
                    <a:pt x="6867" y="4"/>
                    <a:pt x="6867" y="8"/>
                  </a:cubicBezTo>
                  <a:cubicBezTo>
                    <a:pt x="6867" y="13"/>
                    <a:pt x="6864" y="16"/>
                    <a:pt x="6859" y="16"/>
                  </a:cubicBezTo>
                  <a:cubicBezTo>
                    <a:pt x="6855" y="16"/>
                    <a:pt x="6851" y="13"/>
                    <a:pt x="6851" y="8"/>
                  </a:cubicBezTo>
                  <a:cubicBezTo>
                    <a:pt x="6851" y="4"/>
                    <a:pt x="6855" y="0"/>
                    <a:pt x="6859" y="0"/>
                  </a:cubicBezTo>
                  <a:close/>
                  <a:moveTo>
                    <a:pt x="6891" y="0"/>
                  </a:moveTo>
                  <a:lnTo>
                    <a:pt x="6891" y="0"/>
                  </a:lnTo>
                  <a:cubicBezTo>
                    <a:pt x="6896" y="0"/>
                    <a:pt x="6899" y="4"/>
                    <a:pt x="6899" y="8"/>
                  </a:cubicBezTo>
                  <a:cubicBezTo>
                    <a:pt x="6899" y="13"/>
                    <a:pt x="6896" y="16"/>
                    <a:pt x="6891" y="16"/>
                  </a:cubicBezTo>
                  <a:cubicBezTo>
                    <a:pt x="6887" y="16"/>
                    <a:pt x="6883" y="13"/>
                    <a:pt x="6883" y="8"/>
                  </a:cubicBezTo>
                  <a:cubicBezTo>
                    <a:pt x="6883" y="4"/>
                    <a:pt x="6887" y="0"/>
                    <a:pt x="6891" y="0"/>
                  </a:cubicBezTo>
                  <a:close/>
                  <a:moveTo>
                    <a:pt x="6923" y="0"/>
                  </a:moveTo>
                  <a:lnTo>
                    <a:pt x="6923" y="0"/>
                  </a:lnTo>
                  <a:cubicBezTo>
                    <a:pt x="6928" y="0"/>
                    <a:pt x="6931" y="4"/>
                    <a:pt x="6931" y="8"/>
                  </a:cubicBezTo>
                  <a:cubicBezTo>
                    <a:pt x="6931" y="13"/>
                    <a:pt x="6928" y="16"/>
                    <a:pt x="6923" y="16"/>
                  </a:cubicBezTo>
                  <a:cubicBezTo>
                    <a:pt x="6919" y="16"/>
                    <a:pt x="6915" y="13"/>
                    <a:pt x="6915" y="8"/>
                  </a:cubicBezTo>
                  <a:cubicBezTo>
                    <a:pt x="6915" y="4"/>
                    <a:pt x="6919" y="0"/>
                    <a:pt x="6923" y="0"/>
                  </a:cubicBezTo>
                  <a:close/>
                  <a:moveTo>
                    <a:pt x="6955" y="0"/>
                  </a:moveTo>
                  <a:lnTo>
                    <a:pt x="6955" y="0"/>
                  </a:lnTo>
                  <a:cubicBezTo>
                    <a:pt x="6960" y="0"/>
                    <a:pt x="6963" y="4"/>
                    <a:pt x="6963" y="8"/>
                  </a:cubicBezTo>
                  <a:cubicBezTo>
                    <a:pt x="6963" y="13"/>
                    <a:pt x="6960" y="16"/>
                    <a:pt x="6955" y="16"/>
                  </a:cubicBezTo>
                  <a:cubicBezTo>
                    <a:pt x="6951" y="16"/>
                    <a:pt x="6947" y="13"/>
                    <a:pt x="6947" y="8"/>
                  </a:cubicBezTo>
                  <a:cubicBezTo>
                    <a:pt x="6947" y="4"/>
                    <a:pt x="6951" y="0"/>
                    <a:pt x="6955" y="0"/>
                  </a:cubicBezTo>
                  <a:close/>
                  <a:moveTo>
                    <a:pt x="6987" y="0"/>
                  </a:moveTo>
                  <a:lnTo>
                    <a:pt x="6987" y="0"/>
                  </a:lnTo>
                  <a:cubicBezTo>
                    <a:pt x="6992" y="0"/>
                    <a:pt x="6995" y="4"/>
                    <a:pt x="6995" y="8"/>
                  </a:cubicBezTo>
                  <a:cubicBezTo>
                    <a:pt x="6995" y="13"/>
                    <a:pt x="6992" y="16"/>
                    <a:pt x="6987" y="16"/>
                  </a:cubicBezTo>
                  <a:cubicBezTo>
                    <a:pt x="6983" y="16"/>
                    <a:pt x="6979" y="13"/>
                    <a:pt x="6979" y="8"/>
                  </a:cubicBezTo>
                  <a:cubicBezTo>
                    <a:pt x="6979" y="4"/>
                    <a:pt x="6983" y="0"/>
                    <a:pt x="6987" y="0"/>
                  </a:cubicBezTo>
                  <a:close/>
                  <a:moveTo>
                    <a:pt x="7019" y="0"/>
                  </a:moveTo>
                  <a:lnTo>
                    <a:pt x="7019" y="0"/>
                  </a:lnTo>
                  <a:cubicBezTo>
                    <a:pt x="7024" y="0"/>
                    <a:pt x="7027" y="4"/>
                    <a:pt x="7027" y="8"/>
                  </a:cubicBezTo>
                  <a:cubicBezTo>
                    <a:pt x="7027" y="13"/>
                    <a:pt x="7024" y="16"/>
                    <a:pt x="7019" y="16"/>
                  </a:cubicBezTo>
                  <a:cubicBezTo>
                    <a:pt x="7015" y="16"/>
                    <a:pt x="7011" y="13"/>
                    <a:pt x="7011" y="8"/>
                  </a:cubicBezTo>
                  <a:cubicBezTo>
                    <a:pt x="7011" y="4"/>
                    <a:pt x="7015" y="0"/>
                    <a:pt x="7019" y="0"/>
                  </a:cubicBezTo>
                  <a:close/>
                  <a:moveTo>
                    <a:pt x="7051" y="0"/>
                  </a:moveTo>
                  <a:lnTo>
                    <a:pt x="7051" y="0"/>
                  </a:lnTo>
                  <a:cubicBezTo>
                    <a:pt x="7056" y="0"/>
                    <a:pt x="7059" y="4"/>
                    <a:pt x="7059" y="8"/>
                  </a:cubicBezTo>
                  <a:cubicBezTo>
                    <a:pt x="7059" y="13"/>
                    <a:pt x="7056" y="16"/>
                    <a:pt x="7051" y="16"/>
                  </a:cubicBezTo>
                  <a:cubicBezTo>
                    <a:pt x="7047" y="16"/>
                    <a:pt x="7043" y="13"/>
                    <a:pt x="7043" y="8"/>
                  </a:cubicBezTo>
                  <a:cubicBezTo>
                    <a:pt x="7043" y="4"/>
                    <a:pt x="7047" y="0"/>
                    <a:pt x="7051" y="0"/>
                  </a:cubicBezTo>
                  <a:close/>
                  <a:moveTo>
                    <a:pt x="7083" y="0"/>
                  </a:moveTo>
                  <a:lnTo>
                    <a:pt x="7083" y="0"/>
                  </a:lnTo>
                  <a:cubicBezTo>
                    <a:pt x="7088" y="0"/>
                    <a:pt x="7091" y="4"/>
                    <a:pt x="7091" y="8"/>
                  </a:cubicBezTo>
                  <a:cubicBezTo>
                    <a:pt x="7091" y="13"/>
                    <a:pt x="7088" y="16"/>
                    <a:pt x="7083" y="16"/>
                  </a:cubicBezTo>
                  <a:cubicBezTo>
                    <a:pt x="7079" y="16"/>
                    <a:pt x="7075" y="13"/>
                    <a:pt x="7075" y="8"/>
                  </a:cubicBezTo>
                  <a:cubicBezTo>
                    <a:pt x="7075" y="4"/>
                    <a:pt x="7079" y="0"/>
                    <a:pt x="7083" y="0"/>
                  </a:cubicBez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bevel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669999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endParaRPr>
            </a:p>
          </p:txBody>
        </p:sp>
        <p:sp>
          <p:nvSpPr>
            <p:cNvPr id="48" name="Rectangle 79"/>
            <p:cNvSpPr>
              <a:spLocks noChangeArrowheads="1"/>
            </p:cNvSpPr>
            <p:nvPr/>
          </p:nvSpPr>
          <p:spPr bwMode="auto">
            <a:xfrm>
              <a:off x="413" y="1187"/>
              <a:ext cx="987" cy="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669999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endParaRPr>
            </a:p>
          </p:txBody>
        </p:sp>
        <p:sp>
          <p:nvSpPr>
            <p:cNvPr id="49" name="Rectangle 80"/>
            <p:cNvSpPr>
              <a:spLocks noChangeArrowheads="1"/>
            </p:cNvSpPr>
            <p:nvPr/>
          </p:nvSpPr>
          <p:spPr bwMode="auto">
            <a:xfrm>
              <a:off x="533" y="1294"/>
              <a:ext cx="4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 pitchFamily="1" charset="-122"/>
                  <a:cs typeface="+mn-cs"/>
                  <a:sym typeface="+mn-ea"/>
                </a:rPr>
                <a:t>应用层</a:t>
              </a: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sp>
          <p:nvSpPr>
            <p:cNvPr id="50" name="Rectangle 81"/>
            <p:cNvSpPr>
              <a:spLocks noChangeArrowheads="1"/>
            </p:cNvSpPr>
            <p:nvPr/>
          </p:nvSpPr>
          <p:spPr bwMode="auto">
            <a:xfrm>
              <a:off x="956" y="128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  <a:cs typeface="+mn-cs"/>
                  <a:sym typeface="+mn-ea"/>
                </a:rPr>
                <a:t> </a:t>
              </a:r>
              <a:endParaRPr kumimoji="1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  <a:cs typeface="+mn-cs"/>
                <a:sym typeface="+mn-ea"/>
              </a:endParaRPr>
            </a:p>
          </p:txBody>
        </p:sp>
        <p:sp>
          <p:nvSpPr>
            <p:cNvPr id="51" name="Freeform 82"/>
            <p:cNvSpPr>
              <a:spLocks noEditPoints="1"/>
            </p:cNvSpPr>
            <p:nvPr/>
          </p:nvSpPr>
          <p:spPr bwMode="auto">
            <a:xfrm>
              <a:off x="407" y="2282"/>
              <a:ext cx="5211" cy="14"/>
            </a:xfrm>
            <a:custGeom>
              <a:avLst/>
              <a:gdLst>
                <a:gd name="T0" fmla="*/ 104 w 7091"/>
                <a:gd name="T1" fmla="*/ 16 h 18"/>
                <a:gd name="T2" fmla="*/ 232 w 7091"/>
                <a:gd name="T3" fmla="*/ 1 h 18"/>
                <a:gd name="T4" fmla="*/ 328 w 7091"/>
                <a:gd name="T5" fmla="*/ 17 h 18"/>
                <a:gd name="T6" fmla="*/ 456 w 7091"/>
                <a:gd name="T7" fmla="*/ 1 h 18"/>
                <a:gd name="T8" fmla="*/ 544 w 7091"/>
                <a:gd name="T9" fmla="*/ 9 h 18"/>
                <a:gd name="T10" fmla="*/ 688 w 7091"/>
                <a:gd name="T11" fmla="*/ 9 h 18"/>
                <a:gd name="T12" fmla="*/ 776 w 7091"/>
                <a:gd name="T13" fmla="*/ 1 h 18"/>
                <a:gd name="T14" fmla="*/ 904 w 7091"/>
                <a:gd name="T15" fmla="*/ 17 h 18"/>
                <a:gd name="T16" fmla="*/ 1032 w 7091"/>
                <a:gd name="T17" fmla="*/ 1 h 18"/>
                <a:gd name="T18" fmla="*/ 1128 w 7091"/>
                <a:gd name="T19" fmla="*/ 17 h 18"/>
                <a:gd name="T20" fmla="*/ 1256 w 7091"/>
                <a:gd name="T21" fmla="*/ 1 h 18"/>
                <a:gd name="T22" fmla="*/ 1344 w 7091"/>
                <a:gd name="T23" fmla="*/ 9 h 18"/>
                <a:gd name="T24" fmla="*/ 1488 w 7091"/>
                <a:gd name="T25" fmla="*/ 9 h 18"/>
                <a:gd name="T26" fmla="*/ 1577 w 7091"/>
                <a:gd name="T27" fmla="*/ 1 h 18"/>
                <a:gd name="T28" fmla="*/ 1705 w 7091"/>
                <a:gd name="T29" fmla="*/ 17 h 18"/>
                <a:gd name="T30" fmla="*/ 1833 w 7091"/>
                <a:gd name="T31" fmla="*/ 1 h 18"/>
                <a:gd name="T32" fmla="*/ 1929 w 7091"/>
                <a:gd name="T33" fmla="*/ 17 h 18"/>
                <a:gd name="T34" fmla="*/ 2057 w 7091"/>
                <a:gd name="T35" fmla="*/ 1 h 18"/>
                <a:gd name="T36" fmla="*/ 2145 w 7091"/>
                <a:gd name="T37" fmla="*/ 9 h 18"/>
                <a:gd name="T38" fmla="*/ 2289 w 7091"/>
                <a:gd name="T39" fmla="*/ 9 h 18"/>
                <a:gd name="T40" fmla="*/ 2377 w 7091"/>
                <a:gd name="T41" fmla="*/ 1 h 18"/>
                <a:gd name="T42" fmla="*/ 2505 w 7091"/>
                <a:gd name="T43" fmla="*/ 17 h 18"/>
                <a:gd name="T44" fmla="*/ 2633 w 7091"/>
                <a:gd name="T45" fmla="*/ 1 h 18"/>
                <a:gd name="T46" fmla="*/ 2729 w 7091"/>
                <a:gd name="T47" fmla="*/ 17 h 18"/>
                <a:gd name="T48" fmla="*/ 2857 w 7091"/>
                <a:gd name="T49" fmla="*/ 1 h 18"/>
                <a:gd name="T50" fmla="*/ 2945 w 7091"/>
                <a:gd name="T51" fmla="*/ 9 h 18"/>
                <a:gd name="T52" fmla="*/ 3089 w 7091"/>
                <a:gd name="T53" fmla="*/ 9 h 18"/>
                <a:gd name="T54" fmla="*/ 3177 w 7091"/>
                <a:gd name="T55" fmla="*/ 1 h 18"/>
                <a:gd name="T56" fmla="*/ 3305 w 7091"/>
                <a:gd name="T57" fmla="*/ 17 h 18"/>
                <a:gd name="T58" fmla="*/ 3433 w 7091"/>
                <a:gd name="T59" fmla="*/ 1 h 18"/>
                <a:gd name="T60" fmla="*/ 3529 w 7091"/>
                <a:gd name="T61" fmla="*/ 17 h 18"/>
                <a:gd name="T62" fmla="*/ 3658 w 7091"/>
                <a:gd name="T63" fmla="*/ 1 h 18"/>
                <a:gd name="T64" fmla="*/ 3746 w 7091"/>
                <a:gd name="T65" fmla="*/ 9 h 18"/>
                <a:gd name="T66" fmla="*/ 3890 w 7091"/>
                <a:gd name="T67" fmla="*/ 9 h 18"/>
                <a:gd name="T68" fmla="*/ 3978 w 7091"/>
                <a:gd name="T69" fmla="*/ 1 h 18"/>
                <a:gd name="T70" fmla="*/ 4106 w 7091"/>
                <a:gd name="T71" fmla="*/ 17 h 18"/>
                <a:gd name="T72" fmla="*/ 4234 w 7091"/>
                <a:gd name="T73" fmla="*/ 1 h 18"/>
                <a:gd name="T74" fmla="*/ 4330 w 7091"/>
                <a:gd name="T75" fmla="*/ 17 h 18"/>
                <a:gd name="T76" fmla="*/ 4458 w 7091"/>
                <a:gd name="T77" fmla="*/ 1 h 18"/>
                <a:gd name="T78" fmla="*/ 4546 w 7091"/>
                <a:gd name="T79" fmla="*/ 9 h 18"/>
                <a:gd name="T80" fmla="*/ 4690 w 7091"/>
                <a:gd name="T81" fmla="*/ 9 h 18"/>
                <a:gd name="T82" fmla="*/ 4778 w 7091"/>
                <a:gd name="T83" fmla="*/ 1 h 18"/>
                <a:gd name="T84" fmla="*/ 4906 w 7091"/>
                <a:gd name="T85" fmla="*/ 17 h 18"/>
                <a:gd name="T86" fmla="*/ 5034 w 7091"/>
                <a:gd name="T87" fmla="*/ 1 h 18"/>
                <a:gd name="T88" fmla="*/ 5130 w 7091"/>
                <a:gd name="T89" fmla="*/ 17 h 18"/>
                <a:gd name="T90" fmla="*/ 5258 w 7091"/>
                <a:gd name="T91" fmla="*/ 1 h 18"/>
                <a:gd name="T92" fmla="*/ 5346 w 7091"/>
                <a:gd name="T93" fmla="*/ 9 h 18"/>
                <a:gd name="T94" fmla="*/ 5490 w 7091"/>
                <a:gd name="T95" fmla="*/ 9 h 18"/>
                <a:gd name="T96" fmla="*/ 5578 w 7091"/>
                <a:gd name="T97" fmla="*/ 1 h 18"/>
                <a:gd name="T98" fmla="*/ 5707 w 7091"/>
                <a:gd name="T99" fmla="*/ 17 h 18"/>
                <a:gd name="T100" fmla="*/ 5835 w 7091"/>
                <a:gd name="T101" fmla="*/ 1 h 18"/>
                <a:gd name="T102" fmla="*/ 5931 w 7091"/>
                <a:gd name="T103" fmla="*/ 17 h 18"/>
                <a:gd name="T104" fmla="*/ 6059 w 7091"/>
                <a:gd name="T105" fmla="*/ 1 h 18"/>
                <a:gd name="T106" fmla="*/ 6147 w 7091"/>
                <a:gd name="T107" fmla="*/ 9 h 18"/>
                <a:gd name="T108" fmla="*/ 6291 w 7091"/>
                <a:gd name="T109" fmla="*/ 9 h 18"/>
                <a:gd name="T110" fmla="*/ 6379 w 7091"/>
                <a:gd name="T111" fmla="*/ 1 h 18"/>
                <a:gd name="T112" fmla="*/ 6507 w 7091"/>
                <a:gd name="T113" fmla="*/ 17 h 18"/>
                <a:gd name="T114" fmla="*/ 6635 w 7091"/>
                <a:gd name="T115" fmla="*/ 1 h 18"/>
                <a:gd name="T116" fmla="*/ 6731 w 7091"/>
                <a:gd name="T117" fmla="*/ 17 h 18"/>
                <a:gd name="T118" fmla="*/ 6859 w 7091"/>
                <a:gd name="T119" fmla="*/ 1 h 18"/>
                <a:gd name="T120" fmla="*/ 6947 w 7091"/>
                <a:gd name="T121" fmla="*/ 10 h 18"/>
                <a:gd name="T122" fmla="*/ 7091 w 7091"/>
                <a:gd name="T123" fmla="*/ 10 h 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091"/>
                <a:gd name="T187" fmla="*/ 0 h 18"/>
                <a:gd name="T188" fmla="*/ 7091 w 7091"/>
                <a:gd name="T189" fmla="*/ 18 h 1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091" h="18">
                  <a:moveTo>
                    <a:pt x="8" y="0"/>
                  </a:moveTo>
                  <a:lnTo>
                    <a:pt x="8" y="0"/>
                  </a:lnTo>
                  <a:cubicBezTo>
                    <a:pt x="12" y="0"/>
                    <a:pt x="16" y="4"/>
                    <a:pt x="16" y="8"/>
                  </a:cubicBezTo>
                  <a:cubicBezTo>
                    <a:pt x="16" y="13"/>
                    <a:pt x="12" y="16"/>
                    <a:pt x="8" y="16"/>
                  </a:cubicBez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lose/>
                  <a:moveTo>
                    <a:pt x="40" y="0"/>
                  </a:moveTo>
                  <a:lnTo>
                    <a:pt x="40" y="0"/>
                  </a:lnTo>
                  <a:cubicBezTo>
                    <a:pt x="44" y="0"/>
                    <a:pt x="48" y="4"/>
                    <a:pt x="48" y="8"/>
                  </a:cubicBezTo>
                  <a:cubicBezTo>
                    <a:pt x="48" y="13"/>
                    <a:pt x="44" y="16"/>
                    <a:pt x="40" y="16"/>
                  </a:cubicBezTo>
                  <a:cubicBezTo>
                    <a:pt x="35" y="16"/>
                    <a:pt x="32" y="13"/>
                    <a:pt x="32" y="8"/>
                  </a:cubicBezTo>
                  <a:cubicBezTo>
                    <a:pt x="32" y="4"/>
                    <a:pt x="35" y="0"/>
                    <a:pt x="40" y="0"/>
                  </a:cubicBezTo>
                  <a:close/>
                  <a:moveTo>
                    <a:pt x="72" y="0"/>
                  </a:moveTo>
                  <a:lnTo>
                    <a:pt x="72" y="0"/>
                  </a:lnTo>
                  <a:cubicBezTo>
                    <a:pt x="76" y="0"/>
                    <a:pt x="80" y="4"/>
                    <a:pt x="80" y="8"/>
                  </a:cubicBezTo>
                  <a:cubicBezTo>
                    <a:pt x="80" y="13"/>
                    <a:pt x="76" y="16"/>
                    <a:pt x="72" y="16"/>
                  </a:cubicBezTo>
                  <a:cubicBezTo>
                    <a:pt x="67" y="16"/>
                    <a:pt x="64" y="13"/>
                    <a:pt x="64" y="8"/>
                  </a:cubicBezTo>
                  <a:cubicBezTo>
                    <a:pt x="64" y="4"/>
                    <a:pt x="67" y="0"/>
                    <a:pt x="72" y="0"/>
                  </a:cubicBezTo>
                  <a:close/>
                  <a:moveTo>
                    <a:pt x="104" y="0"/>
                  </a:moveTo>
                  <a:lnTo>
                    <a:pt x="104" y="0"/>
                  </a:lnTo>
                  <a:cubicBezTo>
                    <a:pt x="108" y="0"/>
                    <a:pt x="112" y="4"/>
                    <a:pt x="112" y="8"/>
                  </a:cubicBezTo>
                  <a:cubicBezTo>
                    <a:pt x="112" y="13"/>
                    <a:pt x="108" y="16"/>
                    <a:pt x="104" y="16"/>
                  </a:cubicBezTo>
                  <a:cubicBezTo>
                    <a:pt x="99" y="16"/>
                    <a:pt x="96" y="13"/>
                    <a:pt x="96" y="8"/>
                  </a:cubicBezTo>
                  <a:cubicBezTo>
                    <a:pt x="96" y="4"/>
                    <a:pt x="99" y="0"/>
                    <a:pt x="104" y="0"/>
                  </a:cubicBezTo>
                  <a:close/>
                  <a:moveTo>
                    <a:pt x="136" y="0"/>
                  </a:moveTo>
                  <a:lnTo>
                    <a:pt x="136" y="0"/>
                  </a:lnTo>
                  <a:cubicBezTo>
                    <a:pt x="140" y="0"/>
                    <a:pt x="144" y="4"/>
                    <a:pt x="144" y="8"/>
                  </a:cubicBezTo>
                  <a:cubicBezTo>
                    <a:pt x="144" y="13"/>
                    <a:pt x="140" y="16"/>
                    <a:pt x="136" y="16"/>
                  </a:cubicBezTo>
                  <a:cubicBezTo>
                    <a:pt x="131" y="16"/>
                    <a:pt x="128" y="13"/>
                    <a:pt x="128" y="8"/>
                  </a:cubicBezTo>
                  <a:cubicBezTo>
                    <a:pt x="128" y="4"/>
                    <a:pt x="131" y="0"/>
                    <a:pt x="136" y="0"/>
                  </a:cubicBezTo>
                  <a:close/>
                  <a:moveTo>
                    <a:pt x="168" y="0"/>
                  </a:moveTo>
                  <a:lnTo>
                    <a:pt x="168" y="0"/>
                  </a:lnTo>
                  <a:cubicBezTo>
                    <a:pt x="172" y="0"/>
                    <a:pt x="176" y="4"/>
                    <a:pt x="176" y="8"/>
                  </a:cubicBezTo>
                  <a:cubicBezTo>
                    <a:pt x="176" y="13"/>
                    <a:pt x="172" y="16"/>
                    <a:pt x="168" y="16"/>
                  </a:cubicBezTo>
                  <a:cubicBezTo>
                    <a:pt x="163" y="16"/>
                    <a:pt x="160" y="13"/>
                    <a:pt x="160" y="8"/>
                  </a:cubicBezTo>
                  <a:cubicBezTo>
                    <a:pt x="160" y="4"/>
                    <a:pt x="163" y="0"/>
                    <a:pt x="168" y="0"/>
                  </a:cubicBezTo>
                  <a:close/>
                  <a:moveTo>
                    <a:pt x="200" y="0"/>
                  </a:moveTo>
                  <a:lnTo>
                    <a:pt x="200" y="0"/>
                  </a:lnTo>
                  <a:cubicBezTo>
                    <a:pt x="204" y="0"/>
                    <a:pt x="208" y="4"/>
                    <a:pt x="208" y="8"/>
                  </a:cubicBezTo>
                  <a:cubicBezTo>
                    <a:pt x="208" y="13"/>
                    <a:pt x="204" y="16"/>
                    <a:pt x="200" y="16"/>
                  </a:cubicBezTo>
                  <a:cubicBezTo>
                    <a:pt x="195" y="16"/>
                    <a:pt x="192" y="13"/>
                    <a:pt x="192" y="8"/>
                  </a:cubicBezTo>
                  <a:cubicBezTo>
                    <a:pt x="192" y="4"/>
                    <a:pt x="195" y="0"/>
                    <a:pt x="200" y="0"/>
                  </a:cubicBezTo>
                  <a:close/>
                  <a:moveTo>
                    <a:pt x="232" y="1"/>
                  </a:moveTo>
                  <a:lnTo>
                    <a:pt x="232" y="1"/>
                  </a:lnTo>
                  <a:cubicBezTo>
                    <a:pt x="236" y="1"/>
                    <a:pt x="240" y="4"/>
                    <a:pt x="240" y="9"/>
                  </a:cubicBezTo>
                  <a:cubicBezTo>
                    <a:pt x="240" y="13"/>
                    <a:pt x="236" y="17"/>
                    <a:pt x="232" y="17"/>
                  </a:cubicBezTo>
                  <a:cubicBezTo>
                    <a:pt x="227" y="17"/>
                    <a:pt x="224" y="13"/>
                    <a:pt x="224" y="9"/>
                  </a:cubicBezTo>
                  <a:cubicBezTo>
                    <a:pt x="224" y="4"/>
                    <a:pt x="227" y="1"/>
                    <a:pt x="232" y="1"/>
                  </a:cubicBezTo>
                  <a:close/>
                  <a:moveTo>
                    <a:pt x="264" y="1"/>
                  </a:moveTo>
                  <a:lnTo>
                    <a:pt x="264" y="1"/>
                  </a:lnTo>
                  <a:cubicBezTo>
                    <a:pt x="268" y="1"/>
                    <a:pt x="272" y="4"/>
                    <a:pt x="272" y="9"/>
                  </a:cubicBezTo>
                  <a:cubicBezTo>
                    <a:pt x="272" y="13"/>
                    <a:pt x="268" y="17"/>
                    <a:pt x="264" y="17"/>
                  </a:cubicBezTo>
                  <a:cubicBezTo>
                    <a:pt x="259" y="17"/>
                    <a:pt x="256" y="13"/>
                    <a:pt x="256" y="9"/>
                  </a:cubicBezTo>
                  <a:cubicBezTo>
                    <a:pt x="256" y="4"/>
                    <a:pt x="259" y="1"/>
                    <a:pt x="264" y="1"/>
                  </a:cubicBezTo>
                  <a:close/>
                  <a:moveTo>
                    <a:pt x="296" y="1"/>
                  </a:moveTo>
                  <a:lnTo>
                    <a:pt x="296" y="1"/>
                  </a:lnTo>
                  <a:cubicBezTo>
                    <a:pt x="300" y="1"/>
                    <a:pt x="304" y="4"/>
                    <a:pt x="304" y="9"/>
                  </a:cubicBezTo>
                  <a:cubicBezTo>
                    <a:pt x="304" y="13"/>
                    <a:pt x="300" y="17"/>
                    <a:pt x="296" y="17"/>
                  </a:cubicBezTo>
                  <a:cubicBezTo>
                    <a:pt x="291" y="17"/>
                    <a:pt x="288" y="13"/>
                    <a:pt x="288" y="9"/>
                  </a:cubicBezTo>
                  <a:cubicBezTo>
                    <a:pt x="288" y="4"/>
                    <a:pt x="291" y="1"/>
                    <a:pt x="296" y="1"/>
                  </a:cubicBezTo>
                  <a:close/>
                  <a:moveTo>
                    <a:pt x="328" y="1"/>
                  </a:moveTo>
                  <a:lnTo>
                    <a:pt x="328" y="1"/>
                  </a:lnTo>
                  <a:cubicBezTo>
                    <a:pt x="332" y="1"/>
                    <a:pt x="336" y="4"/>
                    <a:pt x="336" y="9"/>
                  </a:cubicBezTo>
                  <a:cubicBezTo>
                    <a:pt x="336" y="13"/>
                    <a:pt x="332" y="17"/>
                    <a:pt x="328" y="17"/>
                  </a:cubicBezTo>
                  <a:cubicBezTo>
                    <a:pt x="323" y="17"/>
                    <a:pt x="320" y="13"/>
                    <a:pt x="320" y="9"/>
                  </a:cubicBezTo>
                  <a:cubicBezTo>
                    <a:pt x="320" y="4"/>
                    <a:pt x="323" y="1"/>
                    <a:pt x="328" y="1"/>
                  </a:cubicBezTo>
                  <a:close/>
                  <a:moveTo>
                    <a:pt x="360" y="1"/>
                  </a:moveTo>
                  <a:lnTo>
                    <a:pt x="360" y="1"/>
                  </a:lnTo>
                  <a:cubicBezTo>
                    <a:pt x="364" y="1"/>
                    <a:pt x="368" y="4"/>
                    <a:pt x="368" y="9"/>
                  </a:cubicBezTo>
                  <a:cubicBezTo>
                    <a:pt x="368" y="13"/>
                    <a:pt x="364" y="17"/>
                    <a:pt x="360" y="17"/>
                  </a:cubicBezTo>
                  <a:cubicBezTo>
                    <a:pt x="355" y="17"/>
                    <a:pt x="352" y="13"/>
                    <a:pt x="352" y="9"/>
                  </a:cubicBezTo>
                  <a:cubicBezTo>
                    <a:pt x="352" y="4"/>
                    <a:pt x="355" y="1"/>
                    <a:pt x="360" y="1"/>
                  </a:cubicBezTo>
                  <a:close/>
                  <a:moveTo>
                    <a:pt x="392" y="1"/>
                  </a:moveTo>
                  <a:lnTo>
                    <a:pt x="392" y="1"/>
                  </a:lnTo>
                  <a:cubicBezTo>
                    <a:pt x="396" y="1"/>
                    <a:pt x="400" y="4"/>
                    <a:pt x="400" y="9"/>
                  </a:cubicBezTo>
                  <a:cubicBezTo>
                    <a:pt x="400" y="13"/>
                    <a:pt x="396" y="17"/>
                    <a:pt x="392" y="17"/>
                  </a:cubicBezTo>
                  <a:cubicBezTo>
                    <a:pt x="388" y="17"/>
                    <a:pt x="384" y="13"/>
                    <a:pt x="384" y="9"/>
                  </a:cubicBezTo>
                  <a:cubicBezTo>
                    <a:pt x="384" y="4"/>
                    <a:pt x="388" y="1"/>
                    <a:pt x="392" y="1"/>
                  </a:cubicBezTo>
                  <a:close/>
                  <a:moveTo>
                    <a:pt x="424" y="1"/>
                  </a:moveTo>
                  <a:lnTo>
                    <a:pt x="424" y="1"/>
                  </a:lnTo>
                  <a:cubicBezTo>
                    <a:pt x="428" y="1"/>
                    <a:pt x="432" y="4"/>
                    <a:pt x="432" y="9"/>
                  </a:cubicBezTo>
                  <a:cubicBezTo>
                    <a:pt x="432" y="13"/>
                    <a:pt x="428" y="17"/>
                    <a:pt x="424" y="17"/>
                  </a:cubicBezTo>
                  <a:cubicBezTo>
                    <a:pt x="420" y="17"/>
                    <a:pt x="416" y="13"/>
                    <a:pt x="416" y="9"/>
                  </a:cubicBezTo>
                  <a:cubicBezTo>
                    <a:pt x="416" y="4"/>
                    <a:pt x="420" y="1"/>
                    <a:pt x="424" y="1"/>
                  </a:cubicBezTo>
                  <a:close/>
                  <a:moveTo>
                    <a:pt x="456" y="1"/>
                  </a:moveTo>
                  <a:lnTo>
                    <a:pt x="456" y="1"/>
                  </a:lnTo>
                  <a:cubicBezTo>
                    <a:pt x="460" y="1"/>
                    <a:pt x="464" y="4"/>
                    <a:pt x="464" y="9"/>
                  </a:cubicBezTo>
                  <a:cubicBezTo>
                    <a:pt x="464" y="13"/>
                    <a:pt x="460" y="17"/>
                    <a:pt x="456" y="17"/>
                  </a:cubicBezTo>
                  <a:cubicBezTo>
                    <a:pt x="452" y="17"/>
                    <a:pt x="448" y="13"/>
                    <a:pt x="448" y="9"/>
                  </a:cubicBezTo>
                  <a:cubicBezTo>
                    <a:pt x="448" y="4"/>
                    <a:pt x="452" y="1"/>
                    <a:pt x="456" y="1"/>
                  </a:cubicBezTo>
                  <a:close/>
                  <a:moveTo>
                    <a:pt x="488" y="1"/>
                  </a:moveTo>
                  <a:lnTo>
                    <a:pt x="488" y="1"/>
                  </a:lnTo>
                  <a:cubicBezTo>
                    <a:pt x="492" y="1"/>
                    <a:pt x="496" y="4"/>
                    <a:pt x="496" y="9"/>
                  </a:cubicBezTo>
                  <a:cubicBezTo>
                    <a:pt x="496" y="13"/>
                    <a:pt x="492" y="17"/>
                    <a:pt x="488" y="17"/>
                  </a:cubicBezTo>
                  <a:cubicBezTo>
                    <a:pt x="484" y="17"/>
                    <a:pt x="480" y="13"/>
                    <a:pt x="480" y="9"/>
                  </a:cubicBezTo>
                  <a:cubicBezTo>
                    <a:pt x="480" y="4"/>
                    <a:pt x="484" y="1"/>
                    <a:pt x="488" y="1"/>
                  </a:cubicBezTo>
                  <a:close/>
                  <a:moveTo>
                    <a:pt x="520" y="1"/>
                  </a:moveTo>
                  <a:lnTo>
                    <a:pt x="520" y="1"/>
                  </a:lnTo>
                  <a:cubicBezTo>
                    <a:pt x="524" y="1"/>
                    <a:pt x="528" y="4"/>
                    <a:pt x="528" y="9"/>
                  </a:cubicBezTo>
                  <a:cubicBezTo>
                    <a:pt x="528" y="13"/>
                    <a:pt x="524" y="17"/>
                    <a:pt x="520" y="17"/>
                  </a:cubicBezTo>
                  <a:cubicBezTo>
                    <a:pt x="516" y="17"/>
                    <a:pt x="512" y="13"/>
                    <a:pt x="512" y="9"/>
                  </a:cubicBezTo>
                  <a:cubicBezTo>
                    <a:pt x="512" y="4"/>
                    <a:pt x="516" y="1"/>
                    <a:pt x="520" y="1"/>
                  </a:cubicBezTo>
                  <a:close/>
                  <a:moveTo>
                    <a:pt x="552" y="1"/>
                  </a:moveTo>
                  <a:lnTo>
                    <a:pt x="552" y="1"/>
                  </a:lnTo>
                  <a:cubicBezTo>
                    <a:pt x="556" y="1"/>
                    <a:pt x="560" y="4"/>
                    <a:pt x="560" y="9"/>
                  </a:cubicBezTo>
                  <a:cubicBezTo>
                    <a:pt x="560" y="13"/>
                    <a:pt x="556" y="17"/>
                    <a:pt x="552" y="17"/>
                  </a:cubicBezTo>
                  <a:cubicBezTo>
                    <a:pt x="548" y="17"/>
                    <a:pt x="544" y="13"/>
                    <a:pt x="544" y="9"/>
                  </a:cubicBezTo>
                  <a:cubicBezTo>
                    <a:pt x="544" y="4"/>
                    <a:pt x="548" y="1"/>
                    <a:pt x="552" y="1"/>
                  </a:cubicBezTo>
                  <a:close/>
                  <a:moveTo>
                    <a:pt x="584" y="1"/>
                  </a:moveTo>
                  <a:lnTo>
                    <a:pt x="584" y="1"/>
                  </a:lnTo>
                  <a:cubicBezTo>
                    <a:pt x="588" y="1"/>
                    <a:pt x="592" y="4"/>
                    <a:pt x="592" y="9"/>
                  </a:cubicBezTo>
                  <a:cubicBezTo>
                    <a:pt x="592" y="13"/>
                    <a:pt x="588" y="17"/>
                    <a:pt x="584" y="17"/>
                  </a:cubicBezTo>
                  <a:cubicBezTo>
                    <a:pt x="580" y="17"/>
                    <a:pt x="576" y="13"/>
                    <a:pt x="576" y="9"/>
                  </a:cubicBezTo>
                  <a:cubicBezTo>
                    <a:pt x="576" y="4"/>
                    <a:pt x="580" y="1"/>
                    <a:pt x="584" y="1"/>
                  </a:cubicBezTo>
                  <a:close/>
                  <a:moveTo>
                    <a:pt x="616" y="1"/>
                  </a:moveTo>
                  <a:lnTo>
                    <a:pt x="616" y="1"/>
                  </a:lnTo>
                  <a:cubicBezTo>
                    <a:pt x="620" y="1"/>
                    <a:pt x="624" y="4"/>
                    <a:pt x="624" y="9"/>
                  </a:cubicBezTo>
                  <a:cubicBezTo>
                    <a:pt x="624" y="13"/>
                    <a:pt x="620" y="17"/>
                    <a:pt x="616" y="17"/>
                  </a:cubicBezTo>
                  <a:cubicBezTo>
                    <a:pt x="612" y="17"/>
                    <a:pt x="608" y="13"/>
                    <a:pt x="608" y="9"/>
                  </a:cubicBezTo>
                  <a:cubicBezTo>
                    <a:pt x="608" y="4"/>
                    <a:pt x="612" y="1"/>
                    <a:pt x="616" y="1"/>
                  </a:cubicBezTo>
                  <a:close/>
                  <a:moveTo>
                    <a:pt x="648" y="1"/>
                  </a:moveTo>
                  <a:lnTo>
                    <a:pt x="648" y="1"/>
                  </a:lnTo>
                  <a:cubicBezTo>
                    <a:pt x="652" y="1"/>
                    <a:pt x="656" y="4"/>
                    <a:pt x="656" y="9"/>
                  </a:cubicBezTo>
                  <a:cubicBezTo>
                    <a:pt x="656" y="13"/>
                    <a:pt x="652" y="17"/>
                    <a:pt x="648" y="17"/>
                  </a:cubicBezTo>
                  <a:cubicBezTo>
                    <a:pt x="644" y="17"/>
                    <a:pt x="640" y="13"/>
                    <a:pt x="640" y="9"/>
                  </a:cubicBezTo>
                  <a:cubicBezTo>
                    <a:pt x="640" y="4"/>
                    <a:pt x="644" y="1"/>
                    <a:pt x="648" y="1"/>
                  </a:cubicBezTo>
                  <a:close/>
                  <a:moveTo>
                    <a:pt x="680" y="1"/>
                  </a:moveTo>
                  <a:lnTo>
                    <a:pt x="680" y="1"/>
                  </a:lnTo>
                  <a:cubicBezTo>
                    <a:pt x="685" y="1"/>
                    <a:pt x="688" y="4"/>
                    <a:pt x="688" y="9"/>
                  </a:cubicBezTo>
                  <a:cubicBezTo>
                    <a:pt x="688" y="13"/>
                    <a:pt x="685" y="17"/>
                    <a:pt x="680" y="17"/>
                  </a:cubicBezTo>
                  <a:cubicBezTo>
                    <a:pt x="676" y="17"/>
                    <a:pt x="672" y="13"/>
                    <a:pt x="672" y="9"/>
                  </a:cubicBezTo>
                  <a:cubicBezTo>
                    <a:pt x="672" y="4"/>
                    <a:pt x="676" y="1"/>
                    <a:pt x="680" y="1"/>
                  </a:cubicBezTo>
                  <a:close/>
                  <a:moveTo>
                    <a:pt x="712" y="1"/>
                  </a:moveTo>
                  <a:lnTo>
                    <a:pt x="712" y="1"/>
                  </a:lnTo>
                  <a:cubicBezTo>
                    <a:pt x="717" y="1"/>
                    <a:pt x="720" y="4"/>
                    <a:pt x="720" y="9"/>
                  </a:cubicBezTo>
                  <a:cubicBezTo>
                    <a:pt x="720" y="13"/>
                    <a:pt x="717" y="17"/>
                    <a:pt x="712" y="17"/>
                  </a:cubicBezTo>
                  <a:cubicBezTo>
                    <a:pt x="708" y="17"/>
                    <a:pt x="704" y="13"/>
                    <a:pt x="704" y="9"/>
                  </a:cubicBezTo>
                  <a:cubicBezTo>
                    <a:pt x="704" y="4"/>
                    <a:pt x="708" y="1"/>
                    <a:pt x="712" y="1"/>
                  </a:cubicBezTo>
                  <a:close/>
                  <a:moveTo>
                    <a:pt x="744" y="1"/>
                  </a:moveTo>
                  <a:lnTo>
                    <a:pt x="744" y="1"/>
                  </a:lnTo>
                  <a:cubicBezTo>
                    <a:pt x="749" y="1"/>
                    <a:pt x="752" y="4"/>
                    <a:pt x="752" y="9"/>
                  </a:cubicBezTo>
                  <a:cubicBezTo>
                    <a:pt x="752" y="13"/>
                    <a:pt x="749" y="17"/>
                    <a:pt x="744" y="17"/>
                  </a:cubicBezTo>
                  <a:cubicBezTo>
                    <a:pt x="740" y="17"/>
                    <a:pt x="736" y="13"/>
                    <a:pt x="736" y="9"/>
                  </a:cubicBezTo>
                  <a:cubicBezTo>
                    <a:pt x="736" y="4"/>
                    <a:pt x="740" y="1"/>
                    <a:pt x="744" y="1"/>
                  </a:cubicBezTo>
                  <a:close/>
                  <a:moveTo>
                    <a:pt x="776" y="1"/>
                  </a:moveTo>
                  <a:lnTo>
                    <a:pt x="776" y="1"/>
                  </a:lnTo>
                  <a:cubicBezTo>
                    <a:pt x="781" y="1"/>
                    <a:pt x="784" y="4"/>
                    <a:pt x="784" y="9"/>
                  </a:cubicBezTo>
                  <a:cubicBezTo>
                    <a:pt x="784" y="13"/>
                    <a:pt x="781" y="17"/>
                    <a:pt x="776" y="17"/>
                  </a:cubicBezTo>
                  <a:cubicBezTo>
                    <a:pt x="772" y="17"/>
                    <a:pt x="768" y="13"/>
                    <a:pt x="768" y="9"/>
                  </a:cubicBezTo>
                  <a:cubicBezTo>
                    <a:pt x="768" y="4"/>
                    <a:pt x="772" y="1"/>
                    <a:pt x="776" y="1"/>
                  </a:cubicBezTo>
                  <a:close/>
                  <a:moveTo>
                    <a:pt x="808" y="1"/>
                  </a:moveTo>
                  <a:lnTo>
                    <a:pt x="808" y="1"/>
                  </a:lnTo>
                  <a:cubicBezTo>
                    <a:pt x="813" y="1"/>
                    <a:pt x="816" y="4"/>
                    <a:pt x="816" y="9"/>
                  </a:cubicBezTo>
                  <a:cubicBezTo>
                    <a:pt x="816" y="13"/>
                    <a:pt x="813" y="17"/>
                    <a:pt x="808" y="17"/>
                  </a:cubicBezTo>
                  <a:cubicBezTo>
                    <a:pt x="804" y="17"/>
                    <a:pt x="800" y="13"/>
                    <a:pt x="800" y="9"/>
                  </a:cubicBezTo>
                  <a:cubicBezTo>
                    <a:pt x="800" y="4"/>
                    <a:pt x="804" y="1"/>
                    <a:pt x="808" y="1"/>
                  </a:cubicBezTo>
                  <a:close/>
                  <a:moveTo>
                    <a:pt x="840" y="1"/>
                  </a:moveTo>
                  <a:lnTo>
                    <a:pt x="840" y="1"/>
                  </a:lnTo>
                  <a:cubicBezTo>
                    <a:pt x="845" y="1"/>
                    <a:pt x="848" y="4"/>
                    <a:pt x="848" y="9"/>
                  </a:cubicBezTo>
                  <a:cubicBezTo>
                    <a:pt x="848" y="13"/>
                    <a:pt x="845" y="17"/>
                    <a:pt x="840" y="17"/>
                  </a:cubicBezTo>
                  <a:cubicBezTo>
                    <a:pt x="836" y="17"/>
                    <a:pt x="832" y="13"/>
                    <a:pt x="832" y="9"/>
                  </a:cubicBezTo>
                  <a:cubicBezTo>
                    <a:pt x="832" y="4"/>
                    <a:pt x="836" y="1"/>
                    <a:pt x="840" y="1"/>
                  </a:cubicBezTo>
                  <a:close/>
                  <a:moveTo>
                    <a:pt x="872" y="1"/>
                  </a:moveTo>
                  <a:lnTo>
                    <a:pt x="872" y="1"/>
                  </a:lnTo>
                  <a:cubicBezTo>
                    <a:pt x="877" y="1"/>
                    <a:pt x="880" y="4"/>
                    <a:pt x="880" y="9"/>
                  </a:cubicBezTo>
                  <a:cubicBezTo>
                    <a:pt x="880" y="13"/>
                    <a:pt x="877" y="17"/>
                    <a:pt x="872" y="17"/>
                  </a:cubicBezTo>
                  <a:cubicBezTo>
                    <a:pt x="868" y="17"/>
                    <a:pt x="864" y="13"/>
                    <a:pt x="864" y="9"/>
                  </a:cubicBezTo>
                  <a:cubicBezTo>
                    <a:pt x="864" y="4"/>
                    <a:pt x="868" y="1"/>
                    <a:pt x="872" y="1"/>
                  </a:cubicBezTo>
                  <a:close/>
                  <a:moveTo>
                    <a:pt x="904" y="1"/>
                  </a:moveTo>
                  <a:lnTo>
                    <a:pt x="904" y="1"/>
                  </a:lnTo>
                  <a:cubicBezTo>
                    <a:pt x="909" y="1"/>
                    <a:pt x="912" y="4"/>
                    <a:pt x="912" y="9"/>
                  </a:cubicBezTo>
                  <a:cubicBezTo>
                    <a:pt x="912" y="13"/>
                    <a:pt x="909" y="17"/>
                    <a:pt x="904" y="17"/>
                  </a:cubicBezTo>
                  <a:cubicBezTo>
                    <a:pt x="900" y="17"/>
                    <a:pt x="896" y="13"/>
                    <a:pt x="896" y="9"/>
                  </a:cubicBezTo>
                  <a:cubicBezTo>
                    <a:pt x="896" y="4"/>
                    <a:pt x="900" y="1"/>
                    <a:pt x="904" y="1"/>
                  </a:cubicBezTo>
                  <a:close/>
                  <a:moveTo>
                    <a:pt x="936" y="1"/>
                  </a:moveTo>
                  <a:lnTo>
                    <a:pt x="936" y="1"/>
                  </a:lnTo>
                  <a:cubicBezTo>
                    <a:pt x="941" y="1"/>
                    <a:pt x="944" y="4"/>
                    <a:pt x="944" y="9"/>
                  </a:cubicBezTo>
                  <a:cubicBezTo>
                    <a:pt x="944" y="13"/>
                    <a:pt x="941" y="17"/>
                    <a:pt x="936" y="17"/>
                  </a:cubicBezTo>
                  <a:cubicBezTo>
                    <a:pt x="932" y="17"/>
                    <a:pt x="928" y="13"/>
                    <a:pt x="928" y="9"/>
                  </a:cubicBezTo>
                  <a:cubicBezTo>
                    <a:pt x="928" y="4"/>
                    <a:pt x="932" y="1"/>
                    <a:pt x="936" y="1"/>
                  </a:cubicBezTo>
                  <a:close/>
                  <a:moveTo>
                    <a:pt x="968" y="1"/>
                  </a:moveTo>
                  <a:lnTo>
                    <a:pt x="968" y="1"/>
                  </a:lnTo>
                  <a:cubicBezTo>
                    <a:pt x="973" y="1"/>
                    <a:pt x="976" y="4"/>
                    <a:pt x="976" y="9"/>
                  </a:cubicBezTo>
                  <a:cubicBezTo>
                    <a:pt x="976" y="13"/>
                    <a:pt x="973" y="17"/>
                    <a:pt x="968" y="17"/>
                  </a:cubicBezTo>
                  <a:cubicBezTo>
                    <a:pt x="964" y="17"/>
                    <a:pt x="960" y="13"/>
                    <a:pt x="960" y="9"/>
                  </a:cubicBezTo>
                  <a:cubicBezTo>
                    <a:pt x="960" y="4"/>
                    <a:pt x="964" y="1"/>
                    <a:pt x="968" y="1"/>
                  </a:cubicBezTo>
                  <a:close/>
                  <a:moveTo>
                    <a:pt x="1000" y="1"/>
                  </a:moveTo>
                  <a:lnTo>
                    <a:pt x="1000" y="1"/>
                  </a:lnTo>
                  <a:cubicBezTo>
                    <a:pt x="1005" y="1"/>
                    <a:pt x="1008" y="4"/>
                    <a:pt x="1008" y="9"/>
                  </a:cubicBezTo>
                  <a:cubicBezTo>
                    <a:pt x="1008" y="13"/>
                    <a:pt x="1005" y="17"/>
                    <a:pt x="1000" y="17"/>
                  </a:cubicBezTo>
                  <a:cubicBezTo>
                    <a:pt x="996" y="17"/>
                    <a:pt x="992" y="13"/>
                    <a:pt x="992" y="9"/>
                  </a:cubicBezTo>
                  <a:cubicBezTo>
                    <a:pt x="992" y="4"/>
                    <a:pt x="996" y="1"/>
                    <a:pt x="1000" y="1"/>
                  </a:cubicBezTo>
                  <a:close/>
                  <a:moveTo>
                    <a:pt x="1032" y="1"/>
                  </a:moveTo>
                  <a:lnTo>
                    <a:pt x="1032" y="1"/>
                  </a:lnTo>
                  <a:cubicBezTo>
                    <a:pt x="1037" y="1"/>
                    <a:pt x="1040" y="4"/>
                    <a:pt x="1040" y="9"/>
                  </a:cubicBezTo>
                  <a:cubicBezTo>
                    <a:pt x="1040" y="13"/>
                    <a:pt x="1037" y="17"/>
                    <a:pt x="1032" y="17"/>
                  </a:cubicBezTo>
                  <a:cubicBezTo>
                    <a:pt x="1028" y="17"/>
                    <a:pt x="1024" y="13"/>
                    <a:pt x="1024" y="9"/>
                  </a:cubicBezTo>
                  <a:cubicBezTo>
                    <a:pt x="1024" y="4"/>
                    <a:pt x="1028" y="1"/>
                    <a:pt x="1032" y="1"/>
                  </a:cubicBezTo>
                  <a:close/>
                  <a:moveTo>
                    <a:pt x="1064" y="1"/>
                  </a:moveTo>
                  <a:lnTo>
                    <a:pt x="1064" y="1"/>
                  </a:lnTo>
                  <a:cubicBezTo>
                    <a:pt x="1069" y="1"/>
                    <a:pt x="1072" y="4"/>
                    <a:pt x="1072" y="9"/>
                  </a:cubicBezTo>
                  <a:cubicBezTo>
                    <a:pt x="1072" y="13"/>
                    <a:pt x="1069" y="17"/>
                    <a:pt x="1064" y="17"/>
                  </a:cubicBezTo>
                  <a:cubicBezTo>
                    <a:pt x="1060" y="17"/>
                    <a:pt x="1056" y="13"/>
                    <a:pt x="1056" y="9"/>
                  </a:cubicBezTo>
                  <a:cubicBezTo>
                    <a:pt x="1056" y="4"/>
                    <a:pt x="1060" y="1"/>
                    <a:pt x="1064" y="1"/>
                  </a:cubicBezTo>
                  <a:close/>
                  <a:moveTo>
                    <a:pt x="1096" y="1"/>
                  </a:moveTo>
                  <a:lnTo>
                    <a:pt x="1096" y="1"/>
                  </a:lnTo>
                  <a:cubicBezTo>
                    <a:pt x="1101" y="1"/>
                    <a:pt x="1104" y="4"/>
                    <a:pt x="1104" y="9"/>
                  </a:cubicBezTo>
                  <a:cubicBezTo>
                    <a:pt x="1104" y="13"/>
                    <a:pt x="1101" y="17"/>
                    <a:pt x="1096" y="17"/>
                  </a:cubicBezTo>
                  <a:cubicBezTo>
                    <a:pt x="1092" y="17"/>
                    <a:pt x="1088" y="13"/>
                    <a:pt x="1088" y="9"/>
                  </a:cubicBezTo>
                  <a:cubicBezTo>
                    <a:pt x="1088" y="4"/>
                    <a:pt x="1092" y="1"/>
                    <a:pt x="1096" y="1"/>
                  </a:cubicBezTo>
                  <a:close/>
                  <a:moveTo>
                    <a:pt x="1128" y="1"/>
                  </a:moveTo>
                  <a:lnTo>
                    <a:pt x="1128" y="1"/>
                  </a:lnTo>
                  <a:cubicBezTo>
                    <a:pt x="1133" y="1"/>
                    <a:pt x="1136" y="4"/>
                    <a:pt x="1136" y="9"/>
                  </a:cubicBezTo>
                  <a:cubicBezTo>
                    <a:pt x="1136" y="13"/>
                    <a:pt x="1133" y="17"/>
                    <a:pt x="1128" y="17"/>
                  </a:cubicBezTo>
                  <a:cubicBezTo>
                    <a:pt x="1124" y="17"/>
                    <a:pt x="1120" y="13"/>
                    <a:pt x="1120" y="9"/>
                  </a:cubicBezTo>
                  <a:cubicBezTo>
                    <a:pt x="1120" y="4"/>
                    <a:pt x="1124" y="1"/>
                    <a:pt x="1128" y="1"/>
                  </a:cubicBezTo>
                  <a:close/>
                  <a:moveTo>
                    <a:pt x="1160" y="1"/>
                  </a:moveTo>
                  <a:lnTo>
                    <a:pt x="1160" y="1"/>
                  </a:lnTo>
                  <a:cubicBezTo>
                    <a:pt x="1165" y="1"/>
                    <a:pt x="1168" y="4"/>
                    <a:pt x="1168" y="9"/>
                  </a:cubicBezTo>
                  <a:cubicBezTo>
                    <a:pt x="1168" y="13"/>
                    <a:pt x="1165" y="17"/>
                    <a:pt x="1160" y="17"/>
                  </a:cubicBezTo>
                  <a:cubicBezTo>
                    <a:pt x="1156" y="17"/>
                    <a:pt x="1152" y="13"/>
                    <a:pt x="1152" y="9"/>
                  </a:cubicBezTo>
                  <a:cubicBezTo>
                    <a:pt x="1152" y="4"/>
                    <a:pt x="1156" y="1"/>
                    <a:pt x="1160" y="1"/>
                  </a:cubicBezTo>
                  <a:close/>
                  <a:moveTo>
                    <a:pt x="1192" y="1"/>
                  </a:moveTo>
                  <a:lnTo>
                    <a:pt x="1192" y="1"/>
                  </a:lnTo>
                  <a:cubicBezTo>
                    <a:pt x="1197" y="1"/>
                    <a:pt x="1200" y="4"/>
                    <a:pt x="1200" y="9"/>
                  </a:cubicBezTo>
                  <a:cubicBezTo>
                    <a:pt x="1200" y="13"/>
                    <a:pt x="1197" y="17"/>
                    <a:pt x="1192" y="17"/>
                  </a:cubicBezTo>
                  <a:cubicBezTo>
                    <a:pt x="1188" y="17"/>
                    <a:pt x="1184" y="13"/>
                    <a:pt x="1184" y="9"/>
                  </a:cubicBezTo>
                  <a:cubicBezTo>
                    <a:pt x="1184" y="4"/>
                    <a:pt x="1188" y="1"/>
                    <a:pt x="1192" y="1"/>
                  </a:cubicBezTo>
                  <a:close/>
                  <a:moveTo>
                    <a:pt x="1224" y="1"/>
                  </a:moveTo>
                  <a:lnTo>
                    <a:pt x="1224" y="1"/>
                  </a:lnTo>
                  <a:cubicBezTo>
                    <a:pt x="1229" y="1"/>
                    <a:pt x="1232" y="4"/>
                    <a:pt x="1232" y="9"/>
                  </a:cubicBezTo>
                  <a:cubicBezTo>
                    <a:pt x="1232" y="13"/>
                    <a:pt x="1229" y="17"/>
                    <a:pt x="1224" y="17"/>
                  </a:cubicBezTo>
                  <a:cubicBezTo>
                    <a:pt x="1220" y="17"/>
                    <a:pt x="1216" y="13"/>
                    <a:pt x="1216" y="9"/>
                  </a:cubicBezTo>
                  <a:cubicBezTo>
                    <a:pt x="1216" y="4"/>
                    <a:pt x="1220" y="1"/>
                    <a:pt x="1224" y="1"/>
                  </a:cubicBezTo>
                  <a:close/>
                  <a:moveTo>
                    <a:pt x="1256" y="1"/>
                  </a:moveTo>
                  <a:lnTo>
                    <a:pt x="1256" y="1"/>
                  </a:lnTo>
                  <a:cubicBezTo>
                    <a:pt x="1261" y="1"/>
                    <a:pt x="1264" y="4"/>
                    <a:pt x="1264" y="9"/>
                  </a:cubicBezTo>
                  <a:cubicBezTo>
                    <a:pt x="1264" y="13"/>
                    <a:pt x="1261" y="17"/>
                    <a:pt x="1256" y="17"/>
                  </a:cubicBezTo>
                  <a:cubicBezTo>
                    <a:pt x="1252" y="17"/>
                    <a:pt x="1248" y="13"/>
                    <a:pt x="1248" y="9"/>
                  </a:cubicBezTo>
                  <a:cubicBezTo>
                    <a:pt x="1248" y="4"/>
                    <a:pt x="1252" y="1"/>
                    <a:pt x="1256" y="1"/>
                  </a:cubicBezTo>
                  <a:close/>
                  <a:moveTo>
                    <a:pt x="1288" y="1"/>
                  </a:moveTo>
                  <a:lnTo>
                    <a:pt x="1288" y="1"/>
                  </a:lnTo>
                  <a:cubicBezTo>
                    <a:pt x="1293" y="1"/>
                    <a:pt x="1296" y="4"/>
                    <a:pt x="1296" y="9"/>
                  </a:cubicBezTo>
                  <a:cubicBezTo>
                    <a:pt x="1296" y="13"/>
                    <a:pt x="1293" y="17"/>
                    <a:pt x="1288" y="17"/>
                  </a:cubicBezTo>
                  <a:cubicBezTo>
                    <a:pt x="1284" y="17"/>
                    <a:pt x="1280" y="13"/>
                    <a:pt x="1280" y="9"/>
                  </a:cubicBezTo>
                  <a:cubicBezTo>
                    <a:pt x="1280" y="4"/>
                    <a:pt x="1284" y="1"/>
                    <a:pt x="1288" y="1"/>
                  </a:cubicBezTo>
                  <a:close/>
                  <a:moveTo>
                    <a:pt x="1320" y="1"/>
                  </a:moveTo>
                  <a:lnTo>
                    <a:pt x="1320" y="1"/>
                  </a:lnTo>
                  <a:cubicBezTo>
                    <a:pt x="1325" y="1"/>
                    <a:pt x="1328" y="4"/>
                    <a:pt x="1328" y="9"/>
                  </a:cubicBezTo>
                  <a:cubicBezTo>
                    <a:pt x="1328" y="13"/>
                    <a:pt x="1325" y="17"/>
                    <a:pt x="1320" y="17"/>
                  </a:cubicBezTo>
                  <a:cubicBezTo>
                    <a:pt x="1316" y="17"/>
                    <a:pt x="1312" y="13"/>
                    <a:pt x="1312" y="9"/>
                  </a:cubicBezTo>
                  <a:cubicBezTo>
                    <a:pt x="1312" y="4"/>
                    <a:pt x="1316" y="1"/>
                    <a:pt x="1320" y="1"/>
                  </a:cubicBezTo>
                  <a:close/>
                  <a:moveTo>
                    <a:pt x="1352" y="1"/>
                  </a:moveTo>
                  <a:lnTo>
                    <a:pt x="1352" y="1"/>
                  </a:lnTo>
                  <a:cubicBezTo>
                    <a:pt x="1357" y="1"/>
                    <a:pt x="1360" y="4"/>
                    <a:pt x="1360" y="9"/>
                  </a:cubicBezTo>
                  <a:cubicBezTo>
                    <a:pt x="1360" y="13"/>
                    <a:pt x="1357" y="17"/>
                    <a:pt x="1352" y="17"/>
                  </a:cubicBezTo>
                  <a:cubicBezTo>
                    <a:pt x="1348" y="17"/>
                    <a:pt x="1344" y="13"/>
                    <a:pt x="1344" y="9"/>
                  </a:cubicBezTo>
                  <a:cubicBezTo>
                    <a:pt x="1344" y="4"/>
                    <a:pt x="1348" y="1"/>
                    <a:pt x="1352" y="1"/>
                  </a:cubicBezTo>
                  <a:close/>
                  <a:moveTo>
                    <a:pt x="1384" y="1"/>
                  </a:moveTo>
                  <a:lnTo>
                    <a:pt x="1384" y="1"/>
                  </a:lnTo>
                  <a:cubicBezTo>
                    <a:pt x="1389" y="1"/>
                    <a:pt x="1392" y="4"/>
                    <a:pt x="1392" y="9"/>
                  </a:cubicBezTo>
                  <a:cubicBezTo>
                    <a:pt x="1392" y="13"/>
                    <a:pt x="1389" y="17"/>
                    <a:pt x="1384" y="17"/>
                  </a:cubicBezTo>
                  <a:cubicBezTo>
                    <a:pt x="1380" y="17"/>
                    <a:pt x="1376" y="13"/>
                    <a:pt x="1376" y="9"/>
                  </a:cubicBezTo>
                  <a:cubicBezTo>
                    <a:pt x="1376" y="4"/>
                    <a:pt x="1380" y="1"/>
                    <a:pt x="1384" y="1"/>
                  </a:cubicBezTo>
                  <a:close/>
                  <a:moveTo>
                    <a:pt x="1416" y="1"/>
                  </a:moveTo>
                  <a:lnTo>
                    <a:pt x="1416" y="1"/>
                  </a:lnTo>
                  <a:cubicBezTo>
                    <a:pt x="1421" y="1"/>
                    <a:pt x="1424" y="4"/>
                    <a:pt x="1424" y="9"/>
                  </a:cubicBezTo>
                  <a:cubicBezTo>
                    <a:pt x="1424" y="13"/>
                    <a:pt x="1421" y="17"/>
                    <a:pt x="1416" y="17"/>
                  </a:cubicBezTo>
                  <a:cubicBezTo>
                    <a:pt x="1412" y="17"/>
                    <a:pt x="1408" y="13"/>
                    <a:pt x="1408" y="9"/>
                  </a:cubicBezTo>
                  <a:cubicBezTo>
                    <a:pt x="1408" y="4"/>
                    <a:pt x="1412" y="1"/>
                    <a:pt x="1416" y="1"/>
                  </a:cubicBezTo>
                  <a:close/>
                  <a:moveTo>
                    <a:pt x="1448" y="1"/>
                  </a:moveTo>
                  <a:lnTo>
                    <a:pt x="1448" y="1"/>
                  </a:lnTo>
                  <a:cubicBezTo>
                    <a:pt x="1453" y="1"/>
                    <a:pt x="1456" y="4"/>
                    <a:pt x="1456" y="9"/>
                  </a:cubicBezTo>
                  <a:cubicBezTo>
                    <a:pt x="1456" y="13"/>
                    <a:pt x="1453" y="17"/>
                    <a:pt x="1448" y="17"/>
                  </a:cubicBezTo>
                  <a:cubicBezTo>
                    <a:pt x="1444" y="17"/>
                    <a:pt x="1440" y="13"/>
                    <a:pt x="1440" y="9"/>
                  </a:cubicBezTo>
                  <a:cubicBezTo>
                    <a:pt x="1440" y="4"/>
                    <a:pt x="1444" y="1"/>
                    <a:pt x="1448" y="1"/>
                  </a:cubicBezTo>
                  <a:close/>
                  <a:moveTo>
                    <a:pt x="1480" y="1"/>
                  </a:moveTo>
                  <a:lnTo>
                    <a:pt x="1480" y="1"/>
                  </a:lnTo>
                  <a:cubicBezTo>
                    <a:pt x="1485" y="1"/>
                    <a:pt x="1488" y="4"/>
                    <a:pt x="1488" y="9"/>
                  </a:cubicBezTo>
                  <a:cubicBezTo>
                    <a:pt x="1488" y="13"/>
                    <a:pt x="1485" y="17"/>
                    <a:pt x="1480" y="17"/>
                  </a:cubicBezTo>
                  <a:cubicBezTo>
                    <a:pt x="1476" y="17"/>
                    <a:pt x="1472" y="13"/>
                    <a:pt x="1472" y="9"/>
                  </a:cubicBezTo>
                  <a:cubicBezTo>
                    <a:pt x="1472" y="4"/>
                    <a:pt x="1476" y="1"/>
                    <a:pt x="1480" y="1"/>
                  </a:cubicBezTo>
                  <a:close/>
                  <a:moveTo>
                    <a:pt x="1512" y="1"/>
                  </a:moveTo>
                  <a:lnTo>
                    <a:pt x="1513" y="1"/>
                  </a:lnTo>
                  <a:cubicBezTo>
                    <a:pt x="1517" y="1"/>
                    <a:pt x="1521" y="4"/>
                    <a:pt x="1521" y="9"/>
                  </a:cubicBezTo>
                  <a:cubicBezTo>
                    <a:pt x="1521" y="13"/>
                    <a:pt x="1517" y="17"/>
                    <a:pt x="1513" y="17"/>
                  </a:cubicBezTo>
                  <a:lnTo>
                    <a:pt x="1512" y="17"/>
                  </a:lnTo>
                  <a:cubicBezTo>
                    <a:pt x="1508" y="17"/>
                    <a:pt x="1504" y="13"/>
                    <a:pt x="1504" y="9"/>
                  </a:cubicBezTo>
                  <a:cubicBezTo>
                    <a:pt x="1504" y="4"/>
                    <a:pt x="1508" y="1"/>
                    <a:pt x="1512" y="1"/>
                  </a:cubicBezTo>
                  <a:close/>
                  <a:moveTo>
                    <a:pt x="1545" y="1"/>
                  </a:moveTo>
                  <a:lnTo>
                    <a:pt x="1545" y="1"/>
                  </a:lnTo>
                  <a:cubicBezTo>
                    <a:pt x="1549" y="1"/>
                    <a:pt x="1553" y="4"/>
                    <a:pt x="1553" y="9"/>
                  </a:cubicBezTo>
                  <a:cubicBezTo>
                    <a:pt x="1553" y="13"/>
                    <a:pt x="1549" y="17"/>
                    <a:pt x="1545" y="17"/>
                  </a:cubicBezTo>
                  <a:cubicBezTo>
                    <a:pt x="1540" y="17"/>
                    <a:pt x="1537" y="13"/>
                    <a:pt x="1537" y="9"/>
                  </a:cubicBezTo>
                  <a:cubicBezTo>
                    <a:pt x="1537" y="4"/>
                    <a:pt x="1540" y="1"/>
                    <a:pt x="1545" y="1"/>
                  </a:cubicBezTo>
                  <a:close/>
                  <a:moveTo>
                    <a:pt x="1577" y="1"/>
                  </a:moveTo>
                  <a:lnTo>
                    <a:pt x="1577" y="1"/>
                  </a:lnTo>
                  <a:cubicBezTo>
                    <a:pt x="1581" y="1"/>
                    <a:pt x="1585" y="4"/>
                    <a:pt x="1585" y="9"/>
                  </a:cubicBezTo>
                  <a:cubicBezTo>
                    <a:pt x="1585" y="13"/>
                    <a:pt x="1581" y="17"/>
                    <a:pt x="1577" y="17"/>
                  </a:cubicBezTo>
                  <a:cubicBezTo>
                    <a:pt x="1572" y="17"/>
                    <a:pt x="1569" y="13"/>
                    <a:pt x="1569" y="9"/>
                  </a:cubicBezTo>
                  <a:cubicBezTo>
                    <a:pt x="1569" y="4"/>
                    <a:pt x="1572" y="1"/>
                    <a:pt x="1577" y="1"/>
                  </a:cubicBezTo>
                  <a:close/>
                  <a:moveTo>
                    <a:pt x="1609" y="1"/>
                  </a:moveTo>
                  <a:lnTo>
                    <a:pt x="1609" y="1"/>
                  </a:lnTo>
                  <a:cubicBezTo>
                    <a:pt x="1613" y="1"/>
                    <a:pt x="1617" y="4"/>
                    <a:pt x="1617" y="9"/>
                  </a:cubicBezTo>
                  <a:cubicBezTo>
                    <a:pt x="1617" y="13"/>
                    <a:pt x="1613" y="17"/>
                    <a:pt x="1609" y="17"/>
                  </a:cubicBezTo>
                  <a:cubicBezTo>
                    <a:pt x="1604" y="17"/>
                    <a:pt x="1601" y="13"/>
                    <a:pt x="1601" y="9"/>
                  </a:cubicBezTo>
                  <a:cubicBezTo>
                    <a:pt x="1601" y="4"/>
                    <a:pt x="1604" y="1"/>
                    <a:pt x="1609" y="1"/>
                  </a:cubicBezTo>
                  <a:close/>
                  <a:moveTo>
                    <a:pt x="1641" y="1"/>
                  </a:moveTo>
                  <a:lnTo>
                    <a:pt x="1641" y="1"/>
                  </a:lnTo>
                  <a:cubicBezTo>
                    <a:pt x="1645" y="1"/>
                    <a:pt x="1649" y="4"/>
                    <a:pt x="1649" y="9"/>
                  </a:cubicBezTo>
                  <a:cubicBezTo>
                    <a:pt x="1649" y="13"/>
                    <a:pt x="1645" y="17"/>
                    <a:pt x="1641" y="17"/>
                  </a:cubicBezTo>
                  <a:cubicBezTo>
                    <a:pt x="1636" y="17"/>
                    <a:pt x="1633" y="13"/>
                    <a:pt x="1633" y="9"/>
                  </a:cubicBezTo>
                  <a:cubicBezTo>
                    <a:pt x="1633" y="4"/>
                    <a:pt x="1636" y="1"/>
                    <a:pt x="1641" y="1"/>
                  </a:cubicBezTo>
                  <a:close/>
                  <a:moveTo>
                    <a:pt x="1673" y="1"/>
                  </a:moveTo>
                  <a:lnTo>
                    <a:pt x="1673" y="1"/>
                  </a:lnTo>
                  <a:cubicBezTo>
                    <a:pt x="1677" y="1"/>
                    <a:pt x="1681" y="4"/>
                    <a:pt x="1681" y="9"/>
                  </a:cubicBezTo>
                  <a:cubicBezTo>
                    <a:pt x="1681" y="13"/>
                    <a:pt x="1677" y="17"/>
                    <a:pt x="1673" y="17"/>
                  </a:cubicBezTo>
                  <a:cubicBezTo>
                    <a:pt x="1668" y="17"/>
                    <a:pt x="1665" y="13"/>
                    <a:pt x="1665" y="9"/>
                  </a:cubicBezTo>
                  <a:cubicBezTo>
                    <a:pt x="1665" y="4"/>
                    <a:pt x="1668" y="1"/>
                    <a:pt x="1673" y="1"/>
                  </a:cubicBezTo>
                  <a:close/>
                  <a:moveTo>
                    <a:pt x="1705" y="1"/>
                  </a:moveTo>
                  <a:lnTo>
                    <a:pt x="1705" y="1"/>
                  </a:lnTo>
                  <a:cubicBezTo>
                    <a:pt x="1709" y="1"/>
                    <a:pt x="1713" y="4"/>
                    <a:pt x="1713" y="9"/>
                  </a:cubicBezTo>
                  <a:cubicBezTo>
                    <a:pt x="1713" y="13"/>
                    <a:pt x="1709" y="17"/>
                    <a:pt x="1705" y="17"/>
                  </a:cubicBezTo>
                  <a:cubicBezTo>
                    <a:pt x="1700" y="17"/>
                    <a:pt x="1697" y="13"/>
                    <a:pt x="1697" y="9"/>
                  </a:cubicBezTo>
                  <a:cubicBezTo>
                    <a:pt x="1697" y="4"/>
                    <a:pt x="1700" y="1"/>
                    <a:pt x="1705" y="1"/>
                  </a:cubicBezTo>
                  <a:close/>
                  <a:moveTo>
                    <a:pt x="1737" y="1"/>
                  </a:moveTo>
                  <a:lnTo>
                    <a:pt x="1737" y="1"/>
                  </a:lnTo>
                  <a:cubicBezTo>
                    <a:pt x="1741" y="1"/>
                    <a:pt x="1745" y="4"/>
                    <a:pt x="1745" y="9"/>
                  </a:cubicBezTo>
                  <a:cubicBezTo>
                    <a:pt x="1745" y="13"/>
                    <a:pt x="1741" y="17"/>
                    <a:pt x="1737" y="17"/>
                  </a:cubicBezTo>
                  <a:cubicBezTo>
                    <a:pt x="1732" y="17"/>
                    <a:pt x="1729" y="13"/>
                    <a:pt x="1729" y="9"/>
                  </a:cubicBezTo>
                  <a:cubicBezTo>
                    <a:pt x="1729" y="4"/>
                    <a:pt x="1732" y="1"/>
                    <a:pt x="1737" y="1"/>
                  </a:cubicBezTo>
                  <a:close/>
                  <a:moveTo>
                    <a:pt x="1769" y="1"/>
                  </a:moveTo>
                  <a:lnTo>
                    <a:pt x="1769" y="1"/>
                  </a:lnTo>
                  <a:cubicBezTo>
                    <a:pt x="1773" y="1"/>
                    <a:pt x="1777" y="4"/>
                    <a:pt x="1777" y="9"/>
                  </a:cubicBezTo>
                  <a:cubicBezTo>
                    <a:pt x="1777" y="13"/>
                    <a:pt x="1773" y="17"/>
                    <a:pt x="1769" y="17"/>
                  </a:cubicBezTo>
                  <a:cubicBezTo>
                    <a:pt x="1764" y="17"/>
                    <a:pt x="1761" y="13"/>
                    <a:pt x="1761" y="9"/>
                  </a:cubicBezTo>
                  <a:cubicBezTo>
                    <a:pt x="1761" y="4"/>
                    <a:pt x="1764" y="1"/>
                    <a:pt x="1769" y="1"/>
                  </a:cubicBezTo>
                  <a:close/>
                  <a:moveTo>
                    <a:pt x="1801" y="1"/>
                  </a:moveTo>
                  <a:lnTo>
                    <a:pt x="1801" y="1"/>
                  </a:lnTo>
                  <a:cubicBezTo>
                    <a:pt x="1805" y="1"/>
                    <a:pt x="1809" y="4"/>
                    <a:pt x="1809" y="9"/>
                  </a:cubicBezTo>
                  <a:cubicBezTo>
                    <a:pt x="1809" y="13"/>
                    <a:pt x="1805" y="17"/>
                    <a:pt x="1801" y="17"/>
                  </a:cubicBezTo>
                  <a:cubicBezTo>
                    <a:pt x="1796" y="17"/>
                    <a:pt x="1793" y="13"/>
                    <a:pt x="1793" y="9"/>
                  </a:cubicBezTo>
                  <a:cubicBezTo>
                    <a:pt x="1793" y="4"/>
                    <a:pt x="1796" y="1"/>
                    <a:pt x="1801" y="1"/>
                  </a:cubicBezTo>
                  <a:close/>
                  <a:moveTo>
                    <a:pt x="1833" y="1"/>
                  </a:moveTo>
                  <a:lnTo>
                    <a:pt x="1833" y="1"/>
                  </a:lnTo>
                  <a:cubicBezTo>
                    <a:pt x="1837" y="1"/>
                    <a:pt x="1841" y="4"/>
                    <a:pt x="1841" y="9"/>
                  </a:cubicBezTo>
                  <a:cubicBezTo>
                    <a:pt x="1841" y="13"/>
                    <a:pt x="1837" y="17"/>
                    <a:pt x="1833" y="17"/>
                  </a:cubicBezTo>
                  <a:cubicBezTo>
                    <a:pt x="1828" y="17"/>
                    <a:pt x="1825" y="13"/>
                    <a:pt x="1825" y="9"/>
                  </a:cubicBezTo>
                  <a:cubicBezTo>
                    <a:pt x="1825" y="4"/>
                    <a:pt x="1828" y="1"/>
                    <a:pt x="1833" y="1"/>
                  </a:cubicBezTo>
                  <a:close/>
                  <a:moveTo>
                    <a:pt x="1865" y="1"/>
                  </a:moveTo>
                  <a:lnTo>
                    <a:pt x="1865" y="1"/>
                  </a:lnTo>
                  <a:cubicBezTo>
                    <a:pt x="1869" y="1"/>
                    <a:pt x="1873" y="4"/>
                    <a:pt x="1873" y="9"/>
                  </a:cubicBezTo>
                  <a:cubicBezTo>
                    <a:pt x="1873" y="13"/>
                    <a:pt x="1869" y="17"/>
                    <a:pt x="1865" y="17"/>
                  </a:cubicBezTo>
                  <a:cubicBezTo>
                    <a:pt x="1860" y="17"/>
                    <a:pt x="1857" y="13"/>
                    <a:pt x="1857" y="9"/>
                  </a:cubicBezTo>
                  <a:cubicBezTo>
                    <a:pt x="1857" y="4"/>
                    <a:pt x="1860" y="1"/>
                    <a:pt x="1865" y="1"/>
                  </a:cubicBezTo>
                  <a:close/>
                  <a:moveTo>
                    <a:pt x="1897" y="1"/>
                  </a:moveTo>
                  <a:lnTo>
                    <a:pt x="1897" y="1"/>
                  </a:lnTo>
                  <a:cubicBezTo>
                    <a:pt x="1901" y="1"/>
                    <a:pt x="1905" y="4"/>
                    <a:pt x="1905" y="9"/>
                  </a:cubicBezTo>
                  <a:cubicBezTo>
                    <a:pt x="1905" y="13"/>
                    <a:pt x="1901" y="17"/>
                    <a:pt x="1897" y="17"/>
                  </a:cubicBezTo>
                  <a:cubicBezTo>
                    <a:pt x="1892" y="17"/>
                    <a:pt x="1889" y="13"/>
                    <a:pt x="1889" y="9"/>
                  </a:cubicBezTo>
                  <a:cubicBezTo>
                    <a:pt x="1889" y="4"/>
                    <a:pt x="1892" y="1"/>
                    <a:pt x="1897" y="1"/>
                  </a:cubicBezTo>
                  <a:close/>
                  <a:moveTo>
                    <a:pt x="1929" y="1"/>
                  </a:moveTo>
                  <a:lnTo>
                    <a:pt x="1929" y="1"/>
                  </a:lnTo>
                  <a:cubicBezTo>
                    <a:pt x="1933" y="1"/>
                    <a:pt x="1937" y="4"/>
                    <a:pt x="1937" y="9"/>
                  </a:cubicBezTo>
                  <a:cubicBezTo>
                    <a:pt x="1937" y="13"/>
                    <a:pt x="1933" y="17"/>
                    <a:pt x="1929" y="17"/>
                  </a:cubicBezTo>
                  <a:cubicBezTo>
                    <a:pt x="1924" y="17"/>
                    <a:pt x="1921" y="13"/>
                    <a:pt x="1921" y="9"/>
                  </a:cubicBezTo>
                  <a:cubicBezTo>
                    <a:pt x="1921" y="4"/>
                    <a:pt x="1924" y="1"/>
                    <a:pt x="1929" y="1"/>
                  </a:cubicBezTo>
                  <a:close/>
                  <a:moveTo>
                    <a:pt x="1961" y="1"/>
                  </a:moveTo>
                  <a:lnTo>
                    <a:pt x="1961" y="1"/>
                  </a:lnTo>
                  <a:cubicBezTo>
                    <a:pt x="1965" y="1"/>
                    <a:pt x="1969" y="4"/>
                    <a:pt x="1969" y="9"/>
                  </a:cubicBezTo>
                  <a:cubicBezTo>
                    <a:pt x="1969" y="13"/>
                    <a:pt x="1965" y="17"/>
                    <a:pt x="1961" y="17"/>
                  </a:cubicBezTo>
                  <a:cubicBezTo>
                    <a:pt x="1956" y="17"/>
                    <a:pt x="1953" y="13"/>
                    <a:pt x="1953" y="9"/>
                  </a:cubicBezTo>
                  <a:cubicBezTo>
                    <a:pt x="1953" y="4"/>
                    <a:pt x="1956" y="1"/>
                    <a:pt x="1961" y="1"/>
                  </a:cubicBezTo>
                  <a:close/>
                  <a:moveTo>
                    <a:pt x="1993" y="1"/>
                  </a:moveTo>
                  <a:lnTo>
                    <a:pt x="1993" y="1"/>
                  </a:lnTo>
                  <a:cubicBezTo>
                    <a:pt x="1997" y="1"/>
                    <a:pt x="2001" y="4"/>
                    <a:pt x="2001" y="9"/>
                  </a:cubicBezTo>
                  <a:cubicBezTo>
                    <a:pt x="2001" y="13"/>
                    <a:pt x="1997" y="17"/>
                    <a:pt x="1993" y="17"/>
                  </a:cubicBezTo>
                  <a:cubicBezTo>
                    <a:pt x="1988" y="17"/>
                    <a:pt x="1985" y="13"/>
                    <a:pt x="1985" y="9"/>
                  </a:cubicBezTo>
                  <a:cubicBezTo>
                    <a:pt x="1985" y="4"/>
                    <a:pt x="1988" y="1"/>
                    <a:pt x="1993" y="1"/>
                  </a:cubicBezTo>
                  <a:close/>
                  <a:moveTo>
                    <a:pt x="2025" y="1"/>
                  </a:moveTo>
                  <a:lnTo>
                    <a:pt x="2025" y="1"/>
                  </a:lnTo>
                  <a:cubicBezTo>
                    <a:pt x="2029" y="1"/>
                    <a:pt x="2033" y="4"/>
                    <a:pt x="2033" y="9"/>
                  </a:cubicBezTo>
                  <a:cubicBezTo>
                    <a:pt x="2033" y="13"/>
                    <a:pt x="2029" y="17"/>
                    <a:pt x="2025" y="17"/>
                  </a:cubicBezTo>
                  <a:cubicBezTo>
                    <a:pt x="2020" y="17"/>
                    <a:pt x="2017" y="13"/>
                    <a:pt x="2017" y="9"/>
                  </a:cubicBezTo>
                  <a:cubicBezTo>
                    <a:pt x="2017" y="4"/>
                    <a:pt x="2020" y="1"/>
                    <a:pt x="2025" y="1"/>
                  </a:cubicBezTo>
                  <a:close/>
                  <a:moveTo>
                    <a:pt x="2057" y="1"/>
                  </a:moveTo>
                  <a:lnTo>
                    <a:pt x="2057" y="1"/>
                  </a:lnTo>
                  <a:cubicBezTo>
                    <a:pt x="2061" y="1"/>
                    <a:pt x="2065" y="4"/>
                    <a:pt x="2065" y="9"/>
                  </a:cubicBezTo>
                  <a:cubicBezTo>
                    <a:pt x="2065" y="13"/>
                    <a:pt x="2061" y="17"/>
                    <a:pt x="2057" y="17"/>
                  </a:cubicBezTo>
                  <a:cubicBezTo>
                    <a:pt x="2052" y="17"/>
                    <a:pt x="2049" y="13"/>
                    <a:pt x="2049" y="9"/>
                  </a:cubicBezTo>
                  <a:cubicBezTo>
                    <a:pt x="2049" y="4"/>
                    <a:pt x="2052" y="1"/>
                    <a:pt x="2057" y="1"/>
                  </a:cubicBezTo>
                  <a:close/>
                  <a:moveTo>
                    <a:pt x="2089" y="1"/>
                  </a:moveTo>
                  <a:lnTo>
                    <a:pt x="2089" y="1"/>
                  </a:lnTo>
                  <a:cubicBezTo>
                    <a:pt x="2093" y="1"/>
                    <a:pt x="2097" y="4"/>
                    <a:pt x="2097" y="9"/>
                  </a:cubicBezTo>
                  <a:cubicBezTo>
                    <a:pt x="2097" y="13"/>
                    <a:pt x="2093" y="17"/>
                    <a:pt x="2089" y="17"/>
                  </a:cubicBezTo>
                  <a:cubicBezTo>
                    <a:pt x="2084" y="17"/>
                    <a:pt x="2081" y="13"/>
                    <a:pt x="2081" y="9"/>
                  </a:cubicBezTo>
                  <a:cubicBezTo>
                    <a:pt x="2081" y="4"/>
                    <a:pt x="2084" y="1"/>
                    <a:pt x="2089" y="1"/>
                  </a:cubicBezTo>
                  <a:close/>
                  <a:moveTo>
                    <a:pt x="2121" y="1"/>
                  </a:moveTo>
                  <a:lnTo>
                    <a:pt x="2121" y="1"/>
                  </a:lnTo>
                  <a:cubicBezTo>
                    <a:pt x="2125" y="1"/>
                    <a:pt x="2129" y="4"/>
                    <a:pt x="2129" y="9"/>
                  </a:cubicBezTo>
                  <a:cubicBezTo>
                    <a:pt x="2129" y="13"/>
                    <a:pt x="2125" y="17"/>
                    <a:pt x="2121" y="17"/>
                  </a:cubicBezTo>
                  <a:cubicBezTo>
                    <a:pt x="2116" y="17"/>
                    <a:pt x="2113" y="13"/>
                    <a:pt x="2113" y="9"/>
                  </a:cubicBezTo>
                  <a:cubicBezTo>
                    <a:pt x="2113" y="4"/>
                    <a:pt x="2116" y="1"/>
                    <a:pt x="2121" y="1"/>
                  </a:cubicBezTo>
                  <a:close/>
                  <a:moveTo>
                    <a:pt x="2153" y="1"/>
                  </a:moveTo>
                  <a:lnTo>
                    <a:pt x="2153" y="1"/>
                  </a:lnTo>
                  <a:cubicBezTo>
                    <a:pt x="2157" y="1"/>
                    <a:pt x="2161" y="4"/>
                    <a:pt x="2161" y="9"/>
                  </a:cubicBezTo>
                  <a:cubicBezTo>
                    <a:pt x="2161" y="13"/>
                    <a:pt x="2157" y="17"/>
                    <a:pt x="2153" y="17"/>
                  </a:cubicBezTo>
                  <a:cubicBezTo>
                    <a:pt x="2148" y="17"/>
                    <a:pt x="2145" y="13"/>
                    <a:pt x="2145" y="9"/>
                  </a:cubicBezTo>
                  <a:cubicBezTo>
                    <a:pt x="2145" y="4"/>
                    <a:pt x="2148" y="1"/>
                    <a:pt x="2153" y="1"/>
                  </a:cubicBezTo>
                  <a:close/>
                  <a:moveTo>
                    <a:pt x="2185" y="1"/>
                  </a:moveTo>
                  <a:lnTo>
                    <a:pt x="2185" y="1"/>
                  </a:lnTo>
                  <a:cubicBezTo>
                    <a:pt x="2189" y="1"/>
                    <a:pt x="2193" y="4"/>
                    <a:pt x="2193" y="9"/>
                  </a:cubicBezTo>
                  <a:cubicBezTo>
                    <a:pt x="2193" y="13"/>
                    <a:pt x="2189" y="17"/>
                    <a:pt x="2185" y="17"/>
                  </a:cubicBezTo>
                  <a:cubicBezTo>
                    <a:pt x="2180" y="17"/>
                    <a:pt x="2177" y="13"/>
                    <a:pt x="2177" y="9"/>
                  </a:cubicBezTo>
                  <a:cubicBezTo>
                    <a:pt x="2177" y="4"/>
                    <a:pt x="2180" y="1"/>
                    <a:pt x="2185" y="1"/>
                  </a:cubicBezTo>
                  <a:close/>
                  <a:moveTo>
                    <a:pt x="2217" y="1"/>
                  </a:moveTo>
                  <a:lnTo>
                    <a:pt x="2217" y="1"/>
                  </a:lnTo>
                  <a:cubicBezTo>
                    <a:pt x="2221" y="1"/>
                    <a:pt x="2225" y="4"/>
                    <a:pt x="2225" y="9"/>
                  </a:cubicBezTo>
                  <a:cubicBezTo>
                    <a:pt x="2225" y="13"/>
                    <a:pt x="2221" y="17"/>
                    <a:pt x="2217" y="17"/>
                  </a:cubicBezTo>
                  <a:cubicBezTo>
                    <a:pt x="2212" y="17"/>
                    <a:pt x="2209" y="13"/>
                    <a:pt x="2209" y="9"/>
                  </a:cubicBezTo>
                  <a:cubicBezTo>
                    <a:pt x="2209" y="4"/>
                    <a:pt x="2212" y="1"/>
                    <a:pt x="2217" y="1"/>
                  </a:cubicBezTo>
                  <a:close/>
                  <a:moveTo>
                    <a:pt x="2249" y="1"/>
                  </a:moveTo>
                  <a:lnTo>
                    <a:pt x="2249" y="1"/>
                  </a:lnTo>
                  <a:cubicBezTo>
                    <a:pt x="2253" y="1"/>
                    <a:pt x="2257" y="4"/>
                    <a:pt x="2257" y="9"/>
                  </a:cubicBezTo>
                  <a:cubicBezTo>
                    <a:pt x="2257" y="13"/>
                    <a:pt x="2253" y="17"/>
                    <a:pt x="2249" y="17"/>
                  </a:cubicBezTo>
                  <a:cubicBezTo>
                    <a:pt x="2244" y="17"/>
                    <a:pt x="2241" y="13"/>
                    <a:pt x="2241" y="9"/>
                  </a:cubicBezTo>
                  <a:cubicBezTo>
                    <a:pt x="2241" y="4"/>
                    <a:pt x="2244" y="1"/>
                    <a:pt x="2249" y="1"/>
                  </a:cubicBezTo>
                  <a:close/>
                  <a:moveTo>
                    <a:pt x="2281" y="1"/>
                  </a:moveTo>
                  <a:lnTo>
                    <a:pt x="2281" y="1"/>
                  </a:lnTo>
                  <a:cubicBezTo>
                    <a:pt x="2285" y="1"/>
                    <a:pt x="2289" y="4"/>
                    <a:pt x="2289" y="9"/>
                  </a:cubicBezTo>
                  <a:cubicBezTo>
                    <a:pt x="2289" y="13"/>
                    <a:pt x="2285" y="17"/>
                    <a:pt x="2281" y="17"/>
                  </a:cubicBezTo>
                  <a:cubicBezTo>
                    <a:pt x="2276" y="17"/>
                    <a:pt x="2273" y="13"/>
                    <a:pt x="2273" y="9"/>
                  </a:cubicBezTo>
                  <a:cubicBezTo>
                    <a:pt x="2273" y="4"/>
                    <a:pt x="2276" y="1"/>
                    <a:pt x="2281" y="1"/>
                  </a:cubicBezTo>
                  <a:close/>
                  <a:moveTo>
                    <a:pt x="2313" y="1"/>
                  </a:moveTo>
                  <a:lnTo>
                    <a:pt x="2313" y="1"/>
                  </a:lnTo>
                  <a:cubicBezTo>
                    <a:pt x="2317" y="1"/>
                    <a:pt x="2321" y="4"/>
                    <a:pt x="2321" y="9"/>
                  </a:cubicBezTo>
                  <a:cubicBezTo>
                    <a:pt x="2321" y="13"/>
                    <a:pt x="2317" y="17"/>
                    <a:pt x="2313" y="17"/>
                  </a:cubicBezTo>
                  <a:cubicBezTo>
                    <a:pt x="2308" y="17"/>
                    <a:pt x="2305" y="13"/>
                    <a:pt x="2305" y="9"/>
                  </a:cubicBezTo>
                  <a:cubicBezTo>
                    <a:pt x="2305" y="4"/>
                    <a:pt x="2308" y="1"/>
                    <a:pt x="2313" y="1"/>
                  </a:cubicBezTo>
                  <a:close/>
                  <a:moveTo>
                    <a:pt x="2345" y="1"/>
                  </a:moveTo>
                  <a:lnTo>
                    <a:pt x="2345" y="1"/>
                  </a:lnTo>
                  <a:cubicBezTo>
                    <a:pt x="2349" y="1"/>
                    <a:pt x="2353" y="4"/>
                    <a:pt x="2353" y="9"/>
                  </a:cubicBezTo>
                  <a:cubicBezTo>
                    <a:pt x="2353" y="13"/>
                    <a:pt x="2349" y="17"/>
                    <a:pt x="2345" y="17"/>
                  </a:cubicBezTo>
                  <a:cubicBezTo>
                    <a:pt x="2340" y="17"/>
                    <a:pt x="2337" y="13"/>
                    <a:pt x="2337" y="9"/>
                  </a:cubicBezTo>
                  <a:cubicBezTo>
                    <a:pt x="2337" y="4"/>
                    <a:pt x="2340" y="1"/>
                    <a:pt x="2345" y="1"/>
                  </a:cubicBezTo>
                  <a:close/>
                  <a:moveTo>
                    <a:pt x="2377" y="1"/>
                  </a:moveTo>
                  <a:lnTo>
                    <a:pt x="2377" y="1"/>
                  </a:lnTo>
                  <a:cubicBezTo>
                    <a:pt x="2381" y="1"/>
                    <a:pt x="2385" y="4"/>
                    <a:pt x="2385" y="9"/>
                  </a:cubicBezTo>
                  <a:cubicBezTo>
                    <a:pt x="2385" y="13"/>
                    <a:pt x="2381" y="17"/>
                    <a:pt x="2377" y="17"/>
                  </a:cubicBezTo>
                  <a:cubicBezTo>
                    <a:pt x="2372" y="17"/>
                    <a:pt x="2369" y="13"/>
                    <a:pt x="2369" y="9"/>
                  </a:cubicBezTo>
                  <a:cubicBezTo>
                    <a:pt x="2369" y="4"/>
                    <a:pt x="2372" y="1"/>
                    <a:pt x="2377" y="1"/>
                  </a:cubicBezTo>
                  <a:close/>
                  <a:moveTo>
                    <a:pt x="2409" y="1"/>
                  </a:moveTo>
                  <a:lnTo>
                    <a:pt x="2409" y="1"/>
                  </a:lnTo>
                  <a:cubicBezTo>
                    <a:pt x="2413" y="1"/>
                    <a:pt x="2417" y="4"/>
                    <a:pt x="2417" y="9"/>
                  </a:cubicBezTo>
                  <a:cubicBezTo>
                    <a:pt x="2417" y="13"/>
                    <a:pt x="2413" y="17"/>
                    <a:pt x="2409" y="17"/>
                  </a:cubicBezTo>
                  <a:cubicBezTo>
                    <a:pt x="2405" y="17"/>
                    <a:pt x="2401" y="13"/>
                    <a:pt x="2401" y="9"/>
                  </a:cubicBezTo>
                  <a:cubicBezTo>
                    <a:pt x="2401" y="4"/>
                    <a:pt x="2405" y="1"/>
                    <a:pt x="2409" y="1"/>
                  </a:cubicBezTo>
                  <a:close/>
                  <a:moveTo>
                    <a:pt x="2441" y="1"/>
                  </a:moveTo>
                  <a:lnTo>
                    <a:pt x="2441" y="1"/>
                  </a:lnTo>
                  <a:cubicBezTo>
                    <a:pt x="2445" y="1"/>
                    <a:pt x="2449" y="4"/>
                    <a:pt x="2449" y="9"/>
                  </a:cubicBezTo>
                  <a:cubicBezTo>
                    <a:pt x="2449" y="13"/>
                    <a:pt x="2445" y="17"/>
                    <a:pt x="2441" y="17"/>
                  </a:cubicBezTo>
                  <a:cubicBezTo>
                    <a:pt x="2437" y="17"/>
                    <a:pt x="2433" y="13"/>
                    <a:pt x="2433" y="9"/>
                  </a:cubicBezTo>
                  <a:cubicBezTo>
                    <a:pt x="2433" y="4"/>
                    <a:pt x="2437" y="1"/>
                    <a:pt x="2441" y="1"/>
                  </a:cubicBezTo>
                  <a:close/>
                  <a:moveTo>
                    <a:pt x="2473" y="1"/>
                  </a:moveTo>
                  <a:lnTo>
                    <a:pt x="2473" y="1"/>
                  </a:lnTo>
                  <a:cubicBezTo>
                    <a:pt x="2477" y="1"/>
                    <a:pt x="2481" y="4"/>
                    <a:pt x="2481" y="9"/>
                  </a:cubicBezTo>
                  <a:cubicBezTo>
                    <a:pt x="2481" y="13"/>
                    <a:pt x="2477" y="17"/>
                    <a:pt x="2473" y="17"/>
                  </a:cubicBezTo>
                  <a:cubicBezTo>
                    <a:pt x="2469" y="17"/>
                    <a:pt x="2465" y="13"/>
                    <a:pt x="2465" y="9"/>
                  </a:cubicBezTo>
                  <a:cubicBezTo>
                    <a:pt x="2465" y="4"/>
                    <a:pt x="2469" y="1"/>
                    <a:pt x="2473" y="1"/>
                  </a:cubicBezTo>
                  <a:close/>
                  <a:moveTo>
                    <a:pt x="2505" y="1"/>
                  </a:moveTo>
                  <a:lnTo>
                    <a:pt x="2505" y="1"/>
                  </a:lnTo>
                  <a:cubicBezTo>
                    <a:pt x="2509" y="1"/>
                    <a:pt x="2513" y="4"/>
                    <a:pt x="2513" y="9"/>
                  </a:cubicBezTo>
                  <a:cubicBezTo>
                    <a:pt x="2513" y="13"/>
                    <a:pt x="2509" y="17"/>
                    <a:pt x="2505" y="17"/>
                  </a:cubicBezTo>
                  <a:cubicBezTo>
                    <a:pt x="2501" y="17"/>
                    <a:pt x="2497" y="13"/>
                    <a:pt x="2497" y="9"/>
                  </a:cubicBezTo>
                  <a:cubicBezTo>
                    <a:pt x="2497" y="4"/>
                    <a:pt x="2501" y="1"/>
                    <a:pt x="2505" y="1"/>
                  </a:cubicBezTo>
                  <a:close/>
                  <a:moveTo>
                    <a:pt x="2537" y="1"/>
                  </a:moveTo>
                  <a:lnTo>
                    <a:pt x="2537" y="1"/>
                  </a:lnTo>
                  <a:cubicBezTo>
                    <a:pt x="2541" y="1"/>
                    <a:pt x="2545" y="4"/>
                    <a:pt x="2545" y="9"/>
                  </a:cubicBezTo>
                  <a:cubicBezTo>
                    <a:pt x="2545" y="13"/>
                    <a:pt x="2541" y="17"/>
                    <a:pt x="2537" y="17"/>
                  </a:cubicBezTo>
                  <a:cubicBezTo>
                    <a:pt x="2533" y="17"/>
                    <a:pt x="2529" y="13"/>
                    <a:pt x="2529" y="9"/>
                  </a:cubicBezTo>
                  <a:cubicBezTo>
                    <a:pt x="2529" y="4"/>
                    <a:pt x="2533" y="1"/>
                    <a:pt x="2537" y="1"/>
                  </a:cubicBezTo>
                  <a:close/>
                  <a:moveTo>
                    <a:pt x="2569" y="1"/>
                  </a:moveTo>
                  <a:lnTo>
                    <a:pt x="2569" y="1"/>
                  </a:lnTo>
                  <a:cubicBezTo>
                    <a:pt x="2573" y="1"/>
                    <a:pt x="2577" y="4"/>
                    <a:pt x="2577" y="9"/>
                  </a:cubicBezTo>
                  <a:cubicBezTo>
                    <a:pt x="2577" y="13"/>
                    <a:pt x="2573" y="17"/>
                    <a:pt x="2569" y="17"/>
                  </a:cubicBezTo>
                  <a:cubicBezTo>
                    <a:pt x="2565" y="17"/>
                    <a:pt x="2561" y="13"/>
                    <a:pt x="2561" y="9"/>
                  </a:cubicBezTo>
                  <a:cubicBezTo>
                    <a:pt x="2561" y="4"/>
                    <a:pt x="2565" y="1"/>
                    <a:pt x="2569" y="1"/>
                  </a:cubicBezTo>
                  <a:close/>
                  <a:moveTo>
                    <a:pt x="2601" y="1"/>
                  </a:moveTo>
                  <a:lnTo>
                    <a:pt x="2601" y="1"/>
                  </a:lnTo>
                  <a:cubicBezTo>
                    <a:pt x="2605" y="1"/>
                    <a:pt x="2609" y="4"/>
                    <a:pt x="2609" y="9"/>
                  </a:cubicBezTo>
                  <a:cubicBezTo>
                    <a:pt x="2609" y="13"/>
                    <a:pt x="2605" y="17"/>
                    <a:pt x="2601" y="17"/>
                  </a:cubicBezTo>
                  <a:cubicBezTo>
                    <a:pt x="2597" y="17"/>
                    <a:pt x="2593" y="13"/>
                    <a:pt x="2593" y="9"/>
                  </a:cubicBezTo>
                  <a:cubicBezTo>
                    <a:pt x="2593" y="4"/>
                    <a:pt x="2597" y="1"/>
                    <a:pt x="2601" y="1"/>
                  </a:cubicBezTo>
                  <a:close/>
                  <a:moveTo>
                    <a:pt x="2633" y="1"/>
                  </a:moveTo>
                  <a:lnTo>
                    <a:pt x="2633" y="1"/>
                  </a:lnTo>
                  <a:cubicBezTo>
                    <a:pt x="2637" y="1"/>
                    <a:pt x="2641" y="4"/>
                    <a:pt x="2641" y="9"/>
                  </a:cubicBezTo>
                  <a:cubicBezTo>
                    <a:pt x="2641" y="13"/>
                    <a:pt x="2637" y="17"/>
                    <a:pt x="2633" y="17"/>
                  </a:cubicBezTo>
                  <a:cubicBezTo>
                    <a:pt x="2629" y="17"/>
                    <a:pt x="2625" y="13"/>
                    <a:pt x="2625" y="9"/>
                  </a:cubicBezTo>
                  <a:cubicBezTo>
                    <a:pt x="2625" y="4"/>
                    <a:pt x="2629" y="1"/>
                    <a:pt x="2633" y="1"/>
                  </a:cubicBezTo>
                  <a:close/>
                  <a:moveTo>
                    <a:pt x="2665" y="1"/>
                  </a:moveTo>
                  <a:lnTo>
                    <a:pt x="2665" y="1"/>
                  </a:lnTo>
                  <a:cubicBezTo>
                    <a:pt x="2669" y="1"/>
                    <a:pt x="2673" y="4"/>
                    <a:pt x="2673" y="9"/>
                  </a:cubicBezTo>
                  <a:cubicBezTo>
                    <a:pt x="2673" y="13"/>
                    <a:pt x="2669" y="17"/>
                    <a:pt x="2665" y="17"/>
                  </a:cubicBezTo>
                  <a:cubicBezTo>
                    <a:pt x="2661" y="17"/>
                    <a:pt x="2657" y="13"/>
                    <a:pt x="2657" y="9"/>
                  </a:cubicBezTo>
                  <a:cubicBezTo>
                    <a:pt x="2657" y="4"/>
                    <a:pt x="2661" y="1"/>
                    <a:pt x="2665" y="1"/>
                  </a:cubicBezTo>
                  <a:close/>
                  <a:moveTo>
                    <a:pt x="2697" y="1"/>
                  </a:moveTo>
                  <a:lnTo>
                    <a:pt x="2697" y="1"/>
                  </a:lnTo>
                  <a:cubicBezTo>
                    <a:pt x="2702" y="1"/>
                    <a:pt x="2705" y="4"/>
                    <a:pt x="2705" y="9"/>
                  </a:cubicBezTo>
                  <a:cubicBezTo>
                    <a:pt x="2705" y="13"/>
                    <a:pt x="2702" y="17"/>
                    <a:pt x="2697" y="17"/>
                  </a:cubicBezTo>
                  <a:cubicBezTo>
                    <a:pt x="2693" y="17"/>
                    <a:pt x="2689" y="13"/>
                    <a:pt x="2689" y="9"/>
                  </a:cubicBezTo>
                  <a:cubicBezTo>
                    <a:pt x="2689" y="4"/>
                    <a:pt x="2693" y="1"/>
                    <a:pt x="2697" y="1"/>
                  </a:cubicBezTo>
                  <a:close/>
                  <a:moveTo>
                    <a:pt x="2729" y="1"/>
                  </a:moveTo>
                  <a:lnTo>
                    <a:pt x="2729" y="1"/>
                  </a:lnTo>
                  <a:cubicBezTo>
                    <a:pt x="2734" y="1"/>
                    <a:pt x="2737" y="4"/>
                    <a:pt x="2737" y="9"/>
                  </a:cubicBezTo>
                  <a:cubicBezTo>
                    <a:pt x="2737" y="13"/>
                    <a:pt x="2734" y="17"/>
                    <a:pt x="2729" y="17"/>
                  </a:cubicBezTo>
                  <a:cubicBezTo>
                    <a:pt x="2725" y="17"/>
                    <a:pt x="2721" y="13"/>
                    <a:pt x="2721" y="9"/>
                  </a:cubicBezTo>
                  <a:cubicBezTo>
                    <a:pt x="2721" y="4"/>
                    <a:pt x="2725" y="1"/>
                    <a:pt x="2729" y="1"/>
                  </a:cubicBezTo>
                  <a:close/>
                  <a:moveTo>
                    <a:pt x="2761" y="1"/>
                  </a:moveTo>
                  <a:lnTo>
                    <a:pt x="2761" y="1"/>
                  </a:lnTo>
                  <a:cubicBezTo>
                    <a:pt x="2766" y="1"/>
                    <a:pt x="2769" y="4"/>
                    <a:pt x="2769" y="9"/>
                  </a:cubicBezTo>
                  <a:cubicBezTo>
                    <a:pt x="2769" y="13"/>
                    <a:pt x="2766" y="17"/>
                    <a:pt x="2761" y="17"/>
                  </a:cubicBezTo>
                  <a:cubicBezTo>
                    <a:pt x="2757" y="17"/>
                    <a:pt x="2753" y="13"/>
                    <a:pt x="2753" y="9"/>
                  </a:cubicBezTo>
                  <a:cubicBezTo>
                    <a:pt x="2753" y="4"/>
                    <a:pt x="2757" y="1"/>
                    <a:pt x="2761" y="1"/>
                  </a:cubicBezTo>
                  <a:close/>
                  <a:moveTo>
                    <a:pt x="2793" y="1"/>
                  </a:moveTo>
                  <a:lnTo>
                    <a:pt x="2793" y="1"/>
                  </a:lnTo>
                  <a:cubicBezTo>
                    <a:pt x="2798" y="1"/>
                    <a:pt x="2801" y="4"/>
                    <a:pt x="2801" y="9"/>
                  </a:cubicBezTo>
                  <a:cubicBezTo>
                    <a:pt x="2801" y="13"/>
                    <a:pt x="2798" y="17"/>
                    <a:pt x="2793" y="17"/>
                  </a:cubicBezTo>
                  <a:cubicBezTo>
                    <a:pt x="2789" y="17"/>
                    <a:pt x="2785" y="13"/>
                    <a:pt x="2785" y="9"/>
                  </a:cubicBezTo>
                  <a:cubicBezTo>
                    <a:pt x="2785" y="4"/>
                    <a:pt x="2789" y="1"/>
                    <a:pt x="2793" y="1"/>
                  </a:cubicBezTo>
                  <a:close/>
                  <a:moveTo>
                    <a:pt x="2825" y="1"/>
                  </a:moveTo>
                  <a:lnTo>
                    <a:pt x="2825" y="1"/>
                  </a:lnTo>
                  <a:cubicBezTo>
                    <a:pt x="2830" y="1"/>
                    <a:pt x="2833" y="4"/>
                    <a:pt x="2833" y="9"/>
                  </a:cubicBezTo>
                  <a:cubicBezTo>
                    <a:pt x="2833" y="13"/>
                    <a:pt x="2830" y="17"/>
                    <a:pt x="2825" y="17"/>
                  </a:cubicBezTo>
                  <a:cubicBezTo>
                    <a:pt x="2821" y="17"/>
                    <a:pt x="2817" y="13"/>
                    <a:pt x="2817" y="9"/>
                  </a:cubicBezTo>
                  <a:cubicBezTo>
                    <a:pt x="2817" y="4"/>
                    <a:pt x="2821" y="1"/>
                    <a:pt x="2825" y="1"/>
                  </a:cubicBezTo>
                  <a:close/>
                  <a:moveTo>
                    <a:pt x="2857" y="1"/>
                  </a:moveTo>
                  <a:lnTo>
                    <a:pt x="2857" y="1"/>
                  </a:lnTo>
                  <a:cubicBezTo>
                    <a:pt x="2862" y="1"/>
                    <a:pt x="2865" y="4"/>
                    <a:pt x="2865" y="9"/>
                  </a:cubicBezTo>
                  <a:cubicBezTo>
                    <a:pt x="2865" y="13"/>
                    <a:pt x="2862" y="17"/>
                    <a:pt x="2857" y="17"/>
                  </a:cubicBezTo>
                  <a:cubicBezTo>
                    <a:pt x="2853" y="17"/>
                    <a:pt x="2849" y="13"/>
                    <a:pt x="2849" y="9"/>
                  </a:cubicBezTo>
                  <a:cubicBezTo>
                    <a:pt x="2849" y="4"/>
                    <a:pt x="2853" y="1"/>
                    <a:pt x="2857" y="1"/>
                  </a:cubicBezTo>
                  <a:close/>
                  <a:moveTo>
                    <a:pt x="2889" y="1"/>
                  </a:moveTo>
                  <a:lnTo>
                    <a:pt x="2889" y="1"/>
                  </a:lnTo>
                  <a:cubicBezTo>
                    <a:pt x="2894" y="1"/>
                    <a:pt x="2897" y="4"/>
                    <a:pt x="2897" y="9"/>
                  </a:cubicBezTo>
                  <a:cubicBezTo>
                    <a:pt x="2897" y="13"/>
                    <a:pt x="2894" y="17"/>
                    <a:pt x="2889" y="17"/>
                  </a:cubicBezTo>
                  <a:cubicBezTo>
                    <a:pt x="2885" y="17"/>
                    <a:pt x="2881" y="13"/>
                    <a:pt x="2881" y="9"/>
                  </a:cubicBezTo>
                  <a:cubicBezTo>
                    <a:pt x="2881" y="4"/>
                    <a:pt x="2885" y="1"/>
                    <a:pt x="2889" y="1"/>
                  </a:cubicBezTo>
                  <a:close/>
                  <a:moveTo>
                    <a:pt x="2921" y="1"/>
                  </a:moveTo>
                  <a:lnTo>
                    <a:pt x="2921" y="1"/>
                  </a:lnTo>
                  <a:cubicBezTo>
                    <a:pt x="2926" y="1"/>
                    <a:pt x="2929" y="4"/>
                    <a:pt x="2929" y="9"/>
                  </a:cubicBezTo>
                  <a:cubicBezTo>
                    <a:pt x="2929" y="13"/>
                    <a:pt x="2926" y="17"/>
                    <a:pt x="2921" y="17"/>
                  </a:cubicBezTo>
                  <a:cubicBezTo>
                    <a:pt x="2917" y="17"/>
                    <a:pt x="2913" y="13"/>
                    <a:pt x="2913" y="9"/>
                  </a:cubicBezTo>
                  <a:cubicBezTo>
                    <a:pt x="2913" y="4"/>
                    <a:pt x="2917" y="1"/>
                    <a:pt x="2921" y="1"/>
                  </a:cubicBezTo>
                  <a:close/>
                  <a:moveTo>
                    <a:pt x="2953" y="1"/>
                  </a:moveTo>
                  <a:lnTo>
                    <a:pt x="2953" y="1"/>
                  </a:lnTo>
                  <a:cubicBezTo>
                    <a:pt x="2958" y="1"/>
                    <a:pt x="2961" y="4"/>
                    <a:pt x="2961" y="9"/>
                  </a:cubicBezTo>
                  <a:cubicBezTo>
                    <a:pt x="2961" y="13"/>
                    <a:pt x="2958" y="17"/>
                    <a:pt x="2953" y="17"/>
                  </a:cubicBezTo>
                  <a:cubicBezTo>
                    <a:pt x="2949" y="17"/>
                    <a:pt x="2945" y="13"/>
                    <a:pt x="2945" y="9"/>
                  </a:cubicBezTo>
                  <a:cubicBezTo>
                    <a:pt x="2945" y="4"/>
                    <a:pt x="2949" y="1"/>
                    <a:pt x="2953" y="1"/>
                  </a:cubicBezTo>
                  <a:close/>
                  <a:moveTo>
                    <a:pt x="2985" y="1"/>
                  </a:moveTo>
                  <a:lnTo>
                    <a:pt x="2985" y="1"/>
                  </a:lnTo>
                  <a:cubicBezTo>
                    <a:pt x="2990" y="1"/>
                    <a:pt x="2993" y="4"/>
                    <a:pt x="2993" y="9"/>
                  </a:cubicBezTo>
                  <a:cubicBezTo>
                    <a:pt x="2993" y="13"/>
                    <a:pt x="2990" y="17"/>
                    <a:pt x="2985" y="17"/>
                  </a:cubicBezTo>
                  <a:cubicBezTo>
                    <a:pt x="2981" y="17"/>
                    <a:pt x="2977" y="13"/>
                    <a:pt x="2977" y="9"/>
                  </a:cubicBezTo>
                  <a:cubicBezTo>
                    <a:pt x="2977" y="4"/>
                    <a:pt x="2981" y="1"/>
                    <a:pt x="2985" y="1"/>
                  </a:cubicBezTo>
                  <a:close/>
                  <a:moveTo>
                    <a:pt x="3017" y="1"/>
                  </a:moveTo>
                  <a:lnTo>
                    <a:pt x="3017" y="1"/>
                  </a:lnTo>
                  <a:cubicBezTo>
                    <a:pt x="3022" y="1"/>
                    <a:pt x="3025" y="4"/>
                    <a:pt x="3025" y="9"/>
                  </a:cubicBezTo>
                  <a:cubicBezTo>
                    <a:pt x="3025" y="13"/>
                    <a:pt x="3022" y="17"/>
                    <a:pt x="3017" y="17"/>
                  </a:cubicBezTo>
                  <a:cubicBezTo>
                    <a:pt x="3013" y="17"/>
                    <a:pt x="3009" y="13"/>
                    <a:pt x="3009" y="9"/>
                  </a:cubicBezTo>
                  <a:cubicBezTo>
                    <a:pt x="3009" y="4"/>
                    <a:pt x="3013" y="1"/>
                    <a:pt x="3017" y="1"/>
                  </a:cubicBezTo>
                  <a:close/>
                  <a:moveTo>
                    <a:pt x="3049" y="1"/>
                  </a:moveTo>
                  <a:lnTo>
                    <a:pt x="3049" y="1"/>
                  </a:lnTo>
                  <a:cubicBezTo>
                    <a:pt x="3054" y="1"/>
                    <a:pt x="3057" y="5"/>
                    <a:pt x="3057" y="9"/>
                  </a:cubicBezTo>
                  <a:cubicBezTo>
                    <a:pt x="3057" y="13"/>
                    <a:pt x="3054" y="17"/>
                    <a:pt x="3049" y="17"/>
                  </a:cubicBezTo>
                  <a:cubicBezTo>
                    <a:pt x="3045" y="17"/>
                    <a:pt x="3041" y="13"/>
                    <a:pt x="3041" y="9"/>
                  </a:cubicBezTo>
                  <a:cubicBezTo>
                    <a:pt x="3041" y="5"/>
                    <a:pt x="3045" y="1"/>
                    <a:pt x="3049" y="1"/>
                  </a:cubicBezTo>
                  <a:close/>
                  <a:moveTo>
                    <a:pt x="3081" y="1"/>
                  </a:moveTo>
                  <a:lnTo>
                    <a:pt x="3081" y="1"/>
                  </a:lnTo>
                  <a:cubicBezTo>
                    <a:pt x="3086" y="1"/>
                    <a:pt x="3089" y="5"/>
                    <a:pt x="3089" y="9"/>
                  </a:cubicBezTo>
                  <a:cubicBezTo>
                    <a:pt x="3089" y="13"/>
                    <a:pt x="3086" y="17"/>
                    <a:pt x="3081" y="17"/>
                  </a:cubicBezTo>
                  <a:cubicBezTo>
                    <a:pt x="3077" y="17"/>
                    <a:pt x="3073" y="13"/>
                    <a:pt x="3073" y="9"/>
                  </a:cubicBezTo>
                  <a:cubicBezTo>
                    <a:pt x="3073" y="5"/>
                    <a:pt x="3077" y="1"/>
                    <a:pt x="3081" y="1"/>
                  </a:cubicBezTo>
                  <a:close/>
                  <a:moveTo>
                    <a:pt x="3113" y="1"/>
                  </a:moveTo>
                  <a:lnTo>
                    <a:pt x="3113" y="1"/>
                  </a:lnTo>
                  <a:cubicBezTo>
                    <a:pt x="3118" y="1"/>
                    <a:pt x="3121" y="5"/>
                    <a:pt x="3121" y="9"/>
                  </a:cubicBezTo>
                  <a:cubicBezTo>
                    <a:pt x="3121" y="13"/>
                    <a:pt x="3118" y="17"/>
                    <a:pt x="3113" y="17"/>
                  </a:cubicBezTo>
                  <a:cubicBezTo>
                    <a:pt x="3109" y="17"/>
                    <a:pt x="3105" y="13"/>
                    <a:pt x="3105" y="9"/>
                  </a:cubicBezTo>
                  <a:cubicBezTo>
                    <a:pt x="3105" y="5"/>
                    <a:pt x="3109" y="1"/>
                    <a:pt x="3113" y="1"/>
                  </a:cubicBezTo>
                  <a:close/>
                  <a:moveTo>
                    <a:pt x="3145" y="1"/>
                  </a:moveTo>
                  <a:lnTo>
                    <a:pt x="3145" y="1"/>
                  </a:lnTo>
                  <a:cubicBezTo>
                    <a:pt x="3150" y="1"/>
                    <a:pt x="3153" y="5"/>
                    <a:pt x="3153" y="9"/>
                  </a:cubicBezTo>
                  <a:cubicBezTo>
                    <a:pt x="3153" y="13"/>
                    <a:pt x="3150" y="17"/>
                    <a:pt x="3145" y="17"/>
                  </a:cubicBezTo>
                  <a:cubicBezTo>
                    <a:pt x="3141" y="17"/>
                    <a:pt x="3137" y="13"/>
                    <a:pt x="3137" y="9"/>
                  </a:cubicBezTo>
                  <a:cubicBezTo>
                    <a:pt x="3137" y="5"/>
                    <a:pt x="3141" y="1"/>
                    <a:pt x="3145" y="1"/>
                  </a:cubicBezTo>
                  <a:close/>
                  <a:moveTo>
                    <a:pt x="3177" y="1"/>
                  </a:moveTo>
                  <a:lnTo>
                    <a:pt x="3177" y="1"/>
                  </a:lnTo>
                  <a:cubicBezTo>
                    <a:pt x="3182" y="1"/>
                    <a:pt x="3185" y="5"/>
                    <a:pt x="3185" y="9"/>
                  </a:cubicBezTo>
                  <a:cubicBezTo>
                    <a:pt x="3185" y="13"/>
                    <a:pt x="3182" y="17"/>
                    <a:pt x="3177" y="17"/>
                  </a:cubicBezTo>
                  <a:cubicBezTo>
                    <a:pt x="3173" y="17"/>
                    <a:pt x="3169" y="13"/>
                    <a:pt x="3169" y="9"/>
                  </a:cubicBezTo>
                  <a:cubicBezTo>
                    <a:pt x="3169" y="5"/>
                    <a:pt x="3173" y="1"/>
                    <a:pt x="3177" y="1"/>
                  </a:cubicBezTo>
                  <a:close/>
                  <a:moveTo>
                    <a:pt x="3209" y="1"/>
                  </a:moveTo>
                  <a:lnTo>
                    <a:pt x="3209" y="1"/>
                  </a:lnTo>
                  <a:cubicBezTo>
                    <a:pt x="3214" y="1"/>
                    <a:pt x="3217" y="5"/>
                    <a:pt x="3217" y="9"/>
                  </a:cubicBezTo>
                  <a:cubicBezTo>
                    <a:pt x="3217" y="13"/>
                    <a:pt x="3214" y="17"/>
                    <a:pt x="3209" y="17"/>
                  </a:cubicBezTo>
                  <a:cubicBezTo>
                    <a:pt x="3205" y="17"/>
                    <a:pt x="3201" y="13"/>
                    <a:pt x="3201" y="9"/>
                  </a:cubicBezTo>
                  <a:cubicBezTo>
                    <a:pt x="3201" y="5"/>
                    <a:pt x="3205" y="1"/>
                    <a:pt x="3209" y="1"/>
                  </a:cubicBezTo>
                  <a:close/>
                  <a:moveTo>
                    <a:pt x="3241" y="1"/>
                  </a:moveTo>
                  <a:lnTo>
                    <a:pt x="3241" y="1"/>
                  </a:lnTo>
                  <a:cubicBezTo>
                    <a:pt x="3246" y="1"/>
                    <a:pt x="3249" y="5"/>
                    <a:pt x="3249" y="9"/>
                  </a:cubicBezTo>
                  <a:cubicBezTo>
                    <a:pt x="3249" y="13"/>
                    <a:pt x="3246" y="17"/>
                    <a:pt x="3241" y="17"/>
                  </a:cubicBezTo>
                  <a:cubicBezTo>
                    <a:pt x="3237" y="17"/>
                    <a:pt x="3233" y="13"/>
                    <a:pt x="3233" y="9"/>
                  </a:cubicBezTo>
                  <a:cubicBezTo>
                    <a:pt x="3233" y="5"/>
                    <a:pt x="3237" y="1"/>
                    <a:pt x="3241" y="1"/>
                  </a:cubicBezTo>
                  <a:close/>
                  <a:moveTo>
                    <a:pt x="3273" y="1"/>
                  </a:moveTo>
                  <a:lnTo>
                    <a:pt x="3273" y="1"/>
                  </a:lnTo>
                  <a:cubicBezTo>
                    <a:pt x="3278" y="1"/>
                    <a:pt x="3281" y="5"/>
                    <a:pt x="3281" y="9"/>
                  </a:cubicBezTo>
                  <a:cubicBezTo>
                    <a:pt x="3281" y="13"/>
                    <a:pt x="3278" y="17"/>
                    <a:pt x="3273" y="17"/>
                  </a:cubicBezTo>
                  <a:cubicBezTo>
                    <a:pt x="3269" y="17"/>
                    <a:pt x="3265" y="13"/>
                    <a:pt x="3265" y="9"/>
                  </a:cubicBezTo>
                  <a:cubicBezTo>
                    <a:pt x="3265" y="5"/>
                    <a:pt x="3269" y="1"/>
                    <a:pt x="3273" y="1"/>
                  </a:cubicBezTo>
                  <a:close/>
                  <a:moveTo>
                    <a:pt x="3305" y="1"/>
                  </a:moveTo>
                  <a:lnTo>
                    <a:pt x="3305" y="1"/>
                  </a:lnTo>
                  <a:cubicBezTo>
                    <a:pt x="3310" y="1"/>
                    <a:pt x="3313" y="5"/>
                    <a:pt x="3313" y="9"/>
                  </a:cubicBezTo>
                  <a:cubicBezTo>
                    <a:pt x="3313" y="13"/>
                    <a:pt x="3310" y="17"/>
                    <a:pt x="3305" y="17"/>
                  </a:cubicBezTo>
                  <a:cubicBezTo>
                    <a:pt x="3301" y="17"/>
                    <a:pt x="3297" y="13"/>
                    <a:pt x="3297" y="9"/>
                  </a:cubicBezTo>
                  <a:cubicBezTo>
                    <a:pt x="3297" y="5"/>
                    <a:pt x="3301" y="1"/>
                    <a:pt x="3305" y="1"/>
                  </a:cubicBezTo>
                  <a:close/>
                  <a:moveTo>
                    <a:pt x="3337" y="1"/>
                  </a:moveTo>
                  <a:lnTo>
                    <a:pt x="3337" y="1"/>
                  </a:lnTo>
                  <a:cubicBezTo>
                    <a:pt x="3342" y="1"/>
                    <a:pt x="3345" y="5"/>
                    <a:pt x="3345" y="9"/>
                  </a:cubicBezTo>
                  <a:cubicBezTo>
                    <a:pt x="3345" y="13"/>
                    <a:pt x="3342" y="17"/>
                    <a:pt x="3337" y="17"/>
                  </a:cubicBezTo>
                  <a:cubicBezTo>
                    <a:pt x="3333" y="17"/>
                    <a:pt x="3329" y="13"/>
                    <a:pt x="3329" y="9"/>
                  </a:cubicBezTo>
                  <a:cubicBezTo>
                    <a:pt x="3329" y="5"/>
                    <a:pt x="3333" y="1"/>
                    <a:pt x="3337" y="1"/>
                  </a:cubicBezTo>
                  <a:close/>
                  <a:moveTo>
                    <a:pt x="3369" y="1"/>
                  </a:moveTo>
                  <a:lnTo>
                    <a:pt x="3369" y="1"/>
                  </a:lnTo>
                  <a:cubicBezTo>
                    <a:pt x="3374" y="1"/>
                    <a:pt x="3377" y="5"/>
                    <a:pt x="3377" y="9"/>
                  </a:cubicBezTo>
                  <a:cubicBezTo>
                    <a:pt x="3377" y="13"/>
                    <a:pt x="3374" y="17"/>
                    <a:pt x="3369" y="17"/>
                  </a:cubicBezTo>
                  <a:cubicBezTo>
                    <a:pt x="3365" y="17"/>
                    <a:pt x="3361" y="13"/>
                    <a:pt x="3361" y="9"/>
                  </a:cubicBezTo>
                  <a:cubicBezTo>
                    <a:pt x="3361" y="5"/>
                    <a:pt x="3365" y="1"/>
                    <a:pt x="3369" y="1"/>
                  </a:cubicBezTo>
                  <a:close/>
                  <a:moveTo>
                    <a:pt x="3401" y="1"/>
                  </a:moveTo>
                  <a:lnTo>
                    <a:pt x="3401" y="1"/>
                  </a:lnTo>
                  <a:cubicBezTo>
                    <a:pt x="3406" y="1"/>
                    <a:pt x="3409" y="5"/>
                    <a:pt x="3409" y="9"/>
                  </a:cubicBezTo>
                  <a:cubicBezTo>
                    <a:pt x="3409" y="13"/>
                    <a:pt x="3406" y="17"/>
                    <a:pt x="3401" y="17"/>
                  </a:cubicBezTo>
                  <a:cubicBezTo>
                    <a:pt x="3397" y="17"/>
                    <a:pt x="3393" y="13"/>
                    <a:pt x="3393" y="9"/>
                  </a:cubicBezTo>
                  <a:cubicBezTo>
                    <a:pt x="3393" y="5"/>
                    <a:pt x="3397" y="1"/>
                    <a:pt x="3401" y="1"/>
                  </a:cubicBezTo>
                  <a:close/>
                  <a:moveTo>
                    <a:pt x="3433" y="1"/>
                  </a:moveTo>
                  <a:lnTo>
                    <a:pt x="3433" y="1"/>
                  </a:lnTo>
                  <a:cubicBezTo>
                    <a:pt x="3438" y="1"/>
                    <a:pt x="3441" y="5"/>
                    <a:pt x="3441" y="9"/>
                  </a:cubicBezTo>
                  <a:cubicBezTo>
                    <a:pt x="3441" y="13"/>
                    <a:pt x="3438" y="17"/>
                    <a:pt x="3433" y="17"/>
                  </a:cubicBezTo>
                  <a:cubicBezTo>
                    <a:pt x="3429" y="17"/>
                    <a:pt x="3425" y="13"/>
                    <a:pt x="3425" y="9"/>
                  </a:cubicBezTo>
                  <a:cubicBezTo>
                    <a:pt x="3425" y="5"/>
                    <a:pt x="3429" y="1"/>
                    <a:pt x="3433" y="1"/>
                  </a:cubicBezTo>
                  <a:close/>
                  <a:moveTo>
                    <a:pt x="3465" y="1"/>
                  </a:moveTo>
                  <a:lnTo>
                    <a:pt x="3465" y="1"/>
                  </a:lnTo>
                  <a:cubicBezTo>
                    <a:pt x="3470" y="1"/>
                    <a:pt x="3473" y="5"/>
                    <a:pt x="3473" y="9"/>
                  </a:cubicBezTo>
                  <a:cubicBezTo>
                    <a:pt x="3473" y="13"/>
                    <a:pt x="3470" y="17"/>
                    <a:pt x="3465" y="17"/>
                  </a:cubicBezTo>
                  <a:cubicBezTo>
                    <a:pt x="3461" y="17"/>
                    <a:pt x="3457" y="13"/>
                    <a:pt x="3457" y="9"/>
                  </a:cubicBezTo>
                  <a:cubicBezTo>
                    <a:pt x="3457" y="5"/>
                    <a:pt x="3461" y="1"/>
                    <a:pt x="3465" y="1"/>
                  </a:cubicBezTo>
                  <a:close/>
                  <a:moveTo>
                    <a:pt x="3497" y="1"/>
                  </a:moveTo>
                  <a:lnTo>
                    <a:pt x="3497" y="1"/>
                  </a:lnTo>
                  <a:cubicBezTo>
                    <a:pt x="3502" y="1"/>
                    <a:pt x="3505" y="5"/>
                    <a:pt x="3505" y="9"/>
                  </a:cubicBezTo>
                  <a:cubicBezTo>
                    <a:pt x="3505" y="13"/>
                    <a:pt x="3502" y="17"/>
                    <a:pt x="3497" y="17"/>
                  </a:cubicBezTo>
                  <a:cubicBezTo>
                    <a:pt x="3493" y="17"/>
                    <a:pt x="3489" y="13"/>
                    <a:pt x="3489" y="9"/>
                  </a:cubicBezTo>
                  <a:cubicBezTo>
                    <a:pt x="3489" y="5"/>
                    <a:pt x="3493" y="1"/>
                    <a:pt x="3497" y="1"/>
                  </a:cubicBezTo>
                  <a:close/>
                  <a:moveTo>
                    <a:pt x="3529" y="1"/>
                  </a:moveTo>
                  <a:lnTo>
                    <a:pt x="3529" y="1"/>
                  </a:lnTo>
                  <a:cubicBezTo>
                    <a:pt x="3534" y="1"/>
                    <a:pt x="3537" y="5"/>
                    <a:pt x="3537" y="9"/>
                  </a:cubicBezTo>
                  <a:cubicBezTo>
                    <a:pt x="3537" y="13"/>
                    <a:pt x="3534" y="17"/>
                    <a:pt x="3529" y="17"/>
                  </a:cubicBezTo>
                  <a:cubicBezTo>
                    <a:pt x="3525" y="17"/>
                    <a:pt x="3521" y="13"/>
                    <a:pt x="3521" y="9"/>
                  </a:cubicBezTo>
                  <a:cubicBezTo>
                    <a:pt x="3521" y="5"/>
                    <a:pt x="3525" y="1"/>
                    <a:pt x="3529" y="1"/>
                  </a:cubicBezTo>
                  <a:close/>
                  <a:moveTo>
                    <a:pt x="3561" y="1"/>
                  </a:moveTo>
                  <a:lnTo>
                    <a:pt x="3562" y="1"/>
                  </a:lnTo>
                  <a:cubicBezTo>
                    <a:pt x="3566" y="1"/>
                    <a:pt x="3570" y="5"/>
                    <a:pt x="3570" y="9"/>
                  </a:cubicBezTo>
                  <a:cubicBezTo>
                    <a:pt x="3570" y="13"/>
                    <a:pt x="3566" y="17"/>
                    <a:pt x="3562" y="17"/>
                  </a:cubicBezTo>
                  <a:lnTo>
                    <a:pt x="3561" y="17"/>
                  </a:lnTo>
                  <a:cubicBezTo>
                    <a:pt x="3557" y="17"/>
                    <a:pt x="3553" y="13"/>
                    <a:pt x="3553" y="9"/>
                  </a:cubicBezTo>
                  <a:cubicBezTo>
                    <a:pt x="3553" y="5"/>
                    <a:pt x="3557" y="1"/>
                    <a:pt x="3561" y="1"/>
                  </a:cubicBezTo>
                  <a:close/>
                  <a:moveTo>
                    <a:pt x="3594" y="1"/>
                  </a:moveTo>
                  <a:lnTo>
                    <a:pt x="3594" y="1"/>
                  </a:lnTo>
                  <a:cubicBezTo>
                    <a:pt x="3598" y="1"/>
                    <a:pt x="3602" y="5"/>
                    <a:pt x="3602" y="9"/>
                  </a:cubicBezTo>
                  <a:cubicBezTo>
                    <a:pt x="3602" y="13"/>
                    <a:pt x="3598" y="17"/>
                    <a:pt x="3594" y="17"/>
                  </a:cubicBezTo>
                  <a:cubicBezTo>
                    <a:pt x="3589" y="17"/>
                    <a:pt x="3586" y="13"/>
                    <a:pt x="3586" y="9"/>
                  </a:cubicBezTo>
                  <a:cubicBezTo>
                    <a:pt x="3586" y="5"/>
                    <a:pt x="3589" y="1"/>
                    <a:pt x="3594" y="1"/>
                  </a:cubicBezTo>
                  <a:close/>
                  <a:moveTo>
                    <a:pt x="3626" y="1"/>
                  </a:moveTo>
                  <a:lnTo>
                    <a:pt x="3626" y="1"/>
                  </a:lnTo>
                  <a:cubicBezTo>
                    <a:pt x="3630" y="1"/>
                    <a:pt x="3634" y="5"/>
                    <a:pt x="3634" y="9"/>
                  </a:cubicBezTo>
                  <a:cubicBezTo>
                    <a:pt x="3634" y="13"/>
                    <a:pt x="3630" y="17"/>
                    <a:pt x="3626" y="17"/>
                  </a:cubicBezTo>
                  <a:cubicBezTo>
                    <a:pt x="3621" y="17"/>
                    <a:pt x="3618" y="13"/>
                    <a:pt x="3618" y="9"/>
                  </a:cubicBezTo>
                  <a:cubicBezTo>
                    <a:pt x="3618" y="5"/>
                    <a:pt x="3621" y="1"/>
                    <a:pt x="3626" y="1"/>
                  </a:cubicBezTo>
                  <a:close/>
                  <a:moveTo>
                    <a:pt x="3658" y="1"/>
                  </a:moveTo>
                  <a:lnTo>
                    <a:pt x="3658" y="1"/>
                  </a:lnTo>
                  <a:cubicBezTo>
                    <a:pt x="3662" y="1"/>
                    <a:pt x="3666" y="5"/>
                    <a:pt x="3666" y="9"/>
                  </a:cubicBezTo>
                  <a:cubicBezTo>
                    <a:pt x="3666" y="13"/>
                    <a:pt x="3662" y="17"/>
                    <a:pt x="3658" y="17"/>
                  </a:cubicBezTo>
                  <a:cubicBezTo>
                    <a:pt x="3653" y="17"/>
                    <a:pt x="3650" y="13"/>
                    <a:pt x="3650" y="9"/>
                  </a:cubicBezTo>
                  <a:cubicBezTo>
                    <a:pt x="3650" y="5"/>
                    <a:pt x="3653" y="1"/>
                    <a:pt x="3658" y="1"/>
                  </a:cubicBezTo>
                  <a:close/>
                  <a:moveTo>
                    <a:pt x="3690" y="1"/>
                  </a:moveTo>
                  <a:lnTo>
                    <a:pt x="3690" y="1"/>
                  </a:lnTo>
                  <a:cubicBezTo>
                    <a:pt x="3694" y="1"/>
                    <a:pt x="3698" y="5"/>
                    <a:pt x="3698" y="9"/>
                  </a:cubicBezTo>
                  <a:cubicBezTo>
                    <a:pt x="3698" y="13"/>
                    <a:pt x="3694" y="17"/>
                    <a:pt x="3690" y="17"/>
                  </a:cubicBezTo>
                  <a:cubicBezTo>
                    <a:pt x="3685" y="17"/>
                    <a:pt x="3682" y="13"/>
                    <a:pt x="3682" y="9"/>
                  </a:cubicBezTo>
                  <a:cubicBezTo>
                    <a:pt x="3682" y="5"/>
                    <a:pt x="3685" y="1"/>
                    <a:pt x="3690" y="1"/>
                  </a:cubicBezTo>
                  <a:close/>
                  <a:moveTo>
                    <a:pt x="3722" y="1"/>
                  </a:moveTo>
                  <a:lnTo>
                    <a:pt x="3722" y="1"/>
                  </a:lnTo>
                  <a:cubicBezTo>
                    <a:pt x="3726" y="1"/>
                    <a:pt x="3730" y="5"/>
                    <a:pt x="3730" y="9"/>
                  </a:cubicBezTo>
                  <a:cubicBezTo>
                    <a:pt x="3730" y="13"/>
                    <a:pt x="3726" y="17"/>
                    <a:pt x="3722" y="17"/>
                  </a:cubicBezTo>
                  <a:cubicBezTo>
                    <a:pt x="3717" y="17"/>
                    <a:pt x="3714" y="13"/>
                    <a:pt x="3714" y="9"/>
                  </a:cubicBezTo>
                  <a:cubicBezTo>
                    <a:pt x="3714" y="5"/>
                    <a:pt x="3717" y="1"/>
                    <a:pt x="3722" y="1"/>
                  </a:cubicBezTo>
                  <a:close/>
                  <a:moveTo>
                    <a:pt x="3754" y="1"/>
                  </a:moveTo>
                  <a:lnTo>
                    <a:pt x="3754" y="1"/>
                  </a:lnTo>
                  <a:cubicBezTo>
                    <a:pt x="3758" y="1"/>
                    <a:pt x="3762" y="5"/>
                    <a:pt x="3762" y="9"/>
                  </a:cubicBezTo>
                  <a:cubicBezTo>
                    <a:pt x="3762" y="13"/>
                    <a:pt x="3758" y="17"/>
                    <a:pt x="3754" y="17"/>
                  </a:cubicBezTo>
                  <a:cubicBezTo>
                    <a:pt x="3749" y="17"/>
                    <a:pt x="3746" y="13"/>
                    <a:pt x="3746" y="9"/>
                  </a:cubicBezTo>
                  <a:cubicBezTo>
                    <a:pt x="3746" y="5"/>
                    <a:pt x="3749" y="1"/>
                    <a:pt x="3754" y="1"/>
                  </a:cubicBezTo>
                  <a:close/>
                  <a:moveTo>
                    <a:pt x="3786" y="1"/>
                  </a:moveTo>
                  <a:lnTo>
                    <a:pt x="3786" y="1"/>
                  </a:lnTo>
                  <a:cubicBezTo>
                    <a:pt x="3790" y="1"/>
                    <a:pt x="3794" y="5"/>
                    <a:pt x="3794" y="9"/>
                  </a:cubicBezTo>
                  <a:cubicBezTo>
                    <a:pt x="3794" y="13"/>
                    <a:pt x="3790" y="17"/>
                    <a:pt x="3786" y="17"/>
                  </a:cubicBezTo>
                  <a:cubicBezTo>
                    <a:pt x="3781" y="17"/>
                    <a:pt x="3778" y="13"/>
                    <a:pt x="3778" y="9"/>
                  </a:cubicBezTo>
                  <a:cubicBezTo>
                    <a:pt x="3778" y="5"/>
                    <a:pt x="3781" y="1"/>
                    <a:pt x="3786" y="1"/>
                  </a:cubicBezTo>
                  <a:close/>
                  <a:moveTo>
                    <a:pt x="3818" y="1"/>
                  </a:moveTo>
                  <a:lnTo>
                    <a:pt x="3818" y="1"/>
                  </a:lnTo>
                  <a:cubicBezTo>
                    <a:pt x="3822" y="1"/>
                    <a:pt x="3826" y="5"/>
                    <a:pt x="3826" y="9"/>
                  </a:cubicBezTo>
                  <a:cubicBezTo>
                    <a:pt x="3826" y="13"/>
                    <a:pt x="3822" y="17"/>
                    <a:pt x="3818" y="17"/>
                  </a:cubicBezTo>
                  <a:cubicBezTo>
                    <a:pt x="3813" y="17"/>
                    <a:pt x="3810" y="13"/>
                    <a:pt x="3810" y="9"/>
                  </a:cubicBezTo>
                  <a:cubicBezTo>
                    <a:pt x="3810" y="5"/>
                    <a:pt x="3813" y="1"/>
                    <a:pt x="3818" y="1"/>
                  </a:cubicBezTo>
                  <a:close/>
                  <a:moveTo>
                    <a:pt x="3850" y="1"/>
                  </a:moveTo>
                  <a:lnTo>
                    <a:pt x="3850" y="1"/>
                  </a:lnTo>
                  <a:cubicBezTo>
                    <a:pt x="3854" y="1"/>
                    <a:pt x="3858" y="5"/>
                    <a:pt x="3858" y="9"/>
                  </a:cubicBezTo>
                  <a:cubicBezTo>
                    <a:pt x="3858" y="13"/>
                    <a:pt x="3854" y="17"/>
                    <a:pt x="3850" y="17"/>
                  </a:cubicBezTo>
                  <a:cubicBezTo>
                    <a:pt x="3845" y="17"/>
                    <a:pt x="3842" y="13"/>
                    <a:pt x="3842" y="9"/>
                  </a:cubicBezTo>
                  <a:cubicBezTo>
                    <a:pt x="3842" y="5"/>
                    <a:pt x="3845" y="1"/>
                    <a:pt x="3850" y="1"/>
                  </a:cubicBezTo>
                  <a:close/>
                  <a:moveTo>
                    <a:pt x="3882" y="1"/>
                  </a:moveTo>
                  <a:lnTo>
                    <a:pt x="3882" y="1"/>
                  </a:lnTo>
                  <a:cubicBezTo>
                    <a:pt x="3886" y="1"/>
                    <a:pt x="3890" y="5"/>
                    <a:pt x="3890" y="9"/>
                  </a:cubicBezTo>
                  <a:cubicBezTo>
                    <a:pt x="3890" y="13"/>
                    <a:pt x="3886" y="17"/>
                    <a:pt x="3882" y="17"/>
                  </a:cubicBezTo>
                  <a:cubicBezTo>
                    <a:pt x="3877" y="17"/>
                    <a:pt x="3874" y="13"/>
                    <a:pt x="3874" y="9"/>
                  </a:cubicBezTo>
                  <a:cubicBezTo>
                    <a:pt x="3874" y="5"/>
                    <a:pt x="3877" y="1"/>
                    <a:pt x="3882" y="1"/>
                  </a:cubicBezTo>
                  <a:close/>
                  <a:moveTo>
                    <a:pt x="3914" y="1"/>
                  </a:moveTo>
                  <a:lnTo>
                    <a:pt x="3914" y="1"/>
                  </a:lnTo>
                  <a:cubicBezTo>
                    <a:pt x="3918" y="1"/>
                    <a:pt x="3922" y="5"/>
                    <a:pt x="3922" y="9"/>
                  </a:cubicBezTo>
                  <a:cubicBezTo>
                    <a:pt x="3922" y="13"/>
                    <a:pt x="3918" y="17"/>
                    <a:pt x="3914" y="17"/>
                  </a:cubicBezTo>
                  <a:cubicBezTo>
                    <a:pt x="3909" y="17"/>
                    <a:pt x="3906" y="13"/>
                    <a:pt x="3906" y="9"/>
                  </a:cubicBezTo>
                  <a:cubicBezTo>
                    <a:pt x="3906" y="5"/>
                    <a:pt x="3909" y="1"/>
                    <a:pt x="3914" y="1"/>
                  </a:cubicBezTo>
                  <a:close/>
                  <a:moveTo>
                    <a:pt x="3946" y="1"/>
                  </a:moveTo>
                  <a:lnTo>
                    <a:pt x="3946" y="1"/>
                  </a:lnTo>
                  <a:cubicBezTo>
                    <a:pt x="3950" y="1"/>
                    <a:pt x="3954" y="5"/>
                    <a:pt x="3954" y="9"/>
                  </a:cubicBezTo>
                  <a:cubicBezTo>
                    <a:pt x="3954" y="13"/>
                    <a:pt x="3950" y="17"/>
                    <a:pt x="3946" y="17"/>
                  </a:cubicBezTo>
                  <a:cubicBezTo>
                    <a:pt x="3941" y="17"/>
                    <a:pt x="3938" y="13"/>
                    <a:pt x="3938" y="9"/>
                  </a:cubicBezTo>
                  <a:cubicBezTo>
                    <a:pt x="3938" y="5"/>
                    <a:pt x="3941" y="1"/>
                    <a:pt x="3946" y="1"/>
                  </a:cubicBezTo>
                  <a:close/>
                  <a:moveTo>
                    <a:pt x="3978" y="1"/>
                  </a:moveTo>
                  <a:lnTo>
                    <a:pt x="3978" y="1"/>
                  </a:lnTo>
                  <a:cubicBezTo>
                    <a:pt x="3982" y="1"/>
                    <a:pt x="3986" y="5"/>
                    <a:pt x="3986" y="9"/>
                  </a:cubicBezTo>
                  <a:cubicBezTo>
                    <a:pt x="3986" y="13"/>
                    <a:pt x="3982" y="17"/>
                    <a:pt x="3978" y="17"/>
                  </a:cubicBezTo>
                  <a:cubicBezTo>
                    <a:pt x="3973" y="17"/>
                    <a:pt x="3970" y="13"/>
                    <a:pt x="3970" y="9"/>
                  </a:cubicBezTo>
                  <a:cubicBezTo>
                    <a:pt x="3970" y="5"/>
                    <a:pt x="3973" y="1"/>
                    <a:pt x="3978" y="1"/>
                  </a:cubicBezTo>
                  <a:close/>
                  <a:moveTo>
                    <a:pt x="4010" y="1"/>
                  </a:moveTo>
                  <a:lnTo>
                    <a:pt x="4010" y="1"/>
                  </a:lnTo>
                  <a:cubicBezTo>
                    <a:pt x="4014" y="1"/>
                    <a:pt x="4018" y="5"/>
                    <a:pt x="4018" y="9"/>
                  </a:cubicBezTo>
                  <a:cubicBezTo>
                    <a:pt x="4018" y="13"/>
                    <a:pt x="4014" y="17"/>
                    <a:pt x="4010" y="17"/>
                  </a:cubicBezTo>
                  <a:cubicBezTo>
                    <a:pt x="4005" y="17"/>
                    <a:pt x="4002" y="13"/>
                    <a:pt x="4002" y="9"/>
                  </a:cubicBezTo>
                  <a:cubicBezTo>
                    <a:pt x="4002" y="5"/>
                    <a:pt x="4005" y="1"/>
                    <a:pt x="4010" y="1"/>
                  </a:cubicBezTo>
                  <a:close/>
                  <a:moveTo>
                    <a:pt x="4042" y="1"/>
                  </a:moveTo>
                  <a:lnTo>
                    <a:pt x="4042" y="1"/>
                  </a:lnTo>
                  <a:cubicBezTo>
                    <a:pt x="4046" y="1"/>
                    <a:pt x="4050" y="5"/>
                    <a:pt x="4050" y="9"/>
                  </a:cubicBezTo>
                  <a:cubicBezTo>
                    <a:pt x="4050" y="13"/>
                    <a:pt x="4046" y="17"/>
                    <a:pt x="4042" y="17"/>
                  </a:cubicBezTo>
                  <a:cubicBezTo>
                    <a:pt x="4037" y="17"/>
                    <a:pt x="4034" y="13"/>
                    <a:pt x="4034" y="9"/>
                  </a:cubicBezTo>
                  <a:cubicBezTo>
                    <a:pt x="4034" y="5"/>
                    <a:pt x="4037" y="1"/>
                    <a:pt x="4042" y="1"/>
                  </a:cubicBezTo>
                  <a:close/>
                  <a:moveTo>
                    <a:pt x="4074" y="1"/>
                  </a:moveTo>
                  <a:lnTo>
                    <a:pt x="4074" y="1"/>
                  </a:lnTo>
                  <a:cubicBezTo>
                    <a:pt x="4078" y="1"/>
                    <a:pt x="4082" y="5"/>
                    <a:pt x="4082" y="9"/>
                  </a:cubicBezTo>
                  <a:cubicBezTo>
                    <a:pt x="4082" y="13"/>
                    <a:pt x="4078" y="17"/>
                    <a:pt x="4074" y="17"/>
                  </a:cubicBezTo>
                  <a:cubicBezTo>
                    <a:pt x="4069" y="17"/>
                    <a:pt x="4066" y="13"/>
                    <a:pt x="4066" y="9"/>
                  </a:cubicBezTo>
                  <a:cubicBezTo>
                    <a:pt x="4066" y="5"/>
                    <a:pt x="4069" y="1"/>
                    <a:pt x="4074" y="1"/>
                  </a:cubicBezTo>
                  <a:close/>
                  <a:moveTo>
                    <a:pt x="4106" y="1"/>
                  </a:moveTo>
                  <a:lnTo>
                    <a:pt x="4106" y="1"/>
                  </a:lnTo>
                  <a:cubicBezTo>
                    <a:pt x="4110" y="1"/>
                    <a:pt x="4114" y="5"/>
                    <a:pt x="4114" y="9"/>
                  </a:cubicBezTo>
                  <a:cubicBezTo>
                    <a:pt x="4114" y="13"/>
                    <a:pt x="4110" y="17"/>
                    <a:pt x="4106" y="17"/>
                  </a:cubicBezTo>
                  <a:cubicBezTo>
                    <a:pt x="4101" y="17"/>
                    <a:pt x="4098" y="13"/>
                    <a:pt x="4098" y="9"/>
                  </a:cubicBezTo>
                  <a:cubicBezTo>
                    <a:pt x="4098" y="5"/>
                    <a:pt x="4101" y="1"/>
                    <a:pt x="4106" y="1"/>
                  </a:cubicBezTo>
                  <a:close/>
                  <a:moveTo>
                    <a:pt x="4138" y="1"/>
                  </a:moveTo>
                  <a:lnTo>
                    <a:pt x="4138" y="1"/>
                  </a:lnTo>
                  <a:cubicBezTo>
                    <a:pt x="4142" y="1"/>
                    <a:pt x="4146" y="5"/>
                    <a:pt x="4146" y="9"/>
                  </a:cubicBezTo>
                  <a:cubicBezTo>
                    <a:pt x="4146" y="14"/>
                    <a:pt x="4142" y="17"/>
                    <a:pt x="4138" y="17"/>
                  </a:cubicBezTo>
                  <a:cubicBezTo>
                    <a:pt x="4133" y="17"/>
                    <a:pt x="4130" y="14"/>
                    <a:pt x="4130" y="9"/>
                  </a:cubicBezTo>
                  <a:cubicBezTo>
                    <a:pt x="4130" y="5"/>
                    <a:pt x="4133" y="1"/>
                    <a:pt x="4138" y="1"/>
                  </a:cubicBezTo>
                  <a:close/>
                  <a:moveTo>
                    <a:pt x="4170" y="1"/>
                  </a:moveTo>
                  <a:lnTo>
                    <a:pt x="4170" y="1"/>
                  </a:lnTo>
                  <a:cubicBezTo>
                    <a:pt x="4174" y="1"/>
                    <a:pt x="4178" y="5"/>
                    <a:pt x="4178" y="9"/>
                  </a:cubicBezTo>
                  <a:cubicBezTo>
                    <a:pt x="4178" y="14"/>
                    <a:pt x="4174" y="17"/>
                    <a:pt x="4170" y="17"/>
                  </a:cubicBezTo>
                  <a:cubicBezTo>
                    <a:pt x="4165" y="17"/>
                    <a:pt x="4162" y="14"/>
                    <a:pt x="4162" y="9"/>
                  </a:cubicBezTo>
                  <a:cubicBezTo>
                    <a:pt x="4162" y="5"/>
                    <a:pt x="4165" y="1"/>
                    <a:pt x="4170" y="1"/>
                  </a:cubicBezTo>
                  <a:close/>
                  <a:moveTo>
                    <a:pt x="4202" y="1"/>
                  </a:moveTo>
                  <a:lnTo>
                    <a:pt x="4202" y="1"/>
                  </a:lnTo>
                  <a:cubicBezTo>
                    <a:pt x="4206" y="1"/>
                    <a:pt x="4210" y="5"/>
                    <a:pt x="4210" y="9"/>
                  </a:cubicBezTo>
                  <a:cubicBezTo>
                    <a:pt x="4210" y="14"/>
                    <a:pt x="4206" y="17"/>
                    <a:pt x="4202" y="17"/>
                  </a:cubicBezTo>
                  <a:cubicBezTo>
                    <a:pt x="4197" y="17"/>
                    <a:pt x="4194" y="14"/>
                    <a:pt x="4194" y="9"/>
                  </a:cubicBezTo>
                  <a:cubicBezTo>
                    <a:pt x="4194" y="5"/>
                    <a:pt x="4197" y="1"/>
                    <a:pt x="4202" y="1"/>
                  </a:cubicBezTo>
                  <a:close/>
                  <a:moveTo>
                    <a:pt x="4234" y="1"/>
                  </a:moveTo>
                  <a:lnTo>
                    <a:pt x="4234" y="1"/>
                  </a:lnTo>
                  <a:cubicBezTo>
                    <a:pt x="4238" y="1"/>
                    <a:pt x="4242" y="5"/>
                    <a:pt x="4242" y="9"/>
                  </a:cubicBezTo>
                  <a:cubicBezTo>
                    <a:pt x="4242" y="14"/>
                    <a:pt x="4238" y="17"/>
                    <a:pt x="4234" y="17"/>
                  </a:cubicBezTo>
                  <a:cubicBezTo>
                    <a:pt x="4229" y="17"/>
                    <a:pt x="4226" y="14"/>
                    <a:pt x="4226" y="9"/>
                  </a:cubicBezTo>
                  <a:cubicBezTo>
                    <a:pt x="4226" y="5"/>
                    <a:pt x="4229" y="1"/>
                    <a:pt x="4234" y="1"/>
                  </a:cubicBezTo>
                  <a:close/>
                  <a:moveTo>
                    <a:pt x="4266" y="1"/>
                  </a:moveTo>
                  <a:lnTo>
                    <a:pt x="4266" y="1"/>
                  </a:lnTo>
                  <a:cubicBezTo>
                    <a:pt x="4270" y="1"/>
                    <a:pt x="4274" y="5"/>
                    <a:pt x="4274" y="9"/>
                  </a:cubicBezTo>
                  <a:cubicBezTo>
                    <a:pt x="4274" y="14"/>
                    <a:pt x="4270" y="17"/>
                    <a:pt x="4266" y="17"/>
                  </a:cubicBezTo>
                  <a:cubicBezTo>
                    <a:pt x="4261" y="17"/>
                    <a:pt x="4258" y="14"/>
                    <a:pt x="4258" y="9"/>
                  </a:cubicBezTo>
                  <a:cubicBezTo>
                    <a:pt x="4258" y="5"/>
                    <a:pt x="4261" y="1"/>
                    <a:pt x="4266" y="1"/>
                  </a:cubicBezTo>
                  <a:close/>
                  <a:moveTo>
                    <a:pt x="4298" y="1"/>
                  </a:moveTo>
                  <a:lnTo>
                    <a:pt x="4298" y="1"/>
                  </a:lnTo>
                  <a:cubicBezTo>
                    <a:pt x="4302" y="1"/>
                    <a:pt x="4306" y="5"/>
                    <a:pt x="4306" y="9"/>
                  </a:cubicBezTo>
                  <a:cubicBezTo>
                    <a:pt x="4306" y="14"/>
                    <a:pt x="4302" y="17"/>
                    <a:pt x="4298" y="17"/>
                  </a:cubicBezTo>
                  <a:cubicBezTo>
                    <a:pt x="4293" y="17"/>
                    <a:pt x="4290" y="14"/>
                    <a:pt x="4290" y="9"/>
                  </a:cubicBezTo>
                  <a:cubicBezTo>
                    <a:pt x="4290" y="5"/>
                    <a:pt x="4293" y="1"/>
                    <a:pt x="4298" y="1"/>
                  </a:cubicBezTo>
                  <a:close/>
                  <a:moveTo>
                    <a:pt x="4330" y="1"/>
                  </a:moveTo>
                  <a:lnTo>
                    <a:pt x="4330" y="1"/>
                  </a:lnTo>
                  <a:cubicBezTo>
                    <a:pt x="4334" y="1"/>
                    <a:pt x="4338" y="5"/>
                    <a:pt x="4338" y="9"/>
                  </a:cubicBezTo>
                  <a:cubicBezTo>
                    <a:pt x="4338" y="14"/>
                    <a:pt x="4334" y="17"/>
                    <a:pt x="4330" y="17"/>
                  </a:cubicBezTo>
                  <a:cubicBezTo>
                    <a:pt x="4325" y="17"/>
                    <a:pt x="4322" y="14"/>
                    <a:pt x="4322" y="9"/>
                  </a:cubicBezTo>
                  <a:cubicBezTo>
                    <a:pt x="4322" y="5"/>
                    <a:pt x="4325" y="1"/>
                    <a:pt x="4330" y="1"/>
                  </a:cubicBezTo>
                  <a:close/>
                  <a:moveTo>
                    <a:pt x="4362" y="1"/>
                  </a:moveTo>
                  <a:lnTo>
                    <a:pt x="4362" y="1"/>
                  </a:lnTo>
                  <a:cubicBezTo>
                    <a:pt x="4366" y="1"/>
                    <a:pt x="4370" y="5"/>
                    <a:pt x="4370" y="9"/>
                  </a:cubicBezTo>
                  <a:cubicBezTo>
                    <a:pt x="4370" y="14"/>
                    <a:pt x="4366" y="17"/>
                    <a:pt x="4362" y="17"/>
                  </a:cubicBezTo>
                  <a:cubicBezTo>
                    <a:pt x="4357" y="17"/>
                    <a:pt x="4354" y="14"/>
                    <a:pt x="4354" y="9"/>
                  </a:cubicBezTo>
                  <a:cubicBezTo>
                    <a:pt x="4354" y="5"/>
                    <a:pt x="4357" y="1"/>
                    <a:pt x="4362" y="1"/>
                  </a:cubicBezTo>
                  <a:close/>
                  <a:moveTo>
                    <a:pt x="4394" y="1"/>
                  </a:moveTo>
                  <a:lnTo>
                    <a:pt x="4394" y="1"/>
                  </a:lnTo>
                  <a:cubicBezTo>
                    <a:pt x="4398" y="1"/>
                    <a:pt x="4402" y="5"/>
                    <a:pt x="4402" y="9"/>
                  </a:cubicBezTo>
                  <a:cubicBezTo>
                    <a:pt x="4402" y="14"/>
                    <a:pt x="4398" y="17"/>
                    <a:pt x="4394" y="17"/>
                  </a:cubicBezTo>
                  <a:cubicBezTo>
                    <a:pt x="4389" y="17"/>
                    <a:pt x="4386" y="14"/>
                    <a:pt x="4386" y="9"/>
                  </a:cubicBezTo>
                  <a:cubicBezTo>
                    <a:pt x="4386" y="5"/>
                    <a:pt x="4389" y="1"/>
                    <a:pt x="4394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30" y="1"/>
                    <a:pt x="4434" y="5"/>
                    <a:pt x="4434" y="9"/>
                  </a:cubicBezTo>
                  <a:cubicBezTo>
                    <a:pt x="4434" y="14"/>
                    <a:pt x="4430" y="17"/>
                    <a:pt x="4426" y="17"/>
                  </a:cubicBezTo>
                  <a:cubicBezTo>
                    <a:pt x="4421" y="17"/>
                    <a:pt x="4418" y="14"/>
                    <a:pt x="4418" y="9"/>
                  </a:cubicBezTo>
                  <a:cubicBezTo>
                    <a:pt x="4418" y="5"/>
                    <a:pt x="4421" y="1"/>
                    <a:pt x="4426" y="1"/>
                  </a:cubicBezTo>
                  <a:close/>
                  <a:moveTo>
                    <a:pt x="4458" y="1"/>
                  </a:moveTo>
                  <a:lnTo>
                    <a:pt x="4458" y="1"/>
                  </a:lnTo>
                  <a:cubicBezTo>
                    <a:pt x="4462" y="1"/>
                    <a:pt x="4466" y="5"/>
                    <a:pt x="4466" y="9"/>
                  </a:cubicBezTo>
                  <a:cubicBezTo>
                    <a:pt x="4466" y="14"/>
                    <a:pt x="4462" y="17"/>
                    <a:pt x="4458" y="17"/>
                  </a:cubicBezTo>
                  <a:cubicBezTo>
                    <a:pt x="4454" y="17"/>
                    <a:pt x="4450" y="14"/>
                    <a:pt x="4450" y="9"/>
                  </a:cubicBezTo>
                  <a:cubicBezTo>
                    <a:pt x="4450" y="5"/>
                    <a:pt x="4454" y="1"/>
                    <a:pt x="4458" y="1"/>
                  </a:cubicBezTo>
                  <a:close/>
                  <a:moveTo>
                    <a:pt x="4490" y="1"/>
                  </a:moveTo>
                  <a:lnTo>
                    <a:pt x="4490" y="1"/>
                  </a:lnTo>
                  <a:cubicBezTo>
                    <a:pt x="4494" y="1"/>
                    <a:pt x="4498" y="5"/>
                    <a:pt x="4498" y="9"/>
                  </a:cubicBezTo>
                  <a:cubicBezTo>
                    <a:pt x="4498" y="14"/>
                    <a:pt x="4494" y="17"/>
                    <a:pt x="4490" y="17"/>
                  </a:cubicBezTo>
                  <a:cubicBezTo>
                    <a:pt x="4486" y="17"/>
                    <a:pt x="4482" y="14"/>
                    <a:pt x="4482" y="9"/>
                  </a:cubicBezTo>
                  <a:cubicBezTo>
                    <a:pt x="4482" y="5"/>
                    <a:pt x="4486" y="1"/>
                    <a:pt x="4490" y="1"/>
                  </a:cubicBezTo>
                  <a:close/>
                  <a:moveTo>
                    <a:pt x="4522" y="1"/>
                  </a:moveTo>
                  <a:lnTo>
                    <a:pt x="4522" y="1"/>
                  </a:lnTo>
                  <a:cubicBezTo>
                    <a:pt x="4526" y="1"/>
                    <a:pt x="4530" y="5"/>
                    <a:pt x="4530" y="9"/>
                  </a:cubicBezTo>
                  <a:cubicBezTo>
                    <a:pt x="4530" y="14"/>
                    <a:pt x="4526" y="17"/>
                    <a:pt x="4522" y="17"/>
                  </a:cubicBezTo>
                  <a:cubicBezTo>
                    <a:pt x="4518" y="17"/>
                    <a:pt x="4514" y="14"/>
                    <a:pt x="4514" y="9"/>
                  </a:cubicBezTo>
                  <a:cubicBezTo>
                    <a:pt x="4514" y="5"/>
                    <a:pt x="4518" y="1"/>
                    <a:pt x="4522" y="1"/>
                  </a:cubicBezTo>
                  <a:close/>
                  <a:moveTo>
                    <a:pt x="4554" y="1"/>
                  </a:moveTo>
                  <a:lnTo>
                    <a:pt x="4554" y="1"/>
                  </a:lnTo>
                  <a:cubicBezTo>
                    <a:pt x="4558" y="1"/>
                    <a:pt x="4562" y="5"/>
                    <a:pt x="4562" y="9"/>
                  </a:cubicBezTo>
                  <a:cubicBezTo>
                    <a:pt x="4562" y="14"/>
                    <a:pt x="4558" y="17"/>
                    <a:pt x="4554" y="17"/>
                  </a:cubicBezTo>
                  <a:cubicBezTo>
                    <a:pt x="4550" y="17"/>
                    <a:pt x="4546" y="14"/>
                    <a:pt x="4546" y="9"/>
                  </a:cubicBezTo>
                  <a:cubicBezTo>
                    <a:pt x="4546" y="5"/>
                    <a:pt x="4550" y="1"/>
                    <a:pt x="4554" y="1"/>
                  </a:cubicBezTo>
                  <a:close/>
                  <a:moveTo>
                    <a:pt x="4586" y="1"/>
                  </a:moveTo>
                  <a:lnTo>
                    <a:pt x="4586" y="1"/>
                  </a:lnTo>
                  <a:cubicBezTo>
                    <a:pt x="4590" y="1"/>
                    <a:pt x="4594" y="5"/>
                    <a:pt x="4594" y="9"/>
                  </a:cubicBezTo>
                  <a:cubicBezTo>
                    <a:pt x="4594" y="14"/>
                    <a:pt x="4590" y="17"/>
                    <a:pt x="4586" y="17"/>
                  </a:cubicBezTo>
                  <a:cubicBezTo>
                    <a:pt x="4582" y="17"/>
                    <a:pt x="4578" y="14"/>
                    <a:pt x="4578" y="9"/>
                  </a:cubicBezTo>
                  <a:cubicBezTo>
                    <a:pt x="4578" y="5"/>
                    <a:pt x="4582" y="1"/>
                    <a:pt x="4586" y="1"/>
                  </a:cubicBezTo>
                  <a:close/>
                  <a:moveTo>
                    <a:pt x="4618" y="1"/>
                  </a:moveTo>
                  <a:lnTo>
                    <a:pt x="4618" y="1"/>
                  </a:lnTo>
                  <a:cubicBezTo>
                    <a:pt x="4622" y="1"/>
                    <a:pt x="4626" y="5"/>
                    <a:pt x="4626" y="9"/>
                  </a:cubicBezTo>
                  <a:cubicBezTo>
                    <a:pt x="4626" y="14"/>
                    <a:pt x="4622" y="17"/>
                    <a:pt x="4618" y="17"/>
                  </a:cubicBezTo>
                  <a:cubicBezTo>
                    <a:pt x="4614" y="17"/>
                    <a:pt x="4610" y="14"/>
                    <a:pt x="4610" y="9"/>
                  </a:cubicBezTo>
                  <a:cubicBezTo>
                    <a:pt x="4610" y="5"/>
                    <a:pt x="4614" y="1"/>
                    <a:pt x="4618" y="1"/>
                  </a:cubicBezTo>
                  <a:close/>
                  <a:moveTo>
                    <a:pt x="4650" y="1"/>
                  </a:moveTo>
                  <a:lnTo>
                    <a:pt x="4650" y="1"/>
                  </a:lnTo>
                  <a:cubicBezTo>
                    <a:pt x="4654" y="1"/>
                    <a:pt x="4658" y="5"/>
                    <a:pt x="4658" y="9"/>
                  </a:cubicBezTo>
                  <a:cubicBezTo>
                    <a:pt x="4658" y="14"/>
                    <a:pt x="4654" y="17"/>
                    <a:pt x="4650" y="17"/>
                  </a:cubicBezTo>
                  <a:cubicBezTo>
                    <a:pt x="4646" y="17"/>
                    <a:pt x="4642" y="14"/>
                    <a:pt x="4642" y="9"/>
                  </a:cubicBezTo>
                  <a:cubicBezTo>
                    <a:pt x="4642" y="5"/>
                    <a:pt x="4646" y="1"/>
                    <a:pt x="4650" y="1"/>
                  </a:cubicBezTo>
                  <a:close/>
                  <a:moveTo>
                    <a:pt x="4682" y="1"/>
                  </a:moveTo>
                  <a:lnTo>
                    <a:pt x="4682" y="1"/>
                  </a:lnTo>
                  <a:cubicBezTo>
                    <a:pt x="4686" y="1"/>
                    <a:pt x="4690" y="5"/>
                    <a:pt x="4690" y="9"/>
                  </a:cubicBezTo>
                  <a:cubicBezTo>
                    <a:pt x="4690" y="14"/>
                    <a:pt x="4686" y="17"/>
                    <a:pt x="4682" y="17"/>
                  </a:cubicBezTo>
                  <a:cubicBezTo>
                    <a:pt x="4678" y="17"/>
                    <a:pt x="4674" y="14"/>
                    <a:pt x="4674" y="9"/>
                  </a:cubicBezTo>
                  <a:cubicBezTo>
                    <a:pt x="4674" y="5"/>
                    <a:pt x="4678" y="1"/>
                    <a:pt x="4682" y="1"/>
                  </a:cubicBezTo>
                  <a:close/>
                  <a:moveTo>
                    <a:pt x="4714" y="1"/>
                  </a:moveTo>
                  <a:lnTo>
                    <a:pt x="4714" y="1"/>
                  </a:lnTo>
                  <a:cubicBezTo>
                    <a:pt x="4718" y="1"/>
                    <a:pt x="4722" y="5"/>
                    <a:pt x="4722" y="9"/>
                  </a:cubicBezTo>
                  <a:cubicBezTo>
                    <a:pt x="4722" y="14"/>
                    <a:pt x="4718" y="17"/>
                    <a:pt x="4714" y="17"/>
                  </a:cubicBezTo>
                  <a:cubicBezTo>
                    <a:pt x="4710" y="17"/>
                    <a:pt x="4706" y="14"/>
                    <a:pt x="4706" y="9"/>
                  </a:cubicBezTo>
                  <a:cubicBezTo>
                    <a:pt x="4706" y="5"/>
                    <a:pt x="4710" y="1"/>
                    <a:pt x="4714" y="1"/>
                  </a:cubicBezTo>
                  <a:close/>
                  <a:moveTo>
                    <a:pt x="4746" y="1"/>
                  </a:moveTo>
                  <a:lnTo>
                    <a:pt x="4746" y="1"/>
                  </a:lnTo>
                  <a:cubicBezTo>
                    <a:pt x="4751" y="1"/>
                    <a:pt x="4754" y="5"/>
                    <a:pt x="4754" y="9"/>
                  </a:cubicBezTo>
                  <a:cubicBezTo>
                    <a:pt x="4754" y="14"/>
                    <a:pt x="4751" y="17"/>
                    <a:pt x="4746" y="17"/>
                  </a:cubicBezTo>
                  <a:cubicBezTo>
                    <a:pt x="4742" y="17"/>
                    <a:pt x="4738" y="14"/>
                    <a:pt x="4738" y="9"/>
                  </a:cubicBezTo>
                  <a:cubicBezTo>
                    <a:pt x="4738" y="5"/>
                    <a:pt x="4742" y="1"/>
                    <a:pt x="4746" y="1"/>
                  </a:cubicBezTo>
                  <a:close/>
                  <a:moveTo>
                    <a:pt x="4778" y="1"/>
                  </a:moveTo>
                  <a:lnTo>
                    <a:pt x="4778" y="1"/>
                  </a:lnTo>
                  <a:cubicBezTo>
                    <a:pt x="4783" y="1"/>
                    <a:pt x="4786" y="5"/>
                    <a:pt x="4786" y="9"/>
                  </a:cubicBezTo>
                  <a:cubicBezTo>
                    <a:pt x="4786" y="14"/>
                    <a:pt x="4783" y="17"/>
                    <a:pt x="4778" y="17"/>
                  </a:cubicBezTo>
                  <a:cubicBezTo>
                    <a:pt x="4774" y="17"/>
                    <a:pt x="4770" y="14"/>
                    <a:pt x="4770" y="9"/>
                  </a:cubicBezTo>
                  <a:cubicBezTo>
                    <a:pt x="4770" y="5"/>
                    <a:pt x="4774" y="1"/>
                    <a:pt x="4778" y="1"/>
                  </a:cubicBezTo>
                  <a:close/>
                  <a:moveTo>
                    <a:pt x="4810" y="1"/>
                  </a:moveTo>
                  <a:lnTo>
                    <a:pt x="4810" y="1"/>
                  </a:lnTo>
                  <a:cubicBezTo>
                    <a:pt x="4815" y="1"/>
                    <a:pt x="4818" y="5"/>
                    <a:pt x="4818" y="9"/>
                  </a:cubicBezTo>
                  <a:cubicBezTo>
                    <a:pt x="4818" y="14"/>
                    <a:pt x="4815" y="17"/>
                    <a:pt x="4810" y="17"/>
                  </a:cubicBezTo>
                  <a:cubicBezTo>
                    <a:pt x="4806" y="17"/>
                    <a:pt x="4802" y="14"/>
                    <a:pt x="4802" y="9"/>
                  </a:cubicBezTo>
                  <a:cubicBezTo>
                    <a:pt x="4802" y="5"/>
                    <a:pt x="4806" y="1"/>
                    <a:pt x="4810" y="1"/>
                  </a:cubicBezTo>
                  <a:close/>
                  <a:moveTo>
                    <a:pt x="4842" y="1"/>
                  </a:moveTo>
                  <a:lnTo>
                    <a:pt x="4842" y="1"/>
                  </a:lnTo>
                  <a:cubicBezTo>
                    <a:pt x="4847" y="1"/>
                    <a:pt x="4850" y="5"/>
                    <a:pt x="4850" y="9"/>
                  </a:cubicBezTo>
                  <a:cubicBezTo>
                    <a:pt x="4850" y="14"/>
                    <a:pt x="4847" y="17"/>
                    <a:pt x="4842" y="17"/>
                  </a:cubicBezTo>
                  <a:cubicBezTo>
                    <a:pt x="4838" y="17"/>
                    <a:pt x="4834" y="14"/>
                    <a:pt x="4834" y="9"/>
                  </a:cubicBezTo>
                  <a:cubicBezTo>
                    <a:pt x="4834" y="5"/>
                    <a:pt x="4838" y="1"/>
                    <a:pt x="4842" y="1"/>
                  </a:cubicBezTo>
                  <a:close/>
                  <a:moveTo>
                    <a:pt x="4874" y="1"/>
                  </a:moveTo>
                  <a:lnTo>
                    <a:pt x="4874" y="1"/>
                  </a:lnTo>
                  <a:cubicBezTo>
                    <a:pt x="4879" y="1"/>
                    <a:pt x="4882" y="5"/>
                    <a:pt x="4882" y="9"/>
                  </a:cubicBezTo>
                  <a:cubicBezTo>
                    <a:pt x="4882" y="14"/>
                    <a:pt x="4879" y="17"/>
                    <a:pt x="4874" y="17"/>
                  </a:cubicBezTo>
                  <a:cubicBezTo>
                    <a:pt x="4870" y="17"/>
                    <a:pt x="4866" y="14"/>
                    <a:pt x="4866" y="9"/>
                  </a:cubicBezTo>
                  <a:cubicBezTo>
                    <a:pt x="4866" y="5"/>
                    <a:pt x="4870" y="1"/>
                    <a:pt x="4874" y="1"/>
                  </a:cubicBezTo>
                  <a:close/>
                  <a:moveTo>
                    <a:pt x="4906" y="1"/>
                  </a:moveTo>
                  <a:lnTo>
                    <a:pt x="4906" y="1"/>
                  </a:lnTo>
                  <a:cubicBezTo>
                    <a:pt x="4911" y="1"/>
                    <a:pt x="4914" y="5"/>
                    <a:pt x="4914" y="9"/>
                  </a:cubicBezTo>
                  <a:cubicBezTo>
                    <a:pt x="4914" y="14"/>
                    <a:pt x="4911" y="17"/>
                    <a:pt x="4906" y="17"/>
                  </a:cubicBezTo>
                  <a:cubicBezTo>
                    <a:pt x="4902" y="17"/>
                    <a:pt x="4898" y="14"/>
                    <a:pt x="4898" y="9"/>
                  </a:cubicBezTo>
                  <a:cubicBezTo>
                    <a:pt x="4898" y="5"/>
                    <a:pt x="4902" y="1"/>
                    <a:pt x="4906" y="1"/>
                  </a:cubicBezTo>
                  <a:close/>
                  <a:moveTo>
                    <a:pt x="4938" y="1"/>
                  </a:moveTo>
                  <a:lnTo>
                    <a:pt x="4938" y="1"/>
                  </a:lnTo>
                  <a:cubicBezTo>
                    <a:pt x="4943" y="1"/>
                    <a:pt x="4946" y="5"/>
                    <a:pt x="4946" y="9"/>
                  </a:cubicBezTo>
                  <a:cubicBezTo>
                    <a:pt x="4946" y="14"/>
                    <a:pt x="4943" y="17"/>
                    <a:pt x="4938" y="17"/>
                  </a:cubicBezTo>
                  <a:cubicBezTo>
                    <a:pt x="4934" y="17"/>
                    <a:pt x="4930" y="14"/>
                    <a:pt x="4930" y="9"/>
                  </a:cubicBezTo>
                  <a:cubicBezTo>
                    <a:pt x="4930" y="5"/>
                    <a:pt x="4934" y="1"/>
                    <a:pt x="4938" y="1"/>
                  </a:cubicBezTo>
                  <a:close/>
                  <a:moveTo>
                    <a:pt x="4970" y="1"/>
                  </a:moveTo>
                  <a:lnTo>
                    <a:pt x="4970" y="1"/>
                  </a:lnTo>
                  <a:cubicBezTo>
                    <a:pt x="4975" y="1"/>
                    <a:pt x="4978" y="5"/>
                    <a:pt x="4978" y="9"/>
                  </a:cubicBezTo>
                  <a:cubicBezTo>
                    <a:pt x="4978" y="14"/>
                    <a:pt x="4975" y="17"/>
                    <a:pt x="4970" y="17"/>
                  </a:cubicBezTo>
                  <a:cubicBezTo>
                    <a:pt x="4966" y="17"/>
                    <a:pt x="4962" y="14"/>
                    <a:pt x="4962" y="9"/>
                  </a:cubicBezTo>
                  <a:cubicBezTo>
                    <a:pt x="4962" y="5"/>
                    <a:pt x="4966" y="1"/>
                    <a:pt x="4970" y="1"/>
                  </a:cubicBezTo>
                  <a:close/>
                  <a:moveTo>
                    <a:pt x="5002" y="1"/>
                  </a:moveTo>
                  <a:lnTo>
                    <a:pt x="5002" y="1"/>
                  </a:lnTo>
                  <a:cubicBezTo>
                    <a:pt x="5007" y="1"/>
                    <a:pt x="5010" y="5"/>
                    <a:pt x="5010" y="9"/>
                  </a:cubicBezTo>
                  <a:cubicBezTo>
                    <a:pt x="5010" y="14"/>
                    <a:pt x="5007" y="17"/>
                    <a:pt x="5002" y="17"/>
                  </a:cubicBezTo>
                  <a:cubicBezTo>
                    <a:pt x="4998" y="17"/>
                    <a:pt x="4994" y="14"/>
                    <a:pt x="4994" y="9"/>
                  </a:cubicBezTo>
                  <a:cubicBezTo>
                    <a:pt x="4994" y="5"/>
                    <a:pt x="4998" y="1"/>
                    <a:pt x="5002" y="1"/>
                  </a:cubicBezTo>
                  <a:close/>
                  <a:moveTo>
                    <a:pt x="5034" y="1"/>
                  </a:moveTo>
                  <a:lnTo>
                    <a:pt x="5034" y="1"/>
                  </a:lnTo>
                  <a:cubicBezTo>
                    <a:pt x="5039" y="1"/>
                    <a:pt x="5042" y="5"/>
                    <a:pt x="5042" y="9"/>
                  </a:cubicBezTo>
                  <a:cubicBezTo>
                    <a:pt x="5042" y="14"/>
                    <a:pt x="5039" y="17"/>
                    <a:pt x="5034" y="17"/>
                  </a:cubicBezTo>
                  <a:cubicBezTo>
                    <a:pt x="5030" y="17"/>
                    <a:pt x="5026" y="14"/>
                    <a:pt x="5026" y="9"/>
                  </a:cubicBezTo>
                  <a:cubicBezTo>
                    <a:pt x="5026" y="5"/>
                    <a:pt x="5030" y="1"/>
                    <a:pt x="5034" y="1"/>
                  </a:cubicBezTo>
                  <a:close/>
                  <a:moveTo>
                    <a:pt x="5066" y="1"/>
                  </a:moveTo>
                  <a:lnTo>
                    <a:pt x="5066" y="1"/>
                  </a:lnTo>
                  <a:cubicBezTo>
                    <a:pt x="5071" y="1"/>
                    <a:pt x="5074" y="5"/>
                    <a:pt x="5074" y="9"/>
                  </a:cubicBezTo>
                  <a:cubicBezTo>
                    <a:pt x="5074" y="14"/>
                    <a:pt x="5071" y="17"/>
                    <a:pt x="5066" y="17"/>
                  </a:cubicBezTo>
                  <a:cubicBezTo>
                    <a:pt x="5062" y="17"/>
                    <a:pt x="5058" y="14"/>
                    <a:pt x="5058" y="9"/>
                  </a:cubicBezTo>
                  <a:cubicBezTo>
                    <a:pt x="5058" y="5"/>
                    <a:pt x="5062" y="1"/>
                    <a:pt x="5066" y="1"/>
                  </a:cubicBezTo>
                  <a:close/>
                  <a:moveTo>
                    <a:pt x="5098" y="1"/>
                  </a:moveTo>
                  <a:lnTo>
                    <a:pt x="5098" y="1"/>
                  </a:lnTo>
                  <a:cubicBezTo>
                    <a:pt x="5103" y="1"/>
                    <a:pt x="5106" y="5"/>
                    <a:pt x="5106" y="9"/>
                  </a:cubicBezTo>
                  <a:cubicBezTo>
                    <a:pt x="5106" y="14"/>
                    <a:pt x="5103" y="17"/>
                    <a:pt x="5098" y="17"/>
                  </a:cubicBezTo>
                  <a:cubicBezTo>
                    <a:pt x="5094" y="17"/>
                    <a:pt x="5090" y="14"/>
                    <a:pt x="5090" y="9"/>
                  </a:cubicBezTo>
                  <a:cubicBezTo>
                    <a:pt x="5090" y="5"/>
                    <a:pt x="5094" y="1"/>
                    <a:pt x="5098" y="1"/>
                  </a:cubicBezTo>
                  <a:close/>
                  <a:moveTo>
                    <a:pt x="5130" y="1"/>
                  </a:moveTo>
                  <a:lnTo>
                    <a:pt x="5130" y="1"/>
                  </a:lnTo>
                  <a:cubicBezTo>
                    <a:pt x="5135" y="1"/>
                    <a:pt x="5138" y="5"/>
                    <a:pt x="5138" y="9"/>
                  </a:cubicBezTo>
                  <a:cubicBezTo>
                    <a:pt x="5138" y="14"/>
                    <a:pt x="5135" y="17"/>
                    <a:pt x="5130" y="17"/>
                  </a:cubicBezTo>
                  <a:cubicBezTo>
                    <a:pt x="5126" y="17"/>
                    <a:pt x="5122" y="14"/>
                    <a:pt x="5122" y="9"/>
                  </a:cubicBezTo>
                  <a:cubicBezTo>
                    <a:pt x="5122" y="5"/>
                    <a:pt x="5126" y="1"/>
                    <a:pt x="5130" y="1"/>
                  </a:cubicBezTo>
                  <a:close/>
                  <a:moveTo>
                    <a:pt x="5162" y="1"/>
                  </a:moveTo>
                  <a:lnTo>
                    <a:pt x="5162" y="1"/>
                  </a:lnTo>
                  <a:cubicBezTo>
                    <a:pt x="5167" y="1"/>
                    <a:pt x="5170" y="5"/>
                    <a:pt x="5170" y="9"/>
                  </a:cubicBezTo>
                  <a:cubicBezTo>
                    <a:pt x="5170" y="14"/>
                    <a:pt x="5167" y="17"/>
                    <a:pt x="5162" y="17"/>
                  </a:cubicBezTo>
                  <a:cubicBezTo>
                    <a:pt x="5158" y="17"/>
                    <a:pt x="5154" y="14"/>
                    <a:pt x="5154" y="9"/>
                  </a:cubicBezTo>
                  <a:cubicBezTo>
                    <a:pt x="5154" y="5"/>
                    <a:pt x="5158" y="1"/>
                    <a:pt x="5162" y="1"/>
                  </a:cubicBezTo>
                  <a:close/>
                  <a:moveTo>
                    <a:pt x="5194" y="1"/>
                  </a:moveTo>
                  <a:lnTo>
                    <a:pt x="5194" y="1"/>
                  </a:lnTo>
                  <a:cubicBezTo>
                    <a:pt x="5199" y="1"/>
                    <a:pt x="5202" y="5"/>
                    <a:pt x="5202" y="9"/>
                  </a:cubicBezTo>
                  <a:cubicBezTo>
                    <a:pt x="5202" y="14"/>
                    <a:pt x="5199" y="17"/>
                    <a:pt x="5194" y="17"/>
                  </a:cubicBezTo>
                  <a:cubicBezTo>
                    <a:pt x="5190" y="17"/>
                    <a:pt x="5186" y="14"/>
                    <a:pt x="5186" y="9"/>
                  </a:cubicBezTo>
                  <a:cubicBezTo>
                    <a:pt x="5186" y="5"/>
                    <a:pt x="5190" y="1"/>
                    <a:pt x="5194" y="1"/>
                  </a:cubicBezTo>
                  <a:close/>
                  <a:moveTo>
                    <a:pt x="5226" y="1"/>
                  </a:moveTo>
                  <a:lnTo>
                    <a:pt x="5226" y="1"/>
                  </a:lnTo>
                  <a:cubicBezTo>
                    <a:pt x="5231" y="1"/>
                    <a:pt x="5234" y="5"/>
                    <a:pt x="5234" y="9"/>
                  </a:cubicBezTo>
                  <a:cubicBezTo>
                    <a:pt x="5234" y="14"/>
                    <a:pt x="5231" y="17"/>
                    <a:pt x="5226" y="17"/>
                  </a:cubicBezTo>
                  <a:cubicBezTo>
                    <a:pt x="5222" y="17"/>
                    <a:pt x="5218" y="14"/>
                    <a:pt x="5218" y="9"/>
                  </a:cubicBezTo>
                  <a:cubicBezTo>
                    <a:pt x="5218" y="5"/>
                    <a:pt x="5222" y="1"/>
                    <a:pt x="5226" y="1"/>
                  </a:cubicBezTo>
                  <a:close/>
                  <a:moveTo>
                    <a:pt x="5258" y="1"/>
                  </a:moveTo>
                  <a:lnTo>
                    <a:pt x="5258" y="1"/>
                  </a:lnTo>
                  <a:cubicBezTo>
                    <a:pt x="5263" y="1"/>
                    <a:pt x="5266" y="5"/>
                    <a:pt x="5266" y="9"/>
                  </a:cubicBezTo>
                  <a:cubicBezTo>
                    <a:pt x="5266" y="14"/>
                    <a:pt x="5263" y="17"/>
                    <a:pt x="5258" y="17"/>
                  </a:cubicBezTo>
                  <a:cubicBezTo>
                    <a:pt x="5254" y="17"/>
                    <a:pt x="5250" y="14"/>
                    <a:pt x="5250" y="9"/>
                  </a:cubicBezTo>
                  <a:cubicBezTo>
                    <a:pt x="5250" y="5"/>
                    <a:pt x="5254" y="1"/>
                    <a:pt x="5258" y="1"/>
                  </a:cubicBezTo>
                  <a:close/>
                  <a:moveTo>
                    <a:pt x="5290" y="1"/>
                  </a:moveTo>
                  <a:lnTo>
                    <a:pt x="5290" y="1"/>
                  </a:lnTo>
                  <a:cubicBezTo>
                    <a:pt x="5295" y="1"/>
                    <a:pt x="5298" y="5"/>
                    <a:pt x="5298" y="9"/>
                  </a:cubicBezTo>
                  <a:cubicBezTo>
                    <a:pt x="5298" y="14"/>
                    <a:pt x="5295" y="17"/>
                    <a:pt x="5290" y="17"/>
                  </a:cubicBezTo>
                  <a:cubicBezTo>
                    <a:pt x="5286" y="17"/>
                    <a:pt x="5282" y="14"/>
                    <a:pt x="5282" y="9"/>
                  </a:cubicBezTo>
                  <a:cubicBezTo>
                    <a:pt x="5282" y="5"/>
                    <a:pt x="5286" y="1"/>
                    <a:pt x="5290" y="1"/>
                  </a:cubicBezTo>
                  <a:close/>
                  <a:moveTo>
                    <a:pt x="5322" y="1"/>
                  </a:moveTo>
                  <a:lnTo>
                    <a:pt x="5322" y="1"/>
                  </a:lnTo>
                  <a:cubicBezTo>
                    <a:pt x="5327" y="1"/>
                    <a:pt x="5330" y="5"/>
                    <a:pt x="5330" y="9"/>
                  </a:cubicBezTo>
                  <a:cubicBezTo>
                    <a:pt x="5330" y="14"/>
                    <a:pt x="5327" y="17"/>
                    <a:pt x="5322" y="17"/>
                  </a:cubicBezTo>
                  <a:cubicBezTo>
                    <a:pt x="5318" y="17"/>
                    <a:pt x="5314" y="14"/>
                    <a:pt x="5314" y="9"/>
                  </a:cubicBezTo>
                  <a:cubicBezTo>
                    <a:pt x="5314" y="5"/>
                    <a:pt x="5318" y="1"/>
                    <a:pt x="5322" y="1"/>
                  </a:cubicBezTo>
                  <a:close/>
                  <a:moveTo>
                    <a:pt x="5354" y="1"/>
                  </a:moveTo>
                  <a:lnTo>
                    <a:pt x="5354" y="1"/>
                  </a:lnTo>
                  <a:cubicBezTo>
                    <a:pt x="5359" y="1"/>
                    <a:pt x="5362" y="5"/>
                    <a:pt x="5362" y="9"/>
                  </a:cubicBezTo>
                  <a:cubicBezTo>
                    <a:pt x="5362" y="14"/>
                    <a:pt x="5359" y="17"/>
                    <a:pt x="5354" y="17"/>
                  </a:cubicBezTo>
                  <a:cubicBezTo>
                    <a:pt x="5350" y="17"/>
                    <a:pt x="5346" y="14"/>
                    <a:pt x="5346" y="9"/>
                  </a:cubicBezTo>
                  <a:cubicBezTo>
                    <a:pt x="5346" y="5"/>
                    <a:pt x="5350" y="1"/>
                    <a:pt x="5354" y="1"/>
                  </a:cubicBezTo>
                  <a:close/>
                  <a:moveTo>
                    <a:pt x="5386" y="1"/>
                  </a:moveTo>
                  <a:lnTo>
                    <a:pt x="5386" y="1"/>
                  </a:lnTo>
                  <a:cubicBezTo>
                    <a:pt x="5391" y="1"/>
                    <a:pt x="5394" y="5"/>
                    <a:pt x="5394" y="9"/>
                  </a:cubicBezTo>
                  <a:cubicBezTo>
                    <a:pt x="5394" y="14"/>
                    <a:pt x="5391" y="17"/>
                    <a:pt x="5386" y="17"/>
                  </a:cubicBezTo>
                  <a:cubicBezTo>
                    <a:pt x="5382" y="17"/>
                    <a:pt x="5378" y="14"/>
                    <a:pt x="5378" y="9"/>
                  </a:cubicBezTo>
                  <a:cubicBezTo>
                    <a:pt x="5378" y="5"/>
                    <a:pt x="5382" y="1"/>
                    <a:pt x="5386" y="1"/>
                  </a:cubicBezTo>
                  <a:close/>
                  <a:moveTo>
                    <a:pt x="5418" y="1"/>
                  </a:moveTo>
                  <a:lnTo>
                    <a:pt x="5418" y="1"/>
                  </a:lnTo>
                  <a:cubicBezTo>
                    <a:pt x="5423" y="1"/>
                    <a:pt x="5426" y="5"/>
                    <a:pt x="5426" y="9"/>
                  </a:cubicBezTo>
                  <a:cubicBezTo>
                    <a:pt x="5426" y="14"/>
                    <a:pt x="5423" y="17"/>
                    <a:pt x="5418" y="17"/>
                  </a:cubicBezTo>
                  <a:cubicBezTo>
                    <a:pt x="5414" y="17"/>
                    <a:pt x="5410" y="14"/>
                    <a:pt x="5410" y="9"/>
                  </a:cubicBezTo>
                  <a:cubicBezTo>
                    <a:pt x="5410" y="5"/>
                    <a:pt x="5414" y="1"/>
                    <a:pt x="5418" y="1"/>
                  </a:cubicBezTo>
                  <a:close/>
                  <a:moveTo>
                    <a:pt x="5450" y="1"/>
                  </a:moveTo>
                  <a:lnTo>
                    <a:pt x="5450" y="1"/>
                  </a:lnTo>
                  <a:cubicBezTo>
                    <a:pt x="5455" y="1"/>
                    <a:pt x="5458" y="5"/>
                    <a:pt x="5458" y="9"/>
                  </a:cubicBezTo>
                  <a:cubicBezTo>
                    <a:pt x="5458" y="14"/>
                    <a:pt x="5455" y="17"/>
                    <a:pt x="5450" y="17"/>
                  </a:cubicBezTo>
                  <a:cubicBezTo>
                    <a:pt x="5446" y="17"/>
                    <a:pt x="5442" y="14"/>
                    <a:pt x="5442" y="9"/>
                  </a:cubicBezTo>
                  <a:cubicBezTo>
                    <a:pt x="5442" y="5"/>
                    <a:pt x="5446" y="1"/>
                    <a:pt x="5450" y="1"/>
                  </a:cubicBezTo>
                  <a:close/>
                  <a:moveTo>
                    <a:pt x="5482" y="1"/>
                  </a:moveTo>
                  <a:lnTo>
                    <a:pt x="5482" y="1"/>
                  </a:lnTo>
                  <a:cubicBezTo>
                    <a:pt x="5487" y="1"/>
                    <a:pt x="5490" y="5"/>
                    <a:pt x="5490" y="9"/>
                  </a:cubicBezTo>
                  <a:cubicBezTo>
                    <a:pt x="5490" y="14"/>
                    <a:pt x="5487" y="17"/>
                    <a:pt x="5482" y="17"/>
                  </a:cubicBezTo>
                  <a:cubicBezTo>
                    <a:pt x="5478" y="17"/>
                    <a:pt x="5474" y="14"/>
                    <a:pt x="5474" y="9"/>
                  </a:cubicBezTo>
                  <a:cubicBezTo>
                    <a:pt x="5474" y="5"/>
                    <a:pt x="5478" y="1"/>
                    <a:pt x="5482" y="1"/>
                  </a:cubicBezTo>
                  <a:close/>
                  <a:moveTo>
                    <a:pt x="5514" y="1"/>
                  </a:moveTo>
                  <a:lnTo>
                    <a:pt x="5514" y="1"/>
                  </a:lnTo>
                  <a:cubicBezTo>
                    <a:pt x="5519" y="1"/>
                    <a:pt x="5522" y="5"/>
                    <a:pt x="5522" y="9"/>
                  </a:cubicBezTo>
                  <a:cubicBezTo>
                    <a:pt x="5522" y="14"/>
                    <a:pt x="5519" y="17"/>
                    <a:pt x="5514" y="17"/>
                  </a:cubicBezTo>
                  <a:cubicBezTo>
                    <a:pt x="5510" y="17"/>
                    <a:pt x="5506" y="14"/>
                    <a:pt x="5506" y="9"/>
                  </a:cubicBezTo>
                  <a:cubicBezTo>
                    <a:pt x="5506" y="5"/>
                    <a:pt x="5510" y="1"/>
                    <a:pt x="5514" y="1"/>
                  </a:cubicBezTo>
                  <a:close/>
                  <a:moveTo>
                    <a:pt x="5546" y="1"/>
                  </a:moveTo>
                  <a:lnTo>
                    <a:pt x="5546" y="1"/>
                  </a:lnTo>
                  <a:cubicBezTo>
                    <a:pt x="5551" y="1"/>
                    <a:pt x="5554" y="5"/>
                    <a:pt x="5554" y="9"/>
                  </a:cubicBezTo>
                  <a:cubicBezTo>
                    <a:pt x="5554" y="14"/>
                    <a:pt x="5551" y="17"/>
                    <a:pt x="5546" y="17"/>
                  </a:cubicBezTo>
                  <a:cubicBezTo>
                    <a:pt x="5542" y="17"/>
                    <a:pt x="5538" y="14"/>
                    <a:pt x="5538" y="9"/>
                  </a:cubicBezTo>
                  <a:cubicBezTo>
                    <a:pt x="5538" y="5"/>
                    <a:pt x="5542" y="1"/>
                    <a:pt x="5546" y="1"/>
                  </a:cubicBezTo>
                  <a:close/>
                  <a:moveTo>
                    <a:pt x="5578" y="1"/>
                  </a:moveTo>
                  <a:lnTo>
                    <a:pt x="5579" y="1"/>
                  </a:lnTo>
                  <a:cubicBezTo>
                    <a:pt x="5583" y="1"/>
                    <a:pt x="5587" y="5"/>
                    <a:pt x="5587" y="9"/>
                  </a:cubicBezTo>
                  <a:cubicBezTo>
                    <a:pt x="5587" y="14"/>
                    <a:pt x="5583" y="17"/>
                    <a:pt x="5579" y="17"/>
                  </a:cubicBezTo>
                  <a:lnTo>
                    <a:pt x="5578" y="17"/>
                  </a:lnTo>
                  <a:cubicBezTo>
                    <a:pt x="5574" y="17"/>
                    <a:pt x="5570" y="14"/>
                    <a:pt x="5570" y="9"/>
                  </a:cubicBezTo>
                  <a:cubicBezTo>
                    <a:pt x="5570" y="5"/>
                    <a:pt x="5574" y="1"/>
                    <a:pt x="5578" y="1"/>
                  </a:cubicBezTo>
                  <a:close/>
                  <a:moveTo>
                    <a:pt x="5611" y="1"/>
                  </a:moveTo>
                  <a:lnTo>
                    <a:pt x="5611" y="1"/>
                  </a:lnTo>
                  <a:cubicBezTo>
                    <a:pt x="5615" y="1"/>
                    <a:pt x="5619" y="5"/>
                    <a:pt x="5619" y="9"/>
                  </a:cubicBezTo>
                  <a:cubicBezTo>
                    <a:pt x="5619" y="14"/>
                    <a:pt x="5615" y="17"/>
                    <a:pt x="5611" y="17"/>
                  </a:cubicBezTo>
                  <a:cubicBezTo>
                    <a:pt x="5606" y="17"/>
                    <a:pt x="5603" y="14"/>
                    <a:pt x="5603" y="9"/>
                  </a:cubicBezTo>
                  <a:cubicBezTo>
                    <a:pt x="5603" y="5"/>
                    <a:pt x="5606" y="1"/>
                    <a:pt x="5611" y="1"/>
                  </a:cubicBezTo>
                  <a:close/>
                  <a:moveTo>
                    <a:pt x="5643" y="1"/>
                  </a:moveTo>
                  <a:lnTo>
                    <a:pt x="5643" y="1"/>
                  </a:lnTo>
                  <a:cubicBezTo>
                    <a:pt x="5647" y="1"/>
                    <a:pt x="5651" y="5"/>
                    <a:pt x="5651" y="9"/>
                  </a:cubicBezTo>
                  <a:cubicBezTo>
                    <a:pt x="5651" y="14"/>
                    <a:pt x="5647" y="17"/>
                    <a:pt x="5643" y="17"/>
                  </a:cubicBezTo>
                  <a:cubicBezTo>
                    <a:pt x="5638" y="17"/>
                    <a:pt x="5635" y="14"/>
                    <a:pt x="5635" y="9"/>
                  </a:cubicBezTo>
                  <a:cubicBezTo>
                    <a:pt x="5635" y="5"/>
                    <a:pt x="5638" y="1"/>
                    <a:pt x="5643" y="1"/>
                  </a:cubicBezTo>
                  <a:close/>
                  <a:moveTo>
                    <a:pt x="5675" y="1"/>
                  </a:moveTo>
                  <a:lnTo>
                    <a:pt x="5675" y="1"/>
                  </a:lnTo>
                  <a:cubicBezTo>
                    <a:pt x="5679" y="1"/>
                    <a:pt x="5683" y="5"/>
                    <a:pt x="5683" y="9"/>
                  </a:cubicBezTo>
                  <a:cubicBezTo>
                    <a:pt x="5683" y="14"/>
                    <a:pt x="5679" y="17"/>
                    <a:pt x="5675" y="17"/>
                  </a:cubicBezTo>
                  <a:cubicBezTo>
                    <a:pt x="5670" y="17"/>
                    <a:pt x="5667" y="14"/>
                    <a:pt x="5667" y="9"/>
                  </a:cubicBezTo>
                  <a:cubicBezTo>
                    <a:pt x="5667" y="5"/>
                    <a:pt x="5670" y="1"/>
                    <a:pt x="5675" y="1"/>
                  </a:cubicBezTo>
                  <a:close/>
                  <a:moveTo>
                    <a:pt x="5707" y="1"/>
                  </a:moveTo>
                  <a:lnTo>
                    <a:pt x="5707" y="1"/>
                  </a:lnTo>
                  <a:cubicBezTo>
                    <a:pt x="5711" y="1"/>
                    <a:pt x="5715" y="5"/>
                    <a:pt x="5715" y="9"/>
                  </a:cubicBezTo>
                  <a:cubicBezTo>
                    <a:pt x="5715" y="14"/>
                    <a:pt x="5711" y="17"/>
                    <a:pt x="5707" y="17"/>
                  </a:cubicBezTo>
                  <a:cubicBezTo>
                    <a:pt x="5702" y="17"/>
                    <a:pt x="5699" y="14"/>
                    <a:pt x="5699" y="9"/>
                  </a:cubicBezTo>
                  <a:cubicBezTo>
                    <a:pt x="5699" y="5"/>
                    <a:pt x="5702" y="1"/>
                    <a:pt x="5707" y="1"/>
                  </a:cubicBezTo>
                  <a:close/>
                  <a:moveTo>
                    <a:pt x="5739" y="1"/>
                  </a:moveTo>
                  <a:lnTo>
                    <a:pt x="5739" y="1"/>
                  </a:lnTo>
                  <a:cubicBezTo>
                    <a:pt x="5743" y="1"/>
                    <a:pt x="5747" y="5"/>
                    <a:pt x="5747" y="9"/>
                  </a:cubicBezTo>
                  <a:cubicBezTo>
                    <a:pt x="5747" y="14"/>
                    <a:pt x="5743" y="17"/>
                    <a:pt x="5739" y="17"/>
                  </a:cubicBezTo>
                  <a:cubicBezTo>
                    <a:pt x="5734" y="17"/>
                    <a:pt x="5731" y="14"/>
                    <a:pt x="5731" y="9"/>
                  </a:cubicBezTo>
                  <a:cubicBezTo>
                    <a:pt x="5731" y="5"/>
                    <a:pt x="5734" y="1"/>
                    <a:pt x="5739" y="1"/>
                  </a:cubicBezTo>
                  <a:close/>
                  <a:moveTo>
                    <a:pt x="5771" y="1"/>
                  </a:moveTo>
                  <a:lnTo>
                    <a:pt x="5771" y="1"/>
                  </a:lnTo>
                  <a:cubicBezTo>
                    <a:pt x="5775" y="1"/>
                    <a:pt x="5779" y="5"/>
                    <a:pt x="5779" y="9"/>
                  </a:cubicBezTo>
                  <a:cubicBezTo>
                    <a:pt x="5779" y="14"/>
                    <a:pt x="5775" y="17"/>
                    <a:pt x="5771" y="17"/>
                  </a:cubicBezTo>
                  <a:cubicBezTo>
                    <a:pt x="5766" y="17"/>
                    <a:pt x="5763" y="14"/>
                    <a:pt x="5763" y="9"/>
                  </a:cubicBezTo>
                  <a:cubicBezTo>
                    <a:pt x="5763" y="5"/>
                    <a:pt x="5766" y="1"/>
                    <a:pt x="5771" y="1"/>
                  </a:cubicBezTo>
                  <a:close/>
                  <a:moveTo>
                    <a:pt x="5803" y="1"/>
                  </a:moveTo>
                  <a:lnTo>
                    <a:pt x="5803" y="1"/>
                  </a:lnTo>
                  <a:cubicBezTo>
                    <a:pt x="5807" y="1"/>
                    <a:pt x="5811" y="5"/>
                    <a:pt x="5811" y="9"/>
                  </a:cubicBezTo>
                  <a:cubicBezTo>
                    <a:pt x="5811" y="14"/>
                    <a:pt x="5807" y="17"/>
                    <a:pt x="5803" y="17"/>
                  </a:cubicBezTo>
                  <a:cubicBezTo>
                    <a:pt x="5798" y="17"/>
                    <a:pt x="5795" y="14"/>
                    <a:pt x="5795" y="9"/>
                  </a:cubicBezTo>
                  <a:cubicBezTo>
                    <a:pt x="5795" y="5"/>
                    <a:pt x="5798" y="1"/>
                    <a:pt x="5803" y="1"/>
                  </a:cubicBezTo>
                  <a:close/>
                  <a:moveTo>
                    <a:pt x="5835" y="1"/>
                  </a:moveTo>
                  <a:lnTo>
                    <a:pt x="5835" y="1"/>
                  </a:lnTo>
                  <a:cubicBezTo>
                    <a:pt x="5839" y="1"/>
                    <a:pt x="5843" y="5"/>
                    <a:pt x="5843" y="9"/>
                  </a:cubicBezTo>
                  <a:cubicBezTo>
                    <a:pt x="5843" y="14"/>
                    <a:pt x="5839" y="17"/>
                    <a:pt x="5835" y="17"/>
                  </a:cubicBezTo>
                  <a:cubicBezTo>
                    <a:pt x="5830" y="17"/>
                    <a:pt x="5827" y="14"/>
                    <a:pt x="5827" y="9"/>
                  </a:cubicBezTo>
                  <a:cubicBezTo>
                    <a:pt x="5827" y="5"/>
                    <a:pt x="5830" y="1"/>
                    <a:pt x="5835" y="1"/>
                  </a:cubicBezTo>
                  <a:close/>
                  <a:moveTo>
                    <a:pt x="5867" y="1"/>
                  </a:moveTo>
                  <a:lnTo>
                    <a:pt x="5867" y="1"/>
                  </a:lnTo>
                  <a:cubicBezTo>
                    <a:pt x="5871" y="1"/>
                    <a:pt x="5875" y="5"/>
                    <a:pt x="5875" y="9"/>
                  </a:cubicBezTo>
                  <a:cubicBezTo>
                    <a:pt x="5875" y="14"/>
                    <a:pt x="5871" y="17"/>
                    <a:pt x="5867" y="17"/>
                  </a:cubicBezTo>
                  <a:cubicBezTo>
                    <a:pt x="5862" y="17"/>
                    <a:pt x="5859" y="14"/>
                    <a:pt x="5859" y="9"/>
                  </a:cubicBezTo>
                  <a:cubicBezTo>
                    <a:pt x="5859" y="5"/>
                    <a:pt x="5862" y="1"/>
                    <a:pt x="5867" y="1"/>
                  </a:cubicBezTo>
                  <a:close/>
                  <a:moveTo>
                    <a:pt x="5899" y="1"/>
                  </a:moveTo>
                  <a:lnTo>
                    <a:pt x="5899" y="1"/>
                  </a:lnTo>
                  <a:cubicBezTo>
                    <a:pt x="5903" y="1"/>
                    <a:pt x="5907" y="5"/>
                    <a:pt x="5907" y="9"/>
                  </a:cubicBezTo>
                  <a:cubicBezTo>
                    <a:pt x="5907" y="14"/>
                    <a:pt x="5903" y="17"/>
                    <a:pt x="5899" y="17"/>
                  </a:cubicBezTo>
                  <a:cubicBezTo>
                    <a:pt x="5894" y="17"/>
                    <a:pt x="5891" y="14"/>
                    <a:pt x="5891" y="9"/>
                  </a:cubicBezTo>
                  <a:cubicBezTo>
                    <a:pt x="5891" y="5"/>
                    <a:pt x="5894" y="1"/>
                    <a:pt x="5899" y="1"/>
                  </a:cubicBezTo>
                  <a:close/>
                  <a:moveTo>
                    <a:pt x="5931" y="1"/>
                  </a:moveTo>
                  <a:lnTo>
                    <a:pt x="5931" y="1"/>
                  </a:lnTo>
                  <a:cubicBezTo>
                    <a:pt x="5935" y="1"/>
                    <a:pt x="5939" y="5"/>
                    <a:pt x="5939" y="9"/>
                  </a:cubicBezTo>
                  <a:cubicBezTo>
                    <a:pt x="5939" y="14"/>
                    <a:pt x="5935" y="17"/>
                    <a:pt x="5931" y="17"/>
                  </a:cubicBezTo>
                  <a:cubicBezTo>
                    <a:pt x="5926" y="17"/>
                    <a:pt x="5923" y="14"/>
                    <a:pt x="5923" y="9"/>
                  </a:cubicBezTo>
                  <a:cubicBezTo>
                    <a:pt x="5923" y="5"/>
                    <a:pt x="5926" y="1"/>
                    <a:pt x="5931" y="1"/>
                  </a:cubicBezTo>
                  <a:close/>
                  <a:moveTo>
                    <a:pt x="5963" y="1"/>
                  </a:moveTo>
                  <a:lnTo>
                    <a:pt x="5963" y="1"/>
                  </a:lnTo>
                  <a:cubicBezTo>
                    <a:pt x="5967" y="1"/>
                    <a:pt x="5971" y="5"/>
                    <a:pt x="5971" y="9"/>
                  </a:cubicBezTo>
                  <a:cubicBezTo>
                    <a:pt x="5971" y="14"/>
                    <a:pt x="5967" y="17"/>
                    <a:pt x="5963" y="17"/>
                  </a:cubicBezTo>
                  <a:cubicBezTo>
                    <a:pt x="5958" y="17"/>
                    <a:pt x="5955" y="14"/>
                    <a:pt x="5955" y="9"/>
                  </a:cubicBezTo>
                  <a:cubicBezTo>
                    <a:pt x="5955" y="5"/>
                    <a:pt x="5958" y="1"/>
                    <a:pt x="5963" y="1"/>
                  </a:cubicBezTo>
                  <a:close/>
                  <a:moveTo>
                    <a:pt x="5995" y="1"/>
                  </a:moveTo>
                  <a:lnTo>
                    <a:pt x="5995" y="1"/>
                  </a:lnTo>
                  <a:cubicBezTo>
                    <a:pt x="5999" y="1"/>
                    <a:pt x="6003" y="5"/>
                    <a:pt x="6003" y="9"/>
                  </a:cubicBezTo>
                  <a:cubicBezTo>
                    <a:pt x="6003" y="14"/>
                    <a:pt x="5999" y="17"/>
                    <a:pt x="5995" y="17"/>
                  </a:cubicBezTo>
                  <a:cubicBezTo>
                    <a:pt x="5990" y="17"/>
                    <a:pt x="5987" y="14"/>
                    <a:pt x="5987" y="9"/>
                  </a:cubicBezTo>
                  <a:cubicBezTo>
                    <a:pt x="5987" y="5"/>
                    <a:pt x="5990" y="1"/>
                    <a:pt x="5995" y="1"/>
                  </a:cubicBezTo>
                  <a:close/>
                  <a:moveTo>
                    <a:pt x="6027" y="1"/>
                  </a:moveTo>
                  <a:lnTo>
                    <a:pt x="6027" y="1"/>
                  </a:lnTo>
                  <a:cubicBezTo>
                    <a:pt x="6031" y="1"/>
                    <a:pt x="6035" y="5"/>
                    <a:pt x="6035" y="9"/>
                  </a:cubicBezTo>
                  <a:cubicBezTo>
                    <a:pt x="6035" y="14"/>
                    <a:pt x="6031" y="17"/>
                    <a:pt x="6027" y="17"/>
                  </a:cubicBezTo>
                  <a:cubicBezTo>
                    <a:pt x="6022" y="17"/>
                    <a:pt x="6019" y="14"/>
                    <a:pt x="6019" y="9"/>
                  </a:cubicBezTo>
                  <a:cubicBezTo>
                    <a:pt x="6019" y="5"/>
                    <a:pt x="6022" y="1"/>
                    <a:pt x="6027" y="1"/>
                  </a:cubicBezTo>
                  <a:close/>
                  <a:moveTo>
                    <a:pt x="6059" y="1"/>
                  </a:moveTo>
                  <a:lnTo>
                    <a:pt x="6059" y="1"/>
                  </a:lnTo>
                  <a:cubicBezTo>
                    <a:pt x="6063" y="1"/>
                    <a:pt x="6067" y="5"/>
                    <a:pt x="6067" y="9"/>
                  </a:cubicBezTo>
                  <a:cubicBezTo>
                    <a:pt x="6067" y="14"/>
                    <a:pt x="6063" y="17"/>
                    <a:pt x="6059" y="17"/>
                  </a:cubicBezTo>
                  <a:cubicBezTo>
                    <a:pt x="6054" y="17"/>
                    <a:pt x="6051" y="14"/>
                    <a:pt x="6051" y="9"/>
                  </a:cubicBezTo>
                  <a:cubicBezTo>
                    <a:pt x="6051" y="5"/>
                    <a:pt x="6054" y="1"/>
                    <a:pt x="6059" y="1"/>
                  </a:cubicBezTo>
                  <a:close/>
                  <a:moveTo>
                    <a:pt x="6091" y="1"/>
                  </a:moveTo>
                  <a:lnTo>
                    <a:pt x="6091" y="1"/>
                  </a:lnTo>
                  <a:cubicBezTo>
                    <a:pt x="6095" y="1"/>
                    <a:pt x="6099" y="5"/>
                    <a:pt x="6099" y="9"/>
                  </a:cubicBezTo>
                  <a:cubicBezTo>
                    <a:pt x="6099" y="14"/>
                    <a:pt x="6095" y="17"/>
                    <a:pt x="6091" y="17"/>
                  </a:cubicBezTo>
                  <a:cubicBezTo>
                    <a:pt x="6086" y="17"/>
                    <a:pt x="6083" y="14"/>
                    <a:pt x="6083" y="9"/>
                  </a:cubicBezTo>
                  <a:cubicBezTo>
                    <a:pt x="6083" y="5"/>
                    <a:pt x="6086" y="1"/>
                    <a:pt x="6091" y="1"/>
                  </a:cubicBezTo>
                  <a:close/>
                  <a:moveTo>
                    <a:pt x="6123" y="1"/>
                  </a:moveTo>
                  <a:lnTo>
                    <a:pt x="6123" y="1"/>
                  </a:lnTo>
                  <a:cubicBezTo>
                    <a:pt x="6127" y="1"/>
                    <a:pt x="6131" y="5"/>
                    <a:pt x="6131" y="9"/>
                  </a:cubicBezTo>
                  <a:cubicBezTo>
                    <a:pt x="6131" y="14"/>
                    <a:pt x="6127" y="17"/>
                    <a:pt x="6123" y="17"/>
                  </a:cubicBezTo>
                  <a:cubicBezTo>
                    <a:pt x="6118" y="17"/>
                    <a:pt x="6115" y="14"/>
                    <a:pt x="6115" y="9"/>
                  </a:cubicBezTo>
                  <a:cubicBezTo>
                    <a:pt x="6115" y="5"/>
                    <a:pt x="6118" y="1"/>
                    <a:pt x="6123" y="1"/>
                  </a:cubicBezTo>
                  <a:close/>
                  <a:moveTo>
                    <a:pt x="6155" y="1"/>
                  </a:moveTo>
                  <a:lnTo>
                    <a:pt x="6155" y="1"/>
                  </a:lnTo>
                  <a:cubicBezTo>
                    <a:pt x="6159" y="1"/>
                    <a:pt x="6163" y="5"/>
                    <a:pt x="6163" y="9"/>
                  </a:cubicBezTo>
                  <a:cubicBezTo>
                    <a:pt x="6163" y="14"/>
                    <a:pt x="6159" y="17"/>
                    <a:pt x="6155" y="17"/>
                  </a:cubicBezTo>
                  <a:cubicBezTo>
                    <a:pt x="6150" y="17"/>
                    <a:pt x="6147" y="14"/>
                    <a:pt x="6147" y="9"/>
                  </a:cubicBezTo>
                  <a:cubicBezTo>
                    <a:pt x="6147" y="5"/>
                    <a:pt x="6150" y="1"/>
                    <a:pt x="6155" y="1"/>
                  </a:cubicBezTo>
                  <a:close/>
                  <a:moveTo>
                    <a:pt x="6187" y="1"/>
                  </a:moveTo>
                  <a:lnTo>
                    <a:pt x="6187" y="1"/>
                  </a:lnTo>
                  <a:cubicBezTo>
                    <a:pt x="6191" y="1"/>
                    <a:pt x="6195" y="5"/>
                    <a:pt x="6195" y="9"/>
                  </a:cubicBezTo>
                  <a:cubicBezTo>
                    <a:pt x="6195" y="14"/>
                    <a:pt x="6191" y="17"/>
                    <a:pt x="6187" y="17"/>
                  </a:cubicBezTo>
                  <a:cubicBezTo>
                    <a:pt x="6182" y="17"/>
                    <a:pt x="6179" y="14"/>
                    <a:pt x="6179" y="9"/>
                  </a:cubicBezTo>
                  <a:cubicBezTo>
                    <a:pt x="6179" y="5"/>
                    <a:pt x="6182" y="1"/>
                    <a:pt x="6187" y="1"/>
                  </a:cubicBezTo>
                  <a:close/>
                  <a:moveTo>
                    <a:pt x="6219" y="1"/>
                  </a:moveTo>
                  <a:lnTo>
                    <a:pt x="6219" y="1"/>
                  </a:lnTo>
                  <a:cubicBezTo>
                    <a:pt x="6223" y="1"/>
                    <a:pt x="6227" y="5"/>
                    <a:pt x="6227" y="9"/>
                  </a:cubicBezTo>
                  <a:cubicBezTo>
                    <a:pt x="6227" y="14"/>
                    <a:pt x="6223" y="17"/>
                    <a:pt x="6219" y="17"/>
                  </a:cubicBezTo>
                  <a:cubicBezTo>
                    <a:pt x="6214" y="17"/>
                    <a:pt x="6211" y="14"/>
                    <a:pt x="6211" y="9"/>
                  </a:cubicBezTo>
                  <a:cubicBezTo>
                    <a:pt x="6211" y="5"/>
                    <a:pt x="6214" y="1"/>
                    <a:pt x="6219" y="1"/>
                  </a:cubicBezTo>
                  <a:close/>
                  <a:moveTo>
                    <a:pt x="6251" y="1"/>
                  </a:moveTo>
                  <a:lnTo>
                    <a:pt x="6251" y="1"/>
                  </a:lnTo>
                  <a:cubicBezTo>
                    <a:pt x="6255" y="1"/>
                    <a:pt x="6259" y="5"/>
                    <a:pt x="6259" y="9"/>
                  </a:cubicBezTo>
                  <a:cubicBezTo>
                    <a:pt x="6259" y="14"/>
                    <a:pt x="6255" y="17"/>
                    <a:pt x="6251" y="17"/>
                  </a:cubicBezTo>
                  <a:cubicBezTo>
                    <a:pt x="6246" y="17"/>
                    <a:pt x="6243" y="14"/>
                    <a:pt x="6243" y="9"/>
                  </a:cubicBezTo>
                  <a:cubicBezTo>
                    <a:pt x="6243" y="5"/>
                    <a:pt x="6246" y="1"/>
                    <a:pt x="6251" y="1"/>
                  </a:cubicBezTo>
                  <a:close/>
                  <a:moveTo>
                    <a:pt x="6283" y="1"/>
                  </a:moveTo>
                  <a:lnTo>
                    <a:pt x="6283" y="1"/>
                  </a:lnTo>
                  <a:cubicBezTo>
                    <a:pt x="6287" y="1"/>
                    <a:pt x="6291" y="5"/>
                    <a:pt x="6291" y="9"/>
                  </a:cubicBezTo>
                  <a:cubicBezTo>
                    <a:pt x="6291" y="14"/>
                    <a:pt x="6287" y="17"/>
                    <a:pt x="6283" y="17"/>
                  </a:cubicBezTo>
                  <a:cubicBezTo>
                    <a:pt x="6278" y="17"/>
                    <a:pt x="6275" y="14"/>
                    <a:pt x="6275" y="9"/>
                  </a:cubicBezTo>
                  <a:cubicBezTo>
                    <a:pt x="6275" y="5"/>
                    <a:pt x="6278" y="1"/>
                    <a:pt x="6283" y="1"/>
                  </a:cubicBezTo>
                  <a:close/>
                  <a:moveTo>
                    <a:pt x="6315" y="1"/>
                  </a:moveTo>
                  <a:lnTo>
                    <a:pt x="6315" y="1"/>
                  </a:lnTo>
                  <a:cubicBezTo>
                    <a:pt x="6319" y="1"/>
                    <a:pt x="6323" y="5"/>
                    <a:pt x="6323" y="9"/>
                  </a:cubicBezTo>
                  <a:cubicBezTo>
                    <a:pt x="6323" y="14"/>
                    <a:pt x="6319" y="17"/>
                    <a:pt x="6315" y="17"/>
                  </a:cubicBezTo>
                  <a:cubicBezTo>
                    <a:pt x="6310" y="17"/>
                    <a:pt x="6307" y="14"/>
                    <a:pt x="6307" y="9"/>
                  </a:cubicBezTo>
                  <a:cubicBezTo>
                    <a:pt x="6307" y="5"/>
                    <a:pt x="6310" y="1"/>
                    <a:pt x="6315" y="1"/>
                  </a:cubicBezTo>
                  <a:close/>
                  <a:moveTo>
                    <a:pt x="6347" y="1"/>
                  </a:moveTo>
                  <a:lnTo>
                    <a:pt x="6347" y="1"/>
                  </a:lnTo>
                  <a:cubicBezTo>
                    <a:pt x="6351" y="1"/>
                    <a:pt x="6355" y="5"/>
                    <a:pt x="6355" y="9"/>
                  </a:cubicBezTo>
                  <a:cubicBezTo>
                    <a:pt x="6355" y="14"/>
                    <a:pt x="6351" y="17"/>
                    <a:pt x="6347" y="17"/>
                  </a:cubicBezTo>
                  <a:cubicBezTo>
                    <a:pt x="6342" y="17"/>
                    <a:pt x="6339" y="14"/>
                    <a:pt x="6339" y="9"/>
                  </a:cubicBezTo>
                  <a:cubicBezTo>
                    <a:pt x="6339" y="5"/>
                    <a:pt x="6342" y="1"/>
                    <a:pt x="6347" y="1"/>
                  </a:cubicBezTo>
                  <a:close/>
                  <a:moveTo>
                    <a:pt x="6379" y="1"/>
                  </a:moveTo>
                  <a:lnTo>
                    <a:pt x="6379" y="1"/>
                  </a:lnTo>
                  <a:cubicBezTo>
                    <a:pt x="6383" y="1"/>
                    <a:pt x="6387" y="5"/>
                    <a:pt x="6387" y="9"/>
                  </a:cubicBezTo>
                  <a:cubicBezTo>
                    <a:pt x="6387" y="14"/>
                    <a:pt x="6383" y="17"/>
                    <a:pt x="6379" y="17"/>
                  </a:cubicBezTo>
                  <a:cubicBezTo>
                    <a:pt x="6374" y="17"/>
                    <a:pt x="6371" y="14"/>
                    <a:pt x="6371" y="9"/>
                  </a:cubicBezTo>
                  <a:cubicBezTo>
                    <a:pt x="6371" y="5"/>
                    <a:pt x="6374" y="1"/>
                    <a:pt x="6379" y="1"/>
                  </a:cubicBezTo>
                  <a:close/>
                  <a:moveTo>
                    <a:pt x="6411" y="1"/>
                  </a:moveTo>
                  <a:lnTo>
                    <a:pt x="6411" y="1"/>
                  </a:lnTo>
                  <a:cubicBezTo>
                    <a:pt x="6415" y="1"/>
                    <a:pt x="6419" y="5"/>
                    <a:pt x="6419" y="9"/>
                  </a:cubicBezTo>
                  <a:cubicBezTo>
                    <a:pt x="6419" y="14"/>
                    <a:pt x="6415" y="17"/>
                    <a:pt x="6411" y="17"/>
                  </a:cubicBezTo>
                  <a:cubicBezTo>
                    <a:pt x="6407" y="17"/>
                    <a:pt x="6403" y="14"/>
                    <a:pt x="6403" y="9"/>
                  </a:cubicBezTo>
                  <a:cubicBezTo>
                    <a:pt x="6403" y="5"/>
                    <a:pt x="6407" y="1"/>
                    <a:pt x="6411" y="1"/>
                  </a:cubicBezTo>
                  <a:close/>
                  <a:moveTo>
                    <a:pt x="6443" y="1"/>
                  </a:moveTo>
                  <a:lnTo>
                    <a:pt x="6443" y="1"/>
                  </a:lnTo>
                  <a:cubicBezTo>
                    <a:pt x="6447" y="1"/>
                    <a:pt x="6451" y="5"/>
                    <a:pt x="6451" y="9"/>
                  </a:cubicBezTo>
                  <a:cubicBezTo>
                    <a:pt x="6451" y="14"/>
                    <a:pt x="6447" y="17"/>
                    <a:pt x="6443" y="17"/>
                  </a:cubicBezTo>
                  <a:cubicBezTo>
                    <a:pt x="6439" y="17"/>
                    <a:pt x="6435" y="14"/>
                    <a:pt x="6435" y="9"/>
                  </a:cubicBezTo>
                  <a:cubicBezTo>
                    <a:pt x="6435" y="5"/>
                    <a:pt x="6439" y="1"/>
                    <a:pt x="6443" y="1"/>
                  </a:cubicBezTo>
                  <a:close/>
                  <a:moveTo>
                    <a:pt x="6475" y="1"/>
                  </a:moveTo>
                  <a:lnTo>
                    <a:pt x="6475" y="1"/>
                  </a:lnTo>
                  <a:cubicBezTo>
                    <a:pt x="6479" y="1"/>
                    <a:pt x="6483" y="5"/>
                    <a:pt x="6483" y="9"/>
                  </a:cubicBezTo>
                  <a:cubicBezTo>
                    <a:pt x="6483" y="14"/>
                    <a:pt x="6479" y="17"/>
                    <a:pt x="6475" y="17"/>
                  </a:cubicBezTo>
                  <a:cubicBezTo>
                    <a:pt x="6471" y="17"/>
                    <a:pt x="6467" y="14"/>
                    <a:pt x="6467" y="9"/>
                  </a:cubicBezTo>
                  <a:cubicBezTo>
                    <a:pt x="6467" y="5"/>
                    <a:pt x="6471" y="1"/>
                    <a:pt x="6475" y="1"/>
                  </a:cubicBezTo>
                  <a:close/>
                  <a:moveTo>
                    <a:pt x="6507" y="1"/>
                  </a:moveTo>
                  <a:lnTo>
                    <a:pt x="6507" y="1"/>
                  </a:lnTo>
                  <a:cubicBezTo>
                    <a:pt x="6511" y="1"/>
                    <a:pt x="6515" y="5"/>
                    <a:pt x="6515" y="9"/>
                  </a:cubicBezTo>
                  <a:cubicBezTo>
                    <a:pt x="6515" y="14"/>
                    <a:pt x="6511" y="17"/>
                    <a:pt x="6507" y="17"/>
                  </a:cubicBezTo>
                  <a:cubicBezTo>
                    <a:pt x="6503" y="17"/>
                    <a:pt x="6499" y="14"/>
                    <a:pt x="6499" y="9"/>
                  </a:cubicBezTo>
                  <a:cubicBezTo>
                    <a:pt x="6499" y="5"/>
                    <a:pt x="6503" y="1"/>
                    <a:pt x="6507" y="1"/>
                  </a:cubicBezTo>
                  <a:close/>
                  <a:moveTo>
                    <a:pt x="6539" y="1"/>
                  </a:moveTo>
                  <a:lnTo>
                    <a:pt x="6539" y="1"/>
                  </a:lnTo>
                  <a:cubicBezTo>
                    <a:pt x="6543" y="1"/>
                    <a:pt x="6547" y="5"/>
                    <a:pt x="6547" y="9"/>
                  </a:cubicBezTo>
                  <a:cubicBezTo>
                    <a:pt x="6547" y="14"/>
                    <a:pt x="6543" y="17"/>
                    <a:pt x="6539" y="17"/>
                  </a:cubicBezTo>
                  <a:cubicBezTo>
                    <a:pt x="6535" y="17"/>
                    <a:pt x="6531" y="14"/>
                    <a:pt x="6531" y="9"/>
                  </a:cubicBezTo>
                  <a:cubicBezTo>
                    <a:pt x="6531" y="5"/>
                    <a:pt x="6535" y="1"/>
                    <a:pt x="6539" y="1"/>
                  </a:cubicBezTo>
                  <a:close/>
                  <a:moveTo>
                    <a:pt x="6571" y="1"/>
                  </a:moveTo>
                  <a:lnTo>
                    <a:pt x="6571" y="1"/>
                  </a:lnTo>
                  <a:cubicBezTo>
                    <a:pt x="6575" y="1"/>
                    <a:pt x="6579" y="5"/>
                    <a:pt x="6579" y="9"/>
                  </a:cubicBezTo>
                  <a:cubicBezTo>
                    <a:pt x="6579" y="14"/>
                    <a:pt x="6575" y="17"/>
                    <a:pt x="6571" y="17"/>
                  </a:cubicBezTo>
                  <a:cubicBezTo>
                    <a:pt x="6567" y="17"/>
                    <a:pt x="6563" y="14"/>
                    <a:pt x="6563" y="9"/>
                  </a:cubicBezTo>
                  <a:cubicBezTo>
                    <a:pt x="6563" y="5"/>
                    <a:pt x="6567" y="1"/>
                    <a:pt x="6571" y="1"/>
                  </a:cubicBezTo>
                  <a:close/>
                  <a:moveTo>
                    <a:pt x="6603" y="1"/>
                  </a:moveTo>
                  <a:lnTo>
                    <a:pt x="6603" y="1"/>
                  </a:lnTo>
                  <a:cubicBezTo>
                    <a:pt x="6607" y="1"/>
                    <a:pt x="6611" y="5"/>
                    <a:pt x="6611" y="9"/>
                  </a:cubicBezTo>
                  <a:cubicBezTo>
                    <a:pt x="6611" y="14"/>
                    <a:pt x="6607" y="17"/>
                    <a:pt x="6603" y="17"/>
                  </a:cubicBezTo>
                  <a:cubicBezTo>
                    <a:pt x="6599" y="17"/>
                    <a:pt x="6595" y="14"/>
                    <a:pt x="6595" y="9"/>
                  </a:cubicBezTo>
                  <a:cubicBezTo>
                    <a:pt x="6595" y="5"/>
                    <a:pt x="6599" y="1"/>
                    <a:pt x="6603" y="1"/>
                  </a:cubicBezTo>
                  <a:close/>
                  <a:moveTo>
                    <a:pt x="6635" y="1"/>
                  </a:moveTo>
                  <a:lnTo>
                    <a:pt x="6635" y="1"/>
                  </a:lnTo>
                  <a:cubicBezTo>
                    <a:pt x="6639" y="1"/>
                    <a:pt x="6643" y="5"/>
                    <a:pt x="6643" y="9"/>
                  </a:cubicBezTo>
                  <a:cubicBezTo>
                    <a:pt x="6643" y="14"/>
                    <a:pt x="6639" y="17"/>
                    <a:pt x="6635" y="17"/>
                  </a:cubicBezTo>
                  <a:cubicBezTo>
                    <a:pt x="6631" y="17"/>
                    <a:pt x="6627" y="14"/>
                    <a:pt x="6627" y="9"/>
                  </a:cubicBezTo>
                  <a:cubicBezTo>
                    <a:pt x="6627" y="5"/>
                    <a:pt x="6631" y="1"/>
                    <a:pt x="6635" y="1"/>
                  </a:cubicBezTo>
                  <a:close/>
                  <a:moveTo>
                    <a:pt x="6667" y="1"/>
                  </a:moveTo>
                  <a:lnTo>
                    <a:pt x="6667" y="1"/>
                  </a:lnTo>
                  <a:cubicBezTo>
                    <a:pt x="6671" y="1"/>
                    <a:pt x="6675" y="5"/>
                    <a:pt x="6675" y="9"/>
                  </a:cubicBezTo>
                  <a:cubicBezTo>
                    <a:pt x="6675" y="14"/>
                    <a:pt x="6671" y="17"/>
                    <a:pt x="6667" y="17"/>
                  </a:cubicBezTo>
                  <a:cubicBezTo>
                    <a:pt x="6663" y="17"/>
                    <a:pt x="6659" y="14"/>
                    <a:pt x="6659" y="9"/>
                  </a:cubicBezTo>
                  <a:cubicBezTo>
                    <a:pt x="6659" y="5"/>
                    <a:pt x="6663" y="1"/>
                    <a:pt x="6667" y="1"/>
                  </a:cubicBezTo>
                  <a:close/>
                  <a:moveTo>
                    <a:pt x="6699" y="1"/>
                  </a:moveTo>
                  <a:lnTo>
                    <a:pt x="6699" y="1"/>
                  </a:lnTo>
                  <a:cubicBezTo>
                    <a:pt x="6704" y="1"/>
                    <a:pt x="6707" y="5"/>
                    <a:pt x="6707" y="9"/>
                  </a:cubicBezTo>
                  <a:cubicBezTo>
                    <a:pt x="6707" y="14"/>
                    <a:pt x="6704" y="17"/>
                    <a:pt x="6699" y="17"/>
                  </a:cubicBezTo>
                  <a:cubicBezTo>
                    <a:pt x="6695" y="17"/>
                    <a:pt x="6691" y="14"/>
                    <a:pt x="6691" y="9"/>
                  </a:cubicBezTo>
                  <a:cubicBezTo>
                    <a:pt x="6691" y="5"/>
                    <a:pt x="6695" y="1"/>
                    <a:pt x="6699" y="1"/>
                  </a:cubicBezTo>
                  <a:close/>
                  <a:moveTo>
                    <a:pt x="6731" y="1"/>
                  </a:moveTo>
                  <a:lnTo>
                    <a:pt x="6731" y="1"/>
                  </a:lnTo>
                  <a:cubicBezTo>
                    <a:pt x="6736" y="1"/>
                    <a:pt x="6739" y="5"/>
                    <a:pt x="6739" y="9"/>
                  </a:cubicBezTo>
                  <a:cubicBezTo>
                    <a:pt x="6739" y="14"/>
                    <a:pt x="6736" y="17"/>
                    <a:pt x="6731" y="17"/>
                  </a:cubicBezTo>
                  <a:cubicBezTo>
                    <a:pt x="6727" y="17"/>
                    <a:pt x="6723" y="14"/>
                    <a:pt x="6723" y="9"/>
                  </a:cubicBezTo>
                  <a:cubicBezTo>
                    <a:pt x="6723" y="5"/>
                    <a:pt x="6727" y="1"/>
                    <a:pt x="6731" y="1"/>
                  </a:cubicBezTo>
                  <a:close/>
                  <a:moveTo>
                    <a:pt x="6763" y="1"/>
                  </a:moveTo>
                  <a:lnTo>
                    <a:pt x="6763" y="1"/>
                  </a:lnTo>
                  <a:cubicBezTo>
                    <a:pt x="6768" y="1"/>
                    <a:pt x="6771" y="5"/>
                    <a:pt x="6771" y="9"/>
                  </a:cubicBezTo>
                  <a:cubicBezTo>
                    <a:pt x="6771" y="14"/>
                    <a:pt x="6768" y="17"/>
                    <a:pt x="6763" y="17"/>
                  </a:cubicBezTo>
                  <a:cubicBezTo>
                    <a:pt x="6759" y="17"/>
                    <a:pt x="6755" y="14"/>
                    <a:pt x="6755" y="9"/>
                  </a:cubicBezTo>
                  <a:cubicBezTo>
                    <a:pt x="6755" y="5"/>
                    <a:pt x="6759" y="1"/>
                    <a:pt x="6763" y="1"/>
                  </a:cubicBezTo>
                  <a:close/>
                  <a:moveTo>
                    <a:pt x="6795" y="1"/>
                  </a:moveTo>
                  <a:lnTo>
                    <a:pt x="6795" y="1"/>
                  </a:lnTo>
                  <a:cubicBezTo>
                    <a:pt x="6800" y="1"/>
                    <a:pt x="6803" y="5"/>
                    <a:pt x="6803" y="9"/>
                  </a:cubicBezTo>
                  <a:cubicBezTo>
                    <a:pt x="6803" y="14"/>
                    <a:pt x="6800" y="17"/>
                    <a:pt x="6795" y="17"/>
                  </a:cubicBezTo>
                  <a:cubicBezTo>
                    <a:pt x="6791" y="17"/>
                    <a:pt x="6787" y="14"/>
                    <a:pt x="6787" y="9"/>
                  </a:cubicBezTo>
                  <a:cubicBezTo>
                    <a:pt x="6787" y="5"/>
                    <a:pt x="6791" y="1"/>
                    <a:pt x="6795" y="1"/>
                  </a:cubicBezTo>
                  <a:close/>
                  <a:moveTo>
                    <a:pt x="6827" y="1"/>
                  </a:moveTo>
                  <a:lnTo>
                    <a:pt x="6827" y="1"/>
                  </a:lnTo>
                  <a:cubicBezTo>
                    <a:pt x="6832" y="1"/>
                    <a:pt x="6835" y="5"/>
                    <a:pt x="6835" y="9"/>
                  </a:cubicBezTo>
                  <a:cubicBezTo>
                    <a:pt x="6835" y="14"/>
                    <a:pt x="6832" y="17"/>
                    <a:pt x="6827" y="17"/>
                  </a:cubicBezTo>
                  <a:cubicBezTo>
                    <a:pt x="6823" y="17"/>
                    <a:pt x="6819" y="14"/>
                    <a:pt x="6819" y="9"/>
                  </a:cubicBezTo>
                  <a:cubicBezTo>
                    <a:pt x="6819" y="5"/>
                    <a:pt x="6823" y="1"/>
                    <a:pt x="6827" y="1"/>
                  </a:cubicBezTo>
                  <a:close/>
                  <a:moveTo>
                    <a:pt x="6859" y="1"/>
                  </a:moveTo>
                  <a:lnTo>
                    <a:pt x="6859" y="1"/>
                  </a:lnTo>
                  <a:cubicBezTo>
                    <a:pt x="6864" y="1"/>
                    <a:pt x="6867" y="5"/>
                    <a:pt x="6867" y="9"/>
                  </a:cubicBezTo>
                  <a:cubicBezTo>
                    <a:pt x="6867" y="14"/>
                    <a:pt x="6864" y="17"/>
                    <a:pt x="6859" y="17"/>
                  </a:cubicBezTo>
                  <a:cubicBezTo>
                    <a:pt x="6855" y="17"/>
                    <a:pt x="6851" y="14"/>
                    <a:pt x="6851" y="9"/>
                  </a:cubicBezTo>
                  <a:cubicBezTo>
                    <a:pt x="6851" y="5"/>
                    <a:pt x="6855" y="1"/>
                    <a:pt x="6859" y="1"/>
                  </a:cubicBezTo>
                  <a:close/>
                  <a:moveTo>
                    <a:pt x="6891" y="2"/>
                  </a:moveTo>
                  <a:lnTo>
                    <a:pt x="6891" y="2"/>
                  </a:lnTo>
                  <a:cubicBezTo>
                    <a:pt x="6896" y="2"/>
                    <a:pt x="6899" y="5"/>
                    <a:pt x="6899" y="10"/>
                  </a:cubicBezTo>
                  <a:cubicBezTo>
                    <a:pt x="6899" y="14"/>
                    <a:pt x="6896" y="18"/>
                    <a:pt x="6891" y="18"/>
                  </a:cubicBezTo>
                  <a:cubicBezTo>
                    <a:pt x="6887" y="18"/>
                    <a:pt x="6883" y="14"/>
                    <a:pt x="6883" y="10"/>
                  </a:cubicBezTo>
                  <a:cubicBezTo>
                    <a:pt x="6883" y="5"/>
                    <a:pt x="6887" y="2"/>
                    <a:pt x="6891" y="2"/>
                  </a:cubicBezTo>
                  <a:close/>
                  <a:moveTo>
                    <a:pt x="6923" y="2"/>
                  </a:moveTo>
                  <a:lnTo>
                    <a:pt x="6923" y="2"/>
                  </a:lnTo>
                  <a:cubicBezTo>
                    <a:pt x="6928" y="2"/>
                    <a:pt x="6931" y="5"/>
                    <a:pt x="6931" y="10"/>
                  </a:cubicBezTo>
                  <a:cubicBezTo>
                    <a:pt x="6931" y="14"/>
                    <a:pt x="6928" y="18"/>
                    <a:pt x="6923" y="18"/>
                  </a:cubicBezTo>
                  <a:cubicBezTo>
                    <a:pt x="6919" y="18"/>
                    <a:pt x="6915" y="14"/>
                    <a:pt x="6915" y="10"/>
                  </a:cubicBezTo>
                  <a:cubicBezTo>
                    <a:pt x="6915" y="5"/>
                    <a:pt x="6919" y="2"/>
                    <a:pt x="6923" y="2"/>
                  </a:cubicBezTo>
                  <a:close/>
                  <a:moveTo>
                    <a:pt x="6955" y="2"/>
                  </a:moveTo>
                  <a:lnTo>
                    <a:pt x="6955" y="2"/>
                  </a:lnTo>
                  <a:cubicBezTo>
                    <a:pt x="6960" y="2"/>
                    <a:pt x="6963" y="5"/>
                    <a:pt x="6963" y="10"/>
                  </a:cubicBezTo>
                  <a:cubicBezTo>
                    <a:pt x="6963" y="14"/>
                    <a:pt x="6960" y="18"/>
                    <a:pt x="6955" y="18"/>
                  </a:cubicBezTo>
                  <a:cubicBezTo>
                    <a:pt x="6951" y="18"/>
                    <a:pt x="6947" y="14"/>
                    <a:pt x="6947" y="10"/>
                  </a:cubicBezTo>
                  <a:cubicBezTo>
                    <a:pt x="6947" y="5"/>
                    <a:pt x="6951" y="2"/>
                    <a:pt x="6955" y="2"/>
                  </a:cubicBezTo>
                  <a:close/>
                  <a:moveTo>
                    <a:pt x="6987" y="2"/>
                  </a:moveTo>
                  <a:lnTo>
                    <a:pt x="6987" y="2"/>
                  </a:lnTo>
                  <a:cubicBezTo>
                    <a:pt x="6992" y="2"/>
                    <a:pt x="6995" y="5"/>
                    <a:pt x="6995" y="10"/>
                  </a:cubicBezTo>
                  <a:cubicBezTo>
                    <a:pt x="6995" y="14"/>
                    <a:pt x="6992" y="18"/>
                    <a:pt x="6987" y="18"/>
                  </a:cubicBezTo>
                  <a:cubicBezTo>
                    <a:pt x="6983" y="18"/>
                    <a:pt x="6979" y="14"/>
                    <a:pt x="6979" y="10"/>
                  </a:cubicBezTo>
                  <a:cubicBezTo>
                    <a:pt x="6979" y="5"/>
                    <a:pt x="6983" y="2"/>
                    <a:pt x="6987" y="2"/>
                  </a:cubicBezTo>
                  <a:close/>
                  <a:moveTo>
                    <a:pt x="7019" y="2"/>
                  </a:moveTo>
                  <a:lnTo>
                    <a:pt x="7019" y="2"/>
                  </a:lnTo>
                  <a:cubicBezTo>
                    <a:pt x="7024" y="2"/>
                    <a:pt x="7027" y="5"/>
                    <a:pt x="7027" y="10"/>
                  </a:cubicBezTo>
                  <a:cubicBezTo>
                    <a:pt x="7027" y="14"/>
                    <a:pt x="7024" y="18"/>
                    <a:pt x="7019" y="18"/>
                  </a:cubicBezTo>
                  <a:cubicBezTo>
                    <a:pt x="7015" y="18"/>
                    <a:pt x="7011" y="14"/>
                    <a:pt x="7011" y="10"/>
                  </a:cubicBezTo>
                  <a:cubicBezTo>
                    <a:pt x="7011" y="5"/>
                    <a:pt x="7015" y="2"/>
                    <a:pt x="7019" y="2"/>
                  </a:cubicBezTo>
                  <a:close/>
                  <a:moveTo>
                    <a:pt x="7051" y="2"/>
                  </a:moveTo>
                  <a:lnTo>
                    <a:pt x="7051" y="2"/>
                  </a:lnTo>
                  <a:cubicBezTo>
                    <a:pt x="7056" y="2"/>
                    <a:pt x="7059" y="5"/>
                    <a:pt x="7059" y="10"/>
                  </a:cubicBezTo>
                  <a:cubicBezTo>
                    <a:pt x="7059" y="14"/>
                    <a:pt x="7056" y="18"/>
                    <a:pt x="7051" y="18"/>
                  </a:cubicBezTo>
                  <a:cubicBezTo>
                    <a:pt x="7047" y="18"/>
                    <a:pt x="7043" y="14"/>
                    <a:pt x="7043" y="10"/>
                  </a:cubicBezTo>
                  <a:cubicBezTo>
                    <a:pt x="7043" y="5"/>
                    <a:pt x="7047" y="2"/>
                    <a:pt x="7051" y="2"/>
                  </a:cubicBezTo>
                  <a:close/>
                  <a:moveTo>
                    <a:pt x="7083" y="2"/>
                  </a:moveTo>
                  <a:lnTo>
                    <a:pt x="7083" y="2"/>
                  </a:lnTo>
                  <a:cubicBezTo>
                    <a:pt x="7088" y="2"/>
                    <a:pt x="7091" y="5"/>
                    <a:pt x="7091" y="10"/>
                  </a:cubicBezTo>
                  <a:cubicBezTo>
                    <a:pt x="7091" y="14"/>
                    <a:pt x="7088" y="18"/>
                    <a:pt x="7083" y="18"/>
                  </a:cubicBezTo>
                  <a:cubicBezTo>
                    <a:pt x="7079" y="18"/>
                    <a:pt x="7075" y="14"/>
                    <a:pt x="7075" y="10"/>
                  </a:cubicBezTo>
                  <a:cubicBezTo>
                    <a:pt x="7075" y="5"/>
                    <a:pt x="7079" y="2"/>
                    <a:pt x="7083" y="2"/>
                  </a:cubicBez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bevel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669999"/>
                </a:buClr>
                <a:buSzPct val="65000"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10972800" cy="1143000"/>
          </a:xfrm>
          <a:noFill/>
          <a:ln>
            <a:noFill/>
          </a:ln>
        </p:spPr>
        <p:txBody>
          <a:bodyPr anchor="t"/>
          <a:p>
            <a:pPr algn="l"/>
            <a:r>
              <a:rPr lang="zh-CN" altLang="zh-CN" sz="3600">
                <a:ea typeface="宋体" panose="02010600030101010101" pitchFamily="2" charset="-122"/>
              </a:rPr>
              <a:t>本章内容</a:t>
            </a:r>
            <a:endParaRPr lang="zh-CN" altLang="zh-CN" sz="360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600200"/>
            <a:ext cx="10972800" cy="4525963"/>
          </a:xfrm>
        </p:spPr>
        <p:txBody>
          <a:bodyPr/>
          <a:p>
            <a:pPr fontAlgn="base"/>
            <a:r>
              <a:rPr lang="zh-CN" altLang="en-US" sz="3600" strike="noStrike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６</a:t>
            </a:r>
            <a:r>
              <a:rPr lang="en-US" altLang="zh-CN" sz="3600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.</a:t>
            </a:r>
            <a:r>
              <a:rPr lang="en-US" altLang="zh-CN" sz="3600" strike="noStrike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1 </a:t>
            </a:r>
            <a:r>
              <a:rPr lang="zh-CN" altLang="en-US" sz="3600" strike="noStrike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数据库连接技术</a:t>
            </a:r>
            <a:endParaRPr lang="zh-CN" altLang="en-US" sz="3600" strike="noStrike" kern="120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fontAlgn="base"/>
            <a:r>
              <a:rPr lang="zh-CN" altLang="en-US" sz="3600" strike="noStrike" kern="120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6.2 JavaWeb 数据库编程</a:t>
            </a:r>
            <a:endParaRPr lang="zh-CN" altLang="en-US" sz="3600" strike="noStrike" kern="1200" noProof="0" dirty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fontAlgn="base"/>
            <a:r>
              <a:rPr altLang="zh-CN" sz="3600" strike="noStrike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6.3 存储过程编程</a:t>
            </a:r>
            <a:endParaRPr altLang="zh-CN" sz="3600" strike="noStrike" kern="120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fontAlgn="base"/>
            <a:r>
              <a:rPr lang="en-US" altLang="zh-CN" sz="3600" strike="noStrike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6.4 </a:t>
            </a:r>
            <a:r>
              <a:rPr lang="zh-CN" altLang="en-US" sz="3600" strike="noStrike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触发器编程</a:t>
            </a:r>
            <a:endParaRPr lang="zh-CN" altLang="zh-CN" sz="3600" strike="noStrike" kern="120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fontAlgn="base"/>
            <a:r>
              <a:rPr lang="en-US" altLang="zh-CN" sz="3600" strike="noStrike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6.5 </a:t>
            </a:r>
            <a:r>
              <a:rPr lang="zh-CN" altLang="en-US" sz="3600" strike="noStrike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游标编程</a:t>
            </a:r>
            <a:endParaRPr lang="zh-CN" altLang="zh-CN" sz="3600" strike="noStrike" kern="120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fontAlgn="base"/>
            <a:r>
              <a:rPr lang="en-US" altLang="zh-CN" sz="3600" strike="noStrike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6.6 </a:t>
            </a:r>
            <a:r>
              <a:rPr lang="zh-CN" altLang="en-US" sz="3600" strike="noStrike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嵌入</a:t>
            </a:r>
            <a:r>
              <a:rPr lang="en-US" altLang="zh-CN" sz="3600" strike="noStrike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SQL</a:t>
            </a:r>
            <a:r>
              <a:rPr lang="zh-CN" altLang="en-US" sz="3600" strike="noStrike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编程</a:t>
            </a:r>
            <a:endParaRPr lang="zh-CN" altLang="zh-CN" sz="3600" strike="noStrike" kern="120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fontAlgn="base"/>
            <a:r>
              <a:rPr lang="en-US" altLang="zh-CN" sz="3600" strike="noStrike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6.7 PostgreSQL</a:t>
            </a:r>
            <a:r>
              <a:rPr lang="zh-CN" altLang="en-US" sz="3600" strike="noStrike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数据库</a:t>
            </a:r>
            <a:r>
              <a:rPr lang="en-US" altLang="zh-CN" sz="3600" strike="noStrike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SQL</a:t>
            </a:r>
            <a:r>
              <a:rPr lang="zh-CN" altLang="en-US" sz="3600" strike="noStrike" kern="12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实践</a:t>
            </a:r>
            <a:endParaRPr lang="zh-CN" altLang="zh-CN" sz="3600" strike="noStrike" kern="120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fontAlgn="base"/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fontAlgn="base"/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Text Box 2"/>
          <p:cNvSpPr txBox="1"/>
          <p:nvPr/>
        </p:nvSpPr>
        <p:spPr>
          <a:xfrm>
            <a:off x="165100" y="476250"/>
            <a:ext cx="6867525" cy="626110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八、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JDBC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程序访问数据库步骤</a:t>
            </a:r>
            <a:endParaRPr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11338" y="1412875"/>
            <a:ext cx="2586038" cy="430213"/>
          </a:xfrm>
          <a:prstGeom prst="rect">
            <a:avLst/>
          </a:prstGeom>
          <a:noFill/>
          <a:ln w="6350" algn="ctr">
            <a:solidFill>
              <a:srgbClr val="000080"/>
            </a:solidFill>
            <a:miter lim="800000"/>
          </a:ln>
          <a:effectLst>
            <a:outerShdw dist="63500" dir="3187806" algn="ctr" rotWithShape="0">
              <a:srgbClr val="EEECE1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应用程序开始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  <a:sym typeface="+mn-ea"/>
            </a:endParaRPr>
          </a:p>
        </p:txBody>
      </p:sp>
      <p:sp>
        <p:nvSpPr>
          <p:cNvPr id="41987" name="Line 5"/>
          <p:cNvSpPr/>
          <p:nvPr/>
        </p:nvSpPr>
        <p:spPr>
          <a:xfrm>
            <a:off x="3106738" y="1843088"/>
            <a:ext cx="0" cy="358775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11338" y="2201863"/>
            <a:ext cx="2586038" cy="431800"/>
          </a:xfrm>
          <a:prstGeom prst="rect">
            <a:avLst/>
          </a:prstGeom>
          <a:noFill/>
          <a:ln w="6350" algn="ctr">
            <a:solidFill>
              <a:srgbClr val="000080"/>
            </a:solidFill>
            <a:miter lim="800000"/>
          </a:ln>
          <a:effectLst>
            <a:outerShdw dist="63500" dir="3187806" algn="ctr" rotWithShape="0">
              <a:srgbClr val="EEECE1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导入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java.sql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包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  <a:sym typeface="+mn-ea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806575" y="2997200"/>
            <a:ext cx="2590800" cy="431800"/>
          </a:xfrm>
          <a:prstGeom prst="rect">
            <a:avLst/>
          </a:prstGeom>
          <a:noFill/>
          <a:ln w="6350" algn="ctr">
            <a:solidFill>
              <a:srgbClr val="000080"/>
            </a:solidFill>
            <a:miter lim="800000"/>
          </a:ln>
          <a:effectLst>
            <a:outerShdw dist="63500" dir="3187806" algn="ctr" rotWithShape="0">
              <a:srgbClr val="EEECE1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加载并注册驱动程序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  <a:sym typeface="+mn-ea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804988" y="3789363"/>
            <a:ext cx="2592388" cy="431800"/>
          </a:xfrm>
          <a:prstGeom prst="rect">
            <a:avLst/>
          </a:prstGeom>
          <a:noFill/>
          <a:ln w="6350" algn="ctr">
            <a:solidFill>
              <a:srgbClr val="000080"/>
            </a:solidFill>
            <a:miter lim="800000"/>
          </a:ln>
          <a:effectLst>
            <a:outerShdw dist="63500" dir="3187806" algn="ctr" rotWithShape="0">
              <a:srgbClr val="EEECE1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创建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Connection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对象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  <a:sym typeface="+mn-ea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811338" y="4633913"/>
            <a:ext cx="2586038" cy="431800"/>
          </a:xfrm>
          <a:prstGeom prst="rect">
            <a:avLst/>
          </a:prstGeom>
          <a:noFill/>
          <a:ln w="6350" algn="ctr">
            <a:solidFill>
              <a:srgbClr val="000080"/>
            </a:solidFill>
            <a:miter lim="800000"/>
          </a:ln>
          <a:effectLst>
            <a:outerShdw dist="63500" dir="3187806" algn="ctr" rotWithShape="0">
              <a:srgbClr val="EEECE1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创建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Statement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对象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  <a:sym typeface="+mn-ea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804988" y="5499100"/>
            <a:ext cx="2592388" cy="431800"/>
          </a:xfrm>
          <a:prstGeom prst="rect">
            <a:avLst/>
          </a:prstGeom>
          <a:noFill/>
          <a:ln w="6350" algn="ctr">
            <a:solidFill>
              <a:srgbClr val="000080"/>
            </a:solidFill>
            <a:miter lim="800000"/>
          </a:ln>
          <a:effectLst>
            <a:outerShdw dist="63500" dir="3187806" algn="ctr" rotWithShape="0">
              <a:srgbClr val="EEECE1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执行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SQL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语句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  <a:sym typeface="+mn-ea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664200" y="3009900"/>
            <a:ext cx="2376488" cy="431800"/>
          </a:xfrm>
          <a:prstGeom prst="rect">
            <a:avLst/>
          </a:prstGeom>
          <a:noFill/>
          <a:ln w="6350" algn="ctr">
            <a:solidFill>
              <a:srgbClr val="000080"/>
            </a:solidFill>
            <a:miter lim="800000"/>
          </a:ln>
          <a:effectLst>
            <a:outerShdw dist="63500" dir="3187806" algn="ctr" rotWithShape="0">
              <a:srgbClr val="EEECE1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关闭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ResultSet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对象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  <a:sym typeface="+mn-ea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664200" y="3806825"/>
            <a:ext cx="2376488" cy="431800"/>
          </a:xfrm>
          <a:prstGeom prst="rect">
            <a:avLst/>
          </a:prstGeom>
          <a:noFill/>
          <a:ln w="6350" algn="ctr">
            <a:solidFill>
              <a:srgbClr val="000080"/>
            </a:solidFill>
            <a:miter lim="800000"/>
          </a:ln>
          <a:effectLst>
            <a:outerShdw dist="63500" dir="3187806" algn="ctr" rotWithShape="0">
              <a:srgbClr val="EEECE1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关闭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Statement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对象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  <a:sym typeface="+mn-ea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664200" y="4602163"/>
            <a:ext cx="2447925" cy="431800"/>
          </a:xfrm>
          <a:prstGeom prst="rect">
            <a:avLst/>
          </a:prstGeom>
          <a:noFill/>
          <a:ln w="6350" algn="ctr">
            <a:solidFill>
              <a:srgbClr val="000080"/>
            </a:solidFill>
            <a:miter lim="800000"/>
          </a:ln>
          <a:effectLst>
            <a:outerShdw dist="63500" dir="3187806" algn="ctr" rotWithShape="0">
              <a:srgbClr val="EEECE1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关闭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Connection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对象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  <a:sym typeface="+mn-ea"/>
            </a:endParaRPr>
          </a:p>
        </p:txBody>
      </p:sp>
      <p:sp>
        <p:nvSpPr>
          <p:cNvPr id="41996" name="Line 21"/>
          <p:cNvSpPr/>
          <p:nvPr/>
        </p:nvSpPr>
        <p:spPr>
          <a:xfrm>
            <a:off x="3117850" y="5132388"/>
            <a:ext cx="0" cy="43180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5627688" y="2055813"/>
            <a:ext cx="2449513" cy="614363"/>
          </a:xfrm>
          <a:prstGeom prst="rect">
            <a:avLst/>
          </a:prstGeom>
          <a:noFill/>
          <a:ln w="6350" algn="ctr">
            <a:solidFill>
              <a:srgbClr val="000080"/>
            </a:solidFill>
            <a:miter lim="800000"/>
          </a:ln>
          <a:effectLst>
            <a:outerShdw dist="63500" dir="3187806" algn="ctr" rotWithShape="0">
              <a:srgbClr val="EEECE1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使用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ResultSet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对象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返回结果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  <a:sym typeface="+mn-ea"/>
            </a:endParaRP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5627688" y="5446713"/>
            <a:ext cx="2484438" cy="430213"/>
          </a:xfrm>
          <a:prstGeom prst="rect">
            <a:avLst/>
          </a:prstGeom>
          <a:noFill/>
          <a:ln w="6350" algn="ctr">
            <a:solidFill>
              <a:srgbClr val="000080"/>
            </a:solidFill>
            <a:miter lim="800000"/>
          </a:ln>
          <a:effectLst>
            <a:outerShdw dist="63500" dir="3187806" algn="ctr" rotWithShape="0">
              <a:srgbClr val="EEECE1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+mn-cs"/>
                <a:sym typeface="+mn-ea"/>
              </a:rPr>
              <a:t>结   束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+mn-cs"/>
              <a:sym typeface="+mn-ea"/>
            </a:endParaRPr>
          </a:p>
        </p:txBody>
      </p:sp>
      <p:sp>
        <p:nvSpPr>
          <p:cNvPr id="41999" name="Line 5"/>
          <p:cNvSpPr/>
          <p:nvPr/>
        </p:nvSpPr>
        <p:spPr>
          <a:xfrm>
            <a:off x="3106738" y="2636838"/>
            <a:ext cx="0" cy="358775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000" name="Line 5"/>
          <p:cNvSpPr/>
          <p:nvPr/>
        </p:nvSpPr>
        <p:spPr>
          <a:xfrm>
            <a:off x="3117850" y="3430588"/>
            <a:ext cx="0" cy="358775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001" name="Line 5"/>
          <p:cNvSpPr/>
          <p:nvPr/>
        </p:nvSpPr>
        <p:spPr>
          <a:xfrm>
            <a:off x="3106738" y="4222750"/>
            <a:ext cx="0" cy="358775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42002" name="肘形连接符 2"/>
          <p:cNvCxnSpPr>
            <a:stCxn id="13" idx="3"/>
            <a:endCxn id="20" idx="1"/>
          </p:cNvCxnSpPr>
          <p:nvPr/>
        </p:nvCxnSpPr>
        <p:spPr>
          <a:xfrm flipV="1">
            <a:off x="4397375" y="2363788"/>
            <a:ext cx="1230313" cy="3351212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2003" name="Line 5"/>
          <p:cNvSpPr/>
          <p:nvPr/>
        </p:nvSpPr>
        <p:spPr>
          <a:xfrm>
            <a:off x="6813550" y="2670175"/>
            <a:ext cx="0" cy="358775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004" name="Line 5"/>
          <p:cNvSpPr/>
          <p:nvPr/>
        </p:nvSpPr>
        <p:spPr>
          <a:xfrm>
            <a:off x="6819900" y="3441700"/>
            <a:ext cx="0" cy="358775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005" name="Line 5"/>
          <p:cNvSpPr/>
          <p:nvPr/>
        </p:nvSpPr>
        <p:spPr>
          <a:xfrm>
            <a:off x="6808788" y="4216400"/>
            <a:ext cx="0" cy="358775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006" name="Line 5"/>
          <p:cNvSpPr/>
          <p:nvPr/>
        </p:nvSpPr>
        <p:spPr>
          <a:xfrm>
            <a:off x="6819900" y="5054600"/>
            <a:ext cx="0" cy="358775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 spd="slow"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Text Box 2"/>
          <p:cNvSpPr txBox="1"/>
          <p:nvPr/>
        </p:nvSpPr>
        <p:spPr>
          <a:xfrm>
            <a:off x="165100" y="476250"/>
            <a:ext cx="6218238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）加载驱动 </a:t>
            </a:r>
            <a:endParaRPr lang="zh-CN" altLang="en-US" sz="3600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766763" y="1484313"/>
            <a:ext cx="1022508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  <a:t>加载JDBC驱动是通过调用方法：</a:t>
            </a:r>
            <a:endParaRPr kumimoji="1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  <a:t>Class.forName("驱动名字")</a:t>
            </a:r>
            <a:endParaRPr kumimoji="1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v"/>
              <a:defRPr/>
            </a:pPr>
            <a:endParaRPr kumimoji="1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  <a:t>下面是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  <a:t>PostgreSQL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  <a:t>数据库驱动程序加载语句: </a:t>
            </a:r>
            <a:endParaRPr kumimoji="1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0005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buNone/>
              <a:defRPr/>
            </a:pP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  <a:t>Class.forName("</a:t>
            </a: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  <a:t>org.postgresql.Driver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  <a:sym typeface="+mn-ea"/>
              </a:rPr>
              <a:t>")；</a:t>
            </a:r>
            <a:endParaRPr kumimoji="1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charRg st="1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>
                                            <p:txEl>
                                              <p:charRg st="17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>
                                            <p:txEl>
                                              <p:charRg st="1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>
                                            <p:txEl>
                                              <p:charRg st="1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charRg st="4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>
                                            <p:txEl>
                                              <p:charRg st="40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>
                                            <p:txEl>
                                              <p:charRg st="4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">
                                            <p:txEl>
                                              <p:charRg st="4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charRg st="6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8">
                                            <p:txEl>
                                              <p:charRg st="67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8">
                                            <p:txEl>
                                              <p:charRg st="6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>
                                            <p:txEl>
                                              <p:charRg st="6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Text Box 2"/>
          <p:cNvSpPr txBox="1"/>
          <p:nvPr/>
        </p:nvSpPr>
        <p:spPr>
          <a:xfrm>
            <a:off x="165100" y="454025"/>
            <a:ext cx="6218238" cy="628650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）建立连接</a:t>
            </a:r>
            <a:endParaRPr lang="zh-CN" altLang="en-US" sz="3600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479425" y="1065213"/>
            <a:ext cx="11593513" cy="457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与数据库建立连接的方法是调用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DriverManager.getConnection(String url)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方法。</a:t>
            </a:r>
            <a:endParaRPr lang="zh-CN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下面与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PostgreSQL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数据库建立连接的语句：</a:t>
            </a:r>
            <a:endParaRPr lang="zh-CN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marL="857250" lvl="1" indent="-457200" eaLnBrk="1" hangingPunct="1">
              <a:lnSpc>
                <a:spcPct val="150000"/>
              </a:lnSpc>
              <a:spcBef>
                <a:spcPct val="20000"/>
              </a:spcBef>
              <a:buClr>
                <a:srgbClr val="FF3399"/>
              </a:buClr>
              <a:buSzPct val="85000"/>
              <a:buAutoNum type="circleNumDbPlain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String URL = "jdbc:postgresql://localhost:5432/testdb";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marL="857250" lvl="1" indent="-457200" eaLnBrk="1" hangingPunct="1">
              <a:lnSpc>
                <a:spcPct val="150000"/>
              </a:lnSpc>
              <a:spcBef>
                <a:spcPct val="20000"/>
              </a:spcBef>
              <a:buClr>
                <a:srgbClr val="FF3399"/>
              </a:buClr>
              <a:buSzPct val="85000"/>
              <a:buAutoNum type="circleNumDbPlain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String userName = "myuser";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marL="857250" lvl="1" indent="-457200" eaLnBrk="1" hangingPunct="1">
              <a:lnSpc>
                <a:spcPct val="150000"/>
              </a:lnSpc>
              <a:spcBef>
                <a:spcPct val="20000"/>
              </a:spcBef>
              <a:buClr>
                <a:srgbClr val="FF3399"/>
              </a:buClr>
              <a:buSzPct val="85000"/>
              <a:buAutoNum type="circleNumDbPlain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String passWord = "sa";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marL="857250" lvl="1" indent="-457200" eaLnBrk="1" hangingPunct="1">
              <a:lnSpc>
                <a:spcPct val="150000"/>
              </a:lnSpc>
              <a:spcBef>
                <a:spcPct val="20000"/>
              </a:spcBef>
              <a:buClr>
                <a:srgbClr val="FF3399"/>
              </a:buClr>
              <a:buSzPct val="85000"/>
              <a:buAutoNum type="circleNumDbPlain"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connection conn = DriverManager.getConnection(URL,userName,passWord);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charRg st="57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charRg st="5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charRg st="5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2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charRg st="82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charRg st="82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charRg st="82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8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charRg st="138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charRg st="138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charRg st="138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6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charRg st="166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charRg st="16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charRg st="16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90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charRg st="190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charRg st="190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charRg st="190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Text Box 2"/>
          <p:cNvSpPr txBox="1"/>
          <p:nvPr/>
        </p:nvSpPr>
        <p:spPr>
          <a:xfrm>
            <a:off x="165100" y="454025"/>
            <a:ext cx="6218238" cy="1181100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）创建</a:t>
            </a:r>
            <a:r>
              <a:rPr lang="en-US" altLang="zh-CN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Statement</a:t>
            </a:r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对象</a:t>
            </a:r>
            <a:endParaRPr lang="en-US" altLang="zh-CN" sz="3600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967105"/>
            <a:endParaRPr lang="zh-CN" altLang="en-US" sz="3600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762000" y="1341438"/>
            <a:ext cx="10447338" cy="457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可以用Connection对象的方法</a:t>
            </a:r>
            <a:r>
              <a:rPr lang="zh-CN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createStatement()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创建Statement。</a:t>
            </a:r>
            <a:endParaRPr lang="zh-CN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BB93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示例如下：</a:t>
            </a:r>
            <a:endParaRPr lang="zh-CN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BB93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Statement stmt = con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.createStatement(); 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charRg st="48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charRg st="4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charRg st="4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8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charRg st="58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charRg st="58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charRg st="58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Text Box 2"/>
          <p:cNvSpPr txBox="1"/>
          <p:nvPr/>
        </p:nvSpPr>
        <p:spPr>
          <a:xfrm>
            <a:off x="165100" y="454025"/>
            <a:ext cx="6218238" cy="1181100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）执行</a:t>
            </a:r>
            <a:r>
              <a:rPr lang="en-US" altLang="zh-CN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SQL</a:t>
            </a:r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endParaRPr lang="zh-CN" altLang="en-US" sz="3600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967105"/>
            <a:endParaRPr lang="zh-CN" altLang="en-US" sz="3600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334963" y="1052513"/>
            <a:ext cx="11233150" cy="29702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创建了Statement对象 ,就可以向Statement对象发送SQL语句。主要掌握两种执行SQL语句的方法：</a:t>
            </a:r>
            <a:r>
              <a:rPr lang="zh-CN" altLang="zh-CN" b="1" dirty="0">
                <a:solidFill>
                  <a:srgbClr val="0066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executeQuery()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、</a:t>
            </a:r>
            <a:r>
              <a:rPr lang="zh-CN" altLang="zh-CN" b="1" dirty="0">
                <a:solidFill>
                  <a:srgbClr val="0066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executeUpdate()</a:t>
            </a:r>
            <a:endParaRPr lang="zh-CN" altLang="zh-CN" b="1" dirty="0">
              <a:solidFill>
                <a:srgbClr val="0066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executeQuery()：返回语句执行后的</a:t>
            </a:r>
            <a:r>
              <a:rPr lang="zh-CN" altLang="zh-CN" b="1" dirty="0">
                <a:solidFill>
                  <a:srgbClr val="0066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单个结果集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的，所以通常用于</a:t>
            </a:r>
            <a:r>
              <a:rPr lang="zh-CN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select语句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endParaRPr lang="zh-CN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executeUpdate()返回值是一个整数，指示受影响的行数（可以用于</a:t>
            </a:r>
            <a:r>
              <a:rPr lang="zh-CN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update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、</a:t>
            </a:r>
            <a:r>
              <a:rPr lang="zh-CN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insert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、</a:t>
            </a:r>
            <a:r>
              <a:rPr lang="zh-CN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delete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语句）。</a:t>
            </a:r>
            <a:endParaRPr lang="zh-CN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5" y="4022725"/>
            <a:ext cx="11304588" cy="2492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示例如下：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Statement stmt = conn.createStatement();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String sql =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"INSERT INTO public.student (sid, sname, gender, birthday, major, phone)" 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+ " VALUES ('2017001', '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张山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', '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男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', '1998-10-10','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软件工程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','13602810001')";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stmt.executeUpdate(sql);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charRg st="0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char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char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7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charRg st="87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charRg st="87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charRg st="87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3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charRg st="133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charRg st="133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charRg st="133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Text Box 2"/>
          <p:cNvSpPr txBox="1"/>
          <p:nvPr/>
        </p:nvSpPr>
        <p:spPr>
          <a:xfrm>
            <a:off x="165100" y="454025"/>
            <a:ext cx="8739188" cy="628650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ResultSet</a:t>
            </a:r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保存结果集</a:t>
            </a:r>
            <a:endParaRPr lang="zh-CN" altLang="en-US" sz="3600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349250" y="1196975"/>
            <a:ext cx="11434763" cy="36004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ResultSet对象它被称为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结果集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，它代表符合SQL语句条件的所有行，并且它通过一套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getXXX方法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提供了对这些行中数据的访问。</a:t>
            </a:r>
            <a:endParaRPr lang="zh-CN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ResultSet里的数据一行一行排列，每行有多个字段，并且有一个记录指针，指针所指的数据行叫做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当前数据行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，我们只能来操作当前的数据行。我们如果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想要取得某一条记录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，就要使用ResultSet的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next()方法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,如果我们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想要得到ResultSet里的所有记录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，就应该</a:t>
            </a:r>
            <a:r>
              <a:rPr lang="zh-CN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使用while</a:t>
            </a:r>
            <a:r>
              <a:rPr lang="zh-CN" altLang="zh-CN" b="1" dirty="0">
                <a:solidFill>
                  <a:srgbClr val="FF006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循环</a:t>
            </a:r>
            <a:r>
              <a:rPr lang="zh-CN" altLang="zh-CN" b="1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zh-CN" b="1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5325" y="4652963"/>
            <a:ext cx="10945813" cy="16827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ts val="3100"/>
              </a:lnSpc>
            </a:pP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示例代码如下：</a:t>
            </a:r>
            <a:endParaRPr lang="zh-CN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ts val="31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Statement stmt = conn.createStatement();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ts val="31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String sql = "SELECT id, name, age FROM company";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ts val="3100"/>
              </a:lnSpc>
            </a:pP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ResultSet rs = stmt.executeQuery(sql);</a:t>
            </a:r>
            <a:endParaRPr lang="zh-CN" altLang="zh-CN" b="1" dirty="0">
              <a:solidFill>
                <a:srgbClr val="FF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6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charRg st="66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charRg st="66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charRg st="66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Text Box 2"/>
          <p:cNvSpPr txBox="1"/>
          <p:nvPr/>
        </p:nvSpPr>
        <p:spPr>
          <a:xfrm>
            <a:off x="165100" y="454025"/>
            <a:ext cx="8739188" cy="628650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）关闭连接</a:t>
            </a:r>
            <a:endParaRPr lang="zh-CN" altLang="en-US" sz="3600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431800" y="1038225"/>
            <a:ext cx="11352213" cy="49688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作为一种好的编程风格，在不需要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ResultSet对象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Statement对象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和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Connection对象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时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，应该</a:t>
            </a:r>
            <a:r>
              <a:rPr lang="zh-CN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显式地关闭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它们。关闭这些对象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的方法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为： </a:t>
            </a:r>
            <a:r>
              <a:rPr lang="zh-CN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close()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示例：</a:t>
            </a:r>
            <a:endParaRPr lang="zh-CN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marL="857250" lvl="1" indent="-457200" eaLnBrk="1" hangingPunct="1">
              <a:lnSpc>
                <a:spcPct val="150000"/>
              </a:lnSpc>
              <a:spcBef>
                <a:spcPct val="20000"/>
              </a:spcBef>
              <a:buClr>
                <a:srgbClr val="C0504D"/>
              </a:buClr>
              <a:buSzPct val="85000"/>
              <a:buAutoNum type="circleNumDbPlain"/>
            </a:pP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rs.close();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//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关闭结果集对象</a:t>
            </a:r>
            <a:endParaRPr lang="zh-CN" altLang="zh-CN" b="1" dirty="0">
              <a:solidFill>
                <a:srgbClr val="0070C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marL="857250" lvl="1" indent="-457200" eaLnBrk="1" hangingPunct="1">
              <a:lnSpc>
                <a:spcPct val="150000"/>
              </a:lnSpc>
              <a:spcBef>
                <a:spcPct val="20000"/>
              </a:spcBef>
              <a:buClr>
                <a:srgbClr val="C0504D"/>
              </a:buClr>
              <a:buSzPct val="85000"/>
              <a:buAutoNum type="circleNumDbPlain"/>
            </a:pP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stmt.close();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//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关闭执行对象</a:t>
            </a:r>
            <a:endParaRPr lang="zh-CN" altLang="zh-CN" b="1" dirty="0">
              <a:solidFill>
                <a:srgbClr val="0070C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marL="857250" lvl="1" indent="-457200" eaLnBrk="1" hangingPunct="1">
              <a:lnSpc>
                <a:spcPct val="150000"/>
              </a:lnSpc>
              <a:spcBef>
                <a:spcPct val="20000"/>
              </a:spcBef>
              <a:buClr>
                <a:srgbClr val="C0504D"/>
              </a:buClr>
              <a:buSzPct val="85000"/>
              <a:buAutoNum type="circleNumDbPlain"/>
            </a:pP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con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.close();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//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关闭连接对象</a:t>
            </a:r>
            <a:endParaRPr lang="zh-CN" altLang="zh-CN" b="1" dirty="0">
              <a:solidFill>
                <a:srgbClr val="0070C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8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charRg st="85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charRg st="8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charRg st="8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89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charRg st="89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charRg st="89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charRg st="89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18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charRg st="118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charRg st="118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charRg st="118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44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charRg st="144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charRg st="144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charRg st="144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Text Box 2"/>
          <p:cNvSpPr txBox="1"/>
          <p:nvPr/>
        </p:nvSpPr>
        <p:spPr>
          <a:xfrm>
            <a:off x="165100" y="95250"/>
            <a:ext cx="8739188" cy="1179830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en-US" altLang="zh-CN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lang="zh-CN" altLang="en-US" sz="3600" dirty="0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967105"/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九、在</a:t>
            </a:r>
            <a:r>
              <a:rPr lang="en-US" altLang="zh-CN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Eclipse</a:t>
            </a:r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下使用</a:t>
            </a:r>
            <a:r>
              <a:rPr lang="en-US" altLang="zh-CN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JDBC</a:t>
            </a:r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连接数据库</a:t>
            </a:r>
            <a:endParaRPr lang="zh-CN" altLang="en-US" sz="3600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119063" y="1068388"/>
            <a:ext cx="5278437" cy="49688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PostgreSQL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官网下载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JDBC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驱动程序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包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postgresql-42.2.2.jar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Eclipse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中创建工程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PostgreSQL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PostgreSQL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工程中创建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jdbclib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目录，并将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postgresql-42.2.2.jar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拷贝到该目录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并在工程中做如右图配置</a:t>
            </a:r>
            <a:endParaRPr lang="zh-CN" altLang="zh-CN" b="1" dirty="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pic>
        <p:nvPicPr>
          <p:cNvPr id="3072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3838" y="1082675"/>
            <a:ext cx="6872287" cy="5437188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charRg st="47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charRg st="4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charRg st="4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7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charRg st="73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charRg st="7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charRg st="7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30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charRg st="130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charRg st="130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charRg st="130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Text Box 2"/>
          <p:cNvSpPr txBox="1"/>
          <p:nvPr/>
        </p:nvSpPr>
        <p:spPr>
          <a:xfrm>
            <a:off x="165100" y="454025"/>
            <a:ext cx="8739188" cy="626110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十、</a:t>
            </a:r>
            <a:r>
              <a:rPr lang="en-US" altLang="zh-CN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使用</a:t>
            </a:r>
            <a:r>
              <a:rPr lang="en-US" altLang="zh-CN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JDBC</a:t>
            </a:r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连接数据库的例子</a:t>
            </a:r>
            <a:endParaRPr lang="zh-CN" altLang="en-US" sz="3600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174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963" y="1082675"/>
            <a:ext cx="11803062" cy="5370513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Text Box 2"/>
          <p:cNvSpPr txBox="1"/>
          <p:nvPr/>
        </p:nvSpPr>
        <p:spPr>
          <a:xfrm>
            <a:off x="165100" y="454025"/>
            <a:ext cx="10835640" cy="626110"/>
          </a:xfrm>
          <a:prstGeom prst="rect">
            <a:avLst/>
          </a:prstGeom>
          <a:noFill/>
          <a:ln w="9525">
            <a:noFill/>
          </a:ln>
        </p:spPr>
        <p:txBody>
          <a:bodyPr wrap="square" lIns="72591" tIns="36296" rIns="72591" bIns="36296" anchor="t">
            <a:spAutoFit/>
          </a:bodyPr>
          <a:p>
            <a:pPr defTabSz="967105"/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十、</a:t>
            </a:r>
            <a:r>
              <a:rPr lang="en-US" altLang="zh-CN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使用</a:t>
            </a:r>
            <a:r>
              <a:rPr lang="en-US" altLang="zh-CN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JDBC</a:t>
            </a:r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连接数据库的例子（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续</a:t>
            </a:r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3600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277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088" y="1196975"/>
            <a:ext cx="11464925" cy="52959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-17145" y="333375"/>
            <a:ext cx="10574020" cy="62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6.1 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数据库连接技术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    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一、数据库编程简介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35863" y="1628775"/>
            <a:ext cx="3529012" cy="461963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eaLnBrk="0" hangingPunct="0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）客户端应用编程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5863" y="2276475"/>
            <a:ext cx="3889375" cy="461963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eaLnBrk="0" hangingPunct="0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）数据库服务器端编程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5863" y="2967038"/>
            <a:ext cx="4392612" cy="461962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eaLnBrk="0" hangingPunct="0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）编程结合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ODBC/JDBC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197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088" y="1052513"/>
            <a:ext cx="5286375" cy="56769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Text Box 2"/>
          <p:cNvSpPr txBox="1"/>
          <p:nvPr/>
        </p:nvSpPr>
        <p:spPr>
          <a:xfrm>
            <a:off x="165100" y="454025"/>
            <a:ext cx="10252075" cy="626110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en-US" altLang="zh-CN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Java</a:t>
            </a:r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使用</a:t>
            </a:r>
            <a:r>
              <a:rPr lang="en-US" altLang="zh-CN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JDBC</a:t>
            </a:r>
            <a:r>
              <a:rPr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连接数据库的例子运行结果</a:t>
            </a:r>
            <a:endParaRPr lang="zh-CN" altLang="en-US" sz="3600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246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413" y="1158875"/>
            <a:ext cx="9656762" cy="5627688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zoom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 Box 2"/>
          <p:cNvSpPr txBox="1"/>
          <p:nvPr/>
        </p:nvSpPr>
        <p:spPr>
          <a:xfrm>
            <a:off x="265113" y="476250"/>
            <a:ext cx="8062912" cy="608965"/>
          </a:xfrm>
          <a:prstGeom prst="rect">
            <a:avLst/>
          </a:prstGeom>
          <a:noFill/>
          <a:ln w="9525">
            <a:noFill/>
          </a:ln>
        </p:spPr>
        <p:txBody>
          <a:bodyPr lIns="117060" tIns="58530" rIns="117060" bIns="58530">
            <a:spAutoFit/>
          </a:bodyPr>
          <a:p>
            <a:pPr defTabSz="967105" eaLnBrk="1" hangingPunct="1">
              <a:buFont typeface="Arial" panose="020B0604020202020204" pitchFamily="34" charset="0"/>
              <a:buNone/>
            </a:pPr>
            <a:r>
              <a:rPr lang="zh-CN" altLang="zh-CN" sz="3200" dirty="0">
                <a:solidFill>
                  <a:srgbClr val="0033CC"/>
                </a:solidFill>
                <a:latin typeface="黑体" panose="02010609060101010101" pitchFamily="49" charset="-122"/>
              </a:rPr>
              <a:t>课堂讨论</a:t>
            </a:r>
            <a:endParaRPr lang="zh-CN" altLang="zh-CN" sz="3200" dirty="0">
              <a:solidFill>
                <a:srgbClr val="0033CC"/>
              </a:solidFill>
              <a:latin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5" y="1474788"/>
            <a:ext cx="10988675" cy="18865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b="1" i="0" u="none" strike="noStrike" kern="10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1．在现阶段，数据库编程主要有哪些连接方式？</a:t>
            </a:r>
            <a:endParaRPr kumimoji="0" sz="2800" b="1" i="0" u="none" strike="noStrike" kern="10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b="1" i="0" u="none" strike="noStrike" kern="10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2．ODBC 连接数据库主要有哪几个步骤？</a:t>
            </a:r>
            <a:endParaRPr kumimoji="0" sz="2800" b="1" i="0" u="none" strike="noStrike" kern="10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b="1" i="0" u="none" strike="noStrike" kern="10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3．JDBC 驱动程序有几种类型，各有什么特点？</a:t>
            </a:r>
            <a:endParaRPr kumimoji="0" sz="2800" b="1" i="0" u="none" strike="noStrike" kern="10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800" b="1" i="0" u="none" strike="noStrike" kern="10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4．JDBC 连接数据库主要有哪几个步骤？</a:t>
            </a:r>
            <a:endParaRPr kumimoji="0" sz="2800" b="1" i="0" u="none" strike="noStrike" kern="10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598170" y="1341438"/>
            <a:ext cx="11593513" cy="5050790"/>
          </a:xfrm>
          <a:prstGeom prst="rect">
            <a:avLst/>
          </a:prstGeom>
          <a:noFill/>
          <a:ln w="9525">
            <a:noFill/>
          </a:ln>
        </p:spPr>
        <p:txBody>
          <a:bodyPr lIns="64802" tIns="32401" rIns="64802" bIns="32401" anchor="t">
            <a:spAutoFit/>
          </a:bodyPr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ea typeface="隶书" panose="02010509060101010101" pitchFamily="49" charset="-122"/>
              </a:rPr>
              <a:t>Java web</a:t>
            </a:r>
            <a:r>
              <a:rPr lang="zh-CN" altLang="en-US" sz="3600" dirty="0">
                <a:latin typeface="Times New Roman" panose="02020603050405020304" pitchFamily="18" charset="0"/>
                <a:ea typeface="隶书" panose="02010509060101010101" pitchFamily="49" charset="-122"/>
              </a:rPr>
              <a:t>简介</a:t>
            </a:r>
            <a:endParaRPr lang="en-US" altLang="zh-CN" sz="36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Java web</a:t>
            </a:r>
            <a:r>
              <a:rPr lang="zh-CN" altLang="en-US" sz="3600" dirty="0">
                <a:latin typeface="Times New Roman" panose="02020603050405020304" pitchFamily="18" charset="0"/>
                <a:ea typeface="隶书" panose="02010509060101010101" pitchFamily="49" charset="-122"/>
              </a:rPr>
              <a:t>开发运行环境</a:t>
            </a:r>
            <a:endParaRPr lang="en-US" altLang="zh-CN" sz="36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ea typeface="隶书" panose="02010509060101010101" pitchFamily="49" charset="-122"/>
              </a:rPr>
              <a:t>Servlet</a:t>
            </a:r>
            <a:r>
              <a:rPr lang="zh-CN" altLang="zh-CN" sz="3600" dirty="0">
                <a:latin typeface="Times New Roman" panose="02020603050405020304" pitchFamily="18" charset="0"/>
                <a:ea typeface="隶书" panose="02010509060101010101" pitchFamily="49" charset="-122"/>
              </a:rPr>
              <a:t>技术</a:t>
            </a:r>
            <a:endParaRPr lang="en-US" altLang="zh-CN" sz="36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ea typeface="隶书" panose="02010509060101010101" pitchFamily="49" charset="-122"/>
              </a:rPr>
              <a:t>JSP</a:t>
            </a:r>
            <a:endParaRPr lang="en-US" altLang="zh-CN" sz="36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ea typeface="隶书" panose="02010509060101010101" pitchFamily="49" charset="-122"/>
              </a:rPr>
              <a:t>JavaBean </a:t>
            </a:r>
            <a:endParaRPr lang="en-US" altLang="zh-CN" sz="36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ea typeface="隶书" panose="02010509060101010101" pitchFamily="49" charset="-122"/>
              </a:rPr>
              <a:t>MyBatis</a:t>
            </a:r>
            <a:endParaRPr lang="zh-CN" altLang="en-US" sz="36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4514" name="Rectangle 3"/>
          <p:cNvSpPr/>
          <p:nvPr/>
        </p:nvSpPr>
        <p:spPr>
          <a:xfrm>
            <a:off x="371475" y="476250"/>
            <a:ext cx="5903913" cy="680085"/>
          </a:xfrm>
          <a:prstGeom prst="rect">
            <a:avLst/>
          </a:prstGeom>
          <a:noFill/>
          <a:ln w="9525">
            <a:noFill/>
          </a:ln>
        </p:spPr>
        <p:txBody>
          <a:bodyPr lIns="64802" tIns="32401" rIns="64802" bIns="32401" anchor="t">
            <a:spAutoFit/>
          </a:bodyPr>
          <a:p>
            <a:pPr defTabSz="647700" eaLnBrk="0" hangingPunct="0"/>
            <a:r>
              <a:rPr lang="en-US" altLang="zh-CN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6.2 Java Web</a:t>
            </a: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数据库编程</a:t>
            </a:r>
            <a:endParaRPr lang="zh-CN" altLang="en-US" sz="4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9" name="Rectangle 2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4" name="TextBox 10"/>
          <p:cNvSpPr txBox="1"/>
          <p:nvPr/>
        </p:nvSpPr>
        <p:spPr>
          <a:xfrm>
            <a:off x="540385" y="333375"/>
            <a:ext cx="9046845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r>
              <a:rPr lang="zh-CN" altLang="en-US" sz="3200" b="1" noProof="1" dirty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一、 WEB数据库系统技术</a:t>
            </a:r>
            <a:endParaRPr lang="zh-CN" altLang="en-US" sz="3200" b="1" noProof="1" dirty="0"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9701" name="Rectangle 2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2" name="TextBox 13"/>
          <p:cNvSpPr txBox="1"/>
          <p:nvPr/>
        </p:nvSpPr>
        <p:spPr>
          <a:xfrm>
            <a:off x="1884363" y="1392238"/>
            <a:ext cx="8034338" cy="1209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en-US" altLang="zh-CN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3" name="Rectangle 4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4" name="TextBox 14"/>
          <p:cNvSpPr txBox="1"/>
          <p:nvPr/>
        </p:nvSpPr>
        <p:spPr>
          <a:xfrm>
            <a:off x="1884363" y="3752850"/>
            <a:ext cx="4665663" cy="3708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en-US" altLang="zh-CN" sz="1815" b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</a:t>
            </a:r>
            <a:endParaRPr lang="zh-CN" altLang="en-US" sz="1815" b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5" name="TextBox 9"/>
          <p:cNvSpPr txBox="1"/>
          <p:nvPr/>
        </p:nvSpPr>
        <p:spPr>
          <a:xfrm>
            <a:off x="2027238" y="1735138"/>
            <a:ext cx="8553450" cy="7061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17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6" name="Rectangle 11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7" name="Text Box 11"/>
          <p:cNvSpPr txBox="1"/>
          <p:nvPr/>
        </p:nvSpPr>
        <p:spPr>
          <a:xfrm>
            <a:off x="1884363" y="2927350"/>
            <a:ext cx="8326438" cy="650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8" name="Text Box 12"/>
          <p:cNvSpPr txBox="1"/>
          <p:nvPr/>
        </p:nvSpPr>
        <p:spPr>
          <a:xfrm>
            <a:off x="2027238" y="3951288"/>
            <a:ext cx="7891463" cy="650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9" name="Text Box 13"/>
          <p:cNvSpPr txBox="1"/>
          <p:nvPr/>
        </p:nvSpPr>
        <p:spPr>
          <a:xfrm>
            <a:off x="1976438" y="3951288"/>
            <a:ext cx="7942263" cy="5937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45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54" name="Text Box 14"/>
          <p:cNvSpPr txBox="1"/>
          <p:nvPr/>
        </p:nvSpPr>
        <p:spPr>
          <a:xfrm>
            <a:off x="321945" y="1106805"/>
            <a:ext cx="1173607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ko-KR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数据库管理系统是指基于</a:t>
            </a:r>
            <a:r>
              <a:rPr lang="zh-CN" altLang="ko-KR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模式的</a:t>
            </a:r>
            <a:r>
              <a:rPr lang="zh-CN" altLang="ko-KR" dirty="0">
                <a:latin typeface="黑体" panose="02010609060101010101" pitchFamily="49" charset="-122"/>
                <a:ea typeface="黑体" panose="02010609060101010101" pitchFamily="49" charset="-122"/>
              </a:rPr>
              <a:t>DBMS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的信息服务，充分发挥</a:t>
            </a:r>
            <a:r>
              <a:rPr lang="zh-CN" altLang="ko-KR" dirty="0">
                <a:latin typeface="黑体" panose="02010609060101010101" pitchFamily="49" charset="-122"/>
                <a:ea typeface="黑体" panose="02010609060101010101" pitchFamily="49" charset="-122"/>
              </a:rPr>
              <a:t>DBMS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高效的数据存储和管理能力，以</a:t>
            </a:r>
            <a:r>
              <a:rPr lang="zh-CN" altLang="ko-KR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这种浏览器</a:t>
            </a:r>
            <a:r>
              <a:rPr lang="zh-CN" altLang="ko-KR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服务器（</a:t>
            </a:r>
            <a:r>
              <a:rPr lang="zh-CN" altLang="ko-KR" dirty="0">
                <a:latin typeface="黑体" panose="02010609060101010101" pitchFamily="49" charset="-122"/>
                <a:ea typeface="黑体" panose="02010609060101010101" pitchFamily="49" charset="-122"/>
              </a:rPr>
              <a:t>B/S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）模式为平台，将客户端融入统一的</a:t>
            </a:r>
            <a:r>
              <a:rPr lang="zh-CN" altLang="ko-KR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浏览器，为</a:t>
            </a:r>
            <a:r>
              <a:rPr lang="zh-CN" altLang="ko-KR" dirty="0"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用户提供使用简便、内容丰富的服务。</a:t>
            </a:r>
            <a:r>
              <a:rPr lang="zh-CN" altLang="ko-KR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数据库管理系统必将成为</a:t>
            </a:r>
            <a:r>
              <a:rPr lang="zh-CN" altLang="ko-KR" dirty="0"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ko-KR" dirty="0">
                <a:latin typeface="黑体" panose="02010609060101010101" pitchFamily="49" charset="-122"/>
                <a:ea typeface="黑体" panose="02010609060101010101" pitchFamily="49" charset="-122"/>
              </a:rPr>
              <a:t>Intranet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提供的核心服务，为</a:t>
            </a:r>
            <a:r>
              <a:rPr lang="zh-CN" altLang="ko-KR" dirty="0"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上的电子商务提供技术支持。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4830" name="Picture 5"/>
          <p:cNvGraphicFramePr>
            <a:graphicFrameLocks noChangeAspect="1"/>
          </p:cNvGraphicFramePr>
          <p:nvPr/>
        </p:nvGraphicFramePr>
        <p:xfrm>
          <a:off x="2424113" y="2924175"/>
          <a:ext cx="5421312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6210300" imgH="3848100" progId="Visio.Drawing.11">
                  <p:embed/>
                </p:oleObj>
              </mc:Choice>
              <mc:Fallback>
                <p:oleObj name="" r:id="rId1" imgW="6210300" imgH="3848100" progId="Visio.Drawing.11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4113" y="2924175"/>
                        <a:ext cx="5421312" cy="335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Text Box 16"/>
          <p:cNvSpPr txBox="1"/>
          <p:nvPr/>
        </p:nvSpPr>
        <p:spPr>
          <a:xfrm>
            <a:off x="3935413" y="6381750"/>
            <a:ext cx="2589213" cy="3143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ko-KR" sz="1450" b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Web</a:t>
            </a:r>
            <a:r>
              <a:rPr lang="zh-CN" altLang="en-US" sz="1450" b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数据库处理环境</a:t>
            </a:r>
            <a:endParaRPr lang="zh-CN" altLang="en-US" sz="1450" b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>
                                            <p:txEl>
                                              <p:charRg st="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854">
                                            <p:txEl>
                                              <p:charRg st="0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585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ldLvl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479425" y="1341438"/>
            <a:ext cx="11593513" cy="4219575"/>
          </a:xfrm>
          <a:prstGeom prst="rect">
            <a:avLst/>
          </a:prstGeom>
          <a:noFill/>
          <a:ln w="9525">
            <a:noFill/>
          </a:ln>
        </p:spPr>
        <p:txBody>
          <a:bodyPr lIns="64802" tIns="32401" rIns="64802" bIns="32401" anchor="t">
            <a:spAutoFit/>
          </a:bodyPr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latin typeface="Times New Roman" panose="02020603050405020304" pitchFamily="18" charset="0"/>
                <a:ea typeface="隶书" panose="02010509060101010101" pitchFamily="49" charset="-122"/>
              </a:rPr>
              <a:t>Java 的 Web 框架虽然各不相同，但遵循特定的 J2EE 规范：使用 Servlet 或者 Filter 拦截请求，使用 MVC 的思想设计架构，使用约定、XML 或 Annotation 实现配置，运用 Java 面向对象的特点，面向对象实现请求和响应的流程</a:t>
            </a:r>
            <a:endParaRPr lang="zh-CN" altLang="en-US" sz="36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4514" name="Rectangle 3"/>
          <p:cNvSpPr/>
          <p:nvPr/>
        </p:nvSpPr>
        <p:spPr>
          <a:xfrm>
            <a:off x="371475" y="476250"/>
            <a:ext cx="9646285" cy="68008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>
            <a:spAutoFit/>
          </a:bodyPr>
          <a:p>
            <a:pPr defTabSz="647700" eaLnBrk="0" hangingPunct="0"/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Java web</a:t>
            </a:r>
            <a:endParaRPr lang="zh-CN" altLang="en-US" sz="4000" b="1" dirty="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80010" y="912495"/>
            <a:ext cx="12032615" cy="523557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>
            <a:spAutoFit/>
          </a:bodyPr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JavaWeb 也称为 J2EE，主要是使用各种 Java 企业级技术来实现相关Web 互联网应用的技术总和。</a:t>
            </a:r>
            <a:endParaRPr lang="zh-CN" altLang="en-US" sz="32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J2EE 规范定义了 J2EE 组件，主要内容包括：</a:t>
            </a:r>
            <a:endParaRPr lang="zh-CN" altLang="en-US" sz="32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客户端应用程序和 Java Applet，是运行在客户端的组件；</a:t>
            </a:r>
            <a:endParaRPr lang="zh-CN" altLang="en-US" sz="32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Java Servlet 和 Java Server Pages（JSP），是运行在服务器端的 Web 组件；</a:t>
            </a:r>
            <a:endParaRPr lang="zh-CN" altLang="en-US" sz="32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Enterprise Java Bean（EJB）组件，是运行在服务器端的业务组件。</a:t>
            </a:r>
            <a:endParaRPr lang="zh-CN" altLang="en-US" sz="32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4514" name="Rectangle 3"/>
          <p:cNvSpPr/>
          <p:nvPr/>
        </p:nvSpPr>
        <p:spPr>
          <a:xfrm>
            <a:off x="395605" y="232410"/>
            <a:ext cx="9646285" cy="68008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>
            <a:spAutoFit/>
          </a:bodyPr>
          <a:p>
            <a:pPr defTabSz="647700" eaLnBrk="0" hangingPunct="0"/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Java web</a:t>
            </a:r>
            <a:endParaRPr lang="zh-CN" altLang="en-US" sz="4000" b="1" dirty="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614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371475" y="976313"/>
            <a:ext cx="11593513" cy="5881370"/>
          </a:xfrm>
          <a:prstGeom prst="rect">
            <a:avLst/>
          </a:prstGeom>
          <a:noFill/>
          <a:ln w="9525">
            <a:noFill/>
          </a:ln>
        </p:spPr>
        <p:txBody>
          <a:bodyPr lIns="64802" tIns="32401" rIns="64802" bIns="32401" anchor="t">
            <a:spAutoFit/>
          </a:bodyPr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latin typeface="Times New Roman" panose="02020603050405020304" pitchFamily="18" charset="0"/>
                <a:ea typeface="隶书" panose="02010509060101010101" pitchFamily="49" charset="-122"/>
              </a:rPr>
              <a:t>Web 服务器主要用来接收客户端发送的请求和响应客户端请求。JavaWeb 应用程序需要Servlet 容器，容器的主要作用就是调用 Java 程序处理用户发送的请求，并响应指定的资源。开发 JavaWeb 项目，Web 服务器和 Servlet 容器是必需的，两者通常是合在一起的。</a:t>
            </a:r>
            <a:endParaRPr lang="zh-CN" altLang="en-US" sz="36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latin typeface="Times New Roman" panose="02020603050405020304" pitchFamily="18" charset="0"/>
                <a:ea typeface="隶书" panose="02010509060101010101" pitchFamily="49" charset="-122"/>
              </a:rPr>
              <a:t>（1）常见的 JavaWeb 服务器</a:t>
            </a:r>
            <a:endParaRPr lang="zh-CN" altLang="en-US" sz="36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latin typeface="Times New Roman" panose="02020603050405020304" pitchFamily="18" charset="0"/>
                <a:ea typeface="隶书" panose="02010509060101010101" pitchFamily="49" charset="-122"/>
              </a:rPr>
              <a:t>（2）IDE 集成开发工具为 Eclipse 或者 IDEA</a:t>
            </a:r>
            <a:endParaRPr lang="zh-CN" altLang="en-US" sz="36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4514" name="Rectangle 3"/>
          <p:cNvSpPr/>
          <p:nvPr/>
        </p:nvSpPr>
        <p:spPr>
          <a:xfrm>
            <a:off x="371475" y="476250"/>
            <a:ext cx="9646285" cy="68008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>
            <a:spAutoFit/>
          </a:bodyPr>
          <a:p>
            <a:pPr defTabSz="647700" eaLnBrk="0" hangingPunct="0"/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二、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Java web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开发运行环境</a:t>
            </a:r>
            <a:endParaRPr lang="zh-CN" altLang="en-US" sz="4000" b="1" dirty="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614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/>
          <p:nvPr/>
        </p:nvSpPr>
        <p:spPr>
          <a:xfrm>
            <a:off x="537845" y="561975"/>
            <a:ext cx="1072896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87795" tIns="43897" rIns="87795" bIns="43897">
            <a:spAutoFit/>
          </a:bodyPr>
          <a:p>
            <a:pPr defTabSz="967105"/>
            <a:r>
              <a:rPr lang="en-US" altLang="zh-CN" sz="2800" b="1" noProof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</a:t>
            </a:r>
            <a:r>
              <a:rPr lang="zh-CN" altLang="en-US" sz="2800" b="1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数据库应用程序结构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三层架构（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3-tier  Architecture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）</a:t>
            </a:r>
            <a:endParaRPr lang="zh-CN" altLang="en-US" sz="2800" b="1" noProof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2" name="TextBox 12"/>
          <p:cNvSpPr txBox="1"/>
          <p:nvPr/>
        </p:nvSpPr>
        <p:spPr>
          <a:xfrm>
            <a:off x="245110" y="1665605"/>
            <a:ext cx="11606530" cy="2245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r>
              <a:rPr lang="zh-CN" altLang="en-US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所谓三层体系架构是在客户端与数据库之间加入了一个中间件层，也叫组件层。三层是指逻辑上的三层。三层体系的应用程序将业务规则、数据访问、合法性校验等工作放到了中间层进行处理。通常来说，客户端不与数据库直接进行交互，而是与中间层建立连接，再经由中间层与数据库进行交互。</a:t>
            </a:r>
            <a:endParaRPr lang="zh-CN" altLang="en-US" sz="2800" noProof="1" dirty="0"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7173" name="TextBox 13"/>
          <p:cNvSpPr txBox="1"/>
          <p:nvPr/>
        </p:nvSpPr>
        <p:spPr>
          <a:xfrm>
            <a:off x="537845" y="3855085"/>
            <a:ext cx="10728960" cy="9531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r>
              <a:rPr lang="zh-CN" altLang="en-US" sz="2800" b="1" noProof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表现层</a:t>
            </a:r>
            <a:r>
              <a:rPr lang="zh-CN" altLang="en-US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（</a:t>
            </a:r>
            <a:r>
              <a:rPr lang="en-US" altLang="zh-CN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UI</a:t>
            </a:r>
            <a:r>
              <a:rPr lang="zh-CN" altLang="en-US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）：通俗讲就是展现给用户的界面，即用户在使用一个系统的时候他的所见所得。</a:t>
            </a:r>
            <a:endParaRPr lang="zh-CN" altLang="en-US" sz="2800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4" name="TextBox 15"/>
          <p:cNvSpPr txBox="1"/>
          <p:nvPr/>
        </p:nvSpPr>
        <p:spPr>
          <a:xfrm>
            <a:off x="537845" y="4895850"/>
            <a:ext cx="10964545" cy="1383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r>
              <a:rPr lang="zh-CN" altLang="en-US" sz="2800" b="1" noProof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业务逻辑层</a:t>
            </a:r>
            <a:r>
              <a:rPr lang="zh-CN" altLang="en-US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（</a:t>
            </a:r>
            <a:r>
              <a:rPr lang="en-US" altLang="zh-CN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BLL</a:t>
            </a:r>
            <a:r>
              <a:rPr lang="zh-CN" altLang="en-US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）：针对具体问题的操作，也可以说是对数据层的操作，对数据业务逻辑处理。</a:t>
            </a:r>
            <a:endParaRPr lang="zh-CN" altLang="en-US" sz="2800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5" name="TextBox 16"/>
          <p:cNvSpPr txBox="1"/>
          <p:nvPr/>
        </p:nvSpPr>
        <p:spPr>
          <a:xfrm>
            <a:off x="451485" y="5837555"/>
            <a:ext cx="11400155" cy="1383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r>
              <a:rPr lang="zh-CN" altLang="en-US" sz="2800" b="1" noProof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数据访问层</a:t>
            </a:r>
            <a:r>
              <a:rPr lang="zh-CN" altLang="en-US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（</a:t>
            </a:r>
            <a:r>
              <a:rPr lang="en-US" altLang="zh-CN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DAL</a:t>
            </a:r>
            <a:r>
              <a:rPr lang="zh-CN" altLang="en-US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）：该层所做事务直接操作数据库，针对数据的增加、删除、修改、查找等。</a:t>
            </a:r>
            <a:endParaRPr lang="zh-CN" altLang="en-US" sz="2800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2">
                                            <p:txEl>
                                              <p:charRg st="0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2" grpId="0" build="allAtOnce"/>
      <p:bldP spid="7173" grpId="0"/>
      <p:bldP spid="7174" grpId="0"/>
      <p:bldP spid="717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5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4900" y="1080135"/>
            <a:ext cx="6930390" cy="5293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Text Box 2"/>
          <p:cNvSpPr txBox="1"/>
          <p:nvPr/>
        </p:nvSpPr>
        <p:spPr>
          <a:xfrm>
            <a:off x="537845" y="561975"/>
            <a:ext cx="1072896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87795" tIns="43897" rIns="87795" bIns="43897">
            <a:spAutoFit/>
          </a:bodyPr>
          <a:p>
            <a:pPr defTabSz="967105"/>
            <a:r>
              <a:rPr lang="en-US" altLang="zh-CN" sz="2800" b="1" noProof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    </a:t>
            </a:r>
            <a:r>
              <a:rPr lang="zh-CN" altLang="en-US" sz="2800" b="1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数据库应用程序结构   </a:t>
            </a:r>
            <a:r>
              <a:rPr lang="en-US" altLang="zh-CN" sz="2800" b="1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MVC</a:t>
            </a:r>
            <a:endParaRPr lang="en-US" altLang="zh-CN" sz="2800" b="1" noProof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172" name="TextBox 12"/>
          <p:cNvSpPr txBox="1"/>
          <p:nvPr/>
        </p:nvSpPr>
        <p:spPr>
          <a:xfrm>
            <a:off x="-635" y="1433195"/>
            <a:ext cx="4915535" cy="5262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914400" lvl="2" indent="0" fontAlgn="base">
              <a:buNone/>
            </a:pPr>
            <a:r>
              <a:rPr lang="en-US" altLang="zh-CN" sz="2800" b="1">
                <a:solidFill>
                  <a:schemeClr val="tx2"/>
                </a:solidFill>
                <a:sym typeface="+mn-ea"/>
              </a:rPr>
              <a:t>model-view-controller (MVC)</a:t>
            </a:r>
            <a:r>
              <a:rPr lang="en-US" altLang="zh-CN" sz="2800" b="1">
                <a:sym typeface="+mn-ea"/>
              </a:rPr>
              <a:t> architecture</a:t>
            </a:r>
            <a:endParaRPr lang="en-US" altLang="zh-CN" sz="2800" b="1" strike="noStrike" noProof="1"/>
          </a:p>
          <a:p>
            <a:pPr marL="1371600" lvl="3" indent="0" fontAlgn="base">
              <a:buNone/>
            </a:pPr>
            <a:r>
              <a:rPr lang="en-US" altLang="zh-CN" sz="2800" b="1">
                <a:solidFill>
                  <a:schemeClr val="tx2"/>
                </a:solidFill>
                <a:sym typeface="+mn-ea"/>
              </a:rPr>
              <a:t>model</a:t>
            </a:r>
            <a:r>
              <a:rPr lang="en-US" altLang="zh-CN" sz="2800" b="1">
                <a:sym typeface="+mn-ea"/>
              </a:rPr>
              <a:t>: business logic</a:t>
            </a:r>
            <a:endParaRPr lang="en-US" altLang="zh-CN" sz="2800" b="1" strike="noStrike" noProof="1"/>
          </a:p>
          <a:p>
            <a:pPr marL="1371600" lvl="3" indent="0" fontAlgn="base">
              <a:buNone/>
            </a:pPr>
            <a:r>
              <a:rPr lang="en-US" altLang="zh-CN" sz="2800" b="1">
                <a:solidFill>
                  <a:schemeClr val="tx2"/>
                </a:solidFill>
                <a:sym typeface="+mn-ea"/>
              </a:rPr>
              <a:t>view</a:t>
            </a:r>
            <a:r>
              <a:rPr lang="en-US" altLang="zh-CN" sz="2800" b="1">
                <a:sym typeface="+mn-ea"/>
              </a:rPr>
              <a:t>: presentation of data, depends on display device</a:t>
            </a:r>
            <a:endParaRPr lang="en-US" altLang="zh-CN" sz="2800" b="1" strike="noStrike" noProof="1"/>
          </a:p>
          <a:p>
            <a:pPr marL="1371600" lvl="3" indent="0" fontAlgn="base">
              <a:buNone/>
            </a:pPr>
            <a:r>
              <a:rPr lang="en-US" altLang="zh-CN" sz="2800" b="1">
                <a:solidFill>
                  <a:schemeClr val="tx2"/>
                </a:solidFill>
                <a:sym typeface="+mn-ea"/>
              </a:rPr>
              <a:t>controlle</a:t>
            </a:r>
            <a:r>
              <a:rPr lang="en-US" altLang="zh-CN" sz="2800" b="1">
                <a:solidFill>
                  <a:srgbClr val="000099"/>
                </a:solidFill>
                <a:sym typeface="+mn-ea"/>
              </a:rPr>
              <a:t>r</a:t>
            </a:r>
            <a:r>
              <a:rPr lang="en-US" altLang="zh-CN" sz="2800" b="1">
                <a:sym typeface="+mn-ea"/>
              </a:rPr>
              <a:t>: receives events, executes actions, and returns a view to the user</a:t>
            </a:r>
            <a:endParaRPr lang="zh-CN" altLang="en-US" sz="2800" noProof="1" dirty="0"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2">
                                            <p:txEl>
                                              <p:charRg st="0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7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2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371475" y="976313"/>
            <a:ext cx="11593513" cy="5050790"/>
          </a:xfrm>
          <a:prstGeom prst="rect">
            <a:avLst/>
          </a:prstGeom>
          <a:noFill/>
          <a:ln w="9525">
            <a:noFill/>
          </a:ln>
        </p:spPr>
        <p:txBody>
          <a:bodyPr lIns="64802" tIns="32401" rIns="64802" bIns="32401" anchor="t">
            <a:spAutoFit/>
          </a:bodyPr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latin typeface="Times New Roman" panose="02020603050405020304" pitchFamily="18" charset="0"/>
                <a:ea typeface="隶书" panose="02010509060101010101" pitchFamily="49" charset="-122"/>
              </a:rPr>
              <a:t>Servlet 是运行在服务器端的程序，可以被认为是服务器端的 Applet。</a:t>
            </a:r>
            <a:endParaRPr lang="zh-CN" altLang="en-US" sz="36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latin typeface="Times New Roman" panose="02020603050405020304" pitchFamily="18" charset="0"/>
                <a:ea typeface="隶书" panose="02010509060101010101" pitchFamily="49" charset="-122"/>
              </a:rPr>
              <a:t>Servlet 被 Web 服务器加载和执行，就如同 Applet 被浏览器加载和执行一样。</a:t>
            </a:r>
            <a:endParaRPr lang="zh-CN" altLang="en-US" sz="36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latin typeface="Times New Roman" panose="02020603050405020304" pitchFamily="18" charset="0"/>
                <a:ea typeface="隶书" panose="02010509060101010101" pitchFamily="49" charset="-122"/>
              </a:rPr>
              <a:t>Servlet 从客户端（通过 Web 服务器）接收请求，执行某种操作，然后返回结果。</a:t>
            </a:r>
            <a:endParaRPr lang="zh-CN" altLang="en-US" sz="36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4514" name="Rectangle 3"/>
          <p:cNvSpPr/>
          <p:nvPr/>
        </p:nvSpPr>
        <p:spPr>
          <a:xfrm>
            <a:off x="371475" y="476250"/>
            <a:ext cx="9646285" cy="68008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>
            <a:spAutoFit/>
          </a:bodyPr>
          <a:p>
            <a:pPr defTabSz="647700" eaLnBrk="0" hangingPunct="0"/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三、 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Servlet</a:t>
            </a:r>
            <a:r>
              <a:rPr lang="zh-CN" altLang="zh-CN" sz="4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技术</a:t>
            </a:r>
            <a:endParaRPr lang="zh-CN" altLang="en-US" sz="4000" b="1" dirty="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614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0023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二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ODBC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的技术背景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188913" y="1268413"/>
            <a:ext cx="11595100" cy="3324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传统应用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开发，应用系统通常选用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特定的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DBMS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管理系统；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网络环境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下，应用系统通常需要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对多种数据库的实现互连和资源共享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如果从一种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DBMS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改变到另一种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DBMS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，就意味着要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重写应用程序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而在同一应用系统中，编制多种能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在不同的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DBMS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运行的应用程序，显然不是可取的方法。</a:t>
            </a:r>
            <a:endParaRPr lang="ko-KR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29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2">
                                            <p:txEl>
                                              <p:charRg st="29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6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2">
                                            <p:txEl>
                                              <p:charRg st="61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94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172">
                                            <p:txEl>
                                              <p:charRg st="94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635" y="829945"/>
            <a:ext cx="11964670" cy="5881370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>
            <a:spAutoFit/>
          </a:bodyPr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2800" dirty="0">
                <a:cs typeface="黑体" panose="02010609060101010101" pitchFamily="49" charset="-122"/>
              </a:rPr>
              <a:t>（1）客户机将请求发送到服务器。 </a:t>
            </a:r>
            <a:endParaRPr lang="zh-CN" altLang="en-US" sz="2800" dirty="0">
              <a:cs typeface="黑体" panose="020106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2800" dirty="0">
                <a:cs typeface="黑体" panose="02010609060101010101" pitchFamily="49" charset="-122"/>
              </a:rPr>
              <a:t>（2）Web 服务器调用 Servlet 程序。Web 服务器收到客户端的 Servlet 访问请求后，解析客户端的请求。</a:t>
            </a:r>
            <a:endParaRPr lang="zh-CN" altLang="en-US" sz="2800" dirty="0">
              <a:cs typeface="黑体" panose="020106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2800" dirty="0">
                <a:cs typeface="黑体" panose="02010609060101010101" pitchFamily="49" charset="-122"/>
              </a:rPr>
              <a:t>（3）服务器上的 Web 容器转载并实例化 Servlet。 </a:t>
            </a:r>
            <a:endParaRPr lang="zh-CN" altLang="en-US" sz="2800" dirty="0">
              <a:cs typeface="黑体" panose="020106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2800" dirty="0">
                <a:cs typeface="黑体" panose="02010609060101010101" pitchFamily="49" charset="-122"/>
              </a:rPr>
              <a:t>（4）调用 Servlet 实例对象的 init()方法。</a:t>
            </a:r>
            <a:endParaRPr lang="zh-CN" altLang="en-US" sz="2800" dirty="0">
              <a:cs typeface="黑体" panose="020106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2800" dirty="0">
                <a:cs typeface="黑体" panose="02010609060101010101" pitchFamily="49" charset="-122"/>
              </a:rPr>
              <a:t>（5）调用 service()方法，并将请求和响应对象作为参数传递进去。</a:t>
            </a:r>
            <a:endParaRPr lang="zh-CN" altLang="en-US" sz="2800" dirty="0">
              <a:cs typeface="黑体" panose="020106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2800" dirty="0">
                <a:cs typeface="黑体" panose="02010609060101010101" pitchFamily="49" charset="-122"/>
              </a:rPr>
              <a:t>（6）Servlet 创建一个响应，并将其返回到 Web 容器。</a:t>
            </a:r>
            <a:endParaRPr lang="zh-CN" altLang="en-US" sz="2800" dirty="0">
              <a:cs typeface="黑体" panose="020106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2800" dirty="0">
                <a:cs typeface="黑体" panose="02010609060101010101" pitchFamily="49" charset="-122"/>
              </a:rPr>
              <a:t>（7）Web 容器将响应发回客户机。</a:t>
            </a:r>
            <a:endParaRPr lang="zh-CN" altLang="en-US" sz="2800" dirty="0">
              <a:cs typeface="黑体" panose="020106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2800" dirty="0">
                <a:cs typeface="黑体" panose="02010609060101010101" pitchFamily="49" charset="-122"/>
              </a:rPr>
              <a:t>（8）关闭或 Servlet 空闲超过一定限度时，调用 destory()方法退出。</a:t>
            </a:r>
            <a:endParaRPr lang="zh-CN" altLang="en-US" sz="2800" dirty="0">
              <a:cs typeface="黑体" panose="02010609060101010101" pitchFamily="49" charset="-122"/>
            </a:endParaRPr>
          </a:p>
        </p:txBody>
      </p:sp>
      <p:sp>
        <p:nvSpPr>
          <p:cNvPr id="64514" name="Rectangle 3"/>
          <p:cNvSpPr/>
          <p:nvPr/>
        </p:nvSpPr>
        <p:spPr>
          <a:xfrm>
            <a:off x="371475" y="296545"/>
            <a:ext cx="9646285" cy="68008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>
            <a:spAutoFit/>
          </a:bodyPr>
          <a:p>
            <a:pPr defTabSz="647700" eaLnBrk="0" hangingPunct="0"/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Servlet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的工作流程</a:t>
            </a:r>
            <a:endParaRPr lang="zh-CN" altLang="en-US" sz="4000" b="1" dirty="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614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371475" y="976313"/>
            <a:ext cx="11593513" cy="895350"/>
          </a:xfrm>
          <a:prstGeom prst="rect">
            <a:avLst/>
          </a:prstGeom>
          <a:noFill/>
          <a:ln w="9525">
            <a:noFill/>
          </a:ln>
        </p:spPr>
        <p:txBody>
          <a:bodyPr lIns="64802" tIns="32401" rIns="64802" bIns="32401" anchor="t">
            <a:spAutoFit/>
          </a:bodyPr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latin typeface="Times New Roman" panose="02020603050405020304" pitchFamily="18" charset="0"/>
                <a:ea typeface="隶书" panose="02010509060101010101" pitchFamily="49" charset="-122"/>
              </a:rPr>
              <a:t>啊</a:t>
            </a:r>
            <a:endParaRPr lang="zh-CN" altLang="en-US" sz="36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4514" name="Rectangle 3"/>
          <p:cNvSpPr/>
          <p:nvPr/>
        </p:nvSpPr>
        <p:spPr>
          <a:xfrm>
            <a:off x="371475" y="476250"/>
            <a:ext cx="9646285" cy="68008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>
            <a:spAutoFit/>
          </a:bodyPr>
          <a:p>
            <a:pPr defTabSz="647700" eaLnBrk="0" hangingPunct="0"/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Servlet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的工作流程</a:t>
            </a:r>
            <a:endParaRPr lang="zh-CN" altLang="en-US" sz="4000" b="1" dirty="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aphicFrame>
        <p:nvGraphicFramePr>
          <p:cNvPr id="2" name="对象 1"/>
          <p:cNvGraphicFramePr/>
          <p:nvPr>
            <p:custDataLst>
              <p:tags r:id="rId1"/>
            </p:custDataLst>
          </p:nvPr>
        </p:nvGraphicFramePr>
        <p:xfrm>
          <a:off x="803275" y="1203325"/>
          <a:ext cx="10462895" cy="535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9115425" imgH="4448175" progId="Paint.Picture">
                  <p:embed/>
                </p:oleObj>
              </mc:Choice>
              <mc:Fallback>
                <p:oleObj name="" r:id="rId2" imgW="9115425" imgH="44481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3275" y="1203325"/>
                        <a:ext cx="10462895" cy="5353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614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5" name="Rectangle 2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6" name="TextBox 10"/>
          <p:cNvSpPr txBox="1"/>
          <p:nvPr/>
        </p:nvSpPr>
        <p:spPr>
          <a:xfrm>
            <a:off x="1887538" y="882650"/>
            <a:ext cx="2773363" cy="645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en-US" sz="3600" b="1" noProof="1" dirty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四、JSP技术</a:t>
            </a:r>
            <a:endParaRPr lang="zh-CN" altLang="en-US" sz="3600" b="1" noProof="1" dirty="0"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33797" name="Rectangle 2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8" name="TextBox 13"/>
          <p:cNvSpPr txBox="1"/>
          <p:nvPr/>
        </p:nvSpPr>
        <p:spPr>
          <a:xfrm>
            <a:off x="1884363" y="1392238"/>
            <a:ext cx="8034338" cy="1209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en-US" altLang="zh-CN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9" name="Rectangle 4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00" name="TextBox 14"/>
          <p:cNvSpPr txBox="1"/>
          <p:nvPr/>
        </p:nvSpPr>
        <p:spPr>
          <a:xfrm>
            <a:off x="1884363" y="3752850"/>
            <a:ext cx="4665663" cy="3708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en-US" altLang="zh-CN" sz="1815" b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</a:t>
            </a:r>
            <a:endParaRPr lang="zh-CN" altLang="en-US" sz="1815" b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01" name="TextBox 9"/>
          <p:cNvSpPr txBox="1"/>
          <p:nvPr/>
        </p:nvSpPr>
        <p:spPr>
          <a:xfrm>
            <a:off x="2027238" y="1735138"/>
            <a:ext cx="8553450" cy="7061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17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02" name="Rectangle 11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03" name="Text Box 11"/>
          <p:cNvSpPr txBox="1"/>
          <p:nvPr/>
        </p:nvSpPr>
        <p:spPr>
          <a:xfrm>
            <a:off x="1884363" y="2927350"/>
            <a:ext cx="8326438" cy="650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04" name="Text Box 12"/>
          <p:cNvSpPr txBox="1"/>
          <p:nvPr/>
        </p:nvSpPr>
        <p:spPr>
          <a:xfrm>
            <a:off x="2027238" y="3951288"/>
            <a:ext cx="7891463" cy="650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05" name="Text Box 13"/>
          <p:cNvSpPr txBox="1"/>
          <p:nvPr/>
        </p:nvSpPr>
        <p:spPr>
          <a:xfrm>
            <a:off x="1976438" y="3951288"/>
            <a:ext cx="7942263" cy="5937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45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46" name="Text Box 14"/>
          <p:cNvSpPr txBox="1"/>
          <p:nvPr/>
        </p:nvSpPr>
        <p:spPr>
          <a:xfrm>
            <a:off x="725805" y="1735455"/>
            <a:ext cx="9558655" cy="39693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r>
              <a:rPr lang="zh-CN" altLang="ko-KR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JSP</a:t>
            </a:r>
            <a:r>
              <a:rPr lang="zh-CN" altLang="en-US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（</a:t>
            </a:r>
            <a:r>
              <a:rPr lang="zh-CN" altLang="ko-KR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JavaServer Pages</a:t>
            </a:r>
            <a:r>
              <a:rPr lang="zh-CN" altLang="en-US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）是在普通</a:t>
            </a:r>
            <a:r>
              <a:rPr lang="zh-CN" altLang="ko-KR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HTML</a:t>
            </a:r>
            <a:r>
              <a:rPr lang="zh-CN" altLang="en-US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中嵌入了</a:t>
            </a:r>
            <a:r>
              <a:rPr lang="zh-CN" altLang="ko-KR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Java</a:t>
            </a:r>
            <a:r>
              <a:rPr lang="zh-CN" altLang="en-US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程序片段（</a:t>
            </a:r>
            <a:r>
              <a:rPr lang="zh-CN" altLang="ko-KR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Scriptlet</a:t>
            </a:r>
            <a:r>
              <a:rPr lang="zh-CN" altLang="en-US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）和</a:t>
            </a:r>
            <a:r>
              <a:rPr lang="zh-CN" altLang="ko-KR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JSP</a:t>
            </a:r>
            <a:r>
              <a:rPr lang="zh-CN" altLang="en-US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标签的一个脚本。</a:t>
            </a:r>
            <a:endParaRPr lang="zh-CN" altLang="en-US" sz="2800" noProof="1" dirty="0"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endParaRPr lang="zh-CN" altLang="en-US" sz="2800" noProof="1" dirty="0"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r>
              <a:rPr lang="zh-CN" altLang="ko-KR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JSP</a:t>
            </a:r>
            <a:r>
              <a:rPr lang="zh-CN" altLang="en-US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网页</a:t>
            </a:r>
            <a:r>
              <a:rPr lang="zh-CN" altLang="ko-KR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Java</a:t>
            </a:r>
            <a:r>
              <a:rPr lang="zh-CN" altLang="en-US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程序片段可以操纵数据库、重新定向网页以及发送</a:t>
            </a:r>
            <a:r>
              <a:rPr lang="zh-CN" altLang="ko-KR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E-mail</a:t>
            </a:r>
            <a:r>
              <a:rPr lang="zh-CN" altLang="en-US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等，实现建立动态网站所需要的功能。</a:t>
            </a:r>
            <a:endParaRPr lang="zh-CN" altLang="en-US" sz="2800" noProof="1" dirty="0"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endParaRPr lang="zh-CN" altLang="en-US" sz="2800" noProof="1" dirty="0"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r>
              <a:rPr lang="zh-CN" altLang="en-US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所有程序操作都在服务器端执行，网络上传送给客户端的仅是得到的结果，这样大大降低了对客户浏览器的要求，即使客户浏览器端不支持</a:t>
            </a:r>
            <a:r>
              <a:rPr lang="zh-CN" altLang="ko-KR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Java</a:t>
            </a:r>
            <a:r>
              <a:rPr lang="zh-CN" altLang="en-US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，也可以访问</a:t>
            </a:r>
            <a:r>
              <a:rPr lang="zh-CN" altLang="ko-KR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JSP</a:t>
            </a:r>
            <a:r>
              <a:rPr lang="zh-CN" altLang="en-US" sz="280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网页。</a:t>
            </a:r>
            <a:endParaRPr lang="zh-CN" altLang="en-US" sz="2800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ldLvl="0"/>
      <p:bldP spid="44046" grpId="0" bldLvl="0"/>
      <p:bldP spid="44046" grpId="1" bldLvl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19" name="Rectangle 2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0" name="TextBox 10"/>
          <p:cNvSpPr txBox="1"/>
          <p:nvPr/>
        </p:nvSpPr>
        <p:spPr>
          <a:xfrm>
            <a:off x="1887538" y="882650"/>
            <a:ext cx="2773363" cy="4267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en-US" sz="2175" b="1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JSP技术</a:t>
            </a:r>
            <a:endParaRPr lang="zh-CN" altLang="en-US" sz="2175" b="1" noProof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1" name="Rectangle 2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2" name="TextBox 13"/>
          <p:cNvSpPr txBox="1"/>
          <p:nvPr/>
        </p:nvSpPr>
        <p:spPr>
          <a:xfrm>
            <a:off x="1884363" y="1392238"/>
            <a:ext cx="8034338" cy="1209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en-US" altLang="zh-CN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3" name="Rectangle 4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4" name="TextBox 14"/>
          <p:cNvSpPr txBox="1"/>
          <p:nvPr/>
        </p:nvSpPr>
        <p:spPr>
          <a:xfrm>
            <a:off x="1884363" y="3752850"/>
            <a:ext cx="4665663" cy="3708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en-US" altLang="zh-CN" sz="1815" b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</a:t>
            </a:r>
            <a:endParaRPr lang="zh-CN" altLang="en-US" sz="1815" b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5" name="Rectangle 11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6" name="Text Box 10"/>
          <p:cNvSpPr txBox="1"/>
          <p:nvPr/>
        </p:nvSpPr>
        <p:spPr>
          <a:xfrm>
            <a:off x="1884363" y="2927350"/>
            <a:ext cx="8326438" cy="650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7" name="Text Box 11"/>
          <p:cNvSpPr txBox="1"/>
          <p:nvPr/>
        </p:nvSpPr>
        <p:spPr>
          <a:xfrm>
            <a:off x="2027238" y="3951288"/>
            <a:ext cx="7891463" cy="650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8" name="Text Box 12"/>
          <p:cNvSpPr txBox="1"/>
          <p:nvPr/>
        </p:nvSpPr>
        <p:spPr>
          <a:xfrm>
            <a:off x="1884363" y="3951288"/>
            <a:ext cx="7942263" cy="5937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45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93" name="Text Box 13"/>
          <p:cNvSpPr txBox="1"/>
          <p:nvPr/>
        </p:nvSpPr>
        <p:spPr>
          <a:xfrm>
            <a:off x="1884363" y="1392238"/>
            <a:ext cx="8326438" cy="3708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en-US" sz="1815" b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1.JSP的工作原理</a:t>
            </a:r>
            <a:endParaRPr lang="zh-CN" altLang="en-US" sz="1815" b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6094" name="Picture 7"/>
          <p:cNvGraphicFramePr>
            <a:graphicFrameLocks noChangeAspect="1"/>
          </p:cNvGraphicFramePr>
          <p:nvPr/>
        </p:nvGraphicFramePr>
        <p:xfrm>
          <a:off x="3180715" y="1309370"/>
          <a:ext cx="8298180" cy="506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5765800" imgH="5232400" progId="Visio.Drawing.11">
                  <p:embed/>
                </p:oleObj>
              </mc:Choice>
              <mc:Fallback>
                <p:oleObj name="" r:id="rId1" imgW="5765800" imgH="5232400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0715" y="1309370"/>
                        <a:ext cx="8298180" cy="5064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3" grpId="0" bldLvl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3" name="Rectangle 2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5" name="Rectangle 2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6" name="Rectangle 4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7" name="Rectangle 11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8" name="Text Box 8"/>
          <p:cNvSpPr txBox="1"/>
          <p:nvPr/>
        </p:nvSpPr>
        <p:spPr>
          <a:xfrm>
            <a:off x="1884363" y="2927350"/>
            <a:ext cx="8326438" cy="650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9" name="Text Box 9"/>
          <p:cNvSpPr txBox="1"/>
          <p:nvPr/>
        </p:nvSpPr>
        <p:spPr>
          <a:xfrm>
            <a:off x="2027238" y="4006850"/>
            <a:ext cx="7891463" cy="650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50" name="Text Box 10"/>
          <p:cNvSpPr txBox="1"/>
          <p:nvPr/>
        </p:nvSpPr>
        <p:spPr>
          <a:xfrm>
            <a:off x="1976438" y="3951288"/>
            <a:ext cx="7942263" cy="5937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45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9" name="Text Box 11"/>
          <p:cNvSpPr txBox="1"/>
          <p:nvPr/>
        </p:nvSpPr>
        <p:spPr>
          <a:xfrm>
            <a:off x="494348" y="1087438"/>
            <a:ext cx="8326438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en-US" altLang="zh-CN" sz="3200" b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2</a:t>
            </a:r>
            <a:r>
              <a:rPr lang="zh-CN" altLang="en-US" sz="3200" b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.JSP的内置对象</a:t>
            </a:r>
            <a:endParaRPr lang="zh-CN" altLang="en-US" sz="3200" b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52" name="Text Box 12"/>
          <p:cNvSpPr txBox="1"/>
          <p:nvPr/>
        </p:nvSpPr>
        <p:spPr>
          <a:xfrm>
            <a:off x="1992313" y="1922463"/>
            <a:ext cx="4887913" cy="4267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zh-CN" altLang="zh-CN" sz="217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41" name="Text Box 13"/>
          <p:cNvSpPr txBox="1"/>
          <p:nvPr/>
        </p:nvSpPr>
        <p:spPr>
          <a:xfrm>
            <a:off x="1719263" y="1922463"/>
            <a:ext cx="2711450" cy="3708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（</a:t>
            </a:r>
            <a:r>
              <a:rPr lang="zh-CN" altLang="ko-KR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1</a:t>
            </a:r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</a:t>
            </a:r>
            <a:r>
              <a:rPr lang="zh-CN" altLang="ko-KR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Request</a:t>
            </a:r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对象</a:t>
            </a:r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42" name="Text Box 14"/>
          <p:cNvSpPr txBox="1"/>
          <p:nvPr/>
        </p:nvSpPr>
        <p:spPr>
          <a:xfrm>
            <a:off x="1719263" y="2336800"/>
            <a:ext cx="2711450" cy="3708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（</a:t>
            </a:r>
            <a:r>
              <a:rPr lang="zh-CN" altLang="ko-KR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2</a:t>
            </a:r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</a:t>
            </a:r>
            <a:r>
              <a:rPr lang="zh-CN" altLang="ko-KR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Response</a:t>
            </a:r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对象</a:t>
            </a:r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43" name="Text Box 15"/>
          <p:cNvSpPr txBox="1"/>
          <p:nvPr/>
        </p:nvSpPr>
        <p:spPr>
          <a:xfrm>
            <a:off x="1719263" y="2747963"/>
            <a:ext cx="2711450" cy="3708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（</a:t>
            </a:r>
            <a:r>
              <a:rPr lang="zh-CN" altLang="ko-KR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3</a:t>
            </a:r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</a:t>
            </a:r>
            <a:r>
              <a:rPr lang="zh-CN" altLang="ko-KR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Session</a:t>
            </a:r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对象</a:t>
            </a:r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44" name="Text Box 16"/>
          <p:cNvSpPr txBox="1"/>
          <p:nvPr/>
        </p:nvSpPr>
        <p:spPr>
          <a:xfrm>
            <a:off x="1719263" y="3203575"/>
            <a:ext cx="2711450" cy="3708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（</a:t>
            </a:r>
            <a:r>
              <a:rPr lang="zh-CN" altLang="ko-KR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4</a:t>
            </a:r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</a:t>
            </a:r>
            <a:r>
              <a:rPr lang="zh-CN" altLang="ko-KR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Aplication</a:t>
            </a:r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对象</a:t>
            </a:r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45" name="Text Box 17"/>
          <p:cNvSpPr txBox="1"/>
          <p:nvPr/>
        </p:nvSpPr>
        <p:spPr>
          <a:xfrm>
            <a:off x="1719263" y="3592513"/>
            <a:ext cx="2711450" cy="3708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（</a:t>
            </a:r>
            <a:r>
              <a:rPr lang="zh-CN" altLang="ko-KR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5</a:t>
            </a:r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</a:t>
            </a:r>
            <a:r>
              <a:rPr lang="zh-CN" altLang="ko-KR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Out</a:t>
            </a:r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对象</a:t>
            </a:r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46" name="Text Box 18"/>
          <p:cNvSpPr txBox="1"/>
          <p:nvPr/>
        </p:nvSpPr>
        <p:spPr>
          <a:xfrm>
            <a:off x="1719263" y="4006850"/>
            <a:ext cx="2711450" cy="3708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（</a:t>
            </a:r>
            <a:r>
              <a:rPr lang="zh-CN" altLang="ko-KR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6</a:t>
            </a:r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</a:t>
            </a:r>
            <a:r>
              <a:rPr lang="zh-CN" altLang="ko-KR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Cookie</a:t>
            </a:r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对象</a:t>
            </a:r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47" name="AutoShape 19"/>
          <p:cNvSpPr/>
          <p:nvPr/>
        </p:nvSpPr>
        <p:spPr>
          <a:xfrm>
            <a:off x="4268788" y="882650"/>
            <a:ext cx="3135313" cy="1077913"/>
          </a:xfrm>
          <a:prstGeom prst="wedgeRoundRectCallout">
            <a:avLst>
              <a:gd name="adj1" fmla="val -70829"/>
              <a:gd name="adj2" fmla="val 59028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/>
          <a:p>
            <a:pPr lvl="0" algn="ctr" fontAlgn="base"/>
            <a:endParaRPr lang="zh-CN" altLang="zh-CN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48" name="Text Box 20"/>
          <p:cNvSpPr txBox="1"/>
          <p:nvPr/>
        </p:nvSpPr>
        <p:spPr>
          <a:xfrm>
            <a:off x="4268788" y="882650"/>
            <a:ext cx="3135313" cy="109918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en-US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该对象封装了用户提交的信息，通过调用该对象相应的方法可以获取封装的信息，即使用该对象可以获取用户提交信息。</a:t>
            </a:r>
            <a:endParaRPr lang="zh-CN" altLang="en-US" sz="163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49" name="AutoShape 21"/>
          <p:cNvSpPr/>
          <p:nvPr/>
        </p:nvSpPr>
        <p:spPr>
          <a:xfrm>
            <a:off x="4430713" y="2159000"/>
            <a:ext cx="2973388" cy="828675"/>
          </a:xfrm>
          <a:prstGeom prst="wedgeRoundRectCallout">
            <a:avLst>
              <a:gd name="adj1" fmla="val -71620"/>
              <a:gd name="adj2" fmla="val -13995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/>
          <a:p>
            <a:pPr lvl="0" algn="ctr" fontAlgn="base"/>
            <a:endParaRPr lang="zh-CN" altLang="zh-CN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50" name="Text Box 22"/>
          <p:cNvSpPr txBox="1"/>
          <p:nvPr/>
        </p:nvSpPr>
        <p:spPr>
          <a:xfrm>
            <a:off x="4430713" y="2159000"/>
            <a:ext cx="2973388" cy="84709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ko-KR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Response</a:t>
            </a:r>
            <a:r>
              <a:rPr lang="zh-CN" altLang="en-US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对象对客户的请求做出动态的响应，向客户端发送数据。</a:t>
            </a:r>
            <a:endParaRPr lang="zh-CN" altLang="en-US" sz="163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51" name="AutoShape 23"/>
          <p:cNvSpPr/>
          <p:nvPr/>
        </p:nvSpPr>
        <p:spPr>
          <a:xfrm>
            <a:off x="4430713" y="3108325"/>
            <a:ext cx="3133725" cy="1077913"/>
          </a:xfrm>
          <a:prstGeom prst="wedgeRoundRectCallout">
            <a:avLst>
              <a:gd name="adj1" fmla="val -78069"/>
              <a:gd name="adj2" fmla="val -64579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/>
          <a:p>
            <a:pPr lvl="0" algn="ctr" fontAlgn="base"/>
            <a:endParaRPr lang="zh-CN" altLang="zh-CN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52" name="Text Box 24"/>
          <p:cNvSpPr txBox="1"/>
          <p:nvPr/>
        </p:nvSpPr>
        <p:spPr>
          <a:xfrm>
            <a:off x="4430713" y="3178175"/>
            <a:ext cx="3135313" cy="84709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ko-KR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Session</a:t>
            </a:r>
            <a:r>
              <a:rPr lang="zh-CN" altLang="en-US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对象是一个</a:t>
            </a:r>
            <a:r>
              <a:rPr lang="zh-CN" altLang="ko-KR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JSP</a:t>
            </a:r>
            <a:r>
              <a:rPr lang="zh-CN" altLang="en-US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内置对象，它在第一个</a:t>
            </a:r>
            <a:r>
              <a:rPr lang="zh-CN" altLang="ko-KR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JSP</a:t>
            </a:r>
            <a:r>
              <a:rPr lang="zh-CN" altLang="en-US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页面被装载时自动创建，完成会话期管理。</a:t>
            </a:r>
            <a:endParaRPr lang="zh-CN" altLang="en-US" sz="163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53" name="AutoShape 25"/>
          <p:cNvSpPr/>
          <p:nvPr/>
        </p:nvSpPr>
        <p:spPr>
          <a:xfrm>
            <a:off x="4660900" y="2300288"/>
            <a:ext cx="3984625" cy="1885950"/>
          </a:xfrm>
          <a:prstGeom prst="wedgeRoundRectCallout">
            <a:avLst>
              <a:gd name="adj1" fmla="val -74681"/>
              <a:gd name="adj2" fmla="val 12278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/>
          <a:p>
            <a:pPr lvl="0" algn="ctr" fontAlgn="base"/>
            <a:endParaRPr lang="zh-CN" altLang="zh-CN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54" name="Text Box 26"/>
          <p:cNvSpPr txBox="1"/>
          <p:nvPr/>
        </p:nvSpPr>
        <p:spPr>
          <a:xfrm>
            <a:off x="4856163" y="2389188"/>
            <a:ext cx="3525838" cy="16529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en-US" sz="145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服务器启动后就产生了</a:t>
            </a:r>
            <a:r>
              <a:rPr lang="zh-CN" altLang="ko-KR" sz="145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Application</a:t>
            </a:r>
            <a:r>
              <a:rPr lang="zh-CN" altLang="en-US" sz="145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对象，当客户再所访问的网站的各个页面之间浏览时，这个</a:t>
            </a:r>
            <a:r>
              <a:rPr lang="zh-CN" altLang="ko-KR" sz="145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Application</a:t>
            </a:r>
            <a:r>
              <a:rPr lang="zh-CN" altLang="en-US" sz="145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对象都是同一个，直到服务器关闭。但是与</a:t>
            </a:r>
            <a:r>
              <a:rPr lang="zh-CN" altLang="ko-KR" sz="145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Session</a:t>
            </a:r>
            <a:r>
              <a:rPr lang="zh-CN" altLang="en-US" sz="145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不同的是，所有客户的</a:t>
            </a:r>
            <a:r>
              <a:rPr lang="zh-CN" altLang="ko-KR" sz="145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Application</a:t>
            </a:r>
            <a:r>
              <a:rPr lang="zh-CN" altLang="en-US" sz="145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对象都是同一个，即所有客户共享这个内置的</a:t>
            </a:r>
            <a:r>
              <a:rPr lang="zh-CN" altLang="ko-KR" sz="145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Application</a:t>
            </a:r>
            <a:r>
              <a:rPr lang="zh-CN" altLang="en-US" sz="145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对象。</a:t>
            </a:r>
            <a:endParaRPr lang="zh-CN" altLang="en-US" sz="1450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55" name="AutoShape 27"/>
          <p:cNvSpPr/>
          <p:nvPr/>
        </p:nvSpPr>
        <p:spPr>
          <a:xfrm>
            <a:off x="4432300" y="2620963"/>
            <a:ext cx="3984625" cy="1565275"/>
          </a:xfrm>
          <a:prstGeom prst="wedgeRoundRectCallout">
            <a:avLst>
              <a:gd name="adj1" fmla="val -82009"/>
              <a:gd name="adj2" fmla="val 23060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/>
          <a:p>
            <a:pPr lvl="0" algn="ctr" fontAlgn="base"/>
            <a:endParaRPr lang="zh-CN" altLang="zh-CN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56" name="Text Box 28"/>
          <p:cNvSpPr txBox="1"/>
          <p:nvPr/>
        </p:nvSpPr>
        <p:spPr>
          <a:xfrm>
            <a:off x="4856163" y="2955925"/>
            <a:ext cx="3025775" cy="650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ko-KR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Out</a:t>
            </a:r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对象是一个输出流，用来向客户端输出数据。</a:t>
            </a:r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57" name="AutoShape 29"/>
          <p:cNvSpPr/>
          <p:nvPr/>
        </p:nvSpPr>
        <p:spPr>
          <a:xfrm>
            <a:off x="2895600" y="4641850"/>
            <a:ext cx="3984625" cy="1565275"/>
          </a:xfrm>
          <a:prstGeom prst="wedgeRoundRectCallout">
            <a:avLst>
              <a:gd name="adj1" fmla="val -46157"/>
              <a:gd name="adj2" fmla="val -69944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/>
          <a:p>
            <a:pPr lvl="0" algn="ctr" fontAlgn="base"/>
            <a:endParaRPr lang="zh-CN" altLang="zh-CN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58" name="Text Box 30"/>
          <p:cNvSpPr txBox="1"/>
          <p:nvPr/>
        </p:nvSpPr>
        <p:spPr>
          <a:xfrm>
            <a:off x="2895600" y="4641850"/>
            <a:ext cx="3984625" cy="135128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ko-KR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Cookie</a:t>
            </a:r>
            <a:r>
              <a:rPr lang="zh-CN" altLang="en-US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是</a:t>
            </a:r>
            <a:r>
              <a:rPr lang="zh-CN" altLang="ko-KR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Web</a:t>
            </a:r>
            <a:r>
              <a:rPr lang="zh-CN" altLang="en-US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服务器保存在用户硬盘上的一段文本。</a:t>
            </a:r>
            <a:r>
              <a:rPr lang="zh-CN" altLang="ko-KR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Cookie</a:t>
            </a:r>
            <a:r>
              <a:rPr lang="zh-CN" altLang="en-US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允许一个</a:t>
            </a:r>
            <a:r>
              <a:rPr lang="zh-CN" altLang="ko-KR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Web</a:t>
            </a:r>
            <a:r>
              <a:rPr lang="zh-CN" altLang="en-US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站点在用户的电脑上保存信息并且随后再取回它。</a:t>
            </a:r>
            <a:r>
              <a:rPr lang="zh-CN" altLang="ko-KR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Cookie</a:t>
            </a:r>
            <a:r>
              <a:rPr lang="zh-CN" altLang="en-US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是以“关键字</a:t>
            </a:r>
            <a:r>
              <a:rPr lang="zh-CN" altLang="ko-KR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key=</a:t>
            </a:r>
            <a:r>
              <a:rPr lang="zh-CN" altLang="en-US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值</a:t>
            </a:r>
            <a:r>
              <a:rPr lang="zh-CN" altLang="ko-KR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value“</a:t>
            </a:r>
            <a:r>
              <a:rPr lang="zh-CN" altLang="en-US" sz="163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的格式来保存纪录的。</a:t>
            </a:r>
            <a:endParaRPr lang="zh-CN" altLang="en-US" sz="163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" grpId="0" bldLvl="0"/>
      <p:bldP spid="48141" grpId="0" bldLvl="0"/>
      <p:bldP spid="48142" grpId="0" bldLvl="0"/>
      <p:bldP spid="48143" grpId="0" bldLvl="0"/>
      <p:bldP spid="48144" grpId="0" bldLvl="0"/>
      <p:bldP spid="48145" grpId="0" bldLvl="0"/>
      <p:bldP spid="48146" grpId="0" bldLvl="0"/>
      <p:bldP spid="48147" grpId="0" bldLvl="0" animBg="1"/>
      <p:bldP spid="48148" grpId="0" bldLvl="0"/>
      <p:bldP spid="48149" grpId="0" bldLvl="0" animBg="1"/>
      <p:bldP spid="48150" grpId="0" bldLvl="0"/>
      <p:bldP spid="48151" grpId="0" bldLvl="0" animBg="1"/>
      <p:bldP spid="48152" grpId="0" bldLvl="0"/>
      <p:bldP spid="48153" grpId="0" bldLvl="0" animBg="1"/>
      <p:bldP spid="48154" grpId="0" bldLvl="0"/>
      <p:bldP spid="48155" grpId="0" bldLvl="0" animBg="1"/>
      <p:bldP spid="48156" grpId="0" bldLvl="0"/>
      <p:bldP spid="48157" grpId="0" bldLvl="0" animBg="1"/>
      <p:bldP spid="48158" grpId="0" bldLvl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Rectangle 2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9" name="Rectangle 2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70" name="TextBox 13"/>
          <p:cNvSpPr txBox="1"/>
          <p:nvPr/>
        </p:nvSpPr>
        <p:spPr>
          <a:xfrm>
            <a:off x="1884363" y="1392238"/>
            <a:ext cx="8034338" cy="1209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en-US" altLang="zh-CN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71" name="Rectangle 4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72" name="TextBox 14"/>
          <p:cNvSpPr txBox="1"/>
          <p:nvPr/>
        </p:nvSpPr>
        <p:spPr>
          <a:xfrm>
            <a:off x="1884363" y="3752850"/>
            <a:ext cx="4665663" cy="3708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en-US" altLang="zh-CN" sz="1815" b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</a:t>
            </a:r>
            <a:endParaRPr lang="zh-CN" altLang="en-US" sz="1815" b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73" name="Rectangle 11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74" name="Text Box 10"/>
          <p:cNvSpPr txBox="1"/>
          <p:nvPr/>
        </p:nvSpPr>
        <p:spPr>
          <a:xfrm>
            <a:off x="1884363" y="2927350"/>
            <a:ext cx="8326438" cy="650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75" name="Text Box 11"/>
          <p:cNvSpPr txBox="1"/>
          <p:nvPr/>
        </p:nvSpPr>
        <p:spPr>
          <a:xfrm>
            <a:off x="2027238" y="3951288"/>
            <a:ext cx="7891463" cy="650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76" name="Text Box 12"/>
          <p:cNvSpPr txBox="1"/>
          <p:nvPr/>
        </p:nvSpPr>
        <p:spPr>
          <a:xfrm>
            <a:off x="1976438" y="3951288"/>
            <a:ext cx="7942263" cy="5937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45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65" name="Text Box 13"/>
          <p:cNvSpPr txBox="1"/>
          <p:nvPr/>
        </p:nvSpPr>
        <p:spPr>
          <a:xfrm>
            <a:off x="512128" y="965518"/>
            <a:ext cx="8326438" cy="6451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en-US" altLang="zh-CN" sz="3600" b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3 </a:t>
            </a:r>
            <a:r>
              <a:rPr lang="zh-CN" altLang="en-US" sz="3600" b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JSP的简单例子</a:t>
            </a:r>
            <a:endParaRPr lang="zh-CN" altLang="en-US" sz="3600" b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66" name="Text Box 14"/>
          <p:cNvSpPr txBox="1"/>
          <p:nvPr/>
        </p:nvSpPr>
        <p:spPr>
          <a:xfrm>
            <a:off x="1976438" y="1752600"/>
            <a:ext cx="8234363" cy="650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通过new Date() 显示当前日期和时间，创建JSP文件，其内容如下：保存为example.jsp，并发布于Tomcat服务器，该JSP文件将被编译成Servlet。</a:t>
            </a:r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67" name="Text Box 15"/>
          <p:cNvSpPr txBox="1"/>
          <p:nvPr/>
        </p:nvSpPr>
        <p:spPr>
          <a:xfrm>
            <a:off x="1719263" y="2387600"/>
            <a:ext cx="8491538" cy="3794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&lt;html&gt;</a:t>
            </a:r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&lt;head&gt;</a:t>
            </a:r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&lt;title&gt;First Page&lt;/title&gt;</a:t>
            </a:r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&lt;/head&gt;</a:t>
            </a:r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&lt;body&gt;</a:t>
            </a:r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&lt;H3&gt;Hello, today is: </a:t>
            </a:r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&lt;%= new java.util.Date() %&gt;&lt;!-- </a:t>
            </a:r>
            <a:r>
              <a:rPr lang="zh-CN" altLang="en-US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将编译成</a:t>
            </a:r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Servlet</a:t>
            </a:r>
            <a:r>
              <a:rPr lang="zh-CN" altLang="en-US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，在服务器端运行 </a:t>
            </a:r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--&gt;</a:t>
            </a:r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&lt;/H3&gt;</a:t>
            </a:r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&lt;/body&gt;</a:t>
            </a:r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&lt;/html&gt;</a:t>
            </a:r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9168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0513" y="2927350"/>
            <a:ext cx="6008687" cy="2105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69" name="Text Box 17"/>
          <p:cNvSpPr txBox="1"/>
          <p:nvPr/>
        </p:nvSpPr>
        <p:spPr>
          <a:xfrm>
            <a:off x="4071938" y="5257800"/>
            <a:ext cx="4238625" cy="3143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en-US" sz="145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例</a:t>
            </a:r>
            <a:r>
              <a:rPr lang="zh-CN" altLang="ko-KR" sz="145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7-3</a:t>
            </a:r>
            <a:r>
              <a:rPr lang="zh-CN" altLang="en-US" sz="145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在</a:t>
            </a:r>
            <a:r>
              <a:rPr lang="zh-CN" altLang="ko-KR" sz="145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Tomcat</a:t>
            </a:r>
            <a:r>
              <a:rPr lang="zh-CN" altLang="en-US" sz="1450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服务器上运行的结果</a:t>
            </a:r>
            <a:endParaRPr lang="zh-CN" altLang="en-US" sz="1450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5" grpId="0" bldLvl="0"/>
      <p:bldP spid="49166" grpId="0" bldLvl="0"/>
      <p:bldP spid="49167" grpId="0" bldLvl="0"/>
      <p:bldP spid="49167" grpId="1" bldLvl="0"/>
      <p:bldP spid="49169" grpId="0" bldLvl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1" name="Rectangle 2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3" name="Rectangle 2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4" name="TextBox 13"/>
          <p:cNvSpPr txBox="1"/>
          <p:nvPr/>
        </p:nvSpPr>
        <p:spPr>
          <a:xfrm>
            <a:off x="2027238" y="1392238"/>
            <a:ext cx="8034338" cy="12096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en-US" altLang="zh-CN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5" name="Rectangle 4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6" name="TextBox 14"/>
          <p:cNvSpPr txBox="1"/>
          <p:nvPr/>
        </p:nvSpPr>
        <p:spPr>
          <a:xfrm>
            <a:off x="1635125" y="3775075"/>
            <a:ext cx="4664075" cy="3708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en-US" altLang="zh-CN" sz="1815" b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</a:t>
            </a:r>
            <a:endParaRPr lang="zh-CN" altLang="en-US" sz="1815" b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7" name="Rectangle 11"/>
          <p:cNvSpPr/>
          <p:nvPr/>
        </p:nvSpPr>
        <p:spPr>
          <a:xfrm>
            <a:off x="1524000" y="104934"/>
            <a:ext cx="309880" cy="426720"/>
          </a:xfrm>
          <a:prstGeom prst="rect">
            <a:avLst/>
          </a:prstGeom>
          <a:noFill/>
          <a:ln w="9525">
            <a:noFill/>
            <a:miter/>
          </a:ln>
          <a:effectLst>
            <a:prstShdw prst="shdw13" dist="53882" dir="13499999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p>
            <a:pPr lvl="0" fontAlgn="base"/>
            <a:endParaRPr lang="zh-CN" altLang="en-US" sz="2175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8" name="Text Box 10"/>
          <p:cNvSpPr txBox="1"/>
          <p:nvPr/>
        </p:nvSpPr>
        <p:spPr>
          <a:xfrm>
            <a:off x="1884363" y="2927350"/>
            <a:ext cx="8326438" cy="650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9" name="Text Box 11"/>
          <p:cNvSpPr txBox="1"/>
          <p:nvPr/>
        </p:nvSpPr>
        <p:spPr>
          <a:xfrm>
            <a:off x="2027238" y="3951288"/>
            <a:ext cx="7891463" cy="6502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00" name="Text Box 12"/>
          <p:cNvSpPr txBox="1"/>
          <p:nvPr/>
        </p:nvSpPr>
        <p:spPr>
          <a:xfrm>
            <a:off x="1976438" y="3951288"/>
            <a:ext cx="7942263" cy="5937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endParaRPr lang="zh-CN" altLang="ko-KR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45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89" name="Text Box 13"/>
          <p:cNvSpPr txBox="1"/>
          <p:nvPr/>
        </p:nvSpPr>
        <p:spPr>
          <a:xfrm>
            <a:off x="185103" y="660718"/>
            <a:ext cx="8326438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en-US" altLang="zh-CN" sz="3200" b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4</a:t>
            </a:r>
            <a:r>
              <a:rPr lang="zh-CN" altLang="en-US" sz="3200" b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.JSP通过JDBC连接数据库</a:t>
            </a:r>
            <a:endParaRPr lang="zh-CN" altLang="en-US" sz="3200" b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90" name="Text Box 14"/>
          <p:cNvSpPr txBox="1"/>
          <p:nvPr/>
        </p:nvSpPr>
        <p:spPr>
          <a:xfrm>
            <a:off x="1690688" y="1992313"/>
            <a:ext cx="2970213" cy="3708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（</a:t>
            </a:r>
            <a:r>
              <a:rPr lang="zh-CN" altLang="ko-KR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1</a:t>
            </a:r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）获取数据库连接</a:t>
            </a:r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91" name="Text Box 15"/>
          <p:cNvSpPr txBox="1"/>
          <p:nvPr/>
        </p:nvSpPr>
        <p:spPr>
          <a:xfrm>
            <a:off x="1690688" y="2593975"/>
            <a:ext cx="3100388" cy="3708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（</a:t>
            </a:r>
            <a:r>
              <a:rPr lang="zh-CN" altLang="ko-KR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2</a:t>
            </a:r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）执行</a:t>
            </a:r>
            <a:r>
              <a:rPr lang="zh-CN" altLang="ko-KR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SQL</a:t>
            </a:r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语句</a:t>
            </a:r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92" name="Text Box 16"/>
          <p:cNvSpPr txBox="1"/>
          <p:nvPr/>
        </p:nvSpPr>
        <p:spPr>
          <a:xfrm>
            <a:off x="1690688" y="3203575"/>
            <a:ext cx="4608512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（</a:t>
            </a:r>
            <a:r>
              <a:rPr lang="zh-CN" altLang="ko-KR" sz="1800" b="1" dirty="0"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3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）处理执行结果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93" name="Text Box 17"/>
          <p:cNvSpPr txBox="1"/>
          <p:nvPr/>
        </p:nvSpPr>
        <p:spPr>
          <a:xfrm>
            <a:off x="414338" y="3771900"/>
            <a:ext cx="4246562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266700"/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       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（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4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）释放连接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94" name="Text Box 18"/>
          <p:cNvSpPr txBox="1"/>
          <p:nvPr/>
        </p:nvSpPr>
        <p:spPr>
          <a:xfrm>
            <a:off x="2192338" y="2414588"/>
            <a:ext cx="8215313" cy="3708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用</a:t>
            </a:r>
            <a:r>
              <a:rPr lang="zh-CN" altLang="ko-KR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DriverManager</a:t>
            </a:r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获取数据库连接，如</a:t>
            </a:r>
            <a:r>
              <a:rPr lang="zh-CN" altLang="ko-KR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SQL Server</a:t>
            </a:r>
            <a:r>
              <a:rPr lang="zh-CN" altLang="en-US" sz="1815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数据库的连接：</a:t>
            </a:r>
            <a:endParaRPr lang="zh-CN" altLang="en-US" sz="1815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95" name="Text Box 19"/>
          <p:cNvSpPr txBox="1"/>
          <p:nvPr/>
        </p:nvSpPr>
        <p:spPr>
          <a:xfrm>
            <a:off x="2170113" y="2773363"/>
            <a:ext cx="7891463" cy="301498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// SQL Server </a:t>
            </a:r>
            <a:r>
              <a:rPr lang="zh-CN" altLang="en-US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的</a:t>
            </a:r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JDBC</a:t>
            </a:r>
            <a:r>
              <a:rPr lang="zh-CN" altLang="en-US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驱动程序名称</a:t>
            </a:r>
            <a:endParaRPr lang="zh-CN" altLang="en-US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ko-KR" altLang="zh-CN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String driverName = "com.microsoft.sqlserver.jdbc.SQLServerDriver";  </a:t>
            </a:r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//</a:t>
            </a:r>
            <a:r>
              <a:rPr lang="zh-CN" altLang="en-US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名为</a:t>
            </a:r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Teaching</a:t>
            </a:r>
            <a:r>
              <a:rPr lang="zh-CN" altLang="en-US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数据库的</a:t>
            </a:r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SQL Server</a:t>
            </a:r>
            <a:r>
              <a:rPr lang="zh-CN" altLang="en-US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连接字符串</a:t>
            </a:r>
            <a:endParaRPr lang="zh-CN" altLang="en-US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ko-KR" altLang="zh-CN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String url = "jdbc:sqlserver://localhost:1433; DatabaseName=Teaching";  </a:t>
            </a:r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String userName = "sa"; //</a:t>
            </a:r>
            <a:r>
              <a:rPr lang="zh-CN" altLang="en-US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用户名</a:t>
            </a:r>
            <a:endParaRPr lang="zh-CN" altLang="en-US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ko-KR" altLang="zh-CN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String userPwd = "sa"; //</a:t>
            </a:r>
            <a:r>
              <a:rPr lang="zh-CN" altLang="en-US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密码</a:t>
            </a:r>
            <a:endParaRPr lang="zh-CN" altLang="en-US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ko-KR" altLang="zh-CN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Class.forName(driverName);</a:t>
            </a:r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Connection conn= DriverManager.getConnection(url, userName, userPwd);</a:t>
            </a:r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96" name="Text Box 20"/>
          <p:cNvSpPr txBox="1"/>
          <p:nvPr/>
        </p:nvSpPr>
        <p:spPr>
          <a:xfrm>
            <a:off x="2195513" y="2954338"/>
            <a:ext cx="4930775" cy="32150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en-US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可以采用</a:t>
            </a:r>
            <a:r>
              <a:rPr lang="zh-CN" altLang="ko-KR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Statement</a:t>
            </a:r>
            <a:r>
              <a:rPr lang="zh-CN" altLang="en-US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或</a:t>
            </a:r>
            <a:r>
              <a:rPr lang="zh-CN" altLang="ko-KR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PreparedStatement</a:t>
            </a:r>
            <a:r>
              <a:rPr lang="zh-CN" altLang="en-US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来执行</a:t>
            </a:r>
            <a:r>
              <a:rPr lang="zh-CN" altLang="ko-KR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SQL</a:t>
            </a:r>
            <a:r>
              <a:rPr lang="zh-CN" altLang="en-US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语句，如：</a:t>
            </a:r>
            <a:endParaRPr lang="zh-CN" altLang="en-US" sz="145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ko-KR" altLang="zh-CN" sz="145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String sql;</a:t>
            </a:r>
            <a:endParaRPr lang="zh-CN" altLang="ko-KR" sz="145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45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Statement stmt = conn.createStatement();</a:t>
            </a:r>
            <a:endParaRPr lang="zh-CN" altLang="ko-KR" sz="145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45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ResultSet rs = stmt.executeQuery(sql); // </a:t>
            </a:r>
            <a:r>
              <a:rPr lang="zh-CN" altLang="en-US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执行数据查询语句（</a:t>
            </a:r>
            <a:r>
              <a:rPr lang="zh-CN" altLang="ko-KR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select</a:t>
            </a:r>
            <a:r>
              <a:rPr lang="zh-CN" altLang="en-US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</a:t>
            </a:r>
            <a:endParaRPr lang="zh-CN" altLang="en-US" sz="145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ko-KR" altLang="zh-CN" sz="145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stmt.executeUpdate(sql); // </a:t>
            </a:r>
            <a:r>
              <a:rPr lang="zh-CN" altLang="en-US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执行数据更新语句（</a:t>
            </a:r>
            <a:r>
              <a:rPr lang="zh-CN" altLang="ko-KR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delete</a:t>
            </a:r>
            <a:r>
              <a:rPr lang="zh-CN" altLang="en-US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</a:t>
            </a:r>
            <a:r>
              <a:rPr lang="zh-CN" altLang="ko-KR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update</a:t>
            </a:r>
            <a:r>
              <a:rPr lang="zh-CN" altLang="en-US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</a:t>
            </a:r>
            <a:r>
              <a:rPr lang="zh-CN" altLang="ko-KR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insert</a:t>
            </a:r>
            <a:r>
              <a:rPr lang="zh-CN" altLang="en-US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、</a:t>
            </a:r>
            <a:r>
              <a:rPr lang="zh-CN" altLang="ko-KR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drop</a:t>
            </a:r>
            <a:r>
              <a:rPr lang="zh-CN" altLang="en-US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等）</a:t>
            </a:r>
            <a:endParaRPr lang="zh-CN" altLang="en-US" sz="145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ko-KR" altLang="zh-CN" sz="145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45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stmt.close(); </a:t>
            </a:r>
            <a:endParaRPr lang="zh-CN" altLang="ko-KR" sz="145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97" name="Text Box 21"/>
          <p:cNvSpPr txBox="1"/>
          <p:nvPr/>
        </p:nvSpPr>
        <p:spPr>
          <a:xfrm>
            <a:off x="1889125" y="3700463"/>
            <a:ext cx="6623050" cy="184531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en-US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遍历访问结果集的形式如：</a:t>
            </a:r>
            <a:endParaRPr lang="zh-CN" altLang="en-US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ko-KR" altLang="zh-CN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while (rs.next()) {</a:t>
            </a:r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	 System.out.println("</a:t>
            </a:r>
            <a:r>
              <a:rPr lang="zh-CN" altLang="en-US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第一个字段值为：</a:t>
            </a:r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" + rs.getString(1));</a:t>
            </a:r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System.out.println("</a:t>
            </a:r>
            <a:r>
              <a:rPr lang="zh-CN" altLang="en-US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姓名为：</a:t>
            </a:r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" + rs.getString(“</a:t>
            </a:r>
            <a:r>
              <a:rPr lang="zh-CN" altLang="en-US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姓名”</a:t>
            </a:r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));</a:t>
            </a:r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}</a:t>
            </a:r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98" name="Text Box 22"/>
          <p:cNvSpPr txBox="1"/>
          <p:nvPr/>
        </p:nvSpPr>
        <p:spPr>
          <a:xfrm>
            <a:off x="1889125" y="4259263"/>
            <a:ext cx="6819900" cy="16503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r>
              <a:rPr lang="zh-CN" altLang="en-US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一般地，先关闭</a:t>
            </a:r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ResultSet</a:t>
            </a:r>
            <a:r>
              <a:rPr lang="zh-CN" altLang="en-US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，然后关闭</a:t>
            </a:r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Statement</a:t>
            </a:r>
            <a:r>
              <a:rPr lang="zh-CN" altLang="en-US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（或者</a:t>
            </a:r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PreparedStatement</a:t>
            </a:r>
            <a:r>
              <a:rPr lang="zh-CN" altLang="en-US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），最后关闭</a:t>
            </a:r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Connection</a:t>
            </a:r>
            <a:r>
              <a:rPr lang="zh-CN" altLang="en-US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。连接关闭如下：</a:t>
            </a:r>
            <a:endParaRPr lang="zh-CN" altLang="en-US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ko-KR" altLang="zh-CN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rs.close();       //</a:t>
            </a:r>
            <a:r>
              <a:rPr lang="zh-CN" altLang="en-US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关闭</a:t>
            </a:r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ResultSet</a:t>
            </a:r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stmt.close();     //</a:t>
            </a:r>
            <a:r>
              <a:rPr lang="zh-CN" altLang="en-US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关闭</a:t>
            </a:r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Statement</a:t>
            </a:r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conn.close();     //</a:t>
            </a:r>
            <a:r>
              <a:rPr lang="zh-CN" altLang="en-US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关闭</a:t>
            </a:r>
            <a:r>
              <a:rPr lang="zh-CN" altLang="ko-KR" sz="1270" i="1" noProof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Connection</a:t>
            </a:r>
            <a:endParaRPr lang="zh-CN" altLang="ko-KR" sz="1270" i="1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19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19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19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19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5019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5019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019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019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0198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charRg st="76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0198">
                                            <p:txEl>
                                              <p:charRg st="76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charRg st="109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0198">
                                            <p:txEl>
                                              <p:charRg st="109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charRg st="142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0198">
                                            <p:txEl>
                                              <p:charRg st="142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50198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50198">
                                            <p:txEl>
                                              <p:charRg st="76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charRg st="76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50198">
                                            <p:txEl>
                                              <p:charRg st="109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charRg st="109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50198">
                                            <p:txEl>
                                              <p:charRg st="142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charRg st="142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9" grpId="0" bldLvl="0"/>
      <p:bldP spid="50190" grpId="0" bldLvl="0"/>
      <p:bldP spid="50191" grpId="0" bldLvl="0"/>
      <p:bldP spid="50191" grpId="1" bldLvl="0"/>
      <p:bldP spid="50191" grpId="2" bldLvl="0"/>
      <p:bldP spid="50192" grpId="0" bldLvl="0" build="allAtOnce"/>
      <p:bldP spid="50192" grpId="1" bldLvl="0" build="allAtOnce"/>
      <p:bldP spid="50193" grpId="0" bldLvl="0" build="allAtOnce"/>
      <p:bldP spid="50193" grpId="1" bldLvl="0" build="allAtOnce"/>
      <p:bldP spid="50194" grpId="0" bldLvl="0"/>
      <p:bldP spid="50194" grpId="1" bldLvl="0"/>
      <p:bldP spid="50195" grpId="0" bldLvl="0"/>
      <p:bldP spid="50195" grpId="1" bldLvl="0"/>
      <p:bldP spid="50196" grpId="0" bldLvl="0"/>
      <p:bldP spid="50196" grpId="1" bldLvl="0"/>
      <p:bldP spid="50197" grpId="0" bldLvl="0"/>
      <p:bldP spid="50197" grpId="1" bldLvl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002338" cy="62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五、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JavaBean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技术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565150" y="1504315"/>
            <a:ext cx="10587038" cy="2676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HTML 代码与 Java 代码相分离， 而使用 Java 代码封装的类，就是一个 JavaBean 组件。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在 JavaWeb 开发中，可以使用 JavaBean 组件来完成业务逻辑的处理。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002338" cy="62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六、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MyBatis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479425" y="1114425"/>
            <a:ext cx="10587038" cy="3322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MyBatis 是 Apache 的开源项目 iBatis，其来源于 internet 和 abatis的组合，2010 年由 Apache software foundation 迁移到 google code，并且改名为 MyBatis；2013 年 11 月迁移到 Github。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MyBatis 是基于 Java 的持久层框架，提供的持久层框架包括 SQL Maps 和 Data Access Objects（DAOs）。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15290"/>
            <a:ext cx="11537950" cy="564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MyBatis</a:t>
            </a:r>
            <a:r>
              <a:rPr lang="zh-CN" altLang="en-US" sz="3200" b="1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功能框架</a:t>
            </a:r>
            <a:r>
              <a:rPr lang="en-US" altLang="zh-CN" sz="3200" b="1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3200" dirty="0">
                <a:latin typeface="Times New Roman" panose="02020603050405020304" pitchFamily="18" charset="0"/>
                <a:sym typeface="+mn-ea"/>
              </a:rPr>
              <a:t> 3 层， API 接口层、数据处理层和基础支撑层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165100" y="1188085"/>
            <a:ext cx="1179322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第一层，API 接口层：提供给外部使用的接口 API，开发人员通过这些本地 API 来操作数据库。当接口层接收到调用请求时，系统就会调用数据处理层来完成具体的数据处理。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第二层，数据处理层：负责配置解析、SQL 解析、SQL 执行和执行结果映射处理等，其主要目的是根据调用的请求完成一次数据库操作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第三层，基础支撑层：负责提供最基础的功能支撑，包括数据源/连接池管理、事务管理、缓存管理、配置加载和日志管理，将它们抽取出来作为最基础的组件，为上层的数据处理层提供最基础的支撑。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86752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二、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ODBC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的技术背景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续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188913" y="1268413"/>
            <a:ext cx="11595100" cy="2678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Microsoft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推出了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开放式数据库互连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Open DataBase Connectivity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，简写为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ODBC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）技术。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ODBC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实现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了应用程序对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多种不同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DBMS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的数据库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的访问，实现了数据库连接方式的变革。 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6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2">
                                            <p:txEl>
                                              <p:charRg st="60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002338" cy="62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b="1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MyBatis</a:t>
            </a:r>
            <a:r>
              <a:rPr lang="zh-CN" altLang="en-US" sz="3600" b="1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功能框架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479425" y="1114425"/>
            <a:ext cx="10587038" cy="737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ko-KR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啊</a:t>
            </a:r>
            <a:endParaRPr lang="zh-CN" altLang="ko-KR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479425" y="1114425"/>
          <a:ext cx="10325100" cy="546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8582025" imgH="6296025" progId="Paint.Picture">
                  <p:embed/>
                </p:oleObj>
              </mc:Choice>
              <mc:Fallback>
                <p:oleObj name="" r:id="rId1" imgW="8582025" imgH="62960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9425" y="1114425"/>
                        <a:ext cx="10325100" cy="546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7233920" cy="62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b="1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MyBatis</a:t>
            </a:r>
            <a:r>
              <a:rPr lang="zh-CN" altLang="en-US" sz="3600" b="1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访问数据库的基本过程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274955" y="1419225"/>
            <a:ext cx="10587038" cy="737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ko-KR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啊</a:t>
            </a:r>
            <a:endParaRPr lang="zh-CN" altLang="ko-KR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317500" y="1102360"/>
          <a:ext cx="11556365" cy="550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610725" imgH="8077200" progId="Paint.Picture">
                  <p:embed/>
                </p:oleObj>
              </mc:Choice>
              <mc:Fallback>
                <p:oleObj name="" r:id="rId1" imgW="9610725" imgH="80772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7500" y="1102360"/>
                        <a:ext cx="11556365" cy="550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002338" cy="62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课堂练习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479425" y="1114425"/>
            <a:ext cx="10587038" cy="3322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1．如何搭建 JavaWeb 开发环境？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2．Java Servlet 编程有什么优点？Servlet 工作过程是什么？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3．JSP 的基本语法是什么？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4．MyBatis 访问数据库主要包括哪些基本步骤？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5．MyBatis+Servlet+JSP 如何构建 Web 应用程序？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172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721475" cy="117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altLang="zh-CN" sz="36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6.3 存储过程编程</a:t>
            </a:r>
            <a:endParaRPr altLang="zh-CN" sz="360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一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、什么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是存储过程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376873" y="1655763"/>
            <a:ext cx="10947400" cy="4616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存储过程（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Stored Procedure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）是一种数据库的对象；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由一组能完成特定功能的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SQL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语句集构成；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是把经常会被重复使用的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SQL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语句逻辑块封装起来，经编译后，存储在数据库服务器端；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当被再次调用时，而不需要再次编译；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当客户端连接到数据库时，用户通过指定存储过程的名字并给出参数，数据库就可以找到相应的存储过程予以调用。</a:t>
            </a:r>
            <a:endParaRPr lang="ko-KR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3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2">
                                            <p:txEl>
                                              <p:charRg st="33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5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2">
                                            <p:txEl>
                                              <p:charRg st="55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9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172">
                                            <p:txEl>
                                              <p:charRg st="96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1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172">
                                            <p:txEl>
                                              <p:charRg st="114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0023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二、创建存储过程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479425" y="1114425"/>
            <a:ext cx="10587038" cy="3970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不同的数据库系统创建存储过程的语法存在差异；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许多数据库为创建存储过程和函数提供不同命令；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如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ORACLE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MySQL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SQL SERVER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等数据库，使用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CREATE PRECEDURE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命令创建存储过程，使用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CREATE FUNCTION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命令创建函数。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PostgreSQL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使用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CREATE FUNCTION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命令创建存储过程。</a:t>
            </a:r>
            <a:endParaRPr lang="ko-KR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2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2">
                                            <p:txEl>
                                              <p:charRg st="23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46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2">
                                            <p:txEl>
                                              <p:charRg st="46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2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172">
                                            <p:txEl>
                                              <p:charRg st="127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333375"/>
            <a:ext cx="60023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三、创建存储过程的语法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165100" y="930275"/>
            <a:ext cx="11834813" cy="3940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defTabSz="863600">
              <a:lnSpc>
                <a:spcPts val="3000"/>
              </a:lnSpc>
              <a:buClr>
                <a:srgbClr val="FF0000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CREATE [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OR REPLACE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 FUNCTION 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name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863600">
              <a:lnSpc>
                <a:spcPts val="3000"/>
              </a:lnSpc>
              <a:buClr>
                <a:srgbClr val="FF0000"/>
              </a:buClr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( [ [ argmode ] [ argname ] argtype [ { DEFAULT | = } default_expr ] [, ...] ] )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863600">
              <a:lnSpc>
                <a:spcPts val="3000"/>
              </a:lnSpc>
              <a:buClr>
                <a:srgbClr val="FF0000"/>
              </a:buClr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[ RETURNS retype | RETURNS TABLE ( column_name column_type [, ...] ) ]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863600">
              <a:lnSpc>
                <a:spcPts val="3000"/>
              </a:lnSpc>
              <a:buClr>
                <a:srgbClr val="FF0000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AS $$        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//$$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用于声明存储过程的实际代码的开始</a:t>
            </a:r>
            <a:endParaRPr lang="en-US" altLang="zh-CN" sz="2000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863600">
              <a:lnSpc>
                <a:spcPts val="3000"/>
              </a:lnSpc>
              <a:buClr>
                <a:srgbClr val="FF0000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DECLARE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863600">
              <a:lnSpc>
                <a:spcPts val="3000"/>
              </a:lnSpc>
              <a:buClr>
                <a:srgbClr val="FF0000"/>
              </a:buClr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--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声明段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863600">
              <a:lnSpc>
                <a:spcPts val="3000"/>
              </a:lnSpc>
              <a:buClr>
                <a:srgbClr val="FF0000"/>
              </a:buClr>
            </a:pPr>
            <a:r>
              <a:rPr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BEGIN</a:t>
            </a:r>
            <a:endParaRPr lang="en-US" altLang="zh-CN" sz="2000" b="1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863600">
              <a:lnSpc>
                <a:spcPts val="3000"/>
              </a:lnSpc>
              <a:buClr>
                <a:srgbClr val="FF0000"/>
              </a:buClr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--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函数体语句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863600">
              <a:lnSpc>
                <a:spcPts val="3000"/>
              </a:lnSpc>
              <a:buClr>
                <a:srgbClr val="FF0000"/>
              </a:buClr>
            </a:pPr>
            <a:r>
              <a:rPr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END;</a:t>
            </a:r>
            <a:endParaRPr lang="en-US" altLang="zh-CN" sz="2000" b="1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863600">
              <a:lnSpc>
                <a:spcPts val="3000"/>
              </a:lnSpc>
              <a:buClr>
                <a:srgbClr val="FF0000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$$ LANGUAGE lang_name; 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//$$ 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表明代码的结束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LANGUAGE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后面指明所用的编程语言</a:t>
            </a:r>
            <a:endParaRPr lang="en-US" altLang="zh-CN" sz="2000" b="1" dirty="0">
              <a:solidFill>
                <a:srgbClr val="00B0F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3525" y="4941888"/>
            <a:ext cx="500538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name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要创建的存储过程名；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525" y="5402263"/>
            <a:ext cx="11449050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argmode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存储过程参数的模式可以为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IN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OUT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INOUT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，缺省值是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IN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338" y="5862638"/>
            <a:ext cx="480060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argname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形式参数的名字。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525" y="6351588"/>
            <a:ext cx="81851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RETURNS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返回值；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RETURNS TABLE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返回二维表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21313" y="4868863"/>
            <a:ext cx="6291262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OR REPLACE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覆盖同名的存储过程；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2" grpId="0"/>
      <p:bldP spid="3" grpId="0"/>
      <p:bldP spid="4" grpId="0"/>
      <p:bldP spid="7" grpId="0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86752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四、创建存储过程的示例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1682" name="矩形 1"/>
          <p:cNvSpPr/>
          <p:nvPr/>
        </p:nvSpPr>
        <p:spPr>
          <a:xfrm>
            <a:off x="263525" y="1133475"/>
            <a:ext cx="9577388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创建一个名为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countRecords()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的存储过程统计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STUDENT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表的记录数。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9425" y="1762125"/>
            <a:ext cx="8809038" cy="4130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ts val="3500"/>
              </a:lnSpc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CREATE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OR REPLACE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FUNCTION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countRecords () 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RETURNS integer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AS $count$  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declare  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count integer; 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BEGIN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SELECT count(*) into count FROM STUDENT; 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RETURN count; 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END;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$count$ LANGUAGE 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plpgsql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86752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五、执行存储过程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3525" y="1290638"/>
            <a:ext cx="9577388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如果程序员需要在查询窗口执行存储过程，语法形式如下：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9425" y="1762125"/>
            <a:ext cx="8809038" cy="2308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select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存储过程名（参数）；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或者：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select 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from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存储过程名（参数）；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例如：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select  countRecords ( );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或者：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select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*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from countRecords ( );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charRg st="31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charRg st="3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charRg st="3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charRg st="61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charRg st="6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charRg st="6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charRg st="91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charRg st="9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charRg st="9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86752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五、执行存储过程（续）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5778" name="矩形 1"/>
          <p:cNvSpPr/>
          <p:nvPr/>
        </p:nvSpPr>
        <p:spPr>
          <a:xfrm>
            <a:off x="263525" y="1290638"/>
            <a:ext cx="10801350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如果程序员需要存储过程调用其它存储过程，语法形式如下：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9425" y="1762125"/>
            <a:ext cx="8809038" cy="576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select  into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自定义变量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from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存储过程名（参数）；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3563" y="2492375"/>
            <a:ext cx="10645775" cy="3786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CREATE OR REPLACE FUNCTION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testExec() 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returns integer AS $$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declare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rec integer; 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BEGIN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select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into rec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countRecords();  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如果不关心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countRecords()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的返回值，则可用 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PERFORM countRecords() </a:t>
            </a:r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代替</a:t>
            </a:r>
            <a:r>
              <a:rPr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  <a:endParaRPr lang="en-US" altLang="zh-CN" sz="2000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return  rec; 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END;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$$ LANGUAGE plpgsql;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86752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六、删除存储过程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7826" name="矩形 1"/>
          <p:cNvSpPr/>
          <p:nvPr/>
        </p:nvSpPr>
        <p:spPr>
          <a:xfrm>
            <a:off x="228600" y="1125538"/>
            <a:ext cx="108013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如果程序员需要删除存储过程，语法形式如下：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738" y="1557338"/>
            <a:ext cx="11736387" cy="51704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DROP FUNCTION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[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EXISTS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] name ( [ [ argmode ] [ argname ] argtype [, ...] ] ) [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CASCADE | RESTRICT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主要参数：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IF EXISTS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：如果指定的存储过程不存在，那么发出提示信息。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name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：现存的存储过程名称。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argmode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：参数的模式：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IN(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缺省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), OUT, INOUT, VARIADIC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。请注意，实际并不注意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OUT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参数，因为判断存储过程的身份只需要输入参数。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argname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：参数的名字。请注意，实际上并不注意参数的名字，因为判断函数的身份只需要输入参数的数据类型。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argtype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：如果有的话，是存储过程参数的类型。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CASCADE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：级联删除依赖于存储过程的对象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如触发器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RESTRICT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：如果有任何依赖对象存在，则拒绝删除该函数；这个是缺省值。</a:t>
            </a:r>
            <a:endParaRPr lang="zh-CN" alt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charRg st="0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charRg st="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4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charRg st="104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charRg st="104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charRg st="104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0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charRg st="110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charRg st="110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charRg st="110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charRg st="146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charRg st="14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charRg st="14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6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charRg st="166" end="2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charRg st="166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charRg st="166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8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charRg st="248" end="3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charRg st="248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charRg st="248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5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charRg st="305" end="3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charRg st="305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charRg st="305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4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charRg st="334" end="3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charRg st="334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charRg st="334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67" end="4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charRg st="367" end="4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charRg st="367" end="4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charRg st="367" end="4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86752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二、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ODBC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的技术背景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续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188913" y="1268413"/>
            <a:ext cx="11595100" cy="39703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ODBC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定义了一套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基于</a:t>
            </a:r>
            <a:r>
              <a:rPr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SQL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的、公共的、与数据库无关的</a:t>
            </a:r>
            <a:r>
              <a:rPr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API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（应用程序设计接口）；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使每个应用程序利用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相同的源代码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就可访问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不同的数据库系统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，存取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多个数据库中的数据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从而使得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应用程序与数据库管理系统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DBMS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）之间在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逻辑上的独立性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，使应用程序具有数据库无关性。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42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2">
                                            <p:txEl>
                                              <p:charRg st="42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83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2">
                                            <p:txEl>
                                              <p:charRg st="83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86752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六、删除存储过程（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续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9874" name="矩形 1"/>
          <p:cNvSpPr/>
          <p:nvPr/>
        </p:nvSpPr>
        <p:spPr>
          <a:xfrm>
            <a:off x="550863" y="1268413"/>
            <a:ext cx="10801350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例子：假如需要删除前面定义的存储过程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testExec()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7488" y="1797050"/>
            <a:ext cx="7783512" cy="498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DROP FUNCTION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EXISTS  testExec()   </a:t>
            </a:r>
            <a:endParaRPr lang="zh-CN" alt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981868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七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PL/SQL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基本语法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6725" y="1328738"/>
            <a:ext cx="11376025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、声明局部变量。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9788" y="1803400"/>
            <a:ext cx="9829800" cy="3786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变量声明的语法如下：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declare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变量名  变量类型；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如果声明变量为记录类型，变量声明格式为：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variable_name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RECORD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RECORD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不是真正的数据类型，只是一个占位符。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例如：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declare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count intger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rec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RECORD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charRg st="21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charRg st="2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charRg st="2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charRg st="37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charRg st="3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charRg st="3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charRg st="80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charRg st="8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charRg st="8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charRg st="107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charRg st="10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charRg st="10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charRg st="119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charRg st="11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charRg st="11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0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charRg st="150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charRg st="150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charRg st="150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981868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七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PL/SQL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基本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语法（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续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9425" y="1103313"/>
            <a:ext cx="11377613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、条件语句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 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PL/pgSQL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中有以下三种形式的条件语句，与其他高级语言的条件语句意义相同。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5788" y="2058988"/>
            <a:ext cx="4573587" cy="37861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1). IF-THEN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IF boolean-expression THEN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statements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END IF; 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2). IF-THEN-ELSE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IF boolean-expression THEN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statements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endParaRPr lang="en-US" altLang="zh-C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4325" y="2057400"/>
            <a:ext cx="6096000" cy="4800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3). IF-THEN-ELSIF-ELSE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IF boolean-expression THEN</a:t>
            </a:r>
            <a:endParaRPr lang="zh-CN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statements</a:t>
            </a:r>
            <a:endParaRPr lang="zh-CN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ELSIF boolean-expression THEN</a:t>
            </a:r>
            <a:endParaRPr lang="zh-CN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statements</a:t>
            </a:r>
            <a:endParaRPr lang="zh-CN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ELSIF boolean-expression THEN</a:t>
            </a:r>
            <a:endParaRPr lang="zh-CN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statements</a:t>
            </a:r>
            <a:endParaRPr lang="zh-CN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endParaRPr lang="zh-CN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statements</a:t>
            </a:r>
            <a:endParaRPr lang="zh-CN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END IF; </a:t>
            </a:r>
            <a:endParaRPr lang="zh-CN" altLang="zh-C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charRg st="13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charRg st="1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charRg st="1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charRg st="4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charRg st="4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charRg st="4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charRg st="56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charRg st="5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charRg st="5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charRg st="65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charRg st="6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charRg st="6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charRg st="83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charRg st="8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charRg st="8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charRg st="110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charRg st="11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charRg st="11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2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charRg st="122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charRg st="122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charRg st="122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981868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七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PL/SQL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基本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语法（续）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9425" y="1341438"/>
            <a:ext cx="1137761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、循环语句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125" y="2060575"/>
            <a:ext cx="5459413" cy="4708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nl-NL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1). LOOP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endParaRPr lang="nl-NL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nl-NL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LOOP</a:t>
            </a:r>
            <a:endParaRPr lang="nl-NL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nl-NL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statements</a:t>
            </a:r>
            <a:endParaRPr lang="nl-NL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nl-NL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END LOOP [ label ];</a:t>
            </a:r>
            <a:endParaRPr lang="nl-NL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2). EXIT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EXIT [ label ] [ WHEN expression ];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例如：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LOOP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count=count+1;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EXIT WHEN count &gt;100;</a:t>
            </a:r>
            <a:endParaRPr lang="en-US" altLang="zh-CN" sz="2000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END LOOP;</a:t>
            </a:r>
            <a:endParaRPr lang="nl-NL" altLang="zh-C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0" y="2205038"/>
            <a:ext cx="5688013" cy="37861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nl-NL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3). CONTINUE</a:t>
            </a:r>
            <a:endParaRPr lang="nl-NL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nl-NL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nl-NL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CONTINUE [ label ] [ WHEN expression ];</a:t>
            </a:r>
            <a:endParaRPr lang="nl-NL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例如：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LOOP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count=count+1;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EXIT WHEN count &gt; 100;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CONTINUE WHEN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count &lt; 50;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count=count+1;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END LOOP;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charRg st="12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charRg st="12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charRg st="12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charRg st="29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charRg st="2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charRg st="2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9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charRg st="49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charRg st="49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charRg st="49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8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charRg st="58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charRg st="58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charRg st="58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charRg st="95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charRg st="9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charRg st="9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4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charRg st="104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charRg st="104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charRg st="104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8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charRg st="138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charRg st="138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charRg st="138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9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charRg st="179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charRg st="179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charRg st="179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txEl>
                                              <p:charRg st="13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charRg st="1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charRg st="1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4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>
                                            <p:txEl>
                                              <p:charRg st="54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charRg st="54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txEl>
                                              <p:charRg st="54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">
                                            <p:txEl>
                                              <p:charRg st="63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charRg st="6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txEl>
                                              <p:charRg st="6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8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>
                                            <p:txEl>
                                              <p:charRg st="88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txEl>
                                              <p:charRg st="88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txEl>
                                              <p:charRg st="88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2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">
                                            <p:txEl>
                                              <p:charRg st="121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>
                                            <p:txEl>
                                              <p:charRg st="12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charRg st="12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57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>
                                            <p:txEl>
                                              <p:charRg st="157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>
                                            <p:txEl>
                                              <p:charRg st="157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>
                                            <p:txEl>
                                              <p:charRg st="157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82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">
                                            <p:txEl>
                                              <p:charRg st="182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>
                                            <p:txEl>
                                              <p:charRg st="182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>
                                            <p:txEl>
                                              <p:charRg st="182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981868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七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PL/SQL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基本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语法（续）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9425" y="1341438"/>
            <a:ext cx="1137761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、循环语句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0513" y="2052638"/>
            <a:ext cx="6180137" cy="37861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4). WHILE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expression LOOP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statements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END LOOP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例如：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amount_owed &gt; 0 AND  balance &gt; 0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LOOP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--do something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END LOOP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endParaRPr lang="en-US" altLang="zh-C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1900" y="1571625"/>
            <a:ext cx="5688013" cy="51704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5). FOR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FOR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name IN [ REVERSE ] expression ... expression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LOOP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statements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END LOOP;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例如：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FOR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i IN 1...10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LOOP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RAISE NOTICE 'i IS %', i;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END LOOP;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indent="0"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FOR i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 REVERSE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10...1  LOOP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indent="0"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--do something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indent="0"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END LOOP;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charRg st="11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charRg st="1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charRg st="1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charRg st="48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charRg st="4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charRg st="4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9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charRg st="59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charRg st="59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charRg st="59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3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charRg st="63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charRg st="63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charRg st="63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8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charRg st="108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charRg st="108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charRg st="108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8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charRg st="128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charRg st="128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charRg st="128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charRg st="8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charRg st="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charRg st="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charRg st="63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charRg st="6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charRg st="6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8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>
                                            <p:txEl>
                                              <p:charRg st="78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charRg st="78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charRg st="78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txEl>
                                              <p:charRg st="88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charRg st="8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charRg st="8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3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">
                                            <p:txEl>
                                              <p:charRg st="113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charRg st="113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charRg st="113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59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>
                                            <p:txEl>
                                              <p:charRg st="159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>
                                            <p:txEl>
                                              <p:charRg st="159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charRg st="159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83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">
                                            <p:txEl>
                                              <p:charRg st="183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>
                                            <p:txEl>
                                              <p:charRg st="183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charRg st="183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14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>
                                            <p:txEl>
                                              <p:charRg st="214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>
                                            <p:txEl>
                                              <p:charRg st="214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>
                                            <p:txEl>
                                              <p:charRg st="214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35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">
                                            <p:txEl>
                                              <p:charRg st="235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>
                                            <p:txEl>
                                              <p:charRg st="235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>
                                            <p:txEl>
                                              <p:charRg st="235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981868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七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PL/SQL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基本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语法（续）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9425" y="1341438"/>
            <a:ext cx="1137761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、遍历命令结果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1225" y="1782763"/>
            <a:ext cx="8528050" cy="4248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FOR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record_or_row IN query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LOOP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statements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END LOOP 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FOR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循环可以遍历命令的结果并操作相应的数据，例如：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declare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rec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RECORD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FOR rec IN SELECT sid , sname FROM student LOOP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raise notice ‘%-,%-’,rec.sid, rec.sname;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END LOOP;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charRg st="32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charRg st="3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charRg st="3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charRg st="48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charRg st="4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charRg st="4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charRg st="59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charRg st="5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charRg st="5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charRg st="86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charRg st="8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charRg st="8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charRg st="96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charRg st="9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charRg st="9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charRg st="115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charRg st="11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charRg st="11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4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charRg st="164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charRg st="164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charRg st="164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1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charRg st="211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charRg st="211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charRg st="211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981868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八、存储过程的优缺点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2125" y="1163638"/>
            <a:ext cx="11377613" cy="4524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、使用存储过程的优点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减少网络通信量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(2)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执行速度更快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(3)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更强的适应性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(4)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降低了业务实现与应用程序的耦合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(5)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降低了开发的复杂性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(6)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保护数据库元信息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(7)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增强了数据库的安全性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charRg st="12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charRg st="1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charRg st="1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charRg st="28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charRg st="2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charRg st="2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charRg st="58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charRg st="5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charRg st="5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2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charRg st="82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charRg st="82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charRg st="82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0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charRg st="100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charRg st="100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charRg st="100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17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charRg st="117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charRg st="117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charRg st="117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981868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八、存储过程的优缺点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2125" y="1163638"/>
            <a:ext cx="11377613" cy="5078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、使用存储过程的缺点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本身是一种结构化查询语言，而存储过程本质上是过程化的程序；面对复杂的业务逻辑，过程化处理逻辑相对比较复杂；而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语言的优势是面向数据查询而非业务逻辑的处理。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(2)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如果存储过程的参数或返回数据发生变化，一般需要修改存储过程的代码，同时还需要更新主程序调用存储过程的代码。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(3)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开发调试复杂，由于缺乏支持存储过程的集成开发环境，存储过程的开发调试要比一般程序困难。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(4)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可移植性差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2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charRg st="12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charRg st="12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charRg st="12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charRg st="104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charRg st="10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charRg st="10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66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charRg st="166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charRg st="166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charRg st="166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19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charRg st="219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charRg st="219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charRg st="219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002338" cy="62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课堂练习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479425" y="1114425"/>
            <a:ext cx="10587038" cy="39693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1．存储过程的语法结构是什么？各种参数的语义及用法分别是什么？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2．如何创建存储过程？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3．PL/pgSQL 的基本语法是什么？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4．如何修改存储过程？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5．使用存储过程的优点和缺点分别是什么？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172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17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7172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479425" y="1341438"/>
            <a:ext cx="11593513" cy="2559050"/>
          </a:xfrm>
          <a:prstGeom prst="rect">
            <a:avLst/>
          </a:prstGeom>
          <a:noFill/>
          <a:ln w="9525">
            <a:noFill/>
          </a:ln>
        </p:spPr>
        <p:txBody>
          <a:bodyPr lIns="64802" tIns="32401" rIns="64802" bIns="32401" anchor="t">
            <a:spAutoFit/>
          </a:bodyPr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了解触发器的基本概念</a:t>
            </a:r>
            <a:endParaRPr lang="en-US" altLang="zh-CN" sz="36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掌握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postgreSQL</a:t>
            </a: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触发器创建、修改、删除的方法</a:t>
            </a:r>
            <a:endParaRPr lang="en-US" altLang="zh-CN" sz="36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理解触发器的执行过程</a:t>
            </a:r>
            <a:endParaRPr lang="en-US" altLang="zh-CN" sz="36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71475" y="476250"/>
            <a:ext cx="5903913" cy="83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6.4 </a:t>
            </a:r>
            <a:r>
              <a:rPr kumimoji="0" lang="zh-CN" alt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触发器编程</a:t>
            </a:r>
            <a:endParaRPr kumimoji="0" lang="zh-CN" altLang="en-US" sz="5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1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3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2182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三、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ODBC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的层次结构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7625" y="1484313"/>
            <a:ext cx="7791450" cy="4368800"/>
            <a:chOff x="612" y="1268"/>
            <a:chExt cx="4672" cy="275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509" y="1594"/>
              <a:ext cx="1799" cy="29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ODBC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应用程序接口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505" y="1268"/>
              <a:ext cx="1799" cy="29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客户端数据库应用程序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509" y="1922"/>
              <a:ext cx="1799" cy="29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ODBC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驱动程序管理器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00" y="2468"/>
              <a:ext cx="968" cy="236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1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984" y="2468"/>
              <a:ext cx="968" cy="236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2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404" y="2468"/>
              <a:ext cx="968" cy="236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n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705" y="2827"/>
              <a:ext cx="968" cy="23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数据源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1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984" y="2810"/>
              <a:ext cx="968" cy="23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数据源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2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09" y="2827"/>
              <a:ext cx="968" cy="23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数据源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n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748" y="3236"/>
              <a:ext cx="872" cy="20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Oracle DBMS</a:t>
              </a:r>
              <a:endPara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236"/>
              <a:ext cx="1162" cy="20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PostgreSQL DBMS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340" y="3236"/>
              <a:ext cx="1158" cy="20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SQL Server DBMS</a:t>
              </a:r>
              <a:endPara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1164" y="2221"/>
              <a:ext cx="80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2434" y="2221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076" y="2221"/>
              <a:ext cx="824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157" y="2723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434" y="2723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893" y="2723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164" y="3070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434" y="3052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900" y="3070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612" y="3631"/>
              <a:ext cx="1120" cy="389"/>
            </a:xfrm>
            <a:prstGeom prst="flowChartMagneticDisk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226800" rIns="0" bIns="1080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Oracle DB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1851" y="3631"/>
              <a:ext cx="1316" cy="389"/>
            </a:xfrm>
            <a:prstGeom prst="flowChartMagneticDisk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226800" rIns="0" bIns="1080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PostgreSQL DB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3278" y="3631"/>
              <a:ext cx="1396" cy="389"/>
            </a:xfrm>
            <a:prstGeom prst="flowChartMagneticDisk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226800" rIns="0" bIns="1080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SQL Server DB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1164" y="3441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434" y="3441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900" y="3441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14" name="Text Box 33"/>
            <p:cNvSpPr txBox="1"/>
            <p:nvPr/>
          </p:nvSpPr>
          <p:spPr>
            <a:xfrm>
              <a:off x="3086" y="2702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defTabSz="91440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5" name="Text Box 34"/>
            <p:cNvSpPr txBox="1"/>
            <p:nvPr/>
          </p:nvSpPr>
          <p:spPr>
            <a:xfrm>
              <a:off x="3086" y="2341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defTabSz="91440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6" name="Text Box 35"/>
            <p:cNvSpPr txBox="1"/>
            <p:nvPr/>
          </p:nvSpPr>
          <p:spPr>
            <a:xfrm>
              <a:off x="3087" y="3081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defTabSz="91440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AutoShape 36"/>
            <p:cNvSpPr/>
            <p:nvPr/>
          </p:nvSpPr>
          <p:spPr bwMode="auto">
            <a:xfrm>
              <a:off x="3420" y="1725"/>
              <a:ext cx="69" cy="496"/>
            </a:xfrm>
            <a:prstGeom prst="rightBrace">
              <a:avLst>
                <a:gd name="adj1" fmla="val 57407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AutoShape 37"/>
            <p:cNvSpPr/>
            <p:nvPr/>
          </p:nvSpPr>
          <p:spPr bwMode="auto">
            <a:xfrm>
              <a:off x="4604" y="2568"/>
              <a:ext cx="69" cy="856"/>
            </a:xfrm>
            <a:prstGeom prst="rightBrace">
              <a:avLst>
                <a:gd name="adj1" fmla="val 99074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19" name="Text Box 38"/>
            <p:cNvSpPr txBox="1"/>
            <p:nvPr/>
          </p:nvSpPr>
          <p:spPr>
            <a:xfrm>
              <a:off x="3435" y="1298"/>
              <a:ext cx="18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46800" rIns="0" bIns="46800" anchor="t">
              <a:spAutoFit/>
            </a:bodyPr>
            <a:p>
              <a:pPr defTabSz="914400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由应用数据库设计人员提供</a:t>
              </a:r>
              <a:endPara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0" name="Text Box 39"/>
            <p:cNvSpPr txBox="1"/>
            <p:nvPr/>
          </p:nvSpPr>
          <p:spPr>
            <a:xfrm>
              <a:off x="3568" y="1819"/>
              <a:ext cx="1083" cy="2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46800" rIns="0" bIns="46800" anchor="t">
              <a:spAutoFit/>
            </a:bodyPr>
            <a:p>
              <a:pPr defTabSz="914400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由操作系统提供</a:t>
              </a:r>
              <a:endPara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1" name="Text Box 40"/>
            <p:cNvSpPr txBox="1"/>
            <p:nvPr/>
          </p:nvSpPr>
          <p:spPr>
            <a:xfrm>
              <a:off x="4716" y="2644"/>
              <a:ext cx="568" cy="7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46800" rIns="0" bIns="46800" anchor="t"/>
            <a:p>
              <a:pPr defTabSz="914400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由各数据库厂商提供</a:t>
              </a:r>
              <a:endPara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967663" y="790575"/>
            <a:ext cx="4079875" cy="3168650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marL="457200" indent="-457200" defTabSz="914400" eaLnBrk="0" hangingPunct="0"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请求与数据源的连接和会话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向数据源发送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请求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请求的结果定义存储区和数据格式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请求结果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处理错误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如果需要，把结果返回给用户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对事务进行控制，请求执行或回退操作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defTabSz="914400" eaLnBrk="0" hangingPunct="0">
              <a:buClr>
                <a:srgbClr val="C00000"/>
              </a:buClr>
              <a:buFont typeface="黑体" panose="02010609060101010101" pitchFamily="49" charset="-122"/>
              <a:buAutoNum type="circleNumDbPlain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终止对数据源的连接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2" name="直接箭头连接符 41"/>
          <p:cNvCxnSpPr>
            <a:stCxn id="2" idx="1"/>
            <a:endCxn id="7" idx="3"/>
          </p:cNvCxnSpPr>
          <p:nvPr/>
        </p:nvCxnSpPr>
        <p:spPr>
          <a:xfrm flipH="1" flipV="1">
            <a:off x="4537075" y="1719263"/>
            <a:ext cx="3430588" cy="655637"/>
          </a:xfrm>
          <a:prstGeom prst="straightConnector1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3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charRg st="13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charRg st="13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charRg st="13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charRg st="5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charRg st="5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charRg st="5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charRg st="55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charRg st="5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charRg st="5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charRg st="69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charRg st="6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charRg st="6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charRg st="87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charRg st="8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charRg st="8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Text Box 2"/>
          <p:cNvSpPr txBox="1"/>
          <p:nvPr/>
        </p:nvSpPr>
        <p:spPr>
          <a:xfrm>
            <a:off x="165100" y="476250"/>
            <a:ext cx="6002338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一、触发器的基本概念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693738" y="1233488"/>
            <a:ext cx="11234737" cy="3711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  <a:spcBef>
                <a:spcPct val="70000"/>
              </a:spcBef>
            </a:pPr>
            <a:r>
              <a:rPr lang="zh-CN" altLang="en-US" b="1" dirty="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1" charset="-122"/>
              </a:rPr>
              <a:t>触发器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是特殊类型的存储过程，主要由操作事件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(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1" charset="-122"/>
              </a:rPr>
              <a:t>INSERT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1" charset="-122"/>
              </a:rPr>
              <a:t>UPDATE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1" charset="-122"/>
              </a:rPr>
              <a:t>DELETE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触发而被自动执行。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  <a:spcBef>
                <a:spcPct val="7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触发器可以实现比约束更复杂的数据完整性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，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经常用于</a:t>
            </a:r>
            <a:r>
              <a:rPr lang="zh-CN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加强数据的完整性约束和业务规则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  <a:spcBef>
                <a:spcPct val="7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触发器本身是一个特殊的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事务单位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5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2">
                                            <p:txEl>
                                              <p:charRg st="58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03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2">
                                            <p:txEl>
                                              <p:charRg st="103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Text Box 2"/>
          <p:cNvSpPr txBox="1"/>
          <p:nvPr/>
        </p:nvSpPr>
        <p:spPr>
          <a:xfrm>
            <a:off x="165100" y="476250"/>
            <a:ext cx="6002338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触发器的特点</a:t>
            </a:r>
            <a:endParaRPr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693738" y="1233488"/>
            <a:ext cx="11234737" cy="35829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30000"/>
              </a:lnSpc>
              <a:spcBef>
                <a:spcPct val="40000"/>
              </a:spcBef>
              <a:buClr>
                <a:srgbClr val="800080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E02920"/>
                </a:solidFill>
                <a:latin typeface="Times New Roman" panose="02020603050405020304" pitchFamily="18" charset="0"/>
                <a:ea typeface="楷体_GB2312" pitchFamily="1" charset="-122"/>
              </a:rPr>
              <a:t> 与表相关联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：必须定义在表或视图上。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30000"/>
              </a:lnSpc>
              <a:spcBef>
                <a:spcPct val="40000"/>
              </a:spcBef>
              <a:buClr>
                <a:srgbClr val="800080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800" b="1" dirty="0">
                <a:solidFill>
                  <a:srgbClr val="E02920"/>
                </a:solidFill>
                <a:latin typeface="Times New Roman" panose="02020603050405020304" pitchFamily="18" charset="0"/>
                <a:ea typeface="楷体_GB2312" pitchFamily="1" charset="-122"/>
              </a:rPr>
              <a:t>自动触发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：由执行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INSERT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DELETE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UPDATE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操作时触发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30000"/>
              </a:lnSpc>
              <a:spcBef>
                <a:spcPct val="40000"/>
              </a:spcBef>
              <a:buClr>
                <a:srgbClr val="800080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1" charset="-122"/>
              </a:rPr>
              <a:t>不能直接调用，也不能传递或接受参数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楷体_GB2312" pitchFamily="1" charset="-122"/>
            </a:endParaRPr>
          </a:p>
          <a:p>
            <a:pPr>
              <a:lnSpc>
                <a:spcPct val="130000"/>
              </a:lnSpc>
              <a:spcBef>
                <a:spcPct val="40000"/>
              </a:spcBef>
              <a:buClr>
                <a:srgbClr val="800080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800" b="1" dirty="0">
                <a:solidFill>
                  <a:srgbClr val="E02920"/>
                </a:solidFill>
                <a:latin typeface="Times New Roman" panose="02020603050405020304" pitchFamily="18" charset="0"/>
                <a:ea typeface="楷体_GB2312" pitchFamily="1" charset="-122"/>
              </a:rPr>
              <a:t>是事务的一部分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：触发器和触发语句作为可在触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30000"/>
              </a:lnSpc>
              <a:spcBef>
                <a:spcPct val="40000"/>
              </a:spcBef>
              <a:buClr>
                <a:srgbClr val="800080"/>
              </a:buClr>
              <a:buSzPct val="60000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             发器内回滚的单个事务。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2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2">
                                            <p:txEl>
                                              <p:charRg st="2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55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2">
                                            <p:txEl>
                                              <p:charRg st="55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74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172">
                                            <p:txEl>
                                              <p:charRg st="74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97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172">
                                            <p:txEl>
                                              <p:charRg st="97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Text Box 2"/>
          <p:cNvSpPr txBox="1"/>
          <p:nvPr/>
        </p:nvSpPr>
        <p:spPr>
          <a:xfrm>
            <a:off x="180975" y="404813"/>
            <a:ext cx="6002338" cy="627062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触发器的分类</a:t>
            </a:r>
            <a:endParaRPr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165100" y="1103313"/>
            <a:ext cx="11907838" cy="5508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ts val="4000"/>
              </a:lnSpc>
              <a:buClr>
                <a:srgbClr val="800080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solidFill>
                  <a:srgbClr val="E02920"/>
                </a:solidFill>
                <a:latin typeface="Times New Roman" panose="02020603050405020304" pitchFamily="18" charset="0"/>
                <a:ea typeface="楷体_GB2312" pitchFamily="1" charset="-122"/>
              </a:rPr>
              <a:t> 按触发的语句分为：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INSERT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触发器、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DELETE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触发器、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UPDATE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触发器 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3913" y="3082925"/>
            <a:ext cx="2028825" cy="2273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40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873125" y="3213100"/>
            <a:ext cx="2197100" cy="302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用户动作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buChar char="•"/>
            </a:pPr>
            <a:r>
              <a:rPr lang="zh-CN" altLang="en-US" b="1" dirty="0">
                <a:solidFill>
                  <a:srgbClr val="9966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b="1" dirty="0">
                <a:solidFill>
                  <a:srgbClr val="9966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insert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buChar char="•"/>
            </a:pPr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delete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buChar char="•"/>
            </a:pP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update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1343025" y="2565400"/>
            <a:ext cx="1420813" cy="5794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 eaLnBrk="0" hangingPunct="0"/>
            <a:r>
              <a:rPr lang="zh-CN" altLang="en-US" sz="3200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endParaRPr lang="zh-CN" altLang="en-US" sz="3200" b="1" i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68700" y="2320925"/>
            <a:ext cx="5911850" cy="44211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40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60825" y="3387725"/>
            <a:ext cx="1184275" cy="2044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40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195763" y="3609975"/>
            <a:ext cx="984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195763" y="3762375"/>
            <a:ext cx="984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195763" y="3914775"/>
            <a:ext cx="984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195763" y="4067175"/>
            <a:ext cx="984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195763" y="4219575"/>
            <a:ext cx="984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195763" y="4371975"/>
            <a:ext cx="984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195763" y="4524375"/>
            <a:ext cx="984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195763" y="4676775"/>
            <a:ext cx="984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195763" y="4829175"/>
            <a:ext cx="984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195763" y="4981575"/>
            <a:ext cx="984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195763" y="5133975"/>
            <a:ext cx="984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195763" y="5286375"/>
            <a:ext cx="984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9"/>
          <p:cNvSpPr/>
          <p:nvPr/>
        </p:nvSpPr>
        <p:spPr>
          <a:xfrm>
            <a:off x="4110038" y="2817813"/>
            <a:ext cx="546100" cy="579437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zh-CN" altLang="en-US" sz="32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endParaRPr lang="zh-CN" altLang="en-US" sz="3200" b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Rectangle 20"/>
          <p:cNvSpPr/>
          <p:nvPr/>
        </p:nvSpPr>
        <p:spPr>
          <a:xfrm>
            <a:off x="6170613" y="2854325"/>
            <a:ext cx="1114425" cy="825500"/>
          </a:xfrm>
          <a:prstGeom prst="rect">
            <a:avLst/>
          </a:prstGeom>
          <a:solidFill>
            <a:srgbClr val="996633"/>
          </a:solidFill>
          <a:ln w="12700" cap="flat" cmpd="sng">
            <a:solidFill>
              <a:srgbClr val="9966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endParaRPr lang="zh-CN" altLang="en-US" sz="40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6592888" y="4225925"/>
            <a:ext cx="1114425" cy="825500"/>
          </a:xfrm>
          <a:prstGeom prst="rect">
            <a:avLst/>
          </a:prstGeom>
          <a:solidFill>
            <a:srgbClr val="990099"/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40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7226300" y="5826125"/>
            <a:ext cx="1114425" cy="825500"/>
          </a:xfrm>
          <a:prstGeom prst="rect">
            <a:avLst/>
          </a:prstGeom>
          <a:solidFill>
            <a:srgbClr val="009900"/>
          </a:solidFill>
          <a:ln w="127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40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25" name="Line 23"/>
          <p:cNvSpPr/>
          <p:nvPr/>
        </p:nvSpPr>
        <p:spPr>
          <a:xfrm flipV="1">
            <a:off x="5251450" y="3305175"/>
            <a:ext cx="914400" cy="304800"/>
          </a:xfrm>
          <a:prstGeom prst="line">
            <a:avLst/>
          </a:prstGeom>
          <a:ln w="76200" cap="flat" cmpd="sng">
            <a:solidFill>
              <a:srgbClr val="996633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26" name="Line 24"/>
          <p:cNvSpPr/>
          <p:nvPr/>
        </p:nvSpPr>
        <p:spPr>
          <a:xfrm>
            <a:off x="5251450" y="4600575"/>
            <a:ext cx="1336675" cy="0"/>
          </a:xfrm>
          <a:prstGeom prst="line">
            <a:avLst/>
          </a:prstGeom>
          <a:ln w="101600" cap="flat" cmpd="sng">
            <a:solidFill>
              <a:srgbClr val="990099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27" name="Line 25"/>
          <p:cNvSpPr/>
          <p:nvPr/>
        </p:nvSpPr>
        <p:spPr>
          <a:xfrm>
            <a:off x="5251450" y="5286375"/>
            <a:ext cx="1970088" cy="99060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28" name="Line 26"/>
          <p:cNvSpPr/>
          <p:nvPr/>
        </p:nvSpPr>
        <p:spPr>
          <a:xfrm flipV="1">
            <a:off x="2506663" y="3762375"/>
            <a:ext cx="1547812" cy="304800"/>
          </a:xfrm>
          <a:prstGeom prst="line">
            <a:avLst/>
          </a:prstGeom>
          <a:ln w="76200" cap="flat" cmpd="sng">
            <a:solidFill>
              <a:srgbClr val="996633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29" name="Line 27"/>
          <p:cNvSpPr/>
          <p:nvPr/>
        </p:nvSpPr>
        <p:spPr>
          <a:xfrm>
            <a:off x="2506663" y="4524375"/>
            <a:ext cx="1547812" cy="0"/>
          </a:xfrm>
          <a:prstGeom prst="line">
            <a:avLst/>
          </a:prstGeom>
          <a:ln w="101600" cap="flat" cmpd="sng">
            <a:solidFill>
              <a:srgbClr val="990099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30" name="Line 28"/>
          <p:cNvSpPr/>
          <p:nvPr/>
        </p:nvSpPr>
        <p:spPr>
          <a:xfrm>
            <a:off x="2506663" y="4981575"/>
            <a:ext cx="1547812" cy="304800"/>
          </a:xfrm>
          <a:prstGeom prst="line">
            <a:avLst/>
          </a:prstGeom>
          <a:ln w="76200" cap="flat" cmpd="sng">
            <a:solidFill>
              <a:srgbClr val="009900"/>
            </a:solidFill>
            <a:prstDash val="solid"/>
            <a:round/>
            <a:headEnd type="none" w="sm" len="sm"/>
            <a:tailEnd type="stealth" w="med" len="lg"/>
          </a:ln>
        </p:spPr>
      </p:sp>
      <p:sp>
        <p:nvSpPr>
          <p:cNvPr id="31" name="Rectangle 29"/>
          <p:cNvSpPr/>
          <p:nvPr/>
        </p:nvSpPr>
        <p:spPr>
          <a:xfrm>
            <a:off x="5799138" y="2328863"/>
            <a:ext cx="2020887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CN" sz="2800" b="1" dirty="0">
                <a:solidFill>
                  <a:srgbClr val="9966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insert trigger</a:t>
            </a:r>
            <a:endParaRPr lang="en-US" altLang="zh-CN" sz="2800" b="1" dirty="0">
              <a:solidFill>
                <a:srgbClr val="9966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Rectangle 30"/>
          <p:cNvSpPr/>
          <p:nvPr/>
        </p:nvSpPr>
        <p:spPr>
          <a:xfrm>
            <a:off x="6291263" y="3700463"/>
            <a:ext cx="2039937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 trigger</a:t>
            </a:r>
            <a:endParaRPr lang="en-US" altLang="zh-CN" sz="2800" b="1" dirty="0">
              <a:solidFill>
                <a:srgbClr val="99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Rectangle 31"/>
          <p:cNvSpPr/>
          <p:nvPr/>
        </p:nvSpPr>
        <p:spPr>
          <a:xfrm>
            <a:off x="6645275" y="5300663"/>
            <a:ext cx="2184400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update trigger</a:t>
            </a:r>
            <a:endParaRPr lang="en-US" altLang="zh-CN" sz="2800" b="1" dirty="0">
              <a:solidFill>
                <a:srgbClr val="0099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Rectangle 32"/>
          <p:cNvSpPr/>
          <p:nvPr/>
        </p:nvSpPr>
        <p:spPr>
          <a:xfrm>
            <a:off x="5637213" y="1828800"/>
            <a:ext cx="1584325" cy="58578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 eaLnBrk="0" hangingPunct="0"/>
            <a:r>
              <a:rPr lang="zh-CN" altLang="en-US" sz="3200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数据库</a:t>
            </a:r>
            <a:endParaRPr lang="zh-CN" altLang="en-US" sz="3200" b="1" i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4" grpId="0" animBg="1"/>
      <p:bldP spid="5" grpId="0"/>
      <p:bldP spid="6" grpId="0"/>
      <p:bldP spid="7" grpId="0" animBg="1"/>
      <p:bldP spid="8" grpId="0" animBg="1"/>
      <p:bldP spid="21" grpId="0"/>
      <p:bldP spid="22" grpId="0" animBg="1"/>
      <p:bldP spid="23" grpId="0" animBg="1"/>
      <p:bldP spid="24" grpId="0" animBg="1"/>
      <p:bldP spid="31" grpId="0"/>
      <p:bldP spid="32" grpId="0"/>
      <p:bldP spid="33" grpId="0"/>
      <p:bldP spid="3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Text Box 2"/>
          <p:cNvSpPr txBox="1"/>
          <p:nvPr/>
        </p:nvSpPr>
        <p:spPr>
          <a:xfrm>
            <a:off x="165100" y="476250"/>
            <a:ext cx="6002338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触发器的分类（</a:t>
            </a:r>
            <a:r>
              <a:rPr lang="zh-CN" altLang="en-US" sz="36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续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549275" y="1220788"/>
            <a:ext cx="11236325" cy="47894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30000"/>
              </a:lnSpc>
              <a:spcBef>
                <a:spcPct val="40000"/>
              </a:spcBef>
              <a:buClr>
                <a:srgbClr val="800080"/>
              </a:buClr>
              <a:buSzPct val="60000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触发器执行的次数可分：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30000"/>
              </a:lnSpc>
              <a:spcBef>
                <a:spcPct val="40000"/>
              </a:spcBef>
              <a:buClr>
                <a:srgbClr val="800080"/>
              </a:buClr>
              <a:buSzPct val="60000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）语句级触发器：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由关键字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FOR  EACH  STATEMENT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声明，在触发器作用的表上执行一条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语句时，该触发器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只执行一次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，即使是修改了零行数据的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，也会导致相应的触发器执行。如果都没有被指定，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FOR EACH STATEMENT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会是默认值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。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30000"/>
              </a:lnSpc>
              <a:spcBef>
                <a:spcPct val="40000"/>
              </a:spcBef>
              <a:buClr>
                <a:srgbClr val="800080"/>
              </a:buClr>
              <a:buSzPct val="60000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）行级触发器：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由关键字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FOR  EACH  ROW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标记的触发器，当触发器作用的表的数据发生变化时，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每变化一行就会执行一次触发器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。例如，假设学生成绩表有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DELETE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触发器，当在该表执行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DELETE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语句删除记录时，如果删除了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20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条记录，则将导致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DELETE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触发器被执行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20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次。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3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>
                                            <p:txEl>
                                              <p:charRg st="13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>
                                            <p:txEl>
                                              <p:charRg st="13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>
                                            <p:txEl>
                                              <p:charRg st="13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45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2">
                                            <p:txEl>
                                              <p:charRg st="145" end="2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2">
                                            <p:txEl>
                                              <p:charRg st="145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2">
                                            <p:txEl>
                                              <p:charRg st="145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Text Box 2"/>
          <p:cNvSpPr txBox="1"/>
          <p:nvPr/>
        </p:nvSpPr>
        <p:spPr>
          <a:xfrm>
            <a:off x="165100" y="476250"/>
            <a:ext cx="6002338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触发器的分类（</a:t>
            </a:r>
            <a:r>
              <a:rPr lang="zh-CN" altLang="en-US" sz="36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续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549275" y="1220788"/>
            <a:ext cx="11236325" cy="4530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30000"/>
              </a:lnSpc>
              <a:spcBef>
                <a:spcPct val="40000"/>
              </a:spcBef>
              <a:buClr>
                <a:srgbClr val="800080"/>
              </a:buClr>
              <a:buSzPct val="60000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按触发的时间分为三类：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30000"/>
              </a:lnSpc>
              <a:spcBef>
                <a:spcPct val="40000"/>
              </a:spcBef>
              <a:buClr>
                <a:srgbClr val="800080"/>
              </a:buClr>
              <a:buSzPct val="60000"/>
            </a:pP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BEFORE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触发器：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在触发事件之前执行触发器。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30000"/>
              </a:lnSpc>
              <a:spcBef>
                <a:spcPct val="40000"/>
              </a:spcBef>
              <a:buClr>
                <a:srgbClr val="800080"/>
              </a:buClr>
              <a:buSzPct val="60000"/>
            </a:pP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AFTER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触发器：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在触发事件之后执行触发器。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30000"/>
              </a:lnSpc>
              <a:spcBef>
                <a:spcPct val="40000"/>
              </a:spcBef>
              <a:buClr>
                <a:srgbClr val="800080"/>
              </a:buClr>
              <a:buSzPct val="60000"/>
            </a:pP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INSTEAD OF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触发器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：当触发事件发生后，执行触发器中指定的函数，而不是执行产生触发事件的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语句，从而替代产生触发事件的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操作。在表或视图上，对于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INSERT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UPDATE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或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DELETE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三种触发事件，每种最多可以定义一个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INSTEAD OF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触发器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2">
                                            <p:txEl>
                                              <p:charRg st="13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4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2">
                                            <p:txEl>
                                              <p:charRg st="4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66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172">
                                            <p:txEl>
                                              <p:charRg st="66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Text Box 2"/>
          <p:cNvSpPr txBox="1"/>
          <p:nvPr/>
        </p:nvSpPr>
        <p:spPr>
          <a:xfrm>
            <a:off x="165100" y="476250"/>
            <a:ext cx="6002338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INSTEAD OF 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触发器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7522" name="图片 3" descr="https://images0.cnblogs.com/blog/710715/201501/12220941729999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588" y="1557338"/>
            <a:ext cx="7777162" cy="3384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zoom dir="in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Text Box 2"/>
          <p:cNvSpPr txBox="1"/>
          <p:nvPr/>
        </p:nvSpPr>
        <p:spPr>
          <a:xfrm>
            <a:off x="165100" y="476250"/>
            <a:ext cx="6002338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触发器相关的特殊变量</a:t>
            </a:r>
            <a:endParaRPr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165100" y="1219200"/>
            <a:ext cx="11450638" cy="56943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30000"/>
              </a:lnSpc>
              <a:buClr>
                <a:srgbClr val="800080"/>
              </a:buClr>
              <a:buSzPct val="60000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NEW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30000"/>
              </a:lnSpc>
              <a:buClr>
                <a:srgbClr val="800080"/>
              </a:buClr>
              <a:buSzPct val="60000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数据类型是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RECORD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。对于行级触发器，它存有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INSERT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或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UPDATE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操作产生的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新的数据行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。对于语句级触发器，它的值是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NULL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30000"/>
              </a:lnSpc>
              <a:buClr>
                <a:srgbClr val="800080"/>
              </a:buClr>
              <a:buSzPct val="60000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OLD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30000"/>
              </a:lnSpc>
              <a:buClr>
                <a:srgbClr val="800080"/>
              </a:buClr>
              <a:buSzPct val="60000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  数据类型是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RECORD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。对于行级触发器，它存有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被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UPDATE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或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DELETE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操作修改或删除的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旧的数据行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。对于语句级触发器，它的值是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NULL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30000"/>
              </a:lnSpc>
              <a:buClr>
                <a:srgbClr val="800080"/>
              </a:buClr>
              <a:buSzPct val="60000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TG_OP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30000"/>
              </a:lnSpc>
              <a:buClr>
                <a:srgbClr val="800080"/>
              </a:buClr>
              <a:buSzPct val="60000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数据类型是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text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；是值为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INSERT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UPDATE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DELETE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的一个字符串，它说明触发器是为哪个操作引发。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>
                                            <p:txEl>
                                              <p:charRg st="7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>
                                            <p:txEl>
                                              <p:charRg st="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>
                                            <p:txEl>
                                              <p:charRg st="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7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2">
                                            <p:txEl>
                                              <p:charRg st="79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2">
                                            <p:txEl>
                                              <p:charRg st="7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2">
                                            <p:txEl>
                                              <p:charRg st="7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86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2">
                                            <p:txEl>
                                              <p:charRg st="86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2">
                                            <p:txEl>
                                              <p:charRg st="86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2">
                                            <p:txEl>
                                              <p:charRg st="86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63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72">
                                            <p:txEl>
                                              <p:charRg st="163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2">
                                            <p:txEl>
                                              <p:charRg st="163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2">
                                            <p:txEl>
                                              <p:charRg st="163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72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172">
                                            <p:txEl>
                                              <p:charRg st="172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2">
                                            <p:txEl>
                                              <p:charRg st="172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2">
                                            <p:txEl>
                                              <p:charRg st="172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Text Box 2"/>
          <p:cNvSpPr txBox="1"/>
          <p:nvPr/>
        </p:nvSpPr>
        <p:spPr>
          <a:xfrm>
            <a:off x="165100" y="333375"/>
            <a:ext cx="9386888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PostgreSQL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创建触发器的基本语法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165100" y="930275"/>
            <a:ext cx="11834813" cy="2862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defTabSz="863600">
              <a:lnSpc>
                <a:spcPct val="150000"/>
              </a:lnSpc>
              <a:buClr>
                <a:srgbClr val="FF0000"/>
              </a:buClr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CREATE  TRIGGER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触发器名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863600">
              <a:lnSpc>
                <a:spcPct val="150000"/>
              </a:lnSpc>
              <a:buClr>
                <a:srgbClr val="FF0000"/>
              </a:buClr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{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BEFORE | AFTER | INSTEAD OF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863600">
              <a:lnSpc>
                <a:spcPct val="150000"/>
              </a:lnSpc>
              <a:buClr>
                <a:srgbClr val="FF0000"/>
              </a:buClr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ON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表名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863600">
              <a:lnSpc>
                <a:spcPct val="150000"/>
              </a:lnSpc>
              <a:buClr>
                <a:srgbClr val="FF0000"/>
              </a:buClr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[ FOR [ EACH ] { ROW | STATEMENT } ]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863600">
              <a:lnSpc>
                <a:spcPct val="150000"/>
              </a:lnSpc>
              <a:buClr>
                <a:srgbClr val="FF0000"/>
              </a:buClr>
            </a:pP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EXECUTE PROCEDURE 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存储过程名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 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参数列表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)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65100" y="3778250"/>
            <a:ext cx="11999913" cy="2863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defTabSz="863600">
              <a:lnSpc>
                <a:spcPct val="150000"/>
              </a:lnSpc>
              <a:buClr>
                <a:srgbClr val="FF0000"/>
              </a:buClr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指明所定义的触发器名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863600">
              <a:lnSpc>
                <a:spcPct val="150000"/>
              </a:lnSpc>
              <a:buClr>
                <a:srgbClr val="FF0000"/>
              </a:buClr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BEFORE | AFTER | INSTEAD OF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指明触发器被触发的时间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863600">
              <a:lnSpc>
                <a:spcPct val="150000"/>
              </a:lnSpc>
              <a:buClr>
                <a:srgbClr val="FF0000"/>
              </a:buClr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ON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表名 指明触发器所依附的表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863600">
              <a:lnSpc>
                <a:spcPct val="150000"/>
              </a:lnSpc>
              <a:buClr>
                <a:srgbClr val="FF0000"/>
              </a:buClr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FOR  EACH  { ROW | STATEMENT }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指明触发器被触发的次数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863600">
              <a:lnSpc>
                <a:spcPct val="150000"/>
              </a:lnSpc>
              <a:buClr>
                <a:srgbClr val="FF0000"/>
              </a:buClr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EXECUTE PROCEDURE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存储过程名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参数列表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)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指明触发时所执行的存储过程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Text Box 2"/>
          <p:cNvSpPr txBox="1"/>
          <p:nvPr/>
        </p:nvSpPr>
        <p:spPr>
          <a:xfrm>
            <a:off x="165100" y="476250"/>
            <a:ext cx="9026525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PostgreSQL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创建触发器的基本步骤：</a:t>
            </a:r>
            <a:endParaRPr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213" y="1341438"/>
            <a:ext cx="11836400" cy="4013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30000"/>
              </a:lnSpc>
              <a:buClr>
                <a:srgbClr val="800080"/>
              </a:buClr>
              <a:buSzPct val="6000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检查数据库中将要创建的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触发器所依附的表或视图是否存在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，如果不存在，必须首先创建该表或视图。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30000"/>
              </a:lnSpc>
              <a:buClr>
                <a:srgbClr val="800080"/>
              </a:buClr>
              <a:buSzPct val="6000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创建触发器被触发时所要执行的触发器函数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，该函数的类型必须是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TRINGER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型，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是触发器的执行函数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。但要注意，有些数据库不需要独立定义触发器函数，而是在创建触发器时，定义触发器的过程体。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30000"/>
              </a:lnSpc>
              <a:buClr>
                <a:srgbClr val="800080"/>
              </a:buClr>
              <a:buSzPct val="60000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创建触发器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，一般需要指明触发器依附的表，触发器被触发执行的时间，触发器是行级触发器还是语句级触发器，触发器执行需要满足的条件。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9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charRg st="49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charRg st="49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charRg st="49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4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charRg st="144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charRg st="144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charRg st="144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Text Box 2"/>
          <p:cNvSpPr txBox="1"/>
          <p:nvPr/>
        </p:nvSpPr>
        <p:spPr>
          <a:xfrm>
            <a:off x="165100" y="476250"/>
            <a:ext cx="6867525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四、创建触发器的示例</a:t>
            </a:r>
            <a:endParaRPr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3525" y="1166813"/>
            <a:ext cx="11161713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假设有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stu_score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表存储学生的课程成绩，其表结构如下，同时插入如下数据：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9425" y="1762125"/>
            <a:ext cx="7993063" cy="3970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CREATE TABLE stu_score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 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sid character(10) NOT NULL,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cid character(10) NOT NULL,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score numeric(5,1),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CONSTRAINT stu_score_pkey PRIMARY KEY (sid, cid)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223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1900" y="1624013"/>
            <a:ext cx="5365750" cy="2957512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2182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三、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ODBC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的层次结构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续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7625" y="1484313"/>
            <a:ext cx="7791450" cy="4368800"/>
            <a:chOff x="612" y="1268"/>
            <a:chExt cx="4672" cy="275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509" y="1594"/>
              <a:ext cx="1799" cy="29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ODBC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应用程序接口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505" y="1268"/>
              <a:ext cx="1799" cy="29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客户端数据库应用程序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509" y="1922"/>
              <a:ext cx="1799" cy="29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ODBC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驱动程序管理器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00" y="2468"/>
              <a:ext cx="968" cy="236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1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984" y="2468"/>
              <a:ext cx="968" cy="236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2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404" y="2468"/>
              <a:ext cx="968" cy="236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n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705" y="2827"/>
              <a:ext cx="968" cy="23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数据源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1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984" y="2810"/>
              <a:ext cx="968" cy="23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数据源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2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09" y="2827"/>
              <a:ext cx="968" cy="23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数据源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n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748" y="3236"/>
              <a:ext cx="872" cy="20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Oracle DBMS</a:t>
              </a:r>
              <a:endPara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236"/>
              <a:ext cx="1162" cy="20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PostgreSQL DBMS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340" y="3236"/>
              <a:ext cx="1158" cy="20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SQL Server DBMS</a:t>
              </a:r>
              <a:endPara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1164" y="2221"/>
              <a:ext cx="80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2434" y="2221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076" y="2221"/>
              <a:ext cx="824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157" y="2723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434" y="2723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893" y="2723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164" y="3070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434" y="3052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900" y="3070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612" y="3631"/>
              <a:ext cx="1120" cy="389"/>
            </a:xfrm>
            <a:prstGeom prst="flowChartMagneticDisk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226800" rIns="0" bIns="1080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Oracle DB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1851" y="3631"/>
              <a:ext cx="1316" cy="389"/>
            </a:xfrm>
            <a:prstGeom prst="flowChartMagneticDisk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226800" rIns="0" bIns="1080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PostgreSQL DB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3278" y="3631"/>
              <a:ext cx="1396" cy="389"/>
            </a:xfrm>
            <a:prstGeom prst="flowChartMagneticDisk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226800" rIns="0" bIns="1080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SQL Server DB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1164" y="3441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434" y="3441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900" y="3441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62" name="Text Box 33"/>
            <p:cNvSpPr txBox="1"/>
            <p:nvPr/>
          </p:nvSpPr>
          <p:spPr>
            <a:xfrm>
              <a:off x="3086" y="2702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defTabSz="91440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3" name="Text Box 34"/>
            <p:cNvSpPr txBox="1"/>
            <p:nvPr/>
          </p:nvSpPr>
          <p:spPr>
            <a:xfrm>
              <a:off x="3086" y="2341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defTabSz="91440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4" name="Text Box 35"/>
            <p:cNvSpPr txBox="1"/>
            <p:nvPr/>
          </p:nvSpPr>
          <p:spPr>
            <a:xfrm>
              <a:off x="3087" y="3081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defTabSz="91440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AutoShape 36"/>
            <p:cNvSpPr/>
            <p:nvPr/>
          </p:nvSpPr>
          <p:spPr bwMode="auto">
            <a:xfrm>
              <a:off x="3420" y="1725"/>
              <a:ext cx="69" cy="496"/>
            </a:xfrm>
            <a:prstGeom prst="rightBrace">
              <a:avLst>
                <a:gd name="adj1" fmla="val 57407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AutoShape 37"/>
            <p:cNvSpPr/>
            <p:nvPr/>
          </p:nvSpPr>
          <p:spPr bwMode="auto">
            <a:xfrm>
              <a:off x="4604" y="2568"/>
              <a:ext cx="69" cy="856"/>
            </a:xfrm>
            <a:prstGeom prst="rightBrace">
              <a:avLst>
                <a:gd name="adj1" fmla="val 99074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67" name="Text Box 38"/>
            <p:cNvSpPr txBox="1"/>
            <p:nvPr/>
          </p:nvSpPr>
          <p:spPr>
            <a:xfrm>
              <a:off x="3435" y="1298"/>
              <a:ext cx="18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46800" rIns="0" bIns="46800" anchor="t">
              <a:spAutoFit/>
            </a:bodyPr>
            <a:p>
              <a:pPr defTabSz="914400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由应用数据库设计人员提供</a:t>
              </a:r>
              <a:endPara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8" name="Text Box 39"/>
            <p:cNvSpPr txBox="1"/>
            <p:nvPr/>
          </p:nvSpPr>
          <p:spPr>
            <a:xfrm>
              <a:off x="3568" y="1819"/>
              <a:ext cx="1083" cy="2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46800" rIns="0" bIns="46800" anchor="t">
              <a:spAutoFit/>
            </a:bodyPr>
            <a:p>
              <a:pPr defTabSz="914400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由操作系统提供</a:t>
              </a:r>
              <a:endPara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9" name="Text Box 40"/>
            <p:cNvSpPr txBox="1"/>
            <p:nvPr/>
          </p:nvSpPr>
          <p:spPr>
            <a:xfrm>
              <a:off x="4716" y="2644"/>
              <a:ext cx="568" cy="7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46800" rIns="0" bIns="46800" anchor="t"/>
            <a:p>
              <a:pPr defTabSz="914400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由各数据库厂商提供</a:t>
              </a:r>
              <a:endPara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967663" y="1878013"/>
            <a:ext cx="4079875" cy="1247775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defTabSz="914400" eaLnBrk="0" hangingPunct="0">
              <a:lnSpc>
                <a:spcPts val="3000"/>
              </a:lnSpc>
              <a:buClr>
                <a:srgbClr val="C00000"/>
              </a:buClr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ODBC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应用程序接口：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hangingPunct="0">
              <a:lnSpc>
                <a:spcPts val="3000"/>
              </a:lnSpc>
              <a:buClr>
                <a:srgbClr val="C00000"/>
              </a:buClr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是一种使用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ODBC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技术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实现应用程序与数据库互连的标准接口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2" name="直接箭头连接符 41"/>
          <p:cNvCxnSpPr>
            <a:stCxn id="2" idx="1"/>
            <a:endCxn id="6" idx="3"/>
          </p:cNvCxnSpPr>
          <p:nvPr/>
        </p:nvCxnSpPr>
        <p:spPr>
          <a:xfrm flipH="1" flipV="1">
            <a:off x="4543425" y="2236788"/>
            <a:ext cx="3424238" cy="265112"/>
          </a:xfrm>
          <a:prstGeom prst="straightConnector1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charRg st="1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charRg st="1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charRg st="1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Text Box 2"/>
          <p:cNvSpPr txBox="1"/>
          <p:nvPr/>
        </p:nvSpPr>
        <p:spPr>
          <a:xfrm>
            <a:off x="165100" y="476250"/>
            <a:ext cx="6867525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四、创建触发器的例子（</a:t>
            </a:r>
            <a:r>
              <a:rPr lang="zh-CN" altLang="en-US" sz="36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续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3525" y="1166813"/>
            <a:ext cx="10945813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ts val="38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为了防止非法修改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stu_score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表的课程成绩，创建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audit_score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表记录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stu_score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表的成绩变化，其表结构如下：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0850" y="2154238"/>
            <a:ext cx="7991475" cy="4524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CREATE TABLE audit_score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    username character(20) ,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用户名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sid character(10) ,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cid character(10) ,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updatetime text ,          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修改的时间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oldscore numeric(5,1), 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修改前的成绩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newscore numeric(5,1)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修改后的成绩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Text Box 2"/>
          <p:cNvSpPr txBox="1"/>
          <p:nvPr/>
        </p:nvSpPr>
        <p:spPr>
          <a:xfrm>
            <a:off x="165100" y="476250"/>
            <a:ext cx="6867525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四、创建触发器的例子（</a:t>
            </a:r>
            <a:r>
              <a:rPr lang="zh-CN" altLang="en-US" sz="36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续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3525" y="1166813"/>
            <a:ext cx="10945813" cy="527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ts val="38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现在创建触发器函数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score_audit()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789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746250"/>
            <a:ext cx="9658350" cy="492283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Text Box 2"/>
          <p:cNvSpPr txBox="1"/>
          <p:nvPr/>
        </p:nvSpPr>
        <p:spPr>
          <a:xfrm>
            <a:off x="165100" y="476250"/>
            <a:ext cx="6867525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四、创建触发器的示例（</a:t>
            </a:r>
            <a:r>
              <a:rPr lang="zh-CN" altLang="en-US" sz="36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续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3525" y="1268413"/>
            <a:ext cx="10945813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ts val="38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接下来在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stu_score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表上创建触发器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score_audit_triger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5" y="1989138"/>
            <a:ext cx="10080625" cy="17541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CREATE TRIGGER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score_audit_triger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AFTER INSERT OR UPDATE OR DELETE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ON stu_score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FOR EACH ROW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EXECUTE PROCEDURE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score_audit();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Text Box 2"/>
          <p:cNvSpPr txBox="1"/>
          <p:nvPr/>
        </p:nvSpPr>
        <p:spPr>
          <a:xfrm>
            <a:off x="165100" y="476250"/>
            <a:ext cx="6867525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五、验证触发器的执行</a:t>
            </a:r>
            <a:endParaRPr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3525" y="1268413"/>
            <a:ext cx="10945813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ts val="38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将课程号为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1201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的课程成绩增加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ts val="38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update stu_score set score=score+1 where cid='1201'; 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891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663" y="5373688"/>
            <a:ext cx="8455025" cy="122396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891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88" y="2335213"/>
            <a:ext cx="4608512" cy="252888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" name="矩形 2"/>
          <p:cNvSpPr/>
          <p:nvPr/>
        </p:nvSpPr>
        <p:spPr>
          <a:xfrm>
            <a:off x="1311275" y="2609850"/>
            <a:ext cx="148748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stu_score 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2663" y="4911725"/>
            <a:ext cx="177800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audit_score 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Text Box 2"/>
          <p:cNvSpPr txBox="1"/>
          <p:nvPr/>
        </p:nvSpPr>
        <p:spPr>
          <a:xfrm>
            <a:off x="165100" y="476250"/>
            <a:ext cx="6867525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四、验证触发器的执行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36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续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3525" y="1268413"/>
            <a:ext cx="10945813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ts val="38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将删除课程号为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1501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的课程成绩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ts val="38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delete from stu_score where cid='1501'; 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1275" y="2609850"/>
            <a:ext cx="148748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stu_score 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2663" y="4797425"/>
            <a:ext cx="177800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audit_score 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993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0" y="2330450"/>
            <a:ext cx="5078413" cy="25209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993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5299075"/>
            <a:ext cx="8064500" cy="15144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Text Box 2"/>
          <p:cNvSpPr txBox="1"/>
          <p:nvPr/>
        </p:nvSpPr>
        <p:spPr>
          <a:xfrm>
            <a:off x="165100" y="476250"/>
            <a:ext cx="6867525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四、验证触发器的执行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36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续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3525" y="1052513"/>
            <a:ext cx="10945813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ts val="38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录入学号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14503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的同学的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1201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号课程成绩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ts val="38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INSERT INTO stu_score(sid, cid, score) VALUES ('14503','1201',83);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1275" y="2609850"/>
            <a:ext cx="148748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stu_score 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1075" y="5059363"/>
            <a:ext cx="17780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audit_score 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6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8763" y="2133600"/>
            <a:ext cx="4914900" cy="27844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4096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63" y="5097463"/>
            <a:ext cx="7772400" cy="17129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Text Box 2"/>
          <p:cNvSpPr txBox="1"/>
          <p:nvPr/>
        </p:nvSpPr>
        <p:spPr>
          <a:xfrm>
            <a:off x="165100" y="476250"/>
            <a:ext cx="6867525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五、触发器的修改</a:t>
            </a:r>
            <a:endParaRPr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7988" y="1412875"/>
            <a:ext cx="11591925" cy="3990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ts val="38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ALTER TRIGGER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 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table_name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RENAME TO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new_name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8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主要参数说明：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800"/>
              </a:lnSpc>
            </a:pP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：需要修改的现有触发器的名称。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800"/>
              </a:lnSpc>
            </a:pP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table_name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：该触发器作用的表的名字。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800"/>
              </a:lnSpc>
            </a:pP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new_name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：现有触发器的新名字。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8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ts val="38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例如：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将上述定义的触发器改名为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score_audit_trig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8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ALTER TRIGGER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score_audit_trigger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ON stu_score  RENAME TO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score_audit_trig;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charRg st="57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charRg st="5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charRg st="5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charRg st="65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charRg st="6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charRg st="6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charRg st="88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charRg st="8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charRg st="8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15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charRg st="115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charRg st="115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charRg st="115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41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charRg st="141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charRg st="141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charRg st="141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74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charRg st="174" end="2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charRg st="174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charRg st="174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Text Box 2"/>
          <p:cNvSpPr txBox="1"/>
          <p:nvPr/>
        </p:nvSpPr>
        <p:spPr>
          <a:xfrm>
            <a:off x="165100" y="476250"/>
            <a:ext cx="6867525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六、触发器的删除</a:t>
            </a:r>
            <a:endParaRPr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7988" y="1412875"/>
            <a:ext cx="11591925" cy="4965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ts val="38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DROP TRIGGER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 IF EXISTS ]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 ON table_name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 CASCADE | RESTRICT ]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8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主要参数说明：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8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EXISTS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：如果指定的触发器不存在，那么发出提示而不是抛出错误。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8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：要删除的触发器名。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8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table_name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：触发器定义所依附的表的名称。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8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CASCADE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：级联删除依赖此触发器的对象。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8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RESTRICT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：如果有依赖对象存在，那么拒绝删除。该参数缺省是拒绝删除。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8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8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例如：将上述触发器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score_audit_trig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删除，同时级联删除依赖触发器的对象。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ts val="38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DROP TRIGGER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EXISTS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score_audit_trig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ON stu_score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CASCADE;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4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charRg st="74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charRg st="74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charRg st="74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2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charRg st="82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charRg st="82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charRg st="82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2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charRg st="122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charRg st="12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charRg st="12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4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charRg st="140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charRg st="14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charRg st="14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6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charRg st="169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charRg st="16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charRg st="16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95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charRg st="195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charRg st="195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charRg st="195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40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charRg st="240" end="2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charRg st="240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charRg st="240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89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charRg st="289" end="3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charRg st="289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charRg st="289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002338" cy="62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课堂练习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479425" y="1114425"/>
            <a:ext cx="10587038" cy="39693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1．触发器的语法有何特点，各种参数的语义及用法分别是什么？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2．如何创建触发器？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3．在数据库应用开发中，触发器主要应用于哪些情况？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4．如何修改和删除触发器？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5．使用触发器有哪些优点？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57200" indent="-457200" algn="just" defTabSz="86360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6．什么是事件触发器？如何定义、修改事件触发器？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172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172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717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7172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7172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479425" y="1341438"/>
            <a:ext cx="11593513" cy="2559050"/>
          </a:xfrm>
          <a:prstGeom prst="rect">
            <a:avLst/>
          </a:prstGeom>
          <a:noFill/>
          <a:ln w="9525">
            <a:noFill/>
          </a:ln>
        </p:spPr>
        <p:txBody>
          <a:bodyPr lIns="64802" tIns="32401" rIns="64802" bIns="32401" anchor="t">
            <a:spAutoFit/>
          </a:bodyPr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了解游标的基本概念</a:t>
            </a:r>
            <a:endParaRPr lang="en-US" altLang="zh-CN" sz="36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掌握游标声明、打开、读取、关闭的方法</a:t>
            </a:r>
            <a:endParaRPr lang="en-US" altLang="zh-CN" sz="36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indent="-457200" algn="just" defTabSz="863600">
              <a:lnSpc>
                <a:spcPct val="150000"/>
              </a:lnSpc>
              <a:buClr>
                <a:srgbClr val="FF0000"/>
              </a:buClr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掌握游标的编程</a:t>
            </a:r>
            <a:endParaRPr lang="en-US" altLang="zh-CN" sz="36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71475" y="476250"/>
            <a:ext cx="5903913" cy="68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marL="0" marR="0" lvl="0" indent="0" algn="l" defTabSz="6477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6.5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rPr>
              <a:t>游标编程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1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2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65100" y="476250"/>
            <a:ext cx="62182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47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6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三、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ODBC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的层次结构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续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7625" y="1484313"/>
            <a:ext cx="7791450" cy="4368800"/>
            <a:chOff x="612" y="1268"/>
            <a:chExt cx="4672" cy="275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509" y="1594"/>
              <a:ext cx="1799" cy="29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ODBC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应用程序接口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505" y="1268"/>
              <a:ext cx="1799" cy="29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客户端数据库应用程序</a:t>
              </a: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509" y="1922"/>
              <a:ext cx="1799" cy="295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ODBC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驱动程序管理器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00" y="2468"/>
              <a:ext cx="968" cy="236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1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984" y="2468"/>
              <a:ext cx="968" cy="236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2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404" y="2468"/>
              <a:ext cx="968" cy="236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驱动程序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n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705" y="2827"/>
              <a:ext cx="968" cy="23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数据源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1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984" y="2810"/>
              <a:ext cx="968" cy="23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数据源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2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09" y="2827"/>
              <a:ext cx="968" cy="23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数据源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n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748" y="3236"/>
              <a:ext cx="872" cy="20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Oracle DBMS</a:t>
              </a:r>
              <a:endPara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77" y="3236"/>
              <a:ext cx="1162" cy="20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PostgreSQL DBMS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340" y="3236"/>
              <a:ext cx="1158" cy="205"/>
            </a:xfrm>
            <a:prstGeom prst="rect">
              <a:avLst/>
            </a:prstGeom>
            <a:solidFill>
              <a:srgbClr val="FDBDA1"/>
            </a:solidFill>
            <a:ln w="2857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46800" rIns="0" bIns="46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SQL Server DBMS</a:t>
              </a:r>
              <a:endParaRPr kumimoji="0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1164" y="2221"/>
              <a:ext cx="80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2434" y="2221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076" y="2221"/>
              <a:ext cx="824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157" y="2723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434" y="2723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893" y="2723"/>
              <a:ext cx="0" cy="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1164" y="3070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434" y="3052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3900" y="3070"/>
              <a:ext cx="0" cy="1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612" y="3631"/>
              <a:ext cx="1120" cy="389"/>
            </a:xfrm>
            <a:prstGeom prst="flowChartMagneticDisk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226800" rIns="0" bIns="1080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Oracle DB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1851" y="3631"/>
              <a:ext cx="1316" cy="389"/>
            </a:xfrm>
            <a:prstGeom prst="flowChartMagneticDisk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226800" rIns="0" bIns="1080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PostgreSQL DB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3278" y="3631"/>
              <a:ext cx="1396" cy="389"/>
            </a:xfrm>
            <a:prstGeom prst="flowChartMagneticDisk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0" tIns="226800" rIns="0" bIns="10800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SQL Server DB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1164" y="3441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434" y="3441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900" y="3441"/>
              <a:ext cx="0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0" name="Text Box 33"/>
            <p:cNvSpPr txBox="1"/>
            <p:nvPr/>
          </p:nvSpPr>
          <p:spPr>
            <a:xfrm>
              <a:off x="3086" y="2702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defTabSz="91440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1" name="Text Box 34"/>
            <p:cNvSpPr txBox="1"/>
            <p:nvPr/>
          </p:nvSpPr>
          <p:spPr>
            <a:xfrm>
              <a:off x="3086" y="2341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defTabSz="91440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2" name="Text Box 35"/>
            <p:cNvSpPr txBox="1"/>
            <p:nvPr/>
          </p:nvSpPr>
          <p:spPr>
            <a:xfrm>
              <a:off x="3087" y="3081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>
              <a:spAutoFit/>
            </a:bodyPr>
            <a:p>
              <a:pPr defTabSz="91440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AutoShape 36"/>
            <p:cNvSpPr/>
            <p:nvPr/>
          </p:nvSpPr>
          <p:spPr bwMode="auto">
            <a:xfrm>
              <a:off x="3420" y="1725"/>
              <a:ext cx="69" cy="496"/>
            </a:xfrm>
            <a:prstGeom prst="rightBrace">
              <a:avLst>
                <a:gd name="adj1" fmla="val 57407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AutoShape 37"/>
            <p:cNvSpPr/>
            <p:nvPr/>
          </p:nvSpPr>
          <p:spPr bwMode="auto">
            <a:xfrm>
              <a:off x="4604" y="2568"/>
              <a:ext cx="69" cy="856"/>
            </a:xfrm>
            <a:prstGeom prst="rightBrace">
              <a:avLst>
                <a:gd name="adj1" fmla="val 99074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</a:extLst>
          </p:spPr>
          <p:txBody>
            <a:bodyPr wrap="none" lIns="0" tIns="46800" rIns="0" bIns="468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15" name="Text Box 38"/>
            <p:cNvSpPr txBox="1"/>
            <p:nvPr/>
          </p:nvSpPr>
          <p:spPr>
            <a:xfrm>
              <a:off x="3435" y="1298"/>
              <a:ext cx="18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46800" rIns="0" bIns="46800" anchor="t">
              <a:spAutoFit/>
            </a:bodyPr>
            <a:p>
              <a:pPr defTabSz="914400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由应用数据库设计人员提供</a:t>
              </a:r>
              <a:endPara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6" name="Text Box 39"/>
            <p:cNvSpPr txBox="1"/>
            <p:nvPr/>
          </p:nvSpPr>
          <p:spPr>
            <a:xfrm>
              <a:off x="3568" y="1819"/>
              <a:ext cx="1083" cy="2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46800" rIns="0" bIns="46800" anchor="t">
              <a:spAutoFit/>
            </a:bodyPr>
            <a:p>
              <a:pPr defTabSz="914400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由操作系统提供</a:t>
              </a:r>
              <a:endPara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7" name="Text Box 40"/>
            <p:cNvSpPr txBox="1"/>
            <p:nvPr/>
          </p:nvSpPr>
          <p:spPr>
            <a:xfrm>
              <a:off x="4716" y="2644"/>
              <a:ext cx="568" cy="7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46800" rIns="0" bIns="46800" anchor="t"/>
            <a:p>
              <a:pPr defTabSz="914400"/>
              <a:r>
                <a:rPr lang="zh-CN" alt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由各数据库厂商提供</a:t>
              </a:r>
              <a:endPara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51763" y="2655888"/>
            <a:ext cx="4032250" cy="860425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defTabSz="914400" eaLnBrk="0" hangingPunct="0">
              <a:lnSpc>
                <a:spcPts val="3000"/>
              </a:lnSpc>
              <a:buClr>
                <a:srgbClr val="C00000"/>
              </a:buClr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ODBC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驱动程序管理器：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 eaLnBrk="0" hangingPunct="0">
              <a:lnSpc>
                <a:spcPts val="3000"/>
              </a:lnSpc>
              <a:buClr>
                <a:srgbClr val="C00000"/>
              </a:buClr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用于管理系统中的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各种驱动程序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2" name="直接箭头连接符 41"/>
          <p:cNvCxnSpPr>
            <a:stCxn id="2" idx="1"/>
            <a:endCxn id="8" idx="3"/>
          </p:cNvCxnSpPr>
          <p:nvPr/>
        </p:nvCxnSpPr>
        <p:spPr>
          <a:xfrm flipH="1" flipV="1">
            <a:off x="4543425" y="2757488"/>
            <a:ext cx="3208338" cy="328612"/>
          </a:xfrm>
          <a:prstGeom prst="straightConnector1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charRg st="13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charRg st="1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charRg st="1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Text Box 2"/>
          <p:cNvSpPr txBox="1"/>
          <p:nvPr/>
        </p:nvSpPr>
        <p:spPr>
          <a:xfrm>
            <a:off x="165100" y="476250"/>
            <a:ext cx="6002338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一、游标的基本概念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693738" y="1233488"/>
            <a:ext cx="11234737" cy="3108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游标（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Cursor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是一种临时的数据库对象；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用来存放从数据库表中查询返回的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数据记录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；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提供了从结果集中提取并分别处理每一条记录的机制；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游标总是与一条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查询语句相关联；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游标包括：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SQL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语言的查询结果，指向特定记录的指针。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26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2">
                                            <p:txEl>
                                              <p:charRg st="26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5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2">
                                            <p:txEl>
                                              <p:charRg st="50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7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172">
                                            <p:txEl>
                                              <p:charRg st="78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0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172">
                                            <p:txEl>
                                              <p:charRg st="100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Text Box 2"/>
          <p:cNvSpPr txBox="1"/>
          <p:nvPr/>
        </p:nvSpPr>
        <p:spPr>
          <a:xfrm>
            <a:off x="165100" y="476250"/>
            <a:ext cx="6002338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二、声明游标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550863" y="1233488"/>
            <a:ext cx="11377612" cy="4918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在存储过程中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游标类型的变量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。例如：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游标变量 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 refcursor;</a:t>
            </a:r>
            <a:endParaRPr lang="en-US" altLang="zh-CN" sz="2800" b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refcursor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是关键字；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此时，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游标变量还没有绑定查询语句，因此不能访问游标变量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）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使用游标专有的声明语法，如：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游标名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CURSOR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[ ( arguments ) ] 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FOR query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;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 其中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arguments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为由逗号分隔的参数列表，用于打开游标时向游标传递参数，类似于存储过程或函数的形式参数；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query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select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数据查询语句，返回的值存储在游标变量中。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3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>
                                            <p:txEl>
                                              <p:charRg st="37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>
                                            <p:txEl>
                                              <p:charRg st="3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>
                                            <p:txEl>
                                              <p:charRg st="3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5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2">
                                            <p:txEl>
                                              <p:charRg st="52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2">
                                            <p:txEl>
                                              <p:charRg st="5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2">
                                            <p:txEl>
                                              <p:charRg st="5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89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2">
                                            <p:txEl>
                                              <p:charRg st="89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2">
                                            <p:txEl>
                                              <p:charRg st="89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2">
                                            <p:txEl>
                                              <p:charRg st="89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08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172">
                                            <p:txEl>
                                              <p:charRg st="108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2">
                                            <p:txEl>
                                              <p:charRg st="108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2">
                                            <p:txEl>
                                              <p:charRg st="108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56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72">
                                            <p:txEl>
                                              <p:charRg st="156" end="2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72">
                                            <p:txEl>
                                              <p:charRg st="156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2">
                                            <p:txEl>
                                              <p:charRg st="156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5" name="Text Box 2"/>
          <p:cNvSpPr txBox="1"/>
          <p:nvPr/>
        </p:nvSpPr>
        <p:spPr>
          <a:xfrm>
            <a:off x="165100" y="476250"/>
            <a:ext cx="6002338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游标声明的示例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550863" y="1233488"/>
            <a:ext cx="11377612" cy="2400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例如：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curStudent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CURSOR FOR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SELECT * FROM student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curStudentOne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CURSOR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(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key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integer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)  IS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SELECT * FROM student WHERE SID =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key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4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>
                                            <p:txEl>
                                              <p:charRg st="4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>
                                            <p:txEl>
                                              <p:charRg st="4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>
                                            <p:txEl>
                                              <p:charRg st="4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5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2">
                                            <p:txEl>
                                              <p:charRg st="52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2">
                                            <p:txEl>
                                              <p:charRg st="5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2">
                                            <p:txEl>
                                              <p:charRg st="5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95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2">
                                            <p:txEl>
                                              <p:charRg st="95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2">
                                            <p:txEl>
                                              <p:charRg st="95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2">
                                            <p:txEl>
                                              <p:charRg st="95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Text Box 2"/>
          <p:cNvSpPr txBox="1"/>
          <p:nvPr/>
        </p:nvSpPr>
        <p:spPr>
          <a:xfrm>
            <a:off x="165100" y="476250"/>
            <a:ext cx="6002338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三、打开游标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550863" y="1233488"/>
            <a:ext cx="11377612" cy="2678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OPEN FOR: 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其声明形式为：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 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OPEN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unbound_cursor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query;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  打开未绑定的游标变量，其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query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查询语句是返回记录的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SELECT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语句。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例如： 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OPEN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curVars1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SELECT * FROM student WHERE SID = mykey;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703263" y="3990975"/>
            <a:ext cx="11377612" cy="2678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OPEN FOR EXECUTE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其声明形式为：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OPEN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unbound_cursor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FOR EXECUTE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query-string;  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打开未绑定的游标变量。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EXECUTE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将动态执行查询字符串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。例如：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OPEN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curVars1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FOR EXECUTE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'SELECT * FROM ' || quote_ident($1);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注意：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$1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是指由存储过程传递的第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个参数。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Text Box 2"/>
          <p:cNvSpPr txBox="1"/>
          <p:nvPr/>
        </p:nvSpPr>
        <p:spPr>
          <a:xfrm>
            <a:off x="236538" y="476250"/>
            <a:ext cx="6003925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三、打开游标（续）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550863" y="1233488"/>
            <a:ext cx="11377612" cy="3194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）打开一个绑定的游标，其声明形式为：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  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OPEN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bound_cursor [ ( argument_values ) ];  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        仅适用于绑定的游标变量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，只有当该变量在声明时包含接收参数，才能以传递参数的形式打开该游标，参数将传入到游标声明的查询语句中，例如：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OPEN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curStudent;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OPEN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 curStudentOne (‘20160230302001’); 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2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>
                                            <p:txEl>
                                              <p:charRg st="21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>
                                            <p:txEl>
                                              <p:charRg st="2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>
                                            <p:txEl>
                                              <p:charRg st="2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76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2">
                                            <p:txEl>
                                              <p:charRg st="76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2">
                                            <p:txEl>
                                              <p:charRg st="76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2">
                                            <p:txEl>
                                              <p:charRg st="76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5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2">
                                            <p:txEl>
                                              <p:charRg st="150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2">
                                            <p:txEl>
                                              <p:charRg st="15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2">
                                            <p:txEl>
                                              <p:charRg st="15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71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172">
                                            <p:txEl>
                                              <p:charRg st="171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2">
                                            <p:txEl>
                                              <p:charRg st="171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2">
                                            <p:txEl>
                                              <p:charRg st="171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09" name="Text Box 2"/>
          <p:cNvSpPr txBox="1"/>
          <p:nvPr/>
        </p:nvSpPr>
        <p:spPr>
          <a:xfrm>
            <a:off x="165100" y="476250"/>
            <a:ext cx="6002338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四、使用游标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550863" y="1233488"/>
            <a:ext cx="11377612" cy="3711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 其声明形式为：  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FETCH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 cursor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INTO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 target;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 FETCH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命令从游标中读取下一行记录的数据到目标中，读取成功与否，可通过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PL/SQL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内置系统变量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FOUND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来判断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。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楷体_GB2312" pitchFamily="1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楷体_GB2312" pitchFamily="1" charset="-122"/>
              </a:rPr>
              <a:t>例如：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FETCH curVars1 INTO rowvar;  --rowvar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为行变量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FETCH curStudent INTO SID, Sname, sex;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楷体_GB2312" pitchFamily="1" charset="-122"/>
              </a:rPr>
              <a:t>请注意：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游标的属性列必须与 目标列的数量一致，并且类型兼容。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43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>
                                            <p:txEl>
                                              <p:charRg st="43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>
                                            <p:txEl>
                                              <p:charRg st="43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>
                                            <p:txEl>
                                              <p:charRg st="43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0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2">
                                            <p:txEl>
                                              <p:charRg st="107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2">
                                            <p:txEl>
                                              <p:charRg st="10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2">
                                            <p:txEl>
                                              <p:charRg st="10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13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2">
                                            <p:txEl>
                                              <p:charRg st="113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2">
                                            <p:txEl>
                                              <p:charRg st="113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2">
                                            <p:txEl>
                                              <p:charRg st="113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59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172">
                                            <p:txEl>
                                              <p:charRg st="159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2">
                                            <p:txEl>
                                              <p:charRg st="159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2">
                                            <p:txEl>
                                              <p:charRg st="159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202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72">
                                            <p:txEl>
                                              <p:charRg st="202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72">
                                            <p:txEl>
                                              <p:charRg st="202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2">
                                            <p:txEl>
                                              <p:charRg st="202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7" name="Text Box 2"/>
          <p:cNvSpPr txBox="1"/>
          <p:nvPr/>
        </p:nvSpPr>
        <p:spPr>
          <a:xfrm>
            <a:off x="46038" y="476250"/>
            <a:ext cx="6002337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五、关闭游标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550863" y="1233488"/>
            <a:ext cx="11377612" cy="3194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CLOSE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cursorName;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当游标数据不再需要时，需要关闭游标，以释放其占有的系统资源，主要是释放游标数据所占用的内存资源，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cursorName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是游标名。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楷体_GB2312" pitchFamily="1" charset="-122"/>
              </a:rPr>
              <a:t>例如： 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CLOSE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curStudent;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     需要注意：当游标被关闭后，如果需要再次读取游标的数据，需要重新使用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open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</a:rPr>
              <a:t>打开游标，这时游标重新查询返回新的结果。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23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>
                                            <p:txEl>
                                              <p:charRg st="23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>
                                            <p:txEl>
                                              <p:charRg st="23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>
                                            <p:txEl>
                                              <p:charRg st="23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9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2">
                                            <p:txEl>
                                              <p:charRg st="92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2">
                                            <p:txEl>
                                              <p:charRg st="9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2">
                                            <p:txEl>
                                              <p:charRg st="9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2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2">
                                            <p:txEl>
                                              <p:charRg st="120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2">
                                            <p:txEl>
                                              <p:charRg st="12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2">
                                            <p:txEl>
                                              <p:charRg st="12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5" name="Text Box 2"/>
          <p:cNvSpPr txBox="1"/>
          <p:nvPr/>
        </p:nvSpPr>
        <p:spPr>
          <a:xfrm>
            <a:off x="153988" y="260350"/>
            <a:ext cx="7586662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六、在存储过程中使用游标的示例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539750" y="765175"/>
            <a:ext cx="11376025" cy="5476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、下面例子使用不带参数的游标，查询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student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表的学号、学生姓名和性别。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pic>
        <p:nvPicPr>
          <p:cNvPr id="14950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25" y="1436688"/>
            <a:ext cx="9174163" cy="532765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3" name="Text Box 2"/>
          <p:cNvSpPr txBox="1"/>
          <p:nvPr/>
        </p:nvSpPr>
        <p:spPr>
          <a:xfrm>
            <a:off x="839788" y="692150"/>
            <a:ext cx="817562" cy="50593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执行存储过程的结果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5155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2450" y="404813"/>
            <a:ext cx="10223500" cy="6192837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zoom dir="in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1" name="Text Box 2"/>
          <p:cNvSpPr txBox="1"/>
          <p:nvPr/>
        </p:nvSpPr>
        <p:spPr>
          <a:xfrm>
            <a:off x="153988" y="260350"/>
            <a:ext cx="7586662" cy="627063"/>
          </a:xfrm>
          <a:prstGeom prst="rect">
            <a:avLst/>
          </a:prstGeom>
          <a:noFill/>
          <a:ln w="9525">
            <a:noFill/>
          </a:ln>
        </p:spPr>
        <p:txBody>
          <a:bodyPr lIns="72591" tIns="36296" rIns="72591" bIns="36296" anchor="t">
            <a:spAutoFit/>
          </a:bodyPr>
          <a:p>
            <a:pPr defTabSz="967105"/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六、在存储过程中使用游标的示例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539750" y="765175"/>
            <a:ext cx="11376025" cy="5476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、下面示例使用带参数的游标，从成绩表中查询分数大于某给定值的学号和课程号。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pic>
        <p:nvPicPr>
          <p:cNvPr id="15360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788" y="1401763"/>
            <a:ext cx="9588500" cy="5367337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7010,&quot;width&quot;:14367}"/>
</p:tagLst>
</file>

<file path=ppt/theme/theme1.xml><?xml version="1.0" encoding="utf-8"?>
<a:theme xmlns:a="http://schemas.openxmlformats.org/drawingml/2006/main" name="5_색종이 상자_2">
  <a:themeElements>
    <a:clrScheme name="4_색종이 상자_2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4_색종이 상자_2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색종이 상자">
  <a:themeElements>
    <a:clrScheme name="5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5_색종이 상자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5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20880</Words>
  <Application>WPS 演示</Application>
  <PresentationFormat/>
  <Paragraphs>1461</Paragraphs>
  <Slides>111</Slides>
  <Notes>78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111</vt:i4>
      </vt:variant>
    </vt:vector>
  </HeadingPairs>
  <TitlesOfParts>
    <vt:vector size="138" baseType="lpstr">
      <vt:lpstr>Arial</vt:lpstr>
      <vt:lpstr>宋体</vt:lpstr>
      <vt:lpstr>Wingdings</vt:lpstr>
      <vt:lpstr>黑体</vt:lpstr>
      <vt:lpstr>Tahoma</vt:lpstr>
      <vt:lpstr>Gulim</vt:lpstr>
      <vt:lpstr>Malgun Gothic</vt:lpstr>
      <vt:lpstr>Calibri</vt:lpstr>
      <vt:lpstr>Times New Roman</vt:lpstr>
      <vt:lpstr>隶书</vt:lpstr>
      <vt:lpstr>Comic Sans MS</vt:lpstr>
      <vt:lpstr>微软雅黑</vt:lpstr>
      <vt:lpstr>Arial Unicode MS</vt:lpstr>
      <vt:lpstr>Cambria</vt:lpstr>
      <vt:lpstr>楷体_GB2312</vt:lpstr>
      <vt:lpstr>新宋体</vt:lpstr>
      <vt:lpstr>华文细黑</vt:lpstr>
      <vt:lpstr>Wingdings 2</vt:lpstr>
      <vt:lpstr>方正舒体</vt:lpstr>
      <vt:lpstr>5_색종이 상자_2</vt:lpstr>
      <vt:lpstr>5_색종이 상자</vt:lpstr>
      <vt:lpstr>Visio.Drawing.11</vt:lpstr>
      <vt:lpstr>Paint.Picture</vt:lpstr>
      <vt:lpstr>Visio.Drawing.11</vt:lpstr>
      <vt:lpstr>Paint.Picture</vt:lpstr>
      <vt:lpstr>Paint.Picture</vt:lpstr>
      <vt:lpstr>Visio.Drawing.11</vt:lpstr>
      <vt:lpstr>PowerPoint 演示文稿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頂勲爤鞝犿厡鞚挫厴</dc:title>
  <dc:creator>kmac</dc:creator>
  <cp:lastModifiedBy>mac</cp:lastModifiedBy>
  <cp:revision>3080</cp:revision>
  <dcterms:created xsi:type="dcterms:W3CDTF">2001-08-06T11:10:00Z</dcterms:created>
  <dcterms:modified xsi:type="dcterms:W3CDTF">2020-04-20T02:54:09Z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