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8"/>
  </p:handoutMasterIdLst>
  <p:sldIdLst>
    <p:sldId id="410" r:id="rId3"/>
    <p:sldId id="411" r:id="rId4"/>
    <p:sldId id="412" r:id="rId6"/>
    <p:sldId id="41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commentAuthors" Target="commentAuthors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8195" name="Rectangle 3"/>
          <p:cNvSpPr>
            <a:spLocks noGrp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lstStyle/>
          <a:p>
            <a:pPr lvl="0"/>
            <a:r>
              <a:rPr lang="zh-CN" altLang="en-US" dirty="0"/>
              <a:t>计算机又称电脑。任何计算机，不管它是什么类型，都是由程序指令控制机器操作，完成特定工作任务。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8195" name="Rectangle 3"/>
          <p:cNvSpPr>
            <a:spLocks noGrp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lstStyle/>
          <a:p>
            <a:pPr lvl="0"/>
            <a:r>
              <a:rPr lang="zh-CN" altLang="en-US" dirty="0"/>
              <a:t>计算机又称电脑。任何计算机，不管它是什么类型，都是由程序指令控制机器操作，完成特定工作任务。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8195" name="Rectangle 3"/>
          <p:cNvSpPr>
            <a:spLocks noGrp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lstStyle/>
          <a:p>
            <a:pPr lvl="0"/>
            <a:r>
              <a:rPr lang="zh-CN" altLang="en-US" dirty="0"/>
              <a:t>计算机又称电脑。任何计算机，不管它是什么类型，都是由程序指令控制机器操作，完成特定工作任务。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1264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515600"/>
            <a:ext cx="10969200" cy="47368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933575" y="2552700"/>
            <a:ext cx="8785225" cy="228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4802" tIns="32401" rIns="64802" bIns="32401">
            <a:spAutoFit/>
          </a:bodyPr>
          <a:lstStyle/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第</a:t>
            </a:r>
            <a:r>
              <a:rPr kumimoji="0" lang="en-US" altLang="zh-CN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4</a:t>
            </a:r>
            <a:r>
              <a:rPr kumimoji="0" lang="zh-CN" alt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章</a:t>
            </a:r>
            <a:r>
              <a:rPr kumimoji="0" lang="en-US" altLang="zh-CN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. </a:t>
            </a:r>
            <a:r>
              <a:rPr kumimoji="0" lang="zh-CN" altLang="zh-CN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数据库的设计与实现</a:t>
            </a:r>
            <a:endParaRPr kumimoji="0" lang="zh-CN" altLang="zh-CN" sz="4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4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上一次课前复习</a:t>
            </a:r>
            <a:endParaRPr kumimoji="0" lang="zh-CN" altLang="zh-CN" sz="4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38125" y="514350"/>
            <a:ext cx="8882063" cy="608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7060" tIns="58530" rIns="117060" bIns="58530">
            <a:spAutoFit/>
          </a:bodyPr>
          <a:lstStyle>
            <a:lvl1pPr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664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4.1 </a:t>
            </a:r>
            <a:r>
              <a:rPr lang="zh-CN" altLang="zh-CN" sz="320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数据库设计概述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5500" y="1374775"/>
            <a:ext cx="10958513" cy="3366135"/>
          </a:xfrm>
          <a:prstGeom prst="rect">
            <a:avLst/>
          </a:prstGeom>
          <a:noFill/>
          <a:ln w="9525">
            <a:noFill/>
          </a:ln>
        </p:spPr>
        <p:txBody>
          <a:bodyPr lIns="104499" tIns="52249" rIns="104499" bIns="52249">
            <a:spAutoFit/>
          </a:bodyPr>
          <a:lstStyle/>
          <a:p>
            <a:pPr algn="just" defTabSz="863600" eaLnBrk="1" hangingPunct="1">
              <a:lnSpc>
                <a:spcPts val="4240"/>
              </a:lnSpc>
            </a:pPr>
            <a:r>
              <a:rPr altLang="zh-CN" sz="2800" dirty="0">
                <a:latin typeface="黑体" panose="02010609060101010101" pitchFamily="49" charset="-122"/>
              </a:rPr>
              <a:t>1．在数据库应用系统设计中，系统数据架构由哪几部分组成？</a:t>
            </a:r>
            <a:endParaRPr altLang="zh-CN" sz="2800" dirty="0">
              <a:latin typeface="黑体" panose="02010609060101010101" pitchFamily="49" charset="-122"/>
            </a:endParaRPr>
          </a:p>
          <a:p>
            <a:pPr algn="just" defTabSz="863600" eaLnBrk="1" hangingPunct="1">
              <a:lnSpc>
                <a:spcPts val="4240"/>
              </a:lnSpc>
            </a:pPr>
            <a:r>
              <a:rPr altLang="zh-CN" sz="2800" dirty="0">
                <a:latin typeface="黑体" panose="02010609060101010101" pitchFamily="49" charset="-122"/>
              </a:rPr>
              <a:t>2．概念数据模型、逻辑数据模型、物理数据模型之间是什么关系? </a:t>
            </a:r>
            <a:endParaRPr altLang="zh-CN" sz="2800" dirty="0">
              <a:latin typeface="黑体" panose="02010609060101010101" pitchFamily="49" charset="-122"/>
            </a:endParaRPr>
          </a:p>
          <a:p>
            <a:pPr algn="just" defTabSz="863600" eaLnBrk="1" hangingPunct="1">
              <a:lnSpc>
                <a:spcPts val="4240"/>
              </a:lnSpc>
            </a:pPr>
            <a:r>
              <a:rPr altLang="zh-CN" sz="2800" dirty="0">
                <a:latin typeface="黑体" panose="02010609060101010101" pitchFamily="49" charset="-122"/>
              </a:rPr>
              <a:t>3．系统数据库设计过程为什么需要分 3 个阶段进行？</a:t>
            </a:r>
            <a:endParaRPr altLang="zh-CN" sz="2800" dirty="0">
              <a:latin typeface="黑体" panose="02010609060101010101" pitchFamily="49" charset="-122"/>
            </a:endParaRPr>
          </a:p>
          <a:p>
            <a:pPr algn="just" defTabSz="863600" eaLnBrk="1" hangingPunct="1">
              <a:lnSpc>
                <a:spcPts val="4240"/>
              </a:lnSpc>
            </a:pPr>
            <a:r>
              <a:rPr altLang="zh-CN" sz="2800" dirty="0">
                <a:latin typeface="黑体" panose="02010609060101010101" pitchFamily="49" charset="-122"/>
              </a:rPr>
              <a:t>4．在数据库应用系统实现阶段，针对数据库开发涉及哪些活动？</a:t>
            </a:r>
            <a:endParaRPr altLang="zh-CN" sz="2800" dirty="0">
              <a:latin typeface="黑体" panose="02010609060101010101" pitchFamily="49" charset="-122"/>
            </a:endParaRPr>
          </a:p>
          <a:p>
            <a:pPr algn="just" defTabSz="863600" eaLnBrk="1" hangingPunct="1">
              <a:lnSpc>
                <a:spcPts val="4240"/>
              </a:lnSpc>
            </a:pPr>
            <a:r>
              <a:rPr altLang="zh-CN" sz="2800" dirty="0">
                <a:latin typeface="黑体" panose="02010609060101010101" pitchFamily="49" charset="-122"/>
              </a:rPr>
              <a:t>5．针对特定数据库应用系统，如何确定设计策略？</a:t>
            </a:r>
            <a:endParaRPr altLang="zh-CN" sz="2800" dirty="0">
              <a:latin typeface="黑体" panose="02010609060101010101" pitchFamily="49" charset="-122"/>
            </a:endParaRPr>
          </a:p>
          <a:p>
            <a:pPr algn="just" defTabSz="863600" eaLnBrk="1" hangingPunct="1">
              <a:lnSpc>
                <a:spcPts val="4240"/>
              </a:lnSpc>
            </a:pPr>
            <a:r>
              <a:rPr altLang="zh-CN" sz="2800" dirty="0">
                <a:latin typeface="黑体" panose="02010609060101010101" pitchFamily="49" charset="-122"/>
              </a:rPr>
              <a:t>6．在数据库应用系统开发中，数据库设计建模如何实施？</a:t>
            </a:r>
            <a:endParaRPr altLang="zh-CN" sz="2800" dirty="0"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38125" y="514350"/>
            <a:ext cx="8882063" cy="608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7060" tIns="58530" rIns="117060" bIns="58530">
            <a:spAutoFit/>
          </a:bodyPr>
          <a:lstStyle>
            <a:lvl1pPr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664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4.2  ER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模型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5500" y="1374775"/>
            <a:ext cx="10958513" cy="3910330"/>
          </a:xfrm>
          <a:prstGeom prst="rect">
            <a:avLst/>
          </a:prstGeom>
          <a:noFill/>
          <a:ln w="9525">
            <a:noFill/>
          </a:ln>
        </p:spPr>
        <p:txBody>
          <a:bodyPr lIns="104499" tIns="52249" rIns="104499" bIns="52249">
            <a:spAutoFit/>
          </a:bodyPr>
          <a:lstStyle/>
          <a:p>
            <a:pPr algn="just" defTabSz="863600" eaLnBrk="1" hangingPunct="1">
              <a:lnSpc>
                <a:spcPts val="4240"/>
              </a:lnSpc>
            </a:pPr>
            <a:r>
              <a:rPr altLang="zh-CN" sz="2800" dirty="0">
                <a:latin typeface="黑体" panose="02010609060101010101" pitchFamily="49" charset="-122"/>
              </a:rPr>
              <a:t>1．E-R 模型与概念数据模型、逻辑数据模型之间是什么关系？</a:t>
            </a:r>
            <a:endParaRPr altLang="zh-CN" sz="2800" dirty="0">
              <a:latin typeface="黑体" panose="02010609060101010101" pitchFamily="49" charset="-122"/>
            </a:endParaRPr>
          </a:p>
          <a:p>
            <a:pPr algn="just" defTabSz="863600" eaLnBrk="1" hangingPunct="1">
              <a:lnSpc>
                <a:spcPts val="4240"/>
              </a:lnSpc>
            </a:pPr>
            <a:r>
              <a:rPr altLang="zh-CN" sz="2800" dirty="0">
                <a:latin typeface="黑体" panose="02010609060101010101" pitchFamily="49" charset="-122"/>
              </a:rPr>
              <a:t>2．在 E-R 模型图中，如何理解实体、属性、联系？</a:t>
            </a:r>
            <a:endParaRPr altLang="zh-CN" sz="2800" dirty="0">
              <a:latin typeface="黑体" panose="02010609060101010101" pitchFamily="49" charset="-122"/>
            </a:endParaRPr>
          </a:p>
          <a:p>
            <a:pPr algn="just" defTabSz="863600" eaLnBrk="1" hangingPunct="1">
              <a:lnSpc>
                <a:spcPts val="4240"/>
              </a:lnSpc>
            </a:pPr>
            <a:r>
              <a:rPr altLang="zh-CN" sz="2800" dirty="0">
                <a:latin typeface="黑体" panose="02010609060101010101" pitchFamily="49" charset="-122"/>
              </a:rPr>
              <a:t>3．在 E-R 模型图中，如何表示实体之间的继承联系？</a:t>
            </a:r>
            <a:endParaRPr altLang="zh-CN" sz="2800" dirty="0">
              <a:latin typeface="黑体" panose="02010609060101010101" pitchFamily="49" charset="-122"/>
            </a:endParaRPr>
          </a:p>
          <a:p>
            <a:pPr algn="just" defTabSz="863600" eaLnBrk="1" hangingPunct="1">
              <a:lnSpc>
                <a:spcPts val="4240"/>
              </a:lnSpc>
            </a:pPr>
            <a:r>
              <a:rPr altLang="zh-CN" sz="2800" dirty="0">
                <a:latin typeface="黑体" panose="02010609060101010101" pitchFamily="49" charset="-122"/>
              </a:rPr>
              <a:t>4．在 E-R 模型图中，如何理解强弱实体？</a:t>
            </a:r>
            <a:endParaRPr altLang="zh-CN" sz="2800" dirty="0">
              <a:latin typeface="黑体" panose="02010609060101010101" pitchFamily="49" charset="-122"/>
            </a:endParaRPr>
          </a:p>
          <a:p>
            <a:pPr algn="just" defTabSz="863600" eaLnBrk="1" hangingPunct="1">
              <a:lnSpc>
                <a:spcPts val="4240"/>
              </a:lnSpc>
            </a:pPr>
            <a:r>
              <a:rPr altLang="zh-CN" sz="2800" dirty="0">
                <a:latin typeface="黑体" panose="02010609060101010101" pitchFamily="49" charset="-122"/>
              </a:rPr>
              <a:t>5．在 E-R 模型图中，如何理解标识符依赖弱实体和非标识符依赖弱实体？</a:t>
            </a:r>
            <a:endParaRPr altLang="zh-CN" sz="2800" dirty="0">
              <a:latin typeface="黑体" panose="02010609060101010101" pitchFamily="49" charset="-122"/>
            </a:endParaRPr>
          </a:p>
          <a:p>
            <a:pPr algn="just" defTabSz="863600" eaLnBrk="1" hangingPunct="1">
              <a:lnSpc>
                <a:spcPts val="4240"/>
              </a:lnSpc>
            </a:pPr>
            <a:r>
              <a:rPr altLang="zh-CN" sz="2800" dirty="0">
                <a:latin typeface="黑体" panose="02010609060101010101" pitchFamily="49" charset="-122"/>
              </a:rPr>
              <a:t>6．在 E-R 模型图中，如何表示系统的数据对象组成及其对象联系？</a:t>
            </a:r>
            <a:endParaRPr altLang="zh-CN" sz="2800" dirty="0"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38125" y="514350"/>
            <a:ext cx="8882063" cy="608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7060" tIns="58530" rIns="117060" bIns="58530">
            <a:spAutoFit/>
          </a:bodyPr>
          <a:lstStyle>
            <a:lvl1pPr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664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4.3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5500" y="1374775"/>
            <a:ext cx="10958513" cy="3366135"/>
          </a:xfrm>
          <a:prstGeom prst="rect">
            <a:avLst/>
          </a:prstGeom>
          <a:noFill/>
          <a:ln w="9525">
            <a:noFill/>
          </a:ln>
        </p:spPr>
        <p:txBody>
          <a:bodyPr lIns="104499" tIns="52249" rIns="104499" bIns="52249">
            <a:spAutoFit/>
          </a:bodyPr>
          <a:lstStyle/>
          <a:p>
            <a:pPr algn="just" defTabSz="863600" eaLnBrk="1" hangingPunct="1">
              <a:lnSpc>
                <a:spcPts val="4240"/>
              </a:lnSpc>
            </a:pPr>
            <a:r>
              <a:rPr altLang="zh-CN" sz="2800" dirty="0">
                <a:latin typeface="黑体" panose="02010609060101010101" pitchFamily="49" charset="-122"/>
              </a:rPr>
              <a:t>1．针对复杂系统，如何设计概念数据模型？</a:t>
            </a:r>
            <a:endParaRPr altLang="zh-CN" sz="2800" dirty="0">
              <a:latin typeface="黑体" panose="02010609060101010101" pitchFamily="49" charset="-122"/>
            </a:endParaRPr>
          </a:p>
          <a:p>
            <a:pPr algn="just" defTabSz="863600" eaLnBrk="1" hangingPunct="1">
              <a:lnSpc>
                <a:spcPts val="4240"/>
              </a:lnSpc>
            </a:pPr>
            <a:r>
              <a:rPr altLang="zh-CN" sz="2800" dirty="0">
                <a:latin typeface="黑体" panose="02010609060101010101" pitchFamily="49" charset="-122"/>
              </a:rPr>
              <a:t>2．在 CDM/LDM 转换设计后，还需要对数据模型进行什么处理？</a:t>
            </a:r>
            <a:endParaRPr altLang="zh-CN" sz="2800" dirty="0">
              <a:latin typeface="黑体" panose="02010609060101010101" pitchFamily="49" charset="-122"/>
            </a:endParaRPr>
          </a:p>
          <a:p>
            <a:pPr algn="just" defTabSz="863600" eaLnBrk="1" hangingPunct="1">
              <a:lnSpc>
                <a:spcPts val="4240"/>
              </a:lnSpc>
            </a:pPr>
            <a:r>
              <a:rPr altLang="zh-CN" sz="2800" dirty="0">
                <a:latin typeface="黑体" panose="02010609060101010101" pitchFamily="49" charset="-122"/>
              </a:rPr>
              <a:t>3．在物理数据模型设计中，需要进行哪些完善设计工作？</a:t>
            </a:r>
            <a:endParaRPr altLang="zh-CN" sz="2800" dirty="0">
              <a:latin typeface="黑体" panose="02010609060101010101" pitchFamily="49" charset="-122"/>
            </a:endParaRPr>
          </a:p>
          <a:p>
            <a:pPr algn="just" defTabSz="863600" eaLnBrk="1" hangingPunct="1">
              <a:lnSpc>
                <a:spcPts val="4240"/>
              </a:lnSpc>
            </a:pPr>
            <a:r>
              <a:rPr altLang="zh-CN" sz="2800" dirty="0">
                <a:latin typeface="黑体" panose="02010609060101010101" pitchFamily="49" charset="-122"/>
              </a:rPr>
              <a:t>4．在物理数据模型设计中，如何处理 M:N 实体联系？</a:t>
            </a:r>
            <a:endParaRPr altLang="zh-CN" sz="2800" dirty="0">
              <a:latin typeface="黑体" panose="02010609060101010101" pitchFamily="49" charset="-122"/>
            </a:endParaRPr>
          </a:p>
          <a:p>
            <a:pPr algn="just" defTabSz="863600" eaLnBrk="1" hangingPunct="1">
              <a:lnSpc>
                <a:spcPts val="4240"/>
              </a:lnSpc>
            </a:pPr>
            <a:r>
              <a:rPr altLang="zh-CN" sz="2800" dirty="0">
                <a:latin typeface="黑体" panose="02010609060101010101" pitchFamily="49" charset="-122"/>
              </a:rPr>
              <a:t>5．在物理数据模型设计中，如何处理实体继承联系？</a:t>
            </a:r>
            <a:endParaRPr altLang="zh-CN" sz="2800" dirty="0">
              <a:latin typeface="黑体" panose="02010609060101010101" pitchFamily="49" charset="-122"/>
            </a:endParaRPr>
          </a:p>
          <a:p>
            <a:pPr algn="just" defTabSz="863600" eaLnBrk="1" hangingPunct="1">
              <a:lnSpc>
                <a:spcPts val="4240"/>
              </a:lnSpc>
            </a:pPr>
            <a:r>
              <a:rPr altLang="zh-CN" sz="2800" dirty="0">
                <a:latin typeface="黑体" panose="02010609060101010101" pitchFamily="49" charset="-122"/>
              </a:rPr>
              <a:t>6．在物理数据模型设计中，如何处理 1:N 实体递归联系？</a:t>
            </a:r>
            <a:endParaRPr altLang="zh-CN" sz="2800" dirty="0"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540</Words>
  <Application>WPS 演示</Application>
  <PresentationFormat>宽屏</PresentationFormat>
  <Paragraphs>31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Arial Unicode MS</vt:lpstr>
      <vt:lpstr>Times New Roman</vt:lpstr>
      <vt:lpstr>隶书</vt:lpstr>
      <vt:lpstr>黑体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mac</dc:creator>
  <cp:lastModifiedBy>mac</cp:lastModifiedBy>
  <cp:revision>107</cp:revision>
  <dcterms:created xsi:type="dcterms:W3CDTF">2019-06-19T02:08:00Z</dcterms:created>
  <dcterms:modified xsi:type="dcterms:W3CDTF">2020-04-10T01:12:04Z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