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20" r:id="rId3"/>
    <p:sldId id="257" r:id="rId4"/>
    <p:sldId id="321" r:id="rId5"/>
    <p:sldId id="322" r:id="rId6"/>
    <p:sldId id="258" r:id="rId7"/>
    <p:sldId id="323" r:id="rId8"/>
    <p:sldId id="332" r:id="rId9"/>
    <p:sldId id="337" r:id="rId10"/>
    <p:sldId id="333" r:id="rId11"/>
    <p:sldId id="334" r:id="rId12"/>
    <p:sldId id="335" r:id="rId13"/>
    <p:sldId id="268" r:id="rId14"/>
    <p:sldId id="343" r:id="rId15"/>
    <p:sldId id="260" r:id="rId16"/>
    <p:sldId id="342" r:id="rId17"/>
    <p:sldId id="324" r:id="rId18"/>
    <p:sldId id="331" r:id="rId19"/>
    <p:sldId id="326" r:id="rId20"/>
    <p:sldId id="327" r:id="rId21"/>
    <p:sldId id="271" r:id="rId22"/>
    <p:sldId id="307" r:id="rId23"/>
    <p:sldId id="354" r:id="rId24"/>
    <p:sldId id="276" r:id="rId25"/>
    <p:sldId id="277" r:id="rId26"/>
    <p:sldId id="278" r:id="rId27"/>
    <p:sldId id="273" r:id="rId28"/>
    <p:sldId id="274" r:id="rId29"/>
    <p:sldId id="275" r:id="rId30"/>
    <p:sldId id="279" r:id="rId31"/>
    <p:sldId id="344" r:id="rId32"/>
    <p:sldId id="345" r:id="rId33"/>
    <p:sldId id="346" r:id="rId34"/>
    <p:sldId id="261" r:id="rId35"/>
    <p:sldId id="351" r:id="rId36"/>
    <p:sldId id="352" r:id="rId37"/>
    <p:sldId id="349" r:id="rId38"/>
    <p:sldId id="350" r:id="rId39"/>
    <p:sldId id="348" r:id="rId40"/>
    <p:sldId id="262" r:id="rId41"/>
    <p:sldId id="308" r:id="rId42"/>
    <p:sldId id="280" r:id="rId43"/>
    <p:sldId id="291" r:id="rId44"/>
    <p:sldId id="281" r:id="rId45"/>
    <p:sldId id="313" r:id="rId46"/>
    <p:sldId id="314" r:id="rId47"/>
    <p:sldId id="283" r:id="rId48"/>
    <p:sldId id="284" r:id="rId49"/>
    <p:sldId id="315" r:id="rId50"/>
    <p:sldId id="316" r:id="rId51"/>
    <p:sldId id="317" r:id="rId52"/>
    <p:sldId id="285" r:id="rId53"/>
    <p:sldId id="269" r:id="rId54"/>
    <p:sldId id="263" r:id="rId55"/>
    <p:sldId id="270" r:id="rId56"/>
    <p:sldId id="355" r:id="rId57"/>
    <p:sldId id="266" r:id="rId58"/>
    <p:sldId id="310" r:id="rId59"/>
    <p:sldId id="311" r:id="rId60"/>
    <p:sldId id="292" r:id="rId61"/>
    <p:sldId id="293" r:id="rId62"/>
    <p:sldId id="296" r:id="rId63"/>
    <p:sldId id="297" r:id="rId64"/>
    <p:sldId id="298" r:id="rId65"/>
    <p:sldId id="299" r:id="rId66"/>
    <p:sldId id="300" r:id="rId67"/>
    <p:sldId id="306" r:id="rId68"/>
    <p:sldId id="303" r:id="rId69"/>
    <p:sldId id="301" r:id="rId70"/>
    <p:sldId id="302" r:id="rId71"/>
    <p:sldId id="304" r:id="rId72"/>
    <p:sldId id="305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A6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5.wmf"/><Relationship Id="rId1" Type="http://schemas.openxmlformats.org/officeDocument/2006/relationships/image" Target="../media/image4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3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6.jpe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png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37.xml"/><Relationship Id="rId4" Type="http://schemas.openxmlformats.org/officeDocument/2006/relationships/slide" Target="slide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10" Type="http://schemas.openxmlformats.org/officeDocument/2006/relationships/slide" Target="slide31.xml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7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slide" Target="slide31.xml"/><Relationship Id="rId4" Type="http://schemas.openxmlformats.org/officeDocument/2006/relationships/oleObject" Target="../embeddings/oleObject7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8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3.png"/><Relationship Id="rId11" Type="http://schemas.openxmlformats.org/officeDocument/2006/relationships/oleObject" Target="../embeddings/oleObject81.bin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9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97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9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1214422"/>
            <a:ext cx="7772400" cy="18288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概率统计</a:t>
            </a:r>
            <a:r>
              <a:rPr lang="en-US" altLang="zh-CN" dirty="0" smtClean="0">
                <a:solidFill>
                  <a:srgbClr val="C00000"/>
                </a:solidFill>
              </a:rPr>
              <a:t>1-3</a:t>
            </a:r>
            <a:r>
              <a:rPr lang="zh-CN" altLang="en-US" dirty="0" smtClean="0">
                <a:solidFill>
                  <a:srgbClr val="C00000"/>
                </a:solidFill>
              </a:rPr>
              <a:t>章半期总结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 descr="水滴"/>
          <p:cNvSpPr txBox="1">
            <a:spLocks noChangeArrowheads="1"/>
          </p:cNvSpPr>
          <p:nvPr/>
        </p:nvSpPr>
        <p:spPr bwMode="auto">
          <a:xfrm>
            <a:off x="1066800" y="685800"/>
            <a:ext cx="807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条件概率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三个相关公式的应用场合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63888" y="1700808"/>
            <a:ext cx="2819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乘法</a:t>
            </a:r>
            <a:r>
              <a:rPr lang="zh-CN" altLang="en-US" sz="32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公式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/>
        </p:nvGraphicFramePr>
        <p:xfrm>
          <a:off x="755576" y="2649488"/>
          <a:ext cx="7977389" cy="707504"/>
        </p:xfrm>
        <a:graphic>
          <a:graphicData uri="http://schemas.openxmlformats.org/presentationml/2006/ole">
            <p:oleObj spid="_x0000_s108546" name="Equation" r:id="rId3" imgW="3225600" imgH="2538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12440" y="3647926"/>
            <a:ext cx="7908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把</a:t>
            </a: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个事件同时发生的概率转化成一系列条件概率的乘积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99592" y="4932457"/>
            <a:ext cx="80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应用关键：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找到题中对应的右端各条件概率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324600" y="6324600"/>
            <a:ext cx="2208213" cy="349250"/>
            <a:chOff x="3379" y="3793"/>
            <a:chExt cx="1391" cy="220"/>
          </a:xfrm>
        </p:grpSpPr>
        <p:sp>
          <p:nvSpPr>
            <p:cNvPr id="10248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AutoShape 19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AutoShape 21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516216" y="3573016"/>
            <a:ext cx="1857142" cy="936625"/>
            <a:chOff x="4368" y="2928"/>
            <a:chExt cx="1077" cy="590"/>
          </a:xfr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grpSpPr>
        <p:sp>
          <p:nvSpPr>
            <p:cNvPr id="37" name="AutoShape 22" descr="实心菱形"/>
            <p:cNvSpPr>
              <a:spLocks noChangeArrowheads="1"/>
            </p:cNvSpPr>
            <p:nvPr/>
          </p:nvSpPr>
          <p:spPr bwMode="auto">
            <a:xfrm>
              <a:off x="4368" y="2928"/>
              <a:ext cx="1056" cy="590"/>
            </a:xfrm>
            <a:prstGeom prst="wedgeRoundRectCallout">
              <a:avLst>
                <a:gd name="adj1" fmla="val -70095"/>
                <a:gd name="adj2" fmla="val 93472"/>
                <a:gd name="adj3" fmla="val 16667"/>
              </a:avLst>
            </a:prstGeom>
            <a:grpFill/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fontAlgn="ctr">
                <a:defRPr/>
              </a:pPr>
              <a:endParaRPr lang="zh-CN" altLang="en-US" sz="2800" b="1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38" name="Rectangle 25" descr="实心菱形"/>
            <p:cNvSpPr>
              <a:spLocks noChangeArrowheads="1"/>
            </p:cNvSpPr>
            <p:nvPr/>
          </p:nvSpPr>
          <p:spPr bwMode="auto">
            <a:xfrm>
              <a:off x="4368" y="3018"/>
              <a:ext cx="1077" cy="3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ctr">
                <a:defRPr/>
              </a:pPr>
              <a:r>
                <a:rPr lang="zh-CN" altLang="en-US" sz="3200" b="1" dirty="0">
                  <a:ea typeface="楷体_GB2312" pitchFamily="49" charset="-122"/>
                </a:rPr>
                <a:t>事前概率</a:t>
              </a:r>
            </a:p>
          </p:txBody>
        </p:sp>
      </p:grpSp>
      <p:sp>
        <p:nvSpPr>
          <p:cNvPr id="923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9172D9-77F9-41A9-944F-88C305B20687}" type="datetime1">
              <a:rPr lang="zh-CN" altLang="en-US" smtClean="0"/>
              <a:pPr>
                <a:defRPr/>
              </a:pPr>
              <a:t>2019/11/4</a:t>
            </a:fld>
            <a:endParaRPr lang="en-US" altLang="zh-CN" smtClean="0"/>
          </a:p>
        </p:txBody>
      </p:sp>
      <p:sp>
        <p:nvSpPr>
          <p:cNvPr id="923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871A9-B7B5-45EC-A1E5-F5AC94EAB82B}" type="slidenum">
              <a:rPr lang="zh-CN" altLang="en-US"/>
              <a:pPr>
                <a:defRPr/>
              </a:pPr>
              <a:t>11</a:t>
            </a:fld>
            <a:endParaRPr lang="en-US" altLang="zh-CN" sz="14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79500" y="1076325"/>
            <a:ext cx="2349500" cy="523875"/>
          </a:xfrm>
          <a:prstGeom prst="rect">
            <a:avLst/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" pitchFamily="49" charset="-122"/>
                <a:cs typeface="Times New Roman" pitchFamily="18" charset="0"/>
              </a:rPr>
              <a:t>原因（途径）</a:t>
            </a:r>
          </a:p>
        </p:txBody>
      </p: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1828800" y="1752600"/>
            <a:ext cx="685800" cy="2895600"/>
            <a:chOff x="1211263" y="2438400"/>
            <a:chExt cx="685800" cy="2895600"/>
          </a:xfrm>
        </p:grpSpPr>
        <p:graphicFrame>
          <p:nvGraphicFramePr>
            <p:cNvPr id="2" name="Object 10"/>
            <p:cNvGraphicFramePr>
              <a:graphicFrameLocks noChangeAspect="1"/>
            </p:cNvGraphicFramePr>
            <p:nvPr/>
          </p:nvGraphicFramePr>
          <p:xfrm>
            <a:off x="1231900" y="2438400"/>
            <a:ext cx="549275" cy="609600"/>
          </p:xfrm>
          <a:graphic>
            <a:graphicData uri="http://schemas.openxmlformats.org/presentationml/2006/ole">
              <p:oleObj spid="_x0000_s109578" name="Equation" r:id="rId3" imgW="203040" imgH="228600" progId="Equation.DSMT4">
                <p:embed/>
              </p:oleObj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1211263" y="3124200"/>
            <a:ext cx="549275" cy="609600"/>
          </p:xfrm>
          <a:graphic>
            <a:graphicData uri="http://schemas.openxmlformats.org/presentationml/2006/ole">
              <p:oleObj spid="_x0000_s109579" name="Equation" r:id="rId4" imgW="203040" imgH="228600" progId="Equation.DSMT4">
                <p:embed/>
              </p:oleObj>
            </a:graphicData>
          </a:graphic>
        </p:graphicFrame>
        <p:graphicFrame>
          <p:nvGraphicFramePr>
            <p:cNvPr id="3" name="Object 12"/>
            <p:cNvGraphicFramePr>
              <a:graphicFrameLocks noChangeAspect="1"/>
            </p:cNvGraphicFramePr>
            <p:nvPr/>
          </p:nvGraphicFramePr>
          <p:xfrm>
            <a:off x="1211263" y="4724400"/>
            <a:ext cx="549275" cy="609600"/>
          </p:xfrm>
          <a:graphic>
            <a:graphicData uri="http://schemas.openxmlformats.org/presentationml/2006/ole">
              <p:oleObj spid="_x0000_s109580" name="Equation" r:id="rId5" imgW="203040" imgH="228600" progId="Equation.DSMT4">
                <p:embed/>
              </p:oleObj>
            </a:graphicData>
          </a:graphic>
        </p:graphicFrame>
        <p:sp>
          <p:nvSpPr>
            <p:cNvPr id="11299" name="矩形 10"/>
            <p:cNvSpPr>
              <a:spLocks noChangeArrowheads="1"/>
            </p:cNvSpPr>
            <p:nvPr/>
          </p:nvSpPr>
          <p:spPr bwMode="auto">
            <a:xfrm rot="5400000">
              <a:off x="1362870" y="3961606"/>
              <a:ext cx="54451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楷体" pitchFamily="49" charset="-122"/>
                  <a:cs typeface="Times New Roman" pitchFamily="18" charset="0"/>
                </a:rPr>
                <a:t>…</a:t>
              </a:r>
              <a:endParaRPr lang="zh-CN" altLang="en-US" sz="2800" b="1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724400" y="1676400"/>
            <a:ext cx="906463" cy="523875"/>
          </a:xfrm>
          <a:prstGeom prst="rect">
            <a:avLst/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" pitchFamily="49" charset="-122"/>
                <a:cs typeface="Times New Roman" pitchFamily="18" charset="0"/>
              </a:rPr>
              <a:t>结果</a:t>
            </a:r>
          </a:p>
        </p:txBody>
      </p:sp>
      <p:graphicFrame>
        <p:nvGraphicFramePr>
          <p:cNvPr id="11" name="Object 46"/>
          <p:cNvGraphicFramePr>
            <a:graphicFrameLocks noChangeAspect="1"/>
          </p:cNvGraphicFramePr>
          <p:nvPr/>
        </p:nvGraphicFramePr>
        <p:xfrm>
          <a:off x="4724400" y="2566988"/>
          <a:ext cx="769938" cy="820737"/>
        </p:xfrm>
        <a:graphic>
          <a:graphicData uri="http://schemas.openxmlformats.org/presentationml/2006/ole">
            <p:oleObj spid="_x0000_s109570" name="Equation" r:id="rId6" imgW="152280" imgH="164880" progId="Equation.DSMT4">
              <p:embed/>
            </p:oleObj>
          </a:graphicData>
        </a:graphic>
      </p:graphicFrame>
      <p:grpSp>
        <p:nvGrpSpPr>
          <p:cNvPr id="13" name="组合 38"/>
          <p:cNvGrpSpPr>
            <a:grpSpLocks/>
          </p:cNvGrpSpPr>
          <p:nvPr/>
        </p:nvGrpSpPr>
        <p:grpSpPr bwMode="auto">
          <a:xfrm>
            <a:off x="990600" y="1752600"/>
            <a:ext cx="962025" cy="2819400"/>
            <a:chOff x="269875" y="2438400"/>
            <a:chExt cx="962025" cy="2819400"/>
          </a:xfrm>
        </p:grpSpPr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290513" y="2438400"/>
            <a:ext cx="920750" cy="495300"/>
          </p:xfrm>
          <a:graphic>
            <a:graphicData uri="http://schemas.openxmlformats.org/presentationml/2006/ole">
              <p:oleObj spid="_x0000_s109575" name="Equation" r:id="rId7" imgW="419040" imgH="228600" progId="Equation.DSMT4">
                <p:embed/>
              </p:oleObj>
            </a:graphicData>
          </a:graphic>
        </p:graphicFrame>
        <p:graphicFrame>
          <p:nvGraphicFramePr>
            <p:cNvPr id="36" name="Object 8"/>
            <p:cNvGraphicFramePr>
              <a:graphicFrameLocks noChangeAspect="1"/>
            </p:cNvGraphicFramePr>
            <p:nvPr/>
          </p:nvGraphicFramePr>
          <p:xfrm>
            <a:off x="282575" y="3200400"/>
            <a:ext cx="949325" cy="495300"/>
          </p:xfrm>
          <a:graphic>
            <a:graphicData uri="http://schemas.openxmlformats.org/presentationml/2006/ole">
              <p:oleObj spid="_x0000_s109576" name="Equation" r:id="rId8" imgW="431640" imgH="228600" progId="Equation.DSMT4">
                <p:embed/>
              </p:oleObj>
            </a:graphicData>
          </a:graphic>
        </p:graphicFrame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269875" y="4762500"/>
            <a:ext cx="949325" cy="495300"/>
          </p:xfrm>
          <a:graphic>
            <a:graphicData uri="http://schemas.openxmlformats.org/presentationml/2006/ole">
              <p:oleObj spid="_x0000_s109577" name="Equation" r:id="rId9" imgW="431640" imgH="228600" progId="Equation.DSMT4">
                <p:embed/>
              </p:oleObj>
            </a:graphicData>
          </a:graphic>
        </p:graphicFrame>
      </p:grpSp>
      <p:grpSp>
        <p:nvGrpSpPr>
          <p:cNvPr id="14" name="组合 31"/>
          <p:cNvGrpSpPr>
            <a:grpSpLocks/>
          </p:cNvGrpSpPr>
          <p:nvPr/>
        </p:nvGrpSpPr>
        <p:grpSpPr bwMode="auto">
          <a:xfrm>
            <a:off x="2362200" y="1981200"/>
            <a:ext cx="2370138" cy="890588"/>
            <a:chOff x="1820863" y="2743200"/>
            <a:chExt cx="2598737" cy="838200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1820863" y="2743200"/>
              <a:ext cx="2598737" cy="838200"/>
            </a:xfrm>
            <a:prstGeom prst="straightConnector1">
              <a:avLst/>
            </a:prstGeom>
            <a:ln w="25400">
              <a:solidFill>
                <a:srgbClr val="FF33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430463" y="2743200"/>
            <a:ext cx="1366837" cy="495300"/>
          </p:xfrm>
          <a:graphic>
            <a:graphicData uri="http://schemas.openxmlformats.org/presentationml/2006/ole">
              <p:oleObj spid="_x0000_s109574" name="Equation" r:id="rId10" imgW="622080" imgH="228600" progId="Equation.DSMT4">
                <p:embed/>
              </p:oleObj>
            </a:graphicData>
          </a:graphic>
        </p:graphicFrame>
      </p:grpSp>
      <p:grpSp>
        <p:nvGrpSpPr>
          <p:cNvPr id="15" name="组合 39"/>
          <p:cNvGrpSpPr>
            <a:grpSpLocks/>
          </p:cNvGrpSpPr>
          <p:nvPr/>
        </p:nvGrpSpPr>
        <p:grpSpPr bwMode="auto">
          <a:xfrm>
            <a:off x="2286000" y="2590800"/>
            <a:ext cx="2438400" cy="623888"/>
            <a:chOff x="1820863" y="3429000"/>
            <a:chExt cx="2598737" cy="495300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820863" y="3504618"/>
              <a:ext cx="2598737" cy="229375"/>
            </a:xfrm>
            <a:prstGeom prst="straightConnector1">
              <a:avLst/>
            </a:prstGeom>
            <a:ln w="25400">
              <a:solidFill>
                <a:srgbClr val="FF33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5"/>
            <p:cNvGraphicFramePr>
              <a:graphicFrameLocks noChangeAspect="1"/>
            </p:cNvGraphicFramePr>
            <p:nvPr/>
          </p:nvGraphicFramePr>
          <p:xfrm>
            <a:off x="2438400" y="3429000"/>
            <a:ext cx="1397000" cy="495300"/>
          </p:xfrm>
          <a:graphic>
            <a:graphicData uri="http://schemas.openxmlformats.org/presentationml/2006/ole">
              <p:oleObj spid="_x0000_s109573" name="Equation" r:id="rId11" imgW="634680" imgH="228600" progId="Equation.DSMT4">
                <p:embed/>
              </p:oleObj>
            </a:graphicData>
          </a:graphic>
        </p:graphicFrame>
      </p:grpSp>
      <p:grpSp>
        <p:nvGrpSpPr>
          <p:cNvPr id="16" name="组合 43"/>
          <p:cNvGrpSpPr>
            <a:grpSpLocks/>
          </p:cNvGrpSpPr>
          <p:nvPr/>
        </p:nvGrpSpPr>
        <p:grpSpPr bwMode="auto">
          <a:xfrm>
            <a:off x="2362200" y="3252788"/>
            <a:ext cx="2362200" cy="1090612"/>
            <a:chOff x="1820863" y="3962400"/>
            <a:chExt cx="2598737" cy="1066800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1820863" y="3962400"/>
              <a:ext cx="2598737" cy="1066800"/>
            </a:xfrm>
            <a:prstGeom prst="straightConnector1">
              <a:avLst/>
            </a:prstGeom>
            <a:ln w="25400">
              <a:solidFill>
                <a:srgbClr val="FF33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413000" y="4191000"/>
            <a:ext cx="1397000" cy="495300"/>
          </p:xfrm>
          <a:graphic>
            <a:graphicData uri="http://schemas.openxmlformats.org/presentationml/2006/ole">
              <p:oleObj spid="_x0000_s109572" name="Equation" r:id="rId12" imgW="634680" imgH="228600" progId="Equation.DSMT4">
                <p:embed/>
              </p:oleObj>
            </a:graphicData>
          </a:graphic>
        </p:graphicFrame>
      </p:grpSp>
      <p:graphicFrame>
        <p:nvGraphicFramePr>
          <p:cNvPr id="25" name="Object 64"/>
          <p:cNvGraphicFramePr>
            <a:graphicFrameLocks noChangeAspect="1"/>
          </p:cNvGraphicFramePr>
          <p:nvPr/>
        </p:nvGraphicFramePr>
        <p:xfrm>
          <a:off x="5410200" y="2490788"/>
          <a:ext cx="3505200" cy="1054100"/>
        </p:xfrm>
        <a:graphic>
          <a:graphicData uri="http://schemas.openxmlformats.org/presentationml/2006/ole">
            <p:oleObj spid="_x0000_s109571" name="Equation" r:id="rId13" imgW="1625400" imgH="431640" progId="Equation.DSMT4">
              <p:embed/>
            </p:oleObj>
          </a:graphicData>
        </a:graphic>
      </p:graphicFrame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899592" y="4677122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ea typeface="楷体" pitchFamily="49" charset="-122"/>
                <a:cs typeface="Times New Roman" pitchFamily="18" charset="0"/>
              </a:rPr>
              <a:t>　　全概率公式常用于多个原因导致一个结果发生的</a:t>
            </a:r>
            <a:r>
              <a:rPr lang="zh-CN" altLang="en-US" sz="32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知因求果</a:t>
            </a:r>
            <a:r>
              <a:rPr lang="zh-CN" altLang="en-US" sz="2800" b="1" dirty="0">
                <a:ea typeface="楷体" pitchFamily="49" charset="-122"/>
                <a:cs typeface="Times New Roman" pitchFamily="18" charset="0"/>
              </a:rPr>
              <a:t>型问题的概率</a:t>
            </a:r>
            <a:r>
              <a:rPr lang="zh-CN" altLang="en-US" sz="32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预测</a:t>
            </a:r>
          </a:p>
        </p:txBody>
      </p:sp>
      <p:sp>
        <p:nvSpPr>
          <p:cNvPr id="28" name="TextBox 53"/>
          <p:cNvSpPr txBox="1">
            <a:spLocks noChangeArrowheads="1"/>
          </p:cNvSpPr>
          <p:nvPr/>
        </p:nvSpPr>
        <p:spPr bwMode="auto">
          <a:xfrm>
            <a:off x="3779912" y="476672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全概率公式</a:t>
            </a:r>
            <a:endParaRPr lang="zh-CN" altLang="en-US" sz="2800" b="1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6588125" y="6308725"/>
            <a:ext cx="2208213" cy="349250"/>
            <a:chOff x="3379" y="3793"/>
            <a:chExt cx="1391" cy="220"/>
          </a:xfrm>
        </p:grpSpPr>
        <p:sp>
          <p:nvSpPr>
            <p:cNvPr id="30" name="AutoShape 11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" name="AutoShape 12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AutoShape 13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AutoShape 1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AutoShape 15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562600" y="1676400"/>
            <a:ext cx="2349500" cy="523875"/>
          </a:xfrm>
          <a:prstGeom prst="rect">
            <a:avLst/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" pitchFamily="49" charset="-122"/>
                <a:cs typeface="Times New Roman" pitchFamily="18" charset="0"/>
              </a:rPr>
              <a:t>（尚未发生）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539552" y="5733256"/>
            <a:ext cx="7848600" cy="5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800" b="1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应用关键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：找到样本空间的正确划分</a:t>
            </a:r>
            <a:endParaRPr lang="zh-CN" altLang="en-US" sz="3200" b="1" dirty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6" grpId="0"/>
      <p:bldP spid="28" grpId="0"/>
      <p:bldP spid="35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1" name="Picture 13" descr="http://a.cphotos.bdimg.com/timg?image&amp;quality=100&amp;size=b4000_4000&amp;sec=1458535183&amp;di=d5efbd8787735657e404219c9f863259&amp;src=http://img15.3lian.com/2015/f2/149/d/6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759745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66800" y="1435770"/>
            <a:ext cx="2438400" cy="523875"/>
          </a:xfrm>
          <a:prstGeom prst="rect">
            <a:avLst/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cs typeface="Times New Roman" pitchFamily="18" charset="0"/>
              </a:rPr>
              <a:t>结果（已发生）</a:t>
            </a:r>
          </a:p>
        </p:txBody>
      </p:sp>
      <p:graphicFrame>
        <p:nvGraphicFramePr>
          <p:cNvPr id="31" name="Object 46"/>
          <p:cNvGraphicFramePr>
            <a:graphicFrameLocks noChangeAspect="1"/>
          </p:cNvGraphicFramePr>
          <p:nvPr/>
        </p:nvGraphicFramePr>
        <p:xfrm>
          <a:off x="1490663" y="3064545"/>
          <a:ext cx="642937" cy="609600"/>
        </p:xfrm>
        <a:graphic>
          <a:graphicData uri="http://schemas.openxmlformats.org/presentationml/2006/ole">
            <p:oleObj spid="_x0000_s110594" name="Equation" r:id="rId4" imgW="152280" imgH="16488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67544" y="764704"/>
            <a:ext cx="571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(1)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执果寻因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型问题的概率计算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670300" y="1435770"/>
            <a:ext cx="2338388" cy="523875"/>
          </a:xfrm>
          <a:prstGeom prst="rect">
            <a:avLst/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cs typeface="Times New Roman" pitchFamily="18" charset="0"/>
              </a:rPr>
              <a:t>原因（途径）</a:t>
            </a:r>
          </a:p>
        </p:txBody>
      </p: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4106863" y="2150145"/>
            <a:ext cx="596900" cy="2667000"/>
            <a:chOff x="1211263" y="2438400"/>
            <a:chExt cx="754891" cy="2895600"/>
          </a:xfrm>
        </p:grpSpPr>
        <p:graphicFrame>
          <p:nvGraphicFramePr>
            <p:cNvPr id="34" name="Object 46"/>
            <p:cNvGraphicFramePr>
              <a:graphicFrameLocks noChangeAspect="1"/>
            </p:cNvGraphicFramePr>
            <p:nvPr/>
          </p:nvGraphicFramePr>
          <p:xfrm>
            <a:off x="1231900" y="2438400"/>
            <a:ext cx="549275" cy="609600"/>
          </p:xfrm>
          <a:graphic>
            <a:graphicData uri="http://schemas.openxmlformats.org/presentationml/2006/ole">
              <p:oleObj spid="_x0000_s110596" name="Equation" r:id="rId5" imgW="203040" imgH="228600" progId="Equation.DSMT4">
                <p:embed/>
              </p:oleObj>
            </a:graphicData>
          </a:graphic>
        </p:graphicFrame>
        <p:graphicFrame>
          <p:nvGraphicFramePr>
            <p:cNvPr id="9" name="Object 46"/>
            <p:cNvGraphicFramePr>
              <a:graphicFrameLocks noChangeAspect="1"/>
            </p:cNvGraphicFramePr>
            <p:nvPr/>
          </p:nvGraphicFramePr>
          <p:xfrm>
            <a:off x="1211263" y="3124200"/>
            <a:ext cx="549275" cy="609600"/>
          </p:xfrm>
          <a:graphic>
            <a:graphicData uri="http://schemas.openxmlformats.org/presentationml/2006/ole">
              <p:oleObj spid="_x0000_s110597" name="Equation" r:id="rId6" imgW="203040" imgH="228600" progId="Equation.DSMT4">
                <p:embed/>
              </p:oleObj>
            </a:graphicData>
          </a:graphic>
        </p:graphicFrame>
        <p:graphicFrame>
          <p:nvGraphicFramePr>
            <p:cNvPr id="10" name="Object 46"/>
            <p:cNvGraphicFramePr>
              <a:graphicFrameLocks noChangeAspect="1"/>
            </p:cNvGraphicFramePr>
            <p:nvPr/>
          </p:nvGraphicFramePr>
          <p:xfrm>
            <a:off x="1211263" y="4724400"/>
            <a:ext cx="549275" cy="609600"/>
          </p:xfrm>
          <a:graphic>
            <a:graphicData uri="http://schemas.openxmlformats.org/presentationml/2006/ole">
              <p:oleObj spid="_x0000_s110598" name="Equation" r:id="rId7" imgW="203040" imgH="228600" progId="Equation.DSMT4">
                <p:embed/>
              </p:oleObj>
            </a:graphicData>
          </a:graphic>
        </p:graphicFrame>
        <p:sp>
          <p:nvSpPr>
            <p:cNvPr id="12314" name="矩形 10"/>
            <p:cNvSpPr>
              <a:spLocks noChangeArrowheads="1"/>
            </p:cNvSpPr>
            <p:nvPr/>
          </p:nvSpPr>
          <p:spPr bwMode="auto">
            <a:xfrm rot="5400000">
              <a:off x="1339953" y="3892516"/>
              <a:ext cx="590345" cy="662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cs typeface="Times New Roman" pitchFamily="18" charset="0"/>
                </a:rPr>
                <a:t>…</a:t>
              </a:r>
              <a:endParaRPr lang="zh-CN" altLang="en-US" sz="2800">
                <a:cs typeface="Times New Roman" pitchFamily="18" charset="0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 bwMode="auto">
          <a:xfrm flipV="1">
            <a:off x="2214563" y="2388270"/>
            <a:ext cx="1785937" cy="742950"/>
          </a:xfrm>
          <a:prstGeom prst="straightConnector1">
            <a:avLst/>
          </a:prstGeom>
          <a:ln w="38100"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 flipV="1">
            <a:off x="2214563" y="3102645"/>
            <a:ext cx="1857375" cy="323850"/>
          </a:xfrm>
          <a:prstGeom prst="straightConnector1">
            <a:avLst/>
          </a:prstGeom>
          <a:ln w="38100"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>
            <a:off x="2143125" y="3602707"/>
            <a:ext cx="1928813" cy="857250"/>
          </a:xfrm>
          <a:prstGeom prst="straightConnector1">
            <a:avLst/>
          </a:prstGeom>
          <a:ln w="38100"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5199" name="Object 15"/>
          <p:cNvGraphicFramePr>
            <a:graphicFrameLocks noChangeAspect="1"/>
          </p:cNvGraphicFramePr>
          <p:nvPr/>
        </p:nvGraphicFramePr>
        <p:xfrm>
          <a:off x="4876800" y="2775620"/>
          <a:ext cx="4038600" cy="1508125"/>
        </p:xfrm>
        <a:graphic>
          <a:graphicData uri="http://schemas.openxmlformats.org/presentationml/2006/ole">
            <p:oleObj spid="_x0000_s110595" name="Equation" r:id="rId8" imgW="1854000" imgH="685800" progId="Equation.DSMT4">
              <p:embed/>
            </p:oleObj>
          </a:graphicData>
        </a:graphic>
      </p:graphicFrame>
      <p:cxnSp>
        <p:nvCxnSpPr>
          <p:cNvPr id="37" name="直接连接符 36"/>
          <p:cNvCxnSpPr/>
          <p:nvPr/>
        </p:nvCxnSpPr>
        <p:spPr>
          <a:xfrm>
            <a:off x="2209800" y="1973932"/>
            <a:ext cx="1295400" cy="0"/>
          </a:xfrm>
          <a:prstGeom prst="line">
            <a:avLst/>
          </a:prstGeom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63888" y="188640"/>
            <a:ext cx="2244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贝叶斯公式</a:t>
            </a:r>
            <a:endParaRPr lang="zh-CN" altLang="en-US" sz="32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286512" y="1030957"/>
            <a:ext cx="2071074" cy="936625"/>
            <a:chOff x="4368" y="2928"/>
            <a:chExt cx="1257" cy="590"/>
          </a:xfr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grpSpPr>
        <p:sp>
          <p:nvSpPr>
            <p:cNvPr id="28" name="AutoShape 22" descr="实心菱形"/>
            <p:cNvSpPr>
              <a:spLocks noChangeArrowheads="1"/>
            </p:cNvSpPr>
            <p:nvPr/>
          </p:nvSpPr>
          <p:spPr bwMode="auto">
            <a:xfrm>
              <a:off x="4368" y="2928"/>
              <a:ext cx="1257" cy="590"/>
            </a:xfrm>
            <a:prstGeom prst="wedgeRoundRectCallout">
              <a:avLst>
                <a:gd name="adj1" fmla="val -86769"/>
                <a:gd name="adj2" fmla="val 173679"/>
                <a:gd name="adj3" fmla="val 16667"/>
              </a:avLst>
            </a:prstGeom>
            <a:grpFill/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fontAlgn="ctr">
                <a:defRPr/>
              </a:pPr>
              <a:endParaRPr lang="zh-CN" altLang="en-US" sz="2800" b="1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29" name="Rectangle 25" descr="实心菱形"/>
            <p:cNvSpPr>
              <a:spLocks noChangeArrowheads="1"/>
            </p:cNvSpPr>
            <p:nvPr/>
          </p:nvSpPr>
          <p:spPr bwMode="auto">
            <a:xfrm>
              <a:off x="4416" y="3024"/>
              <a:ext cx="1209" cy="3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ctr">
                <a:defRPr/>
              </a:pPr>
              <a:r>
                <a:rPr lang="zh-CN" altLang="en-US" sz="2800" b="1" dirty="0">
                  <a:ea typeface="楷体_GB2312" pitchFamily="49" charset="-122"/>
                </a:rPr>
                <a:t>事后概率</a:t>
              </a:r>
            </a:p>
          </p:txBody>
        </p:sp>
      </p:grp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67544" y="4869160"/>
            <a:ext cx="731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(2)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基于已知新信息 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修正先验概率 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P(A)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971600" y="5353397"/>
            <a:ext cx="33861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计算后验概率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P(A|B)</a:t>
            </a:r>
            <a:endParaRPr lang="zh-CN" altLang="en-US" sz="2800" b="1" dirty="0">
              <a:solidFill>
                <a:srgbClr val="006699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588224" y="6508750"/>
            <a:ext cx="2208213" cy="349250"/>
            <a:chOff x="3379" y="3793"/>
            <a:chExt cx="1391" cy="220"/>
          </a:xfrm>
        </p:grpSpPr>
        <p:sp>
          <p:nvSpPr>
            <p:cNvPr id="36" name="AutoShape 11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" name="AutoShape 12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" name="AutoShape 13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" name="AutoShape 1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" name="AutoShape 15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76064" y="5877272"/>
            <a:ext cx="87484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应用提示：事后概率计算不一定都要用贝叶斯公式！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7072926" y="4725145"/>
            <a:ext cx="2071074" cy="792088"/>
            <a:chOff x="4368" y="2928"/>
            <a:chExt cx="1257" cy="590"/>
          </a:xfr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grpSpPr>
        <p:sp>
          <p:nvSpPr>
            <p:cNvPr id="43" name="AutoShape 22" descr="实心菱形"/>
            <p:cNvSpPr>
              <a:spLocks noChangeArrowheads="1"/>
            </p:cNvSpPr>
            <p:nvPr/>
          </p:nvSpPr>
          <p:spPr bwMode="auto">
            <a:xfrm>
              <a:off x="4368" y="2928"/>
              <a:ext cx="1257" cy="590"/>
            </a:xfrm>
            <a:prstGeom prst="wedgeRoundRectCallout">
              <a:avLst>
                <a:gd name="adj1" fmla="val -59709"/>
                <a:gd name="adj2" fmla="val 107705"/>
                <a:gd name="adj3" fmla="val 16667"/>
              </a:avLst>
            </a:prstGeom>
            <a:grpFill/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fontAlgn="ctr">
                <a:defRPr/>
              </a:pPr>
              <a:endParaRPr lang="zh-CN" altLang="en-US" sz="2800" b="1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44" name="Rectangle 25" descr="实心菱形"/>
            <p:cNvSpPr>
              <a:spLocks noChangeArrowheads="1"/>
            </p:cNvSpPr>
            <p:nvPr/>
          </p:nvSpPr>
          <p:spPr bwMode="auto">
            <a:xfrm>
              <a:off x="4416" y="3024"/>
              <a:ext cx="1209" cy="3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ctr">
                <a:defRPr/>
              </a:pPr>
              <a:r>
                <a:rPr lang="en-US" altLang="zh-CN" sz="2800" b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P34, 21</a:t>
              </a:r>
              <a:r>
                <a:rPr lang="zh-CN" altLang="en-US" sz="2800" b="1" dirty="0" smtClean="0">
                  <a:ea typeface="楷体_GB2312" pitchFamily="49" charset="-122"/>
                </a:rPr>
                <a:t>题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</p:grpSp>
      <p:sp>
        <p:nvSpPr>
          <p:cNvPr id="45" name="Text Box 2" descr="水滴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6156176" y="6396335"/>
            <a:ext cx="453740" cy="46166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3" grpId="0" autoUpdateAnimBg="0"/>
      <p:bldP spid="14" grpId="0" animBg="1" autoUpdateAnimBg="0"/>
      <p:bldP spid="25" grpId="0"/>
      <p:bldP spid="32" grpId="0" autoUpdateAnimBg="0"/>
      <p:bldP spid="33" grpId="0"/>
      <p:bldP spid="35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714480" y="1428736"/>
            <a:ext cx="1215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: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928662" y="1701217"/>
            <a:ext cx="642942" cy="114300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1643042" y="2415597"/>
            <a:ext cx="4143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用途：简化独立事件　相关概率的计算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Text Box 2" descr="水滴"/>
          <p:cNvSpPr txBox="1">
            <a:spLocks noChangeArrowheads="1"/>
          </p:cNvSpPr>
          <p:nvPr/>
        </p:nvSpPr>
        <p:spPr bwMode="auto">
          <a:xfrm>
            <a:off x="2987824" y="404664"/>
            <a:ext cx="2808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事件的独立性</a:t>
            </a:r>
            <a:endParaRPr kumimoji="1"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500694" y="2415597"/>
            <a:ext cx="642942" cy="142876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4" name="矩形 23"/>
          <p:cNvSpPr/>
          <p:nvPr/>
        </p:nvSpPr>
        <p:spPr>
          <a:xfrm>
            <a:off x="6000760" y="2201283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积事件概率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00760" y="2915663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和事件概率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72198" y="3558605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．．．．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71800" y="1466781"/>
            <a:ext cx="58560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A|B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＝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或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AB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＝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P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sp>
        <p:nvSpPr>
          <p:cNvPr id="20" name="Text Box 10" descr="水滴"/>
          <p:cNvSpPr txBox="1">
            <a:spLocks noChangeArrowheads="1"/>
          </p:cNvSpPr>
          <p:nvPr/>
        </p:nvSpPr>
        <p:spPr bwMode="auto">
          <a:xfrm>
            <a:off x="827584" y="4149080"/>
            <a:ext cx="7704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易混淆概念：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个事件的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两两独立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相互独立</a:t>
            </a:r>
          </a:p>
        </p:txBody>
      </p:sp>
      <p:sp>
        <p:nvSpPr>
          <p:cNvPr id="21" name="Text Box 10" descr="水滴"/>
          <p:cNvSpPr txBox="1">
            <a:spLocks noChangeArrowheads="1"/>
          </p:cNvSpPr>
          <p:nvPr/>
        </p:nvSpPr>
        <p:spPr bwMode="auto">
          <a:xfrm>
            <a:off x="1024880" y="4797152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相互独立</a:t>
            </a:r>
          </a:p>
        </p:txBody>
      </p:sp>
      <p:sp>
        <p:nvSpPr>
          <p:cNvPr id="22" name="右箭头 21"/>
          <p:cNvSpPr/>
          <p:nvPr/>
        </p:nvSpPr>
        <p:spPr>
          <a:xfrm>
            <a:off x="2701280" y="4873352"/>
            <a:ext cx="914400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Text Box 10" descr="水滴"/>
          <p:cNvSpPr txBox="1">
            <a:spLocks noChangeArrowheads="1"/>
          </p:cNvSpPr>
          <p:nvPr/>
        </p:nvSpPr>
        <p:spPr bwMode="auto">
          <a:xfrm>
            <a:off x="3615680" y="4797152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两两独立</a:t>
            </a:r>
          </a:p>
        </p:txBody>
      </p:sp>
      <p:sp>
        <p:nvSpPr>
          <p:cNvPr id="28" name="Text Box 10" descr="水滴"/>
          <p:cNvSpPr txBox="1">
            <a:spLocks noChangeArrowheads="1"/>
          </p:cNvSpPr>
          <p:nvPr/>
        </p:nvSpPr>
        <p:spPr bwMode="auto">
          <a:xfrm>
            <a:off x="5580112" y="4797152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反之不然。</a:t>
            </a:r>
          </a:p>
        </p:txBody>
      </p:sp>
      <p:sp>
        <p:nvSpPr>
          <p:cNvPr id="29" name="Text Box 10" descr="水滴"/>
          <p:cNvSpPr txBox="1">
            <a:spLocks noChangeArrowheads="1"/>
          </p:cNvSpPr>
          <p:nvPr/>
        </p:nvSpPr>
        <p:spPr bwMode="auto">
          <a:xfrm>
            <a:off x="763960" y="5517232"/>
            <a:ext cx="784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注：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个事件的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互不相容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即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两两互不相容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23" grpId="0" animBg="1"/>
      <p:bldP spid="24" grpId="0"/>
      <p:bldP spid="25" grpId="0"/>
      <p:bldP spid="26" grpId="0"/>
      <p:bldP spid="18" grpId="0"/>
      <p:bldP spid="20" grpId="0" autoUpdateAnimBg="0"/>
      <p:bldP spid="21" grpId="0" autoUpdateAnimBg="0"/>
      <p:bldP spid="22" grpId="0" animBg="1"/>
      <p:bldP spid="27" grpId="0" autoUpdateAnimBg="0"/>
      <p:bldP spid="28" grpId="0" autoUpdateAnimBg="0"/>
      <p:bldP spid="2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324600" y="6324600"/>
            <a:ext cx="2208213" cy="349250"/>
            <a:chOff x="3379" y="3793"/>
            <a:chExt cx="1391" cy="220"/>
          </a:xfrm>
        </p:grpSpPr>
        <p:sp>
          <p:nvSpPr>
            <p:cNvPr id="9231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AutoShape 19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AutoShape 21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7" descr="水滴"/>
          <p:cNvSpPr txBox="1">
            <a:spLocks noChangeArrowheads="1"/>
          </p:cNvSpPr>
          <p:nvPr/>
        </p:nvSpPr>
        <p:spPr bwMode="auto">
          <a:xfrm>
            <a:off x="683568" y="404664"/>
            <a:ext cx="7924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问题：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事件的独立性可方便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计算哪类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事件概率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？</a:t>
            </a:r>
          </a:p>
        </p:txBody>
      </p:sp>
      <p:sp>
        <p:nvSpPr>
          <p:cNvPr id="18" name="Text Box 7" descr="水滴"/>
          <p:cNvSpPr txBox="1">
            <a:spLocks noChangeArrowheads="1"/>
          </p:cNvSpPr>
          <p:nvPr/>
        </p:nvSpPr>
        <p:spPr bwMode="auto">
          <a:xfrm>
            <a:off x="755576" y="1052736"/>
            <a:ext cx="5112568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 </a:t>
            </a:r>
            <a:r>
              <a:rPr lang="zh-CN" altLang="en-US" sz="28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积</a:t>
            </a:r>
            <a:r>
              <a:rPr lang="zh-CN" altLang="en-US" sz="28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事件</a:t>
            </a:r>
            <a:r>
              <a:rPr lang="zh-CN" altLang="en-US" sz="28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（各事件概率乘积）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" name="Text Box 7" descr="水滴"/>
          <p:cNvSpPr txBox="1">
            <a:spLocks noChangeArrowheads="1"/>
          </p:cNvSpPr>
          <p:nvPr/>
        </p:nvSpPr>
        <p:spPr bwMode="auto">
          <a:xfrm>
            <a:off x="1043608" y="2852936"/>
            <a:ext cx="684076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和</a:t>
            </a:r>
            <a:r>
              <a:rPr lang="zh-CN" altLang="en-US" sz="28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事件（对立事件</a:t>
            </a:r>
            <a:r>
              <a:rPr lang="zh-CN" altLang="en-US" sz="28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化和事件为积事件）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022176" y="1628800"/>
            <a:ext cx="693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相互独立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，则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1115616" y="2276872"/>
          <a:ext cx="5462588" cy="520700"/>
        </p:xfrm>
        <a:graphic>
          <a:graphicData uri="http://schemas.openxmlformats.org/presentationml/2006/ole">
            <p:oleObj spid="_x0000_s117765" name="Equation" r:id="rId3" imgW="2387520" imgH="228600" progId="Equation.DSMT4">
              <p:embed/>
            </p:oleObj>
          </a:graphicData>
        </a:graphic>
      </p:graphicFrame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916632" y="3481189"/>
            <a:ext cx="754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相互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独立，则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1212776" y="4149080"/>
          <a:ext cx="3051175" cy="520700"/>
        </p:xfrm>
        <a:graphic>
          <a:graphicData uri="http://schemas.openxmlformats.org/presentationml/2006/ole">
            <p:oleObj spid="_x0000_s117766" name="Equation" r:id="rId4" imgW="1333440" imgH="228600" progId="Equation.DSMT4">
              <p:embed/>
            </p:oleObj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1212776" y="4725144"/>
          <a:ext cx="2849563" cy="550863"/>
        </p:xfrm>
        <a:graphic>
          <a:graphicData uri="http://schemas.openxmlformats.org/presentationml/2006/ole">
            <p:oleObj spid="_x0000_s117767" name="Equation" r:id="rId5" imgW="1244520" imgH="241200" progId="Equation.DSMT4">
              <p:embed/>
            </p:oleObj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1261989" y="5301208"/>
          <a:ext cx="3836987" cy="550863"/>
        </p:xfrm>
        <a:graphic>
          <a:graphicData uri="http://schemas.openxmlformats.org/presentationml/2006/ole">
            <p:oleObj spid="_x0000_s117768" name="Equation" r:id="rId6" imgW="1676160" imgH="241200" progId="Equation.DSMT4">
              <p:embed/>
            </p:oleObj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1288976" y="5805264"/>
          <a:ext cx="5870575" cy="522288"/>
        </p:xfrm>
        <a:graphic>
          <a:graphicData uri="http://schemas.openxmlformats.org/presentationml/2006/ole">
            <p:oleObj spid="_x0000_s117769" name="Equation" r:id="rId7" imgW="25653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755576" y="764704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本章核心问题：</a:t>
            </a:r>
            <a:endParaRPr lang="zh-CN" altLang="en-US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1472" y="1500174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在一个具体问题中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642910" y="2500306"/>
            <a:ext cx="571504" cy="171451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1214414" y="2272721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需假设哪些事件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2976" y="3071810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怎样表示待求概率事件？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1538" y="3844357"/>
            <a:ext cx="5952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利用有关概率公式正确计算概率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5364088" y="836712"/>
            <a:ext cx="2643206" cy="1000132"/>
          </a:xfrm>
          <a:prstGeom prst="wedgeRoundRectCallout">
            <a:avLst>
              <a:gd name="adj1" fmla="val -87274"/>
              <a:gd name="adj2" fmla="val 111670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事件用大写字母表示！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5292080" y="5229200"/>
            <a:ext cx="2643206" cy="1000132"/>
          </a:xfrm>
          <a:prstGeom prst="wedgeRoundRectCallout">
            <a:avLst>
              <a:gd name="adj1" fmla="val -95086"/>
              <a:gd name="adj2" fmla="val -91831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事件要写明具体研究对象！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4" grpId="0"/>
      <p:bldP spid="15" grpId="0"/>
      <p:bldP spid="18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 descr="水滴"/>
          <p:cNvSpPr txBox="1">
            <a:spLocks noChangeArrowheads="1"/>
          </p:cNvSpPr>
          <p:nvPr/>
        </p:nvSpPr>
        <p:spPr bwMode="auto">
          <a:xfrm>
            <a:off x="755576" y="1363216"/>
            <a:ext cx="373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混淆</a:t>
            </a:r>
            <a:r>
              <a:rPr lang="en-US" altLang="zh-CN" sz="32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事件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sz="32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概率</a:t>
            </a:r>
          </a:p>
        </p:txBody>
      </p:sp>
      <p:sp>
        <p:nvSpPr>
          <p:cNvPr id="5" name="Text Box 10" descr="水滴"/>
          <p:cNvSpPr txBox="1">
            <a:spLocks noChangeArrowheads="1"/>
          </p:cNvSpPr>
          <p:nvPr/>
        </p:nvSpPr>
        <p:spPr bwMode="auto">
          <a:xfrm>
            <a:off x="755576" y="2049016"/>
            <a:ext cx="58326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如：设事件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A={……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的概率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3200" b="1" dirty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Rectangle 1029" descr="水滴"/>
          <p:cNvSpPr>
            <a:spLocks noChangeArrowheads="1"/>
          </p:cNvSpPr>
          <p:nvPr/>
        </p:nvSpPr>
        <p:spPr bwMode="auto">
          <a:xfrm>
            <a:off x="1517576" y="2811016"/>
            <a:ext cx="723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P(AB )= 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0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则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A、B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为互不相容事件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365176" y="2125216"/>
            <a:ext cx="4343400" cy="13716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22376" y="2049016"/>
            <a:ext cx="4114800" cy="15240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59832" y="404664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本章常见表述问题</a:t>
            </a:r>
            <a:endParaRPr lang="zh-CN" altLang="en-US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6738" name="Object 1"/>
          <p:cNvGraphicFramePr>
            <a:graphicFrameLocks noChangeAspect="1"/>
          </p:cNvGraphicFramePr>
          <p:nvPr/>
        </p:nvGraphicFramePr>
        <p:xfrm>
          <a:off x="1043608" y="3933056"/>
          <a:ext cx="3128963" cy="560387"/>
        </p:xfrm>
        <a:graphic>
          <a:graphicData uri="http://schemas.openxmlformats.org/presentationml/2006/ole">
            <p:oleObj spid="_x0000_s116738" name="公式" r:id="rId3" imgW="1002960" imgH="190440" progId="Equation.3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827584" y="4941168"/>
            <a:ext cx="8012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只有算式而没有事件假设与有关概率公式！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13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42939" y="2335213"/>
          <a:ext cx="6149975" cy="484187"/>
        </p:xfrm>
        <a:graphic>
          <a:graphicData uri="http://schemas.openxmlformats.org/presentationml/2006/ole">
            <p:oleObj spid="_x0000_s100354" name="Equation" r:id="rId3" imgW="3225600" imgH="253800" progId="Equation.DSMT4">
              <p:embed/>
            </p:oleObj>
          </a:graphicData>
        </a:graphic>
      </p:graphicFrame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84739" y="6076950"/>
            <a:ext cx="2289175" cy="476250"/>
          </a:xfrm>
        </p:spPr>
        <p:txBody>
          <a:bodyPr/>
          <a:lstStyle/>
          <a:p>
            <a:pPr>
              <a:defRPr/>
            </a:pPr>
            <a:fld id="{018FBE5B-B25A-417B-8F61-E44B0D1C7AB3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Text Box 2" descr="水滴"/>
          <p:cNvSpPr txBox="1">
            <a:spLocks noChangeArrowheads="1"/>
          </p:cNvSpPr>
          <p:nvPr/>
        </p:nvSpPr>
        <p:spPr bwMode="auto">
          <a:xfrm>
            <a:off x="2267744" y="107921"/>
            <a:ext cx="4608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本章概率计算公式小结</a:t>
            </a:r>
            <a:endParaRPr lang="en-US" altLang="zh-CN" sz="3200" b="1" dirty="0">
              <a:solidFill>
                <a:srgbClr val="A5002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4" descr="水滴"/>
          <p:cNvSpPr txBox="1">
            <a:spLocks noChangeArrowheads="1"/>
          </p:cNvSpPr>
          <p:nvPr/>
        </p:nvSpPr>
        <p:spPr bwMode="auto">
          <a:xfrm>
            <a:off x="539552" y="1047750"/>
            <a:ext cx="61118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随  机  事  件  的  概  率</a:t>
            </a: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1150739" y="1352550"/>
            <a:ext cx="381000" cy="4953000"/>
          </a:xfrm>
          <a:prstGeom prst="leftBrace">
            <a:avLst>
              <a:gd name="adj1" fmla="val 108333"/>
              <a:gd name="adj2" fmla="val 50000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6" descr="水滴"/>
          <p:cNvSpPr txBox="1">
            <a:spLocks noChangeArrowheads="1"/>
          </p:cNvSpPr>
          <p:nvPr/>
        </p:nvSpPr>
        <p:spPr bwMode="auto">
          <a:xfrm>
            <a:off x="1455539" y="81915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直接计算(古典概率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0" name="Text Box 7" descr="水滴"/>
          <p:cNvSpPr txBox="1">
            <a:spLocks noChangeArrowheads="1"/>
          </p:cNvSpPr>
          <p:nvPr/>
        </p:nvSpPr>
        <p:spPr bwMode="auto">
          <a:xfrm>
            <a:off x="1455539" y="3638550"/>
            <a:ext cx="685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间接计算</a:t>
            </a: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1912739" y="1581150"/>
            <a:ext cx="381000" cy="4724400"/>
          </a:xfrm>
          <a:prstGeom prst="leftBrace">
            <a:avLst>
              <a:gd name="adj1" fmla="val 103333"/>
              <a:gd name="adj2" fmla="val 50000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9" descr="水滴"/>
          <p:cNvSpPr txBox="1">
            <a:spLocks noChangeArrowheads="1"/>
          </p:cNvSpPr>
          <p:nvPr/>
        </p:nvSpPr>
        <p:spPr bwMode="auto">
          <a:xfrm>
            <a:off x="2293739" y="127635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条件概率</a:t>
            </a:r>
          </a:p>
        </p:txBody>
      </p:sp>
      <p:sp>
        <p:nvSpPr>
          <p:cNvPr id="13" name="Text Box 10" descr="水滴"/>
          <p:cNvSpPr txBox="1">
            <a:spLocks noChangeArrowheads="1"/>
          </p:cNvSpPr>
          <p:nvPr/>
        </p:nvSpPr>
        <p:spPr bwMode="auto">
          <a:xfrm>
            <a:off x="2293739" y="188595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乘法公式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189339" y="895350"/>
          <a:ext cx="1828800" cy="442913"/>
        </p:xfrm>
        <a:graphic>
          <a:graphicData uri="http://schemas.openxmlformats.org/presentationml/2006/ole">
            <p:oleObj spid="_x0000_s100355" name="Equation" r:id="rId4" imgW="838080" imgH="203040" progId="Equation.DSMT4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4198738" y="1885950"/>
          <a:ext cx="4549725" cy="533400"/>
        </p:xfrm>
        <a:graphic>
          <a:graphicData uri="http://schemas.openxmlformats.org/presentationml/2006/ole">
            <p:oleObj spid="_x0000_s100356" name="Equation" r:id="rId5" imgW="2400120" imgH="25380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4122539" y="1276350"/>
          <a:ext cx="3429000" cy="560388"/>
        </p:xfrm>
        <a:graphic>
          <a:graphicData uri="http://schemas.openxmlformats.org/presentationml/2006/ole">
            <p:oleObj spid="_x0000_s100357" name="Equation" r:id="rId6" imgW="1549080" imgH="253800" progId="Equation.DSMT4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3208139" y="2038350"/>
          <a:ext cx="914400" cy="198438"/>
        </p:xfrm>
        <a:graphic>
          <a:graphicData uri="http://schemas.openxmlformats.org/presentationml/2006/ole">
            <p:oleObj spid="_x0000_s100358" name="Equation" r:id="rId7" imgW="914400" imgH="198720" progId="Equation.DSMT4">
              <p:embed/>
            </p:oleObj>
          </a:graphicData>
        </a:graphic>
      </p:graphicFrame>
      <p:sp>
        <p:nvSpPr>
          <p:cNvPr id="18" name="Text Box 22" descr="水滴"/>
          <p:cNvSpPr txBox="1">
            <a:spLocks noChangeArrowheads="1"/>
          </p:cNvSpPr>
          <p:nvPr/>
        </p:nvSpPr>
        <p:spPr bwMode="auto">
          <a:xfrm>
            <a:off x="2141339" y="287655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全概率公式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4198739" y="3486150"/>
          <a:ext cx="3733800" cy="1268413"/>
        </p:xfrm>
        <a:graphic>
          <a:graphicData uri="http://schemas.openxmlformats.org/presentationml/2006/ole">
            <p:oleObj spid="_x0000_s100359" name="Equation" r:id="rId8" imgW="1854000" imgH="660240" progId="Equation.DSMT4">
              <p:embed/>
            </p:oleObj>
          </a:graphicData>
        </a:graphic>
      </p:graphicFrame>
      <p:sp>
        <p:nvSpPr>
          <p:cNvPr id="20" name="Text Box 24" descr="水滴"/>
          <p:cNvSpPr txBox="1">
            <a:spLocks noChangeArrowheads="1"/>
          </p:cNvSpPr>
          <p:nvPr/>
        </p:nvSpPr>
        <p:spPr bwMode="auto">
          <a:xfrm>
            <a:off x="2065139" y="379095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贝叶斯公式</a:t>
            </a: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4067944" y="2708920"/>
          <a:ext cx="3456384" cy="858838"/>
        </p:xfrm>
        <a:graphic>
          <a:graphicData uri="http://schemas.openxmlformats.org/presentationml/2006/ole">
            <p:oleObj spid="_x0000_s100360" name="Equation" r:id="rId9" imgW="1612800" imgH="431640" progId="Equation.DSMT4">
              <p:embed/>
            </p:oleObj>
          </a:graphicData>
        </a:graphic>
      </p:graphicFrame>
      <p:sp>
        <p:nvSpPr>
          <p:cNvPr id="22" name="Text Box 26" descr="水滴"/>
          <p:cNvSpPr txBox="1">
            <a:spLocks noChangeArrowheads="1"/>
          </p:cNvSpPr>
          <p:nvPr/>
        </p:nvSpPr>
        <p:spPr bwMode="auto">
          <a:xfrm>
            <a:off x="2065139" y="462915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加法公式：</a:t>
            </a:r>
            <a:endParaRPr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3741539" y="4705350"/>
          <a:ext cx="4652963" cy="849313"/>
        </p:xfrm>
        <a:graphic>
          <a:graphicData uri="http://schemas.openxmlformats.org/presentationml/2006/ole">
            <p:oleObj spid="_x0000_s100361" name="Equation" r:id="rId10" imgW="2247840" imgH="444240" progId="Equation.DSMT4">
              <p:embed/>
            </p:oleObj>
          </a:graphicData>
        </a:graphic>
      </p:graphicFrame>
      <p:sp>
        <p:nvSpPr>
          <p:cNvPr id="24" name="Text Box 28" descr="水滴"/>
          <p:cNvSpPr txBox="1">
            <a:spLocks noChangeArrowheads="1"/>
          </p:cNvSpPr>
          <p:nvPr/>
        </p:nvSpPr>
        <p:spPr bwMode="auto">
          <a:xfrm>
            <a:off x="2065139" y="5619750"/>
            <a:ext cx="215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差事件概率：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4071739" y="5562600"/>
          <a:ext cx="3657600" cy="860425"/>
        </p:xfrm>
        <a:graphic>
          <a:graphicData uri="http://schemas.openxmlformats.org/presentationml/2006/ole">
            <p:oleObj spid="_x0000_s100362" name="Equation" r:id="rId11" imgW="2031840" imgH="431640" progId="Equation.DSMT4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27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nimBg="1"/>
      <p:bldP spid="9" grpId="0" autoUpdateAnimBg="0"/>
      <p:bldP spid="10" grpId="0" autoUpdateAnimBg="0"/>
      <p:bldP spid="11" grpId="0" animBg="1"/>
      <p:bldP spid="12" grpId="0" autoUpdateAnimBg="0"/>
      <p:bldP spid="13" grpId="0" autoUpdateAnimBg="0"/>
      <p:bldP spid="18" grpId="0" autoUpdateAnimBg="0"/>
      <p:bldP spid="20" grpId="0" autoUpdateAnimBg="0"/>
      <p:bldP spid="22" grpId="0" autoUpdateAnimBg="0"/>
      <p:bldP spid="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 descr="水滴"/>
          <p:cNvSpPr txBox="1">
            <a:spLocks noChangeArrowheads="1"/>
          </p:cNvSpPr>
          <p:nvPr/>
        </p:nvSpPr>
        <p:spPr bwMode="auto">
          <a:xfrm>
            <a:off x="780728" y="332656"/>
            <a:ext cx="807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8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古典概率的典型问题：</a:t>
            </a:r>
            <a:r>
              <a:rPr lang="zh-CN" altLang="en-US" sz="28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鸽笼问题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分类取球问题</a:t>
            </a:r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323528" y="978769"/>
            <a:ext cx="8001000" cy="954087"/>
            <a:chOff x="685800" y="1331893"/>
            <a:chExt cx="8001000" cy="954107"/>
          </a:xfrm>
        </p:grpSpPr>
        <p:sp>
          <p:nvSpPr>
            <p:cNvPr id="6" name="Rectangle 1026" descr="水滴"/>
            <p:cNvSpPr>
              <a:spLocks noChangeArrowheads="1"/>
            </p:cNvSpPr>
            <p:nvPr/>
          </p:nvSpPr>
          <p:spPr bwMode="auto">
            <a:xfrm>
              <a:off x="685800" y="1331893"/>
              <a:ext cx="80010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srgbClr val="990033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rgbClr val="990033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2. </a:t>
              </a:r>
              <a:r>
                <a:rPr lang="zh-CN" altLang="en-US" sz="2800" b="1">
                  <a:solidFill>
                    <a:srgbClr val="990033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和事件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概率                                       的求法：</a:t>
              </a:r>
            </a:p>
            <a:p>
              <a:endPara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3733800" y="1371581"/>
            <a:ext cx="3051175" cy="520700"/>
          </p:xfrm>
          <a:graphic>
            <a:graphicData uri="http://schemas.openxmlformats.org/presentationml/2006/ole">
              <p:oleObj spid="_x0000_s107522" name="Equation" r:id="rId3" imgW="1333440" imgH="228600" progId="Equation.DSMT4">
                <p:embed/>
              </p:oleObj>
            </a:graphicData>
          </a:graphic>
        </p:graphicFrame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28328" y="1551856"/>
            <a:ext cx="693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互不相容，</a:t>
            </a: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704528" y="3228256"/>
            <a:ext cx="754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相互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独立，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33128" y="2085256"/>
            <a:ext cx="44529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98450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由概率的有限可加性可得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237928" y="2694856"/>
          <a:ext cx="3051175" cy="520700"/>
        </p:xfrm>
        <a:graphic>
          <a:graphicData uri="http://schemas.openxmlformats.org/presentationml/2006/ole">
            <p:oleObj spid="_x0000_s107523" name="Equation" r:id="rId4" imgW="1333440" imgH="2286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81128" y="2618656"/>
            <a:ext cx="449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98450" eaLnBrk="0" hangingPunct="0">
              <a:lnSpc>
                <a:spcPct val="120000"/>
              </a:lnSpc>
            </a:pP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=P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)+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)+ …+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 </a:t>
            </a:r>
          </a:p>
        </p:txBody>
      </p:sp>
      <p:sp>
        <p:nvSpPr>
          <p:cNvPr id="13" name="矩形 15"/>
          <p:cNvSpPr>
            <a:spLocks noChangeArrowheads="1"/>
          </p:cNvSpPr>
          <p:nvPr/>
        </p:nvSpPr>
        <p:spPr bwMode="auto">
          <a:xfrm>
            <a:off x="780728" y="3793406"/>
            <a:ext cx="48148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98450" eaLnBrk="0" hangingPunct="0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由对立事件概率的性质可得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161728" y="4447456"/>
          <a:ext cx="3051175" cy="520700"/>
        </p:xfrm>
        <a:graphic>
          <a:graphicData uri="http://schemas.openxmlformats.org/presentationml/2006/ole">
            <p:oleObj spid="_x0000_s107524" name="Equation" r:id="rId5" imgW="1333440" imgH="228600" progId="Equation.DSMT4">
              <p:embed/>
            </p:oleObj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161728" y="4980856"/>
          <a:ext cx="2849563" cy="550863"/>
        </p:xfrm>
        <a:graphic>
          <a:graphicData uri="http://schemas.openxmlformats.org/presentationml/2006/ole">
            <p:oleObj spid="_x0000_s107525" name="Equation" r:id="rId6" imgW="1244520" imgH="241200" progId="Equation.DSMT4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1117576" y="5494089"/>
          <a:ext cx="3836987" cy="550863"/>
        </p:xfrm>
        <a:graphic>
          <a:graphicData uri="http://schemas.openxmlformats.org/presentationml/2006/ole">
            <p:oleObj spid="_x0000_s107526" name="Equation" r:id="rId7" imgW="1676160" imgH="241200" progId="Equation.DSMT4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1117576" y="5954712"/>
          <a:ext cx="5870575" cy="522288"/>
        </p:xfrm>
        <a:graphic>
          <a:graphicData uri="http://schemas.openxmlformats.org/presentationml/2006/ole">
            <p:oleObj spid="_x0000_s107527" name="Equation" r:id="rId8" imgW="2565360" imgH="228600" progId="Equation.DSMT4">
              <p:embed/>
            </p:oleObj>
          </a:graphicData>
        </a:graphic>
      </p:graphicFrame>
      <p:grpSp>
        <p:nvGrpSpPr>
          <p:cNvPr id="18" name="Group 1029"/>
          <p:cNvGrpSpPr>
            <a:grpSpLocks/>
          </p:cNvGrpSpPr>
          <p:nvPr/>
        </p:nvGrpSpPr>
        <p:grpSpPr bwMode="auto">
          <a:xfrm>
            <a:off x="6684267" y="6536134"/>
            <a:ext cx="2208213" cy="349250"/>
            <a:chOff x="3379" y="3793"/>
            <a:chExt cx="1391" cy="220"/>
          </a:xfrm>
        </p:grpSpPr>
        <p:sp>
          <p:nvSpPr>
            <p:cNvPr id="19" name="AutoShape 1030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03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1032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103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1034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/>
      <p:bldP spid="9" grpId="0"/>
      <p:bldP spid="10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4582C-D993-4175-850F-7D7E9211ED1B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197" name="Rectangle 1028" descr="水滴"/>
          <p:cNvSpPr>
            <a:spLocks noChangeArrowheads="1"/>
          </p:cNvSpPr>
          <p:nvPr/>
        </p:nvSpPr>
        <p:spPr bwMode="auto">
          <a:xfrm>
            <a:off x="0" y="41068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6324600" y="6324600"/>
            <a:ext cx="2208213" cy="349250"/>
            <a:chOff x="3379" y="3793"/>
            <a:chExt cx="1391" cy="220"/>
          </a:xfrm>
        </p:grpSpPr>
        <p:sp>
          <p:nvSpPr>
            <p:cNvPr id="8202" name="AutoShape 1030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AutoShape 103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AutoShape 1032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AutoShape 103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AutoShape 1034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 Box 14" descr="水滴"/>
          <p:cNvSpPr txBox="1">
            <a:spLocks noChangeArrowheads="1"/>
          </p:cNvSpPr>
          <p:nvPr/>
        </p:nvSpPr>
        <p:spPr bwMode="auto">
          <a:xfrm>
            <a:off x="1066800" y="990600"/>
            <a:ext cx="85344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ctr">
              <a:defRPr/>
            </a:pPr>
            <a:r>
              <a:rPr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一般情形下有加法定理：</a:t>
            </a:r>
          </a:p>
        </p:txBody>
      </p:sp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1371600" y="1600200"/>
          <a:ext cx="6629400" cy="1036638"/>
        </p:xfrm>
        <a:graphic>
          <a:graphicData uri="http://schemas.openxmlformats.org/presentationml/2006/ole">
            <p:oleObj spid="_x0000_s102402" name="Equation" r:id="rId3" imgW="2450880" imgH="444240" progId="Equation.DSMT4">
              <p:embed/>
            </p:oleObj>
          </a:graphicData>
        </a:graphic>
      </p:graphicFrame>
      <p:sp>
        <p:nvSpPr>
          <p:cNvPr id="22" name="Text Box 16" descr="水滴"/>
          <p:cNvSpPr txBox="1">
            <a:spLocks noChangeArrowheads="1"/>
          </p:cNvSpPr>
          <p:nvPr/>
        </p:nvSpPr>
        <p:spPr bwMode="auto">
          <a:xfrm>
            <a:off x="1143000" y="2743200"/>
            <a:ext cx="9144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ctr"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23" name="Object 17"/>
          <p:cNvGraphicFramePr>
            <a:graphicFrameLocks noChangeAspect="1"/>
          </p:cNvGraphicFramePr>
          <p:nvPr/>
        </p:nvGraphicFramePr>
        <p:xfrm>
          <a:off x="2133600" y="2667000"/>
          <a:ext cx="3733800" cy="3619500"/>
        </p:xfrm>
        <a:graphic>
          <a:graphicData uri="http://schemas.openxmlformats.org/presentationml/2006/ole">
            <p:oleObj spid="_x0000_s102403" name="Equation" r:id="rId4" imgW="1523880" imgH="1650960" progId="Equation.DSMT4">
              <p:embed/>
            </p:oleObj>
          </a:graphicData>
        </a:graphic>
      </p:graphicFrame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6705600" y="2514600"/>
            <a:ext cx="2057400" cy="609600"/>
          </a:xfrm>
          <a:prstGeom prst="wedgeRoundRectCallout">
            <a:avLst>
              <a:gd name="adj1" fmla="val -124579"/>
              <a:gd name="adj2" fmla="val 265491"/>
              <a:gd name="adj3" fmla="val 16667"/>
            </a:avLst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5400000" scaled="1"/>
          </a:gradFill>
          <a:ln w="38100">
            <a:solidFill>
              <a:srgbClr val="CC0066"/>
            </a:solidFill>
            <a:miter lim="800000"/>
            <a:headEnd/>
            <a:tailEnd/>
          </a:ln>
        </p:spPr>
        <p:txBody>
          <a:bodyPr bIns="10800"/>
          <a:lstStyle/>
          <a:p>
            <a:pPr fontAlgn="ctr"/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多除少补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2" grpId="0" autoUpdateAnimBg="0"/>
      <p:bldP spid="2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 descr="水滴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5616" y="1280954"/>
            <a:ext cx="2088232" cy="707886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事 件 </a:t>
            </a:r>
            <a:r>
              <a:rPr kumimoji="1" lang="en-US" altLang="zh-CN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endParaRPr kumimoji="1" lang="zh-CN" altLang="en-US" sz="40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2123728" y="1988840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2" descr="水滴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3608" y="2721114"/>
            <a:ext cx="2592288" cy="707886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概率</a:t>
            </a:r>
            <a:r>
              <a:rPr kumimoji="1" lang="en-US" altLang="zh-CN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kumimoji="1"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123728" y="3501008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2" descr="水滴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3608" y="4161274"/>
            <a:ext cx="4104456" cy="707886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条件概率</a:t>
            </a:r>
            <a:r>
              <a:rPr kumimoji="1" lang="en-US" altLang="zh-CN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A|B</a:t>
            </a:r>
            <a:r>
              <a:rPr kumimoji="1"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kumimoji="1"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123728" y="4869160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899592" y="5529426"/>
            <a:ext cx="7330853" cy="707886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r>
              <a:rPr kumimoji="1"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事件</a:t>
            </a:r>
            <a:r>
              <a:rPr kumimoji="1"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A,B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独立性　</a:t>
            </a:r>
            <a:r>
              <a:rPr kumimoji="1" lang="en-US" altLang="zh-CN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A|B</a:t>
            </a:r>
            <a:r>
              <a:rPr kumimoji="1"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＝</a:t>
            </a:r>
            <a:r>
              <a:rPr kumimoji="1" lang="en-US" altLang="zh-CN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zh-CN" altLang="en-US" sz="4000" dirty="0"/>
          </a:p>
        </p:txBody>
      </p:sp>
      <p:sp>
        <p:nvSpPr>
          <p:cNvPr id="12" name="Text Box 4" descr="水滴"/>
          <p:cNvSpPr txBox="1">
            <a:spLocks noChangeArrowheads="1"/>
          </p:cNvSpPr>
          <p:nvPr/>
        </p:nvSpPr>
        <p:spPr bwMode="auto">
          <a:xfrm>
            <a:off x="1259632" y="404664"/>
            <a:ext cx="670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第一  章  </a:t>
            </a:r>
            <a:r>
              <a:rPr kumimoji="1"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概率论的基本概念</a:t>
            </a:r>
            <a:endParaRPr kumimoji="1"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14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324600" y="6324600"/>
            <a:ext cx="2208213" cy="349250"/>
            <a:chOff x="3379" y="3793"/>
            <a:chExt cx="1391" cy="220"/>
          </a:xfrm>
        </p:grpSpPr>
        <p:sp>
          <p:nvSpPr>
            <p:cNvPr id="9231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AutoShape 19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AutoShape 21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66800" y="1219200"/>
            <a:ext cx="693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相互独立，</a:t>
            </a:r>
          </a:p>
        </p:txBody>
      </p: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685800" y="609600"/>
            <a:ext cx="8001000" cy="954088"/>
            <a:chOff x="685800" y="609600"/>
            <a:chExt cx="8001000" cy="954107"/>
          </a:xfrm>
        </p:grpSpPr>
        <p:sp>
          <p:nvSpPr>
            <p:cNvPr id="9230" name="Rectangle 1026" descr="水滴"/>
            <p:cNvSpPr>
              <a:spLocks noChangeArrowheads="1"/>
            </p:cNvSpPr>
            <p:nvPr/>
          </p:nvSpPr>
          <p:spPr bwMode="auto">
            <a:xfrm>
              <a:off x="685800" y="609600"/>
              <a:ext cx="80010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3.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积事件概率                           的求法：</a:t>
              </a:r>
            </a:p>
            <a:p>
              <a:endPara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9222" name="Object 3"/>
            <p:cNvGraphicFramePr>
              <a:graphicFrameLocks noChangeAspect="1"/>
            </p:cNvGraphicFramePr>
            <p:nvPr/>
          </p:nvGraphicFramePr>
          <p:xfrm>
            <a:off x="3517900" y="609600"/>
            <a:ext cx="2120900" cy="520700"/>
          </p:xfrm>
          <a:graphic>
            <a:graphicData uri="http://schemas.openxmlformats.org/presentationml/2006/ole">
              <p:oleObj spid="_x0000_s103430" name="Equation" r:id="rId3" imgW="927000" imgH="228600" progId="Equation.DSMT4">
                <p:embed/>
              </p:oleObj>
            </a:graphicData>
          </a:graphic>
        </p:graphicFrame>
      </p:grp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295400" y="1905000"/>
          <a:ext cx="5462588" cy="520700"/>
        </p:xfrm>
        <a:graphic>
          <a:graphicData uri="http://schemas.openxmlformats.org/presentationml/2006/ole">
            <p:oleObj spid="_x0000_s103426" name="Equation" r:id="rId4" imgW="2387520" imgH="22860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66800" y="2590800"/>
            <a:ext cx="586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一般情形下有乘法公式</a:t>
            </a:r>
          </a:p>
        </p:txBody>
      </p:sp>
      <p:graphicFrame>
        <p:nvGraphicFramePr>
          <p:cNvPr id="201733" name="Object 5"/>
          <p:cNvGraphicFramePr>
            <a:graphicFrameLocks noGrp="1" noChangeAspect="1"/>
          </p:cNvGraphicFramePr>
          <p:nvPr/>
        </p:nvGraphicFramePr>
        <p:xfrm>
          <a:off x="1403648" y="3429000"/>
          <a:ext cx="7315200" cy="609600"/>
        </p:xfrm>
        <a:graphic>
          <a:graphicData uri="http://schemas.openxmlformats.org/presentationml/2006/ole">
            <p:oleObj spid="_x0000_s103427" name="Equation" r:id="rId5" imgW="322560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680520"/>
            <a:ext cx="7310331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 descr="水滴"/>
          <p:cNvSpPr txBox="1">
            <a:spLocks noChangeArrowheads="1"/>
          </p:cNvSpPr>
          <p:nvPr/>
        </p:nvSpPr>
        <p:spPr bwMode="auto">
          <a:xfrm>
            <a:off x="1142976" y="0"/>
            <a:ext cx="670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习题一  选讲</a:t>
            </a:r>
            <a:endParaRPr kumimoji="1"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7158" y="642918"/>
            <a:ext cx="68580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49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写出下列随机试验的样本空间。</a:t>
            </a:r>
          </a:p>
        </p:txBody>
      </p:sp>
      <p:sp>
        <p:nvSpPr>
          <p:cNvPr id="7" name="矩形 6"/>
          <p:cNvSpPr/>
          <p:nvPr/>
        </p:nvSpPr>
        <p:spPr>
          <a:xfrm>
            <a:off x="428596" y="1214422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）将一枚硬币抛三次，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观察各次正反面出现的结果；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(ii)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观察正面总共出现的次数；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500033" y="2285992"/>
          <a:ext cx="8202969" cy="1000132"/>
        </p:xfrm>
        <a:graphic>
          <a:graphicData uri="http://schemas.openxmlformats.org/presentationml/2006/ole">
            <p:oleObj spid="_x0000_s30722" name="Equation" r:id="rId4" imgW="4228920" imgH="507960" progId="Equation.DSMT4">
              <p:embed/>
            </p:oleObj>
          </a:graphicData>
        </a:graphic>
      </p:graphicFrame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14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6143636" y="428604"/>
            <a:ext cx="2786082" cy="642942"/>
          </a:xfrm>
          <a:prstGeom prst="wedgeRoundRectCallout">
            <a:avLst>
              <a:gd name="adj1" fmla="val -79332"/>
              <a:gd name="adj2" fmla="val 249426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与试验目的有关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3" y="3284984"/>
            <a:ext cx="794663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连接符 26"/>
          <p:cNvCxnSpPr/>
          <p:nvPr/>
        </p:nvCxnSpPr>
        <p:spPr>
          <a:xfrm>
            <a:off x="4139952" y="4797152"/>
            <a:ext cx="259228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721" grpId="0"/>
      <p:bldP spid="7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428604"/>
            <a:ext cx="88582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14282" y="428604"/>
            <a:ext cx="3577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 </a:t>
            </a:r>
            <a:endParaRPr lang="zh-CN" altLang="en-US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214554"/>
            <a:ext cx="724742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500438"/>
            <a:ext cx="523819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3" y="5365591"/>
            <a:ext cx="4857785" cy="113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143108" y="2072807"/>
            <a:ext cx="59293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4922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A={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系统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有效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B={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系统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有效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857759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6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581128"/>
            <a:ext cx="4680520" cy="68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539552" y="5445224"/>
          <a:ext cx="2671763" cy="987425"/>
        </p:xfrm>
        <a:graphic>
          <a:graphicData uri="http://schemas.openxmlformats.org/presentationml/2006/ole">
            <p:oleObj spid="_x0000_s175109" name="Equation" r:id="rId5" imgW="1447560" imgH="457200" progId="Equation.DSMT4">
              <p:embed/>
            </p:oleObj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38469" y="1556792"/>
            <a:ext cx="8905531" cy="3024336"/>
            <a:chOff x="238469" y="1556792"/>
            <a:chExt cx="8905531" cy="3024336"/>
          </a:xfrm>
        </p:grpSpPr>
        <p:pic>
          <p:nvPicPr>
            <p:cNvPr id="17510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8469" y="1556792"/>
              <a:ext cx="8905531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995936" y="2420888"/>
            <a:ext cx="529493" cy="792088"/>
          </p:xfrm>
          <a:graphic>
            <a:graphicData uri="http://schemas.openxmlformats.org/presentationml/2006/ole">
              <p:oleObj spid="_x0000_s175110" name="Equation" r:id="rId7" imgW="317160" imgH="406080" progId="Equation.DSMT4">
                <p:embed/>
              </p:oleObj>
            </a:graphicData>
          </a:graphic>
        </p:graphicFrame>
      </p:grp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6084168" y="1052736"/>
            <a:ext cx="1800200" cy="642942"/>
          </a:xfrm>
          <a:prstGeom prst="wedgeRoundRectCallout">
            <a:avLst>
              <a:gd name="adj1" fmla="val -72791"/>
              <a:gd name="adj2" fmla="val 88853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事件法！</a:t>
            </a:r>
            <a:endParaRPr lang="en-US" altLang="zh-CN" sz="2800" b="1" dirty="0" smtClean="0">
              <a:solidFill>
                <a:srgbClr val="00009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4BCD69-8B3C-4957-AF61-0A1E122EAF96}" type="slidenum">
              <a:rPr lang="en-US" altLang="zh-CN">
                <a:latin typeface="Arial" pitchFamily="34" charset="0"/>
              </a:rPr>
              <a:pPr/>
              <a:t>24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23850" y="687868"/>
            <a:ext cx="8362950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04800"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16.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设甲乙丙三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发导弹向同一敌机射击，各发导弹击中敌机的概率分别是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0.4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0.7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，如果只有一弹击中，飞机被坠毁的概率为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0.2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；如二弹击中，飞机坠毁的概率为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0.6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；如三弹击中，飞机坠毁的概率为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0.9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indent="304800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）求飞机坠毁的概率；</a:t>
            </a:r>
          </a:p>
          <a:p>
            <a:pPr indent="304800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）如飞机已坠毁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，问它最有可能是被几颗导弹击中的？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68313" y="4599007"/>
            <a:ext cx="8424862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解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={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飞机坠毁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={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恰有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发导弹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击中飞机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=0,1,2,3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构成样本空间的有限划分。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21388" y="6324600"/>
            <a:ext cx="2208212" cy="349250"/>
            <a:chOff x="3379" y="3793"/>
            <a:chExt cx="1391" cy="220"/>
          </a:xfrm>
        </p:grpSpPr>
        <p:sp>
          <p:nvSpPr>
            <p:cNvPr id="23558" name="AutoShape 5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9" name="AutoShape 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0" name="AutoShape 7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AutoShape 8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AutoShape 9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E5D4E-C119-449A-838B-F24A62DCB3EA}" type="slidenum">
              <a:rPr lang="en-US" altLang="zh-CN">
                <a:latin typeface="Arial" pitchFamily="34" charset="0"/>
              </a:rPr>
              <a:pPr/>
              <a:t>25</a:t>
            </a:fld>
            <a:endParaRPr lang="en-US" altLang="zh-CN">
              <a:latin typeface="Arial" pitchFamily="34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39751" y="1071546"/>
          <a:ext cx="6032513" cy="546823"/>
        </p:xfrm>
        <a:graphic>
          <a:graphicData uri="http://schemas.openxmlformats.org/presentationml/2006/ole">
            <p:oleObj spid="_x0000_s32770" name="公式" r:id="rId3" imgW="2527300" imgH="228600" progId="Equation.3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14350" y="1643050"/>
          <a:ext cx="7415236" cy="1014049"/>
        </p:xfrm>
        <a:graphic>
          <a:graphicData uri="http://schemas.openxmlformats.org/presentationml/2006/ole">
            <p:oleObj spid="_x0000_s32771" name="公式" r:id="rId4" imgW="3441600" imgH="44424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514350" y="2748561"/>
          <a:ext cx="5915038" cy="1037629"/>
        </p:xfrm>
        <a:graphic>
          <a:graphicData uri="http://schemas.openxmlformats.org/presentationml/2006/ole">
            <p:oleObj spid="_x0000_s32772" name="公式" r:id="rId5" imgW="2958840" imgH="444240" progId="Equation.3">
              <p:embed/>
            </p:oleObj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28596" y="3901506"/>
          <a:ext cx="4429156" cy="545214"/>
        </p:xfrm>
        <a:graphic>
          <a:graphicData uri="http://schemas.openxmlformats.org/presentationml/2006/ole">
            <p:oleObj spid="_x0000_s32773" name="公式" r:id="rId6" imgW="1854200" imgH="228600" progId="Equation.3">
              <p:embed/>
            </p:oleObj>
          </a:graphicData>
        </a:graphic>
      </p:graphicFrame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285720" y="428604"/>
            <a:ext cx="6676828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假定三发导弹击中飞机是相互独立的，有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21388" y="6324600"/>
            <a:ext cx="2208212" cy="349250"/>
            <a:chOff x="3379" y="3793"/>
            <a:chExt cx="1391" cy="220"/>
          </a:xfrm>
        </p:grpSpPr>
        <p:sp>
          <p:nvSpPr>
            <p:cNvPr id="5129" name="AutoShape 8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AutoShape 9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AutoShape 10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AutoShape 11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AutoShape 12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28596" y="4429132"/>
            <a:ext cx="4105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根据全概率公式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1357290" y="4786322"/>
          <a:ext cx="3857652" cy="1010473"/>
        </p:xfrm>
        <a:graphic>
          <a:graphicData uri="http://schemas.openxmlformats.org/presentationml/2006/ole">
            <p:oleObj spid="_x0000_s32774" name="Equation" r:id="rId7" imgW="1637589" imgH="431613" progId="Equation.DSMT4">
              <p:embed/>
            </p:oleObj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857224" y="5786454"/>
          <a:ext cx="6286543" cy="458545"/>
        </p:xfrm>
        <a:graphic>
          <a:graphicData uri="http://schemas.openxmlformats.org/presentationml/2006/ole">
            <p:oleObj spid="_x0000_s32775" name="公式" r:id="rId8" imgW="3416040" imgH="203040" progId="Equation.3">
              <p:embed/>
            </p:oleObj>
          </a:graphicData>
        </a:graphic>
      </p:graphicFrame>
      <p:sp>
        <p:nvSpPr>
          <p:cNvPr id="17" name="椭圆 16"/>
          <p:cNvSpPr/>
          <p:nvPr/>
        </p:nvSpPr>
        <p:spPr>
          <a:xfrm>
            <a:off x="928662" y="5643578"/>
            <a:ext cx="6286544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6072198" y="3786190"/>
            <a:ext cx="2786082" cy="642942"/>
          </a:xfrm>
          <a:prstGeom prst="wedgeRoundRectCallout">
            <a:avLst>
              <a:gd name="adj1" fmla="val -79332"/>
              <a:gd name="adj2" fmla="val 249426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不能只有算式！</a:t>
            </a:r>
            <a:endParaRPr lang="en-US" altLang="zh-CN" sz="2800" b="1" dirty="0" smtClean="0">
              <a:solidFill>
                <a:srgbClr val="00009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ED9BA-0243-473E-A86F-8BB55B1347BE}" type="slidenum">
              <a:rPr lang="en-US" altLang="zh-CN">
                <a:latin typeface="Arial" pitchFamily="34" charset="0"/>
              </a:rPr>
              <a:pPr/>
              <a:t>26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332012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257300" y="1119847"/>
          <a:ext cx="2555875" cy="966788"/>
        </p:xfrm>
        <a:graphic>
          <a:graphicData uri="http://schemas.openxmlformats.org/presentationml/2006/ole">
            <p:oleObj spid="_x0000_s33794" name="Equation" r:id="rId3" imgW="1257120" imgH="431640" progId="Equation.DSMT4">
              <p:embed/>
            </p:oleObj>
          </a:graphicData>
        </a:graphic>
      </p:graphicFrame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215900" y="120239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3" name="Rectangle 5"/>
          <p:cNvSpPr>
            <a:spLocks noChangeArrowheads="1"/>
          </p:cNvSpPr>
          <p:nvPr/>
        </p:nvSpPr>
        <p:spPr bwMode="auto">
          <a:xfrm>
            <a:off x="215900" y="120716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215900" y="120716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5" name="Rectangle 7"/>
          <p:cNvSpPr>
            <a:spLocks noChangeArrowheads="1"/>
          </p:cNvSpPr>
          <p:nvPr/>
        </p:nvSpPr>
        <p:spPr bwMode="auto">
          <a:xfrm>
            <a:off x="215900" y="120716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6" name="Rectangle 8"/>
          <p:cNvSpPr>
            <a:spLocks noChangeArrowheads="1"/>
          </p:cNvSpPr>
          <p:nvPr/>
        </p:nvSpPr>
        <p:spPr bwMode="auto">
          <a:xfrm>
            <a:off x="215900" y="120239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Rectangle 11"/>
          <p:cNvSpPr>
            <a:spLocks noChangeArrowheads="1"/>
          </p:cNvSpPr>
          <p:nvPr/>
        </p:nvSpPr>
        <p:spPr bwMode="auto">
          <a:xfrm>
            <a:off x="215900" y="122621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357158" y="576434"/>
            <a:ext cx="374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由贝叶斯公式</a:t>
            </a:r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2571736" y="2191400"/>
          <a:ext cx="4429156" cy="987484"/>
        </p:xfrm>
        <a:graphic>
          <a:graphicData uri="http://schemas.openxmlformats.org/presentationml/2006/ole">
            <p:oleObj spid="_x0000_s33797" name="公式" r:id="rId4" imgW="2400120" imgH="45720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21388" y="6324600"/>
            <a:ext cx="2208212" cy="349250"/>
            <a:chOff x="3379" y="3793"/>
            <a:chExt cx="1391" cy="220"/>
          </a:xfrm>
        </p:grpSpPr>
        <p:sp>
          <p:nvSpPr>
            <p:cNvPr id="6161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642910" y="333440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同理，可算出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785786" y="4080542"/>
          <a:ext cx="4751387" cy="539750"/>
        </p:xfrm>
        <a:graphic>
          <a:graphicData uri="http://schemas.openxmlformats.org/presentationml/2006/ole">
            <p:oleObj spid="_x0000_s33798" name="Equation" r:id="rId5" imgW="2336760" imgH="241200" progId="Equation.DSMT4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785786" y="4834606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可见，飞机最由可能是被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颗导弹击中的。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" grpId="0"/>
      <p:bldP spid="22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00034" y="428604"/>
            <a:ext cx="836295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04800"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17.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某工厂生产的产品每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10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件一批。设每批产品中的次品数不超过两件，且一批产品中次品数为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0, 1, 2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的概率分别为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0.1, 0.3, 0.6.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现进行抽检，从每批产品中抽取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件检验，若发现其中有次品，则认为该批产品不合格。求通过检验的一批产品中，没有次品的概率。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00034" y="3571876"/>
            <a:ext cx="8424862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解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={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这批产品通过检验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={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这批产品中有</a:t>
            </a:r>
            <a:r>
              <a:rPr kumimoji="1"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个次品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=0,1,2.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构成样本空间的有限划分。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28596" y="5357826"/>
            <a:ext cx="3429024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所求为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事后概率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　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143240" y="5286388"/>
          <a:ext cx="1187450" cy="541338"/>
        </p:xfrm>
        <a:graphic>
          <a:graphicData uri="http://schemas.openxmlformats.org/presentationml/2006/ole">
            <p:oleObj spid="_x0000_s37889" name="Equation" r:id="rId3" imgW="5839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357290" y="571480"/>
          <a:ext cx="5429902" cy="1571636"/>
        </p:xfrm>
        <a:graphic>
          <a:graphicData uri="http://schemas.openxmlformats.org/presentationml/2006/ole">
            <p:oleObj spid="_x0000_s36865" name="Equation" r:id="rId3" imgW="2514600" imgH="660240" progId="Equation.DSMT4">
              <p:embed/>
            </p:oleObj>
          </a:graphicData>
        </a:graphic>
      </p:graphicFrame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71472" y="2357430"/>
          <a:ext cx="5729288" cy="546100"/>
        </p:xfrm>
        <a:graphic>
          <a:graphicData uri="http://schemas.openxmlformats.org/presentationml/2006/ole">
            <p:oleObj spid="_x0000_s36866" name="Equation" r:id="rId4" imgW="2400120" imgH="228600" progId="Equation.DSMT4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416050" y="3071813"/>
          <a:ext cx="6523038" cy="1000125"/>
        </p:xfrm>
        <a:graphic>
          <a:graphicData uri="http://schemas.openxmlformats.org/presentationml/2006/ole">
            <p:oleObj spid="_x0000_s36867" name="Equation" r:id="rId5" imgW="2984400" imgH="457200" progId="Equation.DSMT4">
              <p:embed/>
            </p:oleObj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00034" y="4286256"/>
            <a:ext cx="3429024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代入上式得结果　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00034" y="500042"/>
            <a:ext cx="79296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19. 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设袋中装有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个球：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白，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红，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1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黄，还有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个涂了红、白、黄三种颜色。现从袋中任取一球，设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A={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该球涂有白色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B={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该球涂有红色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C={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该球涂有黄色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，试讨论事件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A, B, C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的独立性。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1472" y="3286124"/>
            <a:ext cx="7929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注意：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根据定义可算出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A, B, C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两两独立，但并不相互独立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，因为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43174" y="4929198"/>
            <a:ext cx="428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P(ABC) ≠ P(A)P(B)P(C)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2" descr="水滴"/>
          <p:cNvSpPr txBox="1">
            <a:spLocks noChangeArrowheads="1"/>
          </p:cNvSpPr>
          <p:nvPr/>
        </p:nvSpPr>
        <p:spPr bwMode="auto">
          <a:xfrm>
            <a:off x="928662" y="1928802"/>
            <a:ext cx="18573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事件</a:t>
            </a:r>
            <a:endParaRPr kumimoji="1"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7224" y="2786058"/>
            <a:ext cx="6776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随机事件的集合表示，运算及其含义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5786" y="37147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易混淆概念：</a:t>
            </a:r>
            <a:endParaRPr lang="zh-CN" altLang="en-US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4348" y="4572008"/>
            <a:ext cx="7600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互不相容事件　对立事件　相互独立事件</a:t>
            </a:r>
            <a:endParaRPr lang="zh-CN" altLang="en-US" sz="32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8604"/>
            <a:ext cx="845602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286125"/>
            <a:ext cx="8460000" cy="320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7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57158" y="428604"/>
            <a:ext cx="47320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21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4" descr="水滴"/>
          <p:cNvSpPr txBox="1">
            <a:spLocks noChangeArrowheads="1"/>
          </p:cNvSpPr>
          <p:nvPr/>
        </p:nvSpPr>
        <p:spPr bwMode="auto">
          <a:xfrm>
            <a:off x="1187624" y="406405"/>
            <a:ext cx="670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第二 章  一维随机变量的分布</a:t>
            </a:r>
            <a:endParaRPr kumimoji="1"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 Box 2" descr="水滴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83768" y="2340169"/>
            <a:ext cx="2664296" cy="58477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随机变量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endParaRPr kumimoji="1" lang="zh-CN" altLang="en-US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1" name="Text Box 2" descr="水滴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148064" y="2340169"/>
            <a:ext cx="3240360" cy="58477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（分布函数</a:t>
            </a: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1" lang="en-US" altLang="zh-CN" sz="1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kumimoji="1"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3" name="Text Box 2" descr="水滴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3636313"/>
            <a:ext cx="3168352" cy="58477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离散型随机变量</a:t>
            </a:r>
            <a:endParaRPr kumimoji="1"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2987824" y="2988241"/>
            <a:ext cx="288032" cy="64807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5508104" y="2924944"/>
            <a:ext cx="288032" cy="64807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 Box 2" descr="水滴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211960" y="3636313"/>
            <a:ext cx="3168352" cy="58477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连续型随机变量</a:t>
            </a:r>
            <a:endParaRPr kumimoji="1"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9" name="Text Box 2" descr="水滴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1556792"/>
            <a:ext cx="2808312" cy="52322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混合型随机变量</a:t>
            </a:r>
            <a:endParaRPr kumimoji="1"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2339752" y="4284385"/>
            <a:ext cx="288032" cy="64807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 Box 2" descr="水滴"/>
          <p:cNvSpPr txBox="1">
            <a:spLocks noChangeArrowheads="1"/>
          </p:cNvSpPr>
          <p:nvPr/>
        </p:nvSpPr>
        <p:spPr bwMode="auto">
          <a:xfrm>
            <a:off x="1619672" y="4941168"/>
            <a:ext cx="1944216" cy="58477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分布律</a:t>
            </a:r>
            <a:endParaRPr kumimoji="1"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5508104" y="4212377"/>
            <a:ext cx="288032" cy="64807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 Box 2" descr="水滴"/>
          <p:cNvSpPr txBox="1">
            <a:spLocks noChangeArrowheads="1"/>
          </p:cNvSpPr>
          <p:nvPr/>
        </p:nvSpPr>
        <p:spPr bwMode="auto">
          <a:xfrm>
            <a:off x="4860032" y="4932457"/>
            <a:ext cx="1944216" cy="58477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概率密度</a:t>
            </a:r>
            <a:endParaRPr kumimoji="1"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5" name="直角上箭头 44"/>
          <p:cNvSpPr/>
          <p:nvPr/>
        </p:nvSpPr>
        <p:spPr>
          <a:xfrm rot="16200000">
            <a:off x="3383868" y="1592796"/>
            <a:ext cx="576064" cy="792088"/>
          </a:xfrm>
          <a:prstGeom prst="bent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292080" y="2132856"/>
            <a:ext cx="3240360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115616" y="4941168"/>
            <a:ext cx="2880320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355976" y="4869160"/>
            <a:ext cx="2880320" cy="792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2771800" y="2780928"/>
            <a:ext cx="2592288" cy="2160240"/>
          </a:xfrm>
          <a:prstGeom prst="straightConnector1">
            <a:avLst/>
          </a:prstGeom>
          <a:ln w="381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7"/>
          </p:cNvCxnSpPr>
          <p:nvPr/>
        </p:nvCxnSpPr>
        <p:spPr>
          <a:xfrm flipV="1">
            <a:off x="6814483" y="2996952"/>
            <a:ext cx="853861" cy="1988207"/>
          </a:xfrm>
          <a:prstGeom prst="straightConnector1">
            <a:avLst/>
          </a:prstGeom>
          <a:ln w="381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26" descr="水滴"/>
          <p:cNvSpPr txBox="1">
            <a:spLocks noChangeArrowheads="1"/>
          </p:cNvSpPr>
          <p:nvPr/>
        </p:nvSpPr>
        <p:spPr bwMode="auto">
          <a:xfrm>
            <a:off x="1187624" y="692696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rPr>
              <a:t>随机变量：</a:t>
            </a:r>
            <a:endParaRPr kumimoji="1" lang="en-US" altLang="zh-CN" sz="2800" b="1" dirty="0">
              <a:solidFill>
                <a:srgbClr val="A50021"/>
              </a:solidFill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32782" name="Text Box 1038"/>
          <p:cNvSpPr txBox="1">
            <a:spLocks noChangeArrowheads="1"/>
          </p:cNvSpPr>
          <p:nvPr/>
        </p:nvSpPr>
        <p:spPr bwMode="auto">
          <a:xfrm>
            <a:off x="827584" y="1124744"/>
            <a:ext cx="76200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 对每一个样本点</a:t>
            </a:r>
            <a:r>
              <a:rPr kumimoji="1" lang="en-US" altLang="zh-CN" sz="2800" b="1" i="1" dirty="0">
                <a:latin typeface="Symbol" pitchFamily="18" charset="2"/>
                <a:ea typeface="宋体" pitchFamily="2" charset="-122"/>
              </a:rPr>
              <a:t>w</a:t>
            </a:r>
            <a:r>
              <a:rPr kumimoji="1" lang="zh-CN" altLang="en-US" sz="2800" b="1" dirty="0">
                <a:latin typeface="Symbol" pitchFamily="18" charset="2"/>
                <a:ea typeface="宋体" pitchFamily="2" charset="-122"/>
                <a:sym typeface="Symbol"/>
              </a:rPr>
              <a:t></a:t>
            </a:r>
            <a:r>
              <a:rPr kumimoji="1" lang="en-US" altLang="zh-CN" sz="2800" b="1" i="1" dirty="0">
                <a:latin typeface="Symbol" pitchFamily="18" charset="2"/>
                <a:ea typeface="宋体" pitchFamily="2" charset="-122"/>
              </a:rPr>
              <a:t>W</a:t>
            </a:r>
            <a:r>
              <a:rPr kumimoji="1" lang="en-US" altLang="zh-CN" sz="2800" b="1" dirty="0">
                <a:latin typeface="Symbol" pitchFamily="18" charset="2"/>
                <a:ea typeface="宋体" pitchFamily="2" charset="-122"/>
              </a:rPr>
              <a:t>，</a:t>
            </a:r>
            <a:r>
              <a:rPr kumimoji="1" lang="zh-CN" altLang="en-US" sz="2800" b="1" dirty="0">
                <a:latin typeface="Symbol" pitchFamily="18" charset="2"/>
                <a:ea typeface="楷体_GB2312" pitchFamily="49" charset="-122"/>
              </a:rPr>
              <a:t>都有唯一实数</a:t>
            </a:r>
            <a:r>
              <a:rPr kumimoji="1" lang="en-US" altLang="zh-CN" sz="2800" b="1" i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A50021"/>
                </a:solidFill>
                <a:latin typeface="Symbol" pitchFamily="18" charset="2"/>
                <a:ea typeface="宋体" pitchFamily="2" charset="-122"/>
              </a:rPr>
              <a:t>w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与之对应,（</a:t>
            </a:r>
            <a:r>
              <a:rPr kumimoji="1" lang="zh-CN" altLang="en-US" sz="2800" b="1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kumimoji="1" lang="en-US" altLang="zh-CN" sz="2800" b="1" i="1" dirty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dirty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990033"/>
                </a:solidFill>
                <a:latin typeface="Symbol" pitchFamily="18" charset="2"/>
                <a:ea typeface="宋体" pitchFamily="2" charset="-122"/>
              </a:rPr>
              <a:t>w</a:t>
            </a:r>
            <a:r>
              <a:rPr kumimoji="1" lang="en-US" altLang="zh-CN" sz="2800" b="1" dirty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sz="2800" b="1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 为一变量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）且对于任意实数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事件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</a:rPr>
              <a:t>{ </a:t>
            </a:r>
            <a:r>
              <a:rPr kumimoji="1" lang="en-US" altLang="zh-CN" sz="2800" b="1" i="1" dirty="0">
                <a:latin typeface="Symbol" pitchFamily="18" charset="2"/>
                <a:ea typeface="宋体" pitchFamily="2" charset="-122"/>
              </a:rPr>
              <a:t>w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|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b="1" i="1" dirty="0">
                <a:latin typeface="Symbol" pitchFamily="18" charset="2"/>
                <a:ea typeface="宋体" pitchFamily="2" charset="-122"/>
              </a:rPr>
              <a:t>w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</a:rPr>
              <a:t>≤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x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}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都有确定的概率，则称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b="1" i="1" dirty="0">
                <a:latin typeface="Symbol" pitchFamily="18" charset="2"/>
                <a:ea typeface="宋体" pitchFamily="2" charset="-122"/>
              </a:rPr>
              <a:t>w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2800" b="1" u="sng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随机变量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简记为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。 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1043"/>
          <p:cNvGrpSpPr>
            <a:grpSpLocks/>
          </p:cNvGrpSpPr>
          <p:nvPr/>
        </p:nvGrpSpPr>
        <p:grpSpPr bwMode="auto">
          <a:xfrm>
            <a:off x="6629400" y="6324600"/>
            <a:ext cx="2208213" cy="349250"/>
            <a:chOff x="3379" y="3793"/>
            <a:chExt cx="1391" cy="220"/>
          </a:xfrm>
        </p:grpSpPr>
        <p:sp>
          <p:nvSpPr>
            <p:cNvPr id="72714" name="AutoShape 1044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5" name="AutoShape 104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6" name="AutoShape 1046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7" name="AutoShape 104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8" name="AutoShape 1048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Text Box 1026" descr="水滴"/>
          <p:cNvSpPr txBox="1">
            <a:spLocks noChangeArrowheads="1"/>
          </p:cNvSpPr>
          <p:nvPr/>
        </p:nvSpPr>
        <p:spPr bwMode="auto">
          <a:xfrm>
            <a:off x="1691680" y="3356992"/>
            <a:ext cx="2880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rPr>
              <a:t>随机变量的作用：</a:t>
            </a:r>
            <a:endParaRPr kumimoji="1" lang="en-US" altLang="zh-CN" sz="2800" b="1" dirty="0">
              <a:solidFill>
                <a:srgbClr val="A50021"/>
              </a:solidFill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19" name="Text Box 1026" descr="水滴"/>
          <p:cNvSpPr txBox="1">
            <a:spLocks noChangeArrowheads="1"/>
          </p:cNvSpPr>
          <p:nvPr/>
        </p:nvSpPr>
        <p:spPr bwMode="auto">
          <a:xfrm>
            <a:off x="1619672" y="4149080"/>
            <a:ext cx="4896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2800" b="1" dirty="0" smtClean="0">
                <a:latin typeface="楷体_GB2312" pitchFamily="49" charset="-122"/>
                <a:ea typeface="黑体" pitchFamily="49" charset="-122"/>
              </a:rPr>
              <a:t>将随机试验及样本空间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黑体" pitchFamily="49" charset="-122"/>
              </a:rPr>
              <a:t>数量化</a:t>
            </a:r>
            <a:endParaRPr kumimoji="1" lang="en-US" altLang="zh-CN" sz="2800" b="1" dirty="0">
              <a:solidFill>
                <a:srgbClr val="A50021"/>
              </a:solidFill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20" name="Text Box 1026" descr="水滴"/>
          <p:cNvSpPr txBox="1">
            <a:spLocks noChangeArrowheads="1"/>
          </p:cNvSpPr>
          <p:nvPr/>
        </p:nvSpPr>
        <p:spPr bwMode="auto">
          <a:xfrm>
            <a:off x="1619672" y="4869160"/>
            <a:ext cx="63367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2800" b="1" dirty="0" smtClean="0">
                <a:latin typeface="楷体_GB2312" pitchFamily="49" charset="-122"/>
                <a:ea typeface="黑体" pitchFamily="49" charset="-122"/>
              </a:rPr>
              <a:t>将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黑体" pitchFamily="49" charset="-122"/>
              </a:rPr>
              <a:t>随机事件</a:t>
            </a:r>
            <a:r>
              <a:rPr kumimoji="1" lang="zh-CN" altLang="en-US" sz="2800" b="1" dirty="0" smtClean="0">
                <a:latin typeface="楷体_GB2312" pitchFamily="49" charset="-122"/>
                <a:ea typeface="黑体" pitchFamily="49" charset="-122"/>
              </a:rPr>
              <a:t>转化为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黑体" pitchFamily="49" charset="-122"/>
              </a:rPr>
              <a:t>随机变量的取值范围</a:t>
            </a:r>
            <a:endParaRPr kumimoji="1" lang="en-US" altLang="zh-CN" sz="2800" b="1" dirty="0">
              <a:solidFill>
                <a:srgbClr val="C00000"/>
              </a:solidFill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22" name="Text Box 2" descr="水滴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44408" y="5589240"/>
            <a:ext cx="453740" cy="46166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82" grpId="0" autoUpdateAnimBg="0"/>
      <p:bldP spid="18" grpId="0" autoUpdateAnimBg="0"/>
      <p:bldP spid="19" grpId="0" autoUpdateAnimBg="0"/>
      <p:bldP spid="20" grpId="0" autoUpdateAnimBg="0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1027" descr="水滴"/>
          <p:cNvSpPr txBox="1">
            <a:spLocks noChangeArrowheads="1"/>
          </p:cNvSpPr>
          <p:nvPr/>
        </p:nvSpPr>
        <p:spPr bwMode="auto">
          <a:xfrm>
            <a:off x="755576" y="476672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rPr>
              <a:t>分布函数</a:t>
            </a:r>
          </a:p>
        </p:txBody>
      </p:sp>
      <p:sp>
        <p:nvSpPr>
          <p:cNvPr id="32783" name="Rectangle 1039" descr="水滴"/>
          <p:cNvSpPr>
            <a:spLocks noChangeArrowheads="1"/>
          </p:cNvSpPr>
          <p:nvPr/>
        </p:nvSpPr>
        <p:spPr bwMode="auto">
          <a:xfrm>
            <a:off x="539552" y="980728"/>
            <a:ext cx="7620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3200" b="1" i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     F</a:t>
            </a:r>
            <a:r>
              <a:rPr kumimoji="1" lang="en-US" altLang="zh-CN" sz="32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b="1" i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) = </a:t>
            </a:r>
            <a:r>
              <a:rPr kumimoji="1" lang="en-US" altLang="zh-CN" sz="3200" b="1" i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3200" b="1" i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≤ </a:t>
            </a:r>
            <a:r>
              <a:rPr kumimoji="1" lang="en-US" altLang="zh-CN" sz="3200" b="1" i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2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zh-CN" altLang="en-US" sz="32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(－∞, +∞)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为随机变量</a:t>
            </a:r>
            <a:r>
              <a:rPr kumimoji="1" lang="en-US" altLang="zh-CN" sz="2800" b="1" i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u="sng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分布函数</a:t>
            </a:r>
          </a:p>
        </p:txBody>
      </p:sp>
      <p:sp>
        <p:nvSpPr>
          <p:cNvPr id="32784" name="Rectangle 1040" descr="水滴"/>
          <p:cNvSpPr>
            <a:spLocks noChangeArrowheads="1"/>
          </p:cNvSpPr>
          <p:nvPr/>
        </p:nvSpPr>
        <p:spPr bwMode="auto">
          <a:xfrm>
            <a:off x="1187624" y="2117800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几何意义：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随机点</a:t>
            </a:r>
            <a:r>
              <a:rPr kumimoji="1" lang="en-US" altLang="zh-CN" sz="2800" b="1" i="1" dirty="0"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落在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－∞, </a:t>
            </a:r>
            <a:r>
              <a:rPr kumimoji="1" lang="en-US" altLang="zh-CN" sz="2800" b="1" i="1" dirty="0">
                <a:latin typeface="Times New Roman" pitchFamily="18" charset="0"/>
                <a:ea typeface="黑体" pitchFamily="2" charset="-122"/>
              </a:rPr>
              <a:t>x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] 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内 的概率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1043"/>
          <p:cNvGrpSpPr>
            <a:grpSpLocks/>
          </p:cNvGrpSpPr>
          <p:nvPr/>
        </p:nvGrpSpPr>
        <p:grpSpPr bwMode="auto">
          <a:xfrm>
            <a:off x="6629400" y="6324600"/>
            <a:ext cx="2208213" cy="349250"/>
            <a:chOff x="3379" y="3793"/>
            <a:chExt cx="1391" cy="220"/>
          </a:xfrm>
        </p:grpSpPr>
        <p:sp>
          <p:nvSpPr>
            <p:cNvPr id="72714" name="AutoShape 1044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5" name="AutoShape 104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6" name="AutoShape 1046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7" name="AutoShape 104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8" name="AutoShape 1048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508104" y="0"/>
            <a:ext cx="2071074" cy="936625"/>
            <a:chOff x="4368" y="2928"/>
            <a:chExt cx="1257" cy="590"/>
          </a:xfr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grpSpPr>
        <p:sp>
          <p:nvSpPr>
            <p:cNvPr id="16" name="AutoShape 22" descr="实心菱形"/>
            <p:cNvSpPr>
              <a:spLocks noChangeArrowheads="1"/>
            </p:cNvSpPr>
            <p:nvPr/>
          </p:nvSpPr>
          <p:spPr bwMode="auto">
            <a:xfrm>
              <a:off x="4368" y="2928"/>
              <a:ext cx="1257" cy="590"/>
            </a:xfrm>
            <a:prstGeom prst="wedgeRoundRectCallout">
              <a:avLst>
                <a:gd name="adj1" fmla="val -101486"/>
                <a:gd name="adj2" fmla="val 79151"/>
                <a:gd name="adj3" fmla="val 16667"/>
              </a:avLst>
            </a:prstGeom>
            <a:grpFill/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fontAlgn="ctr">
                <a:defRPr/>
              </a:pPr>
              <a:endParaRPr lang="zh-CN" altLang="en-US" sz="2800" b="1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17" name="Rectangle 25" descr="实心菱形"/>
            <p:cNvSpPr>
              <a:spLocks noChangeArrowheads="1"/>
            </p:cNvSpPr>
            <p:nvPr/>
          </p:nvSpPr>
          <p:spPr bwMode="auto">
            <a:xfrm>
              <a:off x="4416" y="3024"/>
              <a:ext cx="1209" cy="3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ctr">
                <a:defRPr/>
              </a:pPr>
              <a:r>
                <a:rPr lang="zh-CN" altLang="en-US" sz="2800" b="1" dirty="0">
                  <a:ea typeface="楷体_GB2312" pitchFamily="49" charset="-122"/>
                </a:rPr>
                <a:t>本质是概率</a:t>
              </a:r>
            </a:p>
          </p:txBody>
        </p: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83568" y="2636912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分布函数的性质：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39552" y="3212976"/>
            <a:ext cx="800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（1）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)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为单调不降函数， 即若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≤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则有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)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≤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)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。</a:t>
            </a:r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434280" y="4077072"/>
            <a:ext cx="8458200" cy="793750"/>
            <a:chOff x="480" y="1276"/>
            <a:chExt cx="5040" cy="500"/>
          </a:xfrm>
        </p:grpSpPr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480" y="1276"/>
              <a:ext cx="50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（2）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0≤</a:t>
              </a:r>
              <a:r>
                <a:rPr kumimoji="1" lang="en-US" altLang="zh-CN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( </a:t>
              </a:r>
              <a:r>
                <a:rPr kumimoji="1" lang="en-US" altLang="zh-CN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)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≤1，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且</a:t>
              </a:r>
              <a:r>
                <a:rPr kumimoji="1" lang="en-US" altLang="zh-CN" sz="2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lim</a:t>
              </a:r>
              <a:r>
                <a:rPr kumimoji="1" lang="en-US" altLang="zh-CN" sz="2800" b="1" i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( </a:t>
              </a:r>
              <a:r>
                <a:rPr kumimoji="1" lang="en-US" altLang="zh-CN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) = 0 , </a:t>
              </a:r>
              <a:r>
                <a:rPr kumimoji="1" lang="en-US" altLang="zh-CN" sz="2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lim</a:t>
              </a:r>
              <a:r>
                <a:rPr kumimoji="1" lang="en-US" altLang="zh-CN" sz="2800" b="1" i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( </a:t>
              </a:r>
              <a:r>
                <a:rPr kumimoji="1" lang="en-US" altLang="zh-CN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) = 1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。</a:t>
              </a: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2688" y="1488"/>
              <a:ext cx="6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x→-∞</a:t>
              </a: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4080" y="1488"/>
              <a:ext cx="8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x→+∞</a:t>
              </a:r>
            </a:p>
          </p:txBody>
        </p:sp>
      </p:grp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510480" y="4711750"/>
            <a:ext cx="838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（3）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)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是右连续函数， 即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+0 )  =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)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11560" y="5301208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常用于</a:t>
            </a:r>
            <a:r>
              <a:rPr kumimoji="1" lang="zh-CN" altLang="en-US" sz="28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判定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函数是否为某个随机变量的</a:t>
            </a:r>
            <a:r>
              <a:rPr kumimoji="1" lang="zh-CN" altLang="en-US" sz="28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分布函数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，</a:t>
            </a:r>
            <a:endParaRPr kumimoji="1" lang="en-US" altLang="zh-CN" sz="2800" b="1" dirty="0" smtClean="0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8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求解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分布函数中</a:t>
            </a:r>
            <a:r>
              <a:rPr kumimoji="1" lang="zh-CN" altLang="en-US" sz="28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未知参数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(特别是性质2和3)</a:t>
            </a:r>
            <a:r>
              <a:rPr kumimoji="1" lang="zh-CN" altLang="en-US" sz="28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dirty="0"/>
          </a:p>
        </p:txBody>
      </p:sp>
      <p:sp>
        <p:nvSpPr>
          <p:cNvPr id="27" name="Text Box 2" descr="水滴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44408" y="5847655"/>
            <a:ext cx="453740" cy="46166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3491880" y="2636912"/>
            <a:ext cx="4752528" cy="60939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单调不降、有界性、右连续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83" grpId="0" autoUpdateAnimBg="0"/>
      <p:bldP spid="32784" grpId="0" autoUpdateAnimBg="0"/>
      <p:bldP spid="18" grpId="0" autoUpdateAnimBg="0"/>
      <p:bldP spid="19" grpId="0" autoUpdateAnimBg="0"/>
      <p:bldP spid="24" grpId="0" autoUpdateAnimBg="0"/>
      <p:bldP spid="26" grpId="0"/>
      <p:bldP spid="27" grpId="0" animBg="1"/>
      <p:bldP spid="2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 Box 2" descr="水滴"/>
          <p:cNvSpPr txBox="1">
            <a:spLocks noChangeArrowheads="1"/>
          </p:cNvSpPr>
          <p:nvPr/>
        </p:nvSpPr>
        <p:spPr bwMode="auto">
          <a:xfrm>
            <a:off x="914400" y="332656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离散随机变量</a:t>
            </a:r>
            <a:r>
              <a:rPr kumimoji="1"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及分布律</a:t>
            </a:r>
            <a:endParaRPr kumimoji="1" lang="en-US" altLang="zh-CN" sz="28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971600" y="2852936"/>
            <a:ext cx="87630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称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zh-CN" altLang="en-US" sz="2800" b="1" u="sng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离散型随机变量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并称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</a:t>
            </a:r>
            <a:r>
              <a:rPr lang="en-US" altLang="zh-CN" sz="3000" b="1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3000" b="1" i="1" baseline="-25000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 </a:t>
            </a:r>
            <a:r>
              <a:rPr lang="en-US" altLang="zh-CN" sz="30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3000" b="1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30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3000" b="1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30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3000" b="1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3000" b="1" i="1" baseline="-25000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 </a:t>
            </a:r>
            <a:r>
              <a:rPr lang="en-US" altLang="zh-CN" sz="30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}，</a:t>
            </a:r>
            <a:r>
              <a:rPr lang="en-US" altLang="zh-CN" sz="3000" b="1" i="1" dirty="0" err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3000" b="1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</a:t>
            </a:r>
            <a:r>
              <a:rPr lang="zh-CN" altLang="en-US" sz="30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1,2,…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 u="sng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分布律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zh-CN" altLang="en-US" sz="2800" b="1" i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899592" y="919808"/>
            <a:ext cx="8153400" cy="1971675"/>
            <a:chOff x="240" y="1420"/>
            <a:chExt cx="5280" cy="1242"/>
          </a:xfrm>
        </p:grpSpPr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240" y="1420"/>
              <a:ext cx="5280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lang="zh-CN" altLang="en-US" sz="2800" b="1" dirty="0">
                  <a:solidFill>
                    <a:srgbClr val="990033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定义：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如果随机变量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至多取可列无穷个数值：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… ,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记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2800" b="1" i="1" baseline="-250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{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="1" i="1" baseline="-250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},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满足</a:t>
              </a:r>
              <a:endPara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3120" y="2393"/>
              <a:ext cx="43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altLang="zh-CN" sz="2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3120" y="2016"/>
              <a:ext cx="4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5" name="Group 12"/>
          <p:cNvGrpSpPr>
            <a:grpSpLocks/>
          </p:cNvGrpSpPr>
          <p:nvPr/>
        </p:nvGrpSpPr>
        <p:grpSpPr bwMode="auto">
          <a:xfrm>
            <a:off x="975792" y="1950096"/>
            <a:ext cx="8382000" cy="1076325"/>
            <a:chOff x="528" y="2069"/>
            <a:chExt cx="5280" cy="678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528" y="2202"/>
              <a:ext cx="528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（1） </a:t>
              </a:r>
              <a:r>
                <a:rPr lang="en-US" altLang="zh-CN" sz="2800" b="1" i="1" dirty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2800" b="1" i="1" baseline="-25000" dirty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  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≥ 0 ；                  （2） ∑ </a:t>
              </a:r>
              <a:r>
                <a:rPr lang="en-US" altLang="zh-CN" sz="2800" b="1" i="1" dirty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2800" b="1" i="1" baseline="-25000" dirty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en-US" altLang="zh-CN" sz="2800" b="1" i="1" dirty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 1。</a:t>
              </a:r>
              <a:endPara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3528" y="2478"/>
              <a:ext cx="4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200" b="1" i="1" dirty="0" err="1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en-US" altLang="zh-CN" sz="2200" b="1" dirty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555" y="2069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 dirty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∞</a:t>
              </a:r>
              <a:endPara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3209405" y="2164408"/>
            <a:ext cx="1612900" cy="559897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非负性</a:t>
            </a: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7240067" y="2197746"/>
            <a:ext cx="1612900" cy="559897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规范性</a:t>
            </a:r>
          </a:p>
        </p:txBody>
      </p:sp>
      <p:sp>
        <p:nvSpPr>
          <p:cNvPr id="41" name="Text Box 2" descr="水滴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44408" y="5847655"/>
            <a:ext cx="453740" cy="46166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827584" y="4725144"/>
            <a:ext cx="777240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问题：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离散型随机变量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分布函数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分布律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的互相转换？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  <p:bldP spid="39" grpId="0" animBg="1" autoUpdateAnimBg="0"/>
      <p:bldP spid="40" grpId="0" animBg="1" autoUpdateAnimBg="0"/>
      <p:bldP spid="41" grpId="0" animBg="1"/>
      <p:bldP spid="4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951" name="Text Box 79" descr="水滴"/>
          <p:cNvSpPr txBox="1">
            <a:spLocks noChangeArrowheads="1"/>
          </p:cNvSpPr>
          <p:nvPr/>
        </p:nvSpPr>
        <p:spPr bwMode="auto">
          <a:xfrm>
            <a:off x="539750" y="5195888"/>
            <a:ext cx="803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注：离散型随机变量的分布函数为阶梯型函数。</a:t>
            </a:r>
          </a:p>
        </p:txBody>
      </p:sp>
      <p:graphicFrame>
        <p:nvGraphicFramePr>
          <p:cNvPr id="591875" name="Object 3"/>
          <p:cNvGraphicFramePr>
            <a:graphicFrameLocks noChangeAspect="1"/>
          </p:cNvGraphicFramePr>
          <p:nvPr/>
        </p:nvGraphicFramePr>
        <p:xfrm>
          <a:off x="2444750" y="1500188"/>
          <a:ext cx="3886200" cy="889000"/>
        </p:xfrm>
        <a:graphic>
          <a:graphicData uri="http://schemas.openxmlformats.org/presentationml/2006/ole">
            <p:oleObj spid="_x0000_s123906" name="Equation" r:id="rId3" imgW="1777680" imgH="406080" progId="Equation.3">
              <p:embed/>
            </p:oleObj>
          </a:graphicData>
        </a:graphic>
      </p:graphicFrame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1374775" y="2559050"/>
          <a:ext cx="3917950" cy="512763"/>
        </p:xfrm>
        <a:graphic>
          <a:graphicData uri="http://schemas.openxmlformats.org/presentationml/2006/ole">
            <p:oleObj spid="_x0000_s123907" name="Equation" r:id="rId4" imgW="1841400" imgH="241200" progId="Equation.DSMT4">
              <p:embed/>
            </p:oleObj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3429000" y="4071938"/>
          <a:ext cx="2484438" cy="1173162"/>
        </p:xfrm>
        <a:graphic>
          <a:graphicData uri="http://schemas.openxmlformats.org/presentationml/2006/ole">
            <p:oleObj spid="_x0000_s123908" name="Equation" r:id="rId5" imgW="1104840" imgH="520560" progId="Equation.DSMT4">
              <p:embed/>
            </p:oleObj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/>
        </p:nvGraphicFramePr>
        <p:xfrm>
          <a:off x="3429000" y="3413125"/>
          <a:ext cx="2851150" cy="801688"/>
        </p:xfrm>
        <a:graphic>
          <a:graphicData uri="http://schemas.openxmlformats.org/presentationml/2006/ole">
            <p:oleObj spid="_x0000_s123909" name="公式" r:id="rId6" imgW="1130040" imgH="317160" progId="Equation.3">
              <p:embed/>
            </p:oleObj>
          </a:graphicData>
        </a:graphic>
      </p:graphicFrame>
      <p:sp>
        <p:nvSpPr>
          <p:cNvPr id="103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486400" y="228600"/>
            <a:ext cx="3657600" cy="381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b="1" smtClean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分    布     律</a:t>
            </a:r>
            <a:endParaRPr lang="zh-CN" altLang="en-US" smtClean="0"/>
          </a:p>
        </p:txBody>
      </p:sp>
      <p:sp>
        <p:nvSpPr>
          <p:cNvPr id="591886" name="Text Box 14"/>
          <p:cNvSpPr txBox="1">
            <a:spLocks noChangeArrowheads="1"/>
          </p:cNvSpPr>
          <p:nvPr/>
        </p:nvSpPr>
        <p:spPr bwMode="auto">
          <a:xfrm>
            <a:off x="228600" y="714375"/>
            <a:ext cx="8456613" cy="60483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已知离散型随机变量的分布律，如何求分布函数？</a:t>
            </a:r>
          </a:p>
        </p:txBody>
      </p:sp>
      <p:sp>
        <p:nvSpPr>
          <p:cNvPr id="591888" name="Text Box 16"/>
          <p:cNvSpPr txBox="1">
            <a:spLocks noChangeArrowheads="1"/>
          </p:cNvSpPr>
          <p:nvPr/>
        </p:nvSpPr>
        <p:spPr bwMode="auto">
          <a:xfrm>
            <a:off x="542925" y="5857875"/>
            <a:ext cx="6172200" cy="60483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反之，已知分布函数，如何求分布律？</a:t>
            </a: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6081634" y="2500306"/>
            <a:ext cx="2490865" cy="774700"/>
          </a:xfrm>
          <a:prstGeom prst="wedgeRoundRectCallout">
            <a:avLst>
              <a:gd name="adj1" fmla="val -78911"/>
              <a:gd name="adj2" fmla="val 67290"/>
              <a:gd name="adj3" fmla="val 16667"/>
            </a:avLst>
          </a:prstGeom>
          <a:gradFill rotWithShape="1">
            <a:gsLst>
              <a:gs pos="0">
                <a:srgbClr val="FFB7DB">
                  <a:alpha val="73000"/>
                </a:srgbClr>
              </a:gs>
              <a:gs pos="50000">
                <a:srgbClr val="FFFFFF"/>
              </a:gs>
              <a:gs pos="100000">
                <a:srgbClr val="FFB7DB">
                  <a:alpha val="73000"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概率的可加性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19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9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951" grpId="0" autoUpdateAnimBg="0"/>
      <p:bldP spid="591886" grpId="0" animBg="1" autoUpdateAnimBg="0"/>
      <p:bldP spid="59188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2"/>
          <p:cNvSpPr txBox="1">
            <a:spLocks noChangeArrowheads="1"/>
          </p:cNvSpPr>
          <p:nvPr/>
        </p:nvSpPr>
        <p:spPr bwMode="auto">
          <a:xfrm>
            <a:off x="142875" y="766763"/>
            <a:ext cx="5605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随机变量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具分布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函数如下，</a:t>
            </a:r>
          </a:p>
        </p:txBody>
      </p:sp>
      <p:sp>
        <p:nvSpPr>
          <p:cNvPr id="632836" name="Line 4"/>
          <p:cNvSpPr>
            <a:spLocks noChangeShapeType="1"/>
          </p:cNvSpPr>
          <p:nvPr/>
        </p:nvSpPr>
        <p:spPr bwMode="auto">
          <a:xfrm flipV="1">
            <a:off x="5343525" y="1436688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2837" name="Line 5"/>
          <p:cNvSpPr>
            <a:spLocks noChangeShapeType="1"/>
          </p:cNvSpPr>
          <p:nvPr/>
        </p:nvSpPr>
        <p:spPr bwMode="auto">
          <a:xfrm>
            <a:off x="4733925" y="2960688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2838" name="Line 6"/>
          <p:cNvSpPr>
            <a:spLocks noChangeShapeType="1"/>
          </p:cNvSpPr>
          <p:nvPr/>
        </p:nvSpPr>
        <p:spPr bwMode="auto">
          <a:xfrm>
            <a:off x="5343525" y="2274888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2839" name="Line 7"/>
          <p:cNvSpPr>
            <a:spLocks noChangeShapeType="1"/>
          </p:cNvSpPr>
          <p:nvPr/>
        </p:nvSpPr>
        <p:spPr bwMode="auto">
          <a:xfrm flipV="1">
            <a:off x="6181725" y="2884488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2840" name="Line 8"/>
          <p:cNvSpPr>
            <a:spLocks noChangeShapeType="1"/>
          </p:cNvSpPr>
          <p:nvPr/>
        </p:nvSpPr>
        <p:spPr bwMode="auto">
          <a:xfrm flipV="1">
            <a:off x="7019925" y="2884488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2841" name="Line 9"/>
          <p:cNvSpPr>
            <a:spLocks noChangeShapeType="1"/>
          </p:cNvSpPr>
          <p:nvPr/>
        </p:nvSpPr>
        <p:spPr bwMode="auto">
          <a:xfrm flipH="1">
            <a:off x="4429125" y="2960688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2842" name="Object 10"/>
          <p:cNvGraphicFramePr>
            <a:graphicFrameLocks noChangeAspect="1"/>
          </p:cNvGraphicFramePr>
          <p:nvPr/>
        </p:nvGraphicFramePr>
        <p:xfrm>
          <a:off x="5335588" y="1360488"/>
          <a:ext cx="474662" cy="355600"/>
        </p:xfrm>
        <a:graphic>
          <a:graphicData uri="http://schemas.openxmlformats.org/presentationml/2006/ole">
            <p:oleObj spid="_x0000_s124930" name="Equation" r:id="rId3" imgW="342720" imgH="203040" progId="Equation.3">
              <p:embed/>
            </p:oleObj>
          </a:graphicData>
        </a:graphic>
      </p:graphicFrame>
      <p:graphicFrame>
        <p:nvGraphicFramePr>
          <p:cNvPr id="632843" name="Object 11"/>
          <p:cNvGraphicFramePr>
            <a:graphicFrameLocks noChangeAspect="1"/>
          </p:cNvGraphicFramePr>
          <p:nvPr/>
        </p:nvGraphicFramePr>
        <p:xfrm>
          <a:off x="7705725" y="3022600"/>
          <a:ext cx="304800" cy="334963"/>
        </p:xfrm>
        <a:graphic>
          <a:graphicData uri="http://schemas.openxmlformats.org/presentationml/2006/ole">
            <p:oleObj spid="_x0000_s124931" name="Equation" r:id="rId4" imgW="126720" imgH="139680" progId="Equation.3">
              <p:embed/>
            </p:oleObj>
          </a:graphicData>
        </a:graphic>
      </p:graphicFrame>
      <p:graphicFrame>
        <p:nvGraphicFramePr>
          <p:cNvPr id="632844" name="Object 12"/>
          <p:cNvGraphicFramePr>
            <a:graphicFrameLocks noChangeAspect="1"/>
          </p:cNvGraphicFramePr>
          <p:nvPr/>
        </p:nvGraphicFramePr>
        <p:xfrm>
          <a:off x="5114925" y="2960688"/>
          <a:ext cx="387350" cy="381000"/>
        </p:xfrm>
        <a:graphic>
          <a:graphicData uri="http://schemas.openxmlformats.org/presentationml/2006/ole">
            <p:oleObj spid="_x0000_s124932" name="公式" r:id="rId5" imgW="126720" imgH="177480" progId="Equation.3">
              <p:embed/>
            </p:oleObj>
          </a:graphicData>
        </a:graphic>
      </p:graphicFrame>
      <p:graphicFrame>
        <p:nvGraphicFramePr>
          <p:cNvPr id="632845" name="Object 13"/>
          <p:cNvGraphicFramePr>
            <a:graphicFrameLocks noChangeAspect="1"/>
          </p:cNvGraphicFramePr>
          <p:nvPr/>
        </p:nvGraphicFramePr>
        <p:xfrm>
          <a:off x="5114925" y="2122488"/>
          <a:ext cx="214313" cy="311150"/>
        </p:xfrm>
        <a:graphic>
          <a:graphicData uri="http://schemas.openxmlformats.org/presentationml/2006/ole">
            <p:oleObj spid="_x0000_s124933" name="公式" r:id="rId6" imgW="114120" imgH="164880" progId="Equation.3">
              <p:embed/>
            </p:oleObj>
          </a:graphicData>
        </a:graphic>
      </p:graphicFrame>
      <p:graphicFrame>
        <p:nvGraphicFramePr>
          <p:cNvPr id="632846" name="Object 14"/>
          <p:cNvGraphicFramePr>
            <a:graphicFrameLocks noChangeAspect="1"/>
          </p:cNvGraphicFramePr>
          <p:nvPr/>
        </p:nvGraphicFramePr>
        <p:xfrm>
          <a:off x="6105525" y="3036888"/>
          <a:ext cx="209550" cy="304800"/>
        </p:xfrm>
        <a:graphic>
          <a:graphicData uri="http://schemas.openxmlformats.org/presentationml/2006/ole">
            <p:oleObj spid="_x0000_s124934" name="公式" r:id="rId7" imgW="114120" imgH="164880" progId="Equation.3">
              <p:embed/>
            </p:oleObj>
          </a:graphicData>
        </a:graphic>
      </p:graphicFrame>
      <p:graphicFrame>
        <p:nvGraphicFramePr>
          <p:cNvPr id="632847" name="Object 15"/>
          <p:cNvGraphicFramePr>
            <a:graphicFrameLocks noChangeAspect="1"/>
          </p:cNvGraphicFramePr>
          <p:nvPr/>
        </p:nvGraphicFramePr>
        <p:xfrm>
          <a:off x="6943725" y="3036888"/>
          <a:ext cx="238125" cy="309562"/>
        </p:xfrm>
        <a:graphic>
          <a:graphicData uri="http://schemas.openxmlformats.org/presentationml/2006/ole">
            <p:oleObj spid="_x0000_s124935" name="公式" r:id="rId8" imgW="126720" imgH="164880" progId="Equation.3">
              <p:embed/>
            </p:oleObj>
          </a:graphicData>
        </a:graphic>
      </p:graphicFrame>
      <p:graphicFrame>
        <p:nvGraphicFramePr>
          <p:cNvPr id="632849" name="Group 17"/>
          <p:cNvGraphicFramePr>
            <a:graphicFrameLocks noGrp="1"/>
          </p:cNvGraphicFramePr>
          <p:nvPr/>
        </p:nvGraphicFramePr>
        <p:xfrm>
          <a:off x="3581400" y="3357563"/>
          <a:ext cx="2743200" cy="105156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762000"/>
                <a:gridCol w="685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81" name="Rectangle 34"/>
          <p:cNvSpPr>
            <a:spLocks noChangeArrowheads="1"/>
          </p:cNvSpPr>
          <p:nvPr/>
        </p:nvSpPr>
        <p:spPr bwMode="auto">
          <a:xfrm>
            <a:off x="4938713" y="766763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试求出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的分布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律</a:t>
            </a:r>
            <a:r>
              <a:rPr lang="zh-CN" altLang="zh-CN" sz="28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zh-CN" altLang="en-US" sz="280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32867" name="Line 35"/>
          <p:cNvSpPr>
            <a:spLocks noChangeShapeType="1"/>
          </p:cNvSpPr>
          <p:nvPr/>
        </p:nvSpPr>
        <p:spPr bwMode="auto">
          <a:xfrm>
            <a:off x="5343525" y="280828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2868" name="Line 36"/>
          <p:cNvSpPr>
            <a:spLocks noChangeShapeType="1"/>
          </p:cNvSpPr>
          <p:nvPr/>
        </p:nvSpPr>
        <p:spPr bwMode="auto">
          <a:xfrm>
            <a:off x="6272213" y="2503488"/>
            <a:ext cx="7477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2869" name="Line 37"/>
          <p:cNvSpPr>
            <a:spLocks noChangeShapeType="1"/>
          </p:cNvSpPr>
          <p:nvPr/>
        </p:nvSpPr>
        <p:spPr bwMode="auto">
          <a:xfrm>
            <a:off x="7019925" y="2274888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32870" name="Object 38"/>
          <p:cNvGraphicFramePr>
            <a:graphicFrameLocks noChangeAspect="1"/>
          </p:cNvGraphicFramePr>
          <p:nvPr/>
        </p:nvGraphicFramePr>
        <p:xfrm>
          <a:off x="736600" y="1273175"/>
          <a:ext cx="3130550" cy="1952625"/>
        </p:xfrm>
        <a:graphic>
          <a:graphicData uri="http://schemas.openxmlformats.org/presentationml/2006/ole">
            <p:oleObj spid="_x0000_s124936" name="Equation" r:id="rId9" imgW="1485720" imgH="927000" progId="Equation.DSMT4">
              <p:embed/>
            </p:oleObj>
          </a:graphicData>
        </a:graphic>
      </p:graphicFrame>
      <p:sp>
        <p:nvSpPr>
          <p:cNvPr id="632872" name="Rectangle 40"/>
          <p:cNvSpPr>
            <a:spLocks noChangeArrowheads="1"/>
          </p:cNvSpPr>
          <p:nvPr/>
        </p:nvSpPr>
        <p:spPr bwMode="auto">
          <a:xfrm>
            <a:off x="642938" y="3551238"/>
            <a:ext cx="292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的分布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律为</a:t>
            </a:r>
          </a:p>
        </p:txBody>
      </p:sp>
      <p:sp>
        <p:nvSpPr>
          <p:cNvPr id="632879" name="Oval 47"/>
          <p:cNvSpPr>
            <a:spLocks noChangeArrowheads="1"/>
          </p:cNvSpPr>
          <p:nvPr/>
        </p:nvSpPr>
        <p:spPr bwMode="auto">
          <a:xfrm>
            <a:off x="5329238" y="2940050"/>
            <a:ext cx="90487" cy="762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80" name="Oval 48"/>
          <p:cNvSpPr>
            <a:spLocks noChangeArrowheads="1"/>
          </p:cNvSpPr>
          <p:nvPr/>
        </p:nvSpPr>
        <p:spPr bwMode="auto">
          <a:xfrm>
            <a:off x="6181725" y="2770188"/>
            <a:ext cx="90488" cy="762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81" name="Oval 49"/>
          <p:cNvSpPr>
            <a:spLocks noChangeArrowheads="1"/>
          </p:cNvSpPr>
          <p:nvPr/>
        </p:nvSpPr>
        <p:spPr bwMode="auto">
          <a:xfrm>
            <a:off x="6973888" y="2427288"/>
            <a:ext cx="90487" cy="762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82" name="Text Box 50"/>
          <p:cNvSpPr txBox="1">
            <a:spLocks noChangeArrowheads="1"/>
          </p:cNvSpPr>
          <p:nvPr/>
        </p:nvSpPr>
        <p:spPr bwMode="auto">
          <a:xfrm>
            <a:off x="428625" y="4509120"/>
            <a:ext cx="8256588" cy="19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离散型随机变量的分布函数是阶梯函数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分布函数的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跳跃点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对应离散型随机变量的可能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取值点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跳跃高度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对应随机变量取对应值的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概率</a:t>
            </a:r>
            <a:endParaRPr lang="en-US" altLang="zh-CN" sz="2800" b="1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30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Text Box 2" descr="水滴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8244408" y="5847655"/>
            <a:ext cx="453740" cy="46166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0" fill="hold"/>
                                        <p:tgtEl>
                                          <p:spTgt spid="63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0" fill="hold"/>
                                        <p:tgtEl>
                                          <p:spTgt spid="63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 animBg="1"/>
      <p:bldP spid="632837" grpId="0" animBg="1"/>
      <p:bldP spid="632838" grpId="0" animBg="1"/>
      <p:bldP spid="632839" grpId="0" animBg="1"/>
      <p:bldP spid="632840" grpId="0" animBg="1"/>
      <p:bldP spid="632841" grpId="0" animBg="1"/>
      <p:bldP spid="632867" grpId="0" animBg="1"/>
      <p:bldP spid="632868" grpId="0" animBg="1"/>
      <p:bldP spid="632869" grpId="0" animBg="1"/>
      <p:bldP spid="632872" grpId="0"/>
      <p:bldP spid="632879" grpId="0" animBg="1"/>
      <p:bldP spid="632880" grpId="0" animBg="1"/>
      <p:bldP spid="632881" grpId="0" animBg="1"/>
      <p:bldP spid="632882" grpId="0" autoUpdateAnimBg="0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 descr="水滴"/>
          <p:cNvSpPr>
            <a:spLocks noChangeArrowheads="1"/>
          </p:cNvSpPr>
          <p:nvPr/>
        </p:nvSpPr>
        <p:spPr bwMode="auto">
          <a:xfrm>
            <a:off x="914400" y="3124200"/>
            <a:ext cx="8084264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称函数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8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2800" b="1" i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)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u="sng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概率密度函数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简称</a:t>
            </a:r>
            <a:r>
              <a:rPr kumimoji="1" lang="zh-CN" altLang="en-US" sz="2800" b="1" u="sng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概率密度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819400" y="2057400"/>
          <a:ext cx="3048000" cy="879475"/>
        </p:xfrm>
        <a:graphic>
          <a:graphicData uri="http://schemas.openxmlformats.org/presentationml/2006/ole">
            <p:oleObj spid="_x0000_s121858" name="Equation" r:id="rId3" imgW="1143000" imgH="330120" progId="Equation.DSMT4">
              <p:embed/>
            </p:oleObj>
          </a:graphicData>
        </a:graphic>
      </p:graphicFrame>
      <p:sp>
        <p:nvSpPr>
          <p:cNvPr id="4" name="Text Box 16" descr="水滴"/>
          <p:cNvSpPr txBox="1">
            <a:spLocks noChangeArrowheads="1"/>
          </p:cNvSpPr>
          <p:nvPr/>
        </p:nvSpPr>
        <p:spPr bwMode="auto">
          <a:xfrm>
            <a:off x="990600" y="7620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连续型</a:t>
            </a:r>
            <a:r>
              <a:rPr kumimoji="1"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随机变量及概率密度函数</a:t>
            </a:r>
            <a:endParaRPr kumimoji="1" lang="en-US" altLang="zh-CN" sz="28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17" descr="水滴"/>
          <p:cNvSpPr>
            <a:spLocks noChangeArrowheads="1"/>
          </p:cNvSpPr>
          <p:nvPr/>
        </p:nvSpPr>
        <p:spPr bwMode="auto">
          <a:xfrm>
            <a:off x="990600" y="1371600"/>
            <a:ext cx="71437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若存在非负函数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),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对于任意实数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均有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990600" y="3824288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连续型随机变量</a:t>
            </a:r>
            <a:r>
              <a:rPr kumimoji="1" lang="en-US" altLang="zh-CN" sz="2800" b="1" i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的性质：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762000" y="5129213"/>
            <a:ext cx="87630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（2）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对任意实数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{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} = 0。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762000" y="441960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（1）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的分布函数是连续函数。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762000" y="57150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（3）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  <a:ea typeface="宋体" pitchFamily="2" charset="-122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  <a:ea typeface="宋体" pitchFamily="2" charset="-122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= 0,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但是其逆不真。</a:t>
            </a:r>
          </a:p>
        </p:txBody>
      </p: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6629400" y="6324600"/>
            <a:ext cx="2208213" cy="349250"/>
            <a:chOff x="3379" y="3793"/>
            <a:chExt cx="1391" cy="220"/>
          </a:xfrm>
        </p:grpSpPr>
        <p:sp>
          <p:nvSpPr>
            <p:cNvPr id="26636" name="AutoShape 48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AutoShape 49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AutoShape 50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AutoShape 51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AutoShape 52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6249009" y="1981200"/>
            <a:ext cx="2591306" cy="936625"/>
            <a:chOff x="4284" y="2928"/>
            <a:chExt cx="1434" cy="590"/>
          </a:xfr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grpSpPr>
        <p:sp>
          <p:nvSpPr>
            <p:cNvPr id="17" name="AutoShape 22" descr="实心菱形"/>
            <p:cNvSpPr>
              <a:spLocks noChangeArrowheads="1"/>
            </p:cNvSpPr>
            <p:nvPr/>
          </p:nvSpPr>
          <p:spPr bwMode="auto">
            <a:xfrm>
              <a:off x="4284" y="2928"/>
              <a:ext cx="1434" cy="590"/>
            </a:xfrm>
            <a:prstGeom prst="wedgeRoundRectCallout">
              <a:avLst>
                <a:gd name="adj1" fmla="val -86923"/>
                <a:gd name="adj2" fmla="val 82250"/>
                <a:gd name="adj3" fmla="val 16667"/>
              </a:avLst>
            </a:prstGeom>
            <a:grpFill/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fontAlgn="ctr">
                <a:defRPr/>
              </a:pPr>
              <a:endParaRPr lang="zh-CN" altLang="en-US" sz="2800" b="1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18" name="Rectangle 25" descr="实心菱形"/>
            <p:cNvSpPr>
              <a:spLocks noChangeArrowheads="1"/>
            </p:cNvSpPr>
            <p:nvPr/>
          </p:nvSpPr>
          <p:spPr bwMode="auto">
            <a:xfrm>
              <a:off x="4368" y="3024"/>
              <a:ext cx="1299" cy="3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ctr">
                <a:defRPr/>
              </a:pPr>
              <a:r>
                <a:rPr lang="zh-CN" altLang="en-US" sz="2800" b="1" dirty="0">
                  <a:ea typeface="楷体_GB2312" pitchFamily="49" charset="-122"/>
                </a:rPr>
                <a:t>概率的线密度</a:t>
              </a:r>
            </a:p>
          </p:txBody>
        </p:sp>
      </p:grp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6189663" y="4102100"/>
          <a:ext cx="2403475" cy="541338"/>
        </p:xfrm>
        <a:graphic>
          <a:graphicData uri="http://schemas.openxmlformats.org/presentationml/2006/ole">
            <p:oleObj spid="_x0000_s121859" name="Equation" r:id="rId4" imgW="9014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0"/>
          <p:cNvSpPr>
            <a:spLocks noChangeArrowheads="1"/>
          </p:cNvSpPr>
          <p:nvPr/>
        </p:nvSpPr>
        <p:spPr bwMode="auto">
          <a:xfrm flipV="1">
            <a:off x="3124200" y="228600"/>
            <a:ext cx="1600200" cy="598488"/>
          </a:xfrm>
          <a:prstGeom prst="wedgeRoundRectCallout">
            <a:avLst>
              <a:gd name="adj1" fmla="val -65639"/>
              <a:gd name="adj2" fmla="val -181801"/>
              <a:gd name="adj3" fmla="val 16667"/>
            </a:avLst>
          </a:prstGeom>
          <a:gradFill rotWithShape="0">
            <a:gsLst>
              <a:gs pos="0">
                <a:srgbClr val="FFD6AD"/>
              </a:gs>
              <a:gs pos="100000">
                <a:srgbClr val="FFFFFF"/>
              </a:gs>
            </a:gsLst>
            <a:lin ang="5400000" scaled="1"/>
          </a:gradFill>
          <a:ln w="25400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rot="10800000" lIns="90000" tIns="46800" rIns="90000" bIns="46800"/>
          <a:lstStyle/>
          <a:p>
            <a:pPr algn="ctr" fontAlgn="t"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非负性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629400" y="6324600"/>
            <a:ext cx="2208213" cy="349250"/>
            <a:chOff x="3379" y="3793"/>
            <a:chExt cx="1391" cy="220"/>
          </a:xfrm>
        </p:grpSpPr>
        <p:sp>
          <p:nvSpPr>
            <p:cNvPr id="27660" name="AutoShape 25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AutoShape 2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AutoShape 27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AutoShape 28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AutoShape 29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802" name="Rectangle 58" descr="水滴"/>
          <p:cNvSpPr>
            <a:spLocks noChangeArrowheads="1"/>
          </p:cNvSpPr>
          <p:nvPr/>
        </p:nvSpPr>
        <p:spPr bwMode="auto">
          <a:xfrm>
            <a:off x="990600" y="83820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rPr>
              <a:t>概率密度函数的性质：</a:t>
            </a:r>
          </a:p>
        </p:txBody>
      </p:sp>
      <p:graphicFrame>
        <p:nvGraphicFramePr>
          <p:cNvPr id="159803" name="Object 2"/>
          <p:cNvGraphicFramePr>
            <a:graphicFrameLocks noChangeAspect="1"/>
          </p:cNvGraphicFramePr>
          <p:nvPr/>
        </p:nvGraphicFramePr>
        <p:xfrm>
          <a:off x="1066800" y="1524000"/>
          <a:ext cx="2362200" cy="557213"/>
        </p:xfrm>
        <a:graphic>
          <a:graphicData uri="http://schemas.openxmlformats.org/presentationml/2006/ole">
            <p:oleObj spid="_x0000_s122882" name="Equation" r:id="rId3" imgW="914400" imgH="215640" progId="Equation.DSMT4">
              <p:embed/>
            </p:oleObj>
          </a:graphicData>
        </a:graphic>
      </p:graphicFrame>
      <p:graphicFrame>
        <p:nvGraphicFramePr>
          <p:cNvPr id="159804" name="Object 3"/>
          <p:cNvGraphicFramePr>
            <a:graphicFrameLocks noChangeAspect="1"/>
          </p:cNvGraphicFramePr>
          <p:nvPr/>
        </p:nvGraphicFramePr>
        <p:xfrm>
          <a:off x="3962400" y="1447800"/>
          <a:ext cx="3124200" cy="795338"/>
        </p:xfrm>
        <a:graphic>
          <a:graphicData uri="http://schemas.openxmlformats.org/presentationml/2006/ole">
            <p:oleObj spid="_x0000_s122883" name="Equation" r:id="rId4" imgW="1295280" imgH="330120" progId="Equation.DSMT4">
              <p:embed/>
            </p:oleObj>
          </a:graphicData>
        </a:graphic>
      </p:graphicFrame>
      <p:sp>
        <p:nvSpPr>
          <p:cNvPr id="159805" name="Rectangle 61" descr="水滴"/>
          <p:cNvSpPr>
            <a:spLocks noChangeArrowheads="1"/>
          </p:cNvSpPr>
          <p:nvPr/>
        </p:nvSpPr>
        <p:spPr bwMode="auto">
          <a:xfrm>
            <a:off x="914400" y="2209800"/>
            <a:ext cx="7685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可用上面两条性质来判断一个函数是否概率</a:t>
            </a:r>
          </a:p>
        </p:txBody>
      </p:sp>
      <p:sp>
        <p:nvSpPr>
          <p:cNvPr id="159806" name="Rectangle 62" descr="水滴"/>
          <p:cNvSpPr>
            <a:spLocks noChangeArrowheads="1"/>
          </p:cNvSpPr>
          <p:nvPr/>
        </p:nvSpPr>
        <p:spPr bwMode="auto">
          <a:xfrm>
            <a:off x="1639888" y="2833688"/>
            <a:ext cx="6970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密度函数或确定概率密度函数中的未知参数</a:t>
            </a:r>
          </a:p>
        </p:txBody>
      </p:sp>
      <p:sp>
        <p:nvSpPr>
          <p:cNvPr id="23" name="AutoShape 60"/>
          <p:cNvSpPr>
            <a:spLocks noChangeArrowheads="1"/>
          </p:cNvSpPr>
          <p:nvPr/>
        </p:nvSpPr>
        <p:spPr bwMode="auto">
          <a:xfrm flipV="1">
            <a:off x="6400800" y="762000"/>
            <a:ext cx="1600200" cy="598488"/>
          </a:xfrm>
          <a:prstGeom prst="wedgeRoundRectCallout">
            <a:avLst>
              <a:gd name="adj1" fmla="val -79244"/>
              <a:gd name="adj2" fmla="val -101771"/>
              <a:gd name="adj3" fmla="val 16667"/>
            </a:avLst>
          </a:prstGeom>
          <a:gradFill rotWithShape="0">
            <a:gsLst>
              <a:gs pos="0">
                <a:srgbClr val="FFD6AD"/>
              </a:gs>
              <a:gs pos="100000">
                <a:srgbClr val="FFFFFF"/>
              </a:gs>
            </a:gsLst>
            <a:lin ang="5400000" scaled="1"/>
          </a:gradFill>
          <a:ln w="25400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rot="10800000" lIns="90000" tIns="46800" rIns="90000" bIns="46800"/>
          <a:lstStyle/>
          <a:p>
            <a:pPr algn="ctr" fontAlgn="t"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规范性</a:t>
            </a: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990600" y="3505200"/>
            <a:ext cx="77724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问题：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分布律与密度函数的非负性、规范性以及分布函数的非负性，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F(+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)=1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的性质，其共同根源都在哪里？</a:t>
            </a:r>
          </a:p>
        </p:txBody>
      </p: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2057400" y="5486400"/>
            <a:ext cx="5638800" cy="735013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概率的非负性与规范性！</a:t>
            </a:r>
          </a:p>
        </p:txBody>
      </p:sp>
      <p:sp>
        <p:nvSpPr>
          <p:cNvPr id="17" name="Text Box 2" descr="水滴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8244408" y="5847655"/>
            <a:ext cx="453740" cy="46166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  <p:bldP spid="159802" grpId="0" autoUpdateAnimBg="0"/>
      <p:bldP spid="159805" grpId="0" autoUpdateAnimBg="0"/>
      <p:bldP spid="159806" grpId="0" autoUpdateAnimBg="0"/>
      <p:bldP spid="23" grpId="0" animBg="1" autoUpdateAnimBg="0"/>
      <p:bldP spid="24" grpId="0" autoUpdateAnimBg="0"/>
      <p:bldP spid="25" grpId="0" animBg="1" autoUpdateAnimBg="0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 descr="水滴"/>
          <p:cNvSpPr txBox="1">
            <a:spLocks noChangeArrowheads="1"/>
          </p:cNvSpPr>
          <p:nvPr/>
        </p:nvSpPr>
        <p:spPr bwMode="auto">
          <a:xfrm>
            <a:off x="1142976" y="642918"/>
            <a:ext cx="670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第二 章  一维随机变量的分布</a:t>
            </a:r>
            <a:endParaRPr kumimoji="1"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5" name="Text Box 2" descr="水滴"/>
          <p:cNvSpPr txBox="1">
            <a:spLocks noChangeArrowheads="1"/>
          </p:cNvSpPr>
          <p:nvPr/>
        </p:nvSpPr>
        <p:spPr bwMode="auto">
          <a:xfrm>
            <a:off x="642910" y="1571612"/>
            <a:ext cx="67866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随机变量概率分布的描述工具</a:t>
            </a:r>
            <a:endParaRPr kumimoji="1"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214546" y="2701349"/>
            <a:ext cx="642942" cy="142876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3020386" y="2344159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分布律（离散型）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4612" y="3058539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概率密度（连续型）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2279" y="3857628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分布函数（混合型）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596" y="3000372"/>
            <a:ext cx="19288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分布函数</a:t>
            </a:r>
            <a:endParaRPr lang="en-US" altLang="zh-CN" sz="3200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（一般）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16" y="2428868"/>
            <a:ext cx="21431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与分布函数的转换？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596" y="477305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掌握：</a:t>
            </a:r>
            <a:endParaRPr lang="zh-CN" altLang="en-US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3143240" y="5547335"/>
          <a:ext cx="2286016" cy="524871"/>
        </p:xfrm>
        <a:graphic>
          <a:graphicData uri="http://schemas.openxmlformats.org/presentationml/2006/ole">
            <p:oleObj spid="_x0000_s120834" name="公式" r:id="rId3" imgW="876240" imgH="203040" progId="Equation.3">
              <p:embed/>
            </p:oleObj>
          </a:graphicData>
        </a:graphic>
      </p:graphicFrame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6072198" y="5546743"/>
          <a:ext cx="1855787" cy="525463"/>
        </p:xfrm>
        <a:graphic>
          <a:graphicData uri="http://schemas.openxmlformats.org/presentationml/2006/ole">
            <p:oleObj spid="_x0000_s120835" name="公式" r:id="rId4" imgW="711000" imgH="203040" progId="Equation.3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1571604" y="4773051"/>
            <a:ext cx="6776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用以上各种工具如何计算下面概率？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" name="Object 1"/>
          <p:cNvGraphicFramePr>
            <a:graphicFrameLocks noChangeAspect="1"/>
          </p:cNvGraphicFramePr>
          <p:nvPr/>
        </p:nvGraphicFramePr>
        <p:xfrm>
          <a:off x="1071538" y="5546743"/>
          <a:ext cx="1657350" cy="525463"/>
        </p:xfrm>
        <a:graphic>
          <a:graphicData uri="http://schemas.openxmlformats.org/presentationml/2006/ole">
            <p:oleObj spid="_x0000_s120836" name="公式" r:id="rId5" imgW="634680" imgH="203040" progId="Equation.3">
              <p:embed/>
            </p:oleObj>
          </a:graphicData>
        </a:graphic>
      </p:graphicFrame>
      <p:sp>
        <p:nvSpPr>
          <p:cNvPr id="17" name="右大括号 16"/>
          <p:cNvSpPr/>
          <p:nvPr/>
        </p:nvSpPr>
        <p:spPr>
          <a:xfrm>
            <a:off x="6500826" y="2643182"/>
            <a:ext cx="357190" cy="7143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DB6DA-E2F7-4274-8D57-E3438DB6FF85}" type="slidenum">
              <a:rPr lang="zh-CN" altLang="en-US" sz="3200"/>
              <a:pPr>
                <a:defRPr/>
              </a:pPr>
              <a:t>4</a:t>
            </a:fld>
            <a:endParaRPr lang="en-US" altLang="zh-CN" sz="3200"/>
          </a:p>
        </p:txBody>
      </p:sp>
      <p:sp>
        <p:nvSpPr>
          <p:cNvPr id="17412" name="Text Box 1028" descr="水滴"/>
          <p:cNvSpPr txBox="1">
            <a:spLocks noChangeArrowheads="1"/>
          </p:cNvSpPr>
          <p:nvPr/>
        </p:nvSpPr>
        <p:spPr bwMode="auto">
          <a:xfrm>
            <a:off x="838200" y="2286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13" name="Rectangle 1029" descr="水滴"/>
          <p:cNvSpPr>
            <a:spLocks noChangeArrowheads="1"/>
          </p:cNvSpPr>
          <p:nvPr/>
        </p:nvSpPr>
        <p:spPr bwMode="auto">
          <a:xfrm>
            <a:off x="1043608" y="836712"/>
            <a:ext cx="762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互不相容事件: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AB =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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称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A、B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为互不相容或互斥事件,  即事件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A、B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不可能同时发生。</a:t>
            </a:r>
          </a:p>
        </p:txBody>
      </p:sp>
      <p:sp>
        <p:nvSpPr>
          <p:cNvPr id="17414" name="Rectangle 1030" descr="水滴"/>
          <p:cNvSpPr>
            <a:spLocks noChangeArrowheads="1"/>
          </p:cNvSpPr>
          <p:nvPr/>
        </p:nvSpPr>
        <p:spPr bwMode="auto">
          <a:xfrm>
            <a:off x="1043608" y="1988840"/>
            <a:ext cx="762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对立事件: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AB =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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且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A∪B =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称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A、B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互为对立事件（逆事件）</a:t>
            </a:r>
          </a:p>
        </p:txBody>
      </p:sp>
      <p:sp>
        <p:nvSpPr>
          <p:cNvPr id="17415" name="Rectangle 1031" descr="水滴"/>
          <p:cNvSpPr>
            <a:spLocks noChangeArrowheads="1"/>
          </p:cNvSpPr>
          <p:nvPr/>
        </p:nvSpPr>
        <p:spPr bwMode="auto">
          <a:xfrm>
            <a:off x="1034752" y="4077072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相互独立事件 :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AB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)= 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16" name="Rectangle 1032" descr="水滴"/>
          <p:cNvSpPr>
            <a:spLocks noChangeArrowheads="1"/>
          </p:cNvSpPr>
          <p:nvPr/>
        </p:nvSpPr>
        <p:spPr bwMode="auto">
          <a:xfrm>
            <a:off x="1115616" y="2996952"/>
            <a:ext cx="762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A、B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互为对立事件，则在一次实验中，若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不发生，则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必发生。</a:t>
            </a:r>
          </a:p>
        </p:txBody>
      </p:sp>
      <p:grpSp>
        <p:nvGrpSpPr>
          <p:cNvPr id="2" name="Group 1033"/>
          <p:cNvGrpSpPr>
            <a:grpSpLocks/>
          </p:cNvGrpSpPr>
          <p:nvPr/>
        </p:nvGrpSpPr>
        <p:grpSpPr bwMode="auto">
          <a:xfrm>
            <a:off x="6324600" y="6324600"/>
            <a:ext cx="2208213" cy="349250"/>
            <a:chOff x="3379" y="3793"/>
            <a:chExt cx="1391" cy="220"/>
          </a:xfrm>
        </p:grpSpPr>
        <p:sp>
          <p:nvSpPr>
            <p:cNvPr id="66572" name="AutoShape 1034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AutoShape 103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AutoShape 1036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AutoShape 103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AutoShape 1038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Rectangle 1032" descr="水滴"/>
          <p:cNvSpPr>
            <a:spLocks noChangeArrowheads="1"/>
          </p:cNvSpPr>
          <p:nvPr/>
        </p:nvSpPr>
        <p:spPr bwMode="auto">
          <a:xfrm>
            <a:off x="1128464" y="4797152"/>
            <a:ext cx="76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对立事件一定是互不相容事件，反之不然</a:t>
            </a:r>
          </a:p>
        </p:txBody>
      </p:sp>
      <p:sp>
        <p:nvSpPr>
          <p:cNvPr id="18" name="Rectangle 1032" descr="水滴"/>
          <p:cNvSpPr>
            <a:spLocks noChangeArrowheads="1"/>
          </p:cNvSpPr>
          <p:nvPr/>
        </p:nvSpPr>
        <p:spPr bwMode="auto">
          <a:xfrm>
            <a:off x="971600" y="5517232"/>
            <a:ext cx="78488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P(A), P(B)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均不为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0, 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则互不相容事件一定不是相互独立的事件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  <p:bldP spid="17414" grpId="0" autoUpdateAnimBg="0"/>
      <p:bldP spid="17415" grpId="0" autoUpdateAnimBg="0"/>
      <p:bldP spid="17416" grpId="0" autoUpdateAnimBg="0"/>
      <p:bldP spid="17" grpId="0" autoUpdateAnimBg="0"/>
      <p:bldP spid="1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500034" y="1785926"/>
            <a:ext cx="17299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易混淆：</a:t>
            </a:r>
            <a:endParaRPr lang="zh-CN" altLang="en-US" sz="3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034" y="4429132"/>
            <a:ext cx="26432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000" b="1" dirty="0" smtClean="0">
                <a:solidFill>
                  <a:srgbClr val="1A62F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习题二</a:t>
            </a:r>
            <a:r>
              <a:rPr lang="en-US" altLang="zh-CN" sz="3000" b="1" dirty="0" smtClean="0">
                <a:solidFill>
                  <a:srgbClr val="1A62F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1, 8, 9)</a:t>
            </a:r>
            <a:endParaRPr lang="zh-CN" altLang="en-US" sz="3000" b="1" dirty="0">
              <a:solidFill>
                <a:srgbClr val="1A62F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1472" y="642918"/>
            <a:ext cx="8215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各种常见分布的应用背景与数学模型</a:t>
            </a:r>
            <a:r>
              <a:rPr lang="en-US" altLang="zh-CN" sz="30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000" b="1" dirty="0" smtClean="0">
                <a:solidFill>
                  <a:srgbClr val="1A62F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习题二</a:t>
            </a:r>
            <a:r>
              <a:rPr lang="en-US" altLang="zh-CN" sz="3000" b="1" dirty="0" smtClean="0">
                <a:solidFill>
                  <a:srgbClr val="1A62F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3,4,5, 6,11,12,13,16,17)</a:t>
            </a:r>
            <a:endParaRPr lang="zh-CN" altLang="en-US" sz="3000" b="1" dirty="0" smtClean="0">
              <a:solidFill>
                <a:srgbClr val="1A62F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zh-CN" altLang="en-US" sz="3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158" y="2428868"/>
            <a:ext cx="5751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 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分布函数、分布律、概率密度</a:t>
            </a:r>
          </a:p>
        </p:txBody>
      </p:sp>
      <p:sp>
        <p:nvSpPr>
          <p:cNvPr id="17" name="矩形 16"/>
          <p:cNvSpPr/>
          <p:nvPr/>
        </p:nvSpPr>
        <p:spPr>
          <a:xfrm>
            <a:off x="357190" y="2857496"/>
            <a:ext cx="8572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判断分布函数的</a:t>
            </a:r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条性质（</a:t>
            </a:r>
            <a:r>
              <a:rPr lang="zh-CN" altLang="en-US" sz="30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单调、有界、右连续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判断概率密度的</a:t>
            </a:r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条性质（</a:t>
            </a:r>
            <a:r>
              <a:rPr lang="zh-CN" altLang="en-US" sz="30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非负性、规范性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8" name="矩形 17"/>
          <p:cNvSpPr/>
          <p:nvPr/>
        </p:nvSpPr>
        <p:spPr>
          <a:xfrm>
            <a:off x="251520" y="5157192"/>
            <a:ext cx="87154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连续型随机变量的分布函数和概率密度的连续性</a:t>
            </a:r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?</a:t>
            </a:r>
            <a:endParaRPr lang="zh-CN" altLang="en-US" sz="30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4518076"/>
            <a:ext cx="34708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常见符号错误：</a:t>
            </a:r>
            <a:endParaRPr lang="zh-CN" altLang="en-US" sz="30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57224" y="5286388"/>
          <a:ext cx="3170237" cy="619125"/>
        </p:xfrm>
        <a:graphic>
          <a:graphicData uri="http://schemas.openxmlformats.org/presentationml/2006/ole">
            <p:oleObj spid="_x0000_s70658" name="公式" r:id="rId3" imgW="1320480" imgH="22860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786314" y="5286388"/>
          <a:ext cx="2536463" cy="642942"/>
        </p:xfrm>
        <a:graphic>
          <a:graphicData uri="http://schemas.openxmlformats.org/presentationml/2006/ole">
            <p:oleObj spid="_x0000_s70659" name="公式" r:id="rId4" imgW="965160" imgH="215640" progId="Equation.3">
              <p:embed/>
            </p:oleObj>
          </a:graphicData>
        </a:graphic>
      </p:graphicFrame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214282" y="214290"/>
            <a:ext cx="8610600" cy="30480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本章解题时应注意的书写问题：</a:t>
            </a:r>
          </a:p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随机变量用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大写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字母（</a:t>
            </a: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X, Y, Z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），随机变量的可能取值用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对应的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小写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字母</a:t>
            </a:r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30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y, z</a:t>
            </a:r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…)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随机变量“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服从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~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某分布；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3000372"/>
            <a:ext cx="7929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 </a:t>
            </a:r>
            <a:r>
              <a:rPr lang="zh-CN" altLang="en-US" sz="30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大写 </a:t>
            </a:r>
            <a:r>
              <a:rPr lang="en-US" altLang="zh-CN" sz="3000" b="1" i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0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（）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表示某事件发生的概率</a:t>
            </a:r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zh-CN" altLang="en-US" sz="30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小写</a:t>
            </a:r>
            <a:r>
              <a:rPr lang="en-US" altLang="zh-CN" sz="3000" b="1" i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表示一个具体的概率数值</a:t>
            </a:r>
            <a:endParaRPr lang="zh-CN" altLang="en-US" sz="3000" dirty="0"/>
          </a:p>
        </p:txBody>
      </p:sp>
      <p:sp>
        <p:nvSpPr>
          <p:cNvPr id="9" name="AutoShape 31"/>
          <p:cNvSpPr>
            <a:spLocks noChangeArrowheads="1"/>
          </p:cNvSpPr>
          <p:nvPr/>
        </p:nvSpPr>
        <p:spPr bwMode="auto">
          <a:xfrm>
            <a:off x="3643306" y="4429132"/>
            <a:ext cx="3000396" cy="642942"/>
          </a:xfrm>
          <a:prstGeom prst="wedgeRoundRectCallout">
            <a:avLst>
              <a:gd name="adj1" fmla="val -78532"/>
              <a:gd name="adj2" fmla="val 92500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混淆变量大小写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10" name="AutoShape 31"/>
          <p:cNvSpPr>
            <a:spLocks noChangeArrowheads="1"/>
          </p:cNvSpPr>
          <p:nvPr/>
        </p:nvSpPr>
        <p:spPr bwMode="auto">
          <a:xfrm>
            <a:off x="571472" y="6000768"/>
            <a:ext cx="4143404" cy="642942"/>
          </a:xfrm>
          <a:prstGeom prst="wedgeRoundRectCallout">
            <a:avLst>
              <a:gd name="adj1" fmla="val 57135"/>
              <a:gd name="adj2" fmla="val -84130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混淆概率密度与分布律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12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4" descr="水滴"/>
          <p:cNvSpPr txBox="1">
            <a:spLocks noChangeArrowheads="1"/>
          </p:cNvSpPr>
          <p:nvPr/>
        </p:nvSpPr>
        <p:spPr bwMode="auto">
          <a:xfrm>
            <a:off x="1142976" y="500042"/>
            <a:ext cx="670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习题二  选讲</a:t>
            </a:r>
            <a:endParaRPr kumimoji="1"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6500794" y="428604"/>
            <a:ext cx="2643206" cy="1000132"/>
          </a:xfrm>
          <a:prstGeom prst="wedgeRoundRectCallout">
            <a:avLst>
              <a:gd name="adj1" fmla="val -55470"/>
              <a:gd name="adj2" fmla="val 124942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验证分布函数的三条性质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603508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428868"/>
            <a:ext cx="6499629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4000505"/>
            <a:ext cx="8072494" cy="64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00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4643446"/>
            <a:ext cx="8286808" cy="67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01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5214950"/>
            <a:ext cx="427485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02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5643578"/>
            <a:ext cx="5893829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03" name="Picture 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58" y="2902570"/>
            <a:ext cx="8715404" cy="58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04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7158" y="3500437"/>
            <a:ext cx="1785950" cy="53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05" name="Picture 2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7158" y="6286520"/>
            <a:ext cx="6019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18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19" y="1714488"/>
            <a:ext cx="707839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857628"/>
            <a:ext cx="4214842" cy="284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7000860" y="4143380"/>
            <a:ext cx="2143140" cy="1000132"/>
          </a:xfrm>
          <a:prstGeom prst="wedgeRoundRectCallout">
            <a:avLst>
              <a:gd name="adj1" fmla="val -105018"/>
              <a:gd name="adj2" fmla="val 54159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注意区间左闭右开！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285720" y="3357562"/>
            <a:ext cx="2357454" cy="1357322"/>
          </a:xfrm>
          <a:prstGeom prst="wedgeRoundRectCallout">
            <a:avLst>
              <a:gd name="adj1" fmla="val 93174"/>
              <a:gd name="adj2" fmla="val -78559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写分布律要具体问题具体分析！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740352" y="1484784"/>
            <a:ext cx="100811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914128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4965"/>
            <a:ext cx="9144000" cy="23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581006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6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785794"/>
            <a:ext cx="613128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357562"/>
            <a:ext cx="748678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3" y="4286256"/>
            <a:ext cx="8401692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43116"/>
            <a:ext cx="77247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0" y="0"/>
            <a:ext cx="34817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9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71868" y="1500174"/>
            <a:ext cx="1643074" cy="3571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428992" y="4500570"/>
            <a:ext cx="4786346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0" y="3571876"/>
            <a:ext cx="3357554" cy="1428760"/>
          </a:xfrm>
          <a:prstGeom prst="wedgeRoundRectCallout">
            <a:avLst>
              <a:gd name="adj1" fmla="val -39847"/>
              <a:gd name="adj2" fmla="val 39413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做题时不要漏写密度函数与分布函数为</a:t>
            </a:r>
            <a:r>
              <a:rPr lang="en-US" altLang="zh-CN" sz="2800" b="1" dirty="0" smtClean="0">
                <a:solidFill>
                  <a:srgbClr val="000099"/>
                </a:solidFill>
                <a:ea typeface="宋体" pitchFamily="2" charset="-122"/>
              </a:rPr>
              <a:t>0</a:t>
            </a: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的那段！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7429520" y="2357430"/>
            <a:ext cx="1357322" cy="1000132"/>
          </a:xfrm>
          <a:prstGeom prst="wedgeRoundRectCallout">
            <a:avLst>
              <a:gd name="adj1" fmla="val -80584"/>
              <a:gd name="adj2" fmla="val 83979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密度的规范性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3849"/>
            <a:ext cx="90963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1071538" y="323849"/>
            <a:ext cx="2666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也可用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F(2)-F(0)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3143248"/>
            <a:ext cx="88677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024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0" y="1643050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7158" y="3214686"/>
            <a:ext cx="5235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寿命大于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46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小时的概率越大越好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596" y="4000504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计算正态分布概率知：第二台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6072198" y="2500306"/>
            <a:ext cx="1928826" cy="1000132"/>
          </a:xfrm>
          <a:prstGeom prst="wedgeRoundRectCallout">
            <a:avLst>
              <a:gd name="adj1" fmla="val -78343"/>
              <a:gd name="adj2" fmla="val 49857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仪器的可靠性越高</a:t>
            </a:r>
            <a:endParaRPr lang="zh-CN" altLang="en-US" sz="2800" b="1" dirty="0">
              <a:solidFill>
                <a:srgbClr val="000099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2" descr="水滴"/>
          <p:cNvSpPr>
            <a:spLocks noChangeArrowheads="1"/>
          </p:cNvSpPr>
          <p:nvPr/>
        </p:nvSpPr>
        <p:spPr bwMode="auto">
          <a:xfrm>
            <a:off x="990600" y="381000"/>
            <a:ext cx="723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易混淆文氏图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互不相容与相互独立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10" descr="水滴"/>
          <p:cNvSpPr txBox="1">
            <a:spLocks noChangeArrowheads="1"/>
          </p:cNvSpPr>
          <p:nvPr/>
        </p:nvSpPr>
        <p:spPr bwMode="auto">
          <a:xfrm>
            <a:off x="1066800" y="914400"/>
            <a:ext cx="784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此处设 </a:t>
            </a:r>
            <a:r>
              <a:rPr lang="el-GR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Ω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为几何概率所对应的样本空间</a:t>
            </a: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066800" y="1371600"/>
            <a:ext cx="2667000" cy="1676400"/>
            <a:chOff x="1066800" y="1524000"/>
            <a:chExt cx="2667000" cy="1676400"/>
          </a:xfrm>
        </p:grpSpPr>
        <p:sp>
          <p:nvSpPr>
            <p:cNvPr id="6" name="矩形 5"/>
            <p:cNvSpPr/>
            <p:nvPr/>
          </p:nvSpPr>
          <p:spPr>
            <a:xfrm>
              <a:off x="1066800" y="1600200"/>
              <a:ext cx="2590800" cy="1600200"/>
            </a:xfrm>
            <a:prstGeom prst="rect">
              <a:avLst/>
            </a:prstGeom>
            <a:solidFill>
              <a:srgbClr val="7030A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1124351">
              <a:off x="1143000" y="1752600"/>
              <a:ext cx="1066800" cy="762000"/>
            </a:xfrm>
            <a:prstGeom prst="ellipse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209800" y="1905000"/>
              <a:ext cx="1371600" cy="121920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7628" name="Text Box 10" descr="水滴"/>
            <p:cNvSpPr txBox="1">
              <a:spLocks noChangeArrowheads="1"/>
            </p:cNvSpPr>
            <p:nvPr/>
          </p:nvSpPr>
          <p:spPr bwMode="auto">
            <a:xfrm>
              <a:off x="1371600" y="1828800"/>
              <a:ext cx="5334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A</a:t>
              </a:r>
              <a:endParaRPr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629" name="Text Box 10" descr="水滴"/>
            <p:cNvSpPr txBox="1">
              <a:spLocks noChangeArrowheads="1"/>
            </p:cNvSpPr>
            <p:nvPr/>
          </p:nvSpPr>
          <p:spPr bwMode="auto">
            <a:xfrm>
              <a:off x="2590800" y="2209800"/>
              <a:ext cx="5334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B</a:t>
              </a:r>
              <a:endParaRPr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630" name="矩形 10"/>
            <p:cNvSpPr>
              <a:spLocks noChangeArrowheads="1"/>
            </p:cNvSpPr>
            <p:nvPr/>
          </p:nvSpPr>
          <p:spPr bwMode="auto">
            <a:xfrm>
              <a:off x="3200400" y="15240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zh-CN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Ω</a:t>
              </a:r>
              <a:endParaRPr lang="zh-CN" altLang="en-US" sz="2800"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13" name="Rectangle 1029" descr="水滴"/>
          <p:cNvSpPr>
            <a:spLocks noChangeArrowheads="1"/>
          </p:cNvSpPr>
          <p:nvPr/>
        </p:nvSpPr>
        <p:spPr bwMode="auto">
          <a:xfrm>
            <a:off x="4191000" y="1447800"/>
            <a:ext cx="312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AB =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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组合 35"/>
          <p:cNvGrpSpPr>
            <a:grpSpLocks/>
          </p:cNvGrpSpPr>
          <p:nvPr/>
        </p:nvGrpSpPr>
        <p:grpSpPr bwMode="auto">
          <a:xfrm>
            <a:off x="1066800" y="3276600"/>
            <a:ext cx="2667000" cy="1676400"/>
            <a:chOff x="1066800" y="3276600"/>
            <a:chExt cx="2667000" cy="1676400"/>
          </a:xfrm>
        </p:grpSpPr>
        <p:sp>
          <p:nvSpPr>
            <p:cNvPr id="15" name="矩形 14"/>
            <p:cNvSpPr/>
            <p:nvPr/>
          </p:nvSpPr>
          <p:spPr>
            <a:xfrm>
              <a:off x="1066800" y="3352800"/>
              <a:ext cx="2590800" cy="1600200"/>
            </a:xfrm>
            <a:prstGeom prst="rect">
              <a:avLst/>
            </a:prstGeom>
            <a:solidFill>
              <a:srgbClr val="7030A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124351">
              <a:off x="1095375" y="3556000"/>
              <a:ext cx="1198563" cy="849313"/>
            </a:xfrm>
            <a:prstGeom prst="ellipse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905000" y="3505200"/>
              <a:ext cx="1524000" cy="129540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7621" name="Text Box 10" descr="水滴"/>
            <p:cNvSpPr txBox="1">
              <a:spLocks noChangeArrowheads="1"/>
            </p:cNvSpPr>
            <p:nvPr/>
          </p:nvSpPr>
          <p:spPr bwMode="auto">
            <a:xfrm>
              <a:off x="1371600" y="3581400"/>
              <a:ext cx="5334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A</a:t>
              </a:r>
              <a:endParaRPr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622" name="Text Box 10" descr="水滴"/>
            <p:cNvSpPr txBox="1">
              <a:spLocks noChangeArrowheads="1"/>
            </p:cNvSpPr>
            <p:nvPr/>
          </p:nvSpPr>
          <p:spPr bwMode="auto">
            <a:xfrm>
              <a:off x="2590800" y="3962400"/>
              <a:ext cx="5334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B</a:t>
              </a:r>
              <a:endParaRPr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623" name="矩形 19"/>
            <p:cNvSpPr>
              <a:spLocks noChangeArrowheads="1"/>
            </p:cNvSpPr>
            <p:nvPr/>
          </p:nvSpPr>
          <p:spPr bwMode="auto">
            <a:xfrm>
              <a:off x="32004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zh-CN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Ω</a:t>
              </a:r>
              <a:endParaRPr lang="zh-CN" altLang="en-US" sz="2800"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67624" name="Text Box 10" descr="水滴"/>
            <p:cNvSpPr txBox="1">
              <a:spLocks noChangeArrowheads="1"/>
            </p:cNvSpPr>
            <p:nvPr/>
          </p:nvSpPr>
          <p:spPr bwMode="auto">
            <a:xfrm>
              <a:off x="1828800" y="38862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AB</a:t>
              </a:r>
              <a:endParaRPr lang="zh-CN" altLang="en-US" b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2" name="AutoShape 21" descr="实心菱形"/>
          <p:cNvSpPr>
            <a:spLocks noChangeArrowheads="1"/>
          </p:cNvSpPr>
          <p:nvPr/>
        </p:nvSpPr>
        <p:spPr bwMode="auto">
          <a:xfrm>
            <a:off x="381000" y="2971800"/>
            <a:ext cx="838200" cy="571500"/>
          </a:xfrm>
          <a:prstGeom prst="wedgeRoundRectCallout">
            <a:avLst>
              <a:gd name="adj1" fmla="val 58778"/>
              <a:gd name="adj2" fmla="val 99338"/>
              <a:gd name="adj3" fmla="val 16667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fontAlgn="ctr"/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1/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AutoShape 21" descr="实心菱形"/>
          <p:cNvSpPr>
            <a:spLocks noChangeArrowheads="1"/>
          </p:cNvSpPr>
          <p:nvPr/>
        </p:nvSpPr>
        <p:spPr bwMode="auto">
          <a:xfrm>
            <a:off x="1676400" y="2667000"/>
            <a:ext cx="914400" cy="571500"/>
          </a:xfrm>
          <a:prstGeom prst="wedgeRoundRectCallout">
            <a:avLst>
              <a:gd name="adj1" fmla="val -1829"/>
              <a:gd name="adj2" fmla="val 167912"/>
              <a:gd name="adj3" fmla="val 16667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fontAlgn="ctr"/>
            <a:r>
              <a:rPr lang="en-US" altLang="zh-CN" sz="24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1/24</a:t>
            </a:r>
            <a:endParaRPr lang="zh-CN" altLang="en-US" sz="24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AutoShape 21" descr="实心菱形"/>
          <p:cNvSpPr>
            <a:spLocks noChangeArrowheads="1"/>
          </p:cNvSpPr>
          <p:nvPr/>
        </p:nvSpPr>
        <p:spPr bwMode="auto">
          <a:xfrm>
            <a:off x="2895600" y="2743200"/>
            <a:ext cx="914400" cy="571500"/>
          </a:xfrm>
          <a:prstGeom prst="wedgeRoundRectCallout">
            <a:avLst>
              <a:gd name="adj1" fmla="val -76435"/>
              <a:gd name="adj2" fmla="val 147593"/>
              <a:gd name="adj3" fmla="val 16667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fontAlgn="ctr"/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1/4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Rectangle 1031" descr="水滴"/>
          <p:cNvSpPr>
            <a:spLocks noChangeArrowheads="1"/>
          </p:cNvSpPr>
          <p:nvPr/>
        </p:nvSpPr>
        <p:spPr bwMode="auto">
          <a:xfrm>
            <a:off x="4191000" y="3429000"/>
            <a:ext cx="365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AB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)= 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" name="Rectangle 1031" descr="水滴"/>
          <p:cNvSpPr>
            <a:spLocks noChangeArrowheads="1"/>
          </p:cNvSpPr>
          <p:nvPr/>
        </p:nvSpPr>
        <p:spPr bwMode="auto">
          <a:xfrm>
            <a:off x="4267200" y="4114800"/>
            <a:ext cx="365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相互独立事件 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" name="Rectangle 1029" descr="水滴"/>
          <p:cNvSpPr>
            <a:spLocks noChangeArrowheads="1"/>
          </p:cNvSpPr>
          <p:nvPr/>
        </p:nvSpPr>
        <p:spPr bwMode="auto">
          <a:xfrm>
            <a:off x="4191000" y="2133600"/>
            <a:ext cx="312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互不相容事件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" name="组合 38"/>
          <p:cNvGrpSpPr>
            <a:grpSpLocks/>
          </p:cNvGrpSpPr>
          <p:nvPr/>
        </p:nvGrpSpPr>
        <p:grpSpPr bwMode="auto">
          <a:xfrm>
            <a:off x="1143000" y="5105400"/>
            <a:ext cx="2667000" cy="1676400"/>
            <a:chOff x="1066800" y="3276600"/>
            <a:chExt cx="2667000" cy="1676400"/>
          </a:xfrm>
        </p:grpSpPr>
        <p:sp>
          <p:nvSpPr>
            <p:cNvPr id="40" name="矩形 39"/>
            <p:cNvSpPr/>
            <p:nvPr/>
          </p:nvSpPr>
          <p:spPr>
            <a:xfrm>
              <a:off x="1066800" y="3352800"/>
              <a:ext cx="2590800" cy="1600200"/>
            </a:xfrm>
            <a:prstGeom prst="rect">
              <a:avLst/>
            </a:prstGeom>
            <a:solidFill>
              <a:srgbClr val="7030A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124351">
              <a:off x="1095375" y="3556000"/>
              <a:ext cx="1198563" cy="849313"/>
            </a:xfrm>
            <a:prstGeom prst="ellipse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600200" y="3505200"/>
              <a:ext cx="1524000" cy="129540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7614" name="Text Box 10" descr="水滴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5334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A</a:t>
              </a:r>
              <a:endParaRPr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615" name="Text Box 10" descr="水滴"/>
            <p:cNvSpPr txBox="1">
              <a:spLocks noChangeArrowheads="1"/>
            </p:cNvSpPr>
            <p:nvPr/>
          </p:nvSpPr>
          <p:spPr bwMode="auto">
            <a:xfrm>
              <a:off x="2590800" y="3962400"/>
              <a:ext cx="5334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B</a:t>
              </a:r>
              <a:endParaRPr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616" name="矩形 44"/>
            <p:cNvSpPr>
              <a:spLocks noChangeArrowheads="1"/>
            </p:cNvSpPr>
            <p:nvPr/>
          </p:nvSpPr>
          <p:spPr bwMode="auto">
            <a:xfrm>
              <a:off x="3200400" y="327660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zh-CN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Ω</a:t>
              </a:r>
              <a:endParaRPr lang="zh-CN" altLang="en-US" sz="2800"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67617" name="Text Box 10" descr="水滴"/>
            <p:cNvSpPr txBox="1">
              <a:spLocks noChangeArrowheads="1"/>
            </p:cNvSpPr>
            <p:nvPr/>
          </p:nvSpPr>
          <p:spPr bwMode="auto">
            <a:xfrm>
              <a:off x="1828800" y="38862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AB</a:t>
              </a:r>
              <a:endParaRPr lang="zh-CN" altLang="en-US" b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47" name="AutoShape 21" descr="实心菱形"/>
          <p:cNvSpPr>
            <a:spLocks noChangeArrowheads="1"/>
          </p:cNvSpPr>
          <p:nvPr/>
        </p:nvSpPr>
        <p:spPr bwMode="auto">
          <a:xfrm>
            <a:off x="457200" y="4800600"/>
            <a:ext cx="838200" cy="571500"/>
          </a:xfrm>
          <a:prstGeom prst="wedgeRoundRectCallout">
            <a:avLst>
              <a:gd name="adj1" fmla="val 58778"/>
              <a:gd name="adj2" fmla="val 99338"/>
              <a:gd name="adj3" fmla="val 16667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fontAlgn="ctr"/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1/6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AutoShape 21" descr="实心菱形"/>
          <p:cNvSpPr>
            <a:spLocks noChangeArrowheads="1"/>
          </p:cNvSpPr>
          <p:nvPr/>
        </p:nvSpPr>
        <p:spPr bwMode="auto">
          <a:xfrm>
            <a:off x="381000" y="5867400"/>
            <a:ext cx="914400" cy="571500"/>
          </a:xfrm>
          <a:prstGeom prst="wedgeRoundRectCallout">
            <a:avLst>
              <a:gd name="adj1" fmla="val 120394"/>
              <a:gd name="adj2" fmla="val -42884"/>
              <a:gd name="adj3" fmla="val 16667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fontAlgn="ctr"/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1/12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9" name="AutoShape 21" descr="实心菱形"/>
          <p:cNvSpPr>
            <a:spLocks noChangeArrowheads="1"/>
          </p:cNvSpPr>
          <p:nvPr/>
        </p:nvSpPr>
        <p:spPr bwMode="auto">
          <a:xfrm>
            <a:off x="2590800" y="4724400"/>
            <a:ext cx="914400" cy="571500"/>
          </a:xfrm>
          <a:prstGeom prst="wedgeRoundRectCallout">
            <a:avLst>
              <a:gd name="adj1" fmla="val -49449"/>
              <a:gd name="adj2" fmla="val 152671"/>
              <a:gd name="adj3" fmla="val 16667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fontAlgn="ctr"/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1/4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" name="Rectangle 1029" descr="水滴"/>
          <p:cNvSpPr>
            <a:spLocks noChangeArrowheads="1"/>
          </p:cNvSpPr>
          <p:nvPr/>
        </p:nvSpPr>
        <p:spPr bwMode="auto">
          <a:xfrm>
            <a:off x="4267200" y="5114925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AB ≠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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" name="Rectangle 1031" descr="水滴"/>
          <p:cNvSpPr>
            <a:spLocks noChangeArrowheads="1"/>
          </p:cNvSpPr>
          <p:nvPr/>
        </p:nvSpPr>
        <p:spPr bwMode="auto">
          <a:xfrm>
            <a:off x="4191000" y="5800725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AB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 ≠ 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3" name="Rectangle 1029" descr="水滴"/>
          <p:cNvSpPr>
            <a:spLocks noChangeArrowheads="1"/>
          </p:cNvSpPr>
          <p:nvPr/>
        </p:nvSpPr>
        <p:spPr bwMode="auto">
          <a:xfrm>
            <a:off x="5715000" y="5114925"/>
            <a:ext cx="99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相容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4" name="Rectangle 1031" descr="水滴"/>
          <p:cNvSpPr>
            <a:spLocks noChangeArrowheads="1"/>
          </p:cNvSpPr>
          <p:nvPr/>
        </p:nvSpPr>
        <p:spPr bwMode="auto">
          <a:xfrm>
            <a:off x="7086600" y="5800725"/>
            <a:ext cx="137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不独立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0" name="Group 1033"/>
          <p:cNvGrpSpPr>
            <a:grpSpLocks/>
          </p:cNvGrpSpPr>
          <p:nvPr/>
        </p:nvGrpSpPr>
        <p:grpSpPr bwMode="auto">
          <a:xfrm>
            <a:off x="6372200" y="6508750"/>
            <a:ext cx="2208213" cy="349250"/>
            <a:chOff x="3379" y="3793"/>
            <a:chExt cx="1391" cy="220"/>
          </a:xfrm>
        </p:grpSpPr>
        <p:sp>
          <p:nvSpPr>
            <p:cNvPr id="67606" name="AutoShape 1034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AutoShape 103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8" name="AutoShape 1036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AutoShape 103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AutoShape 1038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Text Box 2" descr="水滴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316416" y="5733256"/>
            <a:ext cx="453740" cy="46166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3" grpId="0" autoUpdateAnimBg="0"/>
      <p:bldP spid="22" grpId="0" animBg="1"/>
      <p:bldP spid="23" grpId="0" animBg="1"/>
      <p:bldP spid="24" grpId="0" animBg="1"/>
      <p:bldP spid="25" grpId="0" autoUpdateAnimBg="0"/>
      <p:bldP spid="37" grpId="0" autoUpdateAnimBg="0"/>
      <p:bldP spid="38" grpId="0" autoUpdateAnimBg="0"/>
      <p:bldP spid="47" grpId="0" animBg="1"/>
      <p:bldP spid="48" grpId="0" animBg="1"/>
      <p:bldP spid="49" grpId="0" animBg="1"/>
      <p:bldP spid="50" grpId="0" autoUpdateAnimBg="0"/>
      <p:bldP spid="51" grpId="0" autoUpdateAnimBg="0"/>
      <p:bldP spid="53" grpId="0" autoUpdateAnimBg="0"/>
      <p:bldP spid="54" grpId="0" autoUpdateAnimBg="0"/>
      <p:bldP spid="5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1333500"/>
            <a:ext cx="88677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928670"/>
            <a:ext cx="7358992" cy="414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9950"/>
            <a:ext cx="914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0" y="51322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17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644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考察指数分布的无后效性</a:t>
            </a:r>
            <a:endParaRPr lang="zh-CN" altLang="en-US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123024"/>
            <a:ext cx="5786446" cy="52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70" y="3408908"/>
            <a:ext cx="9144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1" y="3408908"/>
            <a:ext cx="5000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18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551916"/>
            <a:ext cx="3286148" cy="159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57950" y="4694792"/>
            <a:ext cx="11334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8992" y="4623354"/>
            <a:ext cx="419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05800" y="5552048"/>
            <a:ext cx="838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86116" y="5357826"/>
            <a:ext cx="5072098" cy="75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500034" y="6072206"/>
          <a:ext cx="5510213" cy="500062"/>
        </p:xfrm>
        <a:graphic>
          <a:graphicData uri="http://schemas.openxmlformats.org/presentationml/2006/ole">
            <p:oleObj spid="_x0000_s48138" name="Equation" r:id="rId11" imgW="2603160" imgH="228600" progId="Equation.DSMT4">
              <p:embed/>
            </p:oleObj>
          </a:graphicData>
        </a:graphic>
      </p:graphicFrame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714348" y="4214818"/>
            <a:ext cx="1928826" cy="571504"/>
          </a:xfrm>
          <a:prstGeom prst="wedgeRoundRectCallout">
            <a:avLst>
              <a:gd name="adj1" fmla="val 32615"/>
              <a:gd name="adj2" fmla="val 131578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事件含义？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23" name="AutoShape 31"/>
          <p:cNvSpPr>
            <a:spLocks noChangeArrowheads="1"/>
          </p:cNvSpPr>
          <p:nvPr/>
        </p:nvSpPr>
        <p:spPr bwMode="auto">
          <a:xfrm>
            <a:off x="6143636" y="1357298"/>
            <a:ext cx="2143140" cy="1000132"/>
          </a:xfrm>
          <a:prstGeom prst="wedgeRoundRectCallout">
            <a:avLst>
              <a:gd name="adj1" fmla="val -48752"/>
              <a:gd name="adj2" fmla="val 163405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如何理解</a:t>
            </a:r>
            <a:r>
              <a:rPr lang="en-US" altLang="zh-CN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N(t)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的分布？</a:t>
            </a:r>
            <a:endParaRPr lang="zh-CN" altLang="en-US" sz="2800" b="1" dirty="0">
              <a:solidFill>
                <a:srgbClr val="000099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785786" y="2714620"/>
          <a:ext cx="6450013" cy="500063"/>
        </p:xfrm>
        <a:graphic>
          <a:graphicData uri="http://schemas.openxmlformats.org/presentationml/2006/ole">
            <p:oleObj spid="_x0000_s48139" name="Equation" r:id="rId12" imgW="30477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22" grpId="0" animBg="1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4" descr="水滴"/>
          <p:cNvSpPr txBox="1">
            <a:spLocks noChangeArrowheads="1"/>
          </p:cNvSpPr>
          <p:nvPr/>
        </p:nvSpPr>
        <p:spPr bwMode="auto">
          <a:xfrm>
            <a:off x="1142976" y="500042"/>
            <a:ext cx="670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第三 章  多维随机变量</a:t>
            </a:r>
            <a:endParaRPr kumimoji="1"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11" name="Text Box 2" descr="水滴"/>
          <p:cNvSpPr txBox="1">
            <a:spLocks noChangeArrowheads="1"/>
          </p:cNvSpPr>
          <p:nvPr/>
        </p:nvSpPr>
        <p:spPr bwMode="auto">
          <a:xfrm>
            <a:off x="500034" y="1201151"/>
            <a:ext cx="48577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一．二维随机变量的分布</a:t>
            </a:r>
            <a:endParaRPr kumimoji="1"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1643042" y="1928802"/>
            <a:ext cx="500066" cy="142876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16" name="矩形 15"/>
          <p:cNvSpPr/>
          <p:nvPr/>
        </p:nvSpPr>
        <p:spPr>
          <a:xfrm>
            <a:off x="1928794" y="1785926"/>
            <a:ext cx="40479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（离散型）联合分布律</a:t>
            </a:r>
            <a:endParaRPr lang="zh-CN" altLang="en-US" sz="3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57356" y="2786058"/>
            <a:ext cx="47149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（连续型）联合概率密度</a:t>
            </a:r>
            <a:endParaRPr lang="zh-CN" altLang="en-US" sz="3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7158" y="2071678"/>
            <a:ext cx="16430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联合分布函数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43702" y="1808796"/>
            <a:ext cx="2143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与联合分布函数的转换？</a:t>
            </a:r>
            <a:r>
              <a:rPr lang="en-US" altLang="zh-CN" sz="30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0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习题三</a:t>
            </a:r>
            <a:r>
              <a:rPr lang="en-US" altLang="zh-CN" sz="30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3,5)</a:t>
            </a:r>
            <a:endParaRPr lang="zh-CN" altLang="en-US" sz="3000" b="1" dirty="0">
              <a:solidFill>
                <a:srgbClr val="1A62F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28596" y="3571876"/>
            <a:ext cx="13436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掌握：</a:t>
            </a:r>
            <a:endParaRPr lang="zh-CN" altLang="en-US" sz="3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" name="Object 1"/>
          <p:cNvGraphicFramePr>
            <a:graphicFrameLocks noChangeAspect="1"/>
          </p:cNvGraphicFramePr>
          <p:nvPr/>
        </p:nvGraphicFramePr>
        <p:xfrm>
          <a:off x="2852738" y="4143380"/>
          <a:ext cx="3552436" cy="658829"/>
        </p:xfrm>
        <a:graphic>
          <a:graphicData uri="http://schemas.openxmlformats.org/presentationml/2006/ole">
            <p:oleObj spid="_x0000_s26626" name="公式" r:id="rId3" imgW="1155600" imgH="215640" progId="Equation.3">
              <p:embed/>
            </p:oleObj>
          </a:graphicData>
        </a:graphic>
      </p:graphicFrame>
      <p:sp>
        <p:nvSpPr>
          <p:cNvPr id="28" name="矩形 27"/>
          <p:cNvSpPr/>
          <p:nvPr/>
        </p:nvSpPr>
        <p:spPr>
          <a:xfrm>
            <a:off x="1571604" y="3571876"/>
            <a:ext cx="52068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以上各种情形下如何计算概率</a:t>
            </a:r>
            <a:endParaRPr lang="zh-CN" altLang="en-US" sz="3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6143636" y="2000240"/>
            <a:ext cx="500066" cy="107157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24" name="矩形 23"/>
          <p:cNvSpPr/>
          <p:nvPr/>
        </p:nvSpPr>
        <p:spPr>
          <a:xfrm>
            <a:off x="6286512" y="4214818"/>
            <a:ext cx="26431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0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习题三４</a:t>
            </a:r>
            <a:r>
              <a:rPr lang="en-US" altLang="zh-CN" sz="30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,5)</a:t>
            </a:r>
            <a:endParaRPr lang="zh-CN" altLang="en-US" sz="3000" dirty="0">
              <a:solidFill>
                <a:srgbClr val="1A62F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282" y="4929198"/>
            <a:ext cx="8643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注意：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二维随机变量的分布函数与一维随机变量的分布函数的区别与联系</a:t>
            </a:r>
            <a:endParaRPr lang="zh-CN" altLang="en-US" sz="3000" b="1" dirty="0"/>
          </a:p>
        </p:txBody>
      </p:sp>
      <p:sp>
        <p:nvSpPr>
          <p:cNvPr id="27" name="矩形 26"/>
          <p:cNvSpPr/>
          <p:nvPr/>
        </p:nvSpPr>
        <p:spPr>
          <a:xfrm>
            <a:off x="857224" y="5786454"/>
            <a:ext cx="6776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二维</a:t>
            </a:r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随机变量和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两个</a:t>
            </a:r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随机变量的区别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 animBg="1"/>
      <p:bldP spid="16" grpId="0"/>
      <p:bldP spid="17" grpId="0"/>
      <p:bldP spid="19" grpId="0"/>
      <p:bldP spid="21" grpId="0"/>
      <p:bldP spid="25" grpId="0"/>
      <p:bldP spid="28" grpId="0"/>
      <p:bldP spid="23" grpId="0" animBg="1"/>
      <p:bldP spid="24" grpId="0"/>
      <p:bldP spid="22" grpId="0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2" descr="水滴"/>
          <p:cNvSpPr txBox="1">
            <a:spLocks noChangeArrowheads="1"/>
          </p:cNvSpPr>
          <p:nvPr/>
        </p:nvSpPr>
        <p:spPr bwMode="auto">
          <a:xfrm>
            <a:off x="571472" y="642918"/>
            <a:ext cx="48577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二．随机变量的独立性</a:t>
            </a:r>
            <a:endParaRPr kumimoji="1"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4414" y="1428736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定义：本质是事件的独立性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571472" y="1785926"/>
            <a:ext cx="642942" cy="114300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1214414" y="2714620"/>
            <a:ext cx="7286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用途：简化独立变量的相关概率计算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8860" y="3286124"/>
            <a:ext cx="5953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独立随机变量的取值互不影响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3108" y="1915531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（相互独立　两两独立）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2910" y="371475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掌握：</a:t>
            </a:r>
            <a:endParaRPr lang="zh-CN" altLang="en-US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1472" y="4357694"/>
            <a:ext cx="7600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各种情形下随机变量独立性的判断和应用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596" y="5786454"/>
            <a:ext cx="8425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注意连续型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相互独立的条件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面积非０区域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43504" y="5143512"/>
            <a:ext cx="3143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习题三</a:t>
            </a:r>
            <a:r>
              <a:rPr lang="en-US" altLang="zh-CN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8,9,10)</a:t>
            </a:r>
            <a:endParaRPr lang="zh-CN" altLang="en-US" sz="3200" dirty="0">
              <a:solidFill>
                <a:srgbClr val="1A62F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14612" y="5072074"/>
            <a:ext cx="2451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个充要条件</a:t>
            </a:r>
            <a:endParaRPr lang="zh-CN" altLang="en-US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2" descr="水滴"/>
          <p:cNvSpPr txBox="1">
            <a:spLocks noChangeArrowheads="1"/>
          </p:cNvSpPr>
          <p:nvPr/>
        </p:nvSpPr>
        <p:spPr bwMode="auto">
          <a:xfrm>
            <a:off x="571472" y="571480"/>
            <a:ext cx="3714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三．条件分布</a:t>
            </a:r>
            <a:endParaRPr kumimoji="1"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428596" y="1659502"/>
            <a:ext cx="571504" cy="214314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矩形 13"/>
          <p:cNvSpPr/>
          <p:nvPr/>
        </p:nvSpPr>
        <p:spPr>
          <a:xfrm>
            <a:off x="1071538" y="128586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条件概率：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071802" y="1142922"/>
          <a:ext cx="2786082" cy="1000194"/>
        </p:xfrm>
        <a:graphic>
          <a:graphicData uri="http://schemas.openxmlformats.org/presentationml/2006/ole">
            <p:oleObj spid="_x0000_s27651" name="公式" r:id="rId3" imgW="1193760" imgH="431640" progId="Equation.3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615944" y="2415597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（离散型）条件分布律：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5072066" y="2106612"/>
          <a:ext cx="3098800" cy="1250950"/>
        </p:xfrm>
        <a:graphic>
          <a:graphicData uri="http://schemas.openxmlformats.org/presentationml/2006/ole">
            <p:oleObj spid="_x0000_s27652" name="Equation" r:id="rId4" imgW="1155600" imgH="469800" progId="Equation.DSMT4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642910" y="3516890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（连续型）条件密度：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4738688" y="3302007"/>
          <a:ext cx="3962400" cy="1127125"/>
        </p:xfrm>
        <a:graphic>
          <a:graphicData uri="http://schemas.openxmlformats.org/presentationml/2006/ole">
            <p:oleObj spid="_x0000_s27653" name="Equation" r:id="rId5" imgW="1765080" imgH="444240" progId="Equation.DSMT4">
              <p:embed/>
            </p:oleObj>
          </a:graphicData>
        </a:graphic>
      </p:graphicFrame>
      <p:sp>
        <p:nvSpPr>
          <p:cNvPr id="31" name="矩形 30"/>
          <p:cNvSpPr/>
          <p:nvPr/>
        </p:nvSpPr>
        <p:spPr>
          <a:xfrm>
            <a:off x="3214678" y="571480"/>
            <a:ext cx="350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习题三</a:t>
            </a:r>
            <a:r>
              <a:rPr lang="en-US" altLang="zh-CN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11,12)</a:t>
            </a:r>
            <a:endParaRPr lang="zh-CN" altLang="en-US" sz="3200" dirty="0">
              <a:solidFill>
                <a:srgbClr val="1A62F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2910" y="4286256"/>
            <a:ext cx="7109639" cy="69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易混淆：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联合分布、边缘分布、条件分布</a:t>
            </a:r>
          </a:p>
        </p:txBody>
      </p:sp>
      <p:sp>
        <p:nvSpPr>
          <p:cNvPr id="24" name="Text Box 2" descr="水滴"/>
          <p:cNvSpPr txBox="1">
            <a:spLocks noChangeArrowheads="1"/>
          </p:cNvSpPr>
          <p:nvPr/>
        </p:nvSpPr>
        <p:spPr bwMode="auto">
          <a:xfrm>
            <a:off x="500002" y="5161018"/>
            <a:ext cx="20002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易犯错：</a:t>
            </a:r>
            <a:endParaRPr kumimoji="1" lang="zh-CN" altLang="en-US" sz="3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71638" y="5161018"/>
            <a:ext cx="5572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求边缘密度时含参积分的定限</a:t>
            </a:r>
            <a:endParaRPr lang="zh-CN" altLang="en-US" sz="3000" dirty="0"/>
          </a:p>
        </p:txBody>
      </p:sp>
      <p:sp>
        <p:nvSpPr>
          <p:cNvPr id="26" name="Text Box 2" descr="水滴"/>
          <p:cNvSpPr txBox="1">
            <a:spLocks noChangeArrowheads="1"/>
          </p:cNvSpPr>
          <p:nvPr/>
        </p:nvSpPr>
        <p:spPr bwMode="auto">
          <a:xfrm>
            <a:off x="7286644" y="5072074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画图！</a:t>
            </a:r>
            <a:endParaRPr kumimoji="1"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71638" y="5875398"/>
            <a:ext cx="64294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条件密度书写时定义域的确定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/>
      <p:bldP spid="18" grpId="0"/>
      <p:bldP spid="20" grpId="0"/>
      <p:bldP spid="31" grpId="0"/>
      <p:bldP spid="23" grpId="0"/>
      <p:bldP spid="24" grpId="0"/>
      <p:bldP spid="25" grpId="0"/>
      <p:bldP spid="26" grpId="0"/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2"/>
          <p:cNvSpPr>
            <a:spLocks noChangeArrowheads="1"/>
          </p:cNvSpPr>
          <p:nvPr/>
        </p:nvSpPr>
        <p:spPr bwMode="auto">
          <a:xfrm>
            <a:off x="3427413" y="1557338"/>
            <a:ext cx="2584450" cy="71755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22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联合分布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547813" y="3925888"/>
            <a:ext cx="2576512" cy="71755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22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边缘分布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5435600" y="3925888"/>
            <a:ext cx="2541588" cy="71755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22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条件分布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92500" y="2270125"/>
            <a:ext cx="2362200" cy="1717675"/>
            <a:chOff x="2208" y="812"/>
            <a:chExt cx="1488" cy="1360"/>
          </a:xfrm>
        </p:grpSpPr>
        <p:sp>
          <p:nvSpPr>
            <p:cNvPr id="30743" name="AutoShape 6"/>
            <p:cNvSpPr>
              <a:spLocks/>
            </p:cNvSpPr>
            <p:nvPr/>
          </p:nvSpPr>
          <p:spPr bwMode="auto">
            <a:xfrm rot="-5355196">
              <a:off x="2651" y="1128"/>
              <a:ext cx="601" cy="1488"/>
            </a:xfrm>
            <a:prstGeom prst="rightBrace">
              <a:avLst>
                <a:gd name="adj1" fmla="val 20632"/>
                <a:gd name="adj2" fmla="val 494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4" name="Line 7"/>
            <p:cNvSpPr>
              <a:spLocks noChangeShapeType="1"/>
            </p:cNvSpPr>
            <p:nvPr/>
          </p:nvSpPr>
          <p:spPr bwMode="auto">
            <a:xfrm rot="5116" flipH="1" flipV="1">
              <a:off x="2951" y="812"/>
              <a:ext cx="1" cy="81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88" name="Line 8"/>
          <p:cNvSpPr>
            <a:spLocks noChangeShapeType="1"/>
          </p:cNvSpPr>
          <p:nvPr/>
        </p:nvSpPr>
        <p:spPr bwMode="auto">
          <a:xfrm flipH="1">
            <a:off x="2771775" y="2271713"/>
            <a:ext cx="1266825" cy="1727200"/>
          </a:xfrm>
          <a:prstGeom prst="line">
            <a:avLst/>
          </a:prstGeom>
          <a:noFill/>
          <a:ln w="76200">
            <a:solidFill>
              <a:srgbClr val="008080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5257800" y="2195513"/>
            <a:ext cx="1330325" cy="1803400"/>
          </a:xfrm>
          <a:prstGeom prst="line">
            <a:avLst/>
          </a:prstGeom>
          <a:noFill/>
          <a:ln w="76200">
            <a:solidFill>
              <a:srgbClr val="008080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Text Box 10" descr="水滴"/>
          <p:cNvSpPr txBox="1">
            <a:spLocks noChangeArrowheads="1"/>
          </p:cNvSpPr>
          <p:nvPr/>
        </p:nvSpPr>
        <p:spPr bwMode="auto">
          <a:xfrm>
            <a:off x="65088" y="4929188"/>
            <a:ext cx="9078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一个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条件分布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和相应的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边缘分布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能唯一确定联合分布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46094" name="Text Box 14" descr="水滴"/>
          <p:cNvSpPr txBox="1">
            <a:spLocks noChangeArrowheads="1"/>
          </p:cNvSpPr>
          <p:nvPr/>
        </p:nvSpPr>
        <p:spPr bwMode="auto">
          <a:xfrm>
            <a:off x="611188" y="836613"/>
            <a:ext cx="777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联合分布、边缘分布、条件分布三者之间的关系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372200" y="6464126"/>
            <a:ext cx="2208213" cy="349250"/>
            <a:chOff x="3379" y="3793"/>
            <a:chExt cx="1391" cy="220"/>
          </a:xfrm>
        </p:grpSpPr>
        <p:sp>
          <p:nvSpPr>
            <p:cNvPr id="46096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7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8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9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00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8" name="Text Box 10" descr="水滴"/>
          <p:cNvSpPr txBox="1">
            <a:spLocks noChangeArrowheads="1"/>
          </p:cNvSpPr>
          <p:nvPr/>
        </p:nvSpPr>
        <p:spPr bwMode="auto">
          <a:xfrm>
            <a:off x="65087" y="5373216"/>
            <a:ext cx="9078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思考：若随机变量相互独立时，上述关系又怎样？</a:t>
            </a:r>
            <a:endParaRPr lang="en-US" altLang="zh-CN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4140200" y="3860800"/>
            <a:ext cx="1223963" cy="504825"/>
            <a:chOff x="4139952" y="3861048"/>
            <a:chExt cx="1224136" cy="504056"/>
          </a:xfrm>
        </p:grpSpPr>
        <p:sp>
          <p:nvSpPr>
            <p:cNvPr id="19" name="左右箭头 18"/>
            <p:cNvSpPr/>
            <p:nvPr/>
          </p:nvSpPr>
          <p:spPr>
            <a:xfrm>
              <a:off x="4211400" y="4220862"/>
              <a:ext cx="1152688" cy="14424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39952" y="3861048"/>
              <a:ext cx="1217785" cy="39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相互独立</a:t>
              </a:r>
              <a:endParaRPr lang="zh-CN" altLang="en-US" sz="2000" dirty="0">
                <a:ea typeface="宋体" pitchFamily="2" charset="-122"/>
              </a:endParaRPr>
            </a:p>
          </p:txBody>
        </p:sp>
      </p:grpSp>
      <p:grpSp>
        <p:nvGrpSpPr>
          <p:cNvPr id="5" name="组合 23"/>
          <p:cNvGrpSpPr>
            <a:grpSpLocks/>
          </p:cNvGrpSpPr>
          <p:nvPr/>
        </p:nvGrpSpPr>
        <p:grpSpPr bwMode="auto">
          <a:xfrm>
            <a:off x="2411413" y="2205038"/>
            <a:ext cx="1187450" cy="1584325"/>
            <a:chOff x="2411760" y="2204864"/>
            <a:chExt cx="1186309" cy="1584176"/>
          </a:xfrm>
        </p:grpSpPr>
        <p:sp>
          <p:nvSpPr>
            <p:cNvPr id="30734" name="Line 9"/>
            <p:cNvSpPr>
              <a:spLocks noChangeShapeType="1"/>
            </p:cNvSpPr>
            <p:nvPr/>
          </p:nvSpPr>
          <p:spPr bwMode="auto">
            <a:xfrm flipV="1">
              <a:off x="2411760" y="2204864"/>
              <a:ext cx="1186309" cy="1584176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miter lim="800000"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18313612">
              <a:off x="2210605" y="2634416"/>
              <a:ext cx="1217498" cy="399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相互独立</a:t>
              </a:r>
              <a:endParaRPr lang="zh-CN" altLang="en-US" sz="2000" dirty="0">
                <a:ea typeface="宋体" pitchFamily="2" charset="-122"/>
              </a:endParaRPr>
            </a:p>
          </p:txBody>
        </p:sp>
      </p:grpSp>
      <p:sp>
        <p:nvSpPr>
          <p:cNvPr id="25" name="Text Box 10" descr="水滴"/>
          <p:cNvSpPr txBox="1">
            <a:spLocks noChangeArrowheads="1"/>
          </p:cNvSpPr>
          <p:nvPr/>
        </p:nvSpPr>
        <p:spPr bwMode="auto">
          <a:xfrm>
            <a:off x="251520" y="5858108"/>
            <a:ext cx="8786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边缘分布一般不能确定联合分布（仅在变量独立时可以）</a:t>
            </a:r>
            <a:endParaRPr lang="en-US" altLang="zh-CN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9" presetClass="entr" presetSubtype="1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 autoUpdateAnimBg="0"/>
      <p:bldP spid="46083" grpId="0" animBg="1" autoUpdateAnimBg="0"/>
      <p:bldP spid="46084" grpId="0" animBg="1"/>
      <p:bldP spid="46088" grpId="0" animBg="1"/>
      <p:bldP spid="46089" grpId="0" animBg="1"/>
      <p:bldP spid="46090" grpId="0" autoUpdateAnimBg="0"/>
      <p:bldP spid="46094" grpId="0" autoUpdateAnimBg="0"/>
      <p:bldP spid="18" grpId="0" autoUpdateAnimBg="0"/>
      <p:bldP spid="2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2" descr="水滴"/>
          <p:cNvSpPr txBox="1">
            <a:spLocks noChangeArrowheads="1"/>
          </p:cNvSpPr>
          <p:nvPr/>
        </p:nvSpPr>
        <p:spPr bwMode="auto">
          <a:xfrm>
            <a:off x="571472" y="714356"/>
            <a:ext cx="77153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四．随机变量函数的分布</a:t>
            </a:r>
            <a:endParaRPr kumimoji="1"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28596" y="1785926"/>
            <a:ext cx="642942" cy="24288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1000100" y="150017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离散型：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5786" y="3630043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连续型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357422" y="3500438"/>
          <a:ext cx="6143667" cy="954601"/>
        </p:xfrm>
        <a:graphic>
          <a:graphicData uri="http://schemas.openxmlformats.org/presentationml/2006/ole">
            <p:oleObj spid="_x0000_s3075" name="公式" r:id="rId3" imgW="3022560" imgH="406080" progId="Equation.3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2571736" y="1500174"/>
            <a:ext cx="595227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关键是写出可能的函数值，然后</a:t>
            </a:r>
            <a:endParaRPr lang="en-US" altLang="zh-CN" sz="3200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合并函数值相同的取值点概率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071670" y="3143248"/>
            <a:ext cx="428628" cy="1643074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0" name="矩形 19"/>
          <p:cNvSpPr/>
          <p:nvPr/>
        </p:nvSpPr>
        <p:spPr>
          <a:xfrm>
            <a:off x="2398913" y="284422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分布函数法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85984" y="4415861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反函数法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14744" y="4415861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（只针对严格单调函数）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Text Box 2" descr="水滴"/>
          <p:cNvSpPr txBox="1">
            <a:spLocks noChangeArrowheads="1"/>
          </p:cNvSpPr>
          <p:nvPr/>
        </p:nvSpPr>
        <p:spPr bwMode="auto">
          <a:xfrm>
            <a:off x="4572000" y="2714620"/>
            <a:ext cx="321471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建议使用！</a:t>
            </a:r>
            <a:endParaRPr kumimoji="1" lang="zh-CN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8596" y="5072074"/>
            <a:ext cx="8630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二维随机变量的分布函数法类似（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和的分布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1472" y="2000240"/>
            <a:ext cx="2357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习题三</a:t>
            </a:r>
            <a:r>
              <a:rPr lang="en-US" altLang="zh-CN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14)</a:t>
            </a:r>
            <a:endParaRPr lang="zh-CN" altLang="en-US" sz="3200" dirty="0">
              <a:solidFill>
                <a:srgbClr val="1A62F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72330" y="2571744"/>
            <a:ext cx="18573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习题三</a:t>
            </a:r>
            <a:r>
              <a:rPr lang="en-US" altLang="zh-CN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16-19)</a:t>
            </a:r>
            <a:endParaRPr lang="zh-CN" altLang="en-US" sz="3200" dirty="0">
              <a:solidFill>
                <a:srgbClr val="1A62F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14612" y="5643578"/>
            <a:ext cx="4214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习题三</a:t>
            </a:r>
            <a:r>
              <a:rPr lang="en-US" altLang="zh-CN" sz="3200" b="1" dirty="0" smtClean="0">
                <a:solidFill>
                  <a:srgbClr val="1A62F2"/>
                </a:solidFill>
                <a:latin typeface="楷体_GB2312" pitchFamily="49" charset="-122"/>
                <a:ea typeface="楷体_GB2312" pitchFamily="49" charset="-122"/>
              </a:rPr>
              <a:t>22,23)</a:t>
            </a:r>
            <a:endParaRPr lang="zh-CN" altLang="en-US" sz="3200" dirty="0">
              <a:solidFill>
                <a:srgbClr val="1A6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6" grpId="0"/>
      <p:bldP spid="18" grpId="0"/>
      <p:bldP spid="19" grpId="0" animBg="1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285720" y="500043"/>
            <a:ext cx="8572560" cy="314327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本章解题时应注意的书写问题：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联合分布函数及概率密度</a:t>
            </a:r>
          </a:p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边缘分布函数及概率密度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条件概率密度</a:t>
            </a:r>
            <a:endParaRPr kumimoji="0" lang="zh-CN" alt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8" name="Object 8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357818" y="1432815"/>
          <a:ext cx="2857520" cy="538881"/>
        </p:xfrm>
        <a:graphic>
          <a:graphicData uri="http://schemas.openxmlformats.org/presentationml/2006/ole">
            <p:oleObj spid="_x0000_s72708" name="Equation" r:id="rId3" imgW="1079280" imgH="203040" progId="Equation.DSMT4">
              <p:embed/>
            </p:oleObj>
          </a:graphicData>
        </a:graphic>
      </p:graphicFrame>
      <p:graphicFrame>
        <p:nvGraphicFramePr>
          <p:cNvPr id="9" name="Object 8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500688" y="2074863"/>
          <a:ext cx="2997200" cy="635000"/>
        </p:xfrm>
        <a:graphic>
          <a:graphicData uri="http://schemas.openxmlformats.org/presentationml/2006/ole">
            <p:oleObj spid="_x0000_s72709" name="Equation" r:id="rId4" imgW="1079280" imgH="228600" progId="Equation.DSMT4">
              <p:embed/>
            </p:oleObj>
          </a:graphicData>
        </a:graphic>
      </p:graphicFrame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11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Object 8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500438" y="2867984"/>
          <a:ext cx="1932824" cy="632454"/>
        </p:xfrm>
        <a:graphic>
          <a:graphicData uri="http://schemas.openxmlformats.org/presentationml/2006/ole">
            <p:oleObj spid="_x0000_s72710" name="Equation" r:id="rId5" imgW="736560" imgH="241200" progId="Equation.DSMT4">
              <p:embed/>
            </p:oleObj>
          </a:graphicData>
        </a:graphic>
      </p:graphicFrame>
      <p:sp>
        <p:nvSpPr>
          <p:cNvPr id="18" name="Rectangle 3"/>
          <p:cNvSpPr txBox="1">
            <a:spLocks noRot="1" noChangeArrowheads="1"/>
          </p:cNvSpPr>
          <p:nvPr/>
        </p:nvSpPr>
        <p:spPr>
          <a:xfrm>
            <a:off x="214282" y="3286124"/>
            <a:ext cx="8429684" cy="1571636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注意标明分布函数、概率密度、条件概率密度的定义域</a:t>
            </a:r>
          </a:p>
        </p:txBody>
      </p:sp>
      <p:sp>
        <p:nvSpPr>
          <p:cNvPr id="19" name="Rectangle 3"/>
          <p:cNvSpPr txBox="1">
            <a:spLocks noRot="1" noChangeArrowheads="1"/>
          </p:cNvSpPr>
          <p:nvPr/>
        </p:nvSpPr>
        <p:spPr>
          <a:xfrm>
            <a:off x="285720" y="5643554"/>
            <a:ext cx="8286808" cy="1000156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区分变量的大小写</a:t>
            </a:r>
            <a:endParaRPr kumimoji="0" lang="zh-CN" altLang="el-GR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0" name="Rectangle 3"/>
          <p:cNvSpPr txBox="1">
            <a:spLocks noRot="1" noChangeArrowheads="1"/>
          </p:cNvSpPr>
          <p:nvPr/>
        </p:nvSpPr>
        <p:spPr>
          <a:xfrm>
            <a:off x="428596" y="4714884"/>
            <a:ext cx="8286808" cy="1000156"/>
          </a:xfrm>
          <a:prstGeom prst="rect">
            <a:avLst/>
          </a:prstGeom>
        </p:spPr>
        <p:txBody>
          <a:bodyPr vert="horz" lIns="182880" tIns="91440">
            <a:noAutofit/>
          </a:bodyPr>
          <a:lstStyle/>
          <a:p>
            <a:pPr marL="265176" marR="0" lvl="0" indent="-265176" algn="l" defTabSz="914400" rtl="0" eaLnBrk="1" fontAlgn="auto" latinLnBrk="0" hangingPunct="1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lang="zh-CN" altLang="en-US" sz="30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错误：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不写定义域；不写函数值为</a:t>
            </a:r>
            <a:r>
              <a:rPr lang="en-US" altLang="zh-CN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的那一段；分不清条件概率密度函数的自变量</a:t>
            </a:r>
            <a:endParaRPr kumimoji="0" lang="zh-CN" altLang="el-GR" sz="3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2" descr="水滴"/>
          <p:cNvSpPr txBox="1">
            <a:spLocks noChangeArrowheads="1"/>
          </p:cNvSpPr>
          <p:nvPr/>
        </p:nvSpPr>
        <p:spPr bwMode="auto">
          <a:xfrm>
            <a:off x="2643174" y="785794"/>
            <a:ext cx="464347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解题书写总原则</a:t>
            </a:r>
            <a:endParaRPr kumimoji="1" lang="zh-CN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7224" y="2857496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变量及符号表述正确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7224" y="3643314"/>
            <a:ext cx="7188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陈述正确的理论依据（尤其是简答题）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7584" y="5373216"/>
            <a:ext cx="5952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语言简明清晰，无含混冗余叙述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8662" y="4572008"/>
            <a:ext cx="7600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概率计算需有相应的公式！不能只有算式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7224" y="2071678"/>
            <a:ext cx="6986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给出必要的假设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事件，随机变量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…)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444208" y="6237312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2" descr="水滴"/>
          <p:cNvSpPr txBox="1">
            <a:spLocks noChangeArrowheads="1"/>
          </p:cNvSpPr>
          <p:nvPr/>
        </p:nvSpPr>
        <p:spPr bwMode="auto">
          <a:xfrm>
            <a:off x="611560" y="2574594"/>
            <a:ext cx="15001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概率</a:t>
            </a:r>
            <a:endParaRPr kumimoji="1" lang="zh-C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1700808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概率的公理化定义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1643042" y="2034794"/>
            <a:ext cx="428628" cy="171451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矩形 13"/>
          <p:cNvSpPr/>
          <p:nvPr/>
        </p:nvSpPr>
        <p:spPr>
          <a:xfrm>
            <a:off x="2145958" y="3759616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概率的计算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4503412" y="3282704"/>
            <a:ext cx="357190" cy="1834234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矩形 15"/>
          <p:cNvSpPr/>
          <p:nvPr/>
        </p:nvSpPr>
        <p:spPr>
          <a:xfrm>
            <a:off x="4932040" y="2996952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古典概率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11656" y="353203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可加性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0" y="417497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加法定理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32040" y="4869160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差事件概率，．．．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436096" y="1124744"/>
            <a:ext cx="356620" cy="151444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4" name="矩形 23"/>
          <p:cNvSpPr/>
          <p:nvPr/>
        </p:nvSpPr>
        <p:spPr>
          <a:xfrm>
            <a:off x="5868144" y="8280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非负性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68144" y="155679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规范性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8144" y="227687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可加性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4" grpId="0"/>
      <p:bldP spid="15" grpId="0" animBg="1"/>
      <p:bldP spid="16" grpId="0"/>
      <p:bldP spid="17" grpId="0"/>
      <p:bldP spid="18" grpId="0"/>
      <p:bldP spid="19" grpId="0"/>
      <p:bldP spid="23" grpId="0" animBg="1"/>
      <p:bldP spid="24" grpId="0"/>
      <p:bldP spid="25" grpId="0"/>
      <p:bldP spid="2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28"/>
            <a:ext cx="6429420" cy="242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751181"/>
            <a:ext cx="4357718" cy="60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248042"/>
            <a:ext cx="67913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 Box 2" descr="水滴"/>
          <p:cNvSpPr txBox="1">
            <a:spLocks noChangeArrowheads="1"/>
          </p:cNvSpPr>
          <p:nvPr/>
        </p:nvSpPr>
        <p:spPr bwMode="auto">
          <a:xfrm>
            <a:off x="428596" y="5906176"/>
            <a:ext cx="8358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借助联合分布函数的几何意义，画图分区域讨论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Text Box 4" descr="水滴"/>
          <p:cNvSpPr txBox="1">
            <a:spLocks noChangeArrowheads="1"/>
          </p:cNvSpPr>
          <p:nvPr/>
        </p:nvSpPr>
        <p:spPr bwMode="auto">
          <a:xfrm>
            <a:off x="4643438" y="71414"/>
            <a:ext cx="47863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习题三  选讲</a:t>
            </a:r>
            <a:endParaRPr kumimoji="1"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14290"/>
            <a:ext cx="8929718" cy="174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428596" y="214290"/>
            <a:ext cx="34817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9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285992"/>
            <a:ext cx="6715172" cy="398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6215074" y="3857628"/>
            <a:ext cx="2357454" cy="1357322"/>
          </a:xfrm>
          <a:prstGeom prst="wedgeRoundRectCallout">
            <a:avLst>
              <a:gd name="adj1" fmla="val -151977"/>
              <a:gd name="adj2" fmla="val 93709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指出等式不成立的面积非</a:t>
            </a:r>
            <a:r>
              <a:rPr lang="en-US" altLang="zh-CN" sz="2800" b="1" dirty="0" smtClean="0">
                <a:solidFill>
                  <a:srgbClr val="000099"/>
                </a:solidFill>
                <a:ea typeface="宋体" pitchFamily="2" charset="-122"/>
              </a:rPr>
              <a:t>0</a:t>
            </a: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区域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67544" y="6237312"/>
            <a:ext cx="1224136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2852"/>
            <a:ext cx="914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785794"/>
            <a:ext cx="38195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1950" y="571480"/>
            <a:ext cx="49720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3429000"/>
            <a:ext cx="443863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4857760"/>
            <a:ext cx="587085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38310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286256"/>
            <a:ext cx="760358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AutoShape 31"/>
          <p:cNvSpPr>
            <a:spLocks noChangeArrowheads="1"/>
          </p:cNvSpPr>
          <p:nvPr/>
        </p:nvSpPr>
        <p:spPr bwMode="auto">
          <a:xfrm>
            <a:off x="6357950" y="3357562"/>
            <a:ext cx="2357454" cy="1357322"/>
          </a:xfrm>
          <a:prstGeom prst="wedgeRoundRectCallout">
            <a:avLst>
              <a:gd name="adj1" fmla="val -111938"/>
              <a:gd name="adj2" fmla="val -84490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2800" b="1" i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分情况书写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条件概率密度</a:t>
            </a:r>
            <a:endParaRPr lang="zh-CN" altLang="en-US" sz="2800" b="1" dirty="0">
              <a:solidFill>
                <a:srgbClr val="000099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164288" y="476672"/>
            <a:ext cx="504056" cy="2016224"/>
            <a:chOff x="7164288" y="476672"/>
            <a:chExt cx="504056" cy="2016224"/>
          </a:xfrm>
        </p:grpSpPr>
        <p:sp>
          <p:nvSpPr>
            <p:cNvPr id="11" name="椭圆 10"/>
            <p:cNvSpPr/>
            <p:nvPr/>
          </p:nvSpPr>
          <p:spPr>
            <a:xfrm>
              <a:off x="7452320" y="476672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164288" y="2060848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714356"/>
            <a:ext cx="559628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714488"/>
            <a:ext cx="449934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71472" y="35716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15.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13" y="357166"/>
            <a:ext cx="565266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643042" y="3214686"/>
          <a:ext cx="5919628" cy="854075"/>
        </p:xfrm>
        <a:graphic>
          <a:graphicData uri="http://schemas.openxmlformats.org/presentationml/2006/ole">
            <p:oleObj spid="_x0000_s59398" name="Equation" r:id="rId6" imgW="3085920" imgH="406080" progId="Equation.DSMT4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2428859" y="4286255"/>
          <a:ext cx="4786347" cy="1228927"/>
        </p:xfrm>
        <a:graphic>
          <a:graphicData uri="http://schemas.openxmlformats.org/presentationml/2006/ole">
            <p:oleObj spid="_x0000_s59400" name="Equation" r:id="rId7" imgW="1879560" imgH="482400" progId="Equation.DSMT4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642910" y="2500306"/>
            <a:ext cx="214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若用</a:t>
            </a:r>
            <a:endParaRPr lang="zh-CN" altLang="zh-CN" sz="2800" b="1" dirty="0" smtClean="0">
              <a:solidFill>
                <a:srgbClr val="C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43372" y="5715016"/>
            <a:ext cx="39290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积分不好计算！</a:t>
            </a:r>
            <a:endParaRPr lang="zh-CN" altLang="zh-CN" sz="3200" b="1" dirty="0" smtClean="0">
              <a:solidFill>
                <a:srgbClr val="C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7" y="1000108"/>
            <a:ext cx="712348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5857884" y="321081"/>
            <a:ext cx="2571768" cy="1071570"/>
          </a:xfrm>
          <a:prstGeom prst="wedgeRoundRectCallout">
            <a:avLst>
              <a:gd name="adj1" fmla="val -109436"/>
              <a:gd name="adj2" fmla="val 36120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随机变量和的概率密度公式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4612" y="6273225"/>
            <a:ext cx="292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积分稍麻烦</a:t>
            </a:r>
            <a:endParaRPr lang="zh-CN" altLang="zh-CN" sz="3200" b="1" dirty="0" smtClean="0">
              <a:solidFill>
                <a:srgbClr val="C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14422"/>
            <a:ext cx="6643734" cy="516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2428860" y="357166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避免积分的最简单解法</a:t>
            </a:r>
            <a:endParaRPr lang="zh-CN" altLang="zh-CN" sz="3200" b="1" dirty="0" smtClean="0">
              <a:solidFill>
                <a:srgbClr val="C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357166"/>
            <a:ext cx="40669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33089"/>
            <a:ext cx="3357586" cy="115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1142984"/>
            <a:ext cx="564049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857364"/>
            <a:ext cx="406402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2428868"/>
            <a:ext cx="783853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3000372"/>
            <a:ext cx="522226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596" y="3643314"/>
            <a:ext cx="807246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596" y="5072074"/>
            <a:ext cx="4980996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13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-32" y="357166"/>
            <a:ext cx="694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17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5786446" y="1500174"/>
            <a:ext cx="3143272" cy="857256"/>
          </a:xfrm>
          <a:prstGeom prst="wedgeRoundRectCallout">
            <a:avLst>
              <a:gd name="adj1" fmla="val -75394"/>
              <a:gd name="adj2" fmla="val 55733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先确定</a:t>
            </a:r>
            <a:r>
              <a:rPr lang="en-US" altLang="zh-CN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范围，据此分段讨论</a:t>
            </a:r>
            <a:endParaRPr lang="zh-CN" altLang="en-US" sz="2800" b="1" dirty="0">
              <a:solidFill>
                <a:srgbClr val="000099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563888" y="2924944"/>
            <a:ext cx="496855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347864" y="4077072"/>
            <a:ext cx="100811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419872" y="5085184"/>
            <a:ext cx="100811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71472" y="428604"/>
            <a:ext cx="81439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19.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设随机变量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服从指数分布，试求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Y=min{X, 2}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的分布函数，并讨论随机变量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是否为离散型或连续型随机变量，为什么？</a:t>
            </a:r>
            <a:endParaRPr lang="zh-CN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1643042" y="2643182"/>
          <a:ext cx="5715040" cy="2020074"/>
        </p:xfrm>
        <a:graphic>
          <a:graphicData uri="http://schemas.openxmlformats.org/presentationml/2006/ole">
            <p:oleObj spid="_x0000_s64513" name="Equation" r:id="rId3" imgW="2869920" imgH="93960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539552" y="1844824"/>
            <a:ext cx="9042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由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服从指数分布</a:t>
            </a:r>
            <a:r>
              <a:rPr lang="zh-CN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易知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P{X&gt;0}=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1,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P{0≤Y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≤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2}=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lang="zh-CN" altLang="en-US" sz="28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472" y="4786322"/>
            <a:ext cx="786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不是连续型变量，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因为分布函数在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y=2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处不连续</a:t>
            </a:r>
            <a:endParaRPr lang="zh-CN" altLang="en-US" sz="28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2910" y="5429264"/>
            <a:ext cx="8018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也不是离散型变量，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因为分布函数不是阶梯函数</a:t>
            </a:r>
            <a:endParaRPr lang="zh-CN" altLang="en-US" sz="28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910" y="6000768"/>
            <a:ext cx="3789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注：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18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题与本题类似。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516216" y="2348880"/>
            <a:ext cx="201622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95736" y="3645024"/>
            <a:ext cx="381642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23728" y="4653136"/>
            <a:ext cx="388843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428596" y="630776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23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000108"/>
            <a:ext cx="8786842" cy="47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28736"/>
            <a:ext cx="244930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000240"/>
            <a:ext cx="746355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4237096"/>
            <a:ext cx="5072098" cy="24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1928794" y="285728"/>
            <a:ext cx="6572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一离散，一连续，不能用卷积公式！</a:t>
            </a:r>
            <a:endParaRPr lang="zh-CN" altLang="zh-CN" sz="2800" b="1" dirty="0" smtClean="0">
              <a:solidFill>
                <a:srgbClr val="C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6286512" y="3571876"/>
            <a:ext cx="2071702" cy="714380"/>
          </a:xfrm>
          <a:prstGeom prst="wedgeRoundRectCallout">
            <a:avLst>
              <a:gd name="adj1" fmla="val -82384"/>
              <a:gd name="adj2" fmla="val -141427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全概率公式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5786446" y="1500174"/>
            <a:ext cx="2071702" cy="714380"/>
          </a:xfrm>
          <a:prstGeom prst="wedgeRoundRectCallout">
            <a:avLst>
              <a:gd name="adj1" fmla="val -115131"/>
              <a:gd name="adj2" fmla="val 40249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ea typeface="宋体" pitchFamily="2" charset="-122"/>
              </a:rPr>
              <a:t>分布函数法</a:t>
            </a:r>
            <a:endParaRPr lang="zh-CN" altLang="en-US" sz="2800" b="1" dirty="0">
              <a:solidFill>
                <a:srgbClr val="000099"/>
              </a:solidFill>
              <a:ea typeface="宋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83568" y="2924944"/>
            <a:ext cx="705678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 descr="水滴"/>
          <p:cNvSpPr txBox="1">
            <a:spLocks noChangeArrowheads="1"/>
          </p:cNvSpPr>
          <p:nvPr/>
        </p:nvSpPr>
        <p:spPr bwMode="auto">
          <a:xfrm>
            <a:off x="467544" y="4284385"/>
            <a:ext cx="63367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　不可能事件，　概率</a:t>
            </a:r>
            <a:r>
              <a:rPr lang="zh-CN" altLang="en-US" sz="32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32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的事件</a:t>
            </a:r>
            <a:endParaRPr lang="zh-CN" altLang="en-US" sz="3200" b="1" dirty="0">
              <a:solidFill>
                <a:srgbClr val="99003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10" descr="水滴"/>
          <p:cNvSpPr txBox="1">
            <a:spLocks noChangeArrowheads="1"/>
          </p:cNvSpPr>
          <p:nvPr/>
        </p:nvSpPr>
        <p:spPr bwMode="auto">
          <a:xfrm>
            <a:off x="395536" y="4797152"/>
            <a:ext cx="8208912" cy="147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     不可能事件的概率一定为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，</a:t>
            </a:r>
            <a:endParaRPr lang="en-US" altLang="zh-CN" sz="32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　概率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的事件不一定是不可能事件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404664"/>
            <a:ext cx="3427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易混淆概念：　</a:t>
            </a:r>
            <a:endParaRPr lang="zh-CN" altLang="en-US" sz="3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2060848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概率是常数，频率是变量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2708920"/>
            <a:ext cx="6364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频率在一定程度上可反映概率大小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3356992"/>
            <a:ext cx="8012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随着试验次数增大，频率会逐渐稳定于概率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1600" y="126876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概率，频率</a:t>
            </a:r>
            <a:endParaRPr lang="zh-CN" altLang="en-US" sz="32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6444208" y="6237312"/>
            <a:ext cx="2208213" cy="349250"/>
            <a:chOff x="3379" y="3793"/>
            <a:chExt cx="1391" cy="220"/>
          </a:xfrm>
        </p:grpSpPr>
        <p:sp>
          <p:nvSpPr>
            <p:cNvPr id="13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Text Box 2" descr="水滴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316416" y="5733256"/>
            <a:ext cx="453740" cy="46166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/>
      <p:bldP spid="8" grpId="0"/>
      <p:bldP spid="9" grpId="0"/>
      <p:bldP spid="10" grpId="0"/>
      <p:bldP spid="11" grpId="0"/>
      <p:bldP spid="1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71472" y="428604"/>
            <a:ext cx="5143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24.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(X,Y)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的联合概率密度为</a:t>
            </a:r>
            <a:endParaRPr lang="zh-CN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642910" y="1142984"/>
          <a:ext cx="7558108" cy="907027"/>
        </p:xfrm>
        <a:graphic>
          <a:graphicData uri="http://schemas.openxmlformats.org/presentationml/2006/ole">
            <p:oleObj spid="_x0000_s65538" name="Equation" r:id="rId3" imgW="3492360" imgH="419040" progId="Equation.DSMT4">
              <p:embed/>
            </p:oleObj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2786050" y="2143116"/>
          <a:ext cx="2986095" cy="935439"/>
        </p:xfrm>
        <a:graphic>
          <a:graphicData uri="http://schemas.openxmlformats.org/presentationml/2006/ole">
            <p:oleObj spid="_x0000_s65539" name="Equation" r:id="rId4" imgW="1498320" imgH="46980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571472" y="3071810"/>
            <a:ext cx="8001056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  <a:buAutoNum type="arabicParenBoth"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证明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X,Y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都服从正态分布；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  <a:buAutoNum type="arabicParenBoth"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求随机变量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关于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的条件概率密度；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  <a:buAutoNum type="arabicParenBoth"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讨论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的独立性；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  <a:buAutoNum type="arabicParenBoth"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根据本题结果，你能总结出什么结论？</a:t>
            </a:r>
            <a:endParaRPr lang="zh-CN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85720" y="214290"/>
          <a:ext cx="8637615" cy="2616409"/>
        </p:xfrm>
        <a:graphic>
          <a:graphicData uri="http://schemas.openxmlformats.org/presentationml/2006/ole">
            <p:oleObj spid="_x0000_s66562" name="Equation" r:id="rId3" imgW="4190760" imgH="126972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85720" y="2786058"/>
            <a:ext cx="20297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X~N(0,1),</a:t>
            </a:r>
          </a:p>
        </p:txBody>
      </p:sp>
      <p:sp>
        <p:nvSpPr>
          <p:cNvPr id="6" name="矩形 5"/>
          <p:cNvSpPr/>
          <p:nvPr/>
        </p:nvSpPr>
        <p:spPr>
          <a:xfrm>
            <a:off x="2357422" y="2786058"/>
            <a:ext cx="23903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同理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Y~N(0,1).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28596" y="3500438"/>
          <a:ext cx="7224713" cy="3609975"/>
        </p:xfrm>
        <a:graphic>
          <a:graphicData uri="http://schemas.openxmlformats.org/presentationml/2006/ole">
            <p:oleObj spid="_x0000_s66564" name="Equation" r:id="rId4" imgW="3504960" imgH="1752480" progId="Equation.DSMT4">
              <p:embed/>
            </p:oleObj>
          </a:graphicData>
        </a:graphic>
      </p:graphicFrame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10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6858016" y="5000636"/>
            <a:ext cx="2000264" cy="1000132"/>
          </a:xfrm>
          <a:prstGeom prst="wedgeRoundRectCallout">
            <a:avLst>
              <a:gd name="adj1" fmla="val -107580"/>
              <a:gd name="adj2" fmla="val 54406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的取值</a:t>
            </a:r>
            <a:r>
              <a:rPr lang="en-US" altLang="zh-CN" sz="2800" b="1" i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有关</a:t>
            </a:r>
            <a:endParaRPr lang="zh-CN" altLang="en-US" sz="2800" b="1" dirty="0">
              <a:solidFill>
                <a:srgbClr val="000099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500034" y="357166"/>
          <a:ext cx="3786214" cy="653797"/>
        </p:xfrm>
        <a:graphic>
          <a:graphicData uri="http://schemas.openxmlformats.org/presentationml/2006/ole">
            <p:oleObj spid="_x0000_s67586" name="Equation" r:id="rId3" imgW="1396800" imgH="24120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714348" y="1071546"/>
            <a:ext cx="32287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不相互独立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14348" y="1857364"/>
          <a:ext cx="5402263" cy="620713"/>
        </p:xfrm>
        <a:graphic>
          <a:graphicData uri="http://schemas.openxmlformats.org/presentationml/2006/ole">
            <p:oleObj spid="_x0000_s67587" name="Equation" r:id="rId4" imgW="1993680" imgH="22860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642910" y="2786058"/>
            <a:ext cx="81788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(4)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边缘分布为正态分布，联合分布未必是正态分布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3" y="3643314"/>
            <a:ext cx="80724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可根据条件密度与无条件密度是否相等来判断变量的独立性</a:t>
            </a:r>
            <a:endParaRPr lang="en-US" altLang="zh-CN" sz="30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10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5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2" descr="水滴"/>
          <p:cNvSpPr txBox="1">
            <a:spLocks noChangeArrowheads="1"/>
          </p:cNvSpPr>
          <p:nvPr/>
        </p:nvSpPr>
        <p:spPr bwMode="auto">
          <a:xfrm>
            <a:off x="611560" y="2702080"/>
            <a:ext cx="20002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条件概率</a:t>
            </a:r>
            <a:endParaRPr kumimoji="1" lang="zh-C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6138" y="1844824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定义及计算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2326072" y="2059138"/>
            <a:ext cx="428628" cy="171451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2683262" y="3345022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应用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3611956" y="3010986"/>
            <a:ext cx="428628" cy="150019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矩形 14"/>
          <p:cNvSpPr/>
          <p:nvPr/>
        </p:nvSpPr>
        <p:spPr>
          <a:xfrm>
            <a:off x="4040584" y="272523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乘法公式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40584" y="341646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全概率公式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40584" y="413084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贝叶斯公式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4914900" y="1557338"/>
          <a:ext cx="3382963" cy="1223962"/>
        </p:xfrm>
        <a:graphic>
          <a:graphicData uri="http://schemas.openxmlformats.org/presentationml/2006/ole">
            <p:oleObj spid="_x0000_s111618" name="Equation" r:id="rId3" imgW="11937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4" grpId="0" animBg="1"/>
      <p:bldP spid="15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 descr="水滴"/>
          <p:cNvSpPr txBox="1">
            <a:spLocks noChangeArrowheads="1"/>
          </p:cNvSpPr>
          <p:nvPr/>
        </p:nvSpPr>
        <p:spPr bwMode="auto">
          <a:xfrm>
            <a:off x="1219200" y="1340768"/>
            <a:ext cx="7696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P(A)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试验前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预测事件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发生的概率</a:t>
            </a:r>
          </a:p>
        </p:txBody>
      </p:sp>
      <p:sp>
        <p:nvSpPr>
          <p:cNvPr id="7" name="Text Box 10" descr="水滴"/>
          <p:cNvSpPr txBox="1">
            <a:spLocks noChangeArrowheads="1"/>
          </p:cNvSpPr>
          <p:nvPr/>
        </p:nvSpPr>
        <p:spPr bwMode="auto">
          <a:xfrm>
            <a:off x="1219200" y="1988840"/>
            <a:ext cx="7696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P(A|B)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试验中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当事件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已发生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时，预测事件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　　　　发生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的概率</a:t>
            </a:r>
          </a:p>
        </p:txBody>
      </p:sp>
      <p:sp>
        <p:nvSpPr>
          <p:cNvPr id="8" name="Text Box 10" descr="水滴"/>
          <p:cNvSpPr txBox="1">
            <a:spLocks noChangeArrowheads="1"/>
          </p:cNvSpPr>
          <p:nvPr/>
        </p:nvSpPr>
        <p:spPr bwMode="auto">
          <a:xfrm>
            <a:off x="1219200" y="3068960"/>
            <a:ext cx="7696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P(AB)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试验前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预测事件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A, B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同时发生的概率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46175" y="3861048"/>
            <a:ext cx="7769225" cy="1039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设袋中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白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球，2个红球，现从袋中任意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抽取两次，每次取一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，取后不放回，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33400" y="486916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A={</a:t>
            </a:r>
            <a:r>
              <a:rPr lang="zh-CN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二</a:t>
            </a:r>
            <a:r>
              <a:rPr lang="zh-CN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次取到红球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,B={</a:t>
            </a:r>
            <a:r>
              <a:rPr lang="zh-CN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</a:t>
            </a:r>
            <a:r>
              <a:rPr lang="zh-CN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次取到红球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11" name="Text Box 10" descr="水滴"/>
          <p:cNvSpPr txBox="1">
            <a:spLocks noChangeArrowheads="1"/>
          </p:cNvSpPr>
          <p:nvPr/>
        </p:nvSpPr>
        <p:spPr bwMode="auto">
          <a:xfrm>
            <a:off x="1219200" y="5517232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考虑此例中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P(A),  P(A|B)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P(AB)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？</a:t>
            </a:r>
          </a:p>
        </p:txBody>
      </p:sp>
      <p:sp>
        <p:nvSpPr>
          <p:cNvPr id="12" name="Text Box 10" descr="水滴"/>
          <p:cNvSpPr txBox="1">
            <a:spLocks noChangeArrowheads="1"/>
          </p:cNvSpPr>
          <p:nvPr/>
        </p:nvSpPr>
        <p:spPr bwMode="auto">
          <a:xfrm>
            <a:off x="3124200" y="6096000"/>
            <a:ext cx="327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2/5        1/4      1/10</a:t>
            </a:r>
            <a:endParaRPr lang="zh-CN" altLang="en-US" sz="2800" b="1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87624" y="548680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易混淆概念：</a:t>
            </a:r>
            <a:endParaRPr lang="zh-CN" altLang="en-US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79912" y="548680"/>
            <a:ext cx="3793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P(A)  P(AB)   P(A|B)</a:t>
            </a:r>
            <a:endParaRPr lang="zh-CN" altLang="en-US" sz="32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6429388" y="6508750"/>
            <a:ext cx="2208213" cy="349250"/>
            <a:chOff x="3379" y="3793"/>
            <a:chExt cx="1391" cy="220"/>
          </a:xfrm>
        </p:grpSpPr>
        <p:sp>
          <p:nvSpPr>
            <p:cNvPr id="16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3379" y="3793"/>
              <a:ext cx="302" cy="220"/>
            </a:xfrm>
            <a:prstGeom prst="actionButtonBeginning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651" y="3793"/>
              <a:ext cx="302" cy="220"/>
            </a:xfrm>
            <a:prstGeom prst="actionButtonBackPrevious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18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923" y="3793"/>
              <a:ext cx="302" cy="220"/>
            </a:xfrm>
            <a:prstGeom prst="actionButtonReturn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195" y="3793"/>
              <a:ext cx="302" cy="220"/>
            </a:xfrm>
            <a:prstGeom prst="actionButtonForwardNext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0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4468" y="3793"/>
              <a:ext cx="302" cy="220"/>
            </a:xfrm>
            <a:prstGeom prst="actionButtonEnd">
              <a:avLst/>
            </a:prstGeom>
            <a:gradFill rotWithShape="1">
              <a:gsLst>
                <a:gs pos="0">
                  <a:srgbClr val="666400">
                    <a:alpha val="67000"/>
                  </a:srgbClr>
                </a:gs>
                <a:gs pos="100000">
                  <a:srgbClr val="B1B07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1" grpId="0" autoUpdateAnimBg="0"/>
      <p:bldP spid="1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4011</TotalTime>
  <Words>2976</Words>
  <Application>Microsoft Office PowerPoint</Application>
  <PresentationFormat>全屏显示(4:3)</PresentationFormat>
  <Paragraphs>397</Paragraphs>
  <Slides>72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72</vt:i4>
      </vt:variant>
    </vt:vector>
  </HeadingPairs>
  <TitlesOfParts>
    <vt:vector size="76" baseType="lpstr">
      <vt:lpstr>视点</vt:lpstr>
      <vt:lpstr>Equation</vt:lpstr>
      <vt:lpstr>公式</vt:lpstr>
      <vt:lpstr>MathType 6.0 Equation</vt:lpstr>
      <vt:lpstr>概率统计1-3章半期总结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分    布     律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概率统计1-3章半期总结</dc:title>
  <dc:creator>Administrator</dc:creator>
  <cp:lastModifiedBy>Administrator</cp:lastModifiedBy>
  <cp:revision>89</cp:revision>
  <dcterms:created xsi:type="dcterms:W3CDTF">2014-11-03T02:04:57Z</dcterms:created>
  <dcterms:modified xsi:type="dcterms:W3CDTF">2019-11-04T14:11:55Z</dcterms:modified>
</cp:coreProperties>
</file>