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39" r:id="rId3"/>
    <p:sldId id="257" r:id="rId4"/>
    <p:sldId id="258" r:id="rId5"/>
    <p:sldId id="259" r:id="rId6"/>
    <p:sldId id="268" r:id="rId7"/>
    <p:sldId id="260" r:id="rId8"/>
    <p:sldId id="316" r:id="rId9"/>
    <p:sldId id="271" r:id="rId10"/>
    <p:sldId id="312" r:id="rId11"/>
    <p:sldId id="342" r:id="rId12"/>
    <p:sldId id="340" r:id="rId13"/>
    <p:sldId id="314" r:id="rId14"/>
    <p:sldId id="315" r:id="rId15"/>
    <p:sldId id="317" r:id="rId16"/>
    <p:sldId id="318" r:id="rId17"/>
    <p:sldId id="319" r:id="rId18"/>
    <p:sldId id="337" r:id="rId19"/>
    <p:sldId id="336" r:id="rId20"/>
    <p:sldId id="341" r:id="rId21"/>
    <p:sldId id="469" r:id="rId22"/>
    <p:sldId id="470"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5"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A6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7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5" name="圆角矩形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圆角矩形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zh-CN" altLang="en-US"/>
              <a:t>单击此处编辑母版标题样式</a:t>
            </a:r>
            <a:endParaRPr kumimoji="0" lang="en-US"/>
          </a:p>
        </p:txBody>
      </p:sp>
      <p:sp>
        <p:nvSpPr>
          <p:cNvPr id="20" name="副标题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19" name="日期占位符 18"/>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502920" y="530352"/>
            <a:ext cx="8183880" cy="418795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4"/>
            <a:ext cx="1981200" cy="5257799"/>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533400" y="533402"/>
            <a:ext cx="5943600" cy="525780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kumimoji="0" lang="zh-CN" altLang="en-US"/>
              <a:t>单击此处编辑母版标题样式</a:t>
            </a:r>
            <a:endParaRPr kumimoji="0" lang="en-US"/>
          </a:p>
        </p:txBody>
      </p:sp>
      <p:sp>
        <p:nvSpPr>
          <p:cNvPr id="3" name="内容占位符 2"/>
          <p:cNvSpPr>
            <a:spLocks noGrp="1"/>
          </p:cNvSpPr>
          <p:nvPr>
            <p:ph idx="1"/>
          </p:nvPr>
        </p:nvSpPr>
        <p:spPr>
          <a:xfrm>
            <a:off x="502920" y="530352"/>
            <a:ext cx="8183880" cy="41879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圆角矩形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圆角矩形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nchor="b"/>
          <a:lstStyle>
            <a:lvl1pPr>
              <a:defRPr b="1"/>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圆角矩形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圆角矩形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单圆角矩形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zh-CN" altLang="en-US"/>
              <a:t>单击此处编辑母版标题样式</a:t>
            </a:r>
            <a:endParaRPr kumimoji="0" lang="en-US"/>
          </a:p>
        </p:txBody>
      </p:sp>
      <p:sp>
        <p:nvSpPr>
          <p:cNvPr id="4" name="文本占位符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zh-CN" altLang="en-US"/>
              <a:t>单击图标添加图片</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圆角矩形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圆角矩形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标题占位符 12"/>
          <p:cNvSpPr>
            <a:spLocks noGrp="1"/>
          </p:cNvSpPr>
          <p:nvPr>
            <p:ph type="title"/>
          </p:nvPr>
        </p:nvSpPr>
        <p:spPr>
          <a:xfrm>
            <a:off x="502920" y="4985590"/>
            <a:ext cx="8183880" cy="1051560"/>
          </a:xfrm>
          <a:prstGeom prst="rect">
            <a:avLst/>
          </a:prstGeom>
        </p:spPr>
        <p:txBody>
          <a:bodyPr vert="horz" anchor="b">
            <a:normAutofit/>
          </a:bodyPr>
          <a:lstStyle/>
          <a:p>
            <a:r>
              <a:rPr kumimoji="0" lang="zh-CN" altLang="en-US"/>
              <a:t>单击此处编辑母版标题样式</a:t>
            </a:r>
            <a:endParaRPr kumimoji="0" lang="en-US"/>
          </a:p>
        </p:txBody>
      </p:sp>
      <p:sp>
        <p:nvSpPr>
          <p:cNvPr id="4" name="文本占位符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5" name="日期占位符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30820CF-B880-4189-942D-D702A7CBA730}" type="datetimeFigureOut">
              <a:rPr lang="zh-CN" altLang="en-US" smtClean="0"/>
              <a:pPr/>
              <a:t>2019/12/11</a:t>
            </a:fld>
            <a:endParaRPr lang="zh-CN" altLang="en-US"/>
          </a:p>
        </p:txBody>
      </p:sp>
      <p:sp>
        <p:nvSpPr>
          <p:cNvPr id="18" name="页脚占位符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zh-CN" altLang="en-US"/>
          </a:p>
        </p:txBody>
      </p:sp>
      <p:sp>
        <p:nvSpPr>
          <p:cNvPr id="5" name="灯片编号占位符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59.png"/><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58.wmf"/></Relationships>
</file>

<file path=ppt/slides/_rels/slide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2" Type="http://schemas.openxmlformats.org/officeDocument/2006/relationships/slideLayout" Target="../slideLayouts/slideLayout2.xml"/><Relationship Id="rId16" Type="http://schemas.openxmlformats.org/officeDocument/2006/relationships/image" Target="../media/image8.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2.wmf"/></Relationships>
</file>

<file path=ppt/slides/_rels/slide21.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7.wmf"/><Relationship Id="rId2" Type="http://schemas.openxmlformats.org/officeDocument/2006/relationships/slideLayout" Target="../slideLayouts/slideLayout4.xml"/><Relationship Id="rId16" Type="http://schemas.openxmlformats.org/officeDocument/2006/relationships/image" Target="../media/image79.wmf"/><Relationship Id="rId1" Type="http://schemas.openxmlformats.org/officeDocument/2006/relationships/vmlDrawing" Target="../drawings/vmlDrawing7.vml"/><Relationship Id="rId6" Type="http://schemas.openxmlformats.org/officeDocument/2006/relationships/image" Target="../media/image7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23.bin"/><Relationship Id="rId14" Type="http://schemas.openxmlformats.org/officeDocument/2006/relationships/image" Target="../media/image78.wmf"/></Relationships>
</file>

<file path=ppt/slides/_rels/slide22.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83.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81.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79.wmf"/><Relationship Id="rId4" Type="http://schemas.openxmlformats.org/officeDocument/2006/relationships/image" Target="../media/image80.wmf"/><Relationship Id="rId9" Type="http://schemas.openxmlformats.org/officeDocument/2006/relationships/oleObject" Target="../embeddings/oleObject30.bin"/><Relationship Id="rId14" Type="http://schemas.openxmlformats.org/officeDocument/2006/relationships/image" Target="../media/image84.wmf"/></Relationships>
</file>

<file path=ppt/slides/_rels/slide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emf"/><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11" Type="http://schemas.openxmlformats.org/officeDocument/2006/relationships/image" Target="../media/image10.emf"/><Relationship Id="rId5" Type="http://schemas.openxmlformats.org/officeDocument/2006/relationships/image" Target="../media/image15.png"/><Relationship Id="rId15" Type="http://schemas.openxmlformats.org/officeDocument/2006/relationships/image" Target="../media/image12.emf"/><Relationship Id="rId10" Type="http://schemas.openxmlformats.org/officeDocument/2006/relationships/oleObject" Target="../embeddings/oleObject9.bin"/><Relationship Id="rId4" Type="http://schemas.openxmlformats.org/officeDocument/2006/relationships/image" Target="../media/image14.png"/><Relationship Id="rId9" Type="http://schemas.openxmlformats.org/officeDocument/2006/relationships/image" Target="../media/image9.emf"/><Relationship Id="rId14" Type="http://schemas.openxmlformats.org/officeDocument/2006/relationships/oleObject" Target="../embeddings/oleObject11.bin"/></Relationships>
</file>

<file path=ppt/slides/_rels/slide3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7.wmf"/><Relationship Id="rId4" Type="http://schemas.openxmlformats.org/officeDocument/2006/relationships/oleObject" Target="../embeddings/oleObject33.bin"/></Relationships>
</file>

<file path=ppt/slides/_rels/slide3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1.png"/><Relationship Id="rId7" Type="http://schemas.openxmlformats.org/officeDocument/2006/relationships/oleObject" Target="../embeddings/oleObject12.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11" Type="http://schemas.openxmlformats.org/officeDocument/2006/relationships/oleObject" Target="../embeddings/oleObject14.bin"/><Relationship Id="rId5" Type="http://schemas.openxmlformats.org/officeDocument/2006/relationships/image" Target="../media/image23.png"/><Relationship Id="rId10" Type="http://schemas.openxmlformats.org/officeDocument/2006/relationships/image" Target="../media/image19.wmf"/><Relationship Id="rId4" Type="http://schemas.openxmlformats.org/officeDocument/2006/relationships/image" Target="../media/image22.png"/><Relationship Id="rId9"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7.png"/><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26.wmf"/><Relationship Id="rId4" Type="http://schemas.openxmlformats.org/officeDocument/2006/relationships/image" Target="../media/image28.png"/><Relationship Id="rId9"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4744"/>
            <a:ext cx="7772400" cy="1828800"/>
          </a:xfrm>
        </p:spPr>
        <p:txBody>
          <a:bodyPr/>
          <a:lstStyle/>
          <a:p>
            <a:r>
              <a:rPr lang="zh-CN" altLang="en-US" dirty="0"/>
              <a:t>概率统计</a:t>
            </a:r>
            <a:r>
              <a:rPr lang="en-US" altLang="zh-CN" dirty="0"/>
              <a:t>4-</a:t>
            </a:r>
            <a:r>
              <a:rPr lang="zh-CN" altLang="en-US" dirty="0"/>
              <a:t>９习题讲解</a:t>
            </a:r>
          </a:p>
        </p:txBody>
      </p:sp>
      <p:sp>
        <p:nvSpPr>
          <p:cNvPr id="3" name="标题 1"/>
          <p:cNvSpPr txBox="1">
            <a:spLocks/>
          </p:cNvSpPr>
          <p:nvPr/>
        </p:nvSpPr>
        <p:spPr>
          <a:xfrm>
            <a:off x="0" y="2636912"/>
            <a:ext cx="7772400" cy="1828800"/>
          </a:xfrm>
          <a:prstGeom prst="rect">
            <a:avLst/>
          </a:prstGeo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zh-CN" altLang="en-US"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8" name="Text Box 2" descr="水滴"/>
          <p:cNvSpPr txBox="1">
            <a:spLocks noChangeArrowheads="1"/>
          </p:cNvSpPr>
          <p:nvPr/>
        </p:nvSpPr>
        <p:spPr bwMode="auto">
          <a:xfrm>
            <a:off x="0" y="0"/>
            <a:ext cx="714380" cy="584775"/>
          </a:xfrm>
          <a:prstGeom prst="rect">
            <a:avLst/>
          </a:prstGeom>
          <a:no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3</a:t>
            </a:r>
            <a:endPar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pic>
        <p:nvPicPr>
          <p:cNvPr id="94210" name="Picture 2"/>
          <p:cNvPicPr>
            <a:picLocks noChangeAspect="1" noChangeArrowheads="1"/>
          </p:cNvPicPr>
          <p:nvPr/>
        </p:nvPicPr>
        <p:blipFill>
          <a:blip r:embed="rId2" cstate="print"/>
          <a:srcRect/>
          <a:stretch>
            <a:fillRect/>
          </a:stretch>
        </p:blipFill>
        <p:spPr bwMode="auto">
          <a:xfrm>
            <a:off x="285720" y="71414"/>
            <a:ext cx="8858280" cy="571504"/>
          </a:xfrm>
          <a:prstGeom prst="rect">
            <a:avLst/>
          </a:prstGeom>
          <a:noFill/>
          <a:ln w="9525">
            <a:noFill/>
            <a:miter lim="800000"/>
            <a:headEnd/>
            <a:tailEnd/>
          </a:ln>
          <a:effectLst/>
        </p:spPr>
      </p:pic>
      <p:pic>
        <p:nvPicPr>
          <p:cNvPr id="94211" name="Picture 3"/>
          <p:cNvPicPr>
            <a:picLocks noChangeAspect="1" noChangeArrowheads="1"/>
          </p:cNvPicPr>
          <p:nvPr/>
        </p:nvPicPr>
        <p:blipFill>
          <a:blip r:embed="rId3" cstate="print"/>
          <a:srcRect/>
          <a:stretch>
            <a:fillRect/>
          </a:stretch>
        </p:blipFill>
        <p:spPr bwMode="auto">
          <a:xfrm>
            <a:off x="214282" y="642918"/>
            <a:ext cx="8858280" cy="1571636"/>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214282" y="2214554"/>
            <a:ext cx="8858279" cy="571504"/>
          </a:xfrm>
          <a:prstGeom prst="rect">
            <a:avLst/>
          </a:prstGeom>
          <a:noFill/>
          <a:ln w="9525">
            <a:noFill/>
            <a:miter lim="800000"/>
            <a:headEnd/>
            <a:tailEnd/>
          </a:ln>
          <a:effectLst/>
        </p:spPr>
      </p:pic>
      <p:sp>
        <p:nvSpPr>
          <p:cNvPr id="12" name="Text Box 2" descr="水滴"/>
          <p:cNvSpPr txBox="1">
            <a:spLocks noChangeArrowheads="1"/>
          </p:cNvSpPr>
          <p:nvPr/>
        </p:nvSpPr>
        <p:spPr bwMode="auto">
          <a:xfrm>
            <a:off x="285720" y="2714620"/>
            <a:ext cx="8572560" cy="461665"/>
          </a:xfrm>
          <a:prstGeom prst="rect">
            <a:avLst/>
          </a:prstGeom>
          <a:noFill/>
          <a:ln w="9525">
            <a:noFill/>
            <a:miter lim="800000"/>
            <a:headEnd/>
            <a:tailEnd/>
          </a:ln>
          <a:effectLst/>
        </p:spPr>
        <p:txBody>
          <a:bodyPr wrap="square">
            <a:spAutoFit/>
          </a:bodyPr>
          <a:lstStyle/>
          <a:p>
            <a:pPr>
              <a:spcBef>
                <a:spcPct val="50000"/>
              </a:spcBef>
              <a:defRPr/>
            </a:pPr>
            <a:r>
              <a:rPr kumimoji="1" lang="zh-CN" altLang="en-US" sz="2400" dirty="0">
                <a:solidFill>
                  <a:srgbClr val="000000"/>
                </a:solidFill>
                <a:latin typeface="楷体_GB2312" pitchFamily="49" charset="-122"/>
                <a:ea typeface="楷体_GB2312" pitchFamily="49" charset="-122"/>
              </a:rPr>
              <a:t>根据独立同分布中心极限定理则有</a:t>
            </a:r>
          </a:p>
        </p:txBody>
      </p:sp>
      <p:pic>
        <p:nvPicPr>
          <p:cNvPr id="94213" name="Picture 5"/>
          <p:cNvPicPr>
            <a:picLocks noChangeAspect="1" noChangeArrowheads="1"/>
          </p:cNvPicPr>
          <p:nvPr/>
        </p:nvPicPr>
        <p:blipFill>
          <a:blip r:embed="rId5" cstate="print"/>
          <a:srcRect/>
          <a:stretch>
            <a:fillRect/>
          </a:stretch>
        </p:blipFill>
        <p:spPr bwMode="auto">
          <a:xfrm>
            <a:off x="357158" y="3118286"/>
            <a:ext cx="5500726" cy="929838"/>
          </a:xfrm>
          <a:prstGeom prst="rect">
            <a:avLst/>
          </a:prstGeom>
          <a:noFill/>
          <a:ln w="9525">
            <a:noFill/>
            <a:miter lim="800000"/>
            <a:headEnd/>
            <a:tailEnd/>
          </a:ln>
          <a:effectLst/>
        </p:spPr>
      </p:pic>
      <p:pic>
        <p:nvPicPr>
          <p:cNvPr id="94215" name="Picture 7"/>
          <p:cNvPicPr>
            <a:picLocks noChangeAspect="1" noChangeArrowheads="1"/>
          </p:cNvPicPr>
          <p:nvPr/>
        </p:nvPicPr>
        <p:blipFill>
          <a:blip r:embed="rId6" cstate="print"/>
          <a:srcRect/>
          <a:stretch>
            <a:fillRect/>
          </a:stretch>
        </p:blipFill>
        <p:spPr bwMode="auto">
          <a:xfrm>
            <a:off x="285720" y="3714752"/>
            <a:ext cx="8553450" cy="752475"/>
          </a:xfrm>
          <a:prstGeom prst="rect">
            <a:avLst/>
          </a:prstGeom>
          <a:noFill/>
          <a:ln w="9525">
            <a:noFill/>
            <a:miter lim="800000"/>
            <a:headEnd/>
            <a:tailEnd/>
          </a:ln>
          <a:effectLst/>
        </p:spPr>
      </p:pic>
      <p:pic>
        <p:nvPicPr>
          <p:cNvPr id="94216" name="Picture 8"/>
          <p:cNvPicPr>
            <a:picLocks noChangeAspect="1" noChangeArrowheads="1"/>
          </p:cNvPicPr>
          <p:nvPr/>
        </p:nvPicPr>
        <p:blipFill>
          <a:blip r:embed="rId7" cstate="print"/>
          <a:srcRect/>
          <a:stretch>
            <a:fillRect/>
          </a:stretch>
        </p:blipFill>
        <p:spPr bwMode="auto">
          <a:xfrm>
            <a:off x="285720" y="4484280"/>
            <a:ext cx="8715436" cy="659232"/>
          </a:xfrm>
          <a:prstGeom prst="rect">
            <a:avLst/>
          </a:prstGeom>
          <a:noFill/>
          <a:ln w="9525">
            <a:noFill/>
            <a:miter lim="800000"/>
            <a:headEnd/>
            <a:tailEnd/>
          </a:ln>
          <a:effectLst/>
        </p:spPr>
      </p:pic>
      <p:pic>
        <p:nvPicPr>
          <p:cNvPr id="94217" name="Picture 9"/>
          <p:cNvPicPr>
            <a:picLocks noChangeAspect="1" noChangeArrowheads="1"/>
          </p:cNvPicPr>
          <p:nvPr/>
        </p:nvPicPr>
        <p:blipFill>
          <a:blip r:embed="rId8" cstate="print"/>
          <a:srcRect/>
          <a:stretch>
            <a:fillRect/>
          </a:stretch>
        </p:blipFill>
        <p:spPr bwMode="auto">
          <a:xfrm>
            <a:off x="285720" y="5154015"/>
            <a:ext cx="8858280" cy="120394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210"/>
                                        </p:tgtEl>
                                        <p:attrNameLst>
                                          <p:attrName>style.visibility</p:attrName>
                                        </p:attrNameLst>
                                      </p:cBhvr>
                                      <p:to>
                                        <p:strVal val="visible"/>
                                      </p:to>
                                    </p:set>
                                    <p:animEffect transition="in" filter="wipe(left)">
                                      <p:cBhvr>
                                        <p:cTn id="12" dur="500"/>
                                        <p:tgtEl>
                                          <p:spTgt spid="942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4211"/>
                                        </p:tgtEl>
                                        <p:attrNameLst>
                                          <p:attrName>style.visibility</p:attrName>
                                        </p:attrNameLst>
                                      </p:cBhvr>
                                      <p:to>
                                        <p:strVal val="visible"/>
                                      </p:to>
                                    </p:set>
                                    <p:animEffect transition="in" filter="wipe(left)">
                                      <p:cBhvr>
                                        <p:cTn id="17" dur="500"/>
                                        <p:tgtEl>
                                          <p:spTgt spid="942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212"/>
                                        </p:tgtEl>
                                        <p:attrNameLst>
                                          <p:attrName>style.visibility</p:attrName>
                                        </p:attrNameLst>
                                      </p:cBhvr>
                                      <p:to>
                                        <p:strVal val="visible"/>
                                      </p:to>
                                    </p:set>
                                    <p:animEffect transition="in" filter="wipe(left)">
                                      <p:cBhvr>
                                        <p:cTn id="22" dur="500"/>
                                        <p:tgtEl>
                                          <p:spTgt spid="942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213"/>
                                        </p:tgtEl>
                                        <p:attrNameLst>
                                          <p:attrName>style.visibility</p:attrName>
                                        </p:attrNameLst>
                                      </p:cBhvr>
                                      <p:to>
                                        <p:strVal val="visible"/>
                                      </p:to>
                                    </p:set>
                                    <p:animEffect transition="in" filter="wipe(left)">
                                      <p:cBhvr>
                                        <p:cTn id="32" dur="500"/>
                                        <p:tgtEl>
                                          <p:spTgt spid="942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215"/>
                                        </p:tgtEl>
                                        <p:attrNameLst>
                                          <p:attrName>style.visibility</p:attrName>
                                        </p:attrNameLst>
                                      </p:cBhvr>
                                      <p:to>
                                        <p:strVal val="visible"/>
                                      </p:to>
                                    </p:set>
                                    <p:animEffect transition="in" filter="wipe(left)">
                                      <p:cBhvr>
                                        <p:cTn id="37" dur="500"/>
                                        <p:tgtEl>
                                          <p:spTgt spid="942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4216"/>
                                        </p:tgtEl>
                                        <p:attrNameLst>
                                          <p:attrName>style.visibility</p:attrName>
                                        </p:attrNameLst>
                                      </p:cBhvr>
                                      <p:to>
                                        <p:strVal val="visible"/>
                                      </p:to>
                                    </p:set>
                                    <p:animEffect transition="in" filter="wipe(left)">
                                      <p:cBhvr>
                                        <p:cTn id="42" dur="500"/>
                                        <p:tgtEl>
                                          <p:spTgt spid="942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4217"/>
                                        </p:tgtEl>
                                        <p:attrNameLst>
                                          <p:attrName>style.visibility</p:attrName>
                                        </p:attrNameLst>
                                      </p:cBhvr>
                                      <p:to>
                                        <p:strVal val="visible"/>
                                      </p:to>
                                    </p:set>
                                    <p:animEffect transition="in" filter="wipe(left)">
                                      <p:cBhvr>
                                        <p:cTn id="47" dur="5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499F633-0EFD-4899-98F1-C0B83B8C2BF9}"/>
              </a:ext>
            </a:extLst>
          </p:cNvPr>
          <p:cNvPicPr>
            <a:picLocks noChangeAspect="1"/>
          </p:cNvPicPr>
          <p:nvPr/>
        </p:nvPicPr>
        <p:blipFill>
          <a:blip r:embed="rId2"/>
          <a:stretch>
            <a:fillRect/>
          </a:stretch>
        </p:blipFill>
        <p:spPr>
          <a:xfrm>
            <a:off x="539552" y="188640"/>
            <a:ext cx="8276190" cy="3352381"/>
          </a:xfrm>
          <a:prstGeom prst="rect">
            <a:avLst/>
          </a:prstGeom>
        </p:spPr>
      </p:pic>
      <p:pic>
        <p:nvPicPr>
          <p:cNvPr id="5" name="图片 4">
            <a:extLst>
              <a:ext uri="{FF2B5EF4-FFF2-40B4-BE49-F238E27FC236}">
                <a16:creationId xmlns:a16="http://schemas.microsoft.com/office/drawing/2014/main" id="{599D3480-0FFD-4C3C-AE6B-6F4CB043C121}"/>
              </a:ext>
            </a:extLst>
          </p:cNvPr>
          <p:cNvPicPr>
            <a:picLocks noChangeAspect="1"/>
          </p:cNvPicPr>
          <p:nvPr/>
        </p:nvPicPr>
        <p:blipFill>
          <a:blip r:embed="rId3"/>
          <a:stretch>
            <a:fillRect/>
          </a:stretch>
        </p:blipFill>
        <p:spPr>
          <a:xfrm>
            <a:off x="539552" y="3717032"/>
            <a:ext cx="8208912" cy="2122838"/>
          </a:xfrm>
          <a:prstGeom prst="rect">
            <a:avLst/>
          </a:prstGeom>
        </p:spPr>
      </p:pic>
    </p:spTree>
    <p:extLst>
      <p:ext uri="{BB962C8B-B14F-4D97-AF65-F5344CB8AC3E}">
        <p14:creationId xmlns:p14="http://schemas.microsoft.com/office/powerpoint/2010/main" val="405626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descr="水滴"/>
          <p:cNvSpPr txBox="1">
            <a:spLocks noChangeArrowheads="1"/>
          </p:cNvSpPr>
          <p:nvPr/>
        </p:nvSpPr>
        <p:spPr bwMode="auto">
          <a:xfrm>
            <a:off x="251520" y="188640"/>
            <a:ext cx="714380" cy="584775"/>
          </a:xfrm>
          <a:prstGeom prst="rect">
            <a:avLst/>
          </a:prstGeom>
          <a:noFill/>
          <a:ln w="9525">
            <a:noFill/>
            <a:miter lim="800000"/>
            <a:headEnd/>
            <a:tailEnd/>
          </a:ln>
          <a:effectLst/>
        </p:spPr>
        <p:txBody>
          <a:bodyPr wrap="square">
            <a:spAutoFit/>
          </a:bodyPr>
          <a:lstStyle/>
          <a:p>
            <a:pPr>
              <a:spcBef>
                <a:spcPct val="50000"/>
              </a:spcBef>
              <a:defRPr/>
            </a:pP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８</a:t>
            </a:r>
          </a:p>
        </p:txBody>
      </p:sp>
      <p:pic>
        <p:nvPicPr>
          <p:cNvPr id="19458" name="Picture 2"/>
          <p:cNvPicPr>
            <a:picLocks noChangeAspect="1" noChangeArrowheads="1"/>
          </p:cNvPicPr>
          <p:nvPr/>
        </p:nvPicPr>
        <p:blipFill>
          <a:blip r:embed="rId2" cstate="print"/>
          <a:srcRect/>
          <a:stretch>
            <a:fillRect/>
          </a:stretch>
        </p:blipFill>
        <p:spPr bwMode="auto">
          <a:xfrm>
            <a:off x="251520" y="764704"/>
            <a:ext cx="8352928" cy="665876"/>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251520" y="1412776"/>
            <a:ext cx="1347578" cy="360040"/>
          </a:xfrm>
          <a:prstGeom prst="rect">
            <a:avLst/>
          </a:prstGeom>
          <a:noFill/>
          <a:ln w="9525">
            <a:noFill/>
            <a:miter lim="800000"/>
            <a:headEnd/>
            <a:tailEnd/>
          </a:ln>
        </p:spPr>
      </p:pic>
      <p:pic>
        <p:nvPicPr>
          <p:cNvPr id="19461" name="Picture 5"/>
          <p:cNvPicPr>
            <a:picLocks noChangeAspect="1" noChangeArrowheads="1"/>
          </p:cNvPicPr>
          <p:nvPr/>
        </p:nvPicPr>
        <p:blipFill>
          <a:blip r:embed="rId4" cstate="print"/>
          <a:srcRect/>
          <a:stretch>
            <a:fillRect/>
          </a:stretch>
        </p:blipFill>
        <p:spPr bwMode="auto">
          <a:xfrm>
            <a:off x="251520" y="1916831"/>
            <a:ext cx="7488832" cy="4546791"/>
          </a:xfrm>
          <a:prstGeom prst="rect">
            <a:avLst/>
          </a:prstGeom>
          <a:noFill/>
          <a:ln w="9525">
            <a:noFill/>
            <a:miter lim="800000"/>
            <a:headEnd/>
            <a:tailEnd/>
          </a:ln>
        </p:spPr>
      </p:pic>
      <p:grpSp>
        <p:nvGrpSpPr>
          <p:cNvPr id="9" name="Group 15"/>
          <p:cNvGrpSpPr>
            <a:grpSpLocks/>
          </p:cNvGrpSpPr>
          <p:nvPr/>
        </p:nvGrpSpPr>
        <p:grpSpPr bwMode="auto">
          <a:xfrm>
            <a:off x="6429388" y="6508750"/>
            <a:ext cx="2208213" cy="349250"/>
            <a:chOff x="3379" y="3793"/>
            <a:chExt cx="1391" cy="220"/>
          </a:xfrm>
        </p:grpSpPr>
        <p:sp>
          <p:nvSpPr>
            <p:cNvPr id="10"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1"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2"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3"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4"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cxnSp>
        <p:nvCxnSpPr>
          <p:cNvPr id="15" name="直接连接符 14"/>
          <p:cNvCxnSpPr/>
          <p:nvPr/>
        </p:nvCxnSpPr>
        <p:spPr>
          <a:xfrm>
            <a:off x="3635896" y="3501008"/>
            <a:ext cx="792088"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8" name="Text Box 2" descr="水滴"/>
          <p:cNvSpPr txBox="1">
            <a:spLocks noChangeArrowheads="1"/>
          </p:cNvSpPr>
          <p:nvPr/>
        </p:nvSpPr>
        <p:spPr bwMode="auto">
          <a:xfrm>
            <a:off x="251520" y="188640"/>
            <a:ext cx="714380" cy="584775"/>
          </a:xfrm>
          <a:prstGeom prst="rect">
            <a:avLst/>
          </a:prstGeom>
          <a:no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9</a:t>
            </a:r>
            <a:endPar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pic>
        <p:nvPicPr>
          <p:cNvPr id="96258" name="Picture 2"/>
          <p:cNvPicPr>
            <a:picLocks noChangeAspect="1" noChangeArrowheads="1"/>
          </p:cNvPicPr>
          <p:nvPr/>
        </p:nvPicPr>
        <p:blipFill>
          <a:blip r:embed="rId2" cstate="print"/>
          <a:srcRect/>
          <a:stretch>
            <a:fillRect/>
          </a:stretch>
        </p:blipFill>
        <p:spPr bwMode="auto">
          <a:xfrm>
            <a:off x="214282" y="642918"/>
            <a:ext cx="8929718" cy="1357322"/>
          </a:xfrm>
          <a:prstGeom prst="rect">
            <a:avLst/>
          </a:prstGeom>
          <a:noFill/>
          <a:ln w="9525">
            <a:noFill/>
            <a:miter lim="800000"/>
            <a:headEnd/>
            <a:tailEnd/>
          </a:ln>
          <a:effectLst/>
        </p:spPr>
      </p:pic>
      <p:pic>
        <p:nvPicPr>
          <p:cNvPr id="96259" name="Picture 3"/>
          <p:cNvPicPr>
            <a:picLocks noChangeAspect="1" noChangeArrowheads="1"/>
          </p:cNvPicPr>
          <p:nvPr/>
        </p:nvPicPr>
        <p:blipFill>
          <a:blip r:embed="rId3" cstate="print"/>
          <a:srcRect/>
          <a:stretch>
            <a:fillRect/>
          </a:stretch>
        </p:blipFill>
        <p:spPr bwMode="auto">
          <a:xfrm>
            <a:off x="285719" y="2357430"/>
            <a:ext cx="8858281" cy="235745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58"/>
                                        </p:tgtEl>
                                        <p:attrNameLst>
                                          <p:attrName>style.visibility</p:attrName>
                                        </p:attrNameLst>
                                      </p:cBhvr>
                                      <p:to>
                                        <p:strVal val="visible"/>
                                      </p:to>
                                    </p:set>
                                    <p:animEffect transition="in" filter="wipe(left)">
                                      <p:cBhvr>
                                        <p:cTn id="12" dur="500"/>
                                        <p:tgtEl>
                                          <p:spTgt spid="962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9"/>
                                        </p:tgtEl>
                                        <p:attrNameLst>
                                          <p:attrName>style.visibility</p:attrName>
                                        </p:attrNameLst>
                                      </p:cBhvr>
                                      <p:to>
                                        <p:strVal val="visible"/>
                                      </p:to>
                                    </p:set>
                                    <p:animEffect transition="in" filter="wipe(left)">
                                      <p:cBhvr>
                                        <p:cTn id="17"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8" name="Text Box 4" descr="水滴"/>
          <p:cNvSpPr txBox="1">
            <a:spLocks noChangeArrowheads="1"/>
          </p:cNvSpPr>
          <p:nvPr/>
        </p:nvSpPr>
        <p:spPr bwMode="auto">
          <a:xfrm>
            <a:off x="1071538" y="285728"/>
            <a:ext cx="6705600" cy="646331"/>
          </a:xfrm>
          <a:prstGeom prst="rect">
            <a:avLst/>
          </a:prstGeom>
          <a:noFill/>
          <a:ln w="9525">
            <a:noFill/>
            <a:miter lim="800000"/>
            <a:headEnd/>
            <a:tailEnd/>
          </a:ln>
          <a:effectLst/>
        </p:spPr>
        <p:txBody>
          <a:bodyPr>
            <a:spAutoFit/>
          </a:bodyPr>
          <a:lstStyle/>
          <a:p>
            <a:pPr algn="ctr">
              <a:spcBef>
                <a:spcPct val="50000"/>
              </a:spcBef>
              <a:defRPr/>
            </a:pPr>
            <a:r>
              <a:rPr kumimoji="1" lang="zh-CN" altLang="en-US" sz="3600" b="1" dirty="0">
                <a:solidFill>
                  <a:srgbClr val="C00000"/>
                </a:solidFill>
                <a:effectLst>
                  <a:outerShdw blurRad="38100" dist="38100" dir="2700000" algn="tl">
                    <a:srgbClr val="C0C0C0"/>
                  </a:outerShdw>
                </a:effectLst>
                <a:latin typeface="+mn-ea"/>
              </a:rPr>
              <a:t>第 </a:t>
            </a:r>
            <a:r>
              <a:rPr kumimoji="1" lang="en-US" altLang="zh-CN" sz="3600" b="1" dirty="0">
                <a:solidFill>
                  <a:srgbClr val="C00000"/>
                </a:solidFill>
                <a:effectLst>
                  <a:outerShdw blurRad="38100" dist="38100" dir="2700000" algn="tl">
                    <a:srgbClr val="C0C0C0"/>
                  </a:outerShdw>
                </a:effectLst>
                <a:latin typeface="+mn-ea"/>
              </a:rPr>
              <a:t>6</a:t>
            </a:r>
            <a:r>
              <a:rPr kumimoji="1" lang="zh-CN" altLang="en-US" sz="3600" b="1" dirty="0">
                <a:solidFill>
                  <a:srgbClr val="C00000"/>
                </a:solidFill>
                <a:effectLst>
                  <a:outerShdw blurRad="38100" dist="38100" dir="2700000" algn="tl">
                    <a:srgbClr val="C0C0C0"/>
                  </a:outerShdw>
                </a:effectLst>
                <a:latin typeface="+mn-ea"/>
              </a:rPr>
              <a:t> 章</a:t>
            </a:r>
          </a:p>
        </p:txBody>
      </p:sp>
      <p:pic>
        <p:nvPicPr>
          <p:cNvPr id="97282" name="Picture 2"/>
          <p:cNvPicPr>
            <a:picLocks noChangeAspect="1" noChangeArrowheads="1"/>
          </p:cNvPicPr>
          <p:nvPr/>
        </p:nvPicPr>
        <p:blipFill>
          <a:blip r:embed="rId2" cstate="print"/>
          <a:srcRect/>
          <a:stretch>
            <a:fillRect/>
          </a:stretch>
        </p:blipFill>
        <p:spPr bwMode="auto">
          <a:xfrm>
            <a:off x="1" y="928670"/>
            <a:ext cx="9144000" cy="1857388"/>
          </a:xfrm>
          <a:prstGeom prst="rect">
            <a:avLst/>
          </a:prstGeom>
          <a:noFill/>
          <a:ln w="9525">
            <a:noFill/>
            <a:miter lim="800000"/>
            <a:headEnd/>
            <a:tailEnd/>
          </a:ln>
          <a:effectLst/>
        </p:spPr>
      </p:pic>
      <p:pic>
        <p:nvPicPr>
          <p:cNvPr id="97283" name="Picture 3"/>
          <p:cNvPicPr>
            <a:picLocks noChangeAspect="1" noChangeArrowheads="1"/>
          </p:cNvPicPr>
          <p:nvPr/>
        </p:nvPicPr>
        <p:blipFill>
          <a:blip r:embed="rId3" cstate="print"/>
          <a:srcRect/>
          <a:stretch>
            <a:fillRect/>
          </a:stretch>
        </p:blipFill>
        <p:spPr bwMode="auto">
          <a:xfrm>
            <a:off x="-1" y="2857496"/>
            <a:ext cx="9144001" cy="571504"/>
          </a:xfrm>
          <a:prstGeom prst="rect">
            <a:avLst/>
          </a:prstGeom>
          <a:noFill/>
          <a:ln w="9525">
            <a:noFill/>
            <a:miter lim="800000"/>
            <a:headEnd/>
            <a:tailEnd/>
          </a:ln>
          <a:effectLst/>
        </p:spPr>
      </p:pic>
      <p:pic>
        <p:nvPicPr>
          <p:cNvPr id="97284" name="Picture 4"/>
          <p:cNvPicPr>
            <a:picLocks noChangeAspect="1" noChangeArrowheads="1"/>
          </p:cNvPicPr>
          <p:nvPr/>
        </p:nvPicPr>
        <p:blipFill>
          <a:blip r:embed="rId4" cstate="print"/>
          <a:srcRect/>
          <a:stretch>
            <a:fillRect/>
          </a:stretch>
        </p:blipFill>
        <p:spPr bwMode="auto">
          <a:xfrm>
            <a:off x="500034" y="3429000"/>
            <a:ext cx="8021908" cy="1857388"/>
          </a:xfrm>
          <a:prstGeom prst="rect">
            <a:avLst/>
          </a:prstGeom>
          <a:noFill/>
          <a:ln w="9525">
            <a:noFill/>
            <a:miter lim="800000"/>
            <a:headEnd/>
            <a:tailEnd/>
          </a:ln>
          <a:effectLst/>
        </p:spPr>
      </p:pic>
      <p:pic>
        <p:nvPicPr>
          <p:cNvPr id="97285" name="Picture 5"/>
          <p:cNvPicPr>
            <a:picLocks noChangeAspect="1" noChangeArrowheads="1"/>
          </p:cNvPicPr>
          <p:nvPr/>
        </p:nvPicPr>
        <p:blipFill>
          <a:blip r:embed="rId5" cstate="print"/>
          <a:srcRect/>
          <a:stretch>
            <a:fillRect/>
          </a:stretch>
        </p:blipFill>
        <p:spPr bwMode="auto">
          <a:xfrm>
            <a:off x="642910" y="5429264"/>
            <a:ext cx="4800600" cy="866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282"/>
                                        </p:tgtEl>
                                        <p:attrNameLst>
                                          <p:attrName>style.visibility</p:attrName>
                                        </p:attrNameLst>
                                      </p:cBhvr>
                                      <p:to>
                                        <p:strVal val="visible"/>
                                      </p:to>
                                    </p:set>
                                    <p:animEffect transition="in" filter="wipe(left)">
                                      <p:cBhvr>
                                        <p:cTn id="12" dur="500"/>
                                        <p:tgtEl>
                                          <p:spTgt spid="972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283"/>
                                        </p:tgtEl>
                                        <p:attrNameLst>
                                          <p:attrName>style.visibility</p:attrName>
                                        </p:attrNameLst>
                                      </p:cBhvr>
                                      <p:to>
                                        <p:strVal val="visible"/>
                                      </p:to>
                                    </p:set>
                                    <p:animEffect transition="in" filter="wipe(left)">
                                      <p:cBhvr>
                                        <p:cTn id="17" dur="500"/>
                                        <p:tgtEl>
                                          <p:spTgt spid="972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84"/>
                                        </p:tgtEl>
                                        <p:attrNameLst>
                                          <p:attrName>style.visibility</p:attrName>
                                        </p:attrNameLst>
                                      </p:cBhvr>
                                      <p:to>
                                        <p:strVal val="visible"/>
                                      </p:to>
                                    </p:set>
                                    <p:animEffect transition="in" filter="wipe(left)">
                                      <p:cBhvr>
                                        <p:cTn id="22" dur="500"/>
                                        <p:tgtEl>
                                          <p:spTgt spid="972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285"/>
                                        </p:tgtEl>
                                        <p:attrNameLst>
                                          <p:attrName>style.visibility</p:attrName>
                                        </p:attrNameLst>
                                      </p:cBhvr>
                                      <p:to>
                                        <p:strVal val="visible"/>
                                      </p:to>
                                    </p:set>
                                    <p:animEffect transition="in" filter="wipe(left)">
                                      <p:cBhvr>
                                        <p:cTn id="27" dur="5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98306" name="Picture 2"/>
          <p:cNvPicPr>
            <a:picLocks noChangeAspect="1" noChangeArrowheads="1"/>
          </p:cNvPicPr>
          <p:nvPr/>
        </p:nvPicPr>
        <p:blipFill>
          <a:blip r:embed="rId3" cstate="print"/>
          <a:srcRect/>
          <a:stretch>
            <a:fillRect/>
          </a:stretch>
        </p:blipFill>
        <p:spPr bwMode="auto">
          <a:xfrm>
            <a:off x="142844" y="428604"/>
            <a:ext cx="9001156" cy="1000132"/>
          </a:xfrm>
          <a:prstGeom prst="rect">
            <a:avLst/>
          </a:prstGeom>
          <a:noFill/>
          <a:ln w="9525">
            <a:noFill/>
            <a:miter lim="800000"/>
            <a:headEnd/>
            <a:tailEnd/>
          </a:ln>
          <a:effectLst/>
        </p:spPr>
      </p:pic>
      <p:pic>
        <p:nvPicPr>
          <p:cNvPr id="98307" name="Picture 3"/>
          <p:cNvPicPr>
            <a:picLocks noChangeAspect="1" noChangeArrowheads="1"/>
          </p:cNvPicPr>
          <p:nvPr/>
        </p:nvPicPr>
        <p:blipFill>
          <a:blip r:embed="rId4" cstate="print"/>
          <a:srcRect/>
          <a:stretch>
            <a:fillRect/>
          </a:stretch>
        </p:blipFill>
        <p:spPr bwMode="auto">
          <a:xfrm>
            <a:off x="500034" y="1785926"/>
            <a:ext cx="5619750" cy="1447800"/>
          </a:xfrm>
          <a:prstGeom prst="rect">
            <a:avLst/>
          </a:prstGeom>
          <a:noFill/>
          <a:ln w="9525">
            <a:noFill/>
            <a:miter lim="800000"/>
            <a:headEnd/>
            <a:tailEnd/>
          </a:ln>
          <a:effectLst/>
        </p:spPr>
      </p:pic>
      <p:pic>
        <p:nvPicPr>
          <p:cNvPr id="98308" name="Picture 4"/>
          <p:cNvPicPr>
            <a:picLocks noChangeAspect="1" noChangeArrowheads="1"/>
          </p:cNvPicPr>
          <p:nvPr/>
        </p:nvPicPr>
        <p:blipFill>
          <a:blip r:embed="rId5" cstate="print"/>
          <a:srcRect/>
          <a:stretch>
            <a:fillRect/>
          </a:stretch>
        </p:blipFill>
        <p:spPr bwMode="auto">
          <a:xfrm>
            <a:off x="571472" y="3571876"/>
            <a:ext cx="4943475" cy="2171700"/>
          </a:xfrm>
          <a:prstGeom prst="rect">
            <a:avLst/>
          </a:prstGeom>
          <a:noFill/>
          <a:ln w="9525">
            <a:noFill/>
            <a:miter lim="800000"/>
            <a:headEnd/>
            <a:tailEnd/>
          </a:ln>
          <a:effectLst/>
        </p:spPr>
      </p:pic>
      <p:cxnSp>
        <p:nvCxnSpPr>
          <p:cNvPr id="11" name="直接连接符 10"/>
          <p:cNvCxnSpPr/>
          <p:nvPr/>
        </p:nvCxnSpPr>
        <p:spPr>
          <a:xfrm>
            <a:off x="683568" y="4005064"/>
            <a:ext cx="216024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3" name="Text Box 2" descr="水滴"/>
          <p:cNvSpPr txBox="1">
            <a:spLocks noChangeArrowheads="1"/>
          </p:cNvSpPr>
          <p:nvPr/>
        </p:nvSpPr>
        <p:spPr bwMode="auto">
          <a:xfrm>
            <a:off x="5724128" y="3645024"/>
            <a:ext cx="714380" cy="584775"/>
          </a:xfrm>
          <a:prstGeom prst="rect">
            <a:avLst/>
          </a:prstGeom>
          <a:noFill/>
          <a:ln w="9525">
            <a:noFill/>
            <a:miter lim="800000"/>
            <a:headEnd/>
            <a:tailEnd/>
          </a:ln>
          <a:effectLst/>
        </p:spPr>
        <p:txBody>
          <a:bodyPr wrap="square">
            <a:spAutoFit/>
          </a:bodyPr>
          <a:lstStyle/>
          <a:p>
            <a:pPr>
              <a:spcBef>
                <a:spcPct val="50000"/>
              </a:spcBef>
              <a:defRPr/>
            </a:pP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６</a:t>
            </a: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a:t>
            </a:r>
            <a:endPar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20482" name="Object 2"/>
          <p:cNvGraphicFramePr>
            <a:graphicFrameLocks noChangeAspect="1"/>
          </p:cNvGraphicFramePr>
          <p:nvPr/>
        </p:nvGraphicFramePr>
        <p:xfrm>
          <a:off x="6444208" y="3645024"/>
          <a:ext cx="2266134" cy="720080"/>
        </p:xfrm>
        <a:graphic>
          <a:graphicData uri="http://schemas.openxmlformats.org/presentationml/2006/ole">
            <mc:AlternateContent xmlns:mc="http://schemas.openxmlformats.org/markup-compatibility/2006">
              <mc:Choice xmlns:v="urn:schemas-microsoft-com:vml" Requires="v">
                <p:oleObj spid="_x0000_s20488" name="Equation" r:id="rId6" imgW="1358640" imgH="431640" progId="Equation.DSMT4">
                  <p:embed/>
                </p:oleObj>
              </mc:Choice>
              <mc:Fallback>
                <p:oleObj name="Equation" r:id="rId6" imgW="1358640" imgH="43164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4208" y="3645024"/>
                        <a:ext cx="226613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
          <p:cNvGraphicFramePr>
            <a:graphicFrameLocks noChangeAspect="1"/>
          </p:cNvGraphicFramePr>
          <p:nvPr/>
        </p:nvGraphicFramePr>
        <p:xfrm>
          <a:off x="6660232" y="4509120"/>
          <a:ext cx="1728192" cy="749906"/>
        </p:xfrm>
        <a:graphic>
          <a:graphicData uri="http://schemas.openxmlformats.org/presentationml/2006/ole">
            <mc:AlternateContent xmlns:mc="http://schemas.openxmlformats.org/markup-compatibility/2006">
              <mc:Choice xmlns:v="urn:schemas-microsoft-com:vml" Requires="v">
                <p:oleObj spid="_x0000_s20489" name="Equation" r:id="rId8" imgW="965160" imgH="419040" progId="Equation.DSMT4">
                  <p:embed/>
                </p:oleObj>
              </mc:Choice>
              <mc:Fallback>
                <p:oleObj name="Equation" r:id="rId8" imgW="965160" imgH="419040"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0232" y="4509120"/>
                        <a:ext cx="1728192" cy="749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p:cTn id="7" dur="500" fill="hold"/>
                                        <p:tgtEl>
                                          <p:spTgt spid="98306"/>
                                        </p:tgtEl>
                                        <p:attrNameLst>
                                          <p:attrName>ppt_w</p:attrName>
                                        </p:attrNameLst>
                                      </p:cBhvr>
                                      <p:tavLst>
                                        <p:tav tm="0">
                                          <p:val>
                                            <p:fltVal val="0"/>
                                          </p:val>
                                        </p:tav>
                                        <p:tav tm="100000">
                                          <p:val>
                                            <p:strVal val="#ppt_w"/>
                                          </p:val>
                                        </p:tav>
                                      </p:tavLst>
                                    </p:anim>
                                    <p:anim calcmode="lin" valueType="num">
                                      <p:cBhvr>
                                        <p:cTn id="8" dur="500" fill="hold"/>
                                        <p:tgtEl>
                                          <p:spTgt spid="9830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98307"/>
                                        </p:tgtEl>
                                        <p:attrNameLst>
                                          <p:attrName>style.visibility</p:attrName>
                                        </p:attrNameLst>
                                      </p:cBhvr>
                                      <p:to>
                                        <p:strVal val="visible"/>
                                      </p:to>
                                    </p:set>
                                    <p:anim calcmode="lin" valueType="num">
                                      <p:cBhvr>
                                        <p:cTn id="13" dur="500" fill="hold"/>
                                        <p:tgtEl>
                                          <p:spTgt spid="98307"/>
                                        </p:tgtEl>
                                        <p:attrNameLst>
                                          <p:attrName>ppt_w</p:attrName>
                                        </p:attrNameLst>
                                      </p:cBhvr>
                                      <p:tavLst>
                                        <p:tav tm="0">
                                          <p:val>
                                            <p:fltVal val="0"/>
                                          </p:val>
                                        </p:tav>
                                        <p:tav tm="100000">
                                          <p:val>
                                            <p:strVal val="#ppt_w"/>
                                          </p:val>
                                        </p:tav>
                                      </p:tavLst>
                                    </p:anim>
                                    <p:anim calcmode="lin" valueType="num">
                                      <p:cBhvr>
                                        <p:cTn id="14" dur="500" fill="hold"/>
                                        <p:tgtEl>
                                          <p:spTgt spid="9830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98308"/>
                                        </p:tgtEl>
                                        <p:attrNameLst>
                                          <p:attrName>style.visibility</p:attrName>
                                        </p:attrNameLst>
                                      </p:cBhvr>
                                      <p:to>
                                        <p:strVal val="visible"/>
                                      </p:to>
                                    </p:set>
                                    <p:anim calcmode="lin" valueType="num">
                                      <p:cBhvr>
                                        <p:cTn id="19" dur="500" fill="hold"/>
                                        <p:tgtEl>
                                          <p:spTgt spid="98308"/>
                                        </p:tgtEl>
                                        <p:attrNameLst>
                                          <p:attrName>ppt_w</p:attrName>
                                        </p:attrNameLst>
                                      </p:cBhvr>
                                      <p:tavLst>
                                        <p:tav tm="0">
                                          <p:val>
                                            <p:fltVal val="0"/>
                                          </p:val>
                                        </p:tav>
                                        <p:tav tm="100000">
                                          <p:val>
                                            <p:strVal val="#ppt_w"/>
                                          </p:val>
                                        </p:tav>
                                      </p:tavLst>
                                    </p:anim>
                                    <p:anim calcmode="lin" valueType="num">
                                      <p:cBhvr>
                                        <p:cTn id="20" dur="500" fill="hold"/>
                                        <p:tgtEl>
                                          <p:spTgt spid="9830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482"/>
                                        </p:tgtEl>
                                        <p:attrNameLst>
                                          <p:attrName>style.visibility</p:attrName>
                                        </p:attrNameLst>
                                      </p:cBhvr>
                                      <p:to>
                                        <p:strVal val="visible"/>
                                      </p:to>
                                    </p:set>
                                    <p:animEffect transition="in" filter="wipe(left)">
                                      <p:cBhvr>
                                        <p:cTn id="35" dur="500"/>
                                        <p:tgtEl>
                                          <p:spTgt spid="2048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935819"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99330" name="Picture 2"/>
          <p:cNvPicPr>
            <a:picLocks noChangeAspect="1" noChangeArrowheads="1"/>
          </p:cNvPicPr>
          <p:nvPr/>
        </p:nvPicPr>
        <p:blipFill>
          <a:blip r:embed="rId2" cstate="print"/>
          <a:srcRect/>
          <a:stretch>
            <a:fillRect/>
          </a:stretch>
        </p:blipFill>
        <p:spPr bwMode="auto">
          <a:xfrm>
            <a:off x="214282" y="-24"/>
            <a:ext cx="8712349" cy="1643074"/>
          </a:xfrm>
          <a:prstGeom prst="rect">
            <a:avLst/>
          </a:prstGeom>
          <a:noFill/>
          <a:ln w="9525">
            <a:noFill/>
            <a:miter lim="800000"/>
            <a:headEnd/>
            <a:tailEnd/>
          </a:ln>
          <a:effectLst/>
        </p:spPr>
      </p:pic>
      <p:pic>
        <p:nvPicPr>
          <p:cNvPr id="99331" name="Picture 3"/>
          <p:cNvPicPr>
            <a:picLocks noChangeAspect="1" noChangeArrowheads="1"/>
          </p:cNvPicPr>
          <p:nvPr/>
        </p:nvPicPr>
        <p:blipFill>
          <a:blip r:embed="rId3" cstate="print"/>
          <a:srcRect/>
          <a:stretch>
            <a:fillRect/>
          </a:stretch>
        </p:blipFill>
        <p:spPr bwMode="auto">
          <a:xfrm>
            <a:off x="285720" y="1636210"/>
            <a:ext cx="6354771" cy="928694"/>
          </a:xfrm>
          <a:prstGeom prst="rect">
            <a:avLst/>
          </a:prstGeom>
          <a:noFill/>
          <a:ln w="9525">
            <a:noFill/>
            <a:miter lim="800000"/>
            <a:headEnd/>
            <a:tailEnd/>
          </a:ln>
          <a:effectLst/>
        </p:spPr>
      </p:pic>
      <p:pic>
        <p:nvPicPr>
          <p:cNvPr id="99332" name="Picture 4"/>
          <p:cNvPicPr>
            <a:picLocks noChangeAspect="1" noChangeArrowheads="1"/>
          </p:cNvPicPr>
          <p:nvPr/>
        </p:nvPicPr>
        <p:blipFill>
          <a:blip r:embed="rId4" cstate="print"/>
          <a:srcRect/>
          <a:stretch>
            <a:fillRect/>
          </a:stretch>
        </p:blipFill>
        <p:spPr bwMode="auto">
          <a:xfrm>
            <a:off x="357158" y="2440310"/>
            <a:ext cx="5305425" cy="628650"/>
          </a:xfrm>
          <a:prstGeom prst="rect">
            <a:avLst/>
          </a:prstGeom>
          <a:noFill/>
          <a:ln w="9525">
            <a:noFill/>
            <a:miter lim="800000"/>
            <a:headEnd/>
            <a:tailEnd/>
          </a:ln>
          <a:effectLst/>
        </p:spPr>
      </p:pic>
      <p:pic>
        <p:nvPicPr>
          <p:cNvPr id="99333" name="Picture 5"/>
          <p:cNvPicPr>
            <a:picLocks noChangeAspect="1" noChangeArrowheads="1"/>
          </p:cNvPicPr>
          <p:nvPr/>
        </p:nvPicPr>
        <p:blipFill>
          <a:blip r:embed="rId5" cstate="print"/>
          <a:srcRect/>
          <a:stretch>
            <a:fillRect/>
          </a:stretch>
        </p:blipFill>
        <p:spPr bwMode="auto">
          <a:xfrm>
            <a:off x="500034" y="3143248"/>
            <a:ext cx="5381625" cy="781050"/>
          </a:xfrm>
          <a:prstGeom prst="rect">
            <a:avLst/>
          </a:prstGeom>
          <a:noFill/>
          <a:ln w="9525">
            <a:noFill/>
            <a:miter lim="800000"/>
            <a:headEnd/>
            <a:tailEnd/>
          </a:ln>
          <a:effectLst/>
        </p:spPr>
      </p:pic>
      <p:pic>
        <p:nvPicPr>
          <p:cNvPr id="99334" name="Picture 6"/>
          <p:cNvPicPr>
            <a:picLocks noChangeAspect="1" noChangeArrowheads="1"/>
          </p:cNvPicPr>
          <p:nvPr/>
        </p:nvPicPr>
        <p:blipFill>
          <a:blip r:embed="rId6" cstate="print"/>
          <a:srcRect/>
          <a:stretch>
            <a:fillRect/>
          </a:stretch>
        </p:blipFill>
        <p:spPr bwMode="auto">
          <a:xfrm>
            <a:off x="428596" y="3937621"/>
            <a:ext cx="7215238" cy="2803747"/>
          </a:xfrm>
          <a:prstGeom prst="rect">
            <a:avLst/>
          </a:prstGeom>
          <a:noFill/>
          <a:ln w="9525">
            <a:noFill/>
            <a:miter lim="800000"/>
            <a:headEnd/>
            <a:tailEnd/>
          </a:ln>
          <a:effectLst/>
        </p:spPr>
      </p:pic>
      <p:sp>
        <p:nvSpPr>
          <p:cNvPr id="13" name="Text Box 2" descr="水滴"/>
          <p:cNvSpPr txBox="1">
            <a:spLocks noChangeArrowheads="1"/>
          </p:cNvSpPr>
          <p:nvPr/>
        </p:nvSpPr>
        <p:spPr bwMode="auto">
          <a:xfrm>
            <a:off x="5004048" y="5805264"/>
            <a:ext cx="3786214" cy="584775"/>
          </a:xfrm>
          <a:prstGeom prst="rect">
            <a:avLst/>
          </a:prstGeom>
          <a:no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9.</a:t>
            </a: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 题目有误！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left)">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331"/>
                                        </p:tgtEl>
                                        <p:attrNameLst>
                                          <p:attrName>style.visibility</p:attrName>
                                        </p:attrNameLst>
                                      </p:cBhvr>
                                      <p:to>
                                        <p:strVal val="visible"/>
                                      </p:to>
                                    </p:set>
                                    <p:animEffect transition="in" filter="wipe(left)">
                                      <p:cBhvr>
                                        <p:cTn id="12" dur="500"/>
                                        <p:tgtEl>
                                          <p:spTgt spid="993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32"/>
                                        </p:tgtEl>
                                        <p:attrNameLst>
                                          <p:attrName>style.visibility</p:attrName>
                                        </p:attrNameLst>
                                      </p:cBhvr>
                                      <p:to>
                                        <p:strVal val="visible"/>
                                      </p:to>
                                    </p:set>
                                    <p:animEffect transition="in" filter="wipe(left)">
                                      <p:cBhvr>
                                        <p:cTn id="17" dur="500"/>
                                        <p:tgtEl>
                                          <p:spTgt spid="993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333"/>
                                        </p:tgtEl>
                                        <p:attrNameLst>
                                          <p:attrName>style.visibility</p:attrName>
                                        </p:attrNameLst>
                                      </p:cBhvr>
                                      <p:to>
                                        <p:strVal val="visible"/>
                                      </p:to>
                                    </p:set>
                                    <p:animEffect transition="in" filter="wipe(left)">
                                      <p:cBhvr>
                                        <p:cTn id="22" dur="500"/>
                                        <p:tgtEl>
                                          <p:spTgt spid="993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334"/>
                                        </p:tgtEl>
                                        <p:attrNameLst>
                                          <p:attrName>style.visibility</p:attrName>
                                        </p:attrNameLst>
                                      </p:cBhvr>
                                      <p:to>
                                        <p:strVal val="visible"/>
                                      </p:to>
                                    </p:set>
                                    <p:animEffect transition="in" filter="wipe(left)">
                                      <p:cBhvr>
                                        <p:cTn id="27" dur="500"/>
                                        <p:tgtEl>
                                          <p:spTgt spid="993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9" name="Text Box 4" descr="水滴"/>
          <p:cNvSpPr txBox="1">
            <a:spLocks noChangeArrowheads="1"/>
          </p:cNvSpPr>
          <p:nvPr/>
        </p:nvSpPr>
        <p:spPr bwMode="auto">
          <a:xfrm>
            <a:off x="1000100" y="139463"/>
            <a:ext cx="6705600" cy="646331"/>
          </a:xfrm>
          <a:prstGeom prst="rect">
            <a:avLst/>
          </a:prstGeom>
          <a:noFill/>
          <a:ln w="9525">
            <a:noFill/>
            <a:miter lim="800000"/>
            <a:headEnd/>
            <a:tailEnd/>
          </a:ln>
          <a:effectLst/>
        </p:spPr>
        <p:txBody>
          <a:bodyPr>
            <a:spAutoFit/>
          </a:bodyPr>
          <a:lstStyle/>
          <a:p>
            <a:pPr algn="ctr">
              <a:spcBef>
                <a:spcPct val="50000"/>
              </a:spcBef>
              <a:defRPr/>
            </a:pPr>
            <a:r>
              <a:rPr kumimoji="1" lang="zh-CN" altLang="en-US" sz="3600" b="1" dirty="0">
                <a:solidFill>
                  <a:srgbClr val="C00000"/>
                </a:solidFill>
                <a:effectLst>
                  <a:outerShdw blurRad="38100" dist="38100" dir="2700000" algn="tl">
                    <a:srgbClr val="C0C0C0"/>
                  </a:outerShdw>
                </a:effectLst>
                <a:latin typeface="+mn-ea"/>
              </a:rPr>
              <a:t>第 </a:t>
            </a:r>
            <a:r>
              <a:rPr kumimoji="1" lang="en-US" altLang="zh-CN" sz="3600" b="1" dirty="0">
                <a:solidFill>
                  <a:srgbClr val="C00000"/>
                </a:solidFill>
                <a:effectLst>
                  <a:outerShdw blurRad="38100" dist="38100" dir="2700000" algn="tl">
                    <a:srgbClr val="C0C0C0"/>
                  </a:outerShdw>
                </a:effectLst>
                <a:latin typeface="+mn-ea"/>
              </a:rPr>
              <a:t>7</a:t>
            </a:r>
            <a:r>
              <a:rPr kumimoji="1" lang="zh-CN" altLang="en-US" sz="3600" b="1" dirty="0">
                <a:solidFill>
                  <a:srgbClr val="C00000"/>
                </a:solidFill>
                <a:effectLst>
                  <a:outerShdw blurRad="38100" dist="38100" dir="2700000" algn="tl">
                    <a:srgbClr val="C0C0C0"/>
                  </a:outerShdw>
                </a:effectLst>
                <a:latin typeface="+mn-ea"/>
              </a:rPr>
              <a:t> 章</a:t>
            </a:r>
          </a:p>
        </p:txBody>
      </p:sp>
      <p:pic>
        <p:nvPicPr>
          <p:cNvPr id="3074" name="Picture 2"/>
          <p:cNvPicPr>
            <a:picLocks noChangeAspect="1" noChangeArrowheads="1"/>
          </p:cNvPicPr>
          <p:nvPr/>
        </p:nvPicPr>
        <p:blipFill>
          <a:blip r:embed="rId2" cstate="print"/>
          <a:srcRect/>
          <a:stretch>
            <a:fillRect/>
          </a:stretch>
        </p:blipFill>
        <p:spPr bwMode="auto">
          <a:xfrm>
            <a:off x="642910" y="710936"/>
            <a:ext cx="7337374" cy="228601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571472" y="3143248"/>
            <a:ext cx="6684835" cy="328614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3075"/>
                                        </p:tgtEl>
                                        <p:attrNameLst>
                                          <p:attrName>style.visibility</p:attrName>
                                        </p:attrNameLst>
                                      </p:cBhvr>
                                      <p:to>
                                        <p:strVal val="visible"/>
                                      </p:to>
                                    </p:set>
                                    <p:anim calcmode="lin" valueType="num">
                                      <p:cBhvr>
                                        <p:cTn id="18" dur="500" fill="hold"/>
                                        <p:tgtEl>
                                          <p:spTgt spid="3075"/>
                                        </p:tgtEl>
                                        <p:attrNameLst>
                                          <p:attrName>ppt_w</p:attrName>
                                        </p:attrNameLst>
                                      </p:cBhvr>
                                      <p:tavLst>
                                        <p:tav tm="0">
                                          <p:val>
                                            <p:fltVal val="0"/>
                                          </p:val>
                                        </p:tav>
                                        <p:tav tm="100000">
                                          <p:val>
                                            <p:strVal val="#ppt_w"/>
                                          </p:val>
                                        </p:tav>
                                      </p:tavLst>
                                    </p:anim>
                                    <p:anim calcmode="lin" valueType="num">
                                      <p:cBhvr>
                                        <p:cTn id="19" dur="500" fill="hold"/>
                                        <p:tgtEl>
                                          <p:spTgt spid="30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785794"/>
            <a:ext cx="9144000" cy="4572000"/>
          </a:xfrm>
          <a:prstGeom prst="rect">
            <a:avLst/>
          </a:prstGeom>
          <a:noFill/>
          <a:ln w="9525">
            <a:noFill/>
            <a:miter lim="800000"/>
            <a:headEnd/>
            <a:tailEnd/>
          </a:ln>
          <a:effectLst/>
        </p:spPr>
      </p:pic>
      <p:grpSp>
        <p:nvGrpSpPr>
          <p:cNvPr id="5" name="Group 15"/>
          <p:cNvGrpSpPr>
            <a:grpSpLocks/>
          </p:cNvGrpSpPr>
          <p:nvPr/>
        </p:nvGrpSpPr>
        <p:grpSpPr bwMode="auto">
          <a:xfrm>
            <a:off x="6429388" y="6508750"/>
            <a:ext cx="2208213" cy="349250"/>
            <a:chOff x="3379" y="3793"/>
            <a:chExt cx="1391" cy="220"/>
          </a:xfrm>
        </p:grpSpPr>
        <p:sp>
          <p:nvSpPr>
            <p:cNvPr id="6"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7"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8"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9"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0"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cxnSp>
        <p:nvCxnSpPr>
          <p:cNvPr id="12" name="直接连接符 11"/>
          <p:cNvCxnSpPr/>
          <p:nvPr/>
        </p:nvCxnSpPr>
        <p:spPr>
          <a:xfrm>
            <a:off x="1928794" y="1285860"/>
            <a:ext cx="285752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3" name="AutoShape 31"/>
          <p:cNvSpPr>
            <a:spLocks noChangeArrowheads="1"/>
          </p:cNvSpPr>
          <p:nvPr/>
        </p:nvSpPr>
        <p:spPr bwMode="auto">
          <a:xfrm>
            <a:off x="6643702" y="428604"/>
            <a:ext cx="1357354" cy="571480"/>
          </a:xfrm>
          <a:prstGeom prst="wedgeRoundRectCallout">
            <a:avLst>
              <a:gd name="adj1" fmla="val -174287"/>
              <a:gd name="adj2" fmla="val 84762"/>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800" b="1" dirty="0">
                <a:solidFill>
                  <a:srgbClr val="000099"/>
                </a:solidFill>
                <a:ea typeface="宋体" pitchFamily="2" charset="-122"/>
              </a:rPr>
              <a:t>不可少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026" name="Picture 2"/>
          <p:cNvPicPr>
            <a:picLocks noChangeAspect="1" noChangeArrowheads="1"/>
          </p:cNvPicPr>
          <p:nvPr/>
        </p:nvPicPr>
        <p:blipFill>
          <a:blip r:embed="rId2" cstate="print"/>
          <a:srcRect/>
          <a:stretch>
            <a:fillRect/>
          </a:stretch>
        </p:blipFill>
        <p:spPr bwMode="auto">
          <a:xfrm>
            <a:off x="-1" y="1000108"/>
            <a:ext cx="9144001" cy="5072098"/>
          </a:xfrm>
          <a:prstGeom prst="rect">
            <a:avLst/>
          </a:prstGeom>
          <a:noFill/>
          <a:ln w="9525">
            <a:noFill/>
            <a:miter lim="800000"/>
            <a:headEnd/>
            <a:tailEnd/>
          </a:ln>
          <a:effectLst/>
        </p:spPr>
      </p:pic>
      <p:cxnSp>
        <p:nvCxnSpPr>
          <p:cNvPr id="9" name="直接连接符 8"/>
          <p:cNvCxnSpPr/>
          <p:nvPr/>
        </p:nvCxnSpPr>
        <p:spPr>
          <a:xfrm>
            <a:off x="2123728" y="2492896"/>
            <a:ext cx="223224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1" name="AutoShape 31"/>
          <p:cNvSpPr>
            <a:spLocks noChangeArrowheads="1"/>
          </p:cNvSpPr>
          <p:nvPr/>
        </p:nvSpPr>
        <p:spPr bwMode="auto">
          <a:xfrm>
            <a:off x="4860032" y="188640"/>
            <a:ext cx="3456384" cy="571480"/>
          </a:xfrm>
          <a:prstGeom prst="wedgeRoundRectCallout">
            <a:avLst>
              <a:gd name="adj1" fmla="val -75605"/>
              <a:gd name="adj2" fmla="val 270575"/>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400" b="1" dirty="0">
                <a:solidFill>
                  <a:srgbClr val="000099"/>
                </a:solidFill>
                <a:ea typeface="宋体" pitchFamily="2" charset="-122"/>
              </a:rPr>
              <a:t>改写！便于写似然函数</a:t>
            </a:r>
          </a:p>
        </p:txBody>
      </p:sp>
      <p:pic>
        <p:nvPicPr>
          <p:cNvPr id="21506" name="Picture 2"/>
          <p:cNvPicPr>
            <a:picLocks noChangeAspect="1" noChangeArrowheads="1"/>
          </p:cNvPicPr>
          <p:nvPr/>
        </p:nvPicPr>
        <p:blipFill>
          <a:blip r:embed="rId3" cstate="print"/>
          <a:srcRect/>
          <a:stretch>
            <a:fillRect/>
          </a:stretch>
        </p:blipFill>
        <p:spPr bwMode="auto">
          <a:xfrm>
            <a:off x="1115616" y="2618654"/>
            <a:ext cx="2592288" cy="4087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3" name="Object 5"/>
          <p:cNvGraphicFramePr>
            <a:graphicFrameLocks noChangeAspect="1"/>
          </p:cNvGraphicFramePr>
          <p:nvPr/>
        </p:nvGraphicFramePr>
        <p:xfrm>
          <a:off x="3491880" y="799923"/>
          <a:ext cx="3787775" cy="544513"/>
        </p:xfrm>
        <a:graphic>
          <a:graphicData uri="http://schemas.openxmlformats.org/presentationml/2006/ole">
            <mc:AlternateContent xmlns:mc="http://schemas.openxmlformats.org/markup-compatibility/2006">
              <mc:Choice xmlns:v="urn:schemas-microsoft-com:vml" Requires="v">
                <p:oleObj spid="_x0000_s17431" name="Equation" r:id="rId3" imgW="1752480" imgH="228600" progId="Equation.DSMT4">
                  <p:embed/>
                </p:oleObj>
              </mc:Choice>
              <mc:Fallback>
                <p:oleObj name="Equation" r:id="rId3" imgW="175248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799923"/>
                        <a:ext cx="3787775"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899592" y="799923"/>
            <a:ext cx="2496196" cy="523220"/>
          </a:xfrm>
          <a:prstGeom prst="rect">
            <a:avLst/>
          </a:prstGeom>
        </p:spPr>
        <p:txBody>
          <a:bodyPr wrap="none">
            <a:spAutoFit/>
          </a:bodyPr>
          <a:lstStyle/>
          <a:p>
            <a:pPr>
              <a:spcBef>
                <a:spcPct val="50000"/>
              </a:spcBef>
            </a:pPr>
            <a:r>
              <a:rPr lang="en-US" altLang="zh-CN" sz="2800" b="1" dirty="0">
                <a:solidFill>
                  <a:srgbClr val="000099"/>
                </a:solidFill>
                <a:ea typeface="宋体" pitchFamily="2" charset="-122"/>
              </a:rPr>
              <a:t>1. </a:t>
            </a:r>
            <a:r>
              <a:rPr lang="zh-CN" altLang="en-US" sz="2800" b="1" dirty="0">
                <a:solidFill>
                  <a:srgbClr val="000099"/>
                </a:solidFill>
                <a:ea typeface="宋体" pitchFamily="2" charset="-122"/>
              </a:rPr>
              <a:t>设随机变量</a:t>
            </a:r>
          </a:p>
        </p:txBody>
      </p:sp>
      <p:sp>
        <p:nvSpPr>
          <p:cNvPr id="6" name="矩形 5"/>
          <p:cNvSpPr/>
          <p:nvPr/>
        </p:nvSpPr>
        <p:spPr>
          <a:xfrm>
            <a:off x="899592" y="1520003"/>
            <a:ext cx="906017" cy="523220"/>
          </a:xfrm>
          <a:prstGeom prst="rect">
            <a:avLst/>
          </a:prstGeom>
        </p:spPr>
        <p:txBody>
          <a:bodyPr wrap="none">
            <a:spAutoFit/>
          </a:bodyPr>
          <a:lstStyle/>
          <a:p>
            <a:pPr>
              <a:spcBef>
                <a:spcPct val="50000"/>
              </a:spcBef>
            </a:pPr>
            <a:r>
              <a:rPr lang="zh-CN" altLang="en-US" sz="2800" b="1" dirty="0">
                <a:solidFill>
                  <a:srgbClr val="000099"/>
                </a:solidFill>
                <a:ea typeface="宋体" pitchFamily="2" charset="-122"/>
              </a:rPr>
              <a:t>解：</a:t>
            </a:r>
          </a:p>
        </p:txBody>
      </p:sp>
      <p:graphicFrame>
        <p:nvGraphicFramePr>
          <p:cNvPr id="4" name="Object 5"/>
          <p:cNvGraphicFramePr>
            <a:graphicFrameLocks noChangeAspect="1"/>
          </p:cNvGraphicFramePr>
          <p:nvPr/>
        </p:nvGraphicFramePr>
        <p:xfrm>
          <a:off x="1619672" y="1375987"/>
          <a:ext cx="4637088" cy="787400"/>
        </p:xfrm>
        <a:graphic>
          <a:graphicData uri="http://schemas.openxmlformats.org/presentationml/2006/ole">
            <mc:AlternateContent xmlns:mc="http://schemas.openxmlformats.org/markup-compatibility/2006">
              <mc:Choice xmlns:v="urn:schemas-microsoft-com:vml" Requires="v">
                <p:oleObj spid="_x0000_s17432" name="Equation" r:id="rId5" imgW="2145960" imgH="330120" progId="Equation.DSMT4">
                  <p:embed/>
                </p:oleObj>
              </mc:Choice>
              <mc:Fallback>
                <p:oleObj name="Equation" r:id="rId5" imgW="2145960" imgH="33012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1375987"/>
                        <a:ext cx="46370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nvGraphicFramePr>
        <p:xfrm>
          <a:off x="3203848" y="2096067"/>
          <a:ext cx="4143375" cy="1150938"/>
        </p:xfrm>
        <a:graphic>
          <a:graphicData uri="http://schemas.openxmlformats.org/presentationml/2006/ole">
            <mc:AlternateContent xmlns:mc="http://schemas.openxmlformats.org/markup-compatibility/2006">
              <mc:Choice xmlns:v="urn:schemas-microsoft-com:vml" Requires="v">
                <p:oleObj spid="_x0000_s17433" name="Equation" r:id="rId7" imgW="1917360" imgH="482400" progId="Equation.DSMT4">
                  <p:embed/>
                </p:oleObj>
              </mc:Choice>
              <mc:Fallback>
                <p:oleObj name="Equation" r:id="rId7" imgW="1917360" imgH="4824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2096067"/>
                        <a:ext cx="4143375"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3230563" y="3031402"/>
          <a:ext cx="4116387" cy="1150938"/>
        </p:xfrm>
        <a:graphic>
          <a:graphicData uri="http://schemas.openxmlformats.org/presentationml/2006/ole">
            <mc:AlternateContent xmlns:mc="http://schemas.openxmlformats.org/markup-compatibility/2006">
              <mc:Choice xmlns:v="urn:schemas-microsoft-com:vml" Requires="v">
                <p:oleObj spid="_x0000_s17434" name="Equation" r:id="rId9" imgW="1904760" imgH="482400" progId="Equation.DSMT4">
                  <p:embed/>
                </p:oleObj>
              </mc:Choice>
              <mc:Fallback>
                <p:oleObj name="Equation" r:id="rId9" imgW="1904760" imgH="4824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0563" y="3031402"/>
                        <a:ext cx="4116387"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p:cNvGraphicFramePr>
            <a:graphicFrameLocks noChangeAspect="1"/>
          </p:cNvGraphicFramePr>
          <p:nvPr/>
        </p:nvGraphicFramePr>
        <p:xfrm>
          <a:off x="3159125" y="4041052"/>
          <a:ext cx="3098800" cy="1150938"/>
        </p:xfrm>
        <a:graphic>
          <a:graphicData uri="http://schemas.openxmlformats.org/presentationml/2006/ole">
            <mc:AlternateContent xmlns:mc="http://schemas.openxmlformats.org/markup-compatibility/2006">
              <mc:Choice xmlns:v="urn:schemas-microsoft-com:vml" Requires="v">
                <p:oleObj spid="_x0000_s17435" name="Equation" r:id="rId11" imgW="1434960" imgH="482400" progId="Equation.DSMT4">
                  <p:embed/>
                </p:oleObj>
              </mc:Choice>
              <mc:Fallback>
                <p:oleObj name="Equation" r:id="rId11" imgW="1434960" imgH="4824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9125" y="4041052"/>
                        <a:ext cx="3098800"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p:cNvGraphicFramePr>
            <a:graphicFrameLocks noChangeAspect="1"/>
          </p:cNvGraphicFramePr>
          <p:nvPr/>
        </p:nvGraphicFramePr>
        <p:xfrm>
          <a:off x="3131840" y="5264419"/>
          <a:ext cx="3528392" cy="1044901"/>
        </p:xfrm>
        <a:graphic>
          <a:graphicData uri="http://schemas.openxmlformats.org/presentationml/2006/ole">
            <mc:AlternateContent xmlns:mc="http://schemas.openxmlformats.org/markup-compatibility/2006">
              <mc:Choice xmlns:v="urn:schemas-microsoft-com:vml" Requires="v">
                <p:oleObj spid="_x0000_s17436" name="Equation" r:id="rId13" imgW="1752480" imgH="469800" progId="Equation.DSMT4">
                  <p:embed/>
                </p:oleObj>
              </mc:Choice>
              <mc:Fallback>
                <p:oleObj name="Equation" r:id="rId13" imgW="1752480" imgH="4698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1840" y="5264419"/>
                        <a:ext cx="3528392" cy="1044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nvGraphicFramePr>
        <p:xfrm>
          <a:off x="6660232" y="5264419"/>
          <a:ext cx="1022350" cy="987425"/>
        </p:xfrm>
        <a:graphic>
          <a:graphicData uri="http://schemas.openxmlformats.org/presentationml/2006/ole">
            <mc:AlternateContent xmlns:mc="http://schemas.openxmlformats.org/markup-compatibility/2006">
              <mc:Choice xmlns:v="urn:schemas-microsoft-com:vml" Requires="v">
                <p:oleObj spid="_x0000_s17437" name="Equation" r:id="rId15" imgW="507960" imgH="444240" progId="Equation.DSMT4">
                  <p:embed/>
                </p:oleObj>
              </mc:Choice>
              <mc:Fallback>
                <p:oleObj name="Equation" r:id="rId15" imgW="507960" imgH="44424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0232" y="5264419"/>
                        <a:ext cx="102235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19" name="Text Box 4" descr="水滴"/>
          <p:cNvSpPr txBox="1">
            <a:spLocks noChangeArrowheads="1"/>
          </p:cNvSpPr>
          <p:nvPr/>
        </p:nvSpPr>
        <p:spPr bwMode="auto">
          <a:xfrm>
            <a:off x="1043608" y="0"/>
            <a:ext cx="6705600" cy="646331"/>
          </a:xfrm>
          <a:prstGeom prst="rect">
            <a:avLst/>
          </a:prstGeom>
          <a:noFill/>
          <a:ln w="9525">
            <a:noFill/>
            <a:miter lim="800000"/>
            <a:headEnd/>
            <a:tailEnd/>
          </a:ln>
          <a:effectLst/>
        </p:spPr>
        <p:txBody>
          <a:bodyPr>
            <a:spAutoFit/>
          </a:bodyPr>
          <a:lstStyle/>
          <a:p>
            <a:pPr algn="ctr">
              <a:spcBef>
                <a:spcPct val="50000"/>
              </a:spcBef>
              <a:defRPr/>
            </a:pPr>
            <a:r>
              <a:rPr kumimoji="1" lang="zh-CN" altLang="en-US" sz="3600" b="1" dirty="0">
                <a:solidFill>
                  <a:srgbClr val="C00000"/>
                </a:solidFill>
                <a:effectLst>
                  <a:outerShdw blurRad="38100" dist="38100" dir="2700000" algn="tl">
                    <a:srgbClr val="C0C0C0"/>
                  </a:outerShdw>
                </a:effectLst>
                <a:latin typeface="+mn-ea"/>
              </a:rPr>
              <a:t>第 </a:t>
            </a:r>
            <a:r>
              <a:rPr kumimoji="1" lang="en-US" altLang="zh-CN" sz="3600" b="1" dirty="0">
                <a:solidFill>
                  <a:srgbClr val="C00000"/>
                </a:solidFill>
                <a:effectLst>
                  <a:outerShdw blurRad="38100" dist="38100" dir="2700000" algn="tl">
                    <a:srgbClr val="C0C0C0"/>
                  </a:outerShdw>
                </a:effectLst>
                <a:latin typeface="+mn-ea"/>
              </a:rPr>
              <a:t>4</a:t>
            </a:r>
            <a:r>
              <a:rPr kumimoji="1" lang="zh-CN" altLang="en-US" sz="3600" b="1" dirty="0">
                <a:solidFill>
                  <a:srgbClr val="C00000"/>
                </a:solidFill>
                <a:effectLst>
                  <a:outerShdw blurRad="38100" dist="38100" dir="2700000" algn="tl">
                    <a:srgbClr val="C0C0C0"/>
                  </a:outerShdw>
                </a:effectLst>
                <a:latin typeface="+mn-ea"/>
              </a:rPr>
              <a:t> 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descr="水滴"/>
          <p:cNvSpPr txBox="1">
            <a:spLocks noChangeArrowheads="1"/>
          </p:cNvSpPr>
          <p:nvPr/>
        </p:nvSpPr>
        <p:spPr bwMode="auto">
          <a:xfrm>
            <a:off x="179512" y="548680"/>
            <a:ext cx="8964488" cy="954107"/>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３</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从一批产品中随机抽</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n</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个进行检测，发现其中次品个数为</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m</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个，试用极大似然估计法估计该批产品次品率</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p</a:t>
            </a:r>
            <a:endPar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sp>
        <p:nvSpPr>
          <p:cNvPr id="5" name="AutoShape 31"/>
          <p:cNvSpPr>
            <a:spLocks noChangeArrowheads="1"/>
          </p:cNvSpPr>
          <p:nvPr/>
        </p:nvSpPr>
        <p:spPr bwMode="auto">
          <a:xfrm>
            <a:off x="6516216" y="2060848"/>
            <a:ext cx="1944216" cy="571480"/>
          </a:xfrm>
          <a:prstGeom prst="wedgeRoundRectCallout">
            <a:avLst>
              <a:gd name="adj1" fmla="val -142777"/>
              <a:gd name="adj2" fmla="val -142344"/>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800" b="1" dirty="0">
                <a:solidFill>
                  <a:srgbClr val="000099"/>
                </a:solidFill>
                <a:ea typeface="宋体" pitchFamily="2" charset="-122"/>
              </a:rPr>
              <a:t>三种方法？</a:t>
            </a:r>
          </a:p>
        </p:txBody>
      </p:sp>
      <p:grpSp>
        <p:nvGrpSpPr>
          <p:cNvPr id="6" name="Group 15"/>
          <p:cNvGrpSpPr>
            <a:grpSpLocks/>
          </p:cNvGrpSpPr>
          <p:nvPr/>
        </p:nvGrpSpPr>
        <p:grpSpPr bwMode="auto">
          <a:xfrm>
            <a:off x="6429388" y="6508750"/>
            <a:ext cx="2208213" cy="349250"/>
            <a:chOff x="3379" y="3793"/>
            <a:chExt cx="1391" cy="220"/>
          </a:xfrm>
        </p:grpSpPr>
        <p:sp>
          <p:nvSpPr>
            <p:cNvPr id="7"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8"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9"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0"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1"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12" name="Text Box 2" descr="水滴"/>
          <p:cNvSpPr txBox="1">
            <a:spLocks noChangeArrowheads="1"/>
          </p:cNvSpPr>
          <p:nvPr/>
        </p:nvSpPr>
        <p:spPr bwMode="auto">
          <a:xfrm>
            <a:off x="179512" y="2834933"/>
            <a:ext cx="8964488"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(1)</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０－１分布总体，样本容量</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n</a:t>
            </a:r>
            <a:endPar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sp>
        <p:nvSpPr>
          <p:cNvPr id="13" name="Text Box 2" descr="水滴"/>
          <p:cNvSpPr txBox="1">
            <a:spLocks noChangeArrowheads="1"/>
          </p:cNvSpPr>
          <p:nvPr/>
        </p:nvSpPr>
        <p:spPr bwMode="auto">
          <a:xfrm>
            <a:off x="107504" y="3555013"/>
            <a:ext cx="8964488"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２</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二项分布总体，样本容量１</a:t>
            </a:r>
          </a:p>
        </p:txBody>
      </p:sp>
      <p:sp>
        <p:nvSpPr>
          <p:cNvPr id="14" name="Text Box 2" descr="水滴"/>
          <p:cNvSpPr txBox="1">
            <a:spLocks noChangeArrowheads="1"/>
          </p:cNvSpPr>
          <p:nvPr/>
        </p:nvSpPr>
        <p:spPr bwMode="auto">
          <a:xfrm>
            <a:off x="179512" y="4275093"/>
            <a:ext cx="8712968" cy="954107"/>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３</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无总体，直接用极大似然法思想</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最大可能性准则</a:t>
            </a:r>
          </a:p>
        </p:txBody>
      </p:sp>
      <p:sp>
        <p:nvSpPr>
          <p:cNvPr id="15" name="Text Box 2" descr="水滴"/>
          <p:cNvSpPr txBox="1">
            <a:spLocks noChangeArrowheads="1"/>
          </p:cNvSpPr>
          <p:nvPr/>
        </p:nvSpPr>
        <p:spPr bwMode="auto">
          <a:xfrm>
            <a:off x="251520" y="5301208"/>
            <a:ext cx="8712968"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同样结果：</a:t>
            </a:r>
          </a:p>
        </p:txBody>
      </p:sp>
      <p:graphicFrame>
        <p:nvGraphicFramePr>
          <p:cNvPr id="22530" name="Object 2"/>
          <p:cNvGraphicFramePr>
            <a:graphicFrameLocks noChangeAspect="1"/>
          </p:cNvGraphicFramePr>
          <p:nvPr/>
        </p:nvGraphicFramePr>
        <p:xfrm>
          <a:off x="2051720" y="5085184"/>
          <a:ext cx="1038300" cy="922933"/>
        </p:xfrm>
        <a:graphic>
          <a:graphicData uri="http://schemas.openxmlformats.org/presentationml/2006/ole">
            <mc:AlternateContent xmlns:mc="http://schemas.openxmlformats.org/markup-compatibility/2006">
              <mc:Choice xmlns:v="urn:schemas-microsoft-com:vml" Requires="v">
                <p:oleObj spid="_x0000_s22533" name="Equation" r:id="rId3" imgW="457200" imgH="406080" progId="Equation.DSMT4">
                  <p:embed/>
                </p:oleObj>
              </mc:Choice>
              <mc:Fallback>
                <p:oleObj name="Equation" r:id="rId3" imgW="457200" imgH="4060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5085184"/>
                        <a:ext cx="1038300" cy="922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530"/>
                                        </p:tgtEl>
                                        <p:attrNameLst>
                                          <p:attrName>style.visibility</p:attrName>
                                        </p:attrNameLst>
                                      </p:cBhvr>
                                      <p:to>
                                        <p:strVal val="visible"/>
                                      </p:to>
                                    </p:set>
                                    <p:animEffect transition="in" filter="wipe(left)">
                                      <p:cBhvr>
                                        <p:cTn id="38"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D60F1A1-2D69-4310-9BC4-9D2BB136320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362BFA-B2A7-4676-A88E-E3FC65D642F8}" type="slidenum">
              <a:rPr lang="zh-CN" altLang="en-US">
                <a:solidFill>
                  <a:srgbClr val="FFFFFF"/>
                </a:solidFill>
                <a:latin typeface="Franklin Gothic Book" panose="020B0503020102020204" pitchFamily="34" charset="0"/>
                <a:ea typeface="幼圆" pitchFamily="49" charset="-122"/>
              </a:rPr>
              <a:pPr eaLnBrk="1" hangingPunct="1"/>
              <a:t>21</a:t>
            </a:fld>
            <a:endParaRPr lang="en-US" altLang="zh-CN">
              <a:solidFill>
                <a:srgbClr val="FFFFFF"/>
              </a:solidFill>
              <a:latin typeface="Franklin Gothic Book" panose="020B0503020102020204" pitchFamily="34" charset="0"/>
              <a:ea typeface="幼圆" pitchFamily="49" charset="-122"/>
            </a:endParaRPr>
          </a:p>
        </p:txBody>
      </p:sp>
      <p:grpSp>
        <p:nvGrpSpPr>
          <p:cNvPr id="32778" name="Group 130">
            <a:extLst>
              <a:ext uri="{FF2B5EF4-FFF2-40B4-BE49-F238E27FC236}">
                <a16:creationId xmlns:a16="http://schemas.microsoft.com/office/drawing/2014/main" id="{762BD2F2-3B1B-4490-A881-B73EC7E3E4EB}"/>
              </a:ext>
            </a:extLst>
          </p:cNvPr>
          <p:cNvGrpSpPr>
            <a:grpSpLocks/>
          </p:cNvGrpSpPr>
          <p:nvPr/>
        </p:nvGrpSpPr>
        <p:grpSpPr bwMode="auto">
          <a:xfrm>
            <a:off x="6629400" y="6356350"/>
            <a:ext cx="2208213" cy="349250"/>
            <a:chOff x="3379" y="3793"/>
            <a:chExt cx="1391" cy="220"/>
          </a:xfrm>
        </p:grpSpPr>
        <p:sp>
          <p:nvSpPr>
            <p:cNvPr id="32784" name="AutoShape 131">
              <a:hlinkClick r:id="" action="ppaction://hlinkshowjump?jump=firstslide" highlightClick="1"/>
              <a:extLst>
                <a:ext uri="{FF2B5EF4-FFF2-40B4-BE49-F238E27FC236}">
                  <a16:creationId xmlns:a16="http://schemas.microsoft.com/office/drawing/2014/main" id="{F1B7FE49-948C-4D43-9A0B-57AF6EF07006}"/>
                </a:ext>
              </a:extLst>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5" name="AutoShape 132">
              <a:hlinkClick r:id="" action="ppaction://hlinkshowjump?jump=previousslide" highlightClick="1"/>
              <a:extLst>
                <a:ext uri="{FF2B5EF4-FFF2-40B4-BE49-F238E27FC236}">
                  <a16:creationId xmlns:a16="http://schemas.microsoft.com/office/drawing/2014/main" id="{E64B5FA7-0AE5-463E-9C87-B6B3B8603A1C}"/>
                </a:ext>
              </a:extLst>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6" name="AutoShape 133">
              <a:hlinkClick r:id="" action="ppaction://hlinkshowjump?jump=endshow" highlightClick="1"/>
              <a:extLst>
                <a:ext uri="{FF2B5EF4-FFF2-40B4-BE49-F238E27FC236}">
                  <a16:creationId xmlns:a16="http://schemas.microsoft.com/office/drawing/2014/main" id="{421594EA-01FD-4D18-A2AA-CD571E0E7428}"/>
                </a:ext>
              </a:extLst>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7" name="AutoShape 134">
              <a:hlinkClick r:id="" action="ppaction://hlinkshowjump?jump=nextslide" highlightClick="1"/>
              <a:extLst>
                <a:ext uri="{FF2B5EF4-FFF2-40B4-BE49-F238E27FC236}">
                  <a16:creationId xmlns:a16="http://schemas.microsoft.com/office/drawing/2014/main" id="{1E1860C5-9B97-4D01-991B-17470C4DC02A}"/>
                </a:ext>
              </a:extLst>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8" name="AutoShape 135">
              <a:hlinkClick r:id="" action="ppaction://hlinkshowjump?jump=lastslide" highlightClick="1"/>
              <a:extLst>
                <a:ext uri="{FF2B5EF4-FFF2-40B4-BE49-F238E27FC236}">
                  <a16:creationId xmlns:a16="http://schemas.microsoft.com/office/drawing/2014/main" id="{EE51E42E-5604-4287-B227-8DEBED8FA77B}"/>
                </a:ext>
              </a:extLst>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 name="Text Box 2" descr="水滴">
            <a:extLst>
              <a:ext uri="{FF2B5EF4-FFF2-40B4-BE49-F238E27FC236}">
                <a16:creationId xmlns:a16="http://schemas.microsoft.com/office/drawing/2014/main" id="{FF5BDD7F-7D8C-4334-A147-1FEE7BA07E56}"/>
              </a:ext>
            </a:extLst>
          </p:cNvPr>
          <p:cNvSpPr txBox="1">
            <a:spLocks noChangeArrowheads="1"/>
          </p:cNvSpPr>
          <p:nvPr/>
        </p:nvSpPr>
        <p:spPr bwMode="auto">
          <a:xfrm>
            <a:off x="457200" y="76200"/>
            <a:ext cx="6400800" cy="523875"/>
          </a:xfrm>
          <a:prstGeom prst="rect">
            <a:avLst/>
          </a:prstGeom>
          <a:solidFill>
            <a:schemeClr val="bg1"/>
          </a:solidFill>
          <a:ln w="9525">
            <a:noFill/>
            <a:miter lim="800000"/>
            <a:headEnd/>
            <a:tailEnd/>
          </a:ln>
          <a:effectLst/>
        </p:spPr>
        <p:txBody>
          <a:bodyPr>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设</a:t>
            </a:r>
            <a:r>
              <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X</a:t>
            </a: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为任取一件产品的次品数，则</a:t>
            </a:r>
            <a:endParaRPr kumimoji="1" lang="zh-CN" altLang="en-US" sz="2800" b="1" i="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graphicFrame>
        <p:nvGraphicFramePr>
          <p:cNvPr id="118786" name="Object 2">
            <a:extLst>
              <a:ext uri="{FF2B5EF4-FFF2-40B4-BE49-F238E27FC236}">
                <a16:creationId xmlns:a16="http://schemas.microsoft.com/office/drawing/2014/main" id="{A25FDB36-86BB-45D8-B31D-8BE9DB8781F5}"/>
              </a:ext>
            </a:extLst>
          </p:cNvPr>
          <p:cNvGraphicFramePr>
            <a:graphicFrameLocks noChangeAspect="1"/>
          </p:cNvGraphicFramePr>
          <p:nvPr/>
        </p:nvGraphicFramePr>
        <p:xfrm>
          <a:off x="1600200" y="685800"/>
          <a:ext cx="5194300" cy="504825"/>
        </p:xfrm>
        <a:graphic>
          <a:graphicData uri="http://schemas.openxmlformats.org/presentationml/2006/ole">
            <mc:AlternateContent xmlns:mc="http://schemas.openxmlformats.org/markup-compatibility/2006">
              <mc:Choice xmlns:v="urn:schemas-microsoft-com:vml" Requires="v">
                <p:oleObj spid="_x0000_s25602" name="Equation" r:id="rId3" imgW="2349360" imgH="228600" progId="Equation.DSMT4">
                  <p:embed/>
                </p:oleObj>
              </mc:Choice>
              <mc:Fallback>
                <p:oleObj name="Equation" r:id="rId3" imgW="2349360" imgH="228600" progId="Equation.DSMT4">
                  <p:embed/>
                  <p:pic>
                    <p:nvPicPr>
                      <p:cNvPr id="118786" name="Object 2">
                        <a:extLst>
                          <a:ext uri="{FF2B5EF4-FFF2-40B4-BE49-F238E27FC236}">
                            <a16:creationId xmlns:a16="http://schemas.microsoft.com/office/drawing/2014/main" id="{A25FDB36-86BB-45D8-B31D-8BE9DB878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85800"/>
                        <a:ext cx="5194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2" descr="水滴">
            <a:extLst>
              <a:ext uri="{FF2B5EF4-FFF2-40B4-BE49-F238E27FC236}">
                <a16:creationId xmlns:a16="http://schemas.microsoft.com/office/drawing/2014/main" id="{9F0E2A93-2868-429D-8BB5-6D7518E891C8}"/>
              </a:ext>
            </a:extLst>
          </p:cNvPr>
          <p:cNvSpPr txBox="1">
            <a:spLocks noChangeArrowheads="1"/>
          </p:cNvSpPr>
          <p:nvPr/>
        </p:nvSpPr>
        <p:spPr bwMode="auto">
          <a:xfrm>
            <a:off x="533400" y="1228725"/>
            <a:ext cx="5611813" cy="523875"/>
          </a:xfrm>
          <a:prstGeom prst="rect">
            <a:avLst/>
          </a:prstGeom>
          <a:solidFill>
            <a:schemeClr val="bg1"/>
          </a:solidFill>
          <a:ln w="9525">
            <a:noFill/>
            <a:miter lim="800000"/>
            <a:headEnd/>
            <a:tailEnd/>
          </a:ln>
          <a:effectLst/>
        </p:spPr>
        <p:txBody>
          <a:bodyPr>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０－１分布总体，样本容量</a:t>
            </a:r>
            <a:r>
              <a:rPr kumimoji="1" lang="en-US" altLang="zh-CN" sz="2800" b="1" i="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n</a:t>
            </a:r>
            <a:r>
              <a:rPr kumimoji="1" lang="zh-CN" altLang="en-US" sz="2800" b="1" i="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p>
        </p:txBody>
      </p:sp>
      <p:sp>
        <p:nvSpPr>
          <p:cNvPr id="14" name="Rectangle 16">
            <a:extLst>
              <a:ext uri="{FF2B5EF4-FFF2-40B4-BE49-F238E27FC236}">
                <a16:creationId xmlns:a16="http://schemas.microsoft.com/office/drawing/2014/main" id="{91161AFB-3816-4416-AF9F-6476E986F9B8}"/>
              </a:ext>
            </a:extLst>
          </p:cNvPr>
          <p:cNvSpPr>
            <a:spLocks noChangeArrowheads="1"/>
          </p:cNvSpPr>
          <p:nvPr/>
        </p:nvSpPr>
        <p:spPr bwMode="auto">
          <a:xfrm>
            <a:off x="428625" y="1905000"/>
            <a:ext cx="87153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000" b="1">
                <a:latin typeface="Times New Roman" panose="02020603050405020304" pitchFamily="18" charset="0"/>
                <a:ea typeface="楷体_GB2312" pitchFamily="49" charset="-122"/>
                <a:cs typeface="Times New Roman" panose="02020603050405020304" pitchFamily="18" charset="0"/>
                <a:sym typeface="Math1" pitchFamily="2" charset="2"/>
              </a:rPr>
              <a:t>设样本观测值为</a:t>
            </a:r>
            <a:r>
              <a:rPr kumimoji="1" lang="en-US" altLang="zh-CN" sz="3000" b="1" i="1">
                <a:latin typeface="Times New Roman" panose="02020603050405020304" pitchFamily="18" charset="0"/>
                <a:ea typeface="楷体_GB2312" pitchFamily="49" charset="-122"/>
                <a:cs typeface="Times New Roman" panose="02020603050405020304" pitchFamily="18" charset="0"/>
                <a:sym typeface="Math1" pitchFamily="2" charset="2"/>
              </a:rPr>
              <a:t>x</a:t>
            </a:r>
            <a:r>
              <a:rPr kumimoji="1" lang="en-US" altLang="zh-CN" sz="3000" b="1" baseline="-25000">
                <a:latin typeface="Times New Roman" panose="02020603050405020304" pitchFamily="18" charset="0"/>
                <a:ea typeface="楷体_GB2312" pitchFamily="49" charset="-122"/>
                <a:cs typeface="Times New Roman" panose="02020603050405020304" pitchFamily="18" charset="0"/>
                <a:sym typeface="Math1" pitchFamily="2" charset="2"/>
              </a:rPr>
              <a:t>1</a:t>
            </a:r>
            <a:r>
              <a:rPr kumimoji="1" lang="en-US" altLang="zh-CN" sz="3000" b="1">
                <a:latin typeface="Times New Roman" panose="02020603050405020304" pitchFamily="18" charset="0"/>
                <a:ea typeface="楷体_GB2312" pitchFamily="49" charset="-122"/>
                <a:cs typeface="Times New Roman" panose="02020603050405020304" pitchFamily="18" charset="0"/>
                <a:sym typeface="Math1" pitchFamily="2" charset="2"/>
              </a:rPr>
              <a:t>, </a:t>
            </a:r>
            <a:r>
              <a:rPr kumimoji="1" lang="en-US" altLang="zh-CN" sz="3000" b="1" i="1">
                <a:latin typeface="Times New Roman" panose="02020603050405020304" pitchFamily="18" charset="0"/>
                <a:ea typeface="楷体_GB2312" pitchFamily="49" charset="-122"/>
                <a:cs typeface="Times New Roman" panose="02020603050405020304" pitchFamily="18" charset="0"/>
                <a:sym typeface="Math1" pitchFamily="2" charset="2"/>
              </a:rPr>
              <a:t>x</a:t>
            </a:r>
            <a:r>
              <a:rPr kumimoji="1" lang="en-US" altLang="zh-CN" sz="3000" b="1" baseline="-25000">
                <a:latin typeface="Times New Roman" panose="02020603050405020304" pitchFamily="18" charset="0"/>
                <a:ea typeface="楷体_GB2312" pitchFamily="49" charset="-122"/>
                <a:cs typeface="Times New Roman" panose="02020603050405020304" pitchFamily="18" charset="0"/>
                <a:sym typeface="Math1" pitchFamily="2" charset="2"/>
              </a:rPr>
              <a:t>2</a:t>
            </a:r>
            <a:r>
              <a:rPr kumimoji="1" lang="en-US" altLang="zh-CN" sz="3000" b="1">
                <a:latin typeface="Times New Roman" panose="02020603050405020304" pitchFamily="18" charset="0"/>
                <a:ea typeface="楷体_GB2312" pitchFamily="49" charset="-122"/>
                <a:cs typeface="Times New Roman" panose="02020603050405020304" pitchFamily="18" charset="0"/>
                <a:sym typeface="Math1" pitchFamily="2" charset="2"/>
              </a:rPr>
              <a:t>,…,</a:t>
            </a:r>
            <a:r>
              <a:rPr kumimoji="1" lang="en-US" altLang="zh-CN" sz="3000" b="1" i="1">
                <a:latin typeface="Times New Roman" panose="02020603050405020304" pitchFamily="18" charset="0"/>
                <a:ea typeface="楷体_GB2312" pitchFamily="49" charset="-122"/>
                <a:cs typeface="Times New Roman" panose="02020603050405020304" pitchFamily="18" charset="0"/>
                <a:sym typeface="Math1" pitchFamily="2" charset="2"/>
              </a:rPr>
              <a:t>x</a:t>
            </a:r>
            <a:r>
              <a:rPr kumimoji="1" lang="en-US" altLang="zh-CN" sz="3000" b="1" baseline="-25000">
                <a:latin typeface="Times New Roman" panose="02020603050405020304" pitchFamily="18" charset="0"/>
                <a:ea typeface="楷体_GB2312" pitchFamily="49" charset="-122"/>
                <a:cs typeface="Times New Roman" panose="02020603050405020304" pitchFamily="18" charset="0"/>
                <a:sym typeface="Math1" pitchFamily="2" charset="2"/>
              </a:rPr>
              <a:t>n</a:t>
            </a:r>
            <a:r>
              <a:rPr kumimoji="1" lang="zh-CN" altLang="en-US" sz="3000" b="1">
                <a:latin typeface="Times New Roman" panose="02020603050405020304" pitchFamily="18" charset="0"/>
                <a:ea typeface="楷体_GB2312" pitchFamily="49" charset="-122"/>
                <a:cs typeface="Times New Roman" panose="02020603050405020304" pitchFamily="18" charset="0"/>
                <a:sym typeface="Math1" pitchFamily="2" charset="2"/>
              </a:rPr>
              <a:t>，似然函数为</a:t>
            </a:r>
          </a:p>
        </p:txBody>
      </p:sp>
      <p:graphicFrame>
        <p:nvGraphicFramePr>
          <p:cNvPr id="57406" name="Object 62">
            <a:extLst>
              <a:ext uri="{FF2B5EF4-FFF2-40B4-BE49-F238E27FC236}">
                <a16:creationId xmlns:a16="http://schemas.microsoft.com/office/drawing/2014/main" id="{621B762D-2416-41F9-9BFA-EEF4E7CA8EC2}"/>
              </a:ext>
            </a:extLst>
          </p:cNvPr>
          <p:cNvGraphicFramePr>
            <a:graphicFrameLocks noChangeAspect="1"/>
          </p:cNvGraphicFramePr>
          <p:nvPr/>
        </p:nvGraphicFramePr>
        <p:xfrm>
          <a:off x="3200400" y="2514600"/>
          <a:ext cx="2609850" cy="1054100"/>
        </p:xfrm>
        <a:graphic>
          <a:graphicData uri="http://schemas.openxmlformats.org/presentationml/2006/ole">
            <mc:AlternateContent xmlns:mc="http://schemas.openxmlformats.org/markup-compatibility/2006">
              <mc:Choice xmlns:v="urn:schemas-microsoft-com:vml" Requires="v">
                <p:oleObj spid="_x0000_s25603" name="Equation" r:id="rId5" imgW="1066680" imgH="431640" progId="Equation.DSMT4">
                  <p:embed/>
                </p:oleObj>
              </mc:Choice>
              <mc:Fallback>
                <p:oleObj name="Equation" r:id="rId5" imgW="1066680" imgH="431640" progId="Equation.DSMT4">
                  <p:embed/>
                  <p:pic>
                    <p:nvPicPr>
                      <p:cNvPr id="57406" name="Object 62">
                        <a:extLst>
                          <a:ext uri="{FF2B5EF4-FFF2-40B4-BE49-F238E27FC236}">
                            <a16:creationId xmlns:a16="http://schemas.microsoft.com/office/drawing/2014/main" id="{621B762D-2416-41F9-9BFA-EEF4E7CA8E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514600"/>
                        <a:ext cx="260985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08" name="Object 64">
            <a:extLst>
              <a:ext uri="{FF2B5EF4-FFF2-40B4-BE49-F238E27FC236}">
                <a16:creationId xmlns:a16="http://schemas.microsoft.com/office/drawing/2014/main" id="{3AB309CA-76B7-46E1-B26D-DFBE93AB351B}"/>
              </a:ext>
            </a:extLst>
          </p:cNvPr>
          <p:cNvGraphicFramePr>
            <a:graphicFrameLocks noChangeAspect="1"/>
          </p:cNvGraphicFramePr>
          <p:nvPr/>
        </p:nvGraphicFramePr>
        <p:xfrm>
          <a:off x="5656263" y="3200400"/>
          <a:ext cx="3487737" cy="1071563"/>
        </p:xfrm>
        <a:graphic>
          <a:graphicData uri="http://schemas.openxmlformats.org/presentationml/2006/ole">
            <mc:AlternateContent xmlns:mc="http://schemas.openxmlformats.org/markup-compatibility/2006">
              <mc:Choice xmlns:v="urn:schemas-microsoft-com:vml" Requires="v">
                <p:oleObj spid="_x0000_s25604" name="Equation" r:id="rId7" imgW="1320480" imgH="406080" progId="Equation.DSMT4">
                  <p:embed/>
                </p:oleObj>
              </mc:Choice>
              <mc:Fallback>
                <p:oleObj name="Equation" r:id="rId7" imgW="1320480" imgH="406080" progId="Equation.DSMT4">
                  <p:embed/>
                  <p:pic>
                    <p:nvPicPr>
                      <p:cNvPr id="57408" name="Object 64">
                        <a:extLst>
                          <a:ext uri="{FF2B5EF4-FFF2-40B4-BE49-F238E27FC236}">
                            <a16:creationId xmlns:a16="http://schemas.microsoft.com/office/drawing/2014/main" id="{3AB309CA-76B7-46E1-B26D-DFBE93AB35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6263" y="3200400"/>
                        <a:ext cx="3487737"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16" name="Object 72">
            <a:extLst>
              <a:ext uri="{FF2B5EF4-FFF2-40B4-BE49-F238E27FC236}">
                <a16:creationId xmlns:a16="http://schemas.microsoft.com/office/drawing/2014/main" id="{BD81FEA0-5A71-4685-A302-0DA12E3C6F09}"/>
              </a:ext>
            </a:extLst>
          </p:cNvPr>
          <p:cNvGraphicFramePr>
            <a:graphicFrameLocks noChangeAspect="1"/>
          </p:cNvGraphicFramePr>
          <p:nvPr/>
        </p:nvGraphicFramePr>
        <p:xfrm>
          <a:off x="533400" y="2667000"/>
          <a:ext cx="2601913" cy="658813"/>
        </p:xfrm>
        <a:graphic>
          <a:graphicData uri="http://schemas.openxmlformats.org/presentationml/2006/ole">
            <mc:AlternateContent xmlns:mc="http://schemas.openxmlformats.org/markup-compatibility/2006">
              <mc:Choice xmlns:v="urn:schemas-microsoft-com:vml" Requires="v">
                <p:oleObj spid="_x0000_s25605" name="Equation" r:id="rId9" imgW="901440" imgH="228600" progId="Equation.DSMT4">
                  <p:embed/>
                </p:oleObj>
              </mc:Choice>
              <mc:Fallback>
                <p:oleObj name="Equation" r:id="rId9" imgW="901440" imgH="228600" progId="Equation.DSMT4">
                  <p:embed/>
                  <p:pic>
                    <p:nvPicPr>
                      <p:cNvPr id="57416" name="Object 72">
                        <a:extLst>
                          <a:ext uri="{FF2B5EF4-FFF2-40B4-BE49-F238E27FC236}">
                            <a16:creationId xmlns:a16="http://schemas.microsoft.com/office/drawing/2014/main" id="{BD81FEA0-5A71-4685-A302-0DA12E3C6F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667000"/>
                        <a:ext cx="2601913" cy="658813"/>
                      </a:xfrm>
                      <a:prstGeom prst="rect">
                        <a:avLst/>
                      </a:prstGeom>
                      <a:gradFill rotWithShape="1">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62">
            <a:extLst>
              <a:ext uri="{FF2B5EF4-FFF2-40B4-BE49-F238E27FC236}">
                <a16:creationId xmlns:a16="http://schemas.microsoft.com/office/drawing/2014/main" id="{3C60FF1F-0A7B-48D0-ACAA-D4399877C813}"/>
              </a:ext>
            </a:extLst>
          </p:cNvPr>
          <p:cNvGraphicFramePr>
            <a:graphicFrameLocks noChangeAspect="1"/>
          </p:cNvGraphicFramePr>
          <p:nvPr/>
        </p:nvGraphicFramePr>
        <p:xfrm>
          <a:off x="3276600" y="3505200"/>
          <a:ext cx="2500313" cy="911225"/>
        </p:xfrm>
        <a:graphic>
          <a:graphicData uri="http://schemas.openxmlformats.org/presentationml/2006/ole">
            <mc:AlternateContent xmlns:mc="http://schemas.openxmlformats.org/markup-compatibility/2006">
              <mc:Choice xmlns:v="urn:schemas-microsoft-com:vml" Requires="v">
                <p:oleObj spid="_x0000_s25606" name="Equation" r:id="rId11" imgW="1180800" imgH="431640" progId="Equation.DSMT4">
                  <p:embed/>
                </p:oleObj>
              </mc:Choice>
              <mc:Fallback>
                <p:oleObj name="Equation" r:id="rId11" imgW="1180800" imgH="431640" progId="Equation.DSMT4">
                  <p:embed/>
                  <p:pic>
                    <p:nvPicPr>
                      <p:cNvPr id="25" name="Object 62">
                        <a:extLst>
                          <a:ext uri="{FF2B5EF4-FFF2-40B4-BE49-F238E27FC236}">
                            <a16:creationId xmlns:a16="http://schemas.microsoft.com/office/drawing/2014/main" id="{3C60FF1F-0A7B-48D0-ACAA-D4399877C8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3505200"/>
                        <a:ext cx="2500313"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16">
            <a:extLst>
              <a:ext uri="{FF2B5EF4-FFF2-40B4-BE49-F238E27FC236}">
                <a16:creationId xmlns:a16="http://schemas.microsoft.com/office/drawing/2014/main" id="{E2FCF3B7-4867-40A7-A461-F1AD14779149}"/>
              </a:ext>
            </a:extLst>
          </p:cNvPr>
          <p:cNvSpPr>
            <a:spLocks noChangeArrowheads="1"/>
          </p:cNvSpPr>
          <p:nvPr/>
        </p:nvSpPr>
        <p:spPr bwMode="auto">
          <a:xfrm>
            <a:off x="381000" y="4343400"/>
            <a:ext cx="8715375" cy="554038"/>
          </a:xfrm>
          <a:prstGeom prst="rect">
            <a:avLst/>
          </a:prstGeom>
          <a:noFill/>
          <a:ln w="9525">
            <a:noFill/>
            <a:miter lim="800000"/>
            <a:headEnd/>
            <a:tailEnd/>
          </a:ln>
          <a:effectLst/>
        </p:spPr>
        <p:txBody>
          <a:bodyPr>
            <a:spAutoFit/>
          </a:bodyPr>
          <a:lstStyle/>
          <a:p>
            <a:pPr>
              <a:defRPr/>
            </a:pP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把样本观测值 </a:t>
            </a:r>
            <a:r>
              <a:rPr kumimoji="1" lang="en-US" altLang="zh-CN" sz="3000" b="1" i="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m</a:t>
            </a: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个</a:t>
            </a:r>
            <a:r>
              <a:rPr kumimoji="1" lang="en-US" altLang="zh-CN"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1, </a:t>
            </a:r>
            <a:r>
              <a:rPr kumimoji="1" lang="en-US" altLang="zh-CN" sz="3000" b="1" i="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n-m</a:t>
            </a: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个</a:t>
            </a:r>
            <a:r>
              <a:rPr kumimoji="1" lang="en-US" altLang="zh-CN"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0</a:t>
            </a: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代入，得具体似然函数</a:t>
            </a:r>
          </a:p>
        </p:txBody>
      </p:sp>
      <p:graphicFrame>
        <p:nvGraphicFramePr>
          <p:cNvPr id="18" name="Object 64">
            <a:extLst>
              <a:ext uri="{FF2B5EF4-FFF2-40B4-BE49-F238E27FC236}">
                <a16:creationId xmlns:a16="http://schemas.microsoft.com/office/drawing/2014/main" id="{04465412-58AE-4B80-94E7-BEAC3FCD306C}"/>
              </a:ext>
            </a:extLst>
          </p:cNvPr>
          <p:cNvGraphicFramePr>
            <a:graphicFrameLocks noChangeAspect="1"/>
          </p:cNvGraphicFramePr>
          <p:nvPr/>
        </p:nvGraphicFramePr>
        <p:xfrm>
          <a:off x="1554163" y="5035550"/>
          <a:ext cx="5064125" cy="603250"/>
        </p:xfrm>
        <a:graphic>
          <a:graphicData uri="http://schemas.openxmlformats.org/presentationml/2006/ole">
            <mc:AlternateContent xmlns:mc="http://schemas.openxmlformats.org/markup-compatibility/2006">
              <mc:Choice xmlns:v="urn:schemas-microsoft-com:vml" Requires="v">
                <p:oleObj spid="_x0000_s25607" name="Equation" r:id="rId13" imgW="1917360" imgH="228600" progId="Equation.DSMT4">
                  <p:embed/>
                </p:oleObj>
              </mc:Choice>
              <mc:Fallback>
                <p:oleObj name="Equation" r:id="rId13" imgW="1917360" imgH="228600" progId="Equation.DSMT4">
                  <p:embed/>
                  <p:pic>
                    <p:nvPicPr>
                      <p:cNvPr id="18" name="Object 64">
                        <a:extLst>
                          <a:ext uri="{FF2B5EF4-FFF2-40B4-BE49-F238E27FC236}">
                            <a16:creationId xmlns:a16="http://schemas.microsoft.com/office/drawing/2014/main" id="{04465412-58AE-4B80-94E7-BEAC3FCD30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4163" y="5035550"/>
                        <a:ext cx="50641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16">
            <a:extLst>
              <a:ext uri="{FF2B5EF4-FFF2-40B4-BE49-F238E27FC236}">
                <a16:creationId xmlns:a16="http://schemas.microsoft.com/office/drawing/2014/main" id="{FD4C7425-2C1C-4119-A9B3-734DAB6040AC}"/>
              </a:ext>
            </a:extLst>
          </p:cNvPr>
          <p:cNvSpPr>
            <a:spLocks noChangeArrowheads="1"/>
          </p:cNvSpPr>
          <p:nvPr/>
        </p:nvSpPr>
        <p:spPr bwMode="auto">
          <a:xfrm>
            <a:off x="228600" y="5618163"/>
            <a:ext cx="7543800" cy="554037"/>
          </a:xfrm>
          <a:prstGeom prst="rect">
            <a:avLst/>
          </a:prstGeom>
          <a:noFill/>
          <a:ln w="9525">
            <a:noFill/>
            <a:miter lim="800000"/>
            <a:headEnd/>
            <a:tailEnd/>
          </a:ln>
          <a:effectLst/>
        </p:spPr>
        <p:txBody>
          <a:bodyPr>
            <a:spAutoFit/>
          </a:bodyPr>
          <a:lstStyle/>
          <a:p>
            <a:pPr>
              <a:defRPr/>
            </a:pP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求关于</a:t>
            </a:r>
            <a:r>
              <a:rPr kumimoji="1" lang="en-US" altLang="zh-CN"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p</a:t>
            </a: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的最大值点，得</a:t>
            </a:r>
            <a:r>
              <a:rPr kumimoji="1" lang="en-US" altLang="zh-CN"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p</a:t>
            </a: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的极大似然估计值</a:t>
            </a:r>
          </a:p>
        </p:txBody>
      </p:sp>
      <p:graphicFrame>
        <p:nvGraphicFramePr>
          <p:cNvPr id="118792" name="Object 8">
            <a:extLst>
              <a:ext uri="{FF2B5EF4-FFF2-40B4-BE49-F238E27FC236}">
                <a16:creationId xmlns:a16="http://schemas.microsoft.com/office/drawing/2014/main" id="{D2B504A8-8E10-40BB-9AC3-CAAC89B29687}"/>
              </a:ext>
            </a:extLst>
          </p:cNvPr>
          <p:cNvGraphicFramePr>
            <a:graphicFrameLocks noChangeAspect="1"/>
          </p:cNvGraphicFramePr>
          <p:nvPr/>
        </p:nvGraphicFramePr>
        <p:xfrm>
          <a:off x="7696200" y="5395913"/>
          <a:ext cx="1130300" cy="1004887"/>
        </p:xfrm>
        <a:graphic>
          <a:graphicData uri="http://schemas.openxmlformats.org/presentationml/2006/ole">
            <mc:AlternateContent xmlns:mc="http://schemas.openxmlformats.org/markup-compatibility/2006">
              <mc:Choice xmlns:v="urn:schemas-microsoft-com:vml" Requires="v">
                <p:oleObj spid="_x0000_s25608" name="Equation" r:id="rId15" imgW="457200" imgH="406080" progId="Equation.DSMT4">
                  <p:embed/>
                </p:oleObj>
              </mc:Choice>
              <mc:Fallback>
                <p:oleObj name="Equation" r:id="rId15" imgW="457200" imgH="406080" progId="Equation.DSMT4">
                  <p:embed/>
                  <p:pic>
                    <p:nvPicPr>
                      <p:cNvPr id="118792" name="Object 8">
                        <a:extLst>
                          <a:ext uri="{FF2B5EF4-FFF2-40B4-BE49-F238E27FC236}">
                            <a16:creationId xmlns:a16="http://schemas.microsoft.com/office/drawing/2014/main" id="{D2B504A8-8E10-40BB-9AC3-CAAC89B296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6200" y="5395913"/>
                        <a:ext cx="11303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6"/>
                                        </p:tgtEl>
                                        <p:attrNameLst>
                                          <p:attrName>style.visibility</p:attrName>
                                        </p:attrNameLst>
                                      </p:cBhvr>
                                      <p:to>
                                        <p:strVal val="visible"/>
                                      </p:to>
                                    </p:set>
                                    <p:animEffect transition="in" filter="wipe(left)">
                                      <p:cBhvr>
                                        <p:cTn id="12" dur="500"/>
                                        <p:tgtEl>
                                          <p:spTgt spid="1187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416"/>
                                        </p:tgtEl>
                                        <p:attrNameLst>
                                          <p:attrName>style.visibility</p:attrName>
                                        </p:attrNameLst>
                                      </p:cBhvr>
                                      <p:to>
                                        <p:strVal val="visible"/>
                                      </p:to>
                                    </p:set>
                                    <p:animEffect transition="in" filter="wipe(left)">
                                      <p:cBhvr>
                                        <p:cTn id="27" dur="500"/>
                                        <p:tgtEl>
                                          <p:spTgt spid="574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406"/>
                                        </p:tgtEl>
                                        <p:attrNameLst>
                                          <p:attrName>style.visibility</p:attrName>
                                        </p:attrNameLst>
                                      </p:cBhvr>
                                      <p:to>
                                        <p:strVal val="visible"/>
                                      </p:to>
                                    </p:set>
                                    <p:animEffect transition="in" filter="wipe(left)">
                                      <p:cBhvr>
                                        <p:cTn id="32" dur="500"/>
                                        <p:tgtEl>
                                          <p:spTgt spid="57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7408"/>
                                        </p:tgtEl>
                                        <p:attrNameLst>
                                          <p:attrName>style.visibility</p:attrName>
                                        </p:attrNameLst>
                                      </p:cBhvr>
                                      <p:to>
                                        <p:strVal val="visible"/>
                                      </p:to>
                                    </p:set>
                                    <p:animEffect transition="in" filter="wipe(left)">
                                      <p:cBhvr>
                                        <p:cTn id="42" dur="500"/>
                                        <p:tgtEl>
                                          <p:spTgt spid="574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8792"/>
                                        </p:tgtEl>
                                        <p:attrNameLst>
                                          <p:attrName>style.visibility</p:attrName>
                                        </p:attrNameLst>
                                      </p:cBhvr>
                                      <p:to>
                                        <p:strVal val="visible"/>
                                      </p:to>
                                    </p:set>
                                    <p:animEffect transition="in" filter="wipe(left)">
                                      <p:cBhvr>
                                        <p:cTn id="62"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7"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DBB3902-D05D-4B84-876A-74A4AB09C42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43BDAD-41D0-42C6-8A50-F0D3D5FB4F69}" type="slidenum">
              <a:rPr lang="zh-CN" altLang="en-US">
                <a:solidFill>
                  <a:srgbClr val="FFFFFF"/>
                </a:solidFill>
                <a:latin typeface="Franklin Gothic Book" panose="020B0503020102020204" pitchFamily="34" charset="0"/>
                <a:ea typeface="幼圆" pitchFamily="49" charset="-122"/>
              </a:rPr>
              <a:pPr eaLnBrk="1" hangingPunct="1"/>
              <a:t>22</a:t>
            </a:fld>
            <a:endParaRPr lang="en-US" altLang="zh-CN">
              <a:solidFill>
                <a:srgbClr val="FFFFFF"/>
              </a:solidFill>
              <a:latin typeface="Franklin Gothic Book" panose="020B0503020102020204" pitchFamily="34" charset="0"/>
              <a:ea typeface="幼圆" pitchFamily="49" charset="-122"/>
            </a:endParaRPr>
          </a:p>
        </p:txBody>
      </p:sp>
      <p:sp>
        <p:nvSpPr>
          <p:cNvPr id="6" name="Text Box 2" descr="水滴">
            <a:extLst>
              <a:ext uri="{FF2B5EF4-FFF2-40B4-BE49-F238E27FC236}">
                <a16:creationId xmlns:a16="http://schemas.microsoft.com/office/drawing/2014/main" id="{CC099E9A-9544-480F-AD6C-8C3B4BFCDB8E}"/>
              </a:ext>
            </a:extLst>
          </p:cNvPr>
          <p:cNvSpPr txBox="1">
            <a:spLocks noChangeArrowheads="1"/>
          </p:cNvSpPr>
          <p:nvPr/>
        </p:nvSpPr>
        <p:spPr bwMode="auto">
          <a:xfrm>
            <a:off x="228600" y="152400"/>
            <a:ext cx="8915400" cy="1169988"/>
          </a:xfrm>
          <a:prstGeom prst="rect">
            <a:avLst/>
          </a:prstGeom>
          <a:solidFill>
            <a:schemeClr val="bg1"/>
          </a:solidFill>
          <a:ln w="9525">
            <a:noFill/>
            <a:miter lim="800000"/>
            <a:headEnd/>
            <a:tailEnd/>
          </a:ln>
          <a:effectLst/>
        </p:spPr>
        <p:txBody>
          <a:bodyPr>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(2)</a:t>
            </a: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设</a:t>
            </a:r>
            <a:r>
              <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X</a:t>
            </a: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为任取</a:t>
            </a:r>
            <a:r>
              <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n</a:t>
            </a: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件产品的次品数</a:t>
            </a:r>
            <a:r>
              <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设为又放回抽取</a:t>
            </a:r>
            <a:r>
              <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，则</a:t>
            </a:r>
            <a:endParaRPr kumimoji="1" lang="en-US" altLang="zh-CN"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spcBef>
                <a:spcPct val="50000"/>
              </a:spcBef>
              <a:defRPr/>
            </a:pPr>
            <a:r>
              <a:rPr kumimoji="1" lang="en-US" altLang="zh-CN" sz="2800" b="1" i="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X~B(</a:t>
            </a:r>
            <a:r>
              <a:rPr kumimoji="1" lang="en-US" altLang="zh-CN" sz="2800" b="1" i="1" dirty="0" err="1">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n,p</a:t>
            </a:r>
            <a:r>
              <a:rPr kumimoji="1" lang="en-US" altLang="zh-CN" sz="2800" b="1" i="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endParaRPr kumimoji="1" lang="zh-CN" altLang="en-US" sz="2800" b="1" i="1" dirty="0">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
        <p:nvSpPr>
          <p:cNvPr id="7" name="Text Box 2" descr="水滴">
            <a:extLst>
              <a:ext uri="{FF2B5EF4-FFF2-40B4-BE49-F238E27FC236}">
                <a16:creationId xmlns:a16="http://schemas.microsoft.com/office/drawing/2014/main" id="{6C02B892-57A2-4D9F-9B0C-E16A4E8A9FD2}"/>
              </a:ext>
            </a:extLst>
          </p:cNvPr>
          <p:cNvSpPr txBox="1">
            <a:spLocks noChangeArrowheads="1"/>
          </p:cNvSpPr>
          <p:nvPr/>
        </p:nvSpPr>
        <p:spPr bwMode="auto">
          <a:xfrm>
            <a:off x="1828800" y="762000"/>
            <a:ext cx="5378450" cy="523875"/>
          </a:xfrm>
          <a:prstGeom prst="rect">
            <a:avLst/>
          </a:prstGeom>
          <a:solidFill>
            <a:schemeClr val="bg1"/>
          </a:solidFill>
          <a:ln w="9525">
            <a:noFill/>
            <a:miter lim="800000"/>
            <a:headEnd/>
            <a:tailEnd/>
          </a:ln>
          <a:effectLst/>
        </p:spPr>
        <p:txBody>
          <a:bodyPr>
            <a:spAutoFit/>
          </a:bodyPr>
          <a:lstStyle/>
          <a:p>
            <a:pPr>
              <a:spcBef>
                <a:spcPct val="50000"/>
              </a:spcBef>
              <a:defRPr/>
            </a:pPr>
            <a:r>
              <a:rPr kumimoji="1" lang="en-US" altLang="zh-CN" sz="2800" b="1" dirty="0">
                <a:solidFill>
                  <a:srgbClr val="C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C00000"/>
                </a:solidFill>
                <a:effectLst>
                  <a:outerShdw blurRad="38100" dist="38100" dir="2700000" algn="tl">
                    <a:srgbClr val="C0C0C0"/>
                  </a:outerShdw>
                </a:effectLst>
                <a:latin typeface="楷体_GB2312" pitchFamily="49" charset="-122"/>
                <a:ea typeface="楷体_GB2312" pitchFamily="49" charset="-122"/>
              </a:rPr>
              <a:t>二项分布总体，样本容量</a:t>
            </a:r>
            <a:r>
              <a:rPr kumimoji="1" lang="en-US" altLang="zh-CN" sz="2800" b="1">
                <a:solidFill>
                  <a:srgbClr val="C00000"/>
                </a:solidFill>
                <a:effectLst>
                  <a:outerShdw blurRad="38100" dist="38100" dir="2700000" algn="tl">
                    <a:srgbClr val="C0C0C0"/>
                  </a:outerShdw>
                </a:effectLst>
                <a:latin typeface="楷体_GB2312" pitchFamily="49" charset="-122"/>
                <a:ea typeface="楷体_GB2312" pitchFamily="49" charset="-122"/>
              </a:rPr>
              <a:t>1)</a:t>
            </a:r>
            <a:endParaRPr kumimoji="1" lang="zh-CN" altLang="en-US" sz="2800" b="1" dirty="0">
              <a:solidFill>
                <a:srgbClr val="C000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119810" name="Object 2">
            <a:extLst>
              <a:ext uri="{FF2B5EF4-FFF2-40B4-BE49-F238E27FC236}">
                <a16:creationId xmlns:a16="http://schemas.microsoft.com/office/drawing/2014/main" id="{C1E85F78-FED4-4E8A-A5AB-FAEAA08556E1}"/>
              </a:ext>
            </a:extLst>
          </p:cNvPr>
          <p:cNvGraphicFramePr>
            <a:graphicFrameLocks noChangeAspect="1"/>
          </p:cNvGraphicFramePr>
          <p:nvPr/>
        </p:nvGraphicFramePr>
        <p:xfrm>
          <a:off x="865188" y="1447800"/>
          <a:ext cx="6234112" cy="533400"/>
        </p:xfrm>
        <a:graphic>
          <a:graphicData uri="http://schemas.openxmlformats.org/presentationml/2006/ole">
            <mc:AlternateContent xmlns:mc="http://schemas.openxmlformats.org/markup-compatibility/2006">
              <mc:Choice xmlns:v="urn:schemas-microsoft-com:vml" Requires="v">
                <p:oleObj spid="_x0000_s26626" name="Equation" r:id="rId3" imgW="2819160" imgH="241200" progId="Equation.DSMT4">
                  <p:embed/>
                </p:oleObj>
              </mc:Choice>
              <mc:Fallback>
                <p:oleObj name="Equation" r:id="rId3" imgW="2819160" imgH="241200" progId="Equation.DSMT4">
                  <p:embed/>
                  <p:pic>
                    <p:nvPicPr>
                      <p:cNvPr id="119810" name="Object 2">
                        <a:extLst>
                          <a:ext uri="{FF2B5EF4-FFF2-40B4-BE49-F238E27FC236}">
                            <a16:creationId xmlns:a16="http://schemas.microsoft.com/office/drawing/2014/main" id="{C1E85F78-FED4-4E8A-A5AB-FAEAA0855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1447800"/>
                        <a:ext cx="62341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6">
            <a:extLst>
              <a:ext uri="{FF2B5EF4-FFF2-40B4-BE49-F238E27FC236}">
                <a16:creationId xmlns:a16="http://schemas.microsoft.com/office/drawing/2014/main" id="{A05BBDE1-45B3-45DF-9A1C-BAD82109C5C1}"/>
              </a:ext>
            </a:extLst>
          </p:cNvPr>
          <p:cNvSpPr>
            <a:spLocks noChangeArrowheads="1"/>
          </p:cNvSpPr>
          <p:nvPr/>
        </p:nvSpPr>
        <p:spPr bwMode="auto">
          <a:xfrm>
            <a:off x="428625" y="2057400"/>
            <a:ext cx="61245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000" b="1">
                <a:latin typeface="Times New Roman" panose="02020603050405020304" pitchFamily="18" charset="0"/>
                <a:ea typeface="楷体_GB2312" pitchFamily="49" charset="-122"/>
                <a:cs typeface="Times New Roman" panose="02020603050405020304" pitchFamily="18" charset="0"/>
                <a:sym typeface="Math1" pitchFamily="2" charset="2"/>
              </a:rPr>
              <a:t>样本观测值为</a:t>
            </a:r>
            <a:r>
              <a:rPr kumimoji="1" lang="en-US" altLang="zh-CN" sz="3000" b="1">
                <a:latin typeface="Times New Roman" panose="02020603050405020304" pitchFamily="18" charset="0"/>
                <a:ea typeface="楷体_GB2312" pitchFamily="49" charset="-122"/>
                <a:cs typeface="Times New Roman" panose="02020603050405020304" pitchFamily="18" charset="0"/>
                <a:sym typeface="Math1" pitchFamily="2" charset="2"/>
              </a:rPr>
              <a:t>m</a:t>
            </a:r>
            <a:r>
              <a:rPr kumimoji="1" lang="zh-CN" altLang="en-US" sz="3000" b="1">
                <a:latin typeface="Times New Roman" panose="02020603050405020304" pitchFamily="18" charset="0"/>
                <a:ea typeface="楷体_GB2312" pitchFamily="49" charset="-122"/>
                <a:cs typeface="Times New Roman" panose="02020603050405020304" pitchFamily="18" charset="0"/>
                <a:sym typeface="Math1" pitchFamily="2" charset="2"/>
              </a:rPr>
              <a:t>，似然函数为</a:t>
            </a:r>
          </a:p>
        </p:txBody>
      </p:sp>
      <p:graphicFrame>
        <p:nvGraphicFramePr>
          <p:cNvPr id="57416" name="Object 72">
            <a:extLst>
              <a:ext uri="{FF2B5EF4-FFF2-40B4-BE49-F238E27FC236}">
                <a16:creationId xmlns:a16="http://schemas.microsoft.com/office/drawing/2014/main" id="{E1AF78B3-6F5C-48EA-B33F-DB373380E23C}"/>
              </a:ext>
            </a:extLst>
          </p:cNvPr>
          <p:cNvGraphicFramePr>
            <a:graphicFrameLocks noChangeAspect="1"/>
          </p:cNvGraphicFramePr>
          <p:nvPr/>
        </p:nvGraphicFramePr>
        <p:xfrm>
          <a:off x="884238" y="2819400"/>
          <a:ext cx="1393825" cy="585788"/>
        </p:xfrm>
        <a:graphic>
          <a:graphicData uri="http://schemas.openxmlformats.org/presentationml/2006/ole">
            <mc:AlternateContent xmlns:mc="http://schemas.openxmlformats.org/markup-compatibility/2006">
              <mc:Choice xmlns:v="urn:schemas-microsoft-com:vml" Requires="v">
                <p:oleObj spid="_x0000_s26627" name="Equation" r:id="rId5" imgW="482400" imgH="203040" progId="Equation.DSMT4">
                  <p:embed/>
                </p:oleObj>
              </mc:Choice>
              <mc:Fallback>
                <p:oleObj name="Equation" r:id="rId5" imgW="482400" imgH="203040" progId="Equation.DSMT4">
                  <p:embed/>
                  <p:pic>
                    <p:nvPicPr>
                      <p:cNvPr id="57416" name="Object 72">
                        <a:extLst>
                          <a:ext uri="{FF2B5EF4-FFF2-40B4-BE49-F238E27FC236}">
                            <a16:creationId xmlns:a16="http://schemas.microsoft.com/office/drawing/2014/main" id="{E1AF78B3-6F5C-48EA-B33F-DB373380E2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238" y="2819400"/>
                        <a:ext cx="1393825" cy="585788"/>
                      </a:xfrm>
                      <a:prstGeom prst="rect">
                        <a:avLst/>
                      </a:prstGeom>
                      <a:gradFill rotWithShape="1">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
            <a:extLst>
              <a:ext uri="{FF2B5EF4-FFF2-40B4-BE49-F238E27FC236}">
                <a16:creationId xmlns:a16="http://schemas.microsoft.com/office/drawing/2014/main" id="{6B3BD42D-DD92-4E54-9432-039B8F9ADA58}"/>
              </a:ext>
            </a:extLst>
          </p:cNvPr>
          <p:cNvGraphicFramePr>
            <a:graphicFrameLocks noChangeAspect="1"/>
          </p:cNvGraphicFramePr>
          <p:nvPr/>
        </p:nvGraphicFramePr>
        <p:xfrm>
          <a:off x="2347913" y="2819400"/>
          <a:ext cx="5500687" cy="533400"/>
        </p:xfrm>
        <a:graphic>
          <a:graphicData uri="http://schemas.openxmlformats.org/presentationml/2006/ole">
            <mc:AlternateContent xmlns:mc="http://schemas.openxmlformats.org/markup-compatibility/2006">
              <mc:Choice xmlns:v="urn:schemas-microsoft-com:vml" Requires="v">
                <p:oleObj spid="_x0000_s26628" name="Equation" r:id="rId7" imgW="2489040" imgH="241200" progId="Equation.DSMT4">
                  <p:embed/>
                </p:oleObj>
              </mc:Choice>
              <mc:Fallback>
                <p:oleObj name="Equation" r:id="rId7" imgW="2489040" imgH="241200" progId="Equation.DSMT4">
                  <p:embed/>
                  <p:pic>
                    <p:nvPicPr>
                      <p:cNvPr id="11" name="Object 2">
                        <a:extLst>
                          <a:ext uri="{FF2B5EF4-FFF2-40B4-BE49-F238E27FC236}">
                            <a16:creationId xmlns:a16="http://schemas.microsoft.com/office/drawing/2014/main" id="{6B3BD42D-DD92-4E54-9432-039B8F9ADA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7913" y="2819400"/>
                        <a:ext cx="550068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6">
            <a:extLst>
              <a:ext uri="{FF2B5EF4-FFF2-40B4-BE49-F238E27FC236}">
                <a16:creationId xmlns:a16="http://schemas.microsoft.com/office/drawing/2014/main" id="{61284360-BC6F-4CDE-894C-4970470B0EE3}"/>
              </a:ext>
            </a:extLst>
          </p:cNvPr>
          <p:cNvSpPr>
            <a:spLocks noChangeArrowheads="1"/>
          </p:cNvSpPr>
          <p:nvPr/>
        </p:nvSpPr>
        <p:spPr bwMode="auto">
          <a:xfrm>
            <a:off x="304800" y="3657600"/>
            <a:ext cx="7543800" cy="554038"/>
          </a:xfrm>
          <a:prstGeom prst="rect">
            <a:avLst/>
          </a:prstGeom>
          <a:noFill/>
          <a:ln w="9525">
            <a:noFill/>
            <a:miter lim="800000"/>
            <a:headEnd/>
            <a:tailEnd/>
          </a:ln>
          <a:effectLst/>
        </p:spPr>
        <p:txBody>
          <a:bodyPr>
            <a:spAutoFit/>
          </a:bodyPr>
          <a:lstStyle/>
          <a:p>
            <a:pPr>
              <a:defRPr/>
            </a:pP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求关于</a:t>
            </a:r>
            <a:r>
              <a:rPr kumimoji="1" lang="en-US" altLang="zh-CN"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p</a:t>
            </a: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的最大值点，得</a:t>
            </a:r>
            <a:r>
              <a:rPr kumimoji="1" lang="en-US" altLang="zh-CN"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p</a:t>
            </a:r>
            <a:r>
              <a:rPr kumimoji="1" lang="zh-CN" altLang="en-US" sz="3000" b="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Math1" pitchFamily="2" charset="2"/>
              </a:rPr>
              <a:t>的极大似然估计值</a:t>
            </a:r>
          </a:p>
        </p:txBody>
      </p:sp>
      <p:graphicFrame>
        <p:nvGraphicFramePr>
          <p:cNvPr id="13" name="Object 5">
            <a:extLst>
              <a:ext uri="{FF2B5EF4-FFF2-40B4-BE49-F238E27FC236}">
                <a16:creationId xmlns:a16="http://schemas.microsoft.com/office/drawing/2014/main" id="{953C381A-DBE2-4065-B644-BB9BC60B5976}"/>
              </a:ext>
            </a:extLst>
          </p:cNvPr>
          <p:cNvGraphicFramePr>
            <a:graphicFrameLocks noChangeAspect="1"/>
          </p:cNvGraphicFramePr>
          <p:nvPr/>
        </p:nvGraphicFramePr>
        <p:xfrm>
          <a:off x="7772400" y="3429000"/>
          <a:ext cx="1130300" cy="1004888"/>
        </p:xfrm>
        <a:graphic>
          <a:graphicData uri="http://schemas.openxmlformats.org/presentationml/2006/ole">
            <mc:AlternateContent xmlns:mc="http://schemas.openxmlformats.org/markup-compatibility/2006">
              <mc:Choice xmlns:v="urn:schemas-microsoft-com:vml" Requires="v">
                <p:oleObj spid="_x0000_s26629" name="Equation" r:id="rId9" imgW="457200" imgH="406080" progId="Equation.DSMT4">
                  <p:embed/>
                </p:oleObj>
              </mc:Choice>
              <mc:Fallback>
                <p:oleObj name="Equation" r:id="rId9" imgW="457200" imgH="406080" progId="Equation.DSMT4">
                  <p:embed/>
                  <p:pic>
                    <p:nvPicPr>
                      <p:cNvPr id="13" name="Object 5">
                        <a:extLst>
                          <a:ext uri="{FF2B5EF4-FFF2-40B4-BE49-F238E27FC236}">
                            <a16:creationId xmlns:a16="http://schemas.microsoft.com/office/drawing/2014/main" id="{953C381A-DBE2-4065-B644-BB9BC60B59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3429000"/>
                        <a:ext cx="11303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2" descr="水滴">
            <a:extLst>
              <a:ext uri="{FF2B5EF4-FFF2-40B4-BE49-F238E27FC236}">
                <a16:creationId xmlns:a16="http://schemas.microsoft.com/office/drawing/2014/main" id="{67C17AD9-133E-4112-AC3D-9F0A59715ED9}"/>
              </a:ext>
            </a:extLst>
          </p:cNvPr>
          <p:cNvSpPr txBox="1">
            <a:spLocks noChangeArrowheads="1"/>
          </p:cNvSpPr>
          <p:nvPr/>
        </p:nvSpPr>
        <p:spPr bwMode="auto">
          <a:xfrm>
            <a:off x="304800" y="4343400"/>
            <a:ext cx="8559800" cy="954088"/>
          </a:xfrm>
          <a:prstGeom prst="rect">
            <a:avLst/>
          </a:prstGeom>
          <a:solidFill>
            <a:schemeClr val="bg1"/>
          </a:solidFill>
          <a:ln w="9525">
            <a:noFill/>
            <a:miter lim="800000"/>
            <a:headEnd/>
            <a:tailEnd/>
          </a:ln>
          <a:effectLst/>
        </p:spPr>
        <p:txBody>
          <a:bodyPr>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３</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不考虑总体，直接用极大似然法思想</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最大可能性准则</a:t>
            </a:r>
          </a:p>
        </p:txBody>
      </p:sp>
      <p:sp>
        <p:nvSpPr>
          <p:cNvPr id="15" name="Text Box 2" descr="水滴">
            <a:extLst>
              <a:ext uri="{FF2B5EF4-FFF2-40B4-BE49-F238E27FC236}">
                <a16:creationId xmlns:a16="http://schemas.microsoft.com/office/drawing/2014/main" id="{BF2B23EA-9BAB-4CE5-A9F7-2396FF2F2CD4}"/>
              </a:ext>
            </a:extLst>
          </p:cNvPr>
          <p:cNvSpPr txBox="1">
            <a:spLocks noChangeArrowheads="1"/>
          </p:cNvSpPr>
          <p:nvPr/>
        </p:nvSpPr>
        <p:spPr bwMode="auto">
          <a:xfrm>
            <a:off x="381000" y="5410200"/>
            <a:ext cx="8458200" cy="954088"/>
          </a:xfrm>
          <a:prstGeom prst="rect">
            <a:avLst/>
          </a:prstGeom>
          <a:noFill/>
          <a:ln w="9525">
            <a:noFill/>
            <a:miter lim="800000"/>
            <a:headEnd/>
            <a:tailEnd/>
          </a:ln>
          <a:effectLst/>
        </p:spPr>
        <p:txBody>
          <a:bodyPr>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现在一次试验中就发生的事件是“</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n</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件中有</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m</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件次品”，应选取参数</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p</a:t>
            </a: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的值，使它发生的概率最大</a:t>
            </a:r>
          </a:p>
        </p:txBody>
      </p:sp>
      <p:cxnSp>
        <p:nvCxnSpPr>
          <p:cNvPr id="17" name="直接连接符 16">
            <a:extLst>
              <a:ext uri="{FF2B5EF4-FFF2-40B4-BE49-F238E27FC236}">
                <a16:creationId xmlns:a16="http://schemas.microsoft.com/office/drawing/2014/main" id="{CF768D8F-631A-43CE-A94F-4DA91F2D548B}"/>
              </a:ext>
            </a:extLst>
          </p:cNvPr>
          <p:cNvCxnSpPr/>
          <p:nvPr/>
        </p:nvCxnSpPr>
        <p:spPr>
          <a:xfrm>
            <a:off x="3886200" y="6400800"/>
            <a:ext cx="1981200" cy="0"/>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119814" name="Object 6">
            <a:extLst>
              <a:ext uri="{FF2B5EF4-FFF2-40B4-BE49-F238E27FC236}">
                <a16:creationId xmlns:a16="http://schemas.microsoft.com/office/drawing/2014/main" id="{859694DA-3A24-44C2-8DA5-D09A1252155A}"/>
              </a:ext>
            </a:extLst>
          </p:cNvPr>
          <p:cNvGraphicFramePr>
            <a:graphicFrameLocks noChangeAspect="1"/>
          </p:cNvGraphicFramePr>
          <p:nvPr/>
        </p:nvGraphicFramePr>
        <p:xfrm>
          <a:off x="4648200" y="4876800"/>
          <a:ext cx="1676400" cy="457200"/>
        </p:xfrm>
        <a:graphic>
          <a:graphicData uri="http://schemas.openxmlformats.org/presentationml/2006/ole">
            <mc:AlternateContent xmlns:mc="http://schemas.openxmlformats.org/markup-compatibility/2006">
              <mc:Choice xmlns:v="urn:schemas-microsoft-com:vml" Requires="v">
                <p:oleObj spid="_x0000_s26630" name="Equation" r:id="rId11" imgW="838080" imgH="228600" progId="Equation.DSMT4">
                  <p:embed/>
                </p:oleObj>
              </mc:Choice>
              <mc:Fallback>
                <p:oleObj name="Equation" r:id="rId11" imgW="838080" imgH="228600" progId="Equation.DSMT4">
                  <p:embed/>
                  <p:pic>
                    <p:nvPicPr>
                      <p:cNvPr id="119814" name="Object 6">
                        <a:extLst>
                          <a:ext uri="{FF2B5EF4-FFF2-40B4-BE49-F238E27FC236}">
                            <a16:creationId xmlns:a16="http://schemas.microsoft.com/office/drawing/2014/main" id="{859694DA-3A24-44C2-8DA5-D09A125215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4876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5">
            <a:extLst>
              <a:ext uri="{FF2B5EF4-FFF2-40B4-BE49-F238E27FC236}">
                <a16:creationId xmlns:a16="http://schemas.microsoft.com/office/drawing/2014/main" id="{E653BE0B-EE46-4FD3-88CA-F69A890F89E8}"/>
              </a:ext>
            </a:extLst>
          </p:cNvPr>
          <p:cNvGraphicFramePr>
            <a:graphicFrameLocks noChangeAspect="1"/>
          </p:cNvGraphicFramePr>
          <p:nvPr/>
        </p:nvGraphicFramePr>
        <p:xfrm>
          <a:off x="6459538" y="4724400"/>
          <a:ext cx="1212850" cy="776288"/>
        </p:xfrm>
        <a:graphic>
          <a:graphicData uri="http://schemas.openxmlformats.org/presentationml/2006/ole">
            <mc:AlternateContent xmlns:mc="http://schemas.openxmlformats.org/markup-compatibility/2006">
              <mc:Choice xmlns:v="urn:schemas-microsoft-com:vml" Requires="v">
                <p:oleObj spid="_x0000_s26631" name="Equation" r:id="rId13" imgW="634680" imgH="406080" progId="Equation.DSMT4">
                  <p:embed/>
                </p:oleObj>
              </mc:Choice>
              <mc:Fallback>
                <p:oleObj name="Equation" r:id="rId13" imgW="634680" imgH="406080" progId="Equation.DSMT4">
                  <p:embed/>
                  <p:pic>
                    <p:nvPicPr>
                      <p:cNvPr id="21" name="Object 5">
                        <a:extLst>
                          <a:ext uri="{FF2B5EF4-FFF2-40B4-BE49-F238E27FC236}">
                            <a16:creationId xmlns:a16="http://schemas.microsoft.com/office/drawing/2014/main" id="{E653BE0B-EE46-4FD3-88CA-F69A890F89E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59538" y="4724400"/>
                        <a:ext cx="121285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9810"/>
                                        </p:tgtEl>
                                        <p:attrNameLst>
                                          <p:attrName>style.visibility</p:attrName>
                                        </p:attrNameLst>
                                      </p:cBhvr>
                                      <p:to>
                                        <p:strVal val="visible"/>
                                      </p:to>
                                    </p:set>
                                    <p:animEffect transition="in" filter="wipe(left)">
                                      <p:cBhvr>
                                        <p:cTn id="17" dur="500"/>
                                        <p:tgtEl>
                                          <p:spTgt spid="1198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416"/>
                                        </p:tgtEl>
                                        <p:attrNameLst>
                                          <p:attrName>style.visibility</p:attrName>
                                        </p:attrNameLst>
                                      </p:cBhvr>
                                      <p:to>
                                        <p:strVal val="visible"/>
                                      </p:to>
                                    </p:set>
                                    <p:animEffect transition="in" filter="wipe(left)">
                                      <p:cBhvr>
                                        <p:cTn id="27" dur="500"/>
                                        <p:tgtEl>
                                          <p:spTgt spid="574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9814"/>
                                        </p:tgtEl>
                                        <p:attrNameLst>
                                          <p:attrName>style.visibility</p:attrName>
                                        </p:attrNameLst>
                                      </p:cBhvr>
                                      <p:to>
                                        <p:strVal val="visible"/>
                                      </p:to>
                                    </p:set>
                                    <p:animEffect transition="in" filter="wipe(left)">
                                      <p:cBhvr>
                                        <p:cTn id="62" dur="500"/>
                                        <p:tgtEl>
                                          <p:spTgt spid="1198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2"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2050" name="Picture 2"/>
          <p:cNvPicPr>
            <a:picLocks noChangeAspect="1" noChangeArrowheads="1"/>
          </p:cNvPicPr>
          <p:nvPr/>
        </p:nvPicPr>
        <p:blipFill>
          <a:blip r:embed="rId2" cstate="print"/>
          <a:srcRect/>
          <a:stretch>
            <a:fillRect/>
          </a:stretch>
        </p:blipFill>
        <p:spPr bwMode="auto">
          <a:xfrm>
            <a:off x="183568" y="1285860"/>
            <a:ext cx="8960432" cy="3424240"/>
          </a:xfrm>
          <a:prstGeom prst="rect">
            <a:avLst/>
          </a:prstGeom>
          <a:noFill/>
          <a:ln w="9525">
            <a:noFill/>
            <a:miter lim="800000"/>
            <a:headEnd/>
            <a:tailEnd/>
          </a:ln>
          <a:effectLst/>
        </p:spPr>
      </p:pic>
      <p:sp>
        <p:nvSpPr>
          <p:cNvPr id="9" name="Text Box 2" descr="水滴"/>
          <p:cNvSpPr txBox="1">
            <a:spLocks noChangeArrowheads="1"/>
          </p:cNvSpPr>
          <p:nvPr/>
        </p:nvSpPr>
        <p:spPr bwMode="auto">
          <a:xfrm>
            <a:off x="142844" y="1214423"/>
            <a:ext cx="500066"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ssolv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3074" name="Picture 2"/>
          <p:cNvPicPr>
            <a:picLocks noChangeAspect="1" noChangeArrowheads="1"/>
          </p:cNvPicPr>
          <p:nvPr/>
        </p:nvPicPr>
        <p:blipFill>
          <a:blip r:embed="rId2" cstate="print"/>
          <a:srcRect/>
          <a:stretch>
            <a:fillRect/>
          </a:stretch>
        </p:blipFill>
        <p:spPr bwMode="auto">
          <a:xfrm>
            <a:off x="251520" y="1340768"/>
            <a:ext cx="8072494" cy="4633196"/>
          </a:xfrm>
          <a:prstGeom prst="rect">
            <a:avLst/>
          </a:prstGeom>
          <a:noFill/>
          <a:ln w="9525">
            <a:noFill/>
            <a:miter lim="800000"/>
            <a:headEnd/>
            <a:tailEnd/>
          </a:ln>
          <a:effectLst/>
        </p:spPr>
      </p:pic>
      <p:sp>
        <p:nvSpPr>
          <p:cNvPr id="9" name="AutoShape 31"/>
          <p:cNvSpPr>
            <a:spLocks noChangeArrowheads="1"/>
          </p:cNvSpPr>
          <p:nvPr/>
        </p:nvSpPr>
        <p:spPr bwMode="auto">
          <a:xfrm>
            <a:off x="4644008" y="260648"/>
            <a:ext cx="3528392" cy="864096"/>
          </a:xfrm>
          <a:prstGeom prst="wedgeRoundRectCallout">
            <a:avLst>
              <a:gd name="adj1" fmla="val -60139"/>
              <a:gd name="adj2" fmla="val 118670"/>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400" b="1" dirty="0">
                <a:solidFill>
                  <a:srgbClr val="000099"/>
                </a:solidFill>
                <a:ea typeface="宋体" pitchFamily="2" charset="-122"/>
              </a:rPr>
              <a:t>有具体样本观测值，直接写似然函数更简单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4099" name="Picture 3"/>
          <p:cNvPicPr>
            <a:picLocks noChangeAspect="1" noChangeArrowheads="1"/>
          </p:cNvPicPr>
          <p:nvPr/>
        </p:nvPicPr>
        <p:blipFill>
          <a:blip r:embed="rId2" cstate="print"/>
          <a:srcRect/>
          <a:stretch>
            <a:fillRect/>
          </a:stretch>
        </p:blipFill>
        <p:spPr bwMode="auto">
          <a:xfrm>
            <a:off x="180974" y="620688"/>
            <a:ext cx="8963026" cy="5734070"/>
          </a:xfrm>
          <a:prstGeom prst="rect">
            <a:avLst/>
          </a:prstGeom>
          <a:noFill/>
          <a:ln w="9525">
            <a:noFill/>
            <a:miter lim="800000"/>
            <a:headEnd/>
            <a:tailEnd/>
          </a:ln>
          <a:effectLst/>
        </p:spPr>
      </p:pic>
      <p:sp>
        <p:nvSpPr>
          <p:cNvPr id="9" name="Text Box 2" descr="水滴"/>
          <p:cNvSpPr txBox="1">
            <a:spLocks noChangeArrowheads="1"/>
          </p:cNvSpPr>
          <p:nvPr/>
        </p:nvSpPr>
        <p:spPr bwMode="auto">
          <a:xfrm>
            <a:off x="323528" y="620688"/>
            <a:ext cx="500066"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６</a:t>
            </a:r>
          </a:p>
        </p:txBody>
      </p:sp>
      <p:cxnSp>
        <p:nvCxnSpPr>
          <p:cNvPr id="10" name="直接连接符 9"/>
          <p:cNvCxnSpPr/>
          <p:nvPr/>
        </p:nvCxnSpPr>
        <p:spPr>
          <a:xfrm>
            <a:off x="6876256" y="3933056"/>
            <a:ext cx="109383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7544" y="4437112"/>
            <a:ext cx="3024336"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5122" name="Picture 2"/>
          <p:cNvPicPr>
            <a:picLocks noChangeAspect="1" noChangeArrowheads="1"/>
          </p:cNvPicPr>
          <p:nvPr/>
        </p:nvPicPr>
        <p:blipFill>
          <a:blip r:embed="rId2" cstate="print"/>
          <a:srcRect/>
          <a:stretch>
            <a:fillRect/>
          </a:stretch>
        </p:blipFill>
        <p:spPr bwMode="auto">
          <a:xfrm>
            <a:off x="180975" y="1266825"/>
            <a:ext cx="8782050" cy="4324350"/>
          </a:xfrm>
          <a:prstGeom prst="rect">
            <a:avLst/>
          </a:prstGeom>
          <a:noFill/>
          <a:ln w="9525">
            <a:noFill/>
            <a:miter lim="800000"/>
            <a:headEnd/>
            <a:tailEnd/>
          </a:ln>
          <a:effectLst/>
        </p:spPr>
      </p:pic>
      <p:sp>
        <p:nvSpPr>
          <p:cNvPr id="9" name="Text Box 2" descr="水滴"/>
          <p:cNvSpPr txBox="1">
            <a:spLocks noChangeArrowheads="1"/>
          </p:cNvSpPr>
          <p:nvPr/>
        </p:nvSpPr>
        <p:spPr bwMode="auto">
          <a:xfrm>
            <a:off x="142844" y="1191268"/>
            <a:ext cx="500066"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７</a:t>
            </a:r>
          </a:p>
        </p:txBody>
      </p:sp>
      <p:cxnSp>
        <p:nvCxnSpPr>
          <p:cNvPr id="10" name="直接连接符 9"/>
          <p:cNvCxnSpPr/>
          <p:nvPr/>
        </p:nvCxnSpPr>
        <p:spPr>
          <a:xfrm>
            <a:off x="5868144" y="1844824"/>
            <a:ext cx="302433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11560" y="2204864"/>
            <a:ext cx="23042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763688" y="5013176"/>
            <a:ext cx="4536504"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6146" name="Picture 2"/>
          <p:cNvPicPr>
            <a:picLocks noChangeAspect="1" noChangeArrowheads="1"/>
          </p:cNvPicPr>
          <p:nvPr/>
        </p:nvPicPr>
        <p:blipFill>
          <a:blip r:embed="rId2" cstate="print"/>
          <a:srcRect/>
          <a:stretch>
            <a:fillRect/>
          </a:stretch>
        </p:blipFill>
        <p:spPr bwMode="auto">
          <a:xfrm>
            <a:off x="453480" y="1357298"/>
            <a:ext cx="7271295" cy="365761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7170" name="Picture 2"/>
          <p:cNvPicPr>
            <a:picLocks noChangeAspect="1" noChangeArrowheads="1"/>
          </p:cNvPicPr>
          <p:nvPr/>
        </p:nvPicPr>
        <p:blipFill>
          <a:blip r:embed="rId2" cstate="print"/>
          <a:srcRect/>
          <a:stretch>
            <a:fillRect/>
          </a:stretch>
        </p:blipFill>
        <p:spPr bwMode="auto">
          <a:xfrm>
            <a:off x="166688" y="1504950"/>
            <a:ext cx="8810625" cy="3848100"/>
          </a:xfrm>
          <a:prstGeom prst="rect">
            <a:avLst/>
          </a:prstGeom>
          <a:noFill/>
          <a:ln w="9525">
            <a:noFill/>
            <a:miter lim="800000"/>
            <a:headEnd/>
            <a:tailEnd/>
          </a:ln>
          <a:effectLst/>
        </p:spPr>
      </p:pic>
      <p:sp>
        <p:nvSpPr>
          <p:cNvPr id="9" name="Text Box 2" descr="水滴"/>
          <p:cNvSpPr txBox="1">
            <a:spLocks noChangeArrowheads="1"/>
          </p:cNvSpPr>
          <p:nvPr/>
        </p:nvSpPr>
        <p:spPr bwMode="auto">
          <a:xfrm>
            <a:off x="71406" y="1334144"/>
            <a:ext cx="571504"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12</a:t>
            </a:r>
            <a:endPar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8194" name="Picture 2"/>
          <p:cNvPicPr>
            <a:picLocks noChangeAspect="1" noChangeArrowheads="1"/>
          </p:cNvPicPr>
          <p:nvPr/>
        </p:nvPicPr>
        <p:blipFill>
          <a:blip r:embed="rId2" cstate="print"/>
          <a:srcRect/>
          <a:stretch>
            <a:fillRect/>
          </a:stretch>
        </p:blipFill>
        <p:spPr bwMode="auto">
          <a:xfrm>
            <a:off x="247650" y="2171700"/>
            <a:ext cx="8648700" cy="2514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15"/>
          <p:cNvGrpSpPr>
            <a:grpSpLocks/>
          </p:cNvGrpSpPr>
          <p:nvPr/>
        </p:nvGrpSpPr>
        <p:grpSpPr bwMode="auto">
          <a:xfrm>
            <a:off x="6429388" y="6508750"/>
            <a:ext cx="2208213" cy="349250"/>
            <a:chOff x="3379" y="3793"/>
            <a:chExt cx="1391" cy="220"/>
          </a:xfrm>
        </p:grpSpPr>
        <p:sp>
          <p:nvSpPr>
            <p:cNvPr id="5"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6"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7"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8"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9"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19" name="Text Box 2" descr="水滴"/>
          <p:cNvSpPr txBox="1">
            <a:spLocks noChangeArrowheads="1"/>
          </p:cNvSpPr>
          <p:nvPr/>
        </p:nvSpPr>
        <p:spPr bwMode="auto">
          <a:xfrm>
            <a:off x="571472" y="548680"/>
            <a:ext cx="2000264" cy="584775"/>
          </a:xfrm>
          <a:prstGeom prst="rect">
            <a:avLst/>
          </a:prstGeom>
          <a:no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8</a:t>
            </a:r>
            <a:endPar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pic>
        <p:nvPicPr>
          <p:cNvPr id="20" name="Picture 2"/>
          <p:cNvPicPr>
            <a:picLocks noChangeAspect="1" noChangeArrowheads="1"/>
          </p:cNvPicPr>
          <p:nvPr/>
        </p:nvPicPr>
        <p:blipFill>
          <a:blip r:embed="rId3" cstate="print"/>
          <a:srcRect/>
          <a:stretch>
            <a:fillRect/>
          </a:stretch>
        </p:blipFill>
        <p:spPr bwMode="auto">
          <a:xfrm>
            <a:off x="928662" y="620118"/>
            <a:ext cx="8143900" cy="500066"/>
          </a:xfrm>
          <a:prstGeom prst="rect">
            <a:avLst/>
          </a:prstGeom>
          <a:noFill/>
          <a:ln w="9525">
            <a:noFill/>
            <a:miter lim="800000"/>
            <a:headEnd/>
            <a:tailEnd/>
          </a:ln>
          <a:effectLst/>
        </p:spPr>
      </p:pic>
      <p:pic>
        <p:nvPicPr>
          <p:cNvPr id="13317" name="Picture 5"/>
          <p:cNvPicPr>
            <a:picLocks noChangeAspect="1" noChangeArrowheads="1"/>
          </p:cNvPicPr>
          <p:nvPr/>
        </p:nvPicPr>
        <p:blipFill>
          <a:blip r:embed="rId4" cstate="print"/>
          <a:srcRect/>
          <a:stretch>
            <a:fillRect/>
          </a:stretch>
        </p:blipFill>
        <p:spPr bwMode="auto">
          <a:xfrm>
            <a:off x="642909" y="1120184"/>
            <a:ext cx="7655495" cy="571504"/>
          </a:xfrm>
          <a:prstGeom prst="rect">
            <a:avLst/>
          </a:prstGeom>
          <a:noFill/>
          <a:ln w="9525">
            <a:noFill/>
            <a:miter lim="800000"/>
            <a:headEnd/>
            <a:tailEnd/>
          </a:ln>
          <a:effectLst/>
        </p:spPr>
      </p:pic>
      <p:pic>
        <p:nvPicPr>
          <p:cNvPr id="13318" name="Picture 6"/>
          <p:cNvPicPr>
            <a:picLocks noChangeAspect="1" noChangeArrowheads="1"/>
          </p:cNvPicPr>
          <p:nvPr/>
        </p:nvPicPr>
        <p:blipFill>
          <a:blip r:embed="rId5" cstate="print"/>
          <a:srcRect/>
          <a:stretch>
            <a:fillRect/>
          </a:stretch>
        </p:blipFill>
        <p:spPr bwMode="auto">
          <a:xfrm>
            <a:off x="714348" y="1834564"/>
            <a:ext cx="4000528" cy="357190"/>
          </a:xfrm>
          <a:prstGeom prst="rect">
            <a:avLst/>
          </a:prstGeom>
          <a:noFill/>
          <a:ln w="9525">
            <a:noFill/>
            <a:miter lim="800000"/>
            <a:headEnd/>
            <a:tailEnd/>
          </a:ln>
          <a:effectLst/>
        </p:spPr>
      </p:pic>
      <p:pic>
        <p:nvPicPr>
          <p:cNvPr id="13319" name="Picture 7"/>
          <p:cNvPicPr>
            <a:picLocks noChangeAspect="1" noChangeArrowheads="1"/>
          </p:cNvPicPr>
          <p:nvPr/>
        </p:nvPicPr>
        <p:blipFill>
          <a:blip r:embed="rId6" cstate="print"/>
          <a:srcRect/>
          <a:stretch>
            <a:fillRect/>
          </a:stretch>
        </p:blipFill>
        <p:spPr bwMode="auto">
          <a:xfrm>
            <a:off x="4664450" y="1834564"/>
            <a:ext cx="4336706" cy="428628"/>
          </a:xfrm>
          <a:prstGeom prst="rect">
            <a:avLst/>
          </a:prstGeom>
          <a:noFill/>
          <a:ln w="9525">
            <a:noFill/>
            <a:miter lim="800000"/>
            <a:headEnd/>
            <a:tailEnd/>
          </a:ln>
          <a:effectLst/>
        </p:spPr>
      </p:pic>
      <p:sp>
        <p:nvSpPr>
          <p:cNvPr id="26" name="AutoShape 31"/>
          <p:cNvSpPr>
            <a:spLocks noChangeArrowheads="1"/>
          </p:cNvSpPr>
          <p:nvPr/>
        </p:nvSpPr>
        <p:spPr bwMode="auto">
          <a:xfrm>
            <a:off x="6516216" y="0"/>
            <a:ext cx="1357354" cy="571480"/>
          </a:xfrm>
          <a:prstGeom prst="wedgeRoundRectCallout">
            <a:avLst>
              <a:gd name="adj1" fmla="val 43024"/>
              <a:gd name="adj2" fmla="val 172507"/>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800" b="1" dirty="0">
                <a:solidFill>
                  <a:srgbClr val="000099"/>
                </a:solidFill>
                <a:ea typeface="宋体" pitchFamily="2" charset="-122"/>
              </a:rPr>
              <a:t>独立</a:t>
            </a:r>
          </a:p>
        </p:txBody>
      </p:sp>
      <p:pic>
        <p:nvPicPr>
          <p:cNvPr id="13320" name="Picture 8"/>
          <p:cNvPicPr>
            <a:picLocks noChangeAspect="1" noChangeArrowheads="1"/>
          </p:cNvPicPr>
          <p:nvPr/>
        </p:nvPicPr>
        <p:blipFill>
          <a:blip r:embed="rId7" cstate="print"/>
          <a:srcRect/>
          <a:stretch>
            <a:fillRect/>
          </a:stretch>
        </p:blipFill>
        <p:spPr bwMode="auto">
          <a:xfrm>
            <a:off x="971600" y="2211704"/>
            <a:ext cx="7715304" cy="857256"/>
          </a:xfrm>
          <a:prstGeom prst="rect">
            <a:avLst/>
          </a:prstGeom>
          <a:noFill/>
          <a:ln w="9525">
            <a:noFill/>
            <a:miter lim="800000"/>
            <a:headEnd/>
            <a:tailEnd/>
          </a:ln>
          <a:effectLst/>
        </p:spPr>
      </p:pic>
      <p:graphicFrame>
        <p:nvGraphicFramePr>
          <p:cNvPr id="53253" name="Object 5"/>
          <p:cNvGraphicFramePr>
            <a:graphicFrameLocks noChangeAspect="1"/>
          </p:cNvGraphicFramePr>
          <p:nvPr/>
        </p:nvGraphicFramePr>
        <p:xfrm>
          <a:off x="971600" y="4513808"/>
          <a:ext cx="6091237" cy="787400"/>
        </p:xfrm>
        <a:graphic>
          <a:graphicData uri="http://schemas.openxmlformats.org/presentationml/2006/ole">
            <mc:AlternateContent xmlns:mc="http://schemas.openxmlformats.org/markup-compatibility/2006">
              <mc:Choice xmlns:v="urn:schemas-microsoft-com:vml" Requires="v">
                <p:oleObj spid="_x0000_s1038" name="Equation" r:id="rId8" imgW="2819160" imgH="330120" progId="Equation.DSMT4">
                  <p:embed/>
                </p:oleObj>
              </mc:Choice>
              <mc:Fallback>
                <p:oleObj name="Equation" r:id="rId8" imgW="2819160" imgH="33012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4513808"/>
                        <a:ext cx="6091237"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5"/>
          <p:cNvGraphicFramePr>
            <a:graphicFrameLocks noChangeAspect="1"/>
          </p:cNvGraphicFramePr>
          <p:nvPr/>
        </p:nvGraphicFramePr>
        <p:xfrm>
          <a:off x="971600" y="5229200"/>
          <a:ext cx="4429156" cy="787400"/>
        </p:xfrm>
        <a:graphic>
          <a:graphicData uri="http://schemas.openxmlformats.org/presentationml/2006/ole">
            <mc:AlternateContent xmlns:mc="http://schemas.openxmlformats.org/markup-compatibility/2006">
              <mc:Choice xmlns:v="urn:schemas-microsoft-com:vml" Requires="v">
                <p:oleObj spid="_x0000_s1039" name="Equation" r:id="rId10" imgW="1841400" imgH="330120" progId="Equation.DSMT4">
                  <p:embed/>
                </p:oleObj>
              </mc:Choice>
              <mc:Fallback>
                <p:oleObj name="Equation" r:id="rId10" imgW="1841400" imgH="330120" progId="Equation.DSMT4">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00" y="5229200"/>
                        <a:ext cx="4429156"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4" descr="水滴"/>
          <p:cNvSpPr txBox="1">
            <a:spLocks noChangeArrowheads="1"/>
          </p:cNvSpPr>
          <p:nvPr/>
        </p:nvSpPr>
        <p:spPr bwMode="auto">
          <a:xfrm>
            <a:off x="5929322" y="4884004"/>
            <a:ext cx="1285884" cy="830997"/>
          </a:xfrm>
          <a:prstGeom prst="rect">
            <a:avLst/>
          </a:prstGeom>
          <a:noFill/>
          <a:ln w="9525">
            <a:noFill/>
            <a:miter lim="800000"/>
            <a:headEnd/>
            <a:tailEnd/>
          </a:ln>
          <a:effectLst/>
        </p:spPr>
        <p:txBody>
          <a:bodyPr wrap="square">
            <a:spAutoFit/>
          </a:bodyPr>
          <a:lstStyle/>
          <a:p>
            <a:pPr algn="ctr">
              <a:spcBef>
                <a:spcPct val="50000"/>
              </a:spcBef>
              <a:defRPr/>
            </a:pPr>
            <a:r>
              <a:rPr kumimoji="1" lang="en-US" altLang="zh-CN" sz="4800" b="1" dirty="0">
                <a:solidFill>
                  <a:srgbClr val="C00000"/>
                </a:solidFill>
                <a:effectLst>
                  <a:outerShdw blurRad="38100" dist="38100" dir="2700000" algn="tl">
                    <a:srgbClr val="C0C0C0"/>
                  </a:outerShdw>
                </a:effectLst>
                <a:latin typeface="+mn-ea"/>
              </a:rPr>
              <a:t>?</a:t>
            </a:r>
            <a:endParaRPr kumimoji="1" lang="zh-CN" altLang="en-US" sz="4800" b="1" dirty="0">
              <a:solidFill>
                <a:srgbClr val="C00000"/>
              </a:solidFill>
              <a:effectLst>
                <a:outerShdw blurRad="38100" dist="38100" dir="2700000" algn="tl">
                  <a:srgbClr val="C0C0C0"/>
                </a:outerShdw>
              </a:effectLst>
              <a:latin typeface="+mn-ea"/>
            </a:endParaRPr>
          </a:p>
        </p:txBody>
      </p:sp>
      <p:sp>
        <p:nvSpPr>
          <p:cNvPr id="28" name="Text Box 4" descr="水滴"/>
          <p:cNvSpPr txBox="1">
            <a:spLocks noChangeArrowheads="1"/>
          </p:cNvSpPr>
          <p:nvPr/>
        </p:nvSpPr>
        <p:spPr bwMode="auto">
          <a:xfrm>
            <a:off x="5148064" y="5157192"/>
            <a:ext cx="1285884" cy="830997"/>
          </a:xfrm>
          <a:prstGeom prst="rect">
            <a:avLst/>
          </a:prstGeom>
          <a:noFill/>
          <a:ln w="9525">
            <a:noFill/>
            <a:miter lim="800000"/>
            <a:headEnd/>
            <a:tailEnd/>
          </a:ln>
          <a:effectLst/>
        </p:spPr>
        <p:txBody>
          <a:bodyPr wrap="square">
            <a:spAutoFit/>
          </a:bodyPr>
          <a:lstStyle/>
          <a:p>
            <a:pPr algn="ctr">
              <a:spcBef>
                <a:spcPct val="50000"/>
              </a:spcBef>
              <a:defRPr/>
            </a:pPr>
            <a:r>
              <a:rPr kumimoji="1" lang="en-US" altLang="zh-CN" sz="4800" b="1" dirty="0">
                <a:solidFill>
                  <a:srgbClr val="C00000"/>
                </a:solidFill>
                <a:effectLst>
                  <a:outerShdw blurRad="38100" dist="38100" dir="2700000" algn="tl">
                    <a:srgbClr val="C0C0C0"/>
                  </a:outerShdw>
                </a:effectLst>
                <a:latin typeface="+mn-ea"/>
              </a:rPr>
              <a:t>√</a:t>
            </a:r>
            <a:endParaRPr kumimoji="1" lang="zh-CN" altLang="en-US" sz="4800" b="1" dirty="0">
              <a:solidFill>
                <a:srgbClr val="C00000"/>
              </a:solidFill>
              <a:effectLst>
                <a:outerShdw blurRad="38100" dist="38100" dir="2700000" algn="tl">
                  <a:srgbClr val="C0C0C0"/>
                </a:outerShdw>
              </a:effectLst>
              <a:latin typeface="+mn-ea"/>
            </a:endParaRPr>
          </a:p>
        </p:txBody>
      </p:sp>
      <p:sp>
        <p:nvSpPr>
          <p:cNvPr id="29" name="AutoShape 31"/>
          <p:cNvSpPr>
            <a:spLocks noChangeArrowheads="1"/>
          </p:cNvSpPr>
          <p:nvPr/>
        </p:nvSpPr>
        <p:spPr bwMode="auto">
          <a:xfrm>
            <a:off x="4143372" y="6169888"/>
            <a:ext cx="1714512" cy="571480"/>
          </a:xfrm>
          <a:prstGeom prst="wedgeRoundRectCallout">
            <a:avLst>
              <a:gd name="adj1" fmla="val -92795"/>
              <a:gd name="adj2" fmla="val -106212"/>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800" b="1" dirty="0">
                <a:solidFill>
                  <a:srgbClr val="000099"/>
                </a:solidFill>
                <a:ea typeface="宋体" pitchFamily="2" charset="-122"/>
              </a:rPr>
              <a:t>运算简单</a:t>
            </a:r>
          </a:p>
        </p:txBody>
      </p:sp>
      <p:grpSp>
        <p:nvGrpSpPr>
          <p:cNvPr id="30" name="组合 29"/>
          <p:cNvGrpSpPr/>
          <p:nvPr/>
        </p:nvGrpSpPr>
        <p:grpSpPr>
          <a:xfrm>
            <a:off x="611560" y="3183359"/>
            <a:ext cx="7560840" cy="1181745"/>
            <a:chOff x="611560" y="2852936"/>
            <a:chExt cx="7560840" cy="1181745"/>
          </a:xfrm>
        </p:grpSpPr>
        <p:sp>
          <p:nvSpPr>
            <p:cNvPr id="21" name="矩形 20"/>
            <p:cNvSpPr/>
            <p:nvPr/>
          </p:nvSpPr>
          <p:spPr>
            <a:xfrm>
              <a:off x="611560" y="3068960"/>
              <a:ext cx="4213013" cy="461665"/>
            </a:xfrm>
            <a:prstGeom prst="rect">
              <a:avLst/>
            </a:prstGeom>
          </p:spPr>
          <p:txBody>
            <a:bodyPr wrap="none">
              <a:spAutoFit/>
            </a:bodyPr>
            <a:lstStyle/>
            <a:p>
              <a:r>
                <a:rPr lang="en-US" altLang="zh-CN" sz="2400" b="1" dirty="0">
                  <a:latin typeface="楷体_GB2312" pitchFamily="49" charset="-122"/>
                  <a:ea typeface="楷体_GB2312" pitchFamily="49" charset="-122"/>
                </a:rPr>
                <a:t>9.</a:t>
              </a:r>
              <a:r>
                <a:rPr lang="zh-CN" altLang="en-US" sz="2400" b="1" dirty="0">
                  <a:latin typeface="楷体_GB2312" pitchFamily="49" charset="-122"/>
                  <a:ea typeface="楷体_GB2312" pitchFamily="49" charset="-122"/>
                </a:rPr>
                <a:t>设</a:t>
              </a:r>
              <a:r>
                <a:rPr lang="en-US" altLang="zh-CN"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X,Y</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的联合概率密度为</a:t>
              </a:r>
              <a:r>
                <a:rPr lang="en-US" altLang="zh-CN"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graphicFrame>
          <p:nvGraphicFramePr>
            <p:cNvPr id="22" name="Object 5"/>
            <p:cNvGraphicFramePr>
              <a:graphicFrameLocks noChangeAspect="1"/>
            </p:cNvGraphicFramePr>
            <p:nvPr/>
          </p:nvGraphicFramePr>
          <p:xfrm>
            <a:off x="4644008" y="2852936"/>
            <a:ext cx="3528392" cy="886377"/>
          </p:xfrm>
          <a:graphic>
            <a:graphicData uri="http://schemas.openxmlformats.org/presentationml/2006/ole">
              <mc:AlternateContent xmlns:mc="http://schemas.openxmlformats.org/markup-compatibility/2006">
                <mc:Choice xmlns:v="urn:schemas-microsoft-com:vml" Requires="v">
                  <p:oleObj spid="_x0000_s1040" name="Equation" r:id="rId12" imgW="1904760" imgH="482400" progId="Equation.DSMT4">
                    <p:embed/>
                  </p:oleObj>
                </mc:Choice>
                <mc:Fallback>
                  <p:oleObj name="Equation" r:id="rId12" imgW="1904760" imgH="482400" progId="Equation.DSMT4">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4008" y="2852936"/>
                          <a:ext cx="3528392" cy="886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矩形 22"/>
            <p:cNvSpPr/>
            <p:nvPr/>
          </p:nvSpPr>
          <p:spPr>
            <a:xfrm>
              <a:off x="683568" y="3573016"/>
              <a:ext cx="3137397" cy="461665"/>
            </a:xfrm>
            <a:prstGeom prst="rect">
              <a:avLst/>
            </a:prstGeom>
          </p:spPr>
          <p:txBody>
            <a:bodyPr wrap="none">
              <a:spAutoFit/>
            </a:bodyPr>
            <a:lstStyle/>
            <a:p>
              <a:r>
                <a:rPr lang="zh-CN" altLang="en-US" sz="2400" b="1" dirty="0">
                  <a:latin typeface="楷体_GB2312" pitchFamily="49" charset="-122"/>
                  <a:ea typeface="楷体_GB2312" pitchFamily="49" charset="-122"/>
                </a:rPr>
                <a:t>求</a:t>
              </a:r>
              <a:r>
                <a:rPr lang="en-US" altLang="zh-CN" sz="2400" b="1" dirty="0">
                  <a:latin typeface="楷体_GB2312" pitchFamily="49" charset="-122"/>
                  <a:ea typeface="楷体_GB2312" pitchFamily="49" charset="-122"/>
                </a:rPr>
                <a:t>E(X),E(Y),E(XY), </a:t>
              </a:r>
              <a:endParaRPr lang="zh-CN" altLang="en-US" sz="2400" b="1" dirty="0">
                <a:latin typeface="楷体_GB2312" pitchFamily="49" charset="-122"/>
                <a:ea typeface="楷体_GB2312" pitchFamily="49" charset="-122"/>
              </a:endParaRPr>
            </a:p>
          </p:txBody>
        </p:sp>
        <p:graphicFrame>
          <p:nvGraphicFramePr>
            <p:cNvPr id="27" name="Object 5"/>
            <p:cNvGraphicFramePr>
              <a:graphicFrameLocks noChangeAspect="1"/>
            </p:cNvGraphicFramePr>
            <p:nvPr/>
          </p:nvGraphicFramePr>
          <p:xfrm>
            <a:off x="3707904" y="3573016"/>
            <a:ext cx="1416050" cy="407987"/>
          </p:xfrm>
          <a:graphic>
            <a:graphicData uri="http://schemas.openxmlformats.org/presentationml/2006/ole">
              <mc:AlternateContent xmlns:mc="http://schemas.openxmlformats.org/markup-compatibility/2006">
                <mc:Choice xmlns:v="urn:schemas-microsoft-com:vml" Requires="v">
                  <p:oleObj spid="_x0000_s1041" name="Equation" r:id="rId14" imgW="787320" imgH="228600" progId="Equation.DSMT4">
                    <p:embed/>
                  </p:oleObj>
                </mc:Choice>
                <mc:Fallback>
                  <p:oleObj name="Equation" r:id="rId14" imgW="787320" imgH="228600" progId="Equation.DSMT4">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7904" y="3573016"/>
                          <a:ext cx="141605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wipe(left)">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318"/>
                                        </p:tgtEl>
                                        <p:attrNameLst>
                                          <p:attrName>style.visibility</p:attrName>
                                        </p:attrNameLst>
                                      </p:cBhvr>
                                      <p:to>
                                        <p:strVal val="visible"/>
                                      </p:to>
                                    </p:set>
                                    <p:animEffect transition="in" filter="wipe(left)">
                                      <p:cBhvr>
                                        <p:cTn id="28" dur="500"/>
                                        <p:tgtEl>
                                          <p:spTgt spid="133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319"/>
                                        </p:tgtEl>
                                        <p:attrNameLst>
                                          <p:attrName>style.visibility</p:attrName>
                                        </p:attrNameLst>
                                      </p:cBhvr>
                                      <p:to>
                                        <p:strVal val="visible"/>
                                      </p:to>
                                    </p:set>
                                    <p:animEffect transition="in" filter="wipe(left)">
                                      <p:cBhvr>
                                        <p:cTn id="33" dur="500"/>
                                        <p:tgtEl>
                                          <p:spTgt spid="133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320"/>
                                        </p:tgtEl>
                                        <p:attrNameLst>
                                          <p:attrName>style.visibility</p:attrName>
                                        </p:attrNameLst>
                                      </p:cBhvr>
                                      <p:to>
                                        <p:strVal val="visible"/>
                                      </p:to>
                                    </p:set>
                                    <p:animEffect transition="in" filter="wipe(left)">
                                      <p:cBhvr>
                                        <p:cTn id="38" dur="500"/>
                                        <p:tgtEl>
                                          <p:spTgt spid="13320"/>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3253"/>
                                        </p:tgtEl>
                                        <p:attrNameLst>
                                          <p:attrName>style.visibility</p:attrName>
                                        </p:attrNameLst>
                                      </p:cBhvr>
                                      <p:to>
                                        <p:strVal val="visible"/>
                                      </p:to>
                                    </p:set>
                                    <p:animEffect transition="in" filter="wipe(left)">
                                      <p:cBhvr>
                                        <p:cTn id="49" dur="500"/>
                                        <p:tgtEl>
                                          <p:spTgt spid="532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1+#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additive="base">
                                        <p:cTn id="65" dur="500" fill="hold"/>
                                        <p:tgtEl>
                                          <p:spTgt spid="28"/>
                                        </p:tgtEl>
                                        <p:attrNameLst>
                                          <p:attrName>ppt_x</p:attrName>
                                        </p:attrNameLst>
                                      </p:cBhvr>
                                      <p:tavLst>
                                        <p:tav tm="0">
                                          <p:val>
                                            <p:strVal val="1+#ppt_w/2"/>
                                          </p:val>
                                        </p:tav>
                                        <p:tav tm="100000">
                                          <p:val>
                                            <p:strVal val="#ppt_x"/>
                                          </p:val>
                                        </p:tav>
                                      </p:tavLst>
                                    </p:anim>
                                    <p:anim calcmode="lin" valueType="num">
                                      <p:cBhvr additive="base">
                                        <p:cTn id="6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6"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1+#ppt_w/2"/>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animBg="1"/>
      <p:bldP spid="25" grpId="0"/>
      <p:bldP spid="28" grpId="0"/>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0242" name="Picture 2"/>
          <p:cNvPicPr>
            <a:picLocks noChangeAspect="1" noChangeArrowheads="1"/>
          </p:cNvPicPr>
          <p:nvPr/>
        </p:nvPicPr>
        <p:blipFill>
          <a:blip r:embed="rId2" cstate="print"/>
          <a:srcRect/>
          <a:stretch>
            <a:fillRect/>
          </a:stretch>
        </p:blipFill>
        <p:spPr bwMode="auto">
          <a:xfrm>
            <a:off x="46446" y="642918"/>
            <a:ext cx="9097586" cy="200026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cstate="print"/>
          <a:srcRect/>
          <a:stretch>
            <a:fillRect/>
          </a:stretch>
        </p:blipFill>
        <p:spPr bwMode="auto">
          <a:xfrm>
            <a:off x="714348" y="2643182"/>
            <a:ext cx="7132845" cy="3714776"/>
          </a:xfrm>
          <a:prstGeom prst="rect">
            <a:avLst/>
          </a:prstGeom>
          <a:noFill/>
          <a:ln w="9525">
            <a:noFill/>
            <a:miter lim="800000"/>
            <a:headEnd/>
            <a:tailEnd/>
          </a:ln>
          <a:effectLst/>
        </p:spPr>
      </p:pic>
      <p:sp>
        <p:nvSpPr>
          <p:cNvPr id="10" name="Text Box 4" descr="水滴"/>
          <p:cNvSpPr txBox="1">
            <a:spLocks noChangeArrowheads="1"/>
          </p:cNvSpPr>
          <p:nvPr/>
        </p:nvSpPr>
        <p:spPr bwMode="auto">
          <a:xfrm>
            <a:off x="1000100" y="139463"/>
            <a:ext cx="6705600" cy="646331"/>
          </a:xfrm>
          <a:prstGeom prst="rect">
            <a:avLst/>
          </a:prstGeom>
          <a:noFill/>
          <a:ln w="9525">
            <a:noFill/>
            <a:miter lim="800000"/>
            <a:headEnd/>
            <a:tailEnd/>
          </a:ln>
          <a:effectLst/>
        </p:spPr>
        <p:txBody>
          <a:bodyPr>
            <a:spAutoFit/>
          </a:bodyPr>
          <a:lstStyle/>
          <a:p>
            <a:pPr algn="ctr">
              <a:spcBef>
                <a:spcPct val="50000"/>
              </a:spcBef>
              <a:defRPr/>
            </a:pPr>
            <a:r>
              <a:rPr kumimoji="1" lang="zh-CN" altLang="en-US" sz="3600" b="1" dirty="0">
                <a:solidFill>
                  <a:srgbClr val="C00000"/>
                </a:solidFill>
                <a:effectLst>
                  <a:outerShdw blurRad="38100" dist="38100" dir="2700000" algn="tl">
                    <a:srgbClr val="C0C0C0"/>
                  </a:outerShdw>
                </a:effectLst>
                <a:latin typeface="+mn-ea"/>
              </a:rPr>
              <a:t>第 </a:t>
            </a:r>
            <a:r>
              <a:rPr kumimoji="1" lang="en-US" altLang="zh-CN" sz="3600" b="1" dirty="0">
                <a:solidFill>
                  <a:srgbClr val="C00000"/>
                </a:solidFill>
                <a:effectLst>
                  <a:outerShdw blurRad="38100" dist="38100" dir="2700000" algn="tl">
                    <a:srgbClr val="C0C0C0"/>
                  </a:outerShdw>
                </a:effectLst>
                <a:latin typeface="+mn-ea"/>
              </a:rPr>
              <a:t>8</a:t>
            </a:r>
            <a:r>
              <a:rPr kumimoji="1" lang="zh-CN" altLang="en-US" sz="3600" b="1" dirty="0">
                <a:solidFill>
                  <a:srgbClr val="C00000"/>
                </a:solidFill>
                <a:effectLst>
                  <a:outerShdw blurRad="38100" dist="38100" dir="2700000" algn="tl">
                    <a:srgbClr val="C0C0C0"/>
                  </a:outerShdw>
                </a:effectLst>
                <a:latin typeface="+mn-ea"/>
              </a:rPr>
              <a:t> 章</a:t>
            </a:r>
          </a:p>
        </p:txBody>
      </p:sp>
      <p:cxnSp>
        <p:nvCxnSpPr>
          <p:cNvPr id="11" name="直接连接符 10"/>
          <p:cNvCxnSpPr/>
          <p:nvPr/>
        </p:nvCxnSpPr>
        <p:spPr>
          <a:xfrm>
            <a:off x="1214414" y="4286256"/>
            <a:ext cx="285752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2" name="AutoShape 31"/>
          <p:cNvSpPr>
            <a:spLocks noChangeArrowheads="1"/>
          </p:cNvSpPr>
          <p:nvPr/>
        </p:nvSpPr>
        <p:spPr bwMode="auto">
          <a:xfrm>
            <a:off x="6286512" y="4429132"/>
            <a:ext cx="1357354" cy="571480"/>
          </a:xfrm>
          <a:prstGeom prst="wedgeRoundRectCallout">
            <a:avLst>
              <a:gd name="adj1" fmla="val -203624"/>
              <a:gd name="adj2" fmla="val -67501"/>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800" b="1" dirty="0">
                <a:solidFill>
                  <a:srgbClr val="000099"/>
                </a:solidFill>
                <a:ea typeface="宋体" pitchFamily="2" charset="-122"/>
              </a:rPr>
              <a:t>不可少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1" name="Picture 3"/>
          <p:cNvPicPr>
            <a:picLocks noChangeAspect="1" noChangeArrowheads="1"/>
          </p:cNvPicPr>
          <p:nvPr/>
        </p:nvPicPr>
        <p:blipFill>
          <a:blip r:embed="rId2" cstate="print"/>
          <a:srcRect/>
          <a:stretch>
            <a:fillRect/>
          </a:stretch>
        </p:blipFill>
        <p:spPr bwMode="auto">
          <a:xfrm>
            <a:off x="0" y="2714620"/>
            <a:ext cx="9144000" cy="2714644"/>
          </a:xfrm>
          <a:prstGeom prst="rect">
            <a:avLst/>
          </a:prstGeom>
          <a:noFill/>
          <a:ln w="9525">
            <a:noFill/>
            <a:miter lim="800000"/>
            <a:headEnd/>
            <a:tailEnd/>
          </a:ln>
          <a:effectLst/>
        </p:spPr>
      </p:pic>
      <p:sp>
        <p:nvSpPr>
          <p:cNvPr id="12" name="Text Box 2" descr="水滴"/>
          <p:cNvSpPr txBox="1">
            <a:spLocks noChangeArrowheads="1"/>
          </p:cNvSpPr>
          <p:nvPr/>
        </p:nvSpPr>
        <p:spPr bwMode="auto">
          <a:xfrm>
            <a:off x="0" y="2714620"/>
            <a:ext cx="571504"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７</a:t>
            </a:r>
          </a:p>
        </p:txBody>
      </p:sp>
      <p:pic>
        <p:nvPicPr>
          <p:cNvPr id="23554" name="Picture 2"/>
          <p:cNvPicPr>
            <a:picLocks noChangeAspect="1" noChangeArrowheads="1"/>
          </p:cNvPicPr>
          <p:nvPr/>
        </p:nvPicPr>
        <p:blipFill>
          <a:blip r:embed="rId3" cstate="print"/>
          <a:srcRect/>
          <a:stretch>
            <a:fillRect/>
          </a:stretch>
        </p:blipFill>
        <p:spPr bwMode="auto">
          <a:xfrm>
            <a:off x="827584" y="548680"/>
            <a:ext cx="5614853" cy="15121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2290" name="Picture 2"/>
          <p:cNvPicPr>
            <a:picLocks noChangeAspect="1" noChangeArrowheads="1"/>
          </p:cNvPicPr>
          <p:nvPr/>
        </p:nvPicPr>
        <p:blipFill>
          <a:blip r:embed="rId2" cstate="print"/>
          <a:srcRect/>
          <a:stretch>
            <a:fillRect/>
          </a:stretch>
        </p:blipFill>
        <p:spPr bwMode="auto">
          <a:xfrm>
            <a:off x="0" y="1500174"/>
            <a:ext cx="9184973" cy="3500462"/>
          </a:xfrm>
          <a:prstGeom prst="rect">
            <a:avLst/>
          </a:prstGeom>
          <a:noFill/>
          <a:ln w="9525">
            <a:noFill/>
            <a:miter lim="800000"/>
            <a:headEnd/>
            <a:tailEnd/>
          </a:ln>
          <a:effectLst/>
        </p:spPr>
      </p:pic>
      <p:cxnSp>
        <p:nvCxnSpPr>
          <p:cNvPr id="9" name="直接连接符 8"/>
          <p:cNvCxnSpPr/>
          <p:nvPr/>
        </p:nvCxnSpPr>
        <p:spPr>
          <a:xfrm>
            <a:off x="827584" y="1988840"/>
            <a:ext cx="4176464"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3314" name="Picture 2"/>
          <p:cNvPicPr>
            <a:picLocks noChangeAspect="1" noChangeArrowheads="1"/>
          </p:cNvPicPr>
          <p:nvPr/>
        </p:nvPicPr>
        <p:blipFill>
          <a:blip r:embed="rId3" cstate="print"/>
          <a:srcRect/>
          <a:stretch>
            <a:fillRect/>
          </a:stretch>
        </p:blipFill>
        <p:spPr bwMode="auto">
          <a:xfrm>
            <a:off x="0" y="692696"/>
            <a:ext cx="9144000" cy="5163229"/>
          </a:xfrm>
          <a:prstGeom prst="rect">
            <a:avLst/>
          </a:prstGeom>
          <a:noFill/>
          <a:ln w="9525">
            <a:noFill/>
            <a:miter lim="800000"/>
            <a:headEnd/>
            <a:tailEnd/>
          </a:ln>
          <a:effectLst/>
        </p:spPr>
      </p:pic>
      <p:sp>
        <p:nvSpPr>
          <p:cNvPr id="9" name="Text Box 2" descr="水滴"/>
          <p:cNvSpPr txBox="1">
            <a:spLocks noChangeArrowheads="1"/>
          </p:cNvSpPr>
          <p:nvPr/>
        </p:nvSpPr>
        <p:spPr bwMode="auto">
          <a:xfrm>
            <a:off x="4644008" y="1196752"/>
            <a:ext cx="2000264" cy="40011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000" dirty="0">
                <a:solidFill>
                  <a:srgbClr val="000000"/>
                </a:solidFill>
                <a:latin typeface="楷体_GB2312" pitchFamily="49" charset="-122"/>
                <a:ea typeface="楷体_GB2312" pitchFamily="49" charset="-122"/>
              </a:rPr>
              <a:t>等价于</a:t>
            </a:r>
          </a:p>
        </p:txBody>
      </p:sp>
      <p:graphicFrame>
        <p:nvGraphicFramePr>
          <p:cNvPr id="24578" name="Object 2"/>
          <p:cNvGraphicFramePr>
            <a:graphicFrameLocks noChangeAspect="1"/>
          </p:cNvGraphicFramePr>
          <p:nvPr/>
        </p:nvGraphicFramePr>
        <p:xfrm>
          <a:off x="5652121" y="1232165"/>
          <a:ext cx="2736303" cy="396635"/>
        </p:xfrm>
        <a:graphic>
          <a:graphicData uri="http://schemas.openxmlformats.org/presentationml/2006/ole">
            <mc:AlternateContent xmlns:mc="http://schemas.openxmlformats.org/markup-compatibility/2006">
              <mc:Choice xmlns:v="urn:schemas-microsoft-com:vml" Requires="v">
                <p:oleObj spid="_x0000_s24581" name="Equation" r:id="rId4" imgW="1701720" imgH="228600" progId="Equation.DSMT4">
                  <p:embed/>
                </p:oleObj>
              </mc:Choice>
              <mc:Fallback>
                <p:oleObj name="Equation" r:id="rId4" imgW="170172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1" y="1232165"/>
                        <a:ext cx="2736303" cy="39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 name="直接连接符 10"/>
          <p:cNvCxnSpPr/>
          <p:nvPr/>
        </p:nvCxnSpPr>
        <p:spPr>
          <a:xfrm>
            <a:off x="4716016" y="1700808"/>
            <a:ext cx="3672408"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9219" name="Picture 3"/>
          <p:cNvPicPr>
            <a:picLocks noChangeAspect="1" noChangeArrowheads="1"/>
          </p:cNvPicPr>
          <p:nvPr/>
        </p:nvPicPr>
        <p:blipFill>
          <a:blip r:embed="rId2" cstate="print"/>
          <a:srcRect/>
          <a:stretch>
            <a:fillRect/>
          </a:stretch>
        </p:blipFill>
        <p:spPr bwMode="auto">
          <a:xfrm>
            <a:off x="0" y="357166"/>
            <a:ext cx="9144000" cy="2714644"/>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cstate="print"/>
          <a:srcRect/>
          <a:stretch>
            <a:fillRect/>
          </a:stretch>
        </p:blipFill>
        <p:spPr bwMode="auto">
          <a:xfrm>
            <a:off x="0" y="3357562"/>
            <a:ext cx="9144000" cy="2643206"/>
          </a:xfrm>
          <a:prstGeom prst="rect">
            <a:avLst/>
          </a:prstGeom>
          <a:noFill/>
          <a:ln w="9525">
            <a:noFill/>
            <a:miter lim="800000"/>
            <a:headEnd/>
            <a:tailEnd/>
          </a:ln>
          <a:effectLst/>
        </p:spPr>
      </p:pic>
      <p:sp>
        <p:nvSpPr>
          <p:cNvPr id="10" name="Text Box 2" descr="水滴"/>
          <p:cNvSpPr txBox="1">
            <a:spLocks noChangeArrowheads="1"/>
          </p:cNvSpPr>
          <p:nvPr/>
        </p:nvSpPr>
        <p:spPr bwMode="auto">
          <a:xfrm>
            <a:off x="0" y="428604"/>
            <a:ext cx="571504"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rPr>
              <a:t>８</a:t>
            </a: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a:t>
            </a:r>
            <a:endPar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cxnSp>
        <p:nvCxnSpPr>
          <p:cNvPr id="11" name="直接连接符 10"/>
          <p:cNvCxnSpPr/>
          <p:nvPr/>
        </p:nvCxnSpPr>
        <p:spPr>
          <a:xfrm>
            <a:off x="179512" y="6021288"/>
            <a:ext cx="3456384"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dissolve">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4338" name="Picture 2"/>
          <p:cNvPicPr>
            <a:picLocks noChangeAspect="1" noChangeArrowheads="1"/>
          </p:cNvPicPr>
          <p:nvPr/>
        </p:nvPicPr>
        <p:blipFill>
          <a:blip r:embed="rId2" cstate="print"/>
          <a:srcRect/>
          <a:stretch>
            <a:fillRect/>
          </a:stretch>
        </p:blipFill>
        <p:spPr bwMode="auto">
          <a:xfrm>
            <a:off x="357158" y="214290"/>
            <a:ext cx="8786842" cy="2169456"/>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214281" y="2357430"/>
            <a:ext cx="8643999" cy="1403726"/>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428596" y="3643314"/>
            <a:ext cx="7162161" cy="2500330"/>
          </a:xfrm>
          <a:prstGeom prst="rect">
            <a:avLst/>
          </a:prstGeom>
          <a:noFill/>
          <a:ln w="9525">
            <a:noFill/>
            <a:miter lim="800000"/>
            <a:headEnd/>
            <a:tailEnd/>
          </a:ln>
          <a:effectLst/>
        </p:spPr>
      </p:pic>
      <p:sp>
        <p:nvSpPr>
          <p:cNvPr id="11" name="Text Box 2" descr="水滴"/>
          <p:cNvSpPr txBox="1">
            <a:spLocks noChangeArrowheads="1"/>
          </p:cNvSpPr>
          <p:nvPr/>
        </p:nvSpPr>
        <p:spPr bwMode="auto">
          <a:xfrm>
            <a:off x="357158" y="214290"/>
            <a:ext cx="571504" cy="523220"/>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en-US" altLang="zh-CN" sz="2800" b="1" dirty="0">
                <a:solidFill>
                  <a:srgbClr val="000000"/>
                </a:solidFill>
                <a:effectLst>
                  <a:outerShdw blurRad="38100" dist="38100" dir="2700000" algn="tl">
                    <a:srgbClr val="C0C0C0"/>
                  </a:outerShdw>
                </a:effectLst>
                <a:latin typeface="楷体_GB2312" pitchFamily="49" charset="-122"/>
                <a:ea typeface="楷体_GB2312" pitchFamily="49" charset="-122"/>
              </a:rPr>
              <a:t>9.</a:t>
            </a:r>
            <a:endParaRPr kumimoji="1"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ssolve">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dissolve">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8" name="Text Box 4" descr="水滴"/>
          <p:cNvSpPr txBox="1">
            <a:spLocks noChangeArrowheads="1"/>
          </p:cNvSpPr>
          <p:nvPr/>
        </p:nvSpPr>
        <p:spPr bwMode="auto">
          <a:xfrm>
            <a:off x="1043608" y="548680"/>
            <a:ext cx="6705600" cy="646331"/>
          </a:xfrm>
          <a:prstGeom prst="rect">
            <a:avLst/>
          </a:prstGeom>
          <a:noFill/>
          <a:ln w="9525">
            <a:noFill/>
            <a:miter lim="800000"/>
            <a:headEnd/>
            <a:tailEnd/>
          </a:ln>
          <a:effectLst/>
        </p:spPr>
        <p:txBody>
          <a:bodyPr>
            <a:spAutoFit/>
          </a:bodyPr>
          <a:lstStyle/>
          <a:p>
            <a:pPr algn="ctr">
              <a:spcBef>
                <a:spcPct val="50000"/>
              </a:spcBef>
              <a:defRPr/>
            </a:pPr>
            <a:r>
              <a:rPr kumimoji="1" lang="zh-CN" altLang="en-US" sz="3600" b="1" dirty="0">
                <a:solidFill>
                  <a:srgbClr val="C00000"/>
                </a:solidFill>
                <a:effectLst>
                  <a:outerShdw blurRad="38100" dist="38100" dir="2700000" algn="tl">
                    <a:srgbClr val="C0C0C0"/>
                  </a:outerShdw>
                </a:effectLst>
                <a:latin typeface="+mn-ea"/>
              </a:rPr>
              <a:t>第 </a:t>
            </a:r>
            <a:r>
              <a:rPr kumimoji="1" lang="en-US" altLang="zh-CN" sz="3600" b="1" dirty="0">
                <a:solidFill>
                  <a:srgbClr val="C00000"/>
                </a:solidFill>
                <a:effectLst>
                  <a:outerShdw blurRad="38100" dist="38100" dir="2700000" algn="tl">
                    <a:srgbClr val="C0C0C0"/>
                  </a:outerShdw>
                </a:effectLst>
                <a:latin typeface="+mn-ea"/>
              </a:rPr>
              <a:t>9</a:t>
            </a:r>
            <a:r>
              <a:rPr kumimoji="1" lang="zh-CN" altLang="en-US" sz="3600" b="1" dirty="0">
                <a:solidFill>
                  <a:srgbClr val="C00000"/>
                </a:solidFill>
                <a:effectLst>
                  <a:outerShdw blurRad="38100" dist="38100" dir="2700000" algn="tl">
                    <a:srgbClr val="C0C0C0"/>
                  </a:outerShdw>
                </a:effectLst>
                <a:latin typeface="+mn-ea"/>
              </a:rPr>
              <a:t> 章</a:t>
            </a:r>
          </a:p>
        </p:txBody>
      </p:sp>
      <p:sp>
        <p:nvSpPr>
          <p:cNvPr id="9" name="Text Box 2" descr="水滴"/>
          <p:cNvSpPr txBox="1">
            <a:spLocks noChangeArrowheads="1"/>
          </p:cNvSpPr>
          <p:nvPr/>
        </p:nvSpPr>
        <p:spPr bwMode="auto">
          <a:xfrm>
            <a:off x="1285852" y="1357298"/>
            <a:ext cx="2000264" cy="584775"/>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1,2</a:t>
            </a: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题</a:t>
            </a:r>
          </a:p>
        </p:txBody>
      </p:sp>
      <p:sp>
        <p:nvSpPr>
          <p:cNvPr id="10" name="Text Box 2" descr="水滴"/>
          <p:cNvSpPr txBox="1">
            <a:spLocks noChangeArrowheads="1"/>
          </p:cNvSpPr>
          <p:nvPr/>
        </p:nvSpPr>
        <p:spPr bwMode="auto">
          <a:xfrm>
            <a:off x="1142976" y="2428868"/>
            <a:ext cx="6715172" cy="584775"/>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直接做线性回归及相关性显著性检验</a:t>
            </a:r>
          </a:p>
        </p:txBody>
      </p:sp>
      <p:sp>
        <p:nvSpPr>
          <p:cNvPr id="11" name="AutoShape 31"/>
          <p:cNvSpPr>
            <a:spLocks noChangeArrowheads="1"/>
          </p:cNvSpPr>
          <p:nvPr/>
        </p:nvSpPr>
        <p:spPr bwMode="auto">
          <a:xfrm>
            <a:off x="6300192" y="1052736"/>
            <a:ext cx="1944216" cy="571480"/>
          </a:xfrm>
          <a:prstGeom prst="wedgeRoundRectCallout">
            <a:avLst>
              <a:gd name="adj1" fmla="val -156216"/>
              <a:gd name="adj2" fmla="val 190573"/>
              <a:gd name="adj3" fmla="val 16667"/>
            </a:avLst>
          </a:prstGeom>
          <a:gradFill rotWithShape="0">
            <a:gsLst>
              <a:gs pos="0">
                <a:srgbClr val="FF9900"/>
              </a:gs>
              <a:gs pos="50000">
                <a:srgbClr val="FFFFFF"/>
              </a:gs>
              <a:gs pos="100000">
                <a:srgbClr val="FF9900"/>
              </a:gs>
            </a:gsLst>
            <a:lin ang="5400000" scaled="1"/>
          </a:gradFill>
          <a:ln w="19050">
            <a:solidFill>
              <a:srgbClr val="FF3300"/>
            </a:solidFill>
            <a:miter lim="800000"/>
            <a:headEnd/>
            <a:tailEnd/>
          </a:ln>
        </p:spPr>
        <p:txBody>
          <a:bodyPr/>
          <a:lstStyle/>
          <a:p>
            <a:pPr eaLnBrk="1" hangingPunct="1">
              <a:spcBef>
                <a:spcPct val="50000"/>
              </a:spcBef>
            </a:pPr>
            <a:r>
              <a:rPr lang="zh-CN" altLang="en-US" sz="2800" b="1" dirty="0">
                <a:solidFill>
                  <a:srgbClr val="000099"/>
                </a:solidFill>
                <a:ea typeface="宋体" pitchFamily="2" charset="-122"/>
              </a:rPr>
              <a:t>重点掌握！</a:t>
            </a:r>
          </a:p>
        </p:txBody>
      </p:sp>
      <p:sp>
        <p:nvSpPr>
          <p:cNvPr id="12" name="Text Box 2" descr="水滴"/>
          <p:cNvSpPr txBox="1">
            <a:spLocks noChangeArrowheads="1"/>
          </p:cNvSpPr>
          <p:nvPr/>
        </p:nvSpPr>
        <p:spPr bwMode="auto">
          <a:xfrm>
            <a:off x="1187624" y="3356992"/>
            <a:ext cx="6696744" cy="1323439"/>
          </a:xfrm>
          <a:prstGeom prst="rect">
            <a:avLst/>
          </a:prstGeom>
          <a:solidFill>
            <a:schemeClr val="bg1"/>
          </a:solidFill>
          <a:ln w="9525">
            <a:noFill/>
            <a:miter lim="800000"/>
            <a:headEnd/>
            <a:tailEnd/>
          </a:ln>
          <a:effectLst/>
        </p:spPr>
        <p:txBody>
          <a:bodyPr wrap="square">
            <a:spAutoFit/>
          </a:bodyPr>
          <a:lstStyle/>
          <a:p>
            <a:pPr>
              <a:spcBef>
                <a:spcPct val="50000"/>
              </a:spcBef>
              <a:defRPr/>
            </a:pP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４</a:t>
            </a: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可线性化处理</a:t>
            </a:r>
            <a:endPar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a:p>
            <a:pPr>
              <a:spcBef>
                <a:spcPct val="50000"/>
              </a:spcBef>
              <a:defRPr/>
            </a:pPr>
            <a:r>
              <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rPr>
              <a:t>也可用一般最小二乘法思想估计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3" cstate="print"/>
          <a:srcRect/>
          <a:stretch>
            <a:fillRect/>
          </a:stretch>
        </p:blipFill>
        <p:spPr bwMode="auto">
          <a:xfrm>
            <a:off x="971600" y="4077072"/>
            <a:ext cx="7325967" cy="1500198"/>
          </a:xfrm>
          <a:prstGeom prst="rect">
            <a:avLst/>
          </a:prstGeom>
          <a:noFill/>
          <a:ln w="9525">
            <a:noFill/>
            <a:miter lim="800000"/>
            <a:headEnd/>
            <a:tailEnd/>
          </a:ln>
          <a:effectLst/>
        </p:spPr>
      </p:pic>
      <p:grpSp>
        <p:nvGrpSpPr>
          <p:cNvPr id="4" name="Group 15"/>
          <p:cNvGrpSpPr>
            <a:grpSpLocks/>
          </p:cNvGrpSpPr>
          <p:nvPr/>
        </p:nvGrpSpPr>
        <p:grpSpPr bwMode="auto">
          <a:xfrm>
            <a:off x="6429388" y="6508750"/>
            <a:ext cx="2208213" cy="349250"/>
            <a:chOff x="3379" y="3793"/>
            <a:chExt cx="1391" cy="220"/>
          </a:xfrm>
        </p:grpSpPr>
        <p:sp>
          <p:nvSpPr>
            <p:cNvPr id="5"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6"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7"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8"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9"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2291" name="Picture 3"/>
          <p:cNvPicPr>
            <a:picLocks noChangeAspect="1" noChangeArrowheads="1"/>
          </p:cNvPicPr>
          <p:nvPr/>
        </p:nvPicPr>
        <p:blipFill>
          <a:blip r:embed="rId4" cstate="print"/>
          <a:srcRect/>
          <a:stretch>
            <a:fillRect/>
          </a:stretch>
        </p:blipFill>
        <p:spPr bwMode="auto">
          <a:xfrm>
            <a:off x="1115616" y="1268760"/>
            <a:ext cx="3139228" cy="1214446"/>
          </a:xfrm>
          <a:prstGeom prst="rect">
            <a:avLst/>
          </a:prstGeom>
          <a:noFill/>
          <a:ln w="9525">
            <a:noFill/>
            <a:miter lim="800000"/>
            <a:headEnd/>
            <a:tailEnd/>
          </a:ln>
          <a:effectLst/>
        </p:spPr>
      </p:pic>
      <p:pic>
        <p:nvPicPr>
          <p:cNvPr id="12292" name="Picture 4"/>
          <p:cNvPicPr>
            <a:picLocks noChangeAspect="1" noChangeArrowheads="1"/>
          </p:cNvPicPr>
          <p:nvPr/>
        </p:nvPicPr>
        <p:blipFill>
          <a:blip r:embed="rId5" cstate="print"/>
          <a:srcRect/>
          <a:stretch>
            <a:fillRect/>
          </a:stretch>
        </p:blipFill>
        <p:spPr bwMode="auto">
          <a:xfrm>
            <a:off x="899592" y="2348880"/>
            <a:ext cx="6530870" cy="2143140"/>
          </a:xfrm>
          <a:prstGeom prst="rect">
            <a:avLst/>
          </a:prstGeom>
          <a:noFill/>
          <a:ln w="9525">
            <a:noFill/>
            <a:miter lim="800000"/>
            <a:headEnd/>
            <a:tailEnd/>
          </a:ln>
          <a:effectLst/>
        </p:spPr>
      </p:pic>
      <p:pic>
        <p:nvPicPr>
          <p:cNvPr id="12294" name="Picture 6"/>
          <p:cNvPicPr>
            <a:picLocks noChangeAspect="1" noChangeArrowheads="1"/>
          </p:cNvPicPr>
          <p:nvPr/>
        </p:nvPicPr>
        <p:blipFill>
          <a:blip r:embed="rId6" cstate="print"/>
          <a:srcRect/>
          <a:stretch>
            <a:fillRect/>
          </a:stretch>
        </p:blipFill>
        <p:spPr bwMode="auto">
          <a:xfrm>
            <a:off x="899592" y="5373216"/>
            <a:ext cx="5976664" cy="1064168"/>
          </a:xfrm>
          <a:prstGeom prst="rect">
            <a:avLst/>
          </a:prstGeom>
          <a:noFill/>
          <a:ln w="9525">
            <a:noFill/>
            <a:miter lim="800000"/>
            <a:headEnd/>
            <a:tailEnd/>
          </a:ln>
          <a:effectLst/>
        </p:spPr>
      </p:pic>
      <p:grpSp>
        <p:nvGrpSpPr>
          <p:cNvPr id="16" name="组合 15"/>
          <p:cNvGrpSpPr/>
          <p:nvPr/>
        </p:nvGrpSpPr>
        <p:grpSpPr>
          <a:xfrm>
            <a:off x="467544" y="404664"/>
            <a:ext cx="8424936" cy="864096"/>
            <a:chOff x="467544" y="404664"/>
            <a:chExt cx="8424936" cy="864096"/>
          </a:xfrm>
        </p:grpSpPr>
        <p:sp>
          <p:nvSpPr>
            <p:cNvPr id="12" name="矩形 11"/>
            <p:cNvSpPr/>
            <p:nvPr/>
          </p:nvSpPr>
          <p:spPr>
            <a:xfrm>
              <a:off x="467544" y="404664"/>
              <a:ext cx="8424936" cy="830997"/>
            </a:xfrm>
            <a:prstGeom prst="rect">
              <a:avLst/>
            </a:prstGeom>
          </p:spPr>
          <p:txBody>
            <a:bodyPr wrap="square">
              <a:spAutoFit/>
            </a:bodyPr>
            <a:lstStyle/>
            <a:p>
              <a:r>
                <a:rPr lang="en-US" altLang="zh-CN" sz="2400" b="1" dirty="0">
                  <a:latin typeface="楷体_GB2312" pitchFamily="49" charset="-122"/>
                  <a:ea typeface="楷体_GB2312" pitchFamily="49" charset="-122"/>
                </a:rPr>
                <a:t>10.</a:t>
              </a:r>
              <a:r>
                <a:rPr lang="zh-CN" altLang="en-US" sz="2400" b="1" dirty="0">
                  <a:latin typeface="楷体_GB2312" pitchFamily="49" charset="-122"/>
                  <a:ea typeface="楷体_GB2312" pitchFamily="49" charset="-122"/>
                </a:rPr>
                <a:t>设随机变量　　　　　相互独立，都服从区间　　　上的均匀分布，求　　　　　　　　　的数学期望和方差</a:t>
              </a:r>
              <a:r>
                <a:rPr lang="en-US" altLang="zh-CN"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graphicFrame>
          <p:nvGraphicFramePr>
            <p:cNvPr id="48130" name="Object 1"/>
            <p:cNvGraphicFramePr>
              <a:graphicFrameLocks noChangeAspect="1"/>
            </p:cNvGraphicFramePr>
            <p:nvPr/>
          </p:nvGraphicFramePr>
          <p:xfrm>
            <a:off x="2627784" y="436662"/>
            <a:ext cx="1423988" cy="400050"/>
          </p:xfrm>
          <a:graphic>
            <a:graphicData uri="http://schemas.openxmlformats.org/presentationml/2006/ole">
              <mc:AlternateContent xmlns:mc="http://schemas.openxmlformats.org/markup-compatibility/2006">
                <mc:Choice xmlns:v="urn:schemas-microsoft-com:vml" Requires="v">
                  <p:oleObj spid="_x0000_s15370" name="Equation" r:id="rId7" imgW="812520" imgH="228600" progId="Equation.DSMT4">
                    <p:embed/>
                  </p:oleObj>
                </mc:Choice>
                <mc:Fallback>
                  <p:oleObj name="Equation" r:id="rId7" imgW="812520" imgH="228600" progId="Equation.DSMT4">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436662"/>
                          <a:ext cx="1423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
            <p:cNvGraphicFramePr>
              <a:graphicFrameLocks noChangeAspect="1"/>
            </p:cNvGraphicFramePr>
            <p:nvPr/>
          </p:nvGraphicFramePr>
          <p:xfrm>
            <a:off x="7353300" y="498475"/>
            <a:ext cx="757238" cy="355600"/>
          </p:xfrm>
          <a:graphic>
            <a:graphicData uri="http://schemas.openxmlformats.org/presentationml/2006/ole">
              <mc:AlternateContent xmlns:mc="http://schemas.openxmlformats.org/markup-compatibility/2006">
                <mc:Choice xmlns:v="urn:schemas-microsoft-com:vml" Requires="v">
                  <p:oleObj spid="_x0000_s15371" name="Equation" r:id="rId9" imgW="431640" imgH="203040" progId="Equation.DSMT4">
                    <p:embed/>
                  </p:oleObj>
                </mc:Choice>
                <mc:Fallback>
                  <p:oleObj name="Equation" r:id="rId9" imgW="431640" imgH="20304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3300" y="498475"/>
                          <a:ext cx="75723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
            <p:cNvGraphicFramePr>
              <a:graphicFrameLocks noChangeAspect="1"/>
            </p:cNvGraphicFramePr>
            <p:nvPr/>
          </p:nvGraphicFramePr>
          <p:xfrm>
            <a:off x="2411760" y="868710"/>
            <a:ext cx="2692400" cy="400050"/>
          </p:xfrm>
          <a:graphic>
            <a:graphicData uri="http://schemas.openxmlformats.org/presentationml/2006/ole">
              <mc:AlternateContent xmlns:mc="http://schemas.openxmlformats.org/markup-compatibility/2006">
                <mc:Choice xmlns:v="urn:schemas-microsoft-com:vml" Requires="v">
                  <p:oleObj spid="_x0000_s15372" name="Equation" r:id="rId11" imgW="1536480" imgH="228600" progId="Equation.DSMT4">
                    <p:embed/>
                  </p:oleObj>
                </mc:Choice>
                <mc:Fallback>
                  <p:oleObj name="Equation" r:id="rId11" imgW="1536480" imgH="228600" progId="Equation.DSMT4">
                    <p:embed/>
                    <p:pic>
                      <p:nvPicPr>
                        <p:cNvPr id="0"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760" y="868710"/>
                          <a:ext cx="2692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wipe(left)">
                                      <p:cBhvr>
                                        <p:cTn id="17" dur="500"/>
                                        <p:tgtEl>
                                          <p:spTgt spid="122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4"/>
                                        </p:tgtEl>
                                        <p:attrNameLst>
                                          <p:attrName>style.visibility</p:attrName>
                                        </p:attrNameLst>
                                      </p:cBhvr>
                                      <p:to>
                                        <p:strVal val="visible"/>
                                      </p:to>
                                    </p:set>
                                    <p:animEffect transition="in" filter="wipe(left)">
                                      <p:cBhvr>
                                        <p:cTn id="2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5"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6"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7"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8"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9"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11265" name="Picture 1"/>
          <p:cNvPicPr>
            <a:picLocks noChangeAspect="1" noChangeArrowheads="1"/>
          </p:cNvPicPr>
          <p:nvPr/>
        </p:nvPicPr>
        <p:blipFill>
          <a:blip r:embed="rId3" cstate="print"/>
          <a:srcRect/>
          <a:stretch>
            <a:fillRect/>
          </a:stretch>
        </p:blipFill>
        <p:spPr bwMode="auto">
          <a:xfrm>
            <a:off x="857224" y="357166"/>
            <a:ext cx="5759002" cy="1285884"/>
          </a:xfrm>
          <a:prstGeom prst="rect">
            <a:avLst/>
          </a:prstGeom>
          <a:noFill/>
          <a:ln w="9525">
            <a:noFill/>
            <a:miter lim="800000"/>
            <a:headEnd/>
            <a:tailEnd/>
          </a:ln>
          <a:effectLst/>
        </p:spPr>
      </p:pic>
      <p:pic>
        <p:nvPicPr>
          <p:cNvPr id="11266" name="Picture 2"/>
          <p:cNvPicPr>
            <a:picLocks noChangeAspect="1" noChangeArrowheads="1"/>
          </p:cNvPicPr>
          <p:nvPr/>
        </p:nvPicPr>
        <p:blipFill>
          <a:blip r:embed="rId4" cstate="print"/>
          <a:srcRect/>
          <a:stretch>
            <a:fillRect/>
          </a:stretch>
        </p:blipFill>
        <p:spPr bwMode="auto">
          <a:xfrm>
            <a:off x="857224" y="1643050"/>
            <a:ext cx="5786478" cy="941098"/>
          </a:xfrm>
          <a:prstGeom prst="rect">
            <a:avLst/>
          </a:prstGeom>
          <a:noFill/>
          <a:ln w="9525">
            <a:noFill/>
            <a:miter lim="800000"/>
            <a:headEnd/>
            <a:tailEnd/>
          </a:ln>
          <a:effectLst/>
        </p:spPr>
      </p:pic>
      <p:sp>
        <p:nvSpPr>
          <p:cNvPr id="23" name="Text Box 2" descr="水滴"/>
          <p:cNvSpPr txBox="1">
            <a:spLocks noChangeArrowheads="1"/>
          </p:cNvSpPr>
          <p:nvPr/>
        </p:nvSpPr>
        <p:spPr bwMode="auto">
          <a:xfrm>
            <a:off x="500034" y="2285992"/>
            <a:ext cx="2000264" cy="584775"/>
          </a:xfrm>
          <a:prstGeom prst="rect">
            <a:avLst/>
          </a:prstGeom>
          <a:no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11</a:t>
            </a:r>
            <a:endPar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pic>
        <p:nvPicPr>
          <p:cNvPr id="11267" name="Picture 3"/>
          <p:cNvPicPr>
            <a:picLocks noChangeAspect="1" noChangeArrowheads="1"/>
          </p:cNvPicPr>
          <p:nvPr/>
        </p:nvPicPr>
        <p:blipFill>
          <a:blip r:embed="rId5" cstate="print"/>
          <a:srcRect/>
          <a:stretch>
            <a:fillRect/>
          </a:stretch>
        </p:blipFill>
        <p:spPr bwMode="auto">
          <a:xfrm>
            <a:off x="214282" y="2928934"/>
            <a:ext cx="8715436" cy="1000132"/>
          </a:xfrm>
          <a:prstGeom prst="rect">
            <a:avLst/>
          </a:prstGeom>
          <a:noFill/>
          <a:ln w="9525">
            <a:noFill/>
            <a:miter lim="800000"/>
            <a:headEnd/>
            <a:tailEnd/>
          </a:ln>
          <a:effectLst/>
        </p:spPr>
      </p:pic>
      <p:pic>
        <p:nvPicPr>
          <p:cNvPr id="11269" name="Picture 5"/>
          <p:cNvPicPr>
            <a:picLocks noChangeAspect="1" noChangeArrowheads="1"/>
          </p:cNvPicPr>
          <p:nvPr/>
        </p:nvPicPr>
        <p:blipFill>
          <a:blip r:embed="rId6" cstate="print"/>
          <a:srcRect/>
          <a:stretch>
            <a:fillRect/>
          </a:stretch>
        </p:blipFill>
        <p:spPr bwMode="auto">
          <a:xfrm>
            <a:off x="357158" y="5143512"/>
            <a:ext cx="8437204" cy="857256"/>
          </a:xfrm>
          <a:prstGeom prst="rect">
            <a:avLst/>
          </a:prstGeom>
          <a:noFill/>
          <a:ln w="9525">
            <a:noFill/>
            <a:miter lim="800000"/>
            <a:headEnd/>
            <a:tailEnd/>
          </a:ln>
          <a:effectLst/>
        </p:spPr>
      </p:pic>
      <p:graphicFrame>
        <p:nvGraphicFramePr>
          <p:cNvPr id="48130" name="Object 2"/>
          <p:cNvGraphicFramePr>
            <a:graphicFrameLocks noChangeAspect="1"/>
          </p:cNvGraphicFramePr>
          <p:nvPr/>
        </p:nvGraphicFramePr>
        <p:xfrm>
          <a:off x="561975" y="4149725"/>
          <a:ext cx="2979738" cy="844550"/>
        </p:xfrm>
        <a:graphic>
          <a:graphicData uri="http://schemas.openxmlformats.org/presentationml/2006/ole">
            <mc:AlternateContent xmlns:mc="http://schemas.openxmlformats.org/markup-compatibility/2006">
              <mc:Choice xmlns:v="urn:schemas-microsoft-com:vml" Requires="v">
                <p:oleObj spid="_x0000_s2058" name="Equation" r:id="rId7" imgW="1701720" imgH="482400" progId="Equation.DSMT4">
                  <p:embed/>
                </p:oleObj>
              </mc:Choice>
              <mc:Fallback>
                <p:oleObj name="Equation" r:id="rId7" imgW="1701720" imgH="48240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75" y="4149725"/>
                        <a:ext cx="297973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2" descr="水滴"/>
          <p:cNvSpPr txBox="1">
            <a:spLocks noChangeArrowheads="1"/>
          </p:cNvSpPr>
          <p:nvPr/>
        </p:nvSpPr>
        <p:spPr bwMode="auto">
          <a:xfrm>
            <a:off x="3851920" y="4293096"/>
            <a:ext cx="2088232" cy="400110"/>
          </a:xfrm>
          <a:prstGeom prst="rect">
            <a:avLst/>
          </a:prstGeom>
          <a:noFill/>
          <a:ln w="9525">
            <a:noFill/>
            <a:miter lim="800000"/>
            <a:headEnd/>
            <a:tailEnd/>
          </a:ln>
          <a:effectLst/>
        </p:spPr>
        <p:txBody>
          <a:bodyPr wrap="square">
            <a:spAutoFit/>
          </a:bodyPr>
          <a:lstStyle/>
          <a:p>
            <a:pPr>
              <a:spcBef>
                <a:spcPct val="50000"/>
              </a:spcBef>
              <a:defRPr/>
            </a:pPr>
            <a:r>
              <a:rPr kumimoji="1" lang="zh-CN" altLang="en-US" sz="2000" b="1" dirty="0">
                <a:solidFill>
                  <a:srgbClr val="000000"/>
                </a:solidFill>
                <a:latin typeface="楷体_GB2312" pitchFamily="49" charset="-122"/>
                <a:ea typeface="楷体_GB2312" pitchFamily="49" charset="-122"/>
              </a:rPr>
              <a:t>则总停车次数</a:t>
            </a:r>
          </a:p>
        </p:txBody>
      </p:sp>
      <p:graphicFrame>
        <p:nvGraphicFramePr>
          <p:cNvPr id="16" name="Object 2"/>
          <p:cNvGraphicFramePr>
            <a:graphicFrameLocks noChangeAspect="1"/>
          </p:cNvGraphicFramePr>
          <p:nvPr/>
        </p:nvGraphicFramePr>
        <p:xfrm>
          <a:off x="5508104" y="4149080"/>
          <a:ext cx="1223962" cy="755650"/>
        </p:xfrm>
        <a:graphic>
          <a:graphicData uri="http://schemas.openxmlformats.org/presentationml/2006/ole">
            <mc:AlternateContent xmlns:mc="http://schemas.openxmlformats.org/markup-compatibility/2006">
              <mc:Choice xmlns:v="urn:schemas-microsoft-com:vml" Requires="v">
                <p:oleObj spid="_x0000_s2059" name="Equation" r:id="rId9" imgW="698400" imgH="431640" progId="Equation.DSMT4">
                  <p:embed/>
                </p:oleObj>
              </mc:Choice>
              <mc:Fallback>
                <p:oleObj name="Equation" r:id="rId9" imgW="698400" imgH="4316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104" y="4149080"/>
                        <a:ext cx="1223962"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AutoShape 17"/>
          <p:cNvSpPr>
            <a:spLocks noChangeArrowheads="1"/>
          </p:cNvSpPr>
          <p:nvPr/>
        </p:nvSpPr>
        <p:spPr bwMode="auto">
          <a:xfrm>
            <a:off x="6407696" y="1484784"/>
            <a:ext cx="2736304" cy="990600"/>
          </a:xfrm>
          <a:prstGeom prst="wedgeRoundRectCallout">
            <a:avLst>
              <a:gd name="adj1" fmla="val -66586"/>
              <a:gd name="adj2" fmla="val 211933"/>
              <a:gd name="adj3" fmla="val 16667"/>
            </a:avLst>
          </a:prstGeom>
          <a:gradFill rotWithShape="1">
            <a:gsLst>
              <a:gs pos="0">
                <a:schemeClr val="accent1"/>
              </a:gs>
              <a:gs pos="50000">
                <a:srgbClr val="FFFFFF"/>
              </a:gs>
              <a:gs pos="100000">
                <a:schemeClr val="accent1"/>
              </a:gs>
            </a:gsLst>
            <a:lin ang="5400000" scaled="1"/>
          </a:gradFill>
          <a:ln w="34925">
            <a:solidFill>
              <a:srgbClr val="7030A0"/>
            </a:solidFill>
            <a:miter lim="800000"/>
            <a:headEnd/>
            <a:tailEnd/>
          </a:ln>
          <a:effectLst/>
        </p:spPr>
        <p:txBody>
          <a:bodyPr wrap="none" anchor="ctr"/>
          <a:lstStyle/>
          <a:p>
            <a:pPr algn="ctr">
              <a:defRPr/>
            </a:pPr>
            <a:r>
              <a:rPr kumimoji="1" lang="zh-CN" altLang="en-US" sz="2000" b="1" dirty="0">
                <a:effectLst>
                  <a:outerShdw blurRad="38100" dist="38100" dir="2700000" algn="tl">
                    <a:srgbClr val="FFFFFF"/>
                  </a:outerShdw>
                </a:effectLst>
                <a:latin typeface="黑体" pitchFamily="49" charset="-122"/>
                <a:ea typeface="黑体" pitchFamily="49" charset="-122"/>
              </a:rPr>
              <a:t>此题中各</a:t>
            </a:r>
            <a:r>
              <a:rPr kumimoji="1" lang="en-US" altLang="zh-CN" sz="2000" b="1" i="1" dirty="0">
                <a:effectLst>
                  <a:outerShdw blurRad="38100" dist="38100" dir="2700000" algn="tl">
                    <a:srgbClr val="FFFFFF"/>
                  </a:outerShdw>
                </a:effectLst>
                <a:latin typeface="Times New Roman" pitchFamily="18" charset="0"/>
                <a:ea typeface="黑体" pitchFamily="49" charset="-122"/>
                <a:cs typeface="Times New Roman" pitchFamily="18" charset="0"/>
              </a:rPr>
              <a:t>X</a:t>
            </a:r>
            <a:r>
              <a:rPr kumimoji="1" lang="en-US" altLang="zh-CN" sz="1600" b="1" i="1" dirty="0">
                <a:effectLst>
                  <a:outerShdw blurRad="38100" dist="38100" dir="2700000" algn="tl">
                    <a:srgbClr val="FFFFFF"/>
                  </a:outerShdw>
                </a:effectLst>
                <a:latin typeface="Times New Roman" pitchFamily="18" charset="0"/>
                <a:ea typeface="黑体" pitchFamily="49" charset="-122"/>
                <a:cs typeface="Times New Roman" pitchFamily="18" charset="0"/>
              </a:rPr>
              <a:t>i</a:t>
            </a:r>
            <a:r>
              <a:rPr kumimoji="1" lang="zh-CN" altLang="en-US" sz="2000" b="1" dirty="0">
                <a:effectLst>
                  <a:outerShdw blurRad="38100" dist="38100" dir="2700000" algn="tl">
                    <a:srgbClr val="FFFFFF"/>
                  </a:outerShdw>
                </a:effectLst>
                <a:latin typeface="黑体" pitchFamily="49" charset="-122"/>
                <a:ea typeface="黑体" pitchFamily="49" charset="-122"/>
              </a:rPr>
              <a:t>同分布，</a:t>
            </a:r>
            <a:endParaRPr kumimoji="1" lang="en-US" altLang="zh-CN" sz="2000" b="1" dirty="0">
              <a:effectLst>
                <a:outerShdw blurRad="38100" dist="38100" dir="2700000" algn="tl">
                  <a:srgbClr val="FFFFFF"/>
                </a:outerShdw>
              </a:effectLst>
              <a:latin typeface="黑体" pitchFamily="49" charset="-122"/>
              <a:ea typeface="黑体" pitchFamily="49" charset="-122"/>
            </a:endParaRPr>
          </a:p>
          <a:p>
            <a:pPr algn="ctr">
              <a:defRPr/>
            </a:pPr>
            <a:r>
              <a:rPr kumimoji="1" lang="zh-CN" altLang="en-US" sz="2000" b="1" dirty="0">
                <a:effectLst>
                  <a:outerShdw blurRad="38100" dist="38100" dir="2700000" algn="tl">
                    <a:srgbClr val="FFFFFF"/>
                  </a:outerShdw>
                </a:effectLst>
                <a:latin typeface="黑体" pitchFamily="49" charset="-122"/>
                <a:ea typeface="黑体" pitchFamily="49" charset="-122"/>
              </a:rPr>
              <a:t>但相互独立吗？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5"/>
                                        </p:tgtEl>
                                        <p:attrNameLst>
                                          <p:attrName>style.visibility</p:attrName>
                                        </p:attrNameLst>
                                      </p:cBhvr>
                                      <p:to>
                                        <p:strVal val="visible"/>
                                      </p:to>
                                    </p:set>
                                    <p:animEffect transition="in" filter="wipe(left)">
                                      <p:cBhvr>
                                        <p:cTn id="7" dur="500"/>
                                        <p:tgtEl>
                                          <p:spTgt spid="112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wipe(left)">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67"/>
                                        </p:tgtEl>
                                        <p:attrNameLst>
                                          <p:attrName>style.visibility</p:attrName>
                                        </p:attrNameLst>
                                      </p:cBhvr>
                                      <p:to>
                                        <p:strVal val="visible"/>
                                      </p:to>
                                    </p:set>
                                    <p:animEffect transition="in" filter="wipe(left)">
                                      <p:cBhvr>
                                        <p:cTn id="22" dur="500"/>
                                        <p:tgtEl>
                                          <p:spTgt spid="112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130"/>
                                        </p:tgtEl>
                                        <p:attrNameLst>
                                          <p:attrName>style.visibility</p:attrName>
                                        </p:attrNameLst>
                                      </p:cBhvr>
                                      <p:to>
                                        <p:strVal val="visible"/>
                                      </p:to>
                                    </p:set>
                                    <p:animEffect transition="in" filter="wipe(left)">
                                      <p:cBhvr>
                                        <p:cTn id="27" dur="500"/>
                                        <p:tgtEl>
                                          <p:spTgt spid="481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69"/>
                                        </p:tgtEl>
                                        <p:attrNameLst>
                                          <p:attrName>style.visibility</p:attrName>
                                        </p:attrNameLst>
                                      </p:cBhvr>
                                      <p:to>
                                        <p:strVal val="visible"/>
                                      </p:to>
                                    </p:set>
                                    <p:animEffect transition="in" filter="wipe(left)">
                                      <p:cBhvr>
                                        <p:cTn id="42" dur="500"/>
                                        <p:tgtEl>
                                          <p:spTgt spid="1126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1+#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p:bldP spid="1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5"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6"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7"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8"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9"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18" name="Text Box 2" descr="水滴"/>
          <p:cNvSpPr txBox="1">
            <a:spLocks noChangeArrowheads="1"/>
          </p:cNvSpPr>
          <p:nvPr/>
        </p:nvSpPr>
        <p:spPr bwMode="auto">
          <a:xfrm>
            <a:off x="500034" y="500042"/>
            <a:ext cx="2000264" cy="584775"/>
          </a:xfrm>
          <a:prstGeom prst="rect">
            <a:avLst/>
          </a:prstGeom>
          <a:no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12</a:t>
            </a:r>
            <a:endPar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pic>
        <p:nvPicPr>
          <p:cNvPr id="10241" name="Picture 1"/>
          <p:cNvPicPr>
            <a:picLocks noChangeAspect="1" noChangeArrowheads="1"/>
          </p:cNvPicPr>
          <p:nvPr/>
        </p:nvPicPr>
        <p:blipFill>
          <a:blip r:embed="rId2" cstate="print"/>
          <a:srcRect/>
          <a:stretch>
            <a:fillRect/>
          </a:stretch>
        </p:blipFill>
        <p:spPr bwMode="auto">
          <a:xfrm>
            <a:off x="1180758" y="347039"/>
            <a:ext cx="7893899" cy="928694"/>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cstate="print"/>
          <a:srcRect/>
          <a:stretch>
            <a:fillRect/>
          </a:stretch>
        </p:blipFill>
        <p:spPr bwMode="auto">
          <a:xfrm>
            <a:off x="539552" y="2996952"/>
            <a:ext cx="8543985" cy="928694"/>
          </a:xfrm>
          <a:prstGeom prst="rect">
            <a:avLst/>
          </a:prstGeom>
          <a:noFill/>
          <a:ln w="9525">
            <a:noFill/>
            <a:miter lim="800000"/>
            <a:headEnd/>
            <a:tailEnd/>
          </a:ln>
          <a:effectLst/>
        </p:spPr>
      </p:pic>
      <p:grpSp>
        <p:nvGrpSpPr>
          <p:cNvPr id="27" name="组合 26"/>
          <p:cNvGrpSpPr/>
          <p:nvPr/>
        </p:nvGrpSpPr>
        <p:grpSpPr>
          <a:xfrm>
            <a:off x="428596" y="1214422"/>
            <a:ext cx="7080785" cy="523220"/>
            <a:chOff x="428596" y="1214422"/>
            <a:chExt cx="7080785" cy="523220"/>
          </a:xfrm>
        </p:grpSpPr>
        <p:sp>
          <p:nvSpPr>
            <p:cNvPr id="21" name="矩形 20"/>
            <p:cNvSpPr/>
            <p:nvPr/>
          </p:nvSpPr>
          <p:spPr>
            <a:xfrm>
              <a:off x="428596" y="1214422"/>
              <a:ext cx="7080785" cy="523220"/>
            </a:xfrm>
            <a:prstGeom prst="rect">
              <a:avLst/>
            </a:prstGeom>
          </p:spPr>
          <p:txBody>
            <a:bodyPr wrap="none">
              <a:spAutoFit/>
            </a:bodyPr>
            <a:lstStyle/>
            <a:p>
              <a:r>
                <a:rPr lang="zh-CN" altLang="en-US" sz="2400" b="1" dirty="0">
                  <a:latin typeface="楷体_GB2312" pitchFamily="49" charset="-122"/>
                  <a:ea typeface="楷体_GB2312" pitchFamily="49" charset="-122"/>
                </a:rPr>
                <a:t>需用结论：</a:t>
              </a:r>
              <a:r>
                <a:rPr lang="en-US" altLang="zh-CN" sz="2800" b="1" dirty="0">
                  <a:latin typeface="楷体_GB2312" pitchFamily="49" charset="-122"/>
                  <a:ea typeface="楷体_GB2312" pitchFamily="49" charset="-122"/>
                </a:rPr>
                <a:t>f(x)=E[(X-x)]</a:t>
              </a:r>
              <a:r>
                <a:rPr lang="zh-CN" altLang="en-US" sz="2800" b="1" dirty="0">
                  <a:latin typeface="楷体_GB2312" pitchFamily="49" charset="-122"/>
                  <a:ea typeface="楷体_GB2312" pitchFamily="49" charset="-122"/>
                </a:rPr>
                <a:t>在</a:t>
              </a:r>
              <a:r>
                <a:rPr lang="en-US" altLang="zh-CN" sz="2800" b="1" dirty="0">
                  <a:latin typeface="楷体_GB2312" pitchFamily="49" charset="-122"/>
                  <a:ea typeface="楷体_GB2312" pitchFamily="49" charset="-122"/>
                </a:rPr>
                <a:t>x=E(X)</a:t>
              </a:r>
              <a:r>
                <a:rPr lang="zh-CN" altLang="en-US" sz="2400" b="1" dirty="0">
                  <a:latin typeface="楷体_GB2312" pitchFamily="49" charset="-122"/>
                  <a:ea typeface="楷体_GB2312" pitchFamily="49" charset="-122"/>
                </a:rPr>
                <a:t>时取最小值</a:t>
              </a:r>
            </a:p>
          </p:txBody>
        </p:sp>
        <p:sp>
          <p:nvSpPr>
            <p:cNvPr id="22" name="矩形 21"/>
            <p:cNvSpPr/>
            <p:nvPr/>
          </p:nvSpPr>
          <p:spPr>
            <a:xfrm>
              <a:off x="4286248" y="1214422"/>
              <a:ext cx="288862" cy="338554"/>
            </a:xfrm>
            <a:prstGeom prst="rect">
              <a:avLst/>
            </a:prstGeom>
          </p:spPr>
          <p:txBody>
            <a:bodyPr wrap="none">
              <a:spAutoFit/>
            </a:bodyPr>
            <a:lstStyle/>
            <a:p>
              <a:r>
                <a:rPr lang="en-US" altLang="zh-CN" sz="1600" b="1" dirty="0">
                  <a:latin typeface="楷体_GB2312" pitchFamily="49" charset="-122"/>
                  <a:ea typeface="楷体_GB2312" pitchFamily="49" charset="-122"/>
                </a:rPr>
                <a:t>2</a:t>
              </a:r>
              <a:endParaRPr lang="zh-CN" altLang="en-US" sz="1600" b="1" dirty="0">
                <a:latin typeface="楷体_GB2312" pitchFamily="49" charset="-122"/>
                <a:ea typeface="楷体_GB2312" pitchFamily="49" charset="-122"/>
              </a:endParaRPr>
            </a:p>
          </p:txBody>
        </p:sp>
      </p:grpSp>
      <p:sp>
        <p:nvSpPr>
          <p:cNvPr id="28" name="Text Box 2" descr="水滴"/>
          <p:cNvSpPr txBox="1">
            <a:spLocks noChangeArrowheads="1"/>
          </p:cNvSpPr>
          <p:nvPr/>
        </p:nvSpPr>
        <p:spPr bwMode="auto">
          <a:xfrm>
            <a:off x="611560" y="3645024"/>
            <a:ext cx="714380" cy="584775"/>
          </a:xfrm>
          <a:prstGeom prst="rect">
            <a:avLst/>
          </a:prstGeom>
          <a:noFill/>
          <a:ln w="9525">
            <a:noFill/>
            <a:miter lim="800000"/>
            <a:headEnd/>
            <a:tailEnd/>
          </a:ln>
          <a:effectLst/>
        </p:spPr>
        <p:txBody>
          <a:bodyPr wrap="square">
            <a:spAutoFit/>
          </a:bodyPr>
          <a:lstStyle/>
          <a:p>
            <a:pPr>
              <a:spcBef>
                <a:spcPct val="50000"/>
              </a:spcBef>
              <a:defRPr/>
            </a:pPr>
            <a:r>
              <a:rPr kumimoji="1" lang="en-US" altLang="zh-CN" sz="3200" b="1" dirty="0">
                <a:solidFill>
                  <a:srgbClr val="000000"/>
                </a:solidFill>
                <a:effectLst>
                  <a:outerShdw blurRad="38100" dist="38100" dir="2700000" algn="tl">
                    <a:srgbClr val="C0C0C0"/>
                  </a:outerShdw>
                </a:effectLst>
                <a:latin typeface="楷体_GB2312" pitchFamily="49" charset="-122"/>
                <a:ea typeface="楷体_GB2312" pitchFamily="49" charset="-122"/>
              </a:rPr>
              <a:t>15</a:t>
            </a:r>
            <a:endParaRPr kumimoji="1" lang="zh-CN" altLang="en-US" sz="32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pic>
        <p:nvPicPr>
          <p:cNvPr id="10243" name="Picture 3"/>
          <p:cNvPicPr>
            <a:picLocks noChangeAspect="1" noChangeArrowheads="1"/>
          </p:cNvPicPr>
          <p:nvPr/>
        </p:nvPicPr>
        <p:blipFill>
          <a:blip r:embed="rId4" cstate="print"/>
          <a:srcRect/>
          <a:stretch>
            <a:fillRect/>
          </a:stretch>
        </p:blipFill>
        <p:spPr bwMode="auto">
          <a:xfrm>
            <a:off x="611560" y="4293096"/>
            <a:ext cx="8225575" cy="2214578"/>
          </a:xfrm>
          <a:prstGeom prst="rect">
            <a:avLst/>
          </a:prstGeom>
          <a:noFill/>
          <a:ln w="9525">
            <a:noFill/>
            <a:miter lim="800000"/>
            <a:headEnd/>
            <a:tailEnd/>
          </a:ln>
          <a:effectLst/>
        </p:spPr>
      </p:pic>
      <p:sp>
        <p:nvSpPr>
          <p:cNvPr id="16" name="矩形 15"/>
          <p:cNvSpPr>
            <a:spLocks noChangeArrowheads="1"/>
          </p:cNvSpPr>
          <p:nvPr/>
        </p:nvSpPr>
        <p:spPr bwMode="auto">
          <a:xfrm>
            <a:off x="467544" y="1700808"/>
            <a:ext cx="8153400" cy="830997"/>
          </a:xfrm>
          <a:prstGeom prst="rect">
            <a:avLst/>
          </a:prstGeom>
          <a:noFill/>
          <a:ln w="9525">
            <a:noFill/>
            <a:miter lim="800000"/>
            <a:headEnd/>
            <a:tailEnd/>
          </a:ln>
        </p:spPr>
        <p:txBody>
          <a:bodyPr>
            <a:spAutoFit/>
          </a:bodyPr>
          <a:lstStyle/>
          <a:p>
            <a:r>
              <a:rPr lang="zh-CN" altLang="en-US" sz="2400" b="1" dirty="0">
                <a:latin typeface="楷体_GB2312" pitchFamily="49" charset="-122"/>
                <a:ea typeface="楷体_GB2312" pitchFamily="49" charset="-122"/>
              </a:rPr>
              <a:t>随机变量关于其数学期望的偏离程度比关于其它任何值的偏离程度都要小！</a:t>
            </a:r>
            <a:endParaRPr lang="zh-CN" altLang="en-US" sz="2400" dirty="0">
              <a:latin typeface="楷体_GB2312" pitchFamily="49" charset="-122"/>
              <a:ea typeface="楷体_GB2312" pitchFamily="49" charset="-122"/>
            </a:endParaRPr>
          </a:p>
        </p:txBody>
      </p:sp>
      <p:sp>
        <p:nvSpPr>
          <p:cNvPr id="17" name="矩形 16"/>
          <p:cNvSpPr/>
          <p:nvPr/>
        </p:nvSpPr>
        <p:spPr>
          <a:xfrm>
            <a:off x="539552" y="2492896"/>
            <a:ext cx="5134739" cy="535531"/>
          </a:xfrm>
          <a:prstGeom prst="rect">
            <a:avLst/>
          </a:prstGeom>
        </p:spPr>
        <p:txBody>
          <a:bodyPr wrap="none">
            <a:spAutoFit/>
          </a:bodyPr>
          <a:lstStyle/>
          <a:p>
            <a:pPr>
              <a:lnSpc>
                <a:spcPct val="120000"/>
              </a:lnSpc>
              <a:defRPr/>
            </a:pPr>
            <a:r>
              <a:rPr lang="zh-CN" altLang="en-US" sz="24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数学期望是随机变量取值的</a:t>
            </a:r>
            <a:r>
              <a:rPr lang="zh-CN" altLang="en-US" sz="2400" b="1" dirty="0">
                <a:solidFill>
                  <a:srgbClr val="C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集中点！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1"/>
                                        </p:tgtEl>
                                        <p:attrNameLst>
                                          <p:attrName>style.visibility</p:attrName>
                                        </p:attrNameLst>
                                      </p:cBhvr>
                                      <p:to>
                                        <p:strVal val="visible"/>
                                      </p:to>
                                    </p:set>
                                    <p:animEffect transition="in" filter="wipe(left)">
                                      <p:cBhvr>
                                        <p:cTn id="12" dur="500"/>
                                        <p:tgtEl>
                                          <p:spTgt spid="102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animEffect transition="in" filter="wipe(left)">
                                      <p:cBhvr>
                                        <p:cTn id="32" dur="500"/>
                                        <p:tgtEl>
                                          <p:spTgt spid="102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10243"/>
                                        </p:tgtEl>
                                        <p:attrNameLst>
                                          <p:attrName>style.visibility</p:attrName>
                                        </p:attrNameLst>
                                      </p:cBhvr>
                                      <p:to>
                                        <p:strVal val="visible"/>
                                      </p:to>
                                    </p:set>
                                    <p:anim calcmode="lin" valueType="num">
                                      <p:cBhvr>
                                        <p:cTn id="42" dur="500" fill="hold"/>
                                        <p:tgtEl>
                                          <p:spTgt spid="10243"/>
                                        </p:tgtEl>
                                        <p:attrNameLst>
                                          <p:attrName>ppt_w</p:attrName>
                                        </p:attrNameLst>
                                      </p:cBhvr>
                                      <p:tavLst>
                                        <p:tav tm="0">
                                          <p:val>
                                            <p:fltVal val="0"/>
                                          </p:val>
                                        </p:tav>
                                        <p:tav tm="100000">
                                          <p:val>
                                            <p:strVal val="#ppt_w"/>
                                          </p:val>
                                        </p:tav>
                                      </p:tavLst>
                                    </p:anim>
                                    <p:anim calcmode="lin" valueType="num">
                                      <p:cBhvr>
                                        <p:cTn id="43" dur="500" fill="hold"/>
                                        <p:tgtEl>
                                          <p:spTgt spid="102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5"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6"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7"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8"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9"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9220" name="Picture 4"/>
          <p:cNvPicPr>
            <a:picLocks noChangeAspect="1" noChangeArrowheads="1"/>
          </p:cNvPicPr>
          <p:nvPr/>
        </p:nvPicPr>
        <p:blipFill>
          <a:blip r:embed="rId2" cstate="print"/>
          <a:srcRect/>
          <a:stretch>
            <a:fillRect/>
          </a:stretch>
        </p:blipFill>
        <p:spPr bwMode="auto">
          <a:xfrm>
            <a:off x="714348" y="785794"/>
            <a:ext cx="7261915" cy="3214710"/>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cstate="print"/>
          <a:srcRect/>
          <a:stretch>
            <a:fillRect/>
          </a:stretch>
        </p:blipFill>
        <p:spPr bwMode="auto">
          <a:xfrm>
            <a:off x="642910" y="4000504"/>
            <a:ext cx="6161338" cy="170145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wipe(left)">
                                      <p:cBhvr>
                                        <p:cTn id="12"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pic>
        <p:nvPicPr>
          <p:cNvPr id="93186" name="Picture 2"/>
          <p:cNvPicPr>
            <a:picLocks noChangeAspect="1" noChangeArrowheads="1"/>
          </p:cNvPicPr>
          <p:nvPr/>
        </p:nvPicPr>
        <p:blipFill>
          <a:blip r:embed="rId2" cstate="print"/>
          <a:srcRect/>
          <a:stretch>
            <a:fillRect/>
          </a:stretch>
        </p:blipFill>
        <p:spPr bwMode="auto">
          <a:xfrm>
            <a:off x="714347" y="357166"/>
            <a:ext cx="6789204" cy="1919706"/>
          </a:xfrm>
          <a:prstGeom prst="rect">
            <a:avLst/>
          </a:prstGeom>
          <a:noFill/>
          <a:ln w="9525">
            <a:noFill/>
            <a:miter lim="800000"/>
            <a:headEnd/>
            <a:tailEnd/>
          </a:ln>
          <a:effectLst/>
        </p:spPr>
      </p:pic>
      <p:pic>
        <p:nvPicPr>
          <p:cNvPr id="93187" name="Picture 3"/>
          <p:cNvPicPr>
            <a:picLocks noChangeAspect="1" noChangeArrowheads="1"/>
          </p:cNvPicPr>
          <p:nvPr/>
        </p:nvPicPr>
        <p:blipFill>
          <a:blip r:embed="rId3" cstate="print"/>
          <a:srcRect/>
          <a:stretch>
            <a:fillRect/>
          </a:stretch>
        </p:blipFill>
        <p:spPr bwMode="auto">
          <a:xfrm>
            <a:off x="642910" y="2357430"/>
            <a:ext cx="8261723" cy="1785950"/>
          </a:xfrm>
          <a:prstGeom prst="rect">
            <a:avLst/>
          </a:prstGeom>
          <a:noFill/>
          <a:ln w="9525">
            <a:noFill/>
            <a:miter lim="800000"/>
            <a:headEnd/>
            <a:tailEnd/>
          </a:ln>
          <a:effectLst/>
        </p:spPr>
      </p:pic>
      <p:cxnSp>
        <p:nvCxnSpPr>
          <p:cNvPr id="10" name="直接连接符 9"/>
          <p:cNvCxnSpPr/>
          <p:nvPr/>
        </p:nvCxnSpPr>
        <p:spPr>
          <a:xfrm>
            <a:off x="4572000" y="3140968"/>
            <a:ext cx="424847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3568" y="3645024"/>
            <a:ext cx="4248472"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left)">
                                      <p:cBhvr>
                                        <p:cTn id="7" dur="500"/>
                                        <p:tgtEl>
                                          <p:spTgt spid="931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87"/>
                                        </p:tgtEl>
                                        <p:attrNameLst>
                                          <p:attrName>style.visibility</p:attrName>
                                        </p:attrNameLst>
                                      </p:cBhvr>
                                      <p:to>
                                        <p:strVal val="visible"/>
                                      </p:to>
                                    </p:set>
                                    <p:animEffect transition="in" filter="wipe(left)">
                                      <p:cBhvr>
                                        <p:cTn id="12" dur="500"/>
                                        <p:tgtEl>
                                          <p:spTgt spid="931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Group 15"/>
          <p:cNvGrpSpPr>
            <a:grpSpLocks/>
          </p:cNvGrpSpPr>
          <p:nvPr/>
        </p:nvGrpSpPr>
        <p:grpSpPr bwMode="auto">
          <a:xfrm>
            <a:off x="6429388" y="6508750"/>
            <a:ext cx="2208213" cy="349250"/>
            <a:chOff x="3379" y="3793"/>
            <a:chExt cx="1391" cy="220"/>
          </a:xfrm>
        </p:grpSpPr>
        <p:sp>
          <p:nvSpPr>
            <p:cNvPr id="14" name="AutoShape 16">
              <a:hlinkClick r:id="" action="ppaction://hlinkshowjump?jump=firstslide" highlightClick="1"/>
            </p:cNvPr>
            <p:cNvSpPr>
              <a:spLocks noChangeArrowheads="1"/>
            </p:cNvSpPr>
            <p:nvPr/>
          </p:nvSpPr>
          <p:spPr bwMode="auto">
            <a:xfrm>
              <a:off x="3379" y="3793"/>
              <a:ext cx="302" cy="220"/>
            </a:xfrm>
            <a:prstGeom prst="actionButtonBeginning">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5" name="AutoShape 17">
              <a:hlinkClick r:id="" action="ppaction://hlinkshowjump?jump=previousslide" highlightClick="1"/>
            </p:cNvPr>
            <p:cNvSpPr>
              <a:spLocks noChangeArrowheads="1"/>
            </p:cNvSpPr>
            <p:nvPr/>
          </p:nvSpPr>
          <p:spPr bwMode="auto">
            <a:xfrm>
              <a:off x="3651" y="3793"/>
              <a:ext cx="302" cy="220"/>
            </a:xfrm>
            <a:prstGeom prst="actionButtonBackPrevious">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6" name="AutoShape 18">
              <a:hlinkClick r:id="" action="ppaction://hlinkshowjump?jump=endshow" highlightClick="1"/>
            </p:cNvPr>
            <p:cNvSpPr>
              <a:spLocks noChangeArrowheads="1"/>
            </p:cNvSpPr>
            <p:nvPr/>
          </p:nvSpPr>
          <p:spPr bwMode="auto">
            <a:xfrm>
              <a:off x="3923" y="3793"/>
              <a:ext cx="302" cy="220"/>
            </a:xfrm>
            <a:prstGeom prst="actionButtonReturn">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7" name="AutoShape 19">
              <a:hlinkClick r:id="" action="ppaction://hlinkshowjump?jump=nextslide" highlightClick="1"/>
            </p:cNvPr>
            <p:cNvSpPr>
              <a:spLocks noChangeArrowheads="1"/>
            </p:cNvSpPr>
            <p:nvPr/>
          </p:nvSpPr>
          <p:spPr bwMode="auto">
            <a:xfrm>
              <a:off x="4195" y="3793"/>
              <a:ext cx="302" cy="220"/>
            </a:xfrm>
            <a:prstGeom prst="actionButtonForwardNext">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sp>
          <p:nvSpPr>
            <p:cNvPr id="18" name="AutoShape 20">
              <a:hlinkClick r:id="" action="ppaction://hlinkshowjump?jump=lastslide" highlightClick="1"/>
            </p:cNvPr>
            <p:cNvSpPr>
              <a:spLocks noChangeArrowheads="1"/>
            </p:cNvSpPr>
            <p:nvPr/>
          </p:nvSpPr>
          <p:spPr bwMode="auto">
            <a:xfrm>
              <a:off x="4468" y="3793"/>
              <a:ext cx="302" cy="220"/>
            </a:xfrm>
            <a:prstGeom prst="actionButtonEnd">
              <a:avLst/>
            </a:prstGeom>
            <a:gradFill rotWithShape="1">
              <a:gsLst>
                <a:gs pos="0">
                  <a:srgbClr val="666400">
                    <a:alpha val="67000"/>
                  </a:srgbClr>
                </a:gs>
                <a:gs pos="100000">
                  <a:srgbClr val="B1B07D"/>
                </a:gs>
              </a:gsLst>
              <a:lin ang="5400000" scaled="1"/>
            </a:gradFill>
            <a:ln w="9525">
              <a:noFill/>
              <a:miter lim="800000"/>
              <a:headEnd/>
              <a:tailEnd/>
            </a:ln>
          </p:spPr>
          <p:txBody>
            <a:bodyPr wrap="none" anchor="ctr"/>
            <a:lstStyle/>
            <a:p>
              <a:endParaRPr lang="zh-CN" altLang="en-US"/>
            </a:p>
          </p:txBody>
        </p:sp>
      </p:grpSp>
      <p:sp>
        <p:nvSpPr>
          <p:cNvPr id="27" name="Text Box 4" descr="水滴"/>
          <p:cNvSpPr txBox="1">
            <a:spLocks noChangeArrowheads="1"/>
          </p:cNvSpPr>
          <p:nvPr/>
        </p:nvSpPr>
        <p:spPr bwMode="auto">
          <a:xfrm>
            <a:off x="1071538" y="285728"/>
            <a:ext cx="6705600" cy="646331"/>
          </a:xfrm>
          <a:prstGeom prst="rect">
            <a:avLst/>
          </a:prstGeom>
          <a:noFill/>
          <a:ln w="9525">
            <a:noFill/>
            <a:miter lim="800000"/>
            <a:headEnd/>
            <a:tailEnd/>
          </a:ln>
          <a:effectLst/>
        </p:spPr>
        <p:txBody>
          <a:bodyPr>
            <a:spAutoFit/>
          </a:bodyPr>
          <a:lstStyle/>
          <a:p>
            <a:pPr algn="ctr">
              <a:spcBef>
                <a:spcPct val="50000"/>
              </a:spcBef>
              <a:defRPr/>
            </a:pPr>
            <a:r>
              <a:rPr kumimoji="1" lang="zh-CN" altLang="en-US" sz="3600" b="1" dirty="0">
                <a:solidFill>
                  <a:srgbClr val="C00000"/>
                </a:solidFill>
                <a:effectLst>
                  <a:outerShdw blurRad="38100" dist="38100" dir="2700000" algn="tl">
                    <a:srgbClr val="C0C0C0"/>
                  </a:outerShdw>
                </a:effectLst>
                <a:latin typeface="+mn-ea"/>
              </a:rPr>
              <a:t>第 </a:t>
            </a:r>
            <a:r>
              <a:rPr kumimoji="1" lang="en-US" altLang="zh-CN" sz="3600" b="1" dirty="0">
                <a:solidFill>
                  <a:srgbClr val="C00000"/>
                </a:solidFill>
                <a:effectLst>
                  <a:outerShdw blurRad="38100" dist="38100" dir="2700000" algn="tl">
                    <a:srgbClr val="C0C0C0"/>
                  </a:outerShdw>
                </a:effectLst>
                <a:latin typeface="+mn-ea"/>
              </a:rPr>
              <a:t>5</a:t>
            </a:r>
            <a:r>
              <a:rPr kumimoji="1" lang="zh-CN" altLang="en-US" sz="3600" b="1" dirty="0">
                <a:solidFill>
                  <a:srgbClr val="C00000"/>
                </a:solidFill>
                <a:effectLst>
                  <a:outerShdw blurRad="38100" dist="38100" dir="2700000" algn="tl">
                    <a:srgbClr val="C0C0C0"/>
                  </a:outerShdw>
                </a:effectLst>
                <a:latin typeface="+mn-ea"/>
              </a:rPr>
              <a:t> 章</a:t>
            </a:r>
          </a:p>
        </p:txBody>
      </p:sp>
      <p:pic>
        <p:nvPicPr>
          <p:cNvPr id="30731" name="Picture 11"/>
          <p:cNvPicPr>
            <a:picLocks noChangeAspect="1" noChangeArrowheads="1"/>
          </p:cNvPicPr>
          <p:nvPr/>
        </p:nvPicPr>
        <p:blipFill>
          <a:blip r:embed="rId2" cstate="print"/>
          <a:srcRect/>
          <a:stretch>
            <a:fillRect/>
          </a:stretch>
        </p:blipFill>
        <p:spPr bwMode="auto">
          <a:xfrm>
            <a:off x="0" y="1266812"/>
            <a:ext cx="9144000" cy="3886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0731"/>
                                        </p:tgtEl>
                                        <p:attrNameLst>
                                          <p:attrName>style.visibility</p:attrName>
                                        </p:attrNameLst>
                                      </p:cBhvr>
                                      <p:to>
                                        <p:strVal val="visible"/>
                                      </p:to>
                                    </p:set>
                                    <p:anim calcmode="lin" valueType="num">
                                      <p:cBhvr>
                                        <p:cTn id="12" dur="500" fill="hold"/>
                                        <p:tgtEl>
                                          <p:spTgt spid="30731"/>
                                        </p:tgtEl>
                                        <p:attrNameLst>
                                          <p:attrName>ppt_w</p:attrName>
                                        </p:attrNameLst>
                                      </p:cBhvr>
                                      <p:tavLst>
                                        <p:tav tm="0">
                                          <p:val>
                                            <p:fltVal val="0"/>
                                          </p:val>
                                        </p:tav>
                                        <p:tav tm="100000">
                                          <p:val>
                                            <p:strVal val="#ppt_w"/>
                                          </p:val>
                                        </p:tav>
                                      </p:tavLst>
                                    </p:anim>
                                    <p:anim calcmode="lin" valueType="num">
                                      <p:cBhvr>
                                        <p:cTn id="13" dur="500" fill="hold"/>
                                        <p:tgtEl>
                                          <p:spTgt spid="307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3950</TotalTime>
  <Words>467</Words>
  <Application>Microsoft Office PowerPoint</Application>
  <PresentationFormat>全屏显示(4:3)</PresentationFormat>
  <Paragraphs>70</Paragraphs>
  <Slides>36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7" baseType="lpstr">
      <vt:lpstr>黑体</vt:lpstr>
      <vt:lpstr>楷体_GB2312</vt:lpstr>
      <vt:lpstr>微软雅黑</vt:lpstr>
      <vt:lpstr>Arial</vt:lpstr>
      <vt:lpstr>Franklin Gothic Book</vt:lpstr>
      <vt:lpstr>Times New Roman</vt:lpstr>
      <vt:lpstr>Verdana</vt:lpstr>
      <vt:lpstr>Wingdings 2</vt:lpstr>
      <vt:lpstr>视点</vt:lpstr>
      <vt:lpstr>Equation</vt:lpstr>
      <vt:lpstr>MathType 6.0 Equation</vt:lpstr>
      <vt:lpstr>概率统计4-９习题讲解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概率统计1-3章半期总结</dc:title>
  <dc:creator>Administrator</dc:creator>
  <cp:lastModifiedBy>Lisha Gong</cp:lastModifiedBy>
  <cp:revision>95</cp:revision>
  <dcterms:created xsi:type="dcterms:W3CDTF">2014-11-03T02:04:57Z</dcterms:created>
  <dcterms:modified xsi:type="dcterms:W3CDTF">2019-12-11T14:03:50Z</dcterms:modified>
</cp:coreProperties>
</file>