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2"/>
    <p:sldId id="257" r:id="rId3"/>
    <p:sldId id="326" r:id="rId4"/>
    <p:sldId id="258" r:id="rId5"/>
    <p:sldId id="297" r:id="rId6"/>
    <p:sldId id="295" r:id="rId7"/>
    <p:sldId id="342" r:id="rId8"/>
    <p:sldId id="344" r:id="rId9"/>
    <p:sldId id="345" r:id="rId10"/>
    <p:sldId id="346" r:id="rId11"/>
    <p:sldId id="347" r:id="rId12"/>
    <p:sldId id="355" r:id="rId13"/>
    <p:sldId id="356" r:id="rId14"/>
    <p:sldId id="357" r:id="rId15"/>
    <p:sldId id="360" r:id="rId16"/>
    <p:sldId id="359" r:id="rId17"/>
    <p:sldId id="363" r:id="rId18"/>
    <p:sldId id="364" r:id="rId19"/>
    <p:sldId id="366" r:id="rId20"/>
    <p:sldId id="367" r:id="rId21"/>
    <p:sldId id="368" r:id="rId22"/>
    <p:sldId id="369" r:id="rId23"/>
    <p:sldId id="370" r:id="rId24"/>
    <p:sldId id="371" r:id="rId25"/>
    <p:sldId id="372" r:id="rId26"/>
    <p:sldId id="373" r:id="rId27"/>
    <p:sldId id="374" r:id="rId28"/>
    <p:sldId id="375" r:id="rId29"/>
    <p:sldId id="376" r:id="rId30"/>
    <p:sldId id="377" r:id="rId31"/>
    <p:sldId id="378" r:id="rId32"/>
    <p:sldId id="379" r:id="rId33"/>
    <p:sldId id="380" r:id="rId34"/>
    <p:sldId id="381" r:id="rId35"/>
    <p:sldId id="396"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7" r:id="rId49"/>
    <p:sldId id="395" r:id="rId5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26">
          <p15:clr>
            <a:srgbClr val="A4A3A4"/>
          </p15:clr>
        </p15:guide>
        <p15:guide id="2" pos="28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410E"/>
    <a:srgbClr val="A581DF"/>
    <a:srgbClr val="D59677"/>
    <a:srgbClr val="00FFFF"/>
    <a:srgbClr val="00FF00"/>
    <a:srgbClr val="1CD8D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14"/>
  </p:normalViewPr>
  <p:slideViewPr>
    <p:cSldViewPr showGuides="1">
      <p:cViewPr>
        <p:scale>
          <a:sx n="66" d="100"/>
          <a:sy n="66" d="100"/>
        </p:scale>
        <p:origin x="-634" y="374"/>
      </p:cViewPr>
      <p:guideLst>
        <p:guide orient="horz" pos="2126"/>
        <p:guide pos="289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288"/>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liyanjun</a:t>
            </a:r>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extLst>
      <p:ext uri="{BB962C8B-B14F-4D97-AF65-F5344CB8AC3E}">
        <p14:creationId xmlns:p14="http://schemas.microsoft.com/office/powerpoint/2010/main" val="1666487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564"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extLst>
      <p:ext uri="{BB962C8B-B14F-4D97-AF65-F5344CB8AC3E}">
        <p14:creationId xmlns:p14="http://schemas.microsoft.com/office/powerpoint/2010/main" val="355372753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1</a:t>
            </a:fld>
            <a:endParaRPr lang="en-US" altLang="zh-CN" dirty="0"/>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extLst>
      <p:ext uri="{BB962C8B-B14F-4D97-AF65-F5344CB8AC3E}">
        <p14:creationId xmlns:p14="http://schemas.microsoft.com/office/powerpoint/2010/main" val="421863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3755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5975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97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88321AE-75CC-45DF-A8BA-6D98DEC72AA5}" type="datetime1">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p>
            <a:pPr algn="r">
              <a:buNone/>
            </a:pPr>
            <a:fld id="{9A0DB2DC-4C9A-4742-B13C-FB6460FD3503}" type="slidenum">
              <a:rPr lang="en-US" altLang="zh-CN" dirty="0">
                <a:solidFill>
                  <a:schemeClr val="bg2"/>
                </a:solidFill>
              </a:rPr>
              <a:t>‹#›</a:t>
            </a:fld>
            <a:endParaRPr lang="en-US" altLang="zh-CN"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47C9FE-9AFD-448E-B403-C649D921873C}"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3DC5D29-2548-465C-BE54-821956E9D1D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E63BC-E643-4853-9F73-D3B18612FAC6}"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D5597F-F677-46D8-8A52-6C3F1038F5D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7E155C1-BBC5-4689-B2CD-D2929104418D}"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099035E-7F81-472E-B398-0BB9EC844224}"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78B4567-7E84-4D40-9E97-74D5FB24737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9DA13B2-47C8-4B53-A5F3-A107C0E5EB19}"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4B85377-48A6-46F3-AF73-FB2E79337C9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D628A0-F22F-4BCB-9C3E-C9AC3889917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5C2975B-78FD-4D47-8D27-A269A3154F2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8731"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BCC037E-D0A6-47B5-A2EE-B48A78B1B3EC}"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8732"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87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txBox="1">
            <a:spLocks noGrp="1"/>
          </p:cNvSpPr>
          <p:nvPr>
            <p:ph type="dt" sz="half" idx="2"/>
          </p:nvPr>
        </p:nvSpPr>
        <p:spPr/>
        <p:txBody>
          <a:bodyPr anchor="b"/>
          <a:lstStyle/>
          <a:p>
            <a:pPr marL="0" indent="0" eaLnBrk="1" hangingPunct="1">
              <a:spcBef>
                <a:spcPct val="0"/>
              </a:spcBef>
              <a:buClrTx/>
              <a:buSzTx/>
              <a:buFontTx/>
              <a:buNone/>
            </a:pPr>
            <a:fld id="{EBADA932-297B-42B8-8E0D-3D42EA2428C4}" type="datetime1">
              <a:rPr lang="zh-CN" altLang="en-US" sz="1400" smtClean="0">
                <a:latin typeface="+mn-lt"/>
                <a:ea typeface="+mn-ea"/>
                <a:cs typeface="+mn-cs"/>
              </a:rPr>
              <a:t>2020\1\23 Thursday</a:t>
            </a:fld>
            <a:endParaRPr lang="zh-CN" altLang="en-US" sz="1400" dirty="0">
              <a:latin typeface="+mn-lt"/>
              <a:ea typeface="+mn-ea"/>
              <a:cs typeface="+mn-cs"/>
            </a:endParaRPr>
          </a:p>
        </p:txBody>
      </p:sp>
      <p:sp>
        <p:nvSpPr>
          <p:cNvPr id="3075" name="Rectangle 15"/>
          <p:cNvSpPr txBox="1">
            <a:spLocks noGrp="1"/>
          </p:cNvSpPr>
          <p:nvPr>
            <p:ph type="ftr" sz="quarter" idx="3"/>
          </p:nvPr>
        </p:nvSpPr>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3076" name="Rectangle 16"/>
          <p:cNvSpPr txBox="1">
            <a:spLocks noGrp="1"/>
          </p:cNvSpPr>
          <p:nvPr>
            <p:ph type="sldNum" sz="quarter" idx="4"/>
          </p:nvPr>
        </p:nvSpPr>
        <p:spPr/>
        <p:txBody>
          <a:bodyPr anchor="b"/>
          <a:lstStyle/>
          <a:p>
            <a:pPr marL="0" indent="0" algn="r" eaLnBrk="1" hangingPunct="1">
              <a:spcBef>
                <a:spcPct val="0"/>
              </a:spcBef>
              <a:buClrTx/>
              <a:buSzTx/>
              <a:buFontTx/>
              <a:buNone/>
            </a:pPr>
            <a:fld id="{9A0DB2DC-4C9A-4742-B13C-FB6460FD3503}" type="slidenum">
              <a:rPr lang="en-US" altLang="zh-CN" sz="1400" dirty="0">
                <a:solidFill>
                  <a:schemeClr val="bg2"/>
                </a:solidFill>
              </a:rPr>
              <a:t>1</a:t>
            </a:fld>
            <a:endParaRPr lang="en-US" altLang="zh-CN" sz="1400" dirty="0">
              <a:solidFill>
                <a:schemeClr val="bg2"/>
              </a:solidFill>
            </a:endParaRPr>
          </a:p>
        </p:txBody>
      </p:sp>
      <p:sp>
        <p:nvSpPr>
          <p:cNvPr id="3077" name="Rectangle 2"/>
          <p:cNvSpPr>
            <a:spLocks noGrp="1"/>
          </p:cNvSpPr>
          <p:nvPr>
            <p:ph type="ctrTitle"/>
          </p:nvPr>
        </p:nvSpPr>
        <p:spPr>
          <a:xfrm>
            <a:off x="1016000" y="1808163"/>
            <a:ext cx="7335838" cy="1260475"/>
          </a:xfrm>
        </p:spPr>
        <p:txBody>
          <a:bodyPr vert="horz" wrap="square" lIns="91440" tIns="45720" rIns="91440" bIns="45720" anchor="b"/>
          <a:lstStyle/>
          <a:p>
            <a:pPr algn="ctr" eaLnBrk="1" hangingPunct="1">
              <a:buClrTx/>
              <a:buSzTx/>
              <a:buFontTx/>
            </a:pPr>
            <a:r>
              <a:rPr sz="5400" b="1" dirty="0" smtClean="0">
                <a:solidFill>
                  <a:srgbClr val="FF0000"/>
                </a:solidFill>
                <a:latin typeface="华文中宋" pitchFamily="2" charset="-122"/>
                <a:ea typeface="华文中宋" pitchFamily="2" charset="-122"/>
                <a:cs typeface="宋体" panose="02010600030101010101" pitchFamily="2" charset="-122"/>
              </a:rPr>
              <a:t>第1章</a:t>
            </a:r>
            <a:r>
              <a:rPr lang="en-US" sz="5400" b="1" dirty="0" smtClean="0">
                <a:solidFill>
                  <a:srgbClr val="FF0000"/>
                </a:solidFill>
                <a:latin typeface="华文中宋" pitchFamily="2" charset="-122"/>
                <a:ea typeface="华文中宋" pitchFamily="2" charset="-122"/>
                <a:cs typeface="宋体" panose="02010600030101010101" pitchFamily="2" charset="-122"/>
              </a:rPr>
              <a:t> </a:t>
            </a:r>
            <a:r>
              <a:rPr sz="5400" b="1" dirty="0" smtClean="0">
                <a:solidFill>
                  <a:srgbClr val="FF0000"/>
                </a:solidFill>
                <a:latin typeface="华文中宋" pitchFamily="2" charset="-122"/>
                <a:ea typeface="华文中宋" pitchFamily="2" charset="-122"/>
                <a:cs typeface="宋体" panose="02010600030101010101" pitchFamily="2" charset="-122"/>
              </a:rPr>
              <a:t> </a:t>
            </a:r>
            <a:r>
              <a:rPr sz="5400" b="1" dirty="0">
                <a:solidFill>
                  <a:srgbClr val="FF0000"/>
                </a:solidFill>
                <a:latin typeface="华文中宋" pitchFamily="2" charset="-122"/>
                <a:ea typeface="华文中宋" pitchFamily="2" charset="-122"/>
                <a:cs typeface="宋体" panose="02010600030101010101" pitchFamily="2" charset="-122"/>
              </a:rPr>
              <a:t>概 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日期占位符 3"/>
          <p:cNvSpPr txBox="1">
            <a:spLocks noGrp="1"/>
          </p:cNvSpPr>
          <p:nvPr>
            <p:ph type="dt" sz="half" idx="10"/>
          </p:nvPr>
        </p:nvSpPr>
        <p:spPr/>
        <p:txBody>
          <a:bodyPr anchor="b"/>
          <a:lstStyle/>
          <a:p>
            <a:pPr marL="0" indent="0" eaLnBrk="1" hangingPunct="1">
              <a:spcBef>
                <a:spcPct val="0"/>
              </a:spcBef>
              <a:buClrTx/>
              <a:buSzTx/>
              <a:buFontTx/>
              <a:buNone/>
            </a:pPr>
            <a:fld id="{E627DFC3-F0F1-4F5F-BE56-41502440180C}" type="datetime1">
              <a:rPr lang="zh-CN" altLang="en-US" sz="1400" smtClean="0"/>
              <a:t>2020\1\23 Thursday</a:t>
            </a:fld>
            <a:endParaRPr lang="zh-CN" altLang="en-US" sz="1400" dirty="0"/>
          </a:p>
        </p:txBody>
      </p:sp>
      <p:sp>
        <p:nvSpPr>
          <p:cNvPr id="1434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1434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10</a:t>
            </a:fld>
            <a:endParaRPr lang="en-US" altLang="zh-CN" sz="1400" dirty="0"/>
          </a:p>
        </p:txBody>
      </p:sp>
      <p:sp>
        <p:nvSpPr>
          <p:cNvPr id="4" name="文本框 3"/>
          <p:cNvSpPr txBox="1"/>
          <p:nvPr/>
        </p:nvSpPr>
        <p:spPr>
          <a:xfrm>
            <a:off x="571945" y="2213865"/>
            <a:ext cx="8180070" cy="3539430"/>
          </a:xfrm>
          <a:prstGeom prst="rect">
            <a:avLst/>
          </a:prstGeom>
          <a:noFill/>
        </p:spPr>
        <p:txBody>
          <a:bodyPr wrap="square" rtlCol="0">
            <a:spAutoFit/>
          </a:bodyPr>
          <a:lstStyle/>
          <a:p>
            <a:pPr algn="l"/>
            <a:r>
              <a:rPr lang="en-US" altLang="zh-CN" sz="2800" b="1" dirty="0" err="1" smtClean="0">
                <a:latin typeface="宋体" panose="02010600030101010101" pitchFamily="2" charset="-122"/>
                <a:cs typeface="宋体" panose="02010600030101010101" pitchFamily="2" charset="-122"/>
                <a:sym typeface="+mn-ea"/>
              </a:rPr>
              <a:t>第四时期</a:t>
            </a:r>
            <a:r>
              <a:rPr lang="en-US" altLang="zh-CN" sz="2800" b="1" dirty="0" err="1">
                <a:latin typeface="宋体" panose="02010600030101010101" pitchFamily="2" charset="-122"/>
                <a:cs typeface="宋体" panose="02010600030101010101" pitchFamily="2" charset="-122"/>
                <a:sym typeface="+mn-ea"/>
              </a:rPr>
              <a:t>：现代密码时代</a:t>
            </a:r>
            <a:endParaRPr lang="en-US" altLang="zh-CN" sz="2800" dirty="0">
              <a:latin typeface="宋体" panose="02010600030101010101" pitchFamily="2" charset="-122"/>
              <a:cs typeface="宋体" panose="02010600030101010101" pitchFamily="2" charset="-122"/>
              <a:sym typeface="+mn-ea"/>
            </a:endParaRPr>
          </a:p>
          <a:p>
            <a:r>
              <a:rPr lang="en-US" altLang="zh-CN" sz="2800" dirty="0">
                <a:latin typeface="宋体" panose="02010600030101010101" pitchFamily="2" charset="-122"/>
                <a:cs typeface="宋体" panose="02010600030101010101" pitchFamily="2" charset="-122"/>
                <a:sym typeface="+mn-ea"/>
              </a:rPr>
              <a:t>    1976年，美国斯坦福大学的密码专家Diffie和 </a:t>
            </a:r>
            <a:r>
              <a:rPr lang="en-US" altLang="zh-CN" sz="2800" dirty="0" err="1">
                <a:latin typeface="宋体" panose="02010600030101010101" pitchFamily="2" charset="-122"/>
                <a:cs typeface="宋体" panose="02010600030101010101" pitchFamily="2" charset="-122"/>
                <a:sym typeface="+mn-ea"/>
              </a:rPr>
              <a:t>Hellman发表划时代的论文</a:t>
            </a:r>
            <a:r>
              <a:rPr lang="en-US" altLang="zh-CN" sz="2800" dirty="0">
                <a:latin typeface="宋体" panose="02010600030101010101" pitchFamily="2" charset="-122"/>
                <a:cs typeface="宋体" panose="02010600030101010101" pitchFamily="2" charset="-122"/>
                <a:sym typeface="+mn-ea"/>
              </a:rPr>
              <a:t>——《</a:t>
            </a:r>
            <a:r>
              <a:rPr lang="en-US" altLang="zh-CN" sz="2800" dirty="0" err="1">
                <a:latin typeface="宋体" panose="02010600030101010101" pitchFamily="2" charset="-122"/>
                <a:cs typeface="宋体" panose="02010600030101010101" pitchFamily="2" charset="-122"/>
                <a:sym typeface="+mn-ea"/>
              </a:rPr>
              <a:t>密码学的新方向</a:t>
            </a:r>
            <a:r>
              <a:rPr lang="en-US" altLang="zh-CN" sz="2800" dirty="0">
                <a:latin typeface="宋体" panose="02010600030101010101" pitchFamily="2" charset="-122"/>
                <a:cs typeface="宋体" panose="02010600030101010101" pitchFamily="2" charset="-122"/>
                <a:sym typeface="+mn-ea"/>
              </a:rPr>
              <a:t>》（New Directions in Cryptography），提出密码学新的思想。该思想中不仅加密算法本身可以公开，同时用于加密消息的密钥也可以公开，这就是公钥加密。公钥密码的思想是密码发展的里程碑，实现了密码学发展史上的第二次飞跃</a:t>
            </a:r>
            <a:r>
              <a:rPr lang="en-US" altLang="zh-CN" sz="2800" dirty="0" smtClean="0">
                <a:latin typeface="宋体" panose="02010600030101010101" pitchFamily="2" charset="-122"/>
                <a:cs typeface="宋体" panose="02010600030101010101" pitchFamily="2" charset="-122"/>
                <a:sym typeface="+mn-ea"/>
              </a:rPr>
              <a: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701570" y="2033845"/>
            <a:ext cx="8280400" cy="4114800"/>
          </a:xfrm>
        </p:spPr>
        <p:txBody>
          <a:bodyPr vert="horz" wrap="square" lIns="91440" tIns="45720" rIns="91440" bIns="45720" anchor="t"/>
          <a:lstStyle/>
          <a:p>
            <a:pPr marL="0" indent="0">
              <a:buNone/>
            </a:pPr>
            <a:r>
              <a:rPr lang="zh-CN" altLang="en-US" sz="2800" dirty="0" smtClean="0"/>
              <a:t>近年来</a:t>
            </a:r>
            <a:r>
              <a:rPr lang="zh-CN" altLang="en-US" sz="2800" dirty="0"/>
              <a:t>，其他相关学科的快速发展，促使密码学中出现了新的密码技术，如 DNA 密码、混沌密码和量子密码等。整个密码学的发展是由简单到复杂的逐步完善过程，这也符合历史发展规律和人类对客观事物的认识规律。同时，密码学的发展也促进了数学、计算机科学、信息通信等学科的发展。反之，其他学科的发展也促进密码学的发展。正是</a:t>
            </a:r>
            <a:r>
              <a:rPr lang="zh-CN" altLang="en-US" sz="2800" dirty="0" smtClean="0"/>
              <a:t>不</a:t>
            </a:r>
            <a:r>
              <a:rPr lang="en-US" altLang="zh-CN" sz="2800" dirty="0" err="1">
                <a:latin typeface="宋体" panose="02010600030101010101" pitchFamily="2" charset="-122"/>
                <a:cs typeface="宋体" panose="02010600030101010101" pitchFamily="2" charset="-122"/>
                <a:sym typeface="+mn-ea"/>
              </a:rPr>
              <a:t>同学科发展过程中的相互推动、联系、渗透，才使得人类对事物有了更深的认识</a:t>
            </a:r>
            <a:r>
              <a:rPr lang="en-US" altLang="zh-CN" sz="2800" dirty="0">
                <a:latin typeface="宋体" panose="02010600030101010101" pitchFamily="2" charset="-122"/>
                <a:cs typeface="宋体" panose="02010600030101010101" pitchFamily="2" charset="-122"/>
                <a:sym typeface="+mn-ea"/>
              </a:rPr>
              <a:t>。</a:t>
            </a:r>
            <a:endParaRPr lang="zh-CN" altLang="en-US" sz="2800" dirty="0"/>
          </a:p>
        </p:txBody>
      </p:sp>
      <p:sp>
        <p:nvSpPr>
          <p:cNvPr id="15364" name="日期占位符 3"/>
          <p:cNvSpPr txBox="1">
            <a:spLocks noGrp="1"/>
          </p:cNvSpPr>
          <p:nvPr>
            <p:ph type="dt" sz="half" idx="10"/>
          </p:nvPr>
        </p:nvSpPr>
        <p:spPr/>
        <p:txBody>
          <a:bodyPr anchor="b"/>
          <a:lstStyle/>
          <a:p>
            <a:pPr marL="0" indent="0" eaLnBrk="1" hangingPunct="1">
              <a:spcBef>
                <a:spcPct val="0"/>
              </a:spcBef>
              <a:buClrTx/>
              <a:buSzTx/>
              <a:buFontTx/>
              <a:buNone/>
            </a:pPr>
            <a:fld id="{CB87D751-FDBF-4EC0-BCAF-AC8ADC9353E3}" type="datetime1">
              <a:rPr lang="zh-CN" altLang="en-US" sz="1400" smtClean="0"/>
              <a:t>2020\1\23 Thursday</a:t>
            </a:fld>
            <a:endParaRPr lang="zh-CN" altLang="en-US" sz="1400" dirty="0"/>
          </a:p>
        </p:txBody>
      </p:sp>
      <p:sp>
        <p:nvSpPr>
          <p:cNvPr id="1536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1536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11</a:t>
            </a:fld>
            <a:endParaRPr lang="en-US" altLang="zh-CN"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7425" y="257810"/>
            <a:ext cx="7783195" cy="1462405"/>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altLang="zh-CN" sz="4400" b="1" i="0" u="none" strike="noStrike" kern="0" cap="none" spc="0" normalizeH="0" baseline="0" noProof="0" dirty="0">
                <a:ln>
                  <a:noFill/>
                </a:ln>
                <a:solidFill>
                  <a:srgbClr val="E6410E"/>
                </a:solidFill>
                <a:effectLst/>
                <a:uLnTx/>
                <a:uFillTx/>
                <a:latin typeface="+mj-ea"/>
                <a:ea typeface="+mj-ea"/>
                <a:cs typeface="+mj-cs"/>
              </a:rPr>
              <a:t>1.2 密码学的基本概念</a:t>
            </a:r>
          </a:p>
        </p:txBody>
      </p:sp>
      <p:sp>
        <p:nvSpPr>
          <p:cNvPr id="23556" name="日期占位符 3"/>
          <p:cNvSpPr txBox="1">
            <a:spLocks noGrp="1"/>
          </p:cNvSpPr>
          <p:nvPr>
            <p:ph type="dt" sz="half" idx="10"/>
          </p:nvPr>
        </p:nvSpPr>
        <p:spPr/>
        <p:txBody>
          <a:bodyPr anchor="b"/>
          <a:lstStyle/>
          <a:p>
            <a:pPr marL="0" indent="0" eaLnBrk="1" hangingPunct="1">
              <a:spcBef>
                <a:spcPct val="0"/>
              </a:spcBef>
              <a:buClrTx/>
              <a:buSzTx/>
              <a:buFontTx/>
              <a:buNone/>
            </a:pPr>
            <a:fld id="{3FBCF3E7-5024-46CA-954E-75FEC967ED75}" type="datetime1">
              <a:rPr lang="zh-CN" altLang="en-US" sz="1400" smtClean="0"/>
              <a:t>2020\1\23 Thursday</a:t>
            </a:fld>
            <a:endParaRPr lang="zh-CN" altLang="en-US" sz="1400" dirty="0"/>
          </a:p>
        </p:txBody>
      </p:sp>
      <p:sp>
        <p:nvSpPr>
          <p:cNvPr id="2355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355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12</a:t>
            </a:fld>
            <a:endParaRPr lang="en-US" altLang="zh-CN" sz="1400" dirty="0"/>
          </a:p>
        </p:txBody>
      </p:sp>
      <p:sp>
        <p:nvSpPr>
          <p:cNvPr id="5" name="文本框 4"/>
          <p:cNvSpPr txBox="1"/>
          <p:nvPr/>
        </p:nvSpPr>
        <p:spPr>
          <a:xfrm>
            <a:off x="844550" y="1989455"/>
            <a:ext cx="7926070" cy="1814830"/>
          </a:xfrm>
          <a:prstGeom prst="rect">
            <a:avLst/>
          </a:prstGeom>
          <a:noFill/>
        </p:spPr>
        <p:txBody>
          <a:bodyPr wrap="square" rtlCol="0" anchor="t">
            <a:spAutoFit/>
          </a:bodyPr>
          <a:lstStyle/>
          <a:p>
            <a:r>
              <a:rPr lang="en-US" altLang="zh-CN" sz="2800"/>
              <a:t>      </a:t>
            </a:r>
            <a:r>
              <a:rPr lang="zh-CN" altLang="en-US" sz="2800"/>
              <a:t>在一般的通信系统中，信号经过发信机的编码调制处理之后，经公开的信道传至收信机进行译码解码操作，最终将消息送至信宿。通信系统模型如图 1.1 所示。</a:t>
            </a:r>
          </a:p>
        </p:txBody>
      </p:sp>
      <p:pic>
        <p:nvPicPr>
          <p:cNvPr id="6" name="图片 5"/>
          <p:cNvPicPr>
            <a:picLocks noChangeAspect="1"/>
          </p:cNvPicPr>
          <p:nvPr/>
        </p:nvPicPr>
        <p:blipFill>
          <a:blip r:embed="rId2"/>
          <a:stretch>
            <a:fillRect/>
          </a:stretch>
        </p:blipFill>
        <p:spPr>
          <a:xfrm>
            <a:off x="447040" y="3804285"/>
            <a:ext cx="8401050" cy="22301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日期占位符 3"/>
          <p:cNvSpPr txBox="1">
            <a:spLocks noGrp="1"/>
          </p:cNvSpPr>
          <p:nvPr>
            <p:ph type="dt" sz="half" idx="10"/>
          </p:nvPr>
        </p:nvSpPr>
        <p:spPr/>
        <p:txBody>
          <a:bodyPr anchor="b"/>
          <a:lstStyle/>
          <a:p>
            <a:pPr marL="0" indent="0" eaLnBrk="1" hangingPunct="1">
              <a:spcBef>
                <a:spcPct val="0"/>
              </a:spcBef>
              <a:buClrTx/>
              <a:buSzTx/>
              <a:buFontTx/>
              <a:buNone/>
            </a:pPr>
            <a:fld id="{DF34A282-9BC1-4454-8D34-CBEDD5AF2AF4}" type="datetime1">
              <a:rPr lang="zh-CN" altLang="en-US" sz="1400" smtClean="0"/>
              <a:t>2020\1\23 Thursday</a:t>
            </a:fld>
            <a:endParaRPr lang="zh-CN" altLang="en-US" sz="1400" dirty="0"/>
          </a:p>
        </p:txBody>
      </p:sp>
      <p:sp>
        <p:nvSpPr>
          <p:cNvPr id="24580"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4581"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13</a:t>
            </a:fld>
            <a:endParaRPr lang="en-US" altLang="zh-CN" sz="1400" dirty="0"/>
          </a:p>
        </p:txBody>
      </p:sp>
      <p:sp>
        <p:nvSpPr>
          <p:cNvPr id="4" name="文本框 3"/>
          <p:cNvSpPr txBox="1"/>
          <p:nvPr/>
        </p:nvSpPr>
        <p:spPr>
          <a:xfrm>
            <a:off x="821690" y="1955800"/>
            <a:ext cx="8124825" cy="3970318"/>
          </a:xfrm>
          <a:prstGeom prst="rect">
            <a:avLst/>
          </a:prstGeom>
          <a:noFill/>
        </p:spPr>
        <p:txBody>
          <a:bodyPr wrap="square" rtlCol="0">
            <a:spAutoFit/>
          </a:bodyPr>
          <a:lstStyle/>
          <a:p>
            <a:pPr algn="l"/>
            <a:r>
              <a:rPr lang="en-US" altLang="zh-CN" dirty="0"/>
              <a:t>  </a:t>
            </a:r>
            <a:r>
              <a:rPr lang="en-US" altLang="zh-CN" sz="2800" dirty="0">
                <a:latin typeface="宋体" panose="02010600030101010101" pitchFamily="2" charset="-122"/>
                <a:cs typeface="宋体" panose="02010600030101010101" pitchFamily="2" charset="-122"/>
              </a:rPr>
              <a:t>   </a:t>
            </a:r>
            <a:r>
              <a:rPr lang="zh-CN" altLang="en-US" sz="2800" dirty="0">
                <a:latin typeface="宋体" panose="02010600030101010101" pitchFamily="2" charset="-122"/>
                <a:cs typeface="宋体" panose="02010600030101010101" pitchFamily="2" charset="-122"/>
              </a:rPr>
              <a:t>在公开的信道中，信息的存储、传递与处理都是以明文形式进行运算的，很容易受到窃听、截取、篡改、伪造、假冒、重放等手段的攻击。因此，信息在传递或广播时，需要做到不受黑客及非法授权人的干扰，除合法的授权者外，不让任何人知道，这就引出了保密通信的概念。</a:t>
            </a:r>
          </a:p>
          <a:p>
            <a:pPr algn="l"/>
            <a:r>
              <a:rPr lang="zh-CN" altLang="en-US" sz="2800" dirty="0">
                <a:latin typeface="宋体" panose="02010600030101010101" pitchFamily="2" charset="-122"/>
                <a:cs typeface="宋体" panose="02010600030101010101" pitchFamily="2" charset="-122"/>
              </a:rPr>
              <a:t>    保密通信系统是在一般通信系统中加入加密器与解密器，保证信息在传输过程中无法被其他人解读，从而有效解决信息安全问题</a:t>
            </a:r>
            <a:r>
              <a:rPr lang="zh-CN" altLang="en-US" sz="2800" dirty="0" smtClean="0">
                <a:latin typeface="宋体" panose="02010600030101010101" pitchFamily="2" charset="-122"/>
                <a:cs typeface="宋体" panose="02010600030101010101" pitchFamily="2" charset="-122"/>
              </a:rPr>
              <a:t>。</a:t>
            </a:r>
            <a:endParaRPr lang="zh-CN" altLang="en-US" sz="2800"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日期占位符 3"/>
          <p:cNvSpPr txBox="1">
            <a:spLocks noGrp="1"/>
          </p:cNvSpPr>
          <p:nvPr>
            <p:ph type="dt" sz="half" idx="10"/>
          </p:nvPr>
        </p:nvSpPr>
        <p:spPr/>
        <p:txBody>
          <a:bodyPr anchor="b"/>
          <a:lstStyle/>
          <a:p>
            <a:pPr marL="0" indent="0" eaLnBrk="1" hangingPunct="1">
              <a:spcBef>
                <a:spcPct val="0"/>
              </a:spcBef>
              <a:buClrTx/>
              <a:buSzTx/>
              <a:buFontTx/>
              <a:buNone/>
            </a:pPr>
            <a:fld id="{7DA83D57-BDA9-44D8-8441-8F80717B0B6A}" type="datetime1">
              <a:rPr lang="zh-CN" altLang="en-US" sz="1400" smtClean="0"/>
              <a:t>2020\1\23 Thursday</a:t>
            </a:fld>
            <a:endParaRPr lang="zh-CN" altLang="en-US" sz="1400" dirty="0"/>
          </a:p>
        </p:txBody>
      </p:sp>
      <p:sp>
        <p:nvSpPr>
          <p:cNvPr id="2560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560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14</a:t>
            </a:fld>
            <a:endParaRPr lang="en-US" altLang="zh-CN" sz="1400" dirty="0"/>
          </a:p>
        </p:txBody>
      </p:sp>
      <p:pic>
        <p:nvPicPr>
          <p:cNvPr id="4" name="图片 3"/>
          <p:cNvPicPr>
            <a:picLocks noChangeAspect="1"/>
          </p:cNvPicPr>
          <p:nvPr/>
        </p:nvPicPr>
        <p:blipFill>
          <a:blip r:embed="rId2"/>
          <a:stretch>
            <a:fillRect/>
          </a:stretch>
        </p:blipFill>
        <p:spPr>
          <a:xfrm>
            <a:off x="476545" y="2156829"/>
            <a:ext cx="8326050" cy="3502276"/>
          </a:xfrm>
          <a:prstGeom prst="rect">
            <a:avLst/>
          </a:prstGeom>
        </p:spPr>
      </p:pic>
      <p:sp>
        <p:nvSpPr>
          <p:cNvPr id="2" name="矩形 1"/>
          <p:cNvSpPr/>
          <p:nvPr/>
        </p:nvSpPr>
        <p:spPr>
          <a:xfrm>
            <a:off x="1196625" y="1133745"/>
            <a:ext cx="5577168" cy="523220"/>
          </a:xfrm>
          <a:prstGeom prst="rect">
            <a:avLst/>
          </a:prstGeom>
        </p:spPr>
        <p:txBody>
          <a:bodyPr wrap="none">
            <a:spAutoFit/>
          </a:bodyPr>
          <a:lstStyle/>
          <a:p>
            <a:r>
              <a:rPr lang="zh-CN" altLang="en-US" sz="2800" dirty="0"/>
              <a:t>保密通信系统模型如图 1.2 所示。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日期占位符 3"/>
          <p:cNvSpPr txBox="1">
            <a:spLocks noGrp="1"/>
          </p:cNvSpPr>
          <p:nvPr>
            <p:ph type="dt" sz="half" idx="10"/>
          </p:nvPr>
        </p:nvSpPr>
        <p:spPr/>
        <p:txBody>
          <a:bodyPr anchor="b"/>
          <a:lstStyle/>
          <a:p>
            <a:pPr marL="0" indent="0" eaLnBrk="1" hangingPunct="1">
              <a:spcBef>
                <a:spcPct val="0"/>
              </a:spcBef>
              <a:buClrTx/>
              <a:buSzTx/>
              <a:buFontTx/>
              <a:buNone/>
            </a:pPr>
            <a:fld id="{76219020-13B8-4C19-814D-4C8F89692F9E}" type="datetime1">
              <a:rPr lang="zh-CN" altLang="en-US" sz="1400" smtClean="0"/>
              <a:t>2020\1\23 Thursday</a:t>
            </a:fld>
            <a:endParaRPr lang="zh-CN" altLang="en-US" sz="1400" dirty="0"/>
          </a:p>
        </p:txBody>
      </p:sp>
      <p:sp>
        <p:nvSpPr>
          <p:cNvPr id="2662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663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15</a:t>
            </a:fld>
            <a:endParaRPr lang="en-US" altLang="zh-CN" sz="1400" dirty="0"/>
          </a:p>
        </p:txBody>
      </p:sp>
      <p:sp>
        <p:nvSpPr>
          <p:cNvPr id="4" name="文本框 3"/>
          <p:cNvSpPr txBox="1"/>
          <p:nvPr/>
        </p:nvSpPr>
        <p:spPr>
          <a:xfrm>
            <a:off x="276490" y="1853825"/>
            <a:ext cx="8650625" cy="4893647"/>
          </a:xfrm>
          <a:prstGeom prst="rect">
            <a:avLst/>
          </a:prstGeom>
          <a:noFill/>
        </p:spPr>
        <p:txBody>
          <a:bodyPr wrap="square" rtlCol="0">
            <a:spAutoFit/>
          </a:bodyPr>
          <a:lstStyle/>
          <a:p>
            <a:r>
              <a:rPr lang="zh-CN" altLang="en-US" sz="2400" dirty="0" smtClean="0"/>
              <a:t>     加</a:t>
            </a:r>
            <a:r>
              <a:rPr lang="zh-CN" altLang="en-US" sz="2400" dirty="0"/>
              <a:t>解密属于密码学范畴，在保密通信系统中，用户之间的交互涉及明文、密文、加密、解密、</a:t>
            </a:r>
            <a:r>
              <a:rPr lang="zh-CN" altLang="en-US" sz="2400" dirty="0" smtClean="0"/>
              <a:t>加密算</a:t>
            </a:r>
            <a:r>
              <a:rPr lang="zh-CN" altLang="en-US" sz="2400" dirty="0" smtClean="0">
                <a:sym typeface="+mn-ea"/>
              </a:rPr>
              <a:t>法</a:t>
            </a:r>
            <a:r>
              <a:rPr lang="zh-CN" altLang="en-US" sz="2400" dirty="0">
                <a:sym typeface="+mn-ea"/>
              </a:rPr>
              <a:t>及解密算法等概念，具体含义如下</a:t>
            </a:r>
            <a:r>
              <a:rPr lang="zh-CN" altLang="en-US" sz="2400" dirty="0" smtClean="0">
                <a:sym typeface="+mn-ea"/>
              </a:rPr>
              <a:t>。</a:t>
            </a:r>
            <a:endParaRPr lang="en-US" altLang="zh-CN" sz="2400" dirty="0">
              <a:sym typeface="+mn-ea"/>
            </a:endParaRPr>
          </a:p>
          <a:p>
            <a:r>
              <a:rPr lang="en-US" altLang="zh-CN" sz="2400" dirty="0" smtClean="0">
                <a:sym typeface="+mn-ea"/>
              </a:rPr>
              <a:t>     </a:t>
            </a:r>
            <a:r>
              <a:rPr lang="zh-CN" altLang="en-US" sz="2400" dirty="0" smtClean="0"/>
              <a:t>明文</a:t>
            </a:r>
            <a:r>
              <a:rPr lang="zh-CN" altLang="en-US" sz="2400" dirty="0"/>
              <a:t>（Plaintext/Message）：未加密的数据或解密还原后的数据。</a:t>
            </a:r>
          </a:p>
          <a:p>
            <a:pPr algn="l"/>
            <a:r>
              <a:rPr lang="zh-CN" altLang="en-US" sz="2400" dirty="0"/>
              <a:t>     </a:t>
            </a:r>
            <a:r>
              <a:rPr lang="zh-CN" altLang="en-US" sz="2400" dirty="0" smtClean="0"/>
              <a:t>密文</a:t>
            </a:r>
            <a:r>
              <a:rPr lang="zh-CN" altLang="en-US" sz="2400" dirty="0"/>
              <a:t>（Ciphertext）：加密后的数据。</a:t>
            </a:r>
          </a:p>
          <a:p>
            <a:pPr algn="l"/>
            <a:r>
              <a:rPr lang="zh-CN" altLang="en-US" sz="2400" dirty="0"/>
              <a:t>     </a:t>
            </a:r>
            <a:r>
              <a:rPr lang="zh-CN" altLang="en-US" sz="2400" dirty="0" smtClean="0"/>
              <a:t>加密</a:t>
            </a:r>
            <a:r>
              <a:rPr lang="zh-CN" altLang="en-US" sz="2400" dirty="0"/>
              <a:t>（Encryption）：对数据进行密码变换以产生密文的过程。</a:t>
            </a:r>
          </a:p>
          <a:p>
            <a:pPr algn="l"/>
            <a:r>
              <a:rPr lang="zh-CN" altLang="en-US" sz="2400" dirty="0"/>
              <a:t>     </a:t>
            </a:r>
            <a:r>
              <a:rPr lang="zh-CN" altLang="en-US" sz="2400" dirty="0" smtClean="0"/>
              <a:t>解密</a:t>
            </a:r>
            <a:r>
              <a:rPr lang="zh-CN" altLang="en-US" sz="2400" dirty="0"/>
              <a:t>（Decryption）：加密过程对应的逆过程。</a:t>
            </a:r>
          </a:p>
          <a:p>
            <a:pPr algn="l"/>
            <a:r>
              <a:rPr lang="zh-CN" altLang="en-US" sz="2400" dirty="0"/>
              <a:t>     </a:t>
            </a:r>
            <a:r>
              <a:rPr lang="zh-CN" altLang="en-US" sz="2400" dirty="0" smtClean="0"/>
              <a:t>加密算法</a:t>
            </a:r>
            <a:r>
              <a:rPr lang="zh-CN" altLang="en-US" sz="2400" dirty="0"/>
              <a:t>（Encryption Algorithm）：对明文进行加密时所采用</a:t>
            </a:r>
            <a:r>
              <a:rPr lang="zh-CN" altLang="en-US" sz="2400" dirty="0" smtClean="0"/>
              <a:t>的一组</a:t>
            </a:r>
            <a:r>
              <a:rPr lang="zh-CN" altLang="en-US" sz="2400" dirty="0"/>
              <a:t>规则。</a:t>
            </a:r>
          </a:p>
          <a:p>
            <a:r>
              <a:rPr lang="zh-CN" altLang="en-US" sz="2400" dirty="0"/>
              <a:t>     </a:t>
            </a:r>
            <a:r>
              <a:rPr lang="zh-CN" altLang="en-US" sz="2400" dirty="0" smtClean="0"/>
              <a:t>解密</a:t>
            </a:r>
            <a:r>
              <a:rPr lang="zh-CN" altLang="en-US" sz="2400" dirty="0"/>
              <a:t>算法（Decryption Algorithm）：对密文进进行解密时所采用的一组规则</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日期占位符 3"/>
          <p:cNvSpPr txBox="1">
            <a:spLocks noGrp="1"/>
          </p:cNvSpPr>
          <p:nvPr>
            <p:ph type="dt" sz="half" idx="10"/>
          </p:nvPr>
        </p:nvSpPr>
        <p:spPr/>
        <p:txBody>
          <a:bodyPr anchor="b"/>
          <a:lstStyle/>
          <a:p>
            <a:pPr marL="0" indent="0" eaLnBrk="1" hangingPunct="1">
              <a:spcBef>
                <a:spcPct val="0"/>
              </a:spcBef>
              <a:buClrTx/>
              <a:buSzTx/>
              <a:buFontTx/>
              <a:buNone/>
            </a:pPr>
            <a:fld id="{37C293B7-89CF-490C-BF40-FC232247B099}" type="datetime1">
              <a:rPr lang="zh-CN" altLang="en-US" sz="1400" smtClean="0"/>
              <a:t>2020\1\23 Thursday</a:t>
            </a:fld>
            <a:endParaRPr lang="zh-CN" altLang="en-US" sz="1400" dirty="0"/>
          </a:p>
        </p:txBody>
      </p:sp>
      <p:sp>
        <p:nvSpPr>
          <p:cNvPr id="2970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970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16</a:t>
            </a:fld>
            <a:endParaRPr lang="en-US" altLang="zh-CN" sz="1400" dirty="0"/>
          </a:p>
        </p:txBody>
      </p:sp>
      <p:sp>
        <p:nvSpPr>
          <p:cNvPr id="7" name="文本框 6"/>
          <p:cNvSpPr txBox="1"/>
          <p:nvPr/>
        </p:nvSpPr>
        <p:spPr>
          <a:xfrm>
            <a:off x="646430" y="1964690"/>
            <a:ext cx="8300085" cy="3970318"/>
          </a:xfrm>
          <a:prstGeom prst="rect">
            <a:avLst/>
          </a:prstGeom>
          <a:noFill/>
        </p:spPr>
        <p:txBody>
          <a:bodyPr wrap="square" rtlCol="0">
            <a:spAutoFit/>
          </a:bodyPr>
          <a:lstStyle/>
          <a:p>
            <a:pPr algn="l"/>
            <a:r>
              <a:rPr lang="zh-CN" altLang="en-US" sz="2800" dirty="0" smtClean="0"/>
              <a:t>加密</a:t>
            </a:r>
            <a:r>
              <a:rPr lang="zh-CN" altLang="en-US" sz="2800" dirty="0"/>
              <a:t>和解密算法的操作通常是在一组密钥控制下进行的，分别称为加密密钥和解密密钥。一个密码体制可以描述为一个五元组</a:t>
            </a:r>
            <a:r>
              <a:rPr lang="en-US" altLang="zh-CN" sz="2800" dirty="0"/>
              <a:t>(M,C,K,E,D)</a:t>
            </a:r>
            <a:r>
              <a:rPr lang="zh-CN" altLang="en-US" sz="2800" dirty="0"/>
              <a:t>它必须满足下述条件。</a:t>
            </a:r>
          </a:p>
          <a:p>
            <a:pPr algn="l"/>
            <a:r>
              <a:rPr lang="en-US" altLang="zh-CN" sz="2800" dirty="0">
                <a:latin typeface="宋体" panose="02010600030101010101" pitchFamily="2" charset="-122"/>
                <a:cs typeface="宋体" panose="02010600030101010101" pitchFamily="2" charset="-122"/>
              </a:rPr>
              <a:t>    (1)M</a:t>
            </a:r>
            <a:r>
              <a:rPr lang="zh-CN" altLang="en-US" sz="2800" dirty="0">
                <a:latin typeface="宋体" panose="02010600030101010101" pitchFamily="2" charset="-122"/>
                <a:cs typeface="宋体" panose="02010600030101010101" pitchFamily="2" charset="-122"/>
              </a:rPr>
              <a:t>是可能明文的有限集。</a:t>
            </a:r>
          </a:p>
          <a:p>
            <a:pPr algn="l"/>
            <a:r>
              <a:rPr lang="en-US" altLang="zh-CN" sz="2800" dirty="0">
                <a:latin typeface="宋体" panose="02010600030101010101" pitchFamily="2" charset="-122"/>
                <a:cs typeface="宋体" panose="02010600030101010101" pitchFamily="2" charset="-122"/>
              </a:rPr>
              <a:t>    (2)C</a:t>
            </a:r>
            <a:r>
              <a:rPr lang="zh-CN" altLang="en-US" sz="2800" dirty="0">
                <a:latin typeface="宋体" panose="02010600030101010101" pitchFamily="2" charset="-122"/>
                <a:cs typeface="宋体" panose="02010600030101010101" pitchFamily="2" charset="-122"/>
              </a:rPr>
              <a:t>是可能密文的有限集。</a:t>
            </a:r>
          </a:p>
          <a:p>
            <a:pPr algn="l"/>
            <a:r>
              <a:rPr lang="zh-CN" altLang="en-US" sz="2800" dirty="0">
                <a:latin typeface="宋体" panose="02010600030101010101" pitchFamily="2" charset="-122"/>
                <a:cs typeface="宋体" panose="02010600030101010101" pitchFamily="2" charset="-122"/>
              </a:rPr>
              <a:t>    </a:t>
            </a:r>
            <a:r>
              <a:rPr lang="en-US" altLang="zh-CN" sz="2800" dirty="0">
                <a:latin typeface="宋体" panose="02010600030101010101" pitchFamily="2" charset="-122"/>
                <a:cs typeface="宋体" panose="02010600030101010101" pitchFamily="2" charset="-122"/>
              </a:rPr>
              <a:t>(</a:t>
            </a:r>
            <a:r>
              <a:rPr lang="zh-CN" altLang="en-US" sz="2800" dirty="0">
                <a:latin typeface="宋体" panose="02010600030101010101" pitchFamily="2" charset="-122"/>
                <a:cs typeface="宋体" panose="02010600030101010101" pitchFamily="2" charset="-122"/>
              </a:rPr>
              <a:t>3</a:t>
            </a:r>
            <a:r>
              <a:rPr lang="en-US" altLang="zh-CN" sz="2800" dirty="0">
                <a:latin typeface="宋体" panose="02010600030101010101" pitchFamily="2" charset="-122"/>
                <a:cs typeface="宋体" panose="02010600030101010101" pitchFamily="2" charset="-122"/>
              </a:rPr>
              <a:t>)K</a:t>
            </a:r>
            <a:r>
              <a:rPr lang="zh-CN" altLang="en-US" sz="2800" dirty="0">
                <a:latin typeface="宋体" panose="02010600030101010101" pitchFamily="2" charset="-122"/>
                <a:cs typeface="宋体" panose="02010600030101010101" pitchFamily="2" charset="-122"/>
              </a:rPr>
              <a:t>是可能密钥的有限集。</a:t>
            </a:r>
          </a:p>
          <a:p>
            <a:pPr algn="l"/>
            <a:r>
              <a:rPr lang="en-US" altLang="zh-CN" sz="2800" dirty="0">
                <a:latin typeface="宋体" panose="02010600030101010101" pitchFamily="2" charset="-122"/>
                <a:cs typeface="宋体" panose="02010600030101010101" pitchFamily="2" charset="-122"/>
              </a:rPr>
              <a:t>    (4)E</a:t>
            </a:r>
            <a:r>
              <a:rPr lang="zh-CN" altLang="en-US" sz="2800" dirty="0">
                <a:latin typeface="宋体" panose="02010600030101010101" pitchFamily="2" charset="-122"/>
                <a:cs typeface="宋体" panose="02010600030101010101" pitchFamily="2" charset="-122"/>
              </a:rPr>
              <a:t>是加密有限空间集合。</a:t>
            </a:r>
          </a:p>
          <a:p>
            <a:pPr algn="l"/>
            <a:r>
              <a:rPr lang="en-US" altLang="zh-CN" sz="2800" dirty="0">
                <a:latin typeface="宋体" panose="02010600030101010101" pitchFamily="2" charset="-122"/>
                <a:cs typeface="宋体" panose="02010600030101010101" pitchFamily="2" charset="-122"/>
              </a:rPr>
              <a:t>    (5)D</a:t>
            </a:r>
            <a:r>
              <a:rPr lang="zh-CN" altLang="en-US" sz="2800" dirty="0">
                <a:latin typeface="宋体" panose="02010600030101010101" pitchFamily="2" charset="-122"/>
                <a:cs typeface="宋体" panose="02010600030101010101" pitchFamily="2" charset="-122"/>
              </a:rPr>
              <a:t>是解密有限空间集合。</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日期占位符 3"/>
          <p:cNvSpPr txBox="1">
            <a:spLocks noGrp="1"/>
          </p:cNvSpPr>
          <p:nvPr>
            <p:ph type="dt" sz="half" idx="10"/>
          </p:nvPr>
        </p:nvSpPr>
        <p:spPr/>
        <p:txBody>
          <a:bodyPr anchor="b"/>
          <a:lstStyle/>
          <a:p>
            <a:pPr marL="0" indent="0" eaLnBrk="1" hangingPunct="1">
              <a:spcBef>
                <a:spcPct val="0"/>
              </a:spcBef>
              <a:buClrTx/>
              <a:buSzTx/>
              <a:buFontTx/>
              <a:buNone/>
            </a:pPr>
            <a:fld id="{3E96EEBE-DB5D-4CE3-B07A-BEF42D589EB4}" type="datetime1">
              <a:rPr lang="zh-CN" altLang="en-US" sz="1400" smtClean="0"/>
              <a:t>2020\1\23 Thursday</a:t>
            </a:fld>
            <a:endParaRPr lang="zh-CN" altLang="en-US" sz="1400" dirty="0"/>
          </a:p>
        </p:txBody>
      </p:sp>
      <p:sp>
        <p:nvSpPr>
          <p:cNvPr id="30724"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072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17</a:t>
            </a:fld>
            <a:endParaRPr lang="en-US" altLang="zh-CN" sz="1400" dirty="0"/>
          </a:p>
        </p:txBody>
      </p:sp>
      <p:sp>
        <p:nvSpPr>
          <p:cNvPr id="4" name="文本框 3"/>
          <p:cNvSpPr txBox="1"/>
          <p:nvPr/>
        </p:nvSpPr>
        <p:spPr>
          <a:xfrm>
            <a:off x="386534" y="1844040"/>
            <a:ext cx="8757465" cy="3970318"/>
          </a:xfrm>
          <a:prstGeom prst="rect">
            <a:avLst/>
          </a:prstGeom>
          <a:noFill/>
        </p:spPr>
        <p:txBody>
          <a:bodyPr wrap="square" rtlCol="0">
            <a:spAutoFit/>
          </a:bodyPr>
          <a:lstStyle/>
          <a:p>
            <a:pPr algn="l"/>
            <a:r>
              <a:rPr lang="zh-CN" altLang="en-US" sz="2800" dirty="0" smtClean="0">
                <a:latin typeface="Times New Roman" panose="02020603050405020304" pitchFamily="18" charset="0"/>
                <a:cs typeface="Times New Roman" panose="02020603050405020304" pitchFamily="18" charset="0"/>
              </a:rPr>
              <a:t>     密钥</a:t>
            </a:r>
            <a:r>
              <a:rPr lang="zh-CN" altLang="en-US" sz="2800" dirty="0">
                <a:latin typeface="Times New Roman" panose="02020603050405020304" pitchFamily="18" charset="0"/>
                <a:cs typeface="Times New Roman" panose="02020603050405020304" pitchFamily="18" charset="0"/>
              </a:rPr>
              <a:t>为</a:t>
            </a:r>
            <a:r>
              <a:rPr lang="en-US" altLang="zh-CN" sz="2800" i="1" dirty="0" err="1">
                <a:latin typeface="Times New Roman" panose="02020603050405020304" pitchFamily="18" charset="0"/>
                <a:cs typeface="Times New Roman" panose="02020603050405020304" pitchFamily="18" charset="0"/>
              </a:rPr>
              <a:t>k</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，此时密钥需要经过安全的密钥信道由发送方传给接收方。</a:t>
            </a:r>
          </a:p>
          <a:p>
            <a:pPr algn="l"/>
            <a:r>
              <a:rPr lang="zh-CN" altLang="en-US" sz="2800" dirty="0">
                <a:latin typeface="Times New Roman" panose="02020603050405020304" pitchFamily="18" charset="0"/>
                <a:cs typeface="Times New Roman" panose="02020603050405020304" pitchFamily="18" charset="0"/>
              </a:rPr>
              <a:t>    加密变换</a:t>
            </a:r>
            <a:r>
              <a:rPr lang="en-US" altLang="zh-CN" sz="2800" i="1" dirty="0" smtClean="0">
                <a:latin typeface="Times New Roman" panose="02020603050405020304" pitchFamily="18" charset="0"/>
                <a:cs typeface="Times New Roman" panose="02020603050405020304" pitchFamily="18" charset="0"/>
              </a:rPr>
              <a:t>E</a:t>
            </a:r>
            <a:r>
              <a:rPr lang="en-US" altLang="zh-CN" sz="2800" i="1" baseline="-25000" dirty="0" smtClean="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M</a:t>
            </a:r>
            <a:r>
              <a:rPr lang="en-US" altLang="zh-CN" sz="2800" i="1" dirty="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C</a:t>
            </a:r>
            <a:r>
              <a:rPr lang="zh-CN" altLang="en-US" sz="2800" dirty="0" smtClean="0">
                <a:latin typeface="Times New Roman" panose="02020603050405020304" pitchFamily="18" charset="0"/>
                <a:cs typeface="Times New Roman" panose="02020603050405020304" pitchFamily="18" charset="0"/>
              </a:rPr>
              <a:t>，由</a:t>
            </a:r>
            <a:r>
              <a:rPr lang="zh-CN" altLang="en-US" sz="2800" dirty="0">
                <a:latin typeface="Times New Roman" panose="02020603050405020304" pitchFamily="18" charset="0"/>
                <a:cs typeface="Times New Roman" panose="02020603050405020304" pitchFamily="18" charset="0"/>
              </a:rPr>
              <a:t>加密器完成</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gn="l"/>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解密</a:t>
            </a:r>
            <a:r>
              <a:rPr lang="zh-CN" altLang="en-US" sz="2800" dirty="0">
                <a:latin typeface="Times New Roman" panose="02020603050405020304" pitchFamily="18" charset="0"/>
                <a:cs typeface="Times New Roman" panose="02020603050405020304" pitchFamily="18" charset="0"/>
              </a:rPr>
              <a:t>变换</a:t>
            </a:r>
            <a:r>
              <a:rPr lang="en-US" altLang="zh-CN" sz="2800" i="1" dirty="0">
                <a:latin typeface="Times New Roman" panose="02020603050405020304" pitchFamily="18" charset="0"/>
                <a:cs typeface="Times New Roman" panose="02020603050405020304" pitchFamily="18" charset="0"/>
              </a:rPr>
              <a:t>D</a:t>
            </a:r>
            <a:r>
              <a:rPr lang="en-US" altLang="zh-CN" sz="2800" i="1" baseline="-25000"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C</a:t>
            </a:r>
            <a:r>
              <a:rPr lang="en-US" altLang="zh-CN" sz="2800" i="1" dirty="0">
                <a:latin typeface="Times New Roman" panose="02020603050405020304" pitchFamily="18" charset="0"/>
                <a:cs typeface="Times New Roman" panose="02020603050405020304" pitchFamily="18" charset="0"/>
                <a:sym typeface="+mn-ea"/>
              </a:rPr>
              <a:t>→</a:t>
            </a:r>
            <a:r>
              <a:rPr lang="en-US" sz="2800" i="1" dirty="0">
                <a:latin typeface="Times New Roman" panose="02020603050405020304" pitchFamily="18" charset="0"/>
                <a:cs typeface="Times New Roman" panose="02020603050405020304" pitchFamily="18" charset="0"/>
                <a:sym typeface="+mn-ea"/>
              </a:rPr>
              <a:t>M</a:t>
            </a:r>
            <a:r>
              <a:rPr lang="zh-CN" altLang="en-US" sz="2800" dirty="0">
                <a:latin typeface="Times New Roman" panose="02020603050405020304" pitchFamily="18" charset="0"/>
                <a:cs typeface="Times New Roman" panose="02020603050405020304" pitchFamily="18" charset="0"/>
              </a:rPr>
              <a:t>，由解密器完成。</a:t>
            </a:r>
          </a:p>
          <a:p>
            <a:pPr algn="l"/>
            <a:r>
              <a:rPr lang="zh-CN" altLang="en-US" sz="2800" dirty="0">
                <a:latin typeface="Times New Roman" panose="02020603050405020304" pitchFamily="18" charset="0"/>
                <a:cs typeface="Times New Roman" panose="02020603050405020304" pitchFamily="18" charset="0"/>
              </a:rPr>
              <a:t>    对于明文</a:t>
            </a:r>
            <a:r>
              <a:rPr lang="zh-CN" altLang="en-US" sz="2800" i="1" dirty="0">
                <a:latin typeface="Times New Roman" panose="02020603050405020304" pitchFamily="18" charset="0"/>
                <a:cs typeface="Times New Roman" panose="02020603050405020304" pitchFamily="18" charset="0"/>
              </a:rPr>
              <a:t>m</a:t>
            </a:r>
            <a:r>
              <a:rPr lang="zh-CN" altLang="en-US" sz="2800" dirty="0">
                <a:latin typeface="Times New Roman" panose="02020603050405020304" pitchFamily="18" charset="0"/>
                <a:cs typeface="Times New Roman" panose="02020603050405020304" pitchFamily="18" charset="0"/>
              </a:rPr>
              <a:t>∈</a:t>
            </a:r>
            <a:r>
              <a:rPr lang="zh-CN" altLang="en-US" sz="2800" i="1" dirty="0" smtClean="0">
                <a:latin typeface="Times New Roman" panose="02020603050405020304" pitchFamily="18" charset="0"/>
                <a:cs typeface="Times New Roman" panose="02020603050405020304" pitchFamily="18" charset="0"/>
              </a:rPr>
              <a:t>M</a:t>
            </a:r>
            <a:r>
              <a:rPr lang="zh-CN" altLang="en-US" sz="2800" dirty="0" smtClean="0">
                <a:latin typeface="Times New Roman" panose="02020603050405020304" pitchFamily="18" charset="0"/>
                <a:cs typeface="Times New Roman" panose="02020603050405020304" pitchFamily="18" charset="0"/>
              </a:rPr>
              <a:t>，发送</a:t>
            </a:r>
            <a:r>
              <a:rPr lang="zh-CN" altLang="en-US" sz="2800" dirty="0">
                <a:latin typeface="Times New Roman" panose="02020603050405020304" pitchFamily="18" charset="0"/>
                <a:cs typeface="Times New Roman" panose="02020603050405020304" pitchFamily="18" charset="0"/>
              </a:rPr>
              <a:t>方加密</a:t>
            </a:r>
            <a:r>
              <a:rPr lang="en-US" altLang="zh-CN" sz="2800" i="1" dirty="0">
                <a:latin typeface="Times New Roman" panose="02020603050405020304" pitchFamily="18" charset="0"/>
                <a:cs typeface="Times New Roman" panose="02020603050405020304" pitchFamily="18" charset="0"/>
              </a:rPr>
              <a:t>c=E</a:t>
            </a:r>
            <a:r>
              <a:rPr lang="en-US" altLang="zh-CN" sz="2800" i="1" baseline="-25000"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m</a:t>
            </a:r>
            <a:r>
              <a:rPr lang="zh-CN" altLang="en-US" sz="2800" dirty="0" smtClean="0">
                <a:latin typeface="Times New Roman" panose="02020603050405020304" pitchFamily="18" charset="0"/>
                <a:cs typeface="Times New Roman" panose="02020603050405020304" pitchFamily="18" charset="0"/>
              </a:rPr>
              <a:t>），</a:t>
            </a:r>
            <a:r>
              <a:rPr lang="zh-CN" altLang="en-US" sz="2800" i="1" dirty="0" smtClean="0">
                <a:latin typeface="Times New Roman" panose="02020603050405020304" pitchFamily="18" charset="0"/>
                <a:cs typeface="Times New Roman" panose="02020603050405020304" pitchFamily="18" charset="0"/>
                <a:sym typeface="+mn-ea"/>
              </a:rPr>
              <a:t>m∈M</a:t>
            </a:r>
            <a:r>
              <a:rPr lang="zh-CN" altLang="en-US" sz="2800" dirty="0">
                <a:latin typeface="Times New Roman" panose="02020603050405020304" pitchFamily="18" charset="0"/>
                <a:cs typeface="Times New Roman" panose="02020603050405020304" pitchFamily="18" charset="0"/>
                <a:sym typeface="+mn-ea"/>
              </a:rPr>
              <a:t>，</a:t>
            </a:r>
            <a:r>
              <a:rPr lang="en-US" altLang="zh-CN" sz="2800" i="1" dirty="0" err="1" smtClean="0">
                <a:latin typeface="Times New Roman" panose="02020603050405020304" pitchFamily="18" charset="0"/>
                <a:cs typeface="Times New Roman" panose="02020603050405020304" pitchFamily="18" charset="0"/>
                <a:sym typeface="+mn-ea"/>
              </a:rPr>
              <a:t>k</a:t>
            </a:r>
            <a:r>
              <a:rPr lang="en-US" altLang="zh-CN" sz="2800" dirty="0" err="1">
                <a:latin typeface="Times New Roman" panose="02020603050405020304" pitchFamily="18" charset="0"/>
                <a:cs typeface="Times New Roman" panose="02020603050405020304" pitchFamily="18" charset="0"/>
                <a:sym typeface="+mn-ea"/>
              </a:rPr>
              <a:t>∈</a:t>
            </a:r>
            <a:r>
              <a:rPr lang="en-US" altLang="zh-CN" sz="2800" i="1" dirty="0" err="1">
                <a:latin typeface="Times New Roman" panose="02020603050405020304" pitchFamily="18" charset="0"/>
                <a:cs typeface="Times New Roman" panose="02020603050405020304" pitchFamily="18" charset="0"/>
                <a:sym typeface="+mn-ea"/>
              </a:rPr>
              <a:t>K</a:t>
            </a:r>
            <a:r>
              <a:rPr lang="en-US" altLang="zh-CN" sz="2800" i="1" dirty="0">
                <a:latin typeface="Times New Roman" panose="02020603050405020304" pitchFamily="18" charset="0"/>
                <a:cs typeface="Times New Roman" panose="02020603050405020304" pitchFamily="18" charset="0"/>
                <a:sym typeface="+mn-ea"/>
              </a:rPr>
              <a:t>              </a:t>
            </a:r>
            <a:endParaRPr lang="zh-CN" altLang="en-US" sz="2800" dirty="0">
              <a:latin typeface="Times New Roman" panose="02020603050405020304" pitchFamily="18" charset="0"/>
              <a:cs typeface="Times New Roman" panose="02020603050405020304" pitchFamily="18" charset="0"/>
            </a:endParaRPr>
          </a:p>
          <a:p>
            <a:pPr algn="l"/>
            <a:r>
              <a:rPr lang="zh-CN" altLang="en-US" sz="2800" dirty="0">
                <a:latin typeface="Times New Roman" panose="02020603050405020304" pitchFamily="18" charset="0"/>
                <a:cs typeface="Times New Roman" panose="02020603050405020304" pitchFamily="18" charset="0"/>
              </a:rPr>
              <a:t>    接收方解密</a:t>
            </a:r>
            <a:r>
              <a:rPr lang="zh-CN" altLang="en-US" sz="2800" i="1" dirty="0">
                <a:latin typeface="Times New Roman" panose="02020603050405020304" pitchFamily="18" charset="0"/>
                <a:cs typeface="Times New Roman" panose="02020603050405020304" pitchFamily="18" charset="0"/>
                <a:sym typeface="+mn-ea"/>
              </a:rPr>
              <a:t>m</a:t>
            </a:r>
            <a:r>
              <a:rPr lang="en-US" altLang="zh-CN" sz="2800" i="1" dirty="0">
                <a:latin typeface="Times New Roman" panose="02020603050405020304" pitchFamily="18" charset="0"/>
                <a:cs typeface="Times New Roman" panose="02020603050405020304" pitchFamily="18" charset="0"/>
                <a:sym typeface="+mn-ea"/>
              </a:rPr>
              <a:t>=D</a:t>
            </a:r>
            <a:r>
              <a:rPr lang="en-US" altLang="zh-CN" sz="2800" i="1" baseline="-25000" dirty="0">
                <a:latin typeface="Times New Roman" panose="02020603050405020304" pitchFamily="18" charset="0"/>
                <a:cs typeface="Times New Roman" panose="02020603050405020304" pitchFamily="18" charset="0"/>
                <a:sym typeface="+mn-ea"/>
              </a:rPr>
              <a:t>K</a:t>
            </a:r>
            <a:r>
              <a:rPr lang="zh-CN" altLang="en-US" sz="2800" dirty="0">
                <a:latin typeface="Times New Roman" panose="02020603050405020304" pitchFamily="18" charset="0"/>
                <a:cs typeface="Times New Roman" panose="02020603050405020304" pitchFamily="18" charset="0"/>
                <a:sym typeface="+mn-ea"/>
              </a:rPr>
              <a:t>（</a:t>
            </a:r>
            <a:r>
              <a:rPr lang="en-US" altLang="zh-CN" sz="2800" i="1" dirty="0">
                <a:latin typeface="Times New Roman" panose="02020603050405020304" pitchFamily="18" charset="0"/>
                <a:cs typeface="Times New Roman" panose="02020603050405020304" pitchFamily="18" charset="0"/>
                <a:sym typeface="+mn-ea"/>
              </a:rPr>
              <a:t>c</a:t>
            </a:r>
            <a:r>
              <a:rPr lang="zh-CN" altLang="en-US" sz="2800" dirty="0">
                <a:latin typeface="Times New Roman" panose="02020603050405020304" pitchFamily="18" charset="0"/>
                <a:cs typeface="Times New Roman" panose="02020603050405020304" pitchFamily="18" charset="0"/>
                <a:sym typeface="+mn-ea"/>
              </a:rPr>
              <a:t>），</a:t>
            </a:r>
            <a:r>
              <a:rPr lang="en-US" altLang="zh-CN" sz="2800" i="1" dirty="0" err="1">
                <a:latin typeface="Times New Roman" panose="02020603050405020304" pitchFamily="18" charset="0"/>
                <a:cs typeface="Times New Roman" panose="02020603050405020304" pitchFamily="18" charset="0"/>
                <a:sym typeface="+mn-ea"/>
              </a:rPr>
              <a:t>c</a:t>
            </a:r>
            <a:r>
              <a:rPr lang="en-US" altLang="zh-CN" sz="2800" dirty="0" err="1">
                <a:latin typeface="Times New Roman" panose="02020603050405020304" pitchFamily="18" charset="0"/>
                <a:cs typeface="Times New Roman" panose="02020603050405020304" pitchFamily="18" charset="0"/>
                <a:sym typeface="+mn-ea"/>
              </a:rPr>
              <a:t>∈</a:t>
            </a:r>
            <a:r>
              <a:rPr lang="en-US" altLang="zh-CN" sz="2800" i="1" dirty="0" err="1" smtClean="0">
                <a:latin typeface="Times New Roman" panose="02020603050405020304" pitchFamily="18" charset="0"/>
                <a:cs typeface="Times New Roman" panose="02020603050405020304" pitchFamily="18" charset="0"/>
                <a:sym typeface="+mn-ea"/>
              </a:rPr>
              <a:t>C</a:t>
            </a: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i="1" dirty="0" err="1" smtClean="0">
                <a:latin typeface="Times New Roman" panose="02020603050405020304" pitchFamily="18" charset="0"/>
                <a:cs typeface="Times New Roman" panose="02020603050405020304" pitchFamily="18" charset="0"/>
                <a:sym typeface="+mn-ea"/>
              </a:rPr>
              <a:t>k</a:t>
            </a:r>
            <a:r>
              <a:rPr lang="en-US" altLang="zh-CN" sz="2800" dirty="0" err="1">
                <a:latin typeface="Times New Roman" panose="02020603050405020304" pitchFamily="18" charset="0"/>
                <a:cs typeface="Times New Roman" panose="02020603050405020304" pitchFamily="18" charset="0"/>
                <a:sym typeface="+mn-ea"/>
              </a:rPr>
              <a:t>∈</a:t>
            </a:r>
            <a:r>
              <a:rPr lang="en-US" altLang="zh-CN" sz="2800" i="1" dirty="0" err="1">
                <a:latin typeface="Times New Roman" panose="02020603050405020304" pitchFamily="18" charset="0"/>
                <a:cs typeface="Times New Roman" panose="02020603050405020304" pitchFamily="18" charset="0"/>
                <a:sym typeface="+mn-ea"/>
              </a:rPr>
              <a:t>K</a:t>
            </a:r>
            <a:r>
              <a:rPr lang="zh-CN" altLang="en-US" sz="2800" dirty="0">
                <a:latin typeface="Times New Roman" panose="02020603050405020304" pitchFamily="18" charset="0"/>
                <a:cs typeface="Times New Roman" panose="02020603050405020304" pitchFamily="18" charset="0"/>
                <a:sym typeface="+mn-ea"/>
              </a:rPr>
              <a:t>。</a:t>
            </a:r>
          </a:p>
          <a:p>
            <a:pPr algn="l"/>
            <a:r>
              <a:rPr lang="zh-CN" altLang="en-US" sz="2800" dirty="0">
                <a:latin typeface="Times New Roman" panose="02020603050405020304" pitchFamily="18" charset="0"/>
                <a:cs typeface="Times New Roman" panose="02020603050405020304" pitchFamily="18" charset="0"/>
                <a:sym typeface="+mn-ea"/>
              </a:rPr>
              <a:t>    对于</a:t>
            </a:r>
            <a:r>
              <a:rPr lang="zh-CN" altLang="en-US" sz="2800" dirty="0">
                <a:latin typeface="Times New Roman" panose="02020603050405020304" pitchFamily="18" charset="0"/>
                <a:cs typeface="Times New Roman" panose="02020603050405020304" pitchFamily="18" charset="0"/>
              </a:rPr>
              <a:t>攻击者或密码分析者而言，由于不知道密钥</a:t>
            </a:r>
            <a:r>
              <a:rPr lang="zh-CN" altLang="en-US"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，无法对截获的密文</a:t>
            </a:r>
            <a:r>
              <a:rPr lang="zh-CN" altLang="en-US" sz="2800" i="1" dirty="0">
                <a:latin typeface="Times New Roman" panose="02020603050405020304" pitchFamily="18" charset="0"/>
                <a:cs typeface="Times New Roman" panose="02020603050405020304" pitchFamily="18" charset="0"/>
              </a:rPr>
              <a:t>c</a:t>
            </a:r>
            <a:r>
              <a:rPr lang="zh-CN" altLang="en-US" sz="2800" dirty="0">
                <a:latin typeface="Times New Roman" panose="02020603050405020304" pitchFamily="18" charset="0"/>
                <a:cs typeface="Times New Roman" panose="02020603050405020304" pitchFamily="18" charset="0"/>
              </a:rPr>
              <a:t>进行解密</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2" name="矩形 1"/>
          <p:cNvSpPr/>
          <p:nvPr/>
        </p:nvSpPr>
        <p:spPr>
          <a:xfrm>
            <a:off x="1061610" y="1133745"/>
            <a:ext cx="7605845" cy="523220"/>
          </a:xfrm>
          <a:prstGeom prst="rect">
            <a:avLst/>
          </a:prstGeom>
        </p:spPr>
        <p:txBody>
          <a:bodyPr wrap="square">
            <a:spAutoFit/>
          </a:bodyPr>
          <a:lstStyle/>
          <a:p>
            <a:r>
              <a:rPr lang="zh-CN" altLang="en-US" sz="2800" dirty="0">
                <a:solidFill>
                  <a:srgbClr val="000000"/>
                </a:solidFill>
                <a:latin typeface="Times New Roman" panose="02020603050405020304" pitchFamily="18" charset="0"/>
                <a:cs typeface="Times New Roman" panose="02020603050405020304" pitchFamily="18" charset="0"/>
              </a:rPr>
              <a:t>下面通过一个具体的实例说明保密通信</a:t>
            </a:r>
            <a:r>
              <a:rPr lang="zh-CN" altLang="en-US" sz="2800" dirty="0" smtClean="0">
                <a:solidFill>
                  <a:srgbClr val="000000"/>
                </a:solidFill>
                <a:latin typeface="Times New Roman" panose="02020603050405020304" pitchFamily="18" charset="0"/>
                <a:cs typeface="Times New Roman" panose="02020603050405020304" pitchFamily="18" charset="0"/>
              </a:rPr>
              <a:t>系统：</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日期占位符 3"/>
          <p:cNvSpPr txBox="1">
            <a:spLocks noGrp="1"/>
          </p:cNvSpPr>
          <p:nvPr>
            <p:ph type="dt" sz="half" idx="10"/>
          </p:nvPr>
        </p:nvSpPr>
        <p:spPr/>
        <p:txBody>
          <a:bodyPr anchor="b"/>
          <a:lstStyle/>
          <a:p>
            <a:pPr marL="0" indent="0" eaLnBrk="1" hangingPunct="1">
              <a:spcBef>
                <a:spcPct val="0"/>
              </a:spcBef>
              <a:buClrTx/>
              <a:buSzTx/>
              <a:buFontTx/>
              <a:buNone/>
            </a:pPr>
            <a:fld id="{CF807546-FA26-4DE0-A2F8-D47FFACC44E9}" type="datetime1">
              <a:rPr lang="zh-CN" altLang="en-US" sz="1400" smtClean="0"/>
              <a:t>2020\1\23 Thursday</a:t>
            </a:fld>
            <a:endParaRPr lang="zh-CN" altLang="en-US" sz="1400" dirty="0"/>
          </a:p>
        </p:txBody>
      </p:sp>
      <p:sp>
        <p:nvSpPr>
          <p:cNvPr id="31748"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1749"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18</a:t>
            </a:fld>
            <a:endParaRPr lang="en-US" altLang="zh-CN" sz="1400" dirty="0"/>
          </a:p>
        </p:txBody>
      </p:sp>
      <p:sp>
        <p:nvSpPr>
          <p:cNvPr id="5" name="文本框 4"/>
          <p:cNvSpPr txBox="1"/>
          <p:nvPr/>
        </p:nvSpPr>
        <p:spPr>
          <a:xfrm>
            <a:off x="275639" y="1988840"/>
            <a:ext cx="8465840" cy="4278094"/>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      如果</a:t>
            </a:r>
            <a:r>
              <a:rPr lang="zh-CN" altLang="en-US" sz="2400" dirty="0">
                <a:latin typeface="Times New Roman" panose="02020603050405020304" pitchFamily="18" charset="0"/>
                <a:cs typeface="Times New Roman" panose="02020603050405020304" pitchFamily="18" charset="0"/>
              </a:rPr>
              <a:t>攻击者设计一个函数</a:t>
            </a:r>
            <a:r>
              <a:rPr lang="zh-CN" altLang="en-US" sz="2400" i="1" dirty="0">
                <a:latin typeface="Times New Roman" panose="02020603050405020304" pitchFamily="18" charset="0"/>
                <a:cs typeface="Times New Roman" panose="02020603050405020304" pitchFamily="18" charset="0"/>
              </a:rPr>
              <a:t>H</a:t>
            </a:r>
            <a:r>
              <a:rPr lang="zh-CN" altLang="en-US" sz="2400" dirty="0">
                <a:latin typeface="Times New Roman" panose="02020603050405020304" pitchFamily="18" charset="0"/>
                <a:cs typeface="Times New Roman" panose="02020603050405020304" pitchFamily="18" charset="0"/>
              </a:rPr>
              <a:t>，对密文</a:t>
            </a:r>
            <a:r>
              <a:rPr lang="zh-CN" altLang="en-US"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进行解密</a:t>
            </a:r>
            <a:r>
              <a:rPr lang="zh-CN" altLang="en-US"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m</a:t>
            </a:r>
            <a:r>
              <a:rPr lang="en-US" altLang="zh-CN" sz="2400" i="1" baseline="300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H</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，一般</a:t>
            </a:r>
            <a:r>
              <a:rPr lang="zh-CN" altLang="en-US" sz="2400" dirty="0" smtClean="0">
                <a:latin typeface="Times New Roman" panose="02020603050405020304" pitchFamily="18" charset="0"/>
                <a:cs typeface="Times New Roman" panose="02020603050405020304" pitchFamily="18" charset="0"/>
              </a:rPr>
              <a:t>情况 </a:t>
            </a:r>
            <a:r>
              <a:rPr lang="en-US" altLang="zh-CN" sz="2400" i="1" dirty="0" err="1">
                <a:latin typeface="Times New Roman" panose="02020603050405020304" pitchFamily="18" charset="0"/>
                <a:cs typeface="Times New Roman" panose="02020603050405020304" pitchFamily="18" charset="0"/>
                <a:sym typeface="+mn-ea"/>
              </a:rPr>
              <a:t>m</a:t>
            </a:r>
            <a:r>
              <a:rPr lang="en-US" altLang="zh-CN" sz="2400" i="1" baseline="30000" dirty="0" err="1">
                <a:latin typeface="Times New Roman" panose="02020603050405020304" pitchFamily="18" charset="0"/>
                <a:cs typeface="Times New Roman" panose="02020603050405020304" pitchFamily="18" charset="0"/>
                <a:sym typeface="+mn-ea"/>
              </a:rPr>
              <a:t>'</a:t>
            </a:r>
            <a:r>
              <a:rPr lang="en-US" altLang="zh-CN" sz="2400" i="1" dirty="0" err="1">
                <a:latin typeface="Times New Roman" panose="02020603050405020304" pitchFamily="18" charset="0"/>
                <a:cs typeface="Times New Roman" panose="02020603050405020304" pitchFamily="18" charset="0"/>
                <a:sym typeface="+mn-ea"/>
              </a:rPr>
              <a:t>≠</a:t>
            </a:r>
            <a:r>
              <a:rPr lang="en-US" altLang="zh-CN" sz="2400" i="1" dirty="0" err="1">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，若 </a:t>
            </a:r>
            <a:r>
              <a:rPr lang="en-US" altLang="zh-CN" sz="2400" i="1" dirty="0">
                <a:latin typeface="Times New Roman" panose="02020603050405020304" pitchFamily="18" charset="0"/>
                <a:cs typeface="Times New Roman" panose="02020603050405020304" pitchFamily="18" charset="0"/>
                <a:sym typeface="+mn-ea"/>
              </a:rPr>
              <a:t>m</a:t>
            </a:r>
            <a:r>
              <a:rPr lang="en-US" altLang="zh-CN" sz="2400" i="1" baseline="300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a:t>
            </a:r>
            <a:r>
              <a:rPr lang="zh-CN" altLang="en-US" sz="2400" i="1"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，则攻击成功。</a:t>
            </a:r>
          </a:p>
          <a:p>
            <a:pPr algn="l"/>
            <a:r>
              <a:rPr lang="zh-CN" altLang="en-US" sz="2400" dirty="0">
                <a:latin typeface="Times New Roman" panose="02020603050405020304" pitchFamily="18" charset="0"/>
                <a:cs typeface="Times New Roman" panose="02020603050405020304" pitchFamily="18" charset="0"/>
              </a:rPr>
              <a:t>      为了保护信息的保密性，对抗密码分析，保密系统应当满足下述要求。</a:t>
            </a:r>
          </a:p>
          <a:p>
            <a:pPr algn="l"/>
            <a:r>
              <a:rPr lang="en-US" altLang="zh-CN" sz="2400" dirty="0">
                <a:latin typeface="Times New Roman" panose="02020603050405020304" pitchFamily="18" charset="0"/>
                <a:cs typeface="Times New Roman" panose="02020603050405020304" pitchFamily="18" charset="0"/>
              </a:rPr>
              <a:t>    (1)</a:t>
            </a:r>
            <a:r>
              <a:rPr lang="zh-CN" altLang="en-US" sz="2400" dirty="0">
                <a:latin typeface="Times New Roman" panose="02020603050405020304" pitchFamily="18" charset="0"/>
                <a:cs typeface="Times New Roman" panose="02020603050405020304" pitchFamily="18" charset="0"/>
              </a:rPr>
              <a:t>系统即使达不到理论上是不可破的，即</a:t>
            </a:r>
            <a:r>
              <a:rPr lang="en-US" altLang="zh-CN" sz="2400" dirty="0" err="1">
                <a:latin typeface="Times New Roman" panose="02020603050405020304" pitchFamily="18" charset="0"/>
                <a:cs typeface="Times New Roman" panose="02020603050405020304" pitchFamily="18" charset="0"/>
              </a:rPr>
              <a:t>Pr</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sym typeface="+mn-ea"/>
              </a:rPr>
              <a:t>m</a:t>
            </a:r>
            <a:r>
              <a:rPr lang="en-US" altLang="zh-CN" sz="2400" i="1" baseline="300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a:t>
            </a:r>
            <a:r>
              <a:rPr lang="zh-CN" altLang="en-US" sz="2400" i="1" dirty="0">
                <a:latin typeface="Times New Roman" panose="02020603050405020304" pitchFamily="18" charset="0"/>
                <a:cs typeface="Times New Roman" panose="02020603050405020304" pitchFamily="18" charset="0"/>
                <a:sym typeface="+mn-ea"/>
              </a:rPr>
              <a:t>m</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，也应当为实际上不可破的。就是说，从截获的密文或某些已知的明文密文对中，要决定密钥或任意明文在计算上是不可行的。</a:t>
            </a:r>
          </a:p>
          <a:p>
            <a:pPr algn="l"/>
            <a:r>
              <a:rPr lang="en-US" altLang="zh-CN" sz="2400" dirty="0">
                <a:latin typeface="Times New Roman" panose="02020603050405020304" pitchFamily="18" charset="0"/>
                <a:cs typeface="Times New Roman" panose="02020603050405020304" pitchFamily="18" charset="0"/>
              </a:rPr>
              <a:t>    (2)</a:t>
            </a:r>
            <a:r>
              <a:rPr lang="zh-CN" altLang="en-US" sz="2400" dirty="0">
                <a:latin typeface="Times New Roman" panose="02020603050405020304" pitchFamily="18" charset="0"/>
                <a:cs typeface="Times New Roman" panose="02020603050405020304" pitchFamily="18" charset="0"/>
              </a:rPr>
              <a:t>系统的保密性不依赖于对加密体制或算法的保密，而依赖于密钥，这是著名的Kerckhoff原则</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3)</a:t>
            </a:r>
            <a:r>
              <a:rPr lang="zh-CN" altLang="en-US" sz="2400" dirty="0">
                <a:latin typeface="Times New Roman" panose="02020603050405020304" pitchFamily="18" charset="0"/>
                <a:cs typeface="Times New Roman" panose="02020603050405020304" pitchFamily="18" charset="0"/>
                <a:sym typeface="+mn-ea"/>
              </a:rPr>
              <a:t>加密和解密算法适用于所有密钥空间中的元素。</a:t>
            </a:r>
            <a:endParaRPr lang="zh-CN" altLang="en-US"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4)</a:t>
            </a:r>
            <a:r>
              <a:rPr lang="zh-CN" altLang="en-US" sz="2400" dirty="0">
                <a:latin typeface="Times New Roman" panose="02020603050405020304" pitchFamily="18" charset="0"/>
                <a:cs typeface="Times New Roman" panose="02020603050405020304" pitchFamily="18" charset="0"/>
                <a:sym typeface="+mn-ea"/>
              </a:rPr>
              <a:t>系统便于实现和使用</a:t>
            </a:r>
            <a:r>
              <a:rPr lang="zh-CN" altLang="en-US" sz="2400" dirty="0" smtClean="0">
                <a:latin typeface="Times New Roman" panose="02020603050405020304" pitchFamily="18" charset="0"/>
                <a:cs typeface="Times New Roman" panose="02020603050405020304" pitchFamily="18" charset="0"/>
                <a:sym typeface="+mn-ea"/>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日期占位符 3"/>
          <p:cNvSpPr txBox="1">
            <a:spLocks noGrp="1"/>
          </p:cNvSpPr>
          <p:nvPr>
            <p:ph type="dt" sz="half" idx="10"/>
          </p:nvPr>
        </p:nvSpPr>
        <p:spPr/>
        <p:txBody>
          <a:bodyPr anchor="b"/>
          <a:lstStyle/>
          <a:p>
            <a:pPr marL="0" indent="0" eaLnBrk="1" hangingPunct="1">
              <a:spcBef>
                <a:spcPct val="0"/>
              </a:spcBef>
              <a:buClrTx/>
              <a:buSzTx/>
              <a:buFontTx/>
              <a:buNone/>
            </a:pPr>
            <a:fld id="{BA0C14DC-3164-4D06-B36B-12BF5A16FDFD}" type="datetime1">
              <a:rPr lang="zh-CN" altLang="en-US" sz="1400" smtClean="0"/>
              <a:t>2020\1\23 Thursday</a:t>
            </a:fld>
            <a:endParaRPr lang="zh-CN" altLang="en-US" sz="1400" dirty="0"/>
          </a:p>
        </p:txBody>
      </p:sp>
      <p:sp>
        <p:nvSpPr>
          <p:cNvPr id="3379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379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19</a:t>
            </a:fld>
            <a:endParaRPr lang="en-US" altLang="zh-CN" sz="1400" dirty="0"/>
          </a:p>
        </p:txBody>
      </p:sp>
      <p:sp>
        <p:nvSpPr>
          <p:cNvPr id="4" name="标题 3"/>
          <p:cNvSpPr>
            <a:spLocks noGrp="1"/>
          </p:cNvSpPr>
          <p:nvPr>
            <p:ph type="title"/>
          </p:nvPr>
        </p:nvSpPr>
        <p:spPr>
          <a:xfrm>
            <a:off x="987425" y="257810"/>
            <a:ext cx="7783195" cy="1462405"/>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altLang="zh-CN" sz="4400" b="1" i="0" u="none" strike="noStrike" kern="0" cap="none" spc="0" normalizeH="0" baseline="0" noProof="0" dirty="0">
                <a:ln>
                  <a:noFill/>
                </a:ln>
                <a:solidFill>
                  <a:srgbClr val="E6410E"/>
                </a:solidFill>
                <a:effectLst/>
                <a:uLnTx/>
                <a:uFillTx/>
                <a:latin typeface="+mj-ea"/>
                <a:ea typeface="+mj-ea"/>
                <a:cs typeface="+mj-cs"/>
              </a:rPr>
              <a:t>1.3 密码学的基本属性</a:t>
            </a:r>
          </a:p>
        </p:txBody>
      </p:sp>
      <p:sp>
        <p:nvSpPr>
          <p:cNvPr id="6" name="文本框 5"/>
          <p:cNvSpPr txBox="1"/>
          <p:nvPr/>
        </p:nvSpPr>
        <p:spPr>
          <a:xfrm>
            <a:off x="431540" y="1927860"/>
            <a:ext cx="8560060" cy="4093428"/>
          </a:xfrm>
          <a:prstGeom prst="rect">
            <a:avLst/>
          </a:prstGeom>
          <a:noFill/>
        </p:spPr>
        <p:txBody>
          <a:bodyPr wrap="square" rtlCol="0">
            <a:spAutoFit/>
          </a:bodyPr>
          <a:lstStyle/>
          <a:p>
            <a:pPr algn="l"/>
            <a:r>
              <a:rPr lang="en-US" altLang="zh-CN" sz="2800" dirty="0">
                <a:latin typeface="宋体" panose="02010600030101010101" pitchFamily="2" charset="-122"/>
                <a:cs typeface="宋体" panose="02010600030101010101" pitchFamily="2" charset="-122"/>
              </a:rPr>
              <a:t> </a:t>
            </a:r>
            <a:r>
              <a:rPr lang="en-US" altLang="zh-CN" sz="2800" dirty="0" smtClean="0">
                <a:latin typeface="宋体" panose="02010600030101010101" pitchFamily="2" charset="-122"/>
                <a:cs typeface="宋体" panose="02010600030101010101" pitchFamily="2" charset="-122"/>
              </a:rPr>
              <a:t>   </a:t>
            </a:r>
            <a:r>
              <a:rPr lang="zh-CN" altLang="en-US" sz="2800" dirty="0" smtClean="0">
                <a:latin typeface="宋体" panose="02010600030101010101" pitchFamily="2" charset="-122"/>
                <a:cs typeface="宋体" panose="02010600030101010101" pitchFamily="2" charset="-122"/>
              </a:rPr>
              <a:t>密码</a:t>
            </a:r>
            <a:r>
              <a:rPr lang="zh-CN" altLang="en-US" sz="2800" dirty="0">
                <a:latin typeface="宋体" panose="02010600030101010101" pitchFamily="2" charset="-122"/>
                <a:cs typeface="宋体" panose="02010600030101010101" pitchFamily="2" charset="-122"/>
              </a:rPr>
              <a:t>技术是保障网络与信息安全最有效、最可靠、最经济的手段，可实现信息的机密性、真实性、数据的完整性和行为的不可否认性。</a:t>
            </a:r>
          </a:p>
          <a:p>
            <a:pPr algn="l"/>
            <a:r>
              <a:rPr lang="zh-CN" altLang="en-US" sz="2800" b="1" dirty="0">
                <a:latin typeface="宋体" panose="02010600030101010101" pitchFamily="2" charset="-122"/>
                <a:cs typeface="宋体" panose="02010600030101010101" pitchFamily="2" charset="-122"/>
              </a:rPr>
              <a:t>    1．信息的机密性</a:t>
            </a:r>
            <a:endParaRPr lang="zh-CN" altLang="en-US" sz="2800" dirty="0">
              <a:latin typeface="宋体" panose="02010600030101010101" pitchFamily="2" charset="-122"/>
              <a:cs typeface="宋体" panose="02010600030101010101" pitchFamily="2" charset="-122"/>
            </a:endParaRPr>
          </a:p>
          <a:p>
            <a:r>
              <a:rPr lang="zh-CN" altLang="en-US" sz="2800" dirty="0">
                <a:latin typeface="宋体" panose="02010600030101010101" pitchFamily="2" charset="-122"/>
                <a:cs typeface="宋体" panose="02010600030101010101" pitchFamily="2" charset="-122"/>
              </a:rPr>
              <a:t>    </a:t>
            </a:r>
            <a:r>
              <a:rPr lang="zh-CN" altLang="en-US" sz="2400" dirty="0">
                <a:latin typeface="宋体" panose="02010600030101010101" pitchFamily="2" charset="-122"/>
                <a:cs typeface="宋体" panose="02010600030101010101" pitchFamily="2" charset="-122"/>
              </a:rPr>
              <a:t>信息的机密性是指保证信息不被泄露给非授权的个人、进程等实体的性质。采用密码技术中的加密保护技术，可以方便地实现信息的机密性。利用加密技术对文件进行加密，可产生形如乱码的密文。即使攻击者截取密文，但加密算法具有足够的强度，使得攻击者不能从密文中获取有用信息。而拥有</a:t>
            </a:r>
            <a:r>
              <a:rPr lang="zh-CN" altLang="en-US" sz="2400" dirty="0" smtClean="0">
                <a:latin typeface="宋体" panose="02010600030101010101" pitchFamily="2" charset="-122"/>
                <a:cs typeface="宋体" panose="02010600030101010101" pitchFamily="2" charset="-122"/>
              </a:rPr>
              <a:t>密</a:t>
            </a:r>
            <a:r>
              <a:rPr lang="zh-CN" altLang="en-US" sz="2400" dirty="0">
                <a:latin typeface="宋体" panose="02010600030101010101" pitchFamily="2" charset="-122"/>
                <a:cs typeface="宋体" panose="02010600030101010101" pitchFamily="2" charset="-122"/>
                <a:sym typeface="+mn-ea"/>
              </a:rPr>
              <a:t>钥的人对密文解密，可以从这串乱码中恢复出原来的文件</a:t>
            </a:r>
            <a:r>
              <a:rPr lang="zh-CN" altLang="en-US" sz="2400" dirty="0" smtClean="0">
                <a:latin typeface="宋体" panose="02010600030101010101" pitchFamily="2" charset="-122"/>
                <a:cs typeface="宋体" panose="02010600030101010101" pitchFamily="2" charset="-122"/>
                <a:sym typeface="+mn-ea"/>
              </a:rPr>
              <a:t>。</a:t>
            </a:r>
            <a:endParaRPr lang="zh-CN" altLang="en-US" sz="2400"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txBox="1">
            <a:spLocks noGrp="1"/>
          </p:cNvSpPr>
          <p:nvPr>
            <p:ph type="dt" sz="half" idx="10"/>
          </p:nvPr>
        </p:nvSpPr>
        <p:spPr/>
        <p:txBody>
          <a:bodyPr anchor="b"/>
          <a:lstStyle/>
          <a:p>
            <a:pPr marL="0" indent="0" eaLnBrk="1" hangingPunct="1">
              <a:spcBef>
                <a:spcPct val="0"/>
              </a:spcBef>
              <a:buClrTx/>
              <a:buSzTx/>
              <a:buFontTx/>
              <a:buNone/>
            </a:pPr>
            <a:fld id="{31349538-B8D9-4EE3-85A0-9726DE24D6D2}" type="datetime1">
              <a:rPr lang="zh-CN" altLang="en-US" sz="1400" smtClean="0"/>
              <a:t>2020\1\23 Thursday</a:t>
            </a:fld>
            <a:endParaRPr lang="zh-CN" altLang="en-US" sz="1400" dirty="0"/>
          </a:p>
        </p:txBody>
      </p:sp>
      <p:sp>
        <p:nvSpPr>
          <p:cNvPr id="409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10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a:t>
            </a:fld>
            <a:endParaRPr lang="en-US" altLang="zh-CN" sz="1400" dirty="0"/>
          </a:p>
        </p:txBody>
      </p:sp>
      <p:sp>
        <p:nvSpPr>
          <p:cNvPr id="45059" name="Rectangle 3"/>
          <p:cNvSpPr>
            <a:spLocks noGrp="1" noChangeArrowheads="1"/>
          </p:cNvSpPr>
          <p:nvPr>
            <p:ph idx="1"/>
          </p:nvPr>
        </p:nvSpPr>
        <p:spPr>
          <a:xfrm>
            <a:off x="939799" y="1946506"/>
            <a:ext cx="7367615" cy="4452824"/>
          </a:xfrm>
        </p:spPr>
        <p:txBody>
          <a:bodyPr vert="horz" wrap="square" lIns="91440" tIns="45720" rIns="91440" bIns="45720" numCol="1" anchor="t" anchorCtr="0" compatLnSpc="1"/>
          <a:lstStyle/>
          <a:p>
            <a:pPr marL="0" lvl="0" indent="0" eaLnBrk="1" hangingPunct="1">
              <a:buNone/>
              <a:defRPr/>
            </a:pPr>
            <a:r>
              <a:rPr lang="en-US" altLang="zh-CN" sz="2800" b="1" dirty="0">
                <a:latin typeface="宋体" panose="02010600030101010101" pitchFamily="2" charset="-122"/>
                <a:ea typeface="宋体" panose="02010600030101010101" pitchFamily="2" charset="-122"/>
                <a:cs typeface="宋体" panose="02010600030101010101" pitchFamily="2" charset="-122"/>
              </a:rPr>
              <a:t>1.1 </a:t>
            </a:r>
            <a:r>
              <a:rPr lang="zh-CN" altLang="en-US" sz="2800" b="1" dirty="0">
                <a:latin typeface="宋体" panose="02010600030101010101" pitchFamily="2" charset="-122"/>
                <a:ea typeface="宋体" panose="02010600030101010101" pitchFamily="2" charset="-122"/>
                <a:cs typeface="宋体" panose="02010600030101010101" pitchFamily="2" charset="-122"/>
              </a:rPr>
              <a:t>密码学的发展</a:t>
            </a:r>
            <a:r>
              <a:rPr lang="zh-CN" altLang="en-US" sz="2800" b="1" dirty="0" smtClean="0">
                <a:latin typeface="宋体" panose="02010600030101010101" pitchFamily="2" charset="-122"/>
                <a:ea typeface="宋体" panose="02010600030101010101" pitchFamily="2" charset="-122"/>
                <a:cs typeface="宋体" panose="02010600030101010101" pitchFamily="2" charset="-122"/>
              </a:rPr>
              <a:t>历史</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endParaRPr>
          </a:p>
          <a:p>
            <a:pPr marL="0" lvl="0" indent="0" eaLnBrk="1" hangingPunct="1">
              <a:buNone/>
              <a:defRPr/>
            </a:pPr>
            <a:r>
              <a:rPr lang="en-US" altLang="zh-CN" sz="2800" b="1" dirty="0">
                <a:latin typeface="+mj-ea"/>
              </a:rPr>
              <a:t>1.2 </a:t>
            </a:r>
            <a:r>
              <a:rPr lang="zh-CN" altLang="en-US" sz="2800" b="1" dirty="0">
                <a:latin typeface="+mj-ea"/>
              </a:rPr>
              <a:t>密码学的基本</a:t>
            </a:r>
            <a:r>
              <a:rPr lang="zh-CN" altLang="en-US" sz="2800" b="1" dirty="0" smtClean="0">
                <a:latin typeface="+mj-ea"/>
              </a:rPr>
              <a:t>概念</a:t>
            </a:r>
            <a:endParaRPr lang="en-US" altLang="zh-CN" sz="2800" b="1" dirty="0" smtClean="0">
              <a:latin typeface="+mj-ea"/>
            </a:endParaRPr>
          </a:p>
          <a:p>
            <a:pPr marL="0" lvl="0" indent="0" eaLnBrk="1" hangingPunct="1">
              <a:buNone/>
              <a:defRPr/>
            </a:pPr>
            <a:r>
              <a:rPr lang="en-US" altLang="zh-CN" sz="2800" b="1" dirty="0">
                <a:latin typeface="+mj-ea"/>
              </a:rPr>
              <a:t>1.3 </a:t>
            </a:r>
            <a:r>
              <a:rPr lang="zh-CN" altLang="en-US" sz="2800" b="1" dirty="0">
                <a:latin typeface="+mj-ea"/>
              </a:rPr>
              <a:t>密码学的基本</a:t>
            </a:r>
            <a:r>
              <a:rPr lang="zh-CN" altLang="en-US" sz="2800" b="1" dirty="0" smtClean="0">
                <a:latin typeface="+mj-ea"/>
              </a:rPr>
              <a:t>属性</a:t>
            </a:r>
            <a:endParaRPr lang="en-US" altLang="zh-CN" sz="2800" b="1" dirty="0" smtClean="0">
              <a:latin typeface="+mj-ea"/>
            </a:endParaRPr>
          </a:p>
          <a:p>
            <a:pPr marL="0" lvl="0" indent="0" eaLnBrk="1" hangingPunct="1">
              <a:buNone/>
              <a:defRPr/>
            </a:pPr>
            <a:r>
              <a:rPr lang="en-US" altLang="zh-CN" sz="2800" b="1" dirty="0">
                <a:latin typeface="+mj-ea"/>
              </a:rPr>
              <a:t>1.4 </a:t>
            </a:r>
            <a:r>
              <a:rPr lang="zh-CN" altLang="en-US" sz="2800" b="1" dirty="0">
                <a:latin typeface="+mj-ea"/>
              </a:rPr>
              <a:t>密码体制</a:t>
            </a:r>
            <a:r>
              <a:rPr lang="zh-CN" altLang="en-US" sz="2800" b="1" dirty="0" smtClean="0">
                <a:latin typeface="+mj-ea"/>
              </a:rPr>
              <a:t>分类</a:t>
            </a:r>
            <a:endParaRPr lang="en-US" altLang="zh-CN" sz="2800" b="1" dirty="0" smtClean="0">
              <a:latin typeface="+mj-ea"/>
            </a:endParaRPr>
          </a:p>
          <a:p>
            <a:pPr marL="0" lvl="0" indent="0" eaLnBrk="1" hangingPunct="1">
              <a:buNone/>
              <a:defRPr/>
            </a:pPr>
            <a:r>
              <a:rPr lang="en-US" altLang="zh-CN" sz="2800" b="1" dirty="0" smtClean="0">
                <a:latin typeface="+mj-ea"/>
              </a:rPr>
              <a:t>1.5 </a:t>
            </a:r>
            <a:r>
              <a:rPr lang="zh-CN" altLang="en-US" sz="2800" b="1" dirty="0" smtClean="0">
                <a:latin typeface="+mj-ea"/>
              </a:rPr>
              <a:t>密码分析</a:t>
            </a:r>
            <a:endParaRPr lang="en-US" altLang="zh-CN" sz="2800" b="1" dirty="0">
              <a:latin typeface="+mj-ea"/>
            </a:endParaRPr>
          </a:p>
          <a:p>
            <a:pPr marL="0" lvl="0" indent="0" eaLnBrk="1" hangingPunct="1">
              <a:buNone/>
              <a:defRPr/>
            </a:pPr>
            <a:r>
              <a:rPr lang="en-US" altLang="zh-CN" sz="2800" b="1" dirty="0">
                <a:latin typeface="+mj-ea"/>
              </a:rPr>
              <a:t>1.6 </a:t>
            </a:r>
            <a:r>
              <a:rPr lang="zh-CN" altLang="en-US" sz="2800" b="1" dirty="0">
                <a:latin typeface="+mj-ea"/>
              </a:rPr>
              <a:t>密码的</a:t>
            </a:r>
            <a:r>
              <a:rPr lang="zh-CN" altLang="en-US" sz="2800" b="1" dirty="0" smtClean="0">
                <a:latin typeface="+mj-ea"/>
              </a:rPr>
              <a:t>未来</a:t>
            </a:r>
            <a:endParaRPr lang="en-US" altLang="zh-CN" sz="2800" b="1" dirty="0" smtClean="0">
              <a:latin typeface="+mj-ea"/>
            </a:endParaRPr>
          </a:p>
          <a:p>
            <a:pPr marL="0" lvl="0" indent="0" eaLnBrk="1" hangingPunct="1">
              <a:buNone/>
              <a:defRPr/>
            </a:pPr>
            <a:r>
              <a:rPr lang="en-US" altLang="zh-CN" sz="2800" b="1" dirty="0">
                <a:latin typeface="+mj-ea"/>
              </a:rPr>
              <a:t>1.7 </a:t>
            </a:r>
            <a:r>
              <a:rPr lang="zh-CN" altLang="en-US" sz="2800" b="1" dirty="0">
                <a:latin typeface="+mj-ea"/>
              </a:rPr>
              <a:t>本章</a:t>
            </a:r>
            <a:r>
              <a:rPr lang="zh-CN" altLang="en-US" sz="2800" b="1" dirty="0" smtClean="0">
                <a:latin typeface="+mj-ea"/>
              </a:rPr>
              <a:t>小结</a:t>
            </a:r>
            <a:endParaRPr lang="en-US" altLang="zh-CN" sz="2800" b="1" dirty="0" smtClean="0">
              <a:latin typeface="+mj-ea"/>
            </a:endParaRPr>
          </a:p>
          <a:p>
            <a:pPr marL="0" lvl="0" indent="0" eaLnBrk="1" hangingPunct="1">
              <a:buNone/>
              <a:defRPr/>
            </a:pPr>
            <a:r>
              <a:rPr lang="en-US" altLang="zh-CN" sz="2800" b="1" dirty="0">
                <a:latin typeface="+mn-ea"/>
              </a:rPr>
              <a:t>1.8 </a:t>
            </a:r>
            <a:r>
              <a:rPr lang="zh-CN" altLang="en-US" sz="2800" b="1" dirty="0">
                <a:latin typeface="+mn-ea"/>
              </a:rPr>
              <a:t>本章习题 </a:t>
            </a:r>
            <a:endParaRPr kumimoji="1" lang="en-US" altLang="zh-CN" sz="2800" b="1" i="0" u="none" strike="noStrike" kern="1200" cap="none" spc="0" normalizeH="0" baseline="0" noProof="0" dirty="0" smtClean="0">
              <a:ln>
                <a:noFill/>
              </a:ln>
              <a:effectLst/>
              <a:uLnTx/>
              <a:uFillTx/>
              <a:latin typeface="宋体" panose="02010600030101010101" pitchFamily="2" charset="-122"/>
              <a:ea typeface="仿宋_GB2312" panose="02010609030101010101" pitchFamily="49" charset="-122"/>
            </a:endParaRPr>
          </a:p>
        </p:txBody>
      </p:sp>
      <p:sp>
        <p:nvSpPr>
          <p:cNvPr id="3" name="文本框 2"/>
          <p:cNvSpPr txBox="1"/>
          <p:nvPr/>
        </p:nvSpPr>
        <p:spPr>
          <a:xfrm>
            <a:off x="939799" y="1043735"/>
            <a:ext cx="1475105" cy="768350"/>
          </a:xfrm>
          <a:prstGeom prst="rect">
            <a:avLst/>
          </a:prstGeom>
          <a:noFill/>
        </p:spPr>
        <p:txBody>
          <a:bodyPr wrap="none" rtlCol="0">
            <a:spAutoFit/>
          </a:bodyPr>
          <a:lstStyle/>
          <a:p>
            <a:r>
              <a:rPr lang="zh-CN" altLang="en-US" sz="4400" b="1" dirty="0">
                <a:solidFill>
                  <a:srgbClr val="FF0000"/>
                </a:solidFill>
              </a:rPr>
              <a:t>目 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日期占位符 3"/>
          <p:cNvSpPr txBox="1">
            <a:spLocks noGrp="1"/>
          </p:cNvSpPr>
          <p:nvPr>
            <p:ph type="dt" sz="half" idx="10"/>
          </p:nvPr>
        </p:nvSpPr>
        <p:spPr/>
        <p:txBody>
          <a:bodyPr anchor="b"/>
          <a:lstStyle/>
          <a:p>
            <a:pPr marL="0" indent="0" eaLnBrk="1" hangingPunct="1">
              <a:spcBef>
                <a:spcPct val="0"/>
              </a:spcBef>
              <a:buClrTx/>
              <a:buSzTx/>
              <a:buFontTx/>
              <a:buNone/>
            </a:pPr>
            <a:fld id="{B0077501-1FE3-4963-92ED-51AC827FC186}" type="datetime1">
              <a:rPr lang="zh-CN" altLang="en-US" sz="1400" smtClean="0"/>
              <a:t>2020\1\23 Thursday</a:t>
            </a:fld>
            <a:endParaRPr lang="zh-CN" altLang="en-US" sz="1400" dirty="0"/>
          </a:p>
        </p:txBody>
      </p:sp>
      <p:sp>
        <p:nvSpPr>
          <p:cNvPr id="3482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482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20</a:t>
            </a:fld>
            <a:endParaRPr lang="en-US" altLang="zh-CN" sz="1400" dirty="0"/>
          </a:p>
        </p:txBody>
      </p:sp>
      <p:sp>
        <p:nvSpPr>
          <p:cNvPr id="2" name="文本框 1"/>
          <p:cNvSpPr txBox="1"/>
          <p:nvPr/>
        </p:nvSpPr>
        <p:spPr>
          <a:xfrm>
            <a:off x="739775" y="1905635"/>
            <a:ext cx="8282940" cy="3970318"/>
          </a:xfrm>
          <a:prstGeom prst="rect">
            <a:avLst/>
          </a:prstGeom>
          <a:noFill/>
        </p:spPr>
        <p:txBody>
          <a:bodyPr wrap="square" rtlCol="0">
            <a:spAutoFit/>
          </a:bodyPr>
          <a:lstStyle/>
          <a:p>
            <a:pPr algn="l"/>
            <a:r>
              <a:rPr lang="zh-CN" altLang="en-US" sz="2800" b="1" dirty="0" smtClean="0">
                <a:latin typeface="宋体" panose="02010600030101010101" pitchFamily="2" charset="-122"/>
                <a:cs typeface="宋体" panose="02010600030101010101" pitchFamily="2" charset="-122"/>
              </a:rPr>
              <a:t>2</a:t>
            </a:r>
            <a:r>
              <a:rPr lang="zh-CN" altLang="en-US" sz="2800" b="1" dirty="0">
                <a:latin typeface="宋体" panose="02010600030101010101" pitchFamily="2" charset="-122"/>
                <a:cs typeface="宋体" panose="02010600030101010101" pitchFamily="2" charset="-122"/>
              </a:rPr>
              <a:t>．信息的真实性</a:t>
            </a:r>
            <a:endParaRPr lang="zh-CN" altLang="en-US" sz="2800" dirty="0"/>
          </a:p>
          <a:p>
            <a:r>
              <a:rPr lang="zh-CN" altLang="en-US" sz="2800" dirty="0"/>
              <a:t>      信息的真实性是指保证信息来源可靠、没有被伪造和篡改的性质。密码中的安全认证技术是为了保证信息的真实性。这些技术包括数字签名、消息认证码、身份认证协议等。这些技术的基本思想是合法的人都有各自的“秘密信息”，用这个“秘密信息”对公开信息进行处理，得到相应的“印章”，用它来证明公开信息的真实性，而没有掌握</a:t>
            </a:r>
            <a:r>
              <a:rPr lang="zh-CN" altLang="en-US" sz="2800" dirty="0" smtClean="0"/>
              <a:t>相应</a:t>
            </a:r>
            <a:r>
              <a:rPr lang="zh-CN" altLang="en-US" sz="2800" dirty="0">
                <a:sym typeface="+mn-ea"/>
              </a:rPr>
              <a:t>“秘密信息”的非法用户无法伪造“印章”</a:t>
            </a:r>
            <a:r>
              <a:rPr lang="zh-CN" altLang="en-US" sz="2800" dirty="0" smtClean="0">
                <a:sym typeface="+mn-ea"/>
              </a:rPr>
              <a:t>。</a:t>
            </a: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日期占位符 3"/>
          <p:cNvSpPr txBox="1">
            <a:spLocks noGrp="1"/>
          </p:cNvSpPr>
          <p:nvPr>
            <p:ph type="dt" sz="half" idx="10"/>
          </p:nvPr>
        </p:nvSpPr>
        <p:spPr/>
        <p:txBody>
          <a:bodyPr anchor="b"/>
          <a:lstStyle/>
          <a:p>
            <a:pPr marL="0" indent="0" eaLnBrk="1" hangingPunct="1">
              <a:spcBef>
                <a:spcPct val="0"/>
              </a:spcBef>
              <a:buClrTx/>
              <a:buSzTx/>
              <a:buFontTx/>
              <a:buNone/>
            </a:pPr>
            <a:fld id="{0BC0E57F-1159-4405-BFBB-F4224CAE2B2F}" type="datetime1">
              <a:rPr lang="zh-CN" altLang="en-US" sz="1400" smtClean="0"/>
              <a:t>2020\1\23 Thursday</a:t>
            </a:fld>
            <a:endParaRPr lang="zh-CN" altLang="en-US" sz="1400" dirty="0"/>
          </a:p>
        </p:txBody>
      </p:sp>
      <p:sp>
        <p:nvSpPr>
          <p:cNvPr id="3584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584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21</a:t>
            </a:fld>
            <a:endParaRPr lang="en-US" altLang="zh-CN" sz="1400" dirty="0"/>
          </a:p>
        </p:txBody>
      </p:sp>
      <p:sp>
        <p:nvSpPr>
          <p:cNvPr id="5" name="文本框 4"/>
          <p:cNvSpPr txBox="1"/>
          <p:nvPr/>
        </p:nvSpPr>
        <p:spPr>
          <a:xfrm>
            <a:off x="116505" y="1935480"/>
            <a:ext cx="8830645" cy="4401205"/>
          </a:xfrm>
          <a:prstGeom prst="rect">
            <a:avLst/>
          </a:prstGeom>
          <a:noFill/>
        </p:spPr>
        <p:txBody>
          <a:bodyPr wrap="square" rtlCol="0" anchor="t">
            <a:spAutoFit/>
          </a:bodyPr>
          <a:lstStyle/>
          <a:p>
            <a:pPr algn="l"/>
            <a:r>
              <a:rPr lang="zh-CN" altLang="en-US" sz="2800" b="1" dirty="0" smtClean="0">
                <a:latin typeface="宋体" panose="02010600030101010101" pitchFamily="2" charset="-122"/>
                <a:cs typeface="宋体" panose="02010600030101010101" pitchFamily="2" charset="-122"/>
              </a:rPr>
              <a:t>3</a:t>
            </a:r>
            <a:r>
              <a:rPr lang="zh-CN" altLang="en-US" sz="2800" b="1" dirty="0">
                <a:latin typeface="宋体" panose="02010600030101010101" pitchFamily="2" charset="-122"/>
                <a:cs typeface="宋体" panose="02010600030101010101" pitchFamily="2" charset="-122"/>
              </a:rPr>
              <a:t>．数据的完整性</a:t>
            </a:r>
            <a:endParaRPr lang="zh-CN" altLang="en-US" sz="2800" dirty="0">
              <a:latin typeface="宋体" panose="02010600030101010101" pitchFamily="2" charset="-122"/>
              <a:cs typeface="宋体" panose="02010600030101010101" pitchFamily="2" charset="-122"/>
            </a:endParaRPr>
          </a:p>
          <a:p>
            <a:r>
              <a:rPr lang="zh-CN" altLang="en-US" sz="2800" dirty="0"/>
              <a:t>      数据的完整性是指数据没有受到非授权的篡改或破坏的性质。密码杂凑算法可以方便地实现数据的完整性。密码杂凑算法通过数学原理过程，从文件中计算出唯一标识这个文件的特征信息，称为摘要。文件内容的细微变化都会产生不同的摘要，只要在电子文件后面附上一个简短的摘要，就可以鉴别文件的完整性。不同的文件拥有不同的摘要，一旦文件被篡改，摘要也就不同了。因此，对文件</a:t>
            </a:r>
            <a:r>
              <a:rPr lang="zh-CN" altLang="en-US" sz="2800" dirty="0" smtClean="0"/>
              <a:t>的</a:t>
            </a:r>
            <a:r>
              <a:rPr lang="zh-CN" altLang="en-US" sz="2800" dirty="0">
                <a:sym typeface="+mn-ea"/>
              </a:rPr>
              <a:t>保护而言，密码杂凑算法是一种非常便捷、可靠的安全手段</a:t>
            </a:r>
            <a:r>
              <a:rPr lang="zh-CN" altLang="en-US" sz="2800" dirty="0" smtClean="0">
                <a:sym typeface="+mn-ea"/>
              </a:rPr>
              <a:t>。</a:t>
            </a:r>
            <a:endParaRPr lang="zh-CN" alt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日期占位符 3"/>
          <p:cNvSpPr txBox="1">
            <a:spLocks noGrp="1"/>
          </p:cNvSpPr>
          <p:nvPr>
            <p:ph type="dt" sz="half" idx="10"/>
          </p:nvPr>
        </p:nvSpPr>
        <p:spPr/>
        <p:txBody>
          <a:bodyPr anchor="b"/>
          <a:lstStyle/>
          <a:p>
            <a:pPr marL="0" indent="0" eaLnBrk="1" hangingPunct="1">
              <a:spcBef>
                <a:spcPct val="0"/>
              </a:spcBef>
              <a:buClrTx/>
              <a:buSzTx/>
              <a:buFontTx/>
              <a:buNone/>
            </a:pPr>
            <a:fld id="{8018F29A-705C-4565-AD4B-E3766730CBED}" type="datetime1">
              <a:rPr lang="zh-CN" altLang="en-US" sz="1400" smtClean="0"/>
              <a:t>2020\1\23 Thursday</a:t>
            </a:fld>
            <a:endParaRPr lang="zh-CN" altLang="en-US" sz="1400" dirty="0"/>
          </a:p>
        </p:txBody>
      </p:sp>
      <p:sp>
        <p:nvSpPr>
          <p:cNvPr id="3686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687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22</a:t>
            </a:fld>
            <a:endParaRPr lang="en-US" altLang="zh-CN" sz="1400" dirty="0"/>
          </a:p>
        </p:txBody>
      </p:sp>
      <p:sp>
        <p:nvSpPr>
          <p:cNvPr id="4" name="文本框 3"/>
          <p:cNvSpPr txBox="1"/>
          <p:nvPr/>
        </p:nvSpPr>
        <p:spPr>
          <a:xfrm>
            <a:off x="794385" y="1805305"/>
            <a:ext cx="8152765" cy="3970318"/>
          </a:xfrm>
          <a:prstGeom prst="rect">
            <a:avLst/>
          </a:prstGeom>
          <a:noFill/>
        </p:spPr>
        <p:txBody>
          <a:bodyPr wrap="square" rtlCol="0">
            <a:spAutoFit/>
          </a:bodyPr>
          <a:lstStyle/>
          <a:p>
            <a:pPr algn="l"/>
            <a:r>
              <a:rPr lang="zh-CN" altLang="en-US" sz="2800" b="1" dirty="0" smtClean="0">
                <a:latin typeface="宋体" panose="02010600030101010101" pitchFamily="2" charset="-122"/>
                <a:cs typeface="宋体" panose="02010600030101010101" pitchFamily="2" charset="-122"/>
              </a:rPr>
              <a:t>4</a:t>
            </a:r>
            <a:r>
              <a:rPr lang="zh-CN" altLang="en-US" sz="2800" b="1" dirty="0">
                <a:latin typeface="宋体" panose="02010600030101010101" pitchFamily="2" charset="-122"/>
                <a:cs typeface="宋体" panose="02010600030101010101" pitchFamily="2" charset="-122"/>
              </a:rPr>
              <a:t>．行为的不可否认性</a:t>
            </a:r>
            <a:endParaRPr lang="zh-CN" altLang="en-US" sz="2800" dirty="0">
              <a:latin typeface="宋体" panose="02010600030101010101" pitchFamily="2" charset="-122"/>
              <a:cs typeface="宋体" panose="02010600030101010101" pitchFamily="2" charset="-122"/>
            </a:endParaRPr>
          </a:p>
          <a:p>
            <a:pPr algn="l"/>
            <a:r>
              <a:rPr lang="zh-CN" altLang="en-US" sz="2800" dirty="0">
                <a:latin typeface="宋体" panose="02010600030101010101" pitchFamily="2" charset="-122"/>
                <a:cs typeface="宋体" panose="02010600030101010101" pitchFamily="2" charset="-122"/>
              </a:rPr>
              <a:t>    行为的不可否认性也称抗抵赖性，是指一个已经发生的操作行为无法否认的性质。用户一旦签署了数字签名，就不能抵赖、不可否认。对解决网络上的纠纷、电子商务的纠纷等问题，数字签名是必不可少的工具。虽然计算机、网络和信息系统的日志能在一定程度上证明用户的操作行为，但日志容</a:t>
            </a:r>
          </a:p>
          <a:p>
            <a:pPr algn="l"/>
            <a:r>
              <a:rPr lang="zh-CN" altLang="en-US" sz="2800" dirty="0">
                <a:latin typeface="宋体" panose="02010600030101010101" pitchFamily="2" charset="-122"/>
                <a:cs typeface="宋体" panose="02010600030101010101" pitchFamily="2" charset="-122"/>
              </a:rPr>
              <a:t>易被伪造和篡改，因此无法实现该行为的不可否认性。</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日期占位符 3"/>
          <p:cNvSpPr txBox="1">
            <a:spLocks noGrp="1"/>
          </p:cNvSpPr>
          <p:nvPr>
            <p:ph type="dt" sz="half" idx="10"/>
          </p:nvPr>
        </p:nvSpPr>
        <p:spPr/>
        <p:txBody>
          <a:bodyPr anchor="b"/>
          <a:lstStyle/>
          <a:p>
            <a:pPr marL="0" indent="0" eaLnBrk="1" hangingPunct="1">
              <a:spcBef>
                <a:spcPct val="0"/>
              </a:spcBef>
              <a:buClrTx/>
              <a:buSzTx/>
              <a:buFontTx/>
              <a:buNone/>
            </a:pPr>
            <a:fld id="{C6D1CF05-D533-4446-A103-9F90D93121EC}" type="datetime1">
              <a:rPr lang="zh-CN" altLang="en-US" sz="1400" smtClean="0"/>
              <a:t>2020\1\23 Thursday</a:t>
            </a:fld>
            <a:endParaRPr lang="zh-CN" altLang="en-US" sz="1400" dirty="0"/>
          </a:p>
        </p:txBody>
      </p:sp>
      <p:sp>
        <p:nvSpPr>
          <p:cNvPr id="3789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789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23</a:t>
            </a:fld>
            <a:endParaRPr lang="en-US" altLang="zh-CN" sz="1400" dirty="0"/>
          </a:p>
        </p:txBody>
      </p:sp>
      <p:sp>
        <p:nvSpPr>
          <p:cNvPr id="2" name="标题 1"/>
          <p:cNvSpPr>
            <a:spLocks noGrp="1"/>
          </p:cNvSpPr>
          <p:nvPr>
            <p:ph type="title"/>
          </p:nvPr>
        </p:nvSpPr>
        <p:spPr>
          <a:xfrm>
            <a:off x="987425" y="257810"/>
            <a:ext cx="7783195" cy="1462405"/>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altLang="zh-CN" sz="4400" b="1" i="0" u="none" strike="noStrike" kern="0" cap="none" spc="0" normalizeH="0" baseline="0" noProof="0" dirty="0">
                <a:ln>
                  <a:noFill/>
                </a:ln>
                <a:solidFill>
                  <a:srgbClr val="E6410E"/>
                </a:solidFill>
                <a:effectLst/>
                <a:uLnTx/>
                <a:uFillTx/>
                <a:latin typeface="+mj-ea"/>
                <a:ea typeface="+mj-ea"/>
                <a:cs typeface="+mj-cs"/>
              </a:rPr>
              <a:t>1.4 密码体制分类</a:t>
            </a:r>
          </a:p>
        </p:txBody>
      </p:sp>
      <p:sp>
        <p:nvSpPr>
          <p:cNvPr id="6" name="文本框 5"/>
          <p:cNvSpPr txBox="1"/>
          <p:nvPr/>
        </p:nvSpPr>
        <p:spPr>
          <a:xfrm>
            <a:off x="386535" y="1987585"/>
            <a:ext cx="8560615" cy="4401205"/>
          </a:xfrm>
          <a:prstGeom prst="rect">
            <a:avLst/>
          </a:prstGeom>
          <a:noFill/>
        </p:spPr>
        <p:txBody>
          <a:bodyPr wrap="square" rtlCol="0">
            <a:spAutoFit/>
          </a:bodyPr>
          <a:lstStyle/>
          <a:p>
            <a:pPr algn="l"/>
            <a:r>
              <a:rPr lang="en-US" altLang="zh-CN" sz="2800" dirty="0"/>
              <a:t>     </a:t>
            </a:r>
            <a:r>
              <a:rPr lang="zh-CN" altLang="en-US" sz="2800" dirty="0"/>
              <a:t>密码编码学是一门通过研究和设计密码通信系统，使其传递的信息具有很强的保密性和认证性的学科，是一种通过研究密码变化的客观规律，将其应用于编制密码以保守通信秘密的技术</a:t>
            </a:r>
            <a:r>
              <a:rPr lang="zh-CN" altLang="en-US" sz="2800" dirty="0" smtClean="0"/>
              <a:t>。</a:t>
            </a:r>
            <a:endParaRPr lang="zh-CN" altLang="en-US" sz="2800" dirty="0"/>
          </a:p>
          <a:p>
            <a:pPr algn="l"/>
            <a:r>
              <a:rPr lang="zh-CN" altLang="en-US" sz="2800" b="1" dirty="0"/>
              <a:t>1.4.1 对称密码体制</a:t>
            </a:r>
          </a:p>
          <a:p>
            <a:r>
              <a:rPr lang="zh-CN" altLang="en-US" sz="2800" dirty="0"/>
              <a:t>      对称密码体制又称单钥体制，是加密和解密使用相同密钥的密码算法。采用单钥体制的系统的保密性主要取决于密钥的保密性，与算法的保密性无关，即由密文和加解密算法不可能得到明文。</a:t>
            </a:r>
            <a:r>
              <a:rPr lang="zh-CN" altLang="en-US" sz="2800" dirty="0" smtClean="0"/>
              <a:t>换句</a:t>
            </a:r>
            <a:r>
              <a:rPr lang="zh-CN" altLang="en-US" sz="2800" dirty="0">
                <a:sym typeface="+mn-ea"/>
              </a:rPr>
              <a:t>话说，算法不需要保密，需要保密的仅是密钥。</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日期占位符 3"/>
          <p:cNvSpPr txBox="1">
            <a:spLocks noGrp="1"/>
          </p:cNvSpPr>
          <p:nvPr>
            <p:ph type="dt" sz="half" idx="10"/>
          </p:nvPr>
        </p:nvSpPr>
        <p:spPr/>
        <p:txBody>
          <a:bodyPr anchor="b"/>
          <a:lstStyle/>
          <a:p>
            <a:pPr marL="0" indent="0" eaLnBrk="1" hangingPunct="1">
              <a:spcBef>
                <a:spcPct val="0"/>
              </a:spcBef>
              <a:buClrTx/>
              <a:buSzTx/>
              <a:buFontTx/>
              <a:buNone/>
            </a:pPr>
            <a:fld id="{F0D725A2-7358-413F-83DE-A5EB82E0C773}" type="datetime1">
              <a:rPr lang="zh-CN" altLang="en-US" sz="1400" smtClean="0"/>
              <a:t>2020\1\23 Thursday</a:t>
            </a:fld>
            <a:endParaRPr lang="zh-CN" altLang="en-US" sz="1400" dirty="0"/>
          </a:p>
        </p:txBody>
      </p:sp>
      <p:sp>
        <p:nvSpPr>
          <p:cNvPr id="3891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891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24</a:t>
            </a:fld>
            <a:endParaRPr lang="en-US" altLang="zh-CN" sz="1400" dirty="0"/>
          </a:p>
        </p:txBody>
      </p:sp>
      <p:sp>
        <p:nvSpPr>
          <p:cNvPr id="4" name="文本框 3"/>
          <p:cNvSpPr txBox="1"/>
          <p:nvPr/>
        </p:nvSpPr>
        <p:spPr>
          <a:xfrm>
            <a:off x="728980" y="1923415"/>
            <a:ext cx="8105775" cy="800219"/>
          </a:xfrm>
          <a:prstGeom prst="rect">
            <a:avLst/>
          </a:prstGeom>
          <a:noFill/>
        </p:spPr>
        <p:txBody>
          <a:bodyPr wrap="square" rtlCol="0">
            <a:spAutoFit/>
          </a:bodyPr>
          <a:lstStyle/>
          <a:p>
            <a:pPr algn="l"/>
            <a:r>
              <a:rPr lang="zh-CN" altLang="en-US" sz="2800" dirty="0" smtClean="0">
                <a:sym typeface="+mn-ea"/>
              </a:rPr>
              <a:t>对称</a:t>
            </a:r>
            <a:r>
              <a:rPr lang="zh-CN" altLang="en-US" sz="2800" dirty="0">
                <a:sym typeface="+mn-ea"/>
              </a:rPr>
              <a:t>密码体制加解密过程如图 1.3 所示。</a:t>
            </a:r>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441325" y="3072130"/>
            <a:ext cx="8505825" cy="3200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日期占位符 3"/>
          <p:cNvSpPr txBox="1">
            <a:spLocks noGrp="1"/>
          </p:cNvSpPr>
          <p:nvPr>
            <p:ph type="dt" sz="half" idx="10"/>
          </p:nvPr>
        </p:nvSpPr>
        <p:spPr/>
        <p:txBody>
          <a:bodyPr anchor="b"/>
          <a:lstStyle/>
          <a:p>
            <a:pPr marL="0" indent="0" eaLnBrk="1" hangingPunct="1">
              <a:spcBef>
                <a:spcPct val="0"/>
              </a:spcBef>
              <a:buClrTx/>
              <a:buSzTx/>
              <a:buFontTx/>
              <a:buNone/>
            </a:pPr>
            <a:fld id="{13A79ED1-4E91-4AB9-ACA1-6F0B3C803CD9}" type="datetime1">
              <a:rPr lang="zh-CN" altLang="en-US" sz="1400" smtClean="0"/>
              <a:t>2020\1\23 Thursday</a:t>
            </a:fld>
            <a:endParaRPr lang="zh-CN" altLang="en-US" sz="1400" dirty="0"/>
          </a:p>
        </p:txBody>
      </p:sp>
      <p:sp>
        <p:nvSpPr>
          <p:cNvPr id="3994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994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25</a:t>
            </a:fld>
            <a:endParaRPr lang="en-US" altLang="zh-CN" sz="1400" dirty="0"/>
          </a:p>
        </p:txBody>
      </p:sp>
      <p:sp>
        <p:nvSpPr>
          <p:cNvPr id="4" name="文本框 3"/>
          <p:cNvSpPr txBox="1"/>
          <p:nvPr/>
        </p:nvSpPr>
        <p:spPr>
          <a:xfrm>
            <a:off x="752475" y="2010410"/>
            <a:ext cx="7868285" cy="4399915"/>
          </a:xfrm>
          <a:prstGeom prst="rect">
            <a:avLst/>
          </a:prstGeom>
          <a:noFill/>
        </p:spPr>
        <p:txBody>
          <a:bodyPr wrap="square" rtlCol="0">
            <a:spAutoFit/>
          </a:bodyPr>
          <a:lstStyle/>
          <a:p>
            <a:r>
              <a:rPr lang="en-US" altLang="zh-CN" sz="2800" dirty="0"/>
              <a:t>      </a:t>
            </a:r>
            <a:r>
              <a:rPr lang="zh-CN" altLang="en-US" sz="2800" dirty="0"/>
              <a:t>密钥可由发送方产生然后经过一个安全可靠的途径（如信使递送）送至接收方，或由第三方产生后安全可靠地分配给通信双方。</a:t>
            </a:r>
          </a:p>
          <a:p>
            <a:r>
              <a:rPr lang="zh-CN" altLang="en-US" sz="2800" dirty="0"/>
              <a:t>      如何产生满足保密要求的密钥及如何将密钥安全可靠地分配给通信双方是这类体制设计和实现的主要课题。密钥的产生、分配、存储、销毁等问题，统称为密钥管理，这是影响系统安全的关键因素。即使密码算法再好，密钥管理问题处理不好，也很难保证系统的安全保密。</a:t>
            </a:r>
          </a:p>
          <a:p>
            <a:r>
              <a:rPr lang="zh-CN" altLang="en-US" sz="2800" dirty="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日期占位符 3"/>
          <p:cNvSpPr txBox="1">
            <a:spLocks noGrp="1"/>
          </p:cNvSpPr>
          <p:nvPr>
            <p:ph type="dt" sz="half" idx="10"/>
          </p:nvPr>
        </p:nvSpPr>
        <p:spPr/>
        <p:txBody>
          <a:bodyPr anchor="b"/>
          <a:lstStyle/>
          <a:p>
            <a:pPr marL="0" indent="0" eaLnBrk="1" hangingPunct="1">
              <a:spcBef>
                <a:spcPct val="0"/>
              </a:spcBef>
              <a:buClrTx/>
              <a:buSzTx/>
              <a:buFontTx/>
              <a:buNone/>
            </a:pPr>
            <a:fld id="{840FA77A-8598-4C48-8FD0-27D27AF60123}" type="datetime1">
              <a:rPr lang="zh-CN" altLang="en-US" sz="1400" smtClean="0"/>
              <a:t>2020\1\23 Thursday</a:t>
            </a:fld>
            <a:endParaRPr lang="zh-CN" altLang="en-US" sz="1400" dirty="0"/>
          </a:p>
        </p:txBody>
      </p:sp>
      <p:sp>
        <p:nvSpPr>
          <p:cNvPr id="4096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096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26</a:t>
            </a:fld>
            <a:endParaRPr lang="en-US" altLang="zh-CN" sz="1400" dirty="0"/>
          </a:p>
        </p:txBody>
      </p:sp>
      <p:sp>
        <p:nvSpPr>
          <p:cNvPr id="4" name="文本框 3"/>
          <p:cNvSpPr txBox="1"/>
          <p:nvPr/>
        </p:nvSpPr>
        <p:spPr>
          <a:xfrm>
            <a:off x="566555" y="2017564"/>
            <a:ext cx="8236585" cy="2246769"/>
          </a:xfrm>
          <a:prstGeom prst="rect">
            <a:avLst/>
          </a:prstGeom>
          <a:noFill/>
        </p:spPr>
        <p:txBody>
          <a:bodyPr wrap="square" rtlCol="0">
            <a:spAutoFit/>
          </a:bodyPr>
          <a:lstStyle/>
          <a:p>
            <a:r>
              <a:rPr lang="zh-CN" altLang="en-US" sz="2800" dirty="0"/>
              <a:t>对称密码体制对明文消息的加密有两种方式，</a:t>
            </a:r>
          </a:p>
          <a:p>
            <a:pPr algn="l"/>
            <a:r>
              <a:rPr lang="zh-CN" altLang="en-US" sz="2800" dirty="0" smtClean="0"/>
              <a:t>一</a:t>
            </a:r>
            <a:r>
              <a:rPr lang="zh-CN" altLang="en-US" sz="2800" dirty="0"/>
              <a:t>种是明文消息按字符（如二元数字）逐位地加密，这种密码体制称为序列密码或流密码；另一种是将明文消息分组（含有多个字符），逐组地进行加密，称为分组密码</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日期占位符 3"/>
          <p:cNvSpPr txBox="1">
            <a:spLocks noGrp="1"/>
          </p:cNvSpPr>
          <p:nvPr>
            <p:ph type="dt" sz="half" idx="10"/>
          </p:nvPr>
        </p:nvSpPr>
        <p:spPr/>
        <p:txBody>
          <a:bodyPr anchor="b"/>
          <a:lstStyle/>
          <a:p>
            <a:pPr marL="0" indent="0" eaLnBrk="1" hangingPunct="1">
              <a:spcBef>
                <a:spcPct val="0"/>
              </a:spcBef>
              <a:buClrTx/>
              <a:buSzTx/>
              <a:buFontTx/>
              <a:buNone/>
            </a:pPr>
            <a:fld id="{DE61EF4D-08B5-4E08-9DC1-3E54ED6873CD}" type="datetime1">
              <a:rPr lang="zh-CN" altLang="en-US" sz="1400" smtClean="0"/>
              <a:t>2020\1\23 Thursday</a:t>
            </a:fld>
            <a:endParaRPr lang="zh-CN" altLang="en-US" sz="1400" dirty="0"/>
          </a:p>
        </p:txBody>
      </p:sp>
      <p:sp>
        <p:nvSpPr>
          <p:cNvPr id="4198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199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27</a:t>
            </a:fld>
            <a:endParaRPr lang="en-US" altLang="zh-CN" sz="1400" dirty="0"/>
          </a:p>
        </p:txBody>
      </p:sp>
      <p:pic>
        <p:nvPicPr>
          <p:cNvPr id="6" name="图片 5"/>
          <p:cNvPicPr>
            <a:picLocks noChangeAspect="1"/>
          </p:cNvPicPr>
          <p:nvPr/>
        </p:nvPicPr>
        <p:blipFill>
          <a:blip r:embed="rId2"/>
          <a:stretch>
            <a:fillRect/>
          </a:stretch>
        </p:blipFill>
        <p:spPr>
          <a:xfrm>
            <a:off x="1404996" y="3875288"/>
            <a:ext cx="6421495" cy="2544981"/>
          </a:xfrm>
          <a:prstGeom prst="rect">
            <a:avLst/>
          </a:prstGeom>
        </p:spPr>
      </p:pic>
      <p:sp>
        <p:nvSpPr>
          <p:cNvPr id="8" name="文本框 7"/>
          <p:cNvSpPr txBox="1"/>
          <p:nvPr/>
        </p:nvSpPr>
        <p:spPr>
          <a:xfrm>
            <a:off x="294003" y="2078850"/>
            <a:ext cx="8643482" cy="1815882"/>
          </a:xfrm>
          <a:prstGeom prst="rect">
            <a:avLst/>
          </a:prstGeom>
          <a:noFill/>
        </p:spPr>
        <p:txBody>
          <a:bodyPr wrap="square" rtlCol="0">
            <a:spAutoFit/>
          </a:bodyPr>
          <a:lstStyle/>
          <a:p>
            <a:r>
              <a:rPr lang="zh-CN" altLang="en-US" sz="2800" dirty="0"/>
              <a:t>非对称密码体制也称公钥密码体制，在加密和解密过程中使用不同的方法。其中一个密钥可以公开，称为公钥，另一个密钥必须保密，称为私钥，由公钥求解私钥的计算是不可行的</a:t>
            </a:r>
            <a:r>
              <a:rPr lang="zh-CN" altLang="en-US" sz="2800" dirty="0" smtClean="0"/>
              <a:t>。</a:t>
            </a:r>
            <a:endParaRPr lang="zh-CN" altLang="en-US" sz="2800" dirty="0"/>
          </a:p>
        </p:txBody>
      </p:sp>
      <p:sp>
        <p:nvSpPr>
          <p:cNvPr id="2" name="矩形 1"/>
          <p:cNvSpPr/>
          <p:nvPr/>
        </p:nvSpPr>
        <p:spPr>
          <a:xfrm>
            <a:off x="1421650" y="953725"/>
            <a:ext cx="4730782" cy="646331"/>
          </a:xfrm>
          <a:prstGeom prst="rect">
            <a:avLst/>
          </a:prstGeom>
        </p:spPr>
        <p:txBody>
          <a:bodyPr wrap="none">
            <a:spAutoFit/>
          </a:bodyPr>
          <a:lstStyle/>
          <a:p>
            <a:r>
              <a:rPr lang="zh-CN" altLang="en-US" sz="3600" b="1" dirty="0"/>
              <a:t>1.4.2 非对称密码体制</a:t>
            </a:r>
            <a:endParaRPr lang="zh-CN" altLang="en-US" sz="3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日期占位符 3"/>
          <p:cNvSpPr txBox="1">
            <a:spLocks noGrp="1"/>
          </p:cNvSpPr>
          <p:nvPr>
            <p:ph type="dt" sz="half" idx="10"/>
          </p:nvPr>
        </p:nvSpPr>
        <p:spPr/>
        <p:txBody>
          <a:bodyPr anchor="b"/>
          <a:lstStyle/>
          <a:p>
            <a:pPr marL="0" indent="0" eaLnBrk="1" hangingPunct="1">
              <a:spcBef>
                <a:spcPct val="0"/>
              </a:spcBef>
              <a:buClrTx/>
              <a:buSzTx/>
              <a:buFontTx/>
              <a:buNone/>
            </a:pPr>
            <a:fld id="{D50E4CF5-077C-4BB9-9E79-DC63BCED6270}" type="datetime1">
              <a:rPr lang="zh-CN" altLang="en-US" sz="1400" smtClean="0"/>
              <a:t>2020\1\23 Thursday</a:t>
            </a:fld>
            <a:endParaRPr lang="zh-CN" altLang="en-US" sz="1400" dirty="0"/>
          </a:p>
        </p:txBody>
      </p:sp>
      <p:sp>
        <p:nvSpPr>
          <p:cNvPr id="4301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301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28</a:t>
            </a:fld>
            <a:endParaRPr lang="en-US" altLang="zh-CN" sz="1400" dirty="0"/>
          </a:p>
        </p:txBody>
      </p:sp>
      <p:sp>
        <p:nvSpPr>
          <p:cNvPr id="4" name="文本框 3"/>
          <p:cNvSpPr txBox="1"/>
          <p:nvPr/>
        </p:nvSpPr>
        <p:spPr>
          <a:xfrm>
            <a:off x="341530" y="1965960"/>
            <a:ext cx="8605620" cy="4832092"/>
          </a:xfrm>
          <a:prstGeom prst="rect">
            <a:avLst/>
          </a:prstGeom>
          <a:noFill/>
        </p:spPr>
        <p:txBody>
          <a:bodyPr wrap="square" rtlCol="0">
            <a:spAutoFit/>
          </a:bodyPr>
          <a:lstStyle/>
          <a:p>
            <a:r>
              <a:rPr lang="zh-CN" altLang="en-US" sz="2800" dirty="0"/>
              <a:t>非对称密码体制的主要特点是将加密和解密分开，因而可以实现多个用户加密的消息只能由一</a:t>
            </a:r>
            <a:r>
              <a:rPr lang="zh-CN" altLang="en-US" sz="2800" dirty="0" smtClean="0"/>
              <a:t>个</a:t>
            </a:r>
            <a:r>
              <a:rPr lang="zh-CN" altLang="en-US" sz="2800" dirty="0" smtClean="0">
                <a:sym typeface="+mn-ea"/>
              </a:rPr>
              <a:t>用户</a:t>
            </a:r>
            <a:r>
              <a:rPr lang="zh-CN" altLang="en-US" sz="2800" dirty="0">
                <a:sym typeface="+mn-ea"/>
              </a:rPr>
              <a:t>解读，或由一个用户加密的消息而使多个用户可以解读。前者可用于公共网络中实</a:t>
            </a:r>
            <a:r>
              <a:rPr lang="zh-CN" altLang="en-US" sz="2800" dirty="0"/>
              <a:t>现保密通信，而后者可用于实现对用户的认证。非对称密码体制是为了解决对称密码体制中存在的问题而提出的，一方面是为了解决对称密码体制中密钥分发和管理问题；另一方面是为了解决不可否认的问题。基于以上两点可知，公钥密码体制在密钥的分配、管理、认证、不可否认性等方面有着重要的意义。</a:t>
            </a:r>
          </a:p>
          <a:p>
            <a:pPr algn="l"/>
            <a:r>
              <a:rPr lang="zh-CN" altLang="en-US" sz="2800" dirty="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日期占位符 3"/>
          <p:cNvSpPr txBox="1">
            <a:spLocks noGrp="1"/>
          </p:cNvSpPr>
          <p:nvPr>
            <p:ph type="dt" sz="half" idx="10"/>
          </p:nvPr>
        </p:nvSpPr>
        <p:spPr/>
        <p:txBody>
          <a:bodyPr anchor="b"/>
          <a:lstStyle/>
          <a:p>
            <a:pPr marL="0" indent="0" eaLnBrk="1" hangingPunct="1">
              <a:spcBef>
                <a:spcPct val="0"/>
              </a:spcBef>
              <a:buClrTx/>
              <a:buSzTx/>
              <a:buFontTx/>
              <a:buNone/>
            </a:pPr>
            <a:fld id="{18DCB62E-60FC-4428-AB7F-E3638BA9C03A}" type="datetime1">
              <a:rPr lang="zh-CN" altLang="en-US" sz="1400" smtClean="0"/>
              <a:t>2020\1\23 Thursday</a:t>
            </a:fld>
            <a:endParaRPr lang="zh-CN" altLang="en-US" sz="1400" dirty="0"/>
          </a:p>
        </p:txBody>
      </p:sp>
      <p:sp>
        <p:nvSpPr>
          <p:cNvPr id="4403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403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29</a:t>
            </a:fld>
            <a:endParaRPr lang="en-US" altLang="zh-CN" sz="1400" dirty="0"/>
          </a:p>
        </p:txBody>
      </p:sp>
      <p:sp>
        <p:nvSpPr>
          <p:cNvPr id="4" name="文本框 3"/>
          <p:cNvSpPr txBox="1"/>
          <p:nvPr/>
        </p:nvSpPr>
        <p:spPr>
          <a:xfrm>
            <a:off x="521550" y="2029460"/>
            <a:ext cx="8425600" cy="3231654"/>
          </a:xfrm>
          <a:prstGeom prst="rect">
            <a:avLst/>
          </a:prstGeom>
          <a:noFill/>
        </p:spPr>
        <p:txBody>
          <a:bodyPr wrap="square" rtlCol="0">
            <a:spAutoFit/>
          </a:bodyPr>
          <a:lstStyle/>
          <a:p>
            <a:r>
              <a:rPr lang="zh-CN" altLang="en-US" sz="2800" dirty="0"/>
              <a:t>非对称密码体制的另一个重要用途是数字签名，与加密过程不同的是，在数字签名中，消息的</a:t>
            </a:r>
            <a:r>
              <a:rPr lang="zh-CN" altLang="en-US" sz="2800" dirty="0" smtClean="0"/>
              <a:t>发送</a:t>
            </a:r>
            <a:r>
              <a:rPr lang="zh-CN" altLang="en-US" sz="2800" dirty="0" smtClean="0">
                <a:sym typeface="+mn-ea"/>
              </a:rPr>
              <a:t>者</a:t>
            </a:r>
            <a:r>
              <a:rPr lang="zh-CN" altLang="en-US" sz="2800" dirty="0">
                <a:sym typeface="+mn-ea"/>
              </a:rPr>
              <a:t>要使用自己的私钥对消息进行签名，所有人都可以使用与其对应的公钥进行签名的有效性验证。因此，非对称密码体制不仅可以保障信息的机密性，还具有认证和不可否认性等功能。</a:t>
            </a:r>
            <a:endParaRPr lang="zh-CN" altLang="en-US" dirty="0"/>
          </a:p>
          <a:p>
            <a:pPr algn="l"/>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txBox="1">
            <a:spLocks noGrp="1"/>
          </p:cNvSpPr>
          <p:nvPr>
            <p:ph type="dt" sz="half" idx="10"/>
          </p:nvPr>
        </p:nvSpPr>
        <p:spPr/>
        <p:txBody>
          <a:bodyPr anchor="b"/>
          <a:lstStyle/>
          <a:p>
            <a:pPr marL="0" indent="0" eaLnBrk="1" hangingPunct="1">
              <a:spcBef>
                <a:spcPct val="0"/>
              </a:spcBef>
              <a:buClrTx/>
              <a:buSzTx/>
              <a:buFontTx/>
              <a:buNone/>
            </a:pPr>
            <a:fld id="{FEE51905-EEE5-4F1D-9317-F23E18D7B451}" type="datetime1">
              <a:rPr lang="zh-CN" altLang="en-US" sz="1400" smtClean="0"/>
              <a:t>2020\1\23 Thursday</a:t>
            </a:fld>
            <a:endParaRPr lang="zh-CN" altLang="en-US" sz="1400" dirty="0"/>
          </a:p>
        </p:txBody>
      </p:sp>
      <p:sp>
        <p:nvSpPr>
          <p:cNvPr id="512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12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a:t>
            </a:fld>
            <a:endParaRPr lang="en-US" altLang="zh-CN" sz="1400" dirty="0"/>
          </a:p>
        </p:txBody>
      </p:sp>
      <p:sp>
        <p:nvSpPr>
          <p:cNvPr id="7174" name="Rectangle 3"/>
          <p:cNvSpPr>
            <a:spLocks noGrp="1" noChangeArrowheads="1"/>
          </p:cNvSpPr>
          <p:nvPr>
            <p:ph idx="1"/>
          </p:nvPr>
        </p:nvSpPr>
        <p:spPr>
          <a:xfrm>
            <a:off x="826135" y="1849120"/>
            <a:ext cx="7696200" cy="4394835"/>
          </a:xfrm>
        </p:spPr>
        <p:txBody>
          <a:bodyPr vert="horz" wrap="square" lIns="91440" tIns="45720" rIns="91440" bIns="45720" numCol="1" anchor="t" anchorCtr="0" compatLnSpc="1"/>
          <a:lstStyle/>
          <a:p>
            <a:pPr marL="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仿宋_GB2312" panose="02010609030101010101" pitchFamily="49" charset="-122"/>
                <a:cs typeface="+mn-cs"/>
              </a:rPr>
              <a:t> </a:t>
            </a:r>
            <a:r>
              <a:rPr kumimoji="1" lang="en-US" altLang="zh-CN" sz="2800" i="0" u="none" strike="noStrike" kern="1200" cap="none" spc="0" normalizeH="0" baseline="0" noProof="0" dirty="0">
                <a:ln>
                  <a:noFill/>
                </a:ln>
                <a:solidFill>
                  <a:schemeClr val="tx1"/>
                </a:solidFill>
                <a:effectLst/>
                <a:uLnTx/>
                <a:uFillTx/>
                <a:latin typeface="宋体" panose="02010600030101010101" pitchFamily="2" charset="-122"/>
                <a:ea typeface="仿宋_GB2312" panose="02010609030101010101" pitchFamily="49" charset="-122"/>
                <a:cs typeface="+mn-cs"/>
              </a:rPr>
              <a:t>  </a:t>
            </a:r>
            <a:r>
              <a:rPr kumimoji="1" lang="en-US" altLang="zh-CN" sz="28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密码学是研究密码与密码活动本质和规律</a:t>
            </a:r>
            <a:r>
              <a:rPr kumimoji="1" lang="zh-CN" altLang="en-US" sz="28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en-US" altLang="zh-CN" sz="28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以及指导密码实践的科学，主要探索密码编码和密码分析的一般规律，它是一门结合数学、计算机科学、信息通信系统等多门学科为一体的综合性学科。它不仅具有信息通信加密解密功能，还具备身份认证、消息认证、数字签名等功能，是网络空间安全的核心技术。</a:t>
            </a:r>
          </a:p>
          <a:p>
            <a:pPr marL="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None/>
              <a:defRPr/>
            </a:pPr>
            <a:r>
              <a:rPr kumimoji="1" lang="en-US" altLang="zh-CN" sz="28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本章主要讲述密码学的发展历史、密码学的基本概念、密码学的基本属性、密码体制分类、</a:t>
            </a:r>
          </a:p>
          <a:p>
            <a:pPr marL="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None/>
              <a:defRPr/>
            </a:pPr>
            <a:r>
              <a:rPr kumimoji="1" lang="en-US" altLang="zh-CN" sz="28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密码分析和密码的未来</a:t>
            </a:r>
            <a:r>
              <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日期占位符 3"/>
          <p:cNvSpPr txBox="1">
            <a:spLocks noGrp="1"/>
          </p:cNvSpPr>
          <p:nvPr>
            <p:ph type="dt" sz="half" idx="10"/>
          </p:nvPr>
        </p:nvSpPr>
        <p:spPr/>
        <p:txBody>
          <a:bodyPr anchor="b"/>
          <a:lstStyle/>
          <a:p>
            <a:pPr marL="0" indent="0" eaLnBrk="1" hangingPunct="1">
              <a:spcBef>
                <a:spcPct val="0"/>
              </a:spcBef>
              <a:buClrTx/>
              <a:buSzTx/>
              <a:buFontTx/>
              <a:buNone/>
            </a:pPr>
            <a:fld id="{79EFC6BF-B0CB-4F32-A1FB-90ED0F09883B}" type="datetime1">
              <a:rPr lang="zh-CN" altLang="en-US" sz="1400" smtClean="0"/>
              <a:t>2020\1\23 Thursday</a:t>
            </a:fld>
            <a:endParaRPr lang="zh-CN" altLang="en-US" sz="1400" dirty="0"/>
          </a:p>
        </p:txBody>
      </p:sp>
      <p:sp>
        <p:nvSpPr>
          <p:cNvPr id="4506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506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30</a:t>
            </a:fld>
            <a:endParaRPr lang="en-US" altLang="zh-CN" sz="1400" dirty="0"/>
          </a:p>
        </p:txBody>
      </p:sp>
      <p:sp>
        <p:nvSpPr>
          <p:cNvPr id="2" name="标题 1"/>
          <p:cNvSpPr>
            <a:spLocks noGrp="1"/>
          </p:cNvSpPr>
          <p:nvPr>
            <p:ph type="title"/>
          </p:nvPr>
        </p:nvSpPr>
        <p:spPr>
          <a:xfrm>
            <a:off x="987425" y="257810"/>
            <a:ext cx="7783195" cy="1462405"/>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altLang="zh-CN" sz="4400" b="1" i="0" u="none" strike="noStrike" kern="0" cap="none" spc="0" normalizeH="0" baseline="0" noProof="0" dirty="0">
                <a:ln>
                  <a:noFill/>
                </a:ln>
                <a:solidFill>
                  <a:srgbClr val="E6410E"/>
                </a:solidFill>
                <a:effectLst/>
                <a:uLnTx/>
                <a:uFillTx/>
                <a:latin typeface="+mj-ea"/>
                <a:ea typeface="+mj-ea"/>
                <a:cs typeface="+mj-cs"/>
              </a:rPr>
              <a:t>1.5 密码分析</a:t>
            </a:r>
          </a:p>
        </p:txBody>
      </p:sp>
      <p:sp>
        <p:nvSpPr>
          <p:cNvPr id="5" name="文本框 4"/>
          <p:cNvSpPr txBox="1"/>
          <p:nvPr/>
        </p:nvSpPr>
        <p:spPr>
          <a:xfrm>
            <a:off x="707390" y="1989455"/>
            <a:ext cx="7870190" cy="3970318"/>
          </a:xfrm>
          <a:prstGeom prst="rect">
            <a:avLst/>
          </a:prstGeom>
          <a:noFill/>
        </p:spPr>
        <p:txBody>
          <a:bodyPr wrap="square" rtlCol="0">
            <a:spAutoFit/>
          </a:bodyPr>
          <a:lstStyle/>
          <a:p>
            <a:pPr algn="l"/>
            <a:r>
              <a:rPr lang="en-US" altLang="zh-CN" sz="2800" dirty="0"/>
              <a:t>      </a:t>
            </a:r>
            <a:r>
              <a:rPr lang="zh-CN" altLang="en-US" sz="2800" dirty="0"/>
              <a:t>密码分析学是研究如何破解或攻击受保护的信息的科学，是指在没有加密密钥的情况下，攻击密文的过程，其目标就是从密文得到明文或者由已知的条件得到密钥。密码分析的前提建立在攻击者已知加密算法的基础之上。</a:t>
            </a:r>
          </a:p>
          <a:p>
            <a:pPr algn="l"/>
            <a:r>
              <a:rPr lang="zh-CN" altLang="en-US" sz="2800" dirty="0"/>
              <a:t>      在信息传输和处理系统中，除了预定的接收者，还有非授权者或截获者，他们通过各种办法，如搭线窃听、电磁窃听、声音窃听等来窃取机密信息</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日期占位符 3"/>
          <p:cNvSpPr txBox="1">
            <a:spLocks noGrp="1"/>
          </p:cNvSpPr>
          <p:nvPr>
            <p:ph type="dt" sz="half" idx="10"/>
          </p:nvPr>
        </p:nvSpPr>
        <p:spPr/>
        <p:txBody>
          <a:bodyPr anchor="b"/>
          <a:lstStyle/>
          <a:p>
            <a:pPr marL="0" indent="0" eaLnBrk="1" hangingPunct="1">
              <a:spcBef>
                <a:spcPct val="0"/>
              </a:spcBef>
              <a:buClrTx/>
              <a:buSzTx/>
              <a:buFontTx/>
              <a:buNone/>
            </a:pPr>
            <a:fld id="{F39AAA17-0734-4086-B171-213DD04E703A}" type="datetime1">
              <a:rPr lang="zh-CN" altLang="en-US" sz="1400" smtClean="0"/>
              <a:t>2020\1\23 Thursday</a:t>
            </a:fld>
            <a:endParaRPr lang="zh-CN" altLang="en-US" sz="1400" dirty="0"/>
          </a:p>
        </p:txBody>
      </p:sp>
      <p:sp>
        <p:nvSpPr>
          <p:cNvPr id="4608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608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31</a:t>
            </a:fld>
            <a:endParaRPr lang="en-US" altLang="zh-CN" sz="1400" dirty="0"/>
          </a:p>
        </p:txBody>
      </p:sp>
      <p:sp>
        <p:nvSpPr>
          <p:cNvPr id="4" name="文本框 3"/>
          <p:cNvSpPr txBox="1"/>
          <p:nvPr/>
        </p:nvSpPr>
        <p:spPr>
          <a:xfrm>
            <a:off x="431541" y="1938655"/>
            <a:ext cx="8515610" cy="3970318"/>
          </a:xfrm>
          <a:prstGeom prst="rect">
            <a:avLst/>
          </a:prstGeom>
          <a:noFill/>
        </p:spPr>
        <p:txBody>
          <a:bodyPr wrap="square" rtlCol="0">
            <a:spAutoFit/>
          </a:bodyPr>
          <a:lstStyle/>
          <a:p>
            <a:r>
              <a:rPr lang="zh-CN" altLang="en-US" sz="2800" dirty="0" smtClean="0"/>
              <a:t>   对</a:t>
            </a:r>
            <a:r>
              <a:rPr lang="zh-CN" altLang="en-US" sz="2800" dirty="0"/>
              <a:t>一个保密通信系统采取截获密文进行分析的方法称为被动攻击。非法入侵者、攻击者</a:t>
            </a:r>
            <a:r>
              <a:rPr lang="zh-CN" altLang="en-US" sz="2800" dirty="0" smtClean="0"/>
              <a:t>或</a:t>
            </a:r>
            <a:r>
              <a:rPr lang="zh-CN" altLang="en-US" sz="2800" dirty="0" smtClean="0">
                <a:latin typeface="宋体" panose="02010600030101010101" pitchFamily="2" charset="-122"/>
                <a:cs typeface="宋体" panose="02010600030101010101" pitchFamily="2" charset="-122"/>
                <a:sym typeface="+mn-ea"/>
              </a:rPr>
              <a:t>黑客</a:t>
            </a:r>
            <a:r>
              <a:rPr lang="zh-CN" altLang="en-US" sz="2800" dirty="0">
                <a:latin typeface="宋体" panose="02010600030101010101" pitchFamily="2" charset="-122"/>
                <a:cs typeface="宋体" panose="02010600030101010101" pitchFamily="2" charset="-122"/>
                <a:sym typeface="+mn-ea"/>
              </a:rPr>
              <a:t>主动向系统窜扰，采用删除、增添、重放、</a:t>
            </a:r>
            <a:r>
              <a:rPr lang="zh-CN" altLang="en-US" sz="2800" dirty="0" smtClean="0">
                <a:latin typeface="宋体" panose="02010600030101010101" pitchFamily="2" charset="-122"/>
                <a:cs typeface="宋体" panose="02010600030101010101" pitchFamily="2" charset="-122"/>
                <a:sym typeface="+mn-ea"/>
              </a:rPr>
              <a:t>伪造等</a:t>
            </a:r>
            <a:r>
              <a:rPr lang="zh-CN" altLang="en-US" sz="2800" dirty="0">
                <a:latin typeface="宋体" panose="02010600030101010101" pitchFamily="2" charset="-122"/>
                <a:cs typeface="宋体" panose="02010600030101010101" pitchFamily="2" charset="-122"/>
                <a:sym typeface="+mn-ea"/>
              </a:rPr>
              <a:t>手段向系统注入假消息，达到非法目的的行为</a:t>
            </a:r>
            <a:r>
              <a:rPr lang="zh-CN" altLang="en-US" sz="2800" dirty="0" smtClean="0">
                <a:latin typeface="宋体" panose="02010600030101010101" pitchFamily="2" charset="-122"/>
                <a:cs typeface="宋体" panose="02010600030101010101" pitchFamily="2" charset="-122"/>
                <a:sym typeface="+mn-ea"/>
              </a:rPr>
              <a:t>称为主动攻击</a:t>
            </a:r>
            <a:r>
              <a:rPr lang="zh-CN" altLang="en-US" sz="2800" dirty="0">
                <a:latin typeface="宋体" panose="02010600030101010101" pitchFamily="2" charset="-122"/>
                <a:cs typeface="宋体" panose="02010600030101010101" pitchFamily="2" charset="-122"/>
                <a:sym typeface="+mn-ea"/>
              </a:rPr>
              <a:t>。</a:t>
            </a:r>
          </a:p>
          <a:p>
            <a:pPr algn="l"/>
            <a:r>
              <a:rPr lang="zh-CN" altLang="en-US" sz="2800" b="1" dirty="0">
                <a:latin typeface="宋体" panose="02010600030101010101" pitchFamily="2" charset="-122"/>
                <a:cs typeface="宋体" panose="02010600030101010101" pitchFamily="2" charset="-122"/>
              </a:rPr>
              <a:t>1.5.1 密码分析的分类</a:t>
            </a:r>
            <a:endParaRPr lang="zh-CN" altLang="en-US" sz="2800" dirty="0">
              <a:latin typeface="宋体" panose="02010600030101010101" pitchFamily="2" charset="-122"/>
              <a:cs typeface="宋体" panose="02010600030101010101" pitchFamily="2" charset="-122"/>
            </a:endParaRPr>
          </a:p>
          <a:p>
            <a:pPr algn="l"/>
            <a:r>
              <a:rPr lang="zh-CN" altLang="en-US" sz="2800" dirty="0">
                <a:latin typeface="宋体" panose="02010600030101010101" pitchFamily="2" charset="-122"/>
                <a:cs typeface="宋体" panose="02010600030101010101" pitchFamily="2" charset="-122"/>
              </a:rPr>
              <a:t>    根据密码分析者可能取得的分析资料的不同，密码分析可分为如下 4 类。</a:t>
            </a:r>
          </a:p>
          <a:p>
            <a:pPr algn="l"/>
            <a:r>
              <a:rPr lang="en-US" altLang="zh-CN" sz="2800" dirty="0">
                <a:latin typeface="宋体" panose="02010600030101010101" pitchFamily="2" charset="-122"/>
                <a:cs typeface="宋体" panose="02010600030101010101" pitchFamily="2" charset="-122"/>
              </a:rPr>
              <a:t>   (1)</a:t>
            </a:r>
            <a:r>
              <a:rPr lang="zh-CN" altLang="en-US" sz="2800" dirty="0">
                <a:latin typeface="宋体" panose="02010600030101010101" pitchFamily="2" charset="-122"/>
                <a:cs typeface="宋体" panose="02010600030101010101" pitchFamily="2" charset="-122"/>
              </a:rPr>
              <a:t>唯密文攻击（Ciphertext-Only Attack）：密码分析者只用密文进行密码分析的方法</a:t>
            </a:r>
            <a:r>
              <a:rPr lang="zh-CN" altLang="en-US" sz="2800" dirty="0" smtClean="0">
                <a:latin typeface="宋体" panose="02010600030101010101" pitchFamily="2" charset="-122"/>
                <a:cs typeface="宋体" panose="02010600030101010101" pitchFamily="2" charset="-122"/>
              </a:rPr>
              <a:t>。</a:t>
            </a:r>
            <a:endParaRPr lang="zh-CN" altLang="en-US" sz="2800"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日期占位符 3"/>
          <p:cNvSpPr txBox="1">
            <a:spLocks noGrp="1"/>
          </p:cNvSpPr>
          <p:nvPr>
            <p:ph type="dt" sz="half" idx="10"/>
          </p:nvPr>
        </p:nvSpPr>
        <p:spPr/>
        <p:txBody>
          <a:bodyPr anchor="b"/>
          <a:lstStyle/>
          <a:p>
            <a:pPr marL="0" indent="0" eaLnBrk="1" hangingPunct="1">
              <a:spcBef>
                <a:spcPct val="0"/>
              </a:spcBef>
              <a:buClrTx/>
              <a:buSzTx/>
              <a:buFontTx/>
              <a:buNone/>
            </a:pPr>
            <a:fld id="{664AED3D-165F-4316-8E78-EC436ECE59B1}" type="datetime1">
              <a:rPr lang="zh-CN" altLang="en-US" sz="1400" smtClean="0"/>
              <a:t>2020\1\23 Thursday</a:t>
            </a:fld>
            <a:endParaRPr lang="zh-CN" altLang="en-US" sz="1400" dirty="0"/>
          </a:p>
        </p:txBody>
      </p:sp>
      <p:sp>
        <p:nvSpPr>
          <p:cNvPr id="4710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711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32</a:t>
            </a:fld>
            <a:endParaRPr lang="en-US" altLang="zh-CN" sz="1400" dirty="0"/>
          </a:p>
        </p:txBody>
      </p:sp>
      <p:sp>
        <p:nvSpPr>
          <p:cNvPr id="5" name="文本框 4"/>
          <p:cNvSpPr txBox="1"/>
          <p:nvPr/>
        </p:nvSpPr>
        <p:spPr>
          <a:xfrm>
            <a:off x="746575" y="2303875"/>
            <a:ext cx="8055894" cy="3970318"/>
          </a:xfrm>
          <a:prstGeom prst="rect">
            <a:avLst/>
          </a:prstGeom>
          <a:noFill/>
        </p:spPr>
        <p:txBody>
          <a:bodyPr wrap="square" rtlCol="0">
            <a:spAutoFit/>
          </a:bodyPr>
          <a:lstStyle/>
          <a:p>
            <a:pPr algn="l"/>
            <a:r>
              <a:rPr lang="zh-CN" altLang="en-US" dirty="0">
                <a:latin typeface="宋体" panose="02010600030101010101" pitchFamily="2" charset="-122"/>
                <a:cs typeface="宋体" panose="02010600030101010101" pitchFamily="2" charset="-122"/>
                <a:sym typeface="+mn-ea"/>
              </a:rPr>
              <a:t> </a:t>
            </a:r>
            <a:r>
              <a:rPr lang="en-US" altLang="zh-CN" sz="2800" dirty="0" smtClean="0">
                <a:latin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cs typeface="宋体" panose="02010600030101010101" pitchFamily="2" charset="-122"/>
                <a:sym typeface="+mn-ea"/>
              </a:rPr>
              <a:t>2)</a:t>
            </a:r>
            <a:r>
              <a:rPr lang="zh-CN" altLang="en-US" sz="2800" dirty="0">
                <a:latin typeface="宋体" panose="02010600030101010101" pitchFamily="2" charset="-122"/>
                <a:cs typeface="宋体" panose="02010600030101010101" pitchFamily="2" charset="-122"/>
                <a:sym typeface="+mn-ea"/>
              </a:rPr>
              <a:t>已知明文攻击（Know-Plaintext Attack）：利用大量互相对应的明文和密文进行密码分析的方法。</a:t>
            </a:r>
            <a:endParaRPr lang="zh-CN" altLang="en-US" sz="2800" dirty="0">
              <a:latin typeface="宋体" panose="02010600030101010101" pitchFamily="2" charset="-122"/>
              <a:cs typeface="宋体" panose="02010600030101010101" pitchFamily="2" charset="-122"/>
            </a:endParaRPr>
          </a:p>
          <a:p>
            <a:pPr algn="l"/>
            <a:r>
              <a:rPr lang="zh-CN" altLang="en-US" sz="2800" dirty="0">
                <a:latin typeface="宋体" panose="02010600030101010101" pitchFamily="2" charset="-122"/>
                <a:cs typeface="宋体" panose="02010600030101010101" pitchFamily="2" charset="-122"/>
                <a:sym typeface="+mn-ea"/>
              </a:rPr>
              <a:t> </a:t>
            </a:r>
            <a:r>
              <a:rPr lang="en-US" altLang="zh-CN" sz="2800" dirty="0" smtClean="0">
                <a:latin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cs typeface="宋体" panose="02010600030101010101" pitchFamily="2" charset="-122"/>
                <a:sym typeface="+mn-ea"/>
              </a:rPr>
              <a:t>3)</a:t>
            </a:r>
            <a:r>
              <a:rPr lang="zh-CN" altLang="en-US" sz="2800" dirty="0">
                <a:latin typeface="宋体" panose="02010600030101010101" pitchFamily="2" charset="-122"/>
                <a:cs typeface="宋体" panose="02010600030101010101" pitchFamily="2" charset="-122"/>
                <a:sym typeface="+mn-ea"/>
              </a:rPr>
              <a:t>选择明文攻击（Chosen-Plaintext A</a:t>
            </a:r>
            <a:r>
              <a:rPr lang="en-US" altLang="zh-CN" sz="2800" dirty="0" err="1">
                <a:latin typeface="宋体" panose="02010600030101010101" pitchFamily="2" charset="-122"/>
                <a:cs typeface="宋体" panose="02010600030101010101" pitchFamily="2" charset="-122"/>
                <a:sym typeface="+mn-ea"/>
              </a:rPr>
              <a:t>ttack</a:t>
            </a:r>
            <a:r>
              <a:rPr lang="zh-CN" altLang="en-US" sz="2800" dirty="0">
                <a:latin typeface="宋体" panose="02010600030101010101" pitchFamily="2" charset="-122"/>
                <a:cs typeface="宋体" panose="02010600030101010101" pitchFamily="2" charset="-122"/>
                <a:sym typeface="+mn-ea"/>
              </a:rPr>
              <a:t>，CPA）：选择特定明文和对应密文进行密码分析的方法。</a:t>
            </a:r>
            <a:endParaRPr lang="zh-CN" altLang="en-US" sz="2800" dirty="0">
              <a:latin typeface="宋体" panose="02010600030101010101" pitchFamily="2" charset="-122"/>
              <a:cs typeface="宋体" panose="02010600030101010101" pitchFamily="2" charset="-122"/>
            </a:endParaRPr>
          </a:p>
          <a:p>
            <a:pPr algn="l"/>
            <a:r>
              <a:rPr lang="en-US" altLang="zh-CN" sz="2800" dirty="0">
                <a:latin typeface="宋体" panose="02010600030101010101" pitchFamily="2" charset="-122"/>
                <a:cs typeface="宋体" panose="02010600030101010101" pitchFamily="2" charset="-122"/>
                <a:sym typeface="+mn-ea"/>
              </a:rPr>
              <a:t> </a:t>
            </a:r>
            <a:r>
              <a:rPr lang="en-US" altLang="zh-CN" sz="2800" dirty="0" smtClean="0">
                <a:latin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cs typeface="宋体" panose="02010600030101010101" pitchFamily="2" charset="-122"/>
                <a:sym typeface="+mn-ea"/>
              </a:rPr>
              <a:t>4)</a:t>
            </a:r>
            <a:r>
              <a:rPr lang="zh-CN" altLang="en-US" sz="2800" dirty="0">
                <a:latin typeface="宋体" panose="02010600030101010101" pitchFamily="2" charset="-122"/>
                <a:cs typeface="宋体" panose="02010600030101010101" pitchFamily="2" charset="-122"/>
                <a:sym typeface="+mn-ea"/>
              </a:rPr>
              <a:t>选择密文攻击（Chosen-Ciphertext Attack，CCA）：选择特定密文和对应明文进行密码分析的方法。</a:t>
            </a:r>
            <a:endParaRPr lang="zh-CN" alt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日期占位符 3"/>
          <p:cNvSpPr txBox="1">
            <a:spLocks noGrp="1"/>
          </p:cNvSpPr>
          <p:nvPr>
            <p:ph type="dt" sz="half" idx="10"/>
          </p:nvPr>
        </p:nvSpPr>
        <p:spPr/>
        <p:txBody>
          <a:bodyPr anchor="b"/>
          <a:lstStyle/>
          <a:p>
            <a:pPr marL="0" indent="0" eaLnBrk="1" hangingPunct="1">
              <a:spcBef>
                <a:spcPct val="0"/>
              </a:spcBef>
              <a:buClrTx/>
              <a:buSzTx/>
              <a:buFontTx/>
              <a:buNone/>
            </a:pPr>
            <a:fld id="{9D96085A-2793-4C6C-8EB1-37EFCDDDC0FE}" type="datetime1">
              <a:rPr lang="zh-CN" altLang="en-US" sz="1400" smtClean="0"/>
              <a:t>2020\1\23 Thursday</a:t>
            </a:fld>
            <a:endParaRPr lang="zh-CN" altLang="en-US" sz="1400" dirty="0"/>
          </a:p>
        </p:txBody>
      </p:sp>
      <p:sp>
        <p:nvSpPr>
          <p:cNvPr id="4813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813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33</a:t>
            </a:fld>
            <a:endParaRPr lang="en-US" altLang="zh-CN" sz="1400" dirty="0"/>
          </a:p>
        </p:txBody>
      </p:sp>
      <p:sp>
        <p:nvSpPr>
          <p:cNvPr id="4" name="文本框 3"/>
          <p:cNvSpPr txBox="1"/>
          <p:nvPr/>
        </p:nvSpPr>
        <p:spPr>
          <a:xfrm>
            <a:off x="734695" y="1955800"/>
            <a:ext cx="8212455" cy="3108543"/>
          </a:xfrm>
          <a:prstGeom prst="rect">
            <a:avLst/>
          </a:prstGeom>
          <a:noFill/>
        </p:spPr>
        <p:txBody>
          <a:bodyPr wrap="square" rtlCol="0">
            <a:spAutoFit/>
          </a:bodyPr>
          <a:lstStyle/>
          <a:p>
            <a:pPr algn="l"/>
            <a:r>
              <a:rPr lang="zh-CN" altLang="en-US" sz="2800" dirty="0" smtClean="0"/>
              <a:t>其中</a:t>
            </a:r>
            <a:r>
              <a:rPr lang="zh-CN" altLang="en-US" sz="2800" dirty="0"/>
              <a:t>，最困难的攻击类型是唯密文攻击，这种攻击的手段一般是穷举搜索法，即对截获的密文依次使用所有可能的密钥试译，直到得出有意义的明文。只要有足够多的计算时间和存储容量，原则上穷举搜索法总是可以成功的。但实际中，任何一种能保障安全要求的实用密码的设计都会使这一方法在实际上是不可行的</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日期占位符 3"/>
          <p:cNvSpPr txBox="1">
            <a:spLocks noGrp="1"/>
          </p:cNvSpPr>
          <p:nvPr>
            <p:ph type="dt" sz="half" idx="10"/>
          </p:nvPr>
        </p:nvSpPr>
        <p:spPr/>
        <p:txBody>
          <a:bodyPr anchor="b"/>
          <a:lstStyle/>
          <a:p>
            <a:pPr marL="0" indent="0" eaLnBrk="1" hangingPunct="1">
              <a:spcBef>
                <a:spcPct val="0"/>
              </a:spcBef>
              <a:buClrTx/>
              <a:buSzTx/>
              <a:buFontTx/>
              <a:buNone/>
            </a:pPr>
            <a:fld id="{C592DDD9-9D2F-4367-ABFF-72D66C3C7B61}" type="datetime1">
              <a:rPr lang="zh-CN" altLang="en-US" sz="1400" smtClean="0"/>
              <a:t>2020\1\23 Thursday</a:t>
            </a:fld>
            <a:endParaRPr lang="zh-CN" altLang="en-US" sz="1400" dirty="0"/>
          </a:p>
        </p:txBody>
      </p:sp>
      <p:sp>
        <p:nvSpPr>
          <p:cNvPr id="4915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915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34</a:t>
            </a:fld>
            <a:endParaRPr lang="en-US" altLang="zh-CN" sz="1400" dirty="0"/>
          </a:p>
        </p:txBody>
      </p:sp>
      <p:sp>
        <p:nvSpPr>
          <p:cNvPr id="3" name="文本框 2"/>
          <p:cNvSpPr txBox="1"/>
          <p:nvPr/>
        </p:nvSpPr>
        <p:spPr>
          <a:xfrm>
            <a:off x="771525" y="1845310"/>
            <a:ext cx="8251190" cy="3539430"/>
          </a:xfrm>
          <a:prstGeom prst="rect">
            <a:avLst/>
          </a:prstGeom>
          <a:noFill/>
        </p:spPr>
        <p:txBody>
          <a:bodyPr wrap="square" rtlCol="0">
            <a:spAutoFit/>
          </a:bodyPr>
          <a:lstStyle/>
          <a:p>
            <a:r>
              <a:rPr lang="zh-CN" altLang="en-US" sz="2800" dirty="0"/>
              <a:t>已知明文攻击中典型的分析为可能字攻击。例如，对一篇散文加密，敌手可能对消息含义知之甚少。然而，如果对非常特别的信息加密，敌手也许能知</a:t>
            </a:r>
          </a:p>
          <a:p>
            <a:pPr algn="l"/>
            <a:r>
              <a:rPr lang="zh-CN" altLang="en-US" sz="2800" dirty="0" smtClean="0">
                <a:latin typeface="宋体" panose="02010600030101010101" pitchFamily="2" charset="-122"/>
                <a:cs typeface="宋体" panose="02010600030101010101" pitchFamily="2" charset="-122"/>
                <a:sym typeface="+mn-ea"/>
              </a:rPr>
              <a:t>道</a:t>
            </a:r>
            <a:r>
              <a:rPr lang="zh-CN" altLang="en-US" sz="2800" dirty="0">
                <a:latin typeface="宋体" panose="02010600030101010101" pitchFamily="2" charset="-122"/>
                <a:cs typeface="宋体" panose="02010600030101010101" pitchFamily="2" charset="-122"/>
                <a:sym typeface="+mn-ea"/>
              </a:rPr>
              <a:t>消息中的某一部分</a:t>
            </a:r>
            <a:r>
              <a:rPr lang="zh-CN" altLang="en-US" sz="2800" dirty="0" smtClean="0">
                <a:latin typeface="宋体" panose="02010600030101010101" pitchFamily="2" charset="-122"/>
                <a:cs typeface="宋体" panose="02010600030101010101" pitchFamily="2" charset="-122"/>
                <a:sym typeface="+mn-ea"/>
              </a:rPr>
              <a:t>。</a:t>
            </a:r>
            <a:endParaRPr lang="en-US" altLang="zh-CN" sz="2800" dirty="0" smtClean="0">
              <a:latin typeface="宋体" panose="02010600030101010101" pitchFamily="2" charset="-122"/>
              <a:cs typeface="宋体" panose="02010600030101010101" pitchFamily="2" charset="-122"/>
              <a:sym typeface="+mn-ea"/>
            </a:endParaRPr>
          </a:p>
          <a:p>
            <a:pPr algn="l"/>
            <a:r>
              <a:rPr lang="zh-CN" altLang="en-US" sz="2800" dirty="0" smtClean="0">
                <a:latin typeface="宋体" panose="02010600030101010101" pitchFamily="2" charset="-122"/>
                <a:cs typeface="宋体" panose="02010600030101010101" pitchFamily="2" charset="-122"/>
                <a:sym typeface="+mn-ea"/>
              </a:rPr>
              <a:t>再</a:t>
            </a:r>
            <a:r>
              <a:rPr lang="zh-CN" altLang="en-US" sz="2800" dirty="0">
                <a:latin typeface="宋体" panose="02010600030101010101" pitchFamily="2" charset="-122"/>
                <a:cs typeface="宋体" panose="02010600030101010101" pitchFamily="2" charset="-122"/>
                <a:sym typeface="+mn-ea"/>
              </a:rPr>
              <a:t>如，发送一个加密的账目文件，敌手可能知道某些关键字在文件报头的位置。又如，一个公司开发的程序的源代码中，可能在某个标准位置上有该公司的版权声明</a:t>
            </a:r>
            <a:r>
              <a:rPr lang="zh-CN" altLang="en-US" sz="2800" dirty="0" smtClean="0">
                <a:latin typeface="宋体" panose="02010600030101010101" pitchFamily="2" charset="-122"/>
                <a:cs typeface="宋体" panose="02010600030101010101" pitchFamily="2" charset="-122"/>
                <a:sym typeface="+mn-ea"/>
              </a:rPr>
              <a:t>。    </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日期占位符 3"/>
          <p:cNvSpPr txBox="1">
            <a:spLocks noGrp="1"/>
          </p:cNvSpPr>
          <p:nvPr>
            <p:ph type="dt" sz="half" idx="10"/>
          </p:nvPr>
        </p:nvSpPr>
        <p:spPr/>
        <p:txBody>
          <a:bodyPr anchor="b"/>
          <a:lstStyle/>
          <a:p>
            <a:pPr marL="0" indent="0" eaLnBrk="1" hangingPunct="1">
              <a:spcBef>
                <a:spcPct val="0"/>
              </a:spcBef>
              <a:buClrTx/>
              <a:buSzTx/>
              <a:buFontTx/>
              <a:buNone/>
            </a:pPr>
            <a:fld id="{C592DDD9-9D2F-4367-ABFF-72D66C3C7B61}" type="datetime1">
              <a:rPr lang="zh-CN" altLang="en-US" sz="1400" smtClean="0"/>
              <a:t>2020\1\23 Thursday</a:t>
            </a:fld>
            <a:endParaRPr lang="zh-CN" altLang="en-US" sz="1400" dirty="0"/>
          </a:p>
        </p:txBody>
      </p:sp>
      <p:sp>
        <p:nvSpPr>
          <p:cNvPr id="4915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915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35</a:t>
            </a:fld>
            <a:endParaRPr lang="en-US" altLang="zh-CN" sz="1400" dirty="0"/>
          </a:p>
        </p:txBody>
      </p:sp>
      <p:sp>
        <p:nvSpPr>
          <p:cNvPr id="3" name="文本框 2"/>
          <p:cNvSpPr txBox="1"/>
          <p:nvPr/>
        </p:nvSpPr>
        <p:spPr>
          <a:xfrm>
            <a:off x="341530" y="1845310"/>
            <a:ext cx="8681185" cy="3970318"/>
          </a:xfrm>
          <a:prstGeom prst="rect">
            <a:avLst/>
          </a:prstGeom>
          <a:noFill/>
        </p:spPr>
        <p:txBody>
          <a:bodyPr wrap="square" rtlCol="0">
            <a:spAutoFit/>
          </a:bodyPr>
          <a:lstStyle/>
          <a:p>
            <a:r>
              <a:rPr lang="zh-CN" altLang="en-US" sz="2800" dirty="0" smtClean="0">
                <a:latin typeface="宋体" panose="02010600030101010101" pitchFamily="2" charset="-122"/>
                <a:cs typeface="宋体" panose="02010600030101010101" pitchFamily="2" charset="-122"/>
                <a:sym typeface="+mn-ea"/>
              </a:rPr>
              <a:t>另外还有如下两种攻击情况。</a:t>
            </a:r>
          </a:p>
          <a:p>
            <a:pPr algn="l"/>
            <a:r>
              <a:rPr lang="en-US" altLang="zh-CN" sz="2800" dirty="0" smtClean="0">
                <a:latin typeface="宋体" panose="02010600030101010101" pitchFamily="2" charset="-122"/>
                <a:cs typeface="宋体" panose="02010600030101010101" pitchFamily="2" charset="-122"/>
              </a:rPr>
              <a:t>    (1)</a:t>
            </a:r>
            <a:r>
              <a:rPr lang="zh-CN" altLang="en-US" sz="2800" dirty="0" smtClean="0">
                <a:latin typeface="宋体" panose="02010600030101010101" pitchFamily="2" charset="-122"/>
                <a:cs typeface="宋体" panose="02010600030101010101" pitchFamily="2" charset="-122"/>
              </a:rPr>
              <a:t>自适应选择明文攻击</a:t>
            </a:r>
            <a:r>
              <a:rPr lang="en-US" altLang="zh-CN" sz="2800" dirty="0" smtClean="0">
                <a:latin typeface="宋体" panose="02010600030101010101" pitchFamily="2" charset="-122"/>
                <a:cs typeface="宋体" panose="02010600030101010101" pitchFamily="2" charset="-122"/>
              </a:rPr>
              <a:t>(Adaptive Chosen Plaintext attack)</a:t>
            </a:r>
            <a:r>
              <a:rPr lang="zh-CN" altLang="en-US" sz="2800" dirty="0" smtClean="0">
                <a:latin typeface="宋体" panose="02010600030101010101" pitchFamily="2" charset="-122"/>
                <a:cs typeface="宋体" panose="02010600030101010101" pitchFamily="2" charset="-122"/>
              </a:rPr>
              <a:t>：是 CPA 的一种特殊情况，是指密码分析者不仅能够选择要加密的明文，还能够根据加密的结果对以前的选择进行修正。</a:t>
            </a:r>
          </a:p>
          <a:p>
            <a:r>
              <a:rPr lang="zh-CN" altLang="en-US" sz="2800" dirty="0" smtClean="0">
                <a:latin typeface="宋体" panose="02010600030101010101" pitchFamily="2" charset="-122"/>
                <a:cs typeface="宋体" panose="02010600030101010101" pitchFamily="2" charset="-122"/>
              </a:rPr>
              <a:t>    </a:t>
            </a:r>
            <a:r>
              <a:rPr lang="en-US" altLang="zh-CN" sz="2800" dirty="0" smtClean="0">
                <a:latin typeface="宋体" panose="02010600030101010101" pitchFamily="2" charset="-122"/>
                <a:cs typeface="宋体" panose="02010600030101010101" pitchFamily="2" charset="-122"/>
              </a:rPr>
              <a:t>(2)</a:t>
            </a:r>
            <a:r>
              <a:rPr lang="zh-CN" altLang="en-US" sz="2800" dirty="0" smtClean="0">
                <a:latin typeface="宋体" panose="02010600030101010101" pitchFamily="2" charset="-122"/>
                <a:cs typeface="宋体" panose="02010600030101010101" pitchFamily="2" charset="-122"/>
              </a:rPr>
              <a:t>选择密钥攻击（Chosen Key Attack）</a:t>
            </a:r>
            <a:r>
              <a:rPr lang="zh-CN" altLang="en-US" sz="2800" dirty="0">
                <a:latin typeface="宋体" panose="02010600030101010101" pitchFamily="2" charset="-122"/>
                <a:cs typeface="宋体" panose="02010600030101010101" pitchFamily="2" charset="-122"/>
              </a:rPr>
              <a:t>：这种攻击情况在实际中比较少见，它仅表示密码分析者知道不同密钥之间的关系，并不表示密码分析者能够选择密钥</a:t>
            </a:r>
            <a:r>
              <a:rPr lang="zh-CN" altLang="en-US" sz="2800" dirty="0" smtClean="0">
                <a:latin typeface="宋体" panose="02010600030101010101" pitchFamily="2" charset="-122"/>
                <a:cs typeface="宋体" panose="02010600030101010101" pitchFamily="2" charset="-122"/>
              </a:rPr>
              <a:t>。</a:t>
            </a:r>
            <a:endParaRPr lang="zh-CN" altLang="en-US" dirty="0"/>
          </a:p>
        </p:txBody>
      </p:sp>
    </p:spTree>
    <p:extLst>
      <p:ext uri="{BB962C8B-B14F-4D97-AF65-F5344CB8AC3E}">
        <p14:creationId xmlns:p14="http://schemas.microsoft.com/office/powerpoint/2010/main" val="2803946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日期占位符 3"/>
          <p:cNvSpPr txBox="1">
            <a:spLocks noGrp="1"/>
          </p:cNvSpPr>
          <p:nvPr>
            <p:ph type="dt" sz="half" idx="10"/>
          </p:nvPr>
        </p:nvSpPr>
        <p:spPr/>
        <p:txBody>
          <a:bodyPr anchor="b"/>
          <a:lstStyle/>
          <a:p>
            <a:pPr marL="0" indent="0" eaLnBrk="1" hangingPunct="1">
              <a:spcBef>
                <a:spcPct val="0"/>
              </a:spcBef>
              <a:buClrTx/>
              <a:buSzTx/>
              <a:buFontTx/>
              <a:buNone/>
            </a:pPr>
            <a:fld id="{564C8688-50FB-438B-92FD-22F08FCA8A75}" type="datetime1">
              <a:rPr lang="zh-CN" altLang="en-US" sz="1400" smtClean="0"/>
              <a:t>2020\1\23 Thursday</a:t>
            </a:fld>
            <a:endParaRPr lang="zh-CN" altLang="en-US" sz="1400" dirty="0"/>
          </a:p>
        </p:txBody>
      </p:sp>
      <p:sp>
        <p:nvSpPr>
          <p:cNvPr id="5018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018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36</a:t>
            </a:fld>
            <a:endParaRPr lang="en-US" altLang="zh-CN" sz="1400" dirty="0"/>
          </a:p>
        </p:txBody>
      </p:sp>
      <p:sp>
        <p:nvSpPr>
          <p:cNvPr id="4" name="文本框 3"/>
          <p:cNvSpPr txBox="1"/>
          <p:nvPr/>
        </p:nvSpPr>
        <p:spPr>
          <a:xfrm>
            <a:off x="658495" y="1943735"/>
            <a:ext cx="8047990" cy="3539430"/>
          </a:xfrm>
          <a:prstGeom prst="rect">
            <a:avLst/>
          </a:prstGeom>
          <a:noFill/>
        </p:spPr>
        <p:txBody>
          <a:bodyPr wrap="square" rtlCol="0">
            <a:spAutoFit/>
          </a:bodyPr>
          <a:lstStyle/>
          <a:p>
            <a:pPr algn="l"/>
            <a:r>
              <a:rPr lang="zh-CN" altLang="en-US" sz="2800" dirty="0" smtClean="0">
                <a:latin typeface="宋体" panose="02010600030101010101" pitchFamily="2" charset="-122"/>
                <a:cs typeface="宋体" panose="02010600030101010101" pitchFamily="2" charset="-122"/>
              </a:rPr>
              <a:t>在</a:t>
            </a:r>
            <a:r>
              <a:rPr lang="zh-CN" altLang="en-US" sz="2800" dirty="0">
                <a:latin typeface="宋体" panose="02010600030101010101" pitchFamily="2" charset="-122"/>
                <a:cs typeface="宋体" panose="02010600030101010101" pitchFamily="2" charset="-122"/>
              </a:rPr>
              <a:t>评价一个密码体制时还需要注意如下两个概念。</a:t>
            </a:r>
          </a:p>
          <a:p>
            <a:pPr algn="l"/>
            <a:r>
              <a:rPr lang="en-US" altLang="zh-CN" sz="2800" dirty="0">
                <a:latin typeface="宋体" panose="02010600030101010101" pitchFamily="2" charset="-122"/>
                <a:cs typeface="宋体" panose="02010600030101010101" pitchFamily="2" charset="-122"/>
              </a:rPr>
              <a:t>    (1)</a:t>
            </a:r>
            <a:r>
              <a:rPr lang="zh-CN" altLang="en-US" sz="2800" dirty="0">
                <a:latin typeface="宋体" panose="02010600030101010101" pitchFamily="2" charset="-122"/>
                <a:cs typeface="宋体" panose="02010600030101010101" pitchFamily="2" charset="-122"/>
              </a:rPr>
              <a:t>一个加密算法是无条件安全的，如果算法产生的密文不能给出唯一决定相应明文的足够信息，此时无论密码分析者截获多少密文、花费多少时间，都不能解密密文。</a:t>
            </a:r>
          </a:p>
          <a:p>
            <a:r>
              <a:rPr lang="en-US" altLang="zh-CN" sz="2800" dirty="0">
                <a:latin typeface="宋体" panose="02010600030101010101" pitchFamily="2" charset="-122"/>
                <a:cs typeface="宋体" panose="02010600030101010101" pitchFamily="2" charset="-122"/>
              </a:rPr>
              <a:t>    (2)</a:t>
            </a:r>
            <a:r>
              <a:rPr lang="zh-CN" altLang="en-US" sz="2800" dirty="0">
                <a:latin typeface="宋体" panose="02010600030101010101" pitchFamily="2" charset="-122"/>
                <a:cs typeface="宋体" panose="02010600030101010101" pitchFamily="2" charset="-122"/>
              </a:rPr>
              <a:t>香农指出，仅当密钥至少和明文一样长时，才能达到无条件安全。也就是说除了一次一密方案</a:t>
            </a:r>
            <a:r>
              <a:rPr lang="zh-CN" altLang="en-US" sz="2800" dirty="0" smtClean="0">
                <a:latin typeface="宋体" panose="02010600030101010101" pitchFamily="2" charset="-122"/>
                <a:cs typeface="宋体" panose="02010600030101010101" pitchFamily="2" charset="-122"/>
              </a:rPr>
              <a:t>，</a:t>
            </a:r>
            <a:r>
              <a:rPr lang="zh-CN" altLang="en-US" sz="2800" dirty="0">
                <a:latin typeface="宋体" panose="02010600030101010101" pitchFamily="2" charset="-122"/>
                <a:cs typeface="宋体" panose="02010600030101010101" pitchFamily="2" charset="-122"/>
                <a:sym typeface="+mn-ea"/>
              </a:rPr>
              <a:t>再无其他加密方案是无条件安全的</a:t>
            </a:r>
            <a:r>
              <a:rPr lang="zh-CN" altLang="en-US" sz="2800" dirty="0" smtClean="0">
                <a:latin typeface="宋体" panose="02010600030101010101" pitchFamily="2" charset="-122"/>
                <a:cs typeface="宋体" panose="02010600030101010101" pitchFamily="2" charset="-122"/>
                <a:sym typeface="+mn-ea"/>
              </a:rPr>
              <a:t>。</a:t>
            </a:r>
            <a:endParaRPr lang="zh-CN" altLang="en-US" sz="2800"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日期占位符 3"/>
          <p:cNvSpPr txBox="1">
            <a:spLocks noGrp="1"/>
          </p:cNvSpPr>
          <p:nvPr>
            <p:ph type="dt" sz="half" idx="10"/>
          </p:nvPr>
        </p:nvSpPr>
        <p:spPr/>
        <p:txBody>
          <a:bodyPr anchor="b"/>
          <a:lstStyle/>
          <a:p>
            <a:pPr marL="0" indent="0" eaLnBrk="1" hangingPunct="1">
              <a:spcBef>
                <a:spcPct val="0"/>
              </a:spcBef>
              <a:buClrTx/>
              <a:buSzTx/>
              <a:buFontTx/>
              <a:buNone/>
            </a:pPr>
            <a:fld id="{CF4CF542-24CD-4235-82F2-4CA58C9BCDA3}" type="datetime1">
              <a:rPr lang="zh-CN" altLang="en-US" sz="1400" smtClean="0"/>
              <a:t>2020\1\23 Thursday</a:t>
            </a:fld>
            <a:endParaRPr lang="zh-CN" altLang="en-US" sz="1400" dirty="0"/>
          </a:p>
        </p:txBody>
      </p:sp>
      <p:sp>
        <p:nvSpPr>
          <p:cNvPr id="5120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120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37</a:t>
            </a:fld>
            <a:endParaRPr lang="en-US" altLang="zh-CN" sz="1400" dirty="0"/>
          </a:p>
        </p:txBody>
      </p:sp>
      <p:sp>
        <p:nvSpPr>
          <p:cNvPr id="4" name="文本框 3"/>
          <p:cNvSpPr txBox="1"/>
          <p:nvPr/>
        </p:nvSpPr>
        <p:spPr>
          <a:xfrm>
            <a:off x="772795" y="2032635"/>
            <a:ext cx="8174355" cy="3970318"/>
          </a:xfrm>
          <a:prstGeom prst="rect">
            <a:avLst/>
          </a:prstGeom>
          <a:noFill/>
        </p:spPr>
        <p:txBody>
          <a:bodyPr wrap="square" rtlCol="0">
            <a:spAutoFit/>
          </a:bodyPr>
          <a:lstStyle/>
          <a:p>
            <a:pPr algn="l"/>
            <a:r>
              <a:rPr lang="zh-CN" altLang="en-US" sz="2800" dirty="0" smtClean="0">
                <a:latin typeface="宋体" panose="02010600030101010101" pitchFamily="2" charset="-122"/>
                <a:cs typeface="宋体" panose="02010600030101010101" pitchFamily="2" charset="-122"/>
              </a:rPr>
              <a:t>加密算法</a:t>
            </a:r>
            <a:r>
              <a:rPr lang="zh-CN" altLang="en-US" sz="2800" dirty="0">
                <a:latin typeface="宋体" panose="02010600030101010101" pitchFamily="2" charset="-122"/>
                <a:cs typeface="宋体" panose="02010600030101010101" pitchFamily="2" charset="-122"/>
              </a:rPr>
              <a:t>只需要满足以下两条准则之一</a:t>
            </a:r>
            <a:r>
              <a:rPr lang="zh-CN" altLang="en-US" sz="2800" dirty="0" smtClean="0">
                <a:latin typeface="宋体" panose="02010600030101010101" pitchFamily="2" charset="-122"/>
                <a:cs typeface="宋体" panose="02010600030101010101" pitchFamily="2" charset="-122"/>
              </a:rPr>
              <a:t>：</a:t>
            </a:r>
            <a:endParaRPr lang="en-US" altLang="zh-CN" sz="2800" dirty="0" smtClean="0">
              <a:latin typeface="宋体" panose="02010600030101010101" pitchFamily="2" charset="-122"/>
              <a:cs typeface="宋体" panose="02010600030101010101" pitchFamily="2" charset="-122"/>
            </a:endParaRPr>
          </a:p>
          <a:p>
            <a:pPr algn="l"/>
            <a:r>
              <a:rPr lang="zh-CN" altLang="en-US" sz="2800" dirty="0" smtClean="0">
                <a:latin typeface="宋体" panose="02010600030101010101" pitchFamily="2" charset="-122"/>
                <a:cs typeface="宋体" panose="02010600030101010101" pitchFamily="2" charset="-122"/>
              </a:rPr>
              <a:t>一</a:t>
            </a:r>
            <a:r>
              <a:rPr lang="zh-CN" altLang="en-US" sz="2800" dirty="0">
                <a:latin typeface="宋体" panose="02010600030101010101" pitchFamily="2" charset="-122"/>
                <a:cs typeface="宋体" panose="02010600030101010101" pitchFamily="2" charset="-122"/>
              </a:rPr>
              <a:t>是破译密文的代价超过被加密信息的价值</a:t>
            </a:r>
            <a:r>
              <a:rPr lang="zh-CN" altLang="en-US" sz="2800" dirty="0" smtClean="0">
                <a:latin typeface="宋体" panose="02010600030101010101" pitchFamily="2" charset="-122"/>
                <a:cs typeface="宋体" panose="02010600030101010101" pitchFamily="2" charset="-122"/>
              </a:rPr>
              <a:t>；</a:t>
            </a:r>
            <a:endParaRPr lang="en-US" altLang="zh-CN" sz="2800" dirty="0" smtClean="0">
              <a:latin typeface="宋体" panose="02010600030101010101" pitchFamily="2" charset="-122"/>
              <a:cs typeface="宋体" panose="02010600030101010101" pitchFamily="2" charset="-122"/>
            </a:endParaRPr>
          </a:p>
          <a:p>
            <a:pPr algn="l"/>
            <a:r>
              <a:rPr lang="zh-CN" altLang="en-US" sz="2800" dirty="0" smtClean="0">
                <a:latin typeface="宋体" panose="02010600030101010101" pitchFamily="2" charset="-122"/>
                <a:cs typeface="宋体" panose="02010600030101010101" pitchFamily="2" charset="-122"/>
              </a:rPr>
              <a:t>二</a:t>
            </a:r>
            <a:r>
              <a:rPr lang="zh-CN" altLang="en-US" sz="2800" dirty="0">
                <a:latin typeface="宋体" panose="02010600030101010101" pitchFamily="2" charset="-122"/>
                <a:cs typeface="宋体" panose="02010600030101010101" pitchFamily="2" charset="-122"/>
              </a:rPr>
              <a:t>是破译密文所花费的时间超过信息的有用期</a:t>
            </a:r>
            <a:r>
              <a:rPr lang="zh-CN" altLang="en-US" sz="2800" dirty="0" smtClean="0">
                <a:latin typeface="宋体" panose="02010600030101010101" pitchFamily="2" charset="-122"/>
                <a:cs typeface="宋体" panose="02010600030101010101" pitchFamily="2" charset="-122"/>
              </a:rPr>
              <a:t>。</a:t>
            </a:r>
            <a:endParaRPr lang="en-US" altLang="zh-CN" sz="2800" dirty="0" smtClean="0">
              <a:latin typeface="宋体" panose="02010600030101010101" pitchFamily="2" charset="-122"/>
              <a:cs typeface="宋体" panose="02010600030101010101" pitchFamily="2" charset="-122"/>
            </a:endParaRPr>
          </a:p>
          <a:p>
            <a:pPr algn="l"/>
            <a:r>
              <a:rPr lang="zh-CN" altLang="en-US" sz="2800" dirty="0" smtClean="0">
                <a:latin typeface="宋体" panose="02010600030101010101" pitchFamily="2" charset="-122"/>
                <a:cs typeface="宋体" panose="02010600030101010101" pitchFamily="2" charset="-122"/>
              </a:rPr>
              <a:t>满足</a:t>
            </a:r>
            <a:r>
              <a:rPr lang="zh-CN" altLang="en-US" sz="2800" dirty="0">
                <a:latin typeface="宋体" panose="02010600030101010101" pitchFamily="2" charset="-122"/>
                <a:cs typeface="宋体" panose="02010600030101010101" pitchFamily="2" charset="-122"/>
              </a:rPr>
              <a:t>以上两个准则的加密算法称为计算安全（Computational Security）</a:t>
            </a:r>
            <a:r>
              <a:rPr lang="zh-CN" altLang="en-US" sz="2800" dirty="0" smtClean="0">
                <a:latin typeface="宋体" panose="02010600030101010101" pitchFamily="2" charset="-122"/>
                <a:cs typeface="宋体" panose="02010600030101010101" pitchFamily="2" charset="-122"/>
              </a:rPr>
              <a:t>。</a:t>
            </a:r>
            <a:endParaRPr lang="en-US" altLang="zh-CN" sz="2800" dirty="0" smtClean="0">
              <a:latin typeface="宋体" panose="02010600030101010101" pitchFamily="2" charset="-122"/>
              <a:cs typeface="宋体" panose="02010600030101010101" pitchFamily="2" charset="-122"/>
            </a:endParaRPr>
          </a:p>
          <a:p>
            <a:pPr algn="l"/>
            <a:r>
              <a:rPr lang="zh-CN" altLang="en-US" sz="2800" dirty="0" smtClean="0">
                <a:latin typeface="宋体" panose="02010600030101010101" pitchFamily="2" charset="-122"/>
                <a:cs typeface="宋体" panose="02010600030101010101" pitchFamily="2" charset="-122"/>
              </a:rPr>
              <a:t>此外</a:t>
            </a:r>
            <a:r>
              <a:rPr lang="zh-CN" altLang="en-US" sz="2800" dirty="0">
                <a:latin typeface="宋体" panose="02010600030101010101" pitchFamily="2" charset="-122"/>
                <a:cs typeface="宋体" panose="02010600030101010101" pitchFamily="2" charset="-122"/>
              </a:rPr>
              <a:t>，密文没有泄露足够多的明文信息，无论计算能力有多强，都无法由密文唯一确定明文，满足此条件的加密算法称为无条件</a:t>
            </a:r>
            <a:r>
              <a:rPr lang="zh-CN" altLang="en-US" sz="2800" dirty="0" smtClean="0">
                <a:latin typeface="宋体" panose="02010600030101010101" pitchFamily="2" charset="-122"/>
                <a:cs typeface="宋体" panose="02010600030101010101" pitchFamily="2" charset="-122"/>
              </a:rPr>
              <a:t>安全（</a:t>
            </a:r>
            <a:r>
              <a:rPr lang="zh-CN" altLang="en-US" sz="2800" dirty="0">
                <a:latin typeface="宋体" panose="02010600030101010101" pitchFamily="2" charset="-122"/>
                <a:cs typeface="宋体" panose="02010600030101010101" pitchFamily="2" charset="-122"/>
              </a:rPr>
              <a:t>Unconditional Security）。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日期占位符 3"/>
          <p:cNvSpPr txBox="1">
            <a:spLocks noGrp="1"/>
          </p:cNvSpPr>
          <p:nvPr>
            <p:ph type="dt" sz="half" idx="10"/>
          </p:nvPr>
        </p:nvSpPr>
        <p:spPr/>
        <p:txBody>
          <a:bodyPr anchor="b"/>
          <a:lstStyle/>
          <a:p>
            <a:pPr marL="0" indent="0" eaLnBrk="1" hangingPunct="1">
              <a:spcBef>
                <a:spcPct val="0"/>
              </a:spcBef>
              <a:buClrTx/>
              <a:buSzTx/>
              <a:buFontTx/>
              <a:buNone/>
            </a:pPr>
            <a:fld id="{BDEA61CC-3C90-40CD-86D9-46A9060D5B5A}" type="datetime1">
              <a:rPr lang="zh-CN" altLang="en-US" sz="1400" smtClean="0"/>
              <a:t>2020\1\23 Thursday</a:t>
            </a:fld>
            <a:endParaRPr lang="zh-CN" altLang="en-US" sz="1400" dirty="0"/>
          </a:p>
        </p:txBody>
      </p:sp>
      <p:sp>
        <p:nvSpPr>
          <p:cNvPr id="5222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223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38</a:t>
            </a:fld>
            <a:endParaRPr lang="en-US" altLang="zh-CN" sz="1400" dirty="0"/>
          </a:p>
        </p:txBody>
      </p:sp>
      <p:sp>
        <p:nvSpPr>
          <p:cNvPr id="3" name="矩形 2"/>
          <p:cNvSpPr/>
          <p:nvPr/>
        </p:nvSpPr>
        <p:spPr>
          <a:xfrm>
            <a:off x="471853" y="2048612"/>
            <a:ext cx="8455821" cy="2246769"/>
          </a:xfrm>
          <a:prstGeom prst="rect">
            <a:avLst/>
          </a:prstGeom>
        </p:spPr>
        <p:txBody>
          <a:bodyPr wrap="square">
            <a:spAutoFit/>
          </a:bodyPr>
          <a:lstStyle/>
          <a:p>
            <a:r>
              <a:rPr lang="zh-CN" altLang="en-US" sz="2800" dirty="0" smtClean="0"/>
              <a:t>     穷</a:t>
            </a:r>
            <a:r>
              <a:rPr lang="zh-CN" altLang="en-US" sz="2800" dirty="0"/>
              <a:t>密钥搜索理论上很简单，就是对每个密钥进行测试，直至找到解为止。该方法是最基本 的攻击方法，其复杂度由密钥量的大小决定，并且该方法能成功实现的条件是可以对正确的明 文进行识别。 </a:t>
            </a:r>
            <a:endParaRPr lang="en-US" altLang="zh-CN" sz="2800" dirty="0" smtClean="0"/>
          </a:p>
          <a:p>
            <a:r>
              <a:rPr lang="en-US" altLang="zh-CN" sz="2800" dirty="0"/>
              <a:t> </a:t>
            </a:r>
            <a:r>
              <a:rPr lang="en-US" altLang="zh-CN" sz="2800" dirty="0" smtClean="0"/>
              <a:t>    </a:t>
            </a:r>
            <a:endParaRPr lang="zh-CN" altLang="en-US" sz="2800" dirty="0"/>
          </a:p>
        </p:txBody>
      </p:sp>
      <p:sp>
        <p:nvSpPr>
          <p:cNvPr id="2" name="矩形 1"/>
          <p:cNvSpPr/>
          <p:nvPr/>
        </p:nvSpPr>
        <p:spPr>
          <a:xfrm>
            <a:off x="1376645" y="992972"/>
            <a:ext cx="4011330" cy="646331"/>
          </a:xfrm>
          <a:prstGeom prst="rect">
            <a:avLst/>
          </a:prstGeom>
        </p:spPr>
        <p:txBody>
          <a:bodyPr wrap="square">
            <a:spAutoFit/>
          </a:bodyPr>
          <a:lstStyle/>
          <a:p>
            <a:pPr lvl="0"/>
            <a:r>
              <a:rPr lang="zh-CN" altLang="en-US" sz="3600" b="1" dirty="0">
                <a:solidFill>
                  <a:srgbClr val="000000"/>
                </a:solidFill>
              </a:rPr>
              <a:t>1.5.2 穷密钥搜索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日期占位符 3"/>
          <p:cNvSpPr txBox="1">
            <a:spLocks noGrp="1"/>
          </p:cNvSpPr>
          <p:nvPr>
            <p:ph type="dt" sz="half" idx="10"/>
          </p:nvPr>
        </p:nvSpPr>
        <p:spPr/>
        <p:txBody>
          <a:bodyPr anchor="b"/>
          <a:lstStyle/>
          <a:p>
            <a:pPr marL="0" indent="0" eaLnBrk="1" hangingPunct="1">
              <a:spcBef>
                <a:spcPct val="0"/>
              </a:spcBef>
              <a:buClrTx/>
              <a:buSzTx/>
              <a:buFontTx/>
              <a:buNone/>
            </a:pPr>
            <a:fld id="{DCCA60A3-5A7A-4B92-8BD0-EA012B1C6589}" type="datetime1">
              <a:rPr lang="zh-CN" altLang="en-US" sz="1400" smtClean="0"/>
              <a:t>2020\1\23 Thursday</a:t>
            </a:fld>
            <a:endParaRPr lang="zh-CN" altLang="en-US" sz="1400" dirty="0"/>
          </a:p>
        </p:txBody>
      </p:sp>
      <p:sp>
        <p:nvSpPr>
          <p:cNvPr id="5325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325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39</a:t>
            </a:fld>
            <a:endParaRPr lang="en-US" altLang="zh-CN" sz="1400" dirty="0"/>
          </a:p>
        </p:txBody>
      </p:sp>
      <p:graphicFrame>
        <p:nvGraphicFramePr>
          <p:cNvPr id="6" name="表格 5"/>
          <p:cNvGraphicFramePr>
            <a:graphicFrameLocks noGrp="1"/>
          </p:cNvGraphicFramePr>
          <p:nvPr>
            <p:extLst>
              <p:ext uri="{D42A27DB-BD31-4B8C-83A1-F6EECF244321}">
                <p14:modId xmlns:p14="http://schemas.microsoft.com/office/powerpoint/2010/main" val="3625300411"/>
              </p:ext>
            </p:extLst>
          </p:nvPr>
        </p:nvGraphicFramePr>
        <p:xfrm>
          <a:off x="386535" y="3293984"/>
          <a:ext cx="8650625" cy="2925324"/>
        </p:xfrm>
        <a:graphic>
          <a:graphicData uri="http://schemas.openxmlformats.org/drawingml/2006/table">
            <a:tbl>
              <a:tblPr firstRow="1" bandRow="1">
                <a:tableStyleId>{5C22544A-7EE6-4342-B048-85BDC9FD1C3A}</a:tableStyleId>
              </a:tblPr>
              <a:tblGrid>
                <a:gridCol w="1779557"/>
                <a:gridCol w="2076150"/>
                <a:gridCol w="4794918"/>
              </a:tblGrid>
              <a:tr h="561809">
                <a:tc>
                  <a:txBody>
                    <a:bodyPr/>
                    <a:lstStyle/>
                    <a:p>
                      <a:r>
                        <a:rPr lang="zh-CN" altLang="en-US" sz="2000" dirty="0" smtClean="0">
                          <a:solidFill>
                            <a:srgbClr val="0000FF"/>
                          </a:solidFill>
                        </a:rPr>
                        <a:t>密钥长度</a:t>
                      </a:r>
                      <a:r>
                        <a:rPr lang="en-US" altLang="zh-CN" sz="2000" dirty="0" smtClean="0">
                          <a:solidFill>
                            <a:srgbClr val="0000FF"/>
                          </a:solidFill>
                        </a:rPr>
                        <a:t>/bit</a:t>
                      </a:r>
                      <a:endParaRPr lang="zh-CN" altLang="en-US" sz="2000" dirty="0">
                        <a:solidFill>
                          <a:srgbClr val="0000FF"/>
                        </a:solidFill>
                      </a:endParaRPr>
                    </a:p>
                  </a:txBody>
                  <a:tcPr anchor="ctr"/>
                </a:tc>
                <a:tc>
                  <a:txBody>
                    <a:bodyPr/>
                    <a:lstStyle/>
                    <a:p>
                      <a:r>
                        <a:rPr lang="zh-CN" altLang="en-US" sz="2000" dirty="0" smtClean="0">
                          <a:solidFill>
                            <a:srgbClr val="0000FF"/>
                          </a:solidFill>
                        </a:rPr>
                        <a:t>可选密钥数</a:t>
                      </a:r>
                      <a:endParaRPr lang="zh-CN" altLang="en-US" sz="2000" dirty="0">
                        <a:solidFill>
                          <a:srgbClr val="0000FF"/>
                        </a:solidFill>
                      </a:endParaRPr>
                    </a:p>
                  </a:txBody>
                  <a:tcPr anchor="ctr"/>
                </a:tc>
                <a:tc>
                  <a:txBody>
                    <a:bodyPr/>
                    <a:lstStyle/>
                    <a:p>
                      <a:r>
                        <a:rPr lang="zh-CN" altLang="en-US" sz="2000" dirty="0" smtClean="0">
                          <a:solidFill>
                            <a:srgbClr val="0000FF"/>
                          </a:solidFill>
                        </a:rPr>
                        <a:t>以 </a:t>
                      </a:r>
                      <a:r>
                        <a:rPr lang="en-US" altLang="zh-CN" sz="2000" dirty="0" smtClean="0">
                          <a:solidFill>
                            <a:srgbClr val="0000FF"/>
                          </a:solidFill>
                        </a:rPr>
                        <a:t>106</a:t>
                      </a:r>
                      <a:r>
                        <a:rPr lang="zh-CN" altLang="en-US" sz="2000" dirty="0" smtClean="0">
                          <a:solidFill>
                            <a:srgbClr val="0000FF"/>
                          </a:solidFill>
                        </a:rPr>
                        <a:t>次</a:t>
                      </a:r>
                      <a:r>
                        <a:rPr lang="en-US" altLang="zh-CN" sz="2000" dirty="0" smtClean="0">
                          <a:solidFill>
                            <a:srgbClr val="0000FF"/>
                          </a:solidFill>
                        </a:rPr>
                        <a:t>/</a:t>
                      </a:r>
                      <a:r>
                        <a:rPr lang="zh-CN" altLang="en-US" sz="2000" dirty="0" smtClean="0">
                          <a:solidFill>
                            <a:srgbClr val="0000FF"/>
                          </a:solidFill>
                        </a:rPr>
                        <a:t>微妙的速率运算所需要的时间 </a:t>
                      </a:r>
                      <a:endParaRPr lang="zh-CN" altLang="en-US" sz="2000" dirty="0">
                        <a:solidFill>
                          <a:srgbClr val="0000FF"/>
                        </a:solidFill>
                      </a:endParaRPr>
                    </a:p>
                  </a:txBody>
                  <a:tcPr anchor="ctr"/>
                </a:tc>
              </a:tr>
              <a:tr h="467436">
                <a:tc>
                  <a:txBody>
                    <a:bodyPr/>
                    <a:lstStyle/>
                    <a:p>
                      <a:r>
                        <a:rPr lang="en-US" altLang="zh-CN" sz="2000" dirty="0" smtClean="0">
                          <a:solidFill>
                            <a:srgbClr val="0000FF"/>
                          </a:solidFill>
                        </a:rPr>
                        <a:t>32</a:t>
                      </a:r>
                      <a:endParaRPr lang="zh-CN" altLang="en-US" sz="2000" dirty="0">
                        <a:solidFill>
                          <a:srgbClr val="0000FF"/>
                        </a:solidFill>
                      </a:endParaRPr>
                    </a:p>
                  </a:txBody>
                  <a:tcPr anchor="ctr"/>
                </a:tc>
                <a:tc>
                  <a:txBody>
                    <a:bodyPr/>
                    <a:lstStyle/>
                    <a:p>
                      <a:r>
                        <a:rPr lang="en-US" altLang="zh-CN" sz="2000" dirty="0" smtClean="0">
                          <a:solidFill>
                            <a:srgbClr val="0000FF"/>
                          </a:solidFill>
                        </a:rPr>
                        <a:t>232=4.3×10</a:t>
                      </a:r>
                      <a:r>
                        <a:rPr lang="en-US" altLang="zh-CN" sz="2000" baseline="30000" dirty="0" smtClean="0">
                          <a:solidFill>
                            <a:srgbClr val="0000FF"/>
                          </a:solidFill>
                        </a:rPr>
                        <a:t>9</a:t>
                      </a:r>
                      <a:endParaRPr lang="zh-CN" altLang="en-US" sz="2000" dirty="0">
                        <a:solidFill>
                          <a:srgbClr val="0000FF"/>
                        </a:solidFill>
                      </a:endParaRPr>
                    </a:p>
                  </a:txBody>
                  <a:tcPr anchor="ctr"/>
                </a:tc>
                <a:tc>
                  <a:txBody>
                    <a:bodyPr/>
                    <a:lstStyle/>
                    <a:p>
                      <a:r>
                        <a:rPr lang="en-US" altLang="zh-CN" sz="2000" dirty="0" smtClean="0">
                          <a:solidFill>
                            <a:srgbClr val="0000FF"/>
                          </a:solidFill>
                        </a:rPr>
                        <a:t>2.15 </a:t>
                      </a:r>
                      <a:r>
                        <a:rPr lang="zh-CN" altLang="en-US" sz="2000" dirty="0" smtClean="0">
                          <a:solidFill>
                            <a:srgbClr val="0000FF"/>
                          </a:solidFill>
                        </a:rPr>
                        <a:t>毫秒 </a:t>
                      </a:r>
                      <a:endParaRPr lang="zh-CN" altLang="en-US" sz="2000" dirty="0">
                        <a:solidFill>
                          <a:srgbClr val="0000FF"/>
                        </a:solidFill>
                      </a:endParaRPr>
                    </a:p>
                  </a:txBody>
                  <a:tcPr anchor="ctr"/>
                </a:tc>
              </a:tr>
              <a:tr h="467436">
                <a:tc>
                  <a:txBody>
                    <a:bodyPr/>
                    <a:lstStyle/>
                    <a:p>
                      <a:r>
                        <a:rPr lang="en-US" altLang="zh-CN" sz="2000" dirty="0" smtClean="0">
                          <a:solidFill>
                            <a:srgbClr val="0000FF"/>
                          </a:solidFill>
                        </a:rPr>
                        <a:t>56</a:t>
                      </a:r>
                      <a:endParaRPr lang="zh-CN" altLang="en-US" sz="2000" dirty="0">
                        <a:solidFill>
                          <a:srgbClr val="0000FF"/>
                        </a:solidFill>
                      </a:endParaRPr>
                    </a:p>
                  </a:txBody>
                  <a:tcPr anchor="ctr"/>
                </a:tc>
                <a:tc>
                  <a:txBody>
                    <a:bodyPr/>
                    <a:lstStyle/>
                    <a:p>
                      <a:r>
                        <a:rPr lang="en-US" altLang="zh-CN" sz="2000" dirty="0" smtClean="0">
                          <a:solidFill>
                            <a:srgbClr val="0000FF"/>
                          </a:solidFill>
                        </a:rPr>
                        <a:t>256=7.2×10</a:t>
                      </a:r>
                      <a:r>
                        <a:rPr lang="en-US" altLang="zh-CN" sz="2000" baseline="30000" dirty="0" smtClean="0">
                          <a:solidFill>
                            <a:srgbClr val="0000FF"/>
                          </a:solidFill>
                        </a:rPr>
                        <a:t>16</a:t>
                      </a:r>
                      <a:endParaRPr lang="zh-CN" altLang="en-US" sz="2000" dirty="0">
                        <a:solidFill>
                          <a:srgbClr val="0000FF"/>
                        </a:solidFill>
                      </a:endParaRPr>
                    </a:p>
                  </a:txBody>
                  <a:tcPr anchor="ctr"/>
                </a:tc>
                <a:tc>
                  <a:txBody>
                    <a:bodyPr/>
                    <a:lstStyle/>
                    <a:p>
                      <a:r>
                        <a:rPr lang="en-US" altLang="zh-CN" sz="2000" dirty="0" smtClean="0">
                          <a:solidFill>
                            <a:srgbClr val="0000FF"/>
                          </a:solidFill>
                        </a:rPr>
                        <a:t>550 </a:t>
                      </a:r>
                      <a:r>
                        <a:rPr lang="zh-CN" altLang="en-US" sz="2000" dirty="0" smtClean="0">
                          <a:solidFill>
                            <a:srgbClr val="0000FF"/>
                          </a:solidFill>
                        </a:rPr>
                        <a:t>毫秒 </a:t>
                      </a:r>
                      <a:endParaRPr lang="zh-CN" altLang="en-US" sz="2000" dirty="0">
                        <a:solidFill>
                          <a:srgbClr val="0000FF"/>
                        </a:solidFill>
                      </a:endParaRPr>
                    </a:p>
                  </a:txBody>
                  <a:tcPr anchor="ctr"/>
                </a:tc>
              </a:tr>
              <a:tr h="493771">
                <a:tc>
                  <a:txBody>
                    <a:bodyPr/>
                    <a:lstStyle/>
                    <a:p>
                      <a:r>
                        <a:rPr lang="en-US" altLang="zh-CN" sz="2000" dirty="0" smtClean="0">
                          <a:solidFill>
                            <a:srgbClr val="0000FF"/>
                          </a:solidFill>
                        </a:rPr>
                        <a:t>64</a:t>
                      </a:r>
                      <a:endParaRPr lang="zh-CN" altLang="en-US" sz="2000" dirty="0">
                        <a:solidFill>
                          <a:srgbClr val="0000FF"/>
                        </a:solidFill>
                      </a:endParaRPr>
                    </a:p>
                  </a:txBody>
                  <a:tcPr anchor="ctr"/>
                </a:tc>
                <a:tc>
                  <a:txBody>
                    <a:bodyPr/>
                    <a:lstStyle/>
                    <a:p>
                      <a:r>
                        <a:rPr lang="en-US" altLang="zh-CN" sz="2000" dirty="0" smtClean="0">
                          <a:solidFill>
                            <a:srgbClr val="0000FF"/>
                          </a:solidFill>
                        </a:rPr>
                        <a:t>264=1.8×10</a:t>
                      </a:r>
                      <a:r>
                        <a:rPr lang="en-US" altLang="zh-CN" sz="2000" baseline="30000" dirty="0" smtClean="0">
                          <a:solidFill>
                            <a:srgbClr val="0000FF"/>
                          </a:solidFill>
                        </a:rPr>
                        <a:t>19</a:t>
                      </a:r>
                      <a:endParaRPr lang="zh-CN" altLang="en-US" sz="2000" dirty="0">
                        <a:solidFill>
                          <a:srgbClr val="0000FF"/>
                        </a:solidFill>
                      </a:endParaRPr>
                    </a:p>
                  </a:txBody>
                  <a:tcPr anchor="ctr"/>
                </a:tc>
                <a:tc>
                  <a:txBody>
                    <a:bodyPr/>
                    <a:lstStyle/>
                    <a:p>
                      <a:r>
                        <a:rPr lang="en-US" altLang="zh-CN" sz="2000" dirty="0" smtClean="0">
                          <a:solidFill>
                            <a:srgbClr val="0000FF"/>
                          </a:solidFill>
                        </a:rPr>
                        <a:t>99 </a:t>
                      </a:r>
                      <a:r>
                        <a:rPr lang="zh-CN" altLang="en-US" sz="2000" dirty="0" smtClean="0">
                          <a:solidFill>
                            <a:srgbClr val="0000FF"/>
                          </a:solidFill>
                        </a:rPr>
                        <a:t>天 </a:t>
                      </a:r>
                      <a:endParaRPr lang="zh-CN" altLang="en-US" sz="2000" dirty="0">
                        <a:solidFill>
                          <a:srgbClr val="0000FF"/>
                        </a:solidFill>
                      </a:endParaRPr>
                    </a:p>
                  </a:txBody>
                  <a:tcPr anchor="ctr"/>
                </a:tc>
              </a:tr>
              <a:tr h="467436">
                <a:tc>
                  <a:txBody>
                    <a:bodyPr/>
                    <a:lstStyle/>
                    <a:p>
                      <a:r>
                        <a:rPr lang="en-US" altLang="zh-CN" sz="2000" dirty="0" smtClean="0">
                          <a:solidFill>
                            <a:srgbClr val="0000FF"/>
                          </a:solidFill>
                        </a:rPr>
                        <a:t>128</a:t>
                      </a:r>
                      <a:endParaRPr lang="zh-CN" altLang="en-US" sz="2000" dirty="0">
                        <a:solidFill>
                          <a:srgbClr val="0000FF"/>
                        </a:solidFill>
                      </a:endParaRPr>
                    </a:p>
                  </a:txBody>
                  <a:tcPr anchor="ctr"/>
                </a:tc>
                <a:tc>
                  <a:txBody>
                    <a:bodyPr/>
                    <a:lstStyle/>
                    <a:p>
                      <a:r>
                        <a:rPr lang="en-US" altLang="zh-CN" sz="2000" dirty="0" smtClean="0">
                          <a:solidFill>
                            <a:srgbClr val="0000FF"/>
                          </a:solidFill>
                        </a:rPr>
                        <a:t>2128=3.4×10</a:t>
                      </a:r>
                      <a:r>
                        <a:rPr lang="en-US" altLang="zh-CN" sz="2000" baseline="30000" dirty="0" smtClean="0">
                          <a:solidFill>
                            <a:srgbClr val="0000FF"/>
                          </a:solidFill>
                        </a:rPr>
                        <a:t>38</a:t>
                      </a:r>
                      <a:endParaRPr lang="zh-CN" altLang="en-US" sz="2000" dirty="0">
                        <a:solidFill>
                          <a:srgbClr val="0000FF"/>
                        </a:solidFill>
                      </a:endParaRPr>
                    </a:p>
                  </a:txBody>
                  <a:tcPr anchor="ctr"/>
                </a:tc>
                <a:tc>
                  <a:txBody>
                    <a:bodyPr/>
                    <a:lstStyle/>
                    <a:p>
                      <a:r>
                        <a:rPr lang="en-US" altLang="zh-CN" sz="2000" dirty="0" smtClean="0">
                          <a:solidFill>
                            <a:srgbClr val="0000FF"/>
                          </a:solidFill>
                        </a:rPr>
                        <a:t>5.4×1018</a:t>
                      </a:r>
                      <a:r>
                        <a:rPr lang="zh-CN" altLang="en-US" sz="2000" dirty="0" smtClean="0">
                          <a:solidFill>
                            <a:srgbClr val="0000FF"/>
                          </a:solidFill>
                        </a:rPr>
                        <a:t>年 </a:t>
                      </a:r>
                      <a:endParaRPr lang="zh-CN" altLang="en-US" sz="2000" dirty="0">
                        <a:solidFill>
                          <a:srgbClr val="0000FF"/>
                        </a:solidFill>
                      </a:endParaRPr>
                    </a:p>
                  </a:txBody>
                  <a:tcPr anchor="ctr"/>
                </a:tc>
              </a:tr>
              <a:tr h="467436">
                <a:tc>
                  <a:txBody>
                    <a:bodyPr/>
                    <a:lstStyle/>
                    <a:p>
                      <a:r>
                        <a:rPr lang="en-US" altLang="zh-CN" sz="2000" dirty="0" smtClean="0">
                          <a:solidFill>
                            <a:srgbClr val="0000FF"/>
                          </a:solidFill>
                        </a:rPr>
                        <a:t>168</a:t>
                      </a:r>
                      <a:endParaRPr lang="zh-CN" altLang="en-US" sz="2000" dirty="0">
                        <a:solidFill>
                          <a:srgbClr val="0000FF"/>
                        </a:solidFill>
                      </a:endParaRPr>
                    </a:p>
                  </a:txBody>
                  <a:tcPr anchor="ctr"/>
                </a:tc>
                <a:tc>
                  <a:txBody>
                    <a:bodyPr/>
                    <a:lstStyle/>
                    <a:p>
                      <a:r>
                        <a:rPr lang="en-US" altLang="zh-CN" sz="2000" dirty="0" smtClean="0">
                          <a:solidFill>
                            <a:srgbClr val="0000FF"/>
                          </a:solidFill>
                        </a:rPr>
                        <a:t>2168=3.7×10</a:t>
                      </a:r>
                      <a:r>
                        <a:rPr lang="en-US" altLang="zh-CN" sz="2000" baseline="30000" dirty="0" smtClean="0">
                          <a:solidFill>
                            <a:srgbClr val="0000FF"/>
                          </a:solidFill>
                        </a:rPr>
                        <a:t>50</a:t>
                      </a:r>
                      <a:endParaRPr lang="zh-CN" altLang="en-US" sz="2000" dirty="0">
                        <a:solidFill>
                          <a:srgbClr val="0000FF"/>
                        </a:solidFill>
                      </a:endParaRPr>
                    </a:p>
                  </a:txBody>
                  <a:tcPr anchor="ctr"/>
                </a:tc>
                <a:tc>
                  <a:txBody>
                    <a:bodyPr/>
                    <a:lstStyle/>
                    <a:p>
                      <a:r>
                        <a:rPr lang="en-US" altLang="zh-CN" sz="2000" dirty="0" smtClean="0">
                          <a:solidFill>
                            <a:srgbClr val="0000FF"/>
                          </a:solidFill>
                        </a:rPr>
                        <a:t>5.9×1030</a:t>
                      </a:r>
                      <a:r>
                        <a:rPr lang="zh-CN" altLang="en-US" sz="2000" dirty="0" smtClean="0">
                          <a:solidFill>
                            <a:srgbClr val="0000FF"/>
                          </a:solidFill>
                        </a:rPr>
                        <a:t>年 </a:t>
                      </a:r>
                      <a:endParaRPr lang="zh-CN" altLang="en-US" sz="2000" dirty="0">
                        <a:solidFill>
                          <a:srgbClr val="0000FF"/>
                        </a:solidFill>
                      </a:endParaRPr>
                    </a:p>
                  </a:txBody>
                  <a:tcPr anchor="ctr"/>
                </a:tc>
              </a:tr>
            </a:tbl>
          </a:graphicData>
        </a:graphic>
      </p:graphicFrame>
      <p:sp>
        <p:nvSpPr>
          <p:cNvPr id="2" name="矩形 1"/>
          <p:cNvSpPr/>
          <p:nvPr/>
        </p:nvSpPr>
        <p:spPr>
          <a:xfrm>
            <a:off x="476545" y="2078850"/>
            <a:ext cx="8415935" cy="1077218"/>
          </a:xfrm>
          <a:prstGeom prst="rect">
            <a:avLst/>
          </a:prstGeom>
        </p:spPr>
        <p:txBody>
          <a:bodyPr wrap="square">
            <a:spAutoFit/>
          </a:bodyPr>
          <a:lstStyle/>
          <a:p>
            <a:r>
              <a:rPr lang="zh-CN" altLang="en-US" sz="3200" dirty="0"/>
              <a:t>不同密钥长度下完成穷举密钥索所需要的时间如表 1.1 所示。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txBox="1">
            <a:spLocks noGrp="1"/>
          </p:cNvSpPr>
          <p:nvPr>
            <p:ph type="dt" sz="half" idx="10"/>
          </p:nvPr>
        </p:nvSpPr>
        <p:spPr/>
        <p:txBody>
          <a:bodyPr anchor="b"/>
          <a:lstStyle/>
          <a:p>
            <a:pPr marL="0" indent="0" eaLnBrk="1" hangingPunct="1">
              <a:spcBef>
                <a:spcPct val="0"/>
              </a:spcBef>
              <a:buClrTx/>
              <a:buSzTx/>
              <a:buFontTx/>
              <a:buNone/>
            </a:pPr>
            <a:fld id="{76048F8B-5BAB-42F9-9283-698D3F365360}" type="datetime1">
              <a:rPr lang="zh-CN" altLang="en-US" sz="1400" smtClean="0"/>
              <a:t>2020\1\23 Thursday</a:t>
            </a:fld>
            <a:endParaRPr lang="zh-CN" altLang="en-US" sz="1400" dirty="0"/>
          </a:p>
        </p:txBody>
      </p:sp>
      <p:sp>
        <p:nvSpPr>
          <p:cNvPr id="614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614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a:t>
            </a:fld>
            <a:endParaRPr lang="en-US" altLang="zh-CN" sz="1400" dirty="0"/>
          </a:p>
        </p:txBody>
      </p:sp>
      <p:sp>
        <p:nvSpPr>
          <p:cNvPr id="6149" name="Rectangle 2"/>
          <p:cNvSpPr>
            <a:spLocks noGrp="1"/>
          </p:cNvSpPr>
          <p:nvPr>
            <p:ph type="title"/>
          </p:nvPr>
        </p:nvSpPr>
        <p:spPr>
          <a:xfrm>
            <a:off x="1285875" y="863600"/>
            <a:ext cx="6481763" cy="877888"/>
          </a:xfrm>
        </p:spPr>
        <p:txBody>
          <a:bodyPr vert="horz" wrap="square" lIns="91440" tIns="45720" rIns="91440" bIns="45720" anchor="ctr"/>
          <a:lstStyle/>
          <a:p>
            <a:pPr eaLnBrk="1" hangingPunct="1"/>
            <a:r>
              <a:rPr b="1" dirty="0">
                <a:solidFill>
                  <a:srgbClr val="E6410E"/>
                </a:solidFill>
                <a:latin typeface="宋体" panose="02010600030101010101" pitchFamily="2" charset="-122"/>
                <a:ea typeface="宋体" panose="02010600030101010101" pitchFamily="2" charset="-122"/>
                <a:cs typeface="宋体" panose="02010600030101010101" pitchFamily="2" charset="-122"/>
              </a:rPr>
              <a:t>1.1 密码学的发展历史</a:t>
            </a:r>
          </a:p>
        </p:txBody>
      </p:sp>
      <p:sp>
        <p:nvSpPr>
          <p:cNvPr id="6150" name="Text Box 3"/>
          <p:cNvSpPr txBox="1"/>
          <p:nvPr/>
        </p:nvSpPr>
        <p:spPr>
          <a:xfrm>
            <a:off x="206515" y="1870075"/>
            <a:ext cx="8820980"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ts val="0"/>
              </a:spcBef>
              <a:buClrTx/>
              <a:buSzTx/>
              <a:buFontTx/>
              <a:buNone/>
            </a:pPr>
            <a:r>
              <a:rPr lang="en-US" sz="2800" b="1" dirty="0">
                <a:latin typeface="+mn-ea"/>
                <a:cs typeface="+mn-ea"/>
              </a:rPr>
              <a:t> </a:t>
            </a:r>
            <a:r>
              <a:rPr lang="en-US" sz="2800" b="1" dirty="0" smtClean="0">
                <a:latin typeface="+mn-ea"/>
                <a:cs typeface="+mn-ea"/>
              </a:rPr>
              <a:t>  </a:t>
            </a:r>
            <a:r>
              <a:rPr sz="2800" dirty="0" smtClean="0">
                <a:latin typeface="宋体" panose="02010600030101010101" pitchFamily="2" charset="-122"/>
                <a:ea typeface="宋体" panose="02010600030101010101" pitchFamily="2" charset="-122"/>
                <a:cs typeface="+mn-ea"/>
              </a:rPr>
              <a:t>密码学是一门既年轻又古老的学科</a:t>
            </a:r>
            <a:r>
              <a:rPr sz="2800" dirty="0">
                <a:latin typeface="宋体" panose="02010600030101010101" pitchFamily="2" charset="-122"/>
                <a:ea typeface="宋体" panose="02010600030101010101" pitchFamily="2" charset="-122"/>
                <a:cs typeface="+mn-ea"/>
              </a:rPr>
              <a:t>，它有着悠久而奇妙的历史。其实，人类文明发展到使用语言和文字后，就产生了保密通信和身份认证问题，这是密码学的主要任务</a:t>
            </a:r>
            <a:r>
              <a:rPr sz="2800" dirty="0" smtClean="0">
                <a:latin typeface="宋体" panose="02010600030101010101" pitchFamily="2" charset="-122"/>
                <a:ea typeface="宋体" panose="02010600030101010101" pitchFamily="2" charset="-122"/>
                <a:cs typeface="+mn-ea"/>
              </a:rPr>
              <a:t>。</a:t>
            </a:r>
            <a:endParaRPr lang="en-US" sz="2800" dirty="0">
              <a:latin typeface="+mn-ea"/>
              <a:cs typeface="+mn-ea"/>
            </a:endParaRPr>
          </a:p>
          <a:p>
            <a:pPr marL="0" lvl="0" indent="0" eaLnBrk="1" hangingPunct="1">
              <a:spcBef>
                <a:spcPts val="0"/>
              </a:spcBef>
              <a:buClrTx/>
              <a:buSzTx/>
              <a:buFontTx/>
              <a:buNone/>
            </a:pPr>
            <a:r>
              <a:rPr lang="en-US" sz="2800" dirty="0">
                <a:latin typeface="+mn-ea"/>
                <a:ea typeface="宋体" panose="02010600030101010101" pitchFamily="2" charset="-122"/>
                <a:cs typeface="+mn-ea"/>
              </a:rPr>
              <a:t> </a:t>
            </a:r>
            <a:r>
              <a:rPr lang="en-US" sz="2800" dirty="0" smtClean="0">
                <a:latin typeface="+mn-ea"/>
                <a:ea typeface="宋体" panose="02010600030101010101" pitchFamily="2" charset="-122"/>
                <a:cs typeface="+mn-ea"/>
              </a:rPr>
              <a:t>   </a:t>
            </a:r>
            <a:r>
              <a:rPr sz="2800" dirty="0" smtClean="0">
                <a:latin typeface="宋体" panose="02010600030101010101" pitchFamily="2" charset="-122"/>
                <a:ea typeface="宋体" panose="02010600030101010101" pitchFamily="2" charset="-122"/>
                <a:cs typeface="+mn-ea"/>
              </a:rPr>
              <a:t>在几千年前的古巴比伦</a:t>
            </a:r>
            <a:r>
              <a:rPr sz="2800" dirty="0">
                <a:latin typeface="宋体" panose="02010600030101010101" pitchFamily="2" charset="-122"/>
                <a:ea typeface="宋体" panose="02010600030101010101" pitchFamily="2" charset="-122"/>
                <a:cs typeface="+mn-ea"/>
              </a:rPr>
              <a:t>、古埃及、古印度和我国的古代，密码主要用于军事及外交的保密通信。这段时期的密码叫作古代密码，加密方法没有上升到理论学科的水平，研究内容也只是文字内容变换的技术，但它反映了古人的高超智慧和绝妙想象力，并且蕴含了现代密码学思想，</a:t>
            </a:r>
            <a:r>
              <a:rPr sz="2800" dirty="0" smtClean="0">
                <a:latin typeface="宋体" panose="02010600030101010101" pitchFamily="2" charset="-122"/>
                <a:ea typeface="宋体" panose="02010600030101010101" pitchFamily="2" charset="-122"/>
                <a:cs typeface="+mn-ea"/>
              </a:rPr>
              <a:t>又被称为密码术或</a:t>
            </a:r>
            <a:r>
              <a:rPr lang="zh-CN" altLang="en-US" sz="2800" dirty="0">
                <a:latin typeface="宋体" panose="02010600030101010101" pitchFamily="2" charset="-122"/>
                <a:cs typeface="+mn-ea"/>
              </a:rPr>
              <a:t>隐</a:t>
            </a:r>
            <a:r>
              <a:rPr lang="zh-CN" altLang="en-US" sz="2800" dirty="0"/>
              <a:t>藏术</a:t>
            </a:r>
            <a:r>
              <a:rPr lang="zh-CN" altLang="en-US" sz="2800" dirty="0" smtClean="0"/>
              <a:t>。</a:t>
            </a:r>
            <a:endParaRPr sz="2800" dirty="0">
              <a:latin typeface="宋体" panose="02010600030101010101" pitchFamily="2" charset="-122"/>
              <a:ea typeface="宋体" panose="02010600030101010101" pitchFamily="2" charset="-122"/>
              <a:cs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日期占位符 3"/>
          <p:cNvSpPr txBox="1">
            <a:spLocks noGrp="1"/>
          </p:cNvSpPr>
          <p:nvPr>
            <p:ph type="dt" sz="half" idx="10"/>
          </p:nvPr>
        </p:nvSpPr>
        <p:spPr/>
        <p:txBody>
          <a:bodyPr anchor="b"/>
          <a:lstStyle/>
          <a:p>
            <a:pPr marL="0" indent="0" eaLnBrk="1" hangingPunct="1">
              <a:spcBef>
                <a:spcPct val="0"/>
              </a:spcBef>
              <a:buClrTx/>
              <a:buSzTx/>
              <a:buFontTx/>
              <a:buNone/>
            </a:pPr>
            <a:fld id="{63815FAB-F4E0-41AE-9CCB-002F21D1D554}" type="datetime1">
              <a:rPr lang="zh-CN" altLang="en-US" sz="1400" smtClean="0"/>
              <a:t>2020\1\23 Thursday</a:t>
            </a:fld>
            <a:endParaRPr lang="zh-CN" altLang="en-US" sz="1400" dirty="0"/>
          </a:p>
        </p:txBody>
      </p:sp>
      <p:sp>
        <p:nvSpPr>
          <p:cNvPr id="5427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427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40</a:t>
            </a:fld>
            <a:endParaRPr lang="en-US" altLang="zh-CN" sz="1400" dirty="0"/>
          </a:p>
        </p:txBody>
      </p:sp>
      <p:sp>
        <p:nvSpPr>
          <p:cNvPr id="4" name="文本框 3"/>
          <p:cNvSpPr txBox="1"/>
          <p:nvPr/>
        </p:nvSpPr>
        <p:spPr>
          <a:xfrm>
            <a:off x="701570" y="1943836"/>
            <a:ext cx="7830870" cy="2092881"/>
          </a:xfrm>
          <a:prstGeom prst="rect">
            <a:avLst/>
          </a:prstGeom>
          <a:noFill/>
        </p:spPr>
        <p:txBody>
          <a:bodyPr wrap="square" rtlCol="0">
            <a:spAutoFit/>
          </a:bodyPr>
          <a:lstStyle/>
          <a:p>
            <a:r>
              <a:rPr lang="zh-CN" altLang="en-US" sz="2800" dirty="0">
                <a:latin typeface="+mn-ea"/>
              </a:rPr>
              <a:t>由表 </a:t>
            </a:r>
            <a:r>
              <a:rPr lang="en-US" altLang="zh-CN" sz="2800" dirty="0">
                <a:latin typeface="+mn-ea"/>
              </a:rPr>
              <a:t>1.1 </a:t>
            </a:r>
            <a:r>
              <a:rPr lang="zh-CN" altLang="en-US" sz="2800" dirty="0">
                <a:latin typeface="+mn-ea"/>
              </a:rPr>
              <a:t>可知，当密钥长度较小时，可以通过穷</a:t>
            </a:r>
            <a:r>
              <a:rPr lang="zh-CN" altLang="en-US" sz="2800" dirty="0" smtClean="0">
                <a:latin typeface="+mn-ea"/>
              </a:rPr>
              <a:t>密钥</a:t>
            </a:r>
            <a:r>
              <a:rPr lang="zh-CN" altLang="en-US" sz="2800" dirty="0">
                <a:latin typeface="+mn-ea"/>
              </a:rPr>
              <a:t>搜索的方法进行破解，但当密钥长度 较长时，该方法不再适用。当今密钥长度普遍较长</a:t>
            </a:r>
            <a:r>
              <a:rPr lang="zh-CN" altLang="en-US" sz="2800" dirty="0" smtClean="0">
                <a:latin typeface="+mn-ea"/>
              </a:rPr>
              <a:t>，因此</a:t>
            </a:r>
            <a:r>
              <a:rPr lang="zh-CN" altLang="en-US" sz="2800" dirty="0">
                <a:latin typeface="+mn-ea"/>
              </a:rPr>
              <a:t>穷密钥搜索方法的使用机会很少。 </a:t>
            </a: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日期占位符 3"/>
          <p:cNvSpPr txBox="1">
            <a:spLocks noGrp="1"/>
          </p:cNvSpPr>
          <p:nvPr>
            <p:ph type="dt" sz="half" idx="10"/>
          </p:nvPr>
        </p:nvSpPr>
        <p:spPr/>
        <p:txBody>
          <a:bodyPr anchor="b"/>
          <a:lstStyle/>
          <a:p>
            <a:pPr marL="0" indent="0" eaLnBrk="1" hangingPunct="1">
              <a:spcBef>
                <a:spcPct val="0"/>
              </a:spcBef>
              <a:buClrTx/>
              <a:buSzTx/>
              <a:buFontTx/>
              <a:buNone/>
            </a:pPr>
            <a:fld id="{153ED7A4-1E4B-43BF-9DB0-BDD6CD9C3E3B}" type="datetime1">
              <a:rPr lang="zh-CN" altLang="en-US" sz="1400" smtClean="0"/>
              <a:t>2020\1\23 Thursday</a:t>
            </a:fld>
            <a:endParaRPr lang="zh-CN" altLang="en-US" sz="1400" dirty="0"/>
          </a:p>
        </p:txBody>
      </p:sp>
      <p:sp>
        <p:nvSpPr>
          <p:cNvPr id="5530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530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41</a:t>
            </a:fld>
            <a:endParaRPr lang="en-US" altLang="zh-CN" sz="1400" dirty="0"/>
          </a:p>
        </p:txBody>
      </p:sp>
      <p:sp>
        <p:nvSpPr>
          <p:cNvPr id="14" name="标题 1"/>
          <p:cNvSpPr>
            <a:spLocks noGrp="1"/>
          </p:cNvSpPr>
          <p:nvPr>
            <p:ph type="title"/>
          </p:nvPr>
        </p:nvSpPr>
        <p:spPr>
          <a:xfrm>
            <a:off x="987425" y="257810"/>
            <a:ext cx="7783195" cy="1462405"/>
          </a:xfrm>
        </p:spPr>
        <p:txBody>
          <a:bodyPr vert="horz" wrap="square" lIns="91440" tIns="45720" rIns="91440" bIns="45720" numCol="1" anchor="b" anchorCtr="0" compatLnSpc="1"/>
          <a:lstStyle/>
          <a:p>
            <a:pPr lvl="0">
              <a:defRPr/>
            </a:pPr>
            <a:r>
              <a:rPr lang="en-US" altLang="zh-CN" b="1" dirty="0">
                <a:solidFill>
                  <a:srgbClr val="E6410E"/>
                </a:solidFill>
                <a:latin typeface="+mj-ea"/>
              </a:rPr>
              <a:t>1.6 </a:t>
            </a:r>
            <a:r>
              <a:rPr lang="zh-CN" altLang="en-US" b="1" dirty="0">
                <a:solidFill>
                  <a:srgbClr val="E6410E"/>
                </a:solidFill>
                <a:latin typeface="+mj-ea"/>
              </a:rPr>
              <a:t>密码的未来</a:t>
            </a:r>
            <a:endParaRPr kumimoji="0" altLang="zh-CN" sz="4400" b="1" i="0" u="none" strike="noStrike" kern="0" cap="none" spc="0" normalizeH="0" baseline="0" noProof="0" dirty="0">
              <a:ln>
                <a:noFill/>
              </a:ln>
              <a:solidFill>
                <a:srgbClr val="E6410E"/>
              </a:solidFill>
              <a:effectLst/>
              <a:uLnTx/>
              <a:uFillTx/>
              <a:latin typeface="+mj-ea"/>
              <a:ea typeface="+mj-ea"/>
              <a:cs typeface="+mj-cs"/>
            </a:endParaRPr>
          </a:p>
        </p:txBody>
      </p:sp>
      <p:sp>
        <p:nvSpPr>
          <p:cNvPr id="8" name="文本框 7"/>
          <p:cNvSpPr txBox="1"/>
          <p:nvPr/>
        </p:nvSpPr>
        <p:spPr>
          <a:xfrm>
            <a:off x="701570" y="1898830"/>
            <a:ext cx="7959724" cy="3539430"/>
          </a:xfrm>
          <a:prstGeom prst="rect">
            <a:avLst/>
          </a:prstGeom>
          <a:noFill/>
        </p:spPr>
        <p:txBody>
          <a:bodyPr wrap="square" rtlCol="0">
            <a:spAutoFit/>
          </a:bodyPr>
          <a:lstStyle/>
          <a:p>
            <a:r>
              <a:rPr lang="zh-CN" altLang="en-US" sz="2800" dirty="0" smtClean="0">
                <a:latin typeface="+mn-ea"/>
                <a:ea typeface="+mn-ea"/>
              </a:rPr>
              <a:t>    随着</a:t>
            </a:r>
            <a:r>
              <a:rPr lang="zh-CN" altLang="en-US" sz="2800" dirty="0">
                <a:latin typeface="+mn-ea"/>
                <a:ea typeface="+mn-ea"/>
              </a:rPr>
              <a:t>电子商务、大数据、云计算、人工智能等技术的应用，密码学迎来了新的发展机遇与 挑战，国内外众多学者都在追求更加安全、高效的密码算法，以实现对数据的信息安全保障</a:t>
            </a:r>
            <a:r>
              <a:rPr lang="zh-CN" altLang="en-US" sz="2800" dirty="0" smtClean="0">
                <a:latin typeface="+mn-ea"/>
                <a:ea typeface="+mn-ea"/>
              </a:rPr>
              <a:t>。下面</a:t>
            </a:r>
            <a:r>
              <a:rPr lang="zh-CN" altLang="en-US" sz="2800" dirty="0">
                <a:latin typeface="+mn-ea"/>
                <a:ea typeface="+mn-ea"/>
              </a:rPr>
              <a:t>简单论述密码学的一些新方向。 </a:t>
            </a:r>
            <a:endParaRPr lang="en-US" altLang="zh-CN" sz="2800" dirty="0" smtClean="0">
              <a:latin typeface="+mn-ea"/>
              <a:ea typeface="+mn-ea"/>
            </a:endParaRPr>
          </a:p>
          <a:p>
            <a:r>
              <a:rPr lang="en-US" altLang="zh-CN" sz="2800" dirty="0">
                <a:latin typeface="+mn-ea"/>
                <a:ea typeface="+mn-ea"/>
              </a:rPr>
              <a:t> </a:t>
            </a:r>
            <a:r>
              <a:rPr lang="en-US" altLang="zh-CN" sz="2800" dirty="0" smtClean="0">
                <a:latin typeface="+mn-ea"/>
                <a:ea typeface="+mn-ea"/>
              </a:rPr>
              <a:t>   </a:t>
            </a:r>
            <a:r>
              <a:rPr lang="en-US" altLang="zh-CN" sz="2800" dirty="0" err="1" smtClean="0">
                <a:latin typeface="+mn-ea"/>
                <a:ea typeface="+mn-ea"/>
              </a:rPr>
              <a:t>Rivest</a:t>
            </a:r>
            <a:r>
              <a:rPr lang="zh-CN" altLang="en-US" sz="2800" dirty="0" smtClean="0">
                <a:latin typeface="+mn-ea"/>
                <a:ea typeface="+mn-ea"/>
              </a:rPr>
              <a:t>等在</a:t>
            </a:r>
            <a:r>
              <a:rPr lang="en-US" altLang="zh-CN" sz="2800" dirty="0" smtClean="0">
                <a:latin typeface="+mn-ea"/>
                <a:ea typeface="+mn-ea"/>
              </a:rPr>
              <a:t>20</a:t>
            </a:r>
            <a:r>
              <a:rPr lang="zh-CN" altLang="en-US" sz="2800" dirty="0" smtClean="0">
                <a:latin typeface="+mn-ea"/>
                <a:ea typeface="+mn-ea"/>
              </a:rPr>
              <a:t>世纪</a:t>
            </a:r>
            <a:r>
              <a:rPr lang="en-US" altLang="zh-CN" sz="2800" dirty="0" smtClean="0">
                <a:latin typeface="+mn-ea"/>
                <a:ea typeface="+mn-ea"/>
              </a:rPr>
              <a:t>70</a:t>
            </a:r>
            <a:r>
              <a:rPr lang="zh-CN" altLang="en-US" sz="2800" dirty="0" smtClean="0">
                <a:latin typeface="+mn-ea"/>
                <a:ea typeface="+mn-ea"/>
              </a:rPr>
              <a:t>年代</a:t>
            </a:r>
            <a:r>
              <a:rPr lang="zh-CN" altLang="en-US" sz="2800" dirty="0">
                <a:latin typeface="+mn-ea"/>
                <a:ea typeface="+mn-ea"/>
              </a:rPr>
              <a:t>首先提出“隐私同态”。同态密码算法的发展历经</a:t>
            </a:r>
            <a:r>
              <a:rPr lang="zh-CN" altLang="en-US" sz="2800" dirty="0" smtClean="0">
                <a:latin typeface="+mn-ea"/>
                <a:ea typeface="+mn-ea"/>
              </a:rPr>
              <a:t>单同态</a:t>
            </a:r>
            <a:r>
              <a:rPr lang="en-US" altLang="zh-CN" sz="2800" dirty="0" smtClean="0">
                <a:latin typeface="+mn-ea"/>
                <a:ea typeface="+mn-ea"/>
              </a:rPr>
              <a:t>Somewhat </a:t>
            </a:r>
            <a:r>
              <a:rPr lang="zh-CN" altLang="en-US" sz="2800" dirty="0">
                <a:latin typeface="+mn-ea"/>
                <a:ea typeface="+mn-ea"/>
              </a:rPr>
              <a:t>同态及全同态</a:t>
            </a:r>
            <a:r>
              <a:rPr lang="zh-CN" altLang="en-US" sz="2800" dirty="0" smtClean="0">
                <a:latin typeface="+mn-ea"/>
                <a:ea typeface="+mn-ea"/>
              </a:rPr>
              <a:t>。</a:t>
            </a:r>
            <a:endParaRPr lang="zh-CN" altLang="en-US" sz="2800" dirty="0">
              <a:latin typeface="+mn-ea"/>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日期占位符 3"/>
          <p:cNvSpPr txBox="1">
            <a:spLocks noGrp="1"/>
          </p:cNvSpPr>
          <p:nvPr>
            <p:ph type="dt" sz="half" idx="10"/>
          </p:nvPr>
        </p:nvSpPr>
        <p:spPr/>
        <p:txBody>
          <a:bodyPr anchor="b"/>
          <a:lstStyle/>
          <a:p>
            <a:pPr marL="0" indent="0" eaLnBrk="1" hangingPunct="1">
              <a:spcBef>
                <a:spcPct val="0"/>
              </a:spcBef>
              <a:buClrTx/>
              <a:buSzTx/>
              <a:buFontTx/>
              <a:buNone/>
            </a:pPr>
            <a:fld id="{7C3B8FDF-51B8-4E7D-B55D-C75EEEB29571}" type="datetime1">
              <a:rPr lang="zh-CN" altLang="en-US" sz="1400" smtClean="0"/>
              <a:t>2020\1\23 Thursday</a:t>
            </a:fld>
            <a:endParaRPr lang="zh-CN" altLang="en-US" sz="1400" dirty="0"/>
          </a:p>
        </p:txBody>
      </p:sp>
      <p:sp>
        <p:nvSpPr>
          <p:cNvPr id="56324"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632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42</a:t>
            </a:fld>
            <a:endParaRPr lang="en-US" altLang="zh-CN" sz="1400" dirty="0"/>
          </a:p>
        </p:txBody>
      </p:sp>
      <p:sp>
        <p:nvSpPr>
          <p:cNvPr id="4" name="文本框 3"/>
          <p:cNvSpPr txBox="1"/>
          <p:nvPr/>
        </p:nvSpPr>
        <p:spPr>
          <a:xfrm>
            <a:off x="701571" y="1988840"/>
            <a:ext cx="8245580" cy="3970318"/>
          </a:xfrm>
          <a:prstGeom prst="rect">
            <a:avLst/>
          </a:prstGeom>
          <a:noFill/>
        </p:spPr>
        <p:txBody>
          <a:bodyPr wrap="square" rtlCol="0">
            <a:spAutoFit/>
          </a:bodyPr>
          <a:lstStyle/>
          <a:p>
            <a:r>
              <a:rPr lang="en-US" altLang="zh-CN" sz="2800" dirty="0">
                <a:latin typeface="+mn-ea"/>
              </a:rPr>
              <a:t>2009</a:t>
            </a:r>
            <a:r>
              <a:rPr lang="zh-CN" altLang="en-US" sz="2800" dirty="0">
                <a:latin typeface="+mn-ea"/>
              </a:rPr>
              <a:t>年，</a:t>
            </a:r>
            <a:r>
              <a:rPr lang="en-US" altLang="zh-CN" sz="2800" dirty="0">
                <a:latin typeface="+mn-ea"/>
              </a:rPr>
              <a:t>IBM</a:t>
            </a:r>
            <a:r>
              <a:rPr lang="zh-CN" altLang="en-US" sz="2800" dirty="0">
                <a:latin typeface="+mn-ea"/>
              </a:rPr>
              <a:t>的研究员</a:t>
            </a:r>
            <a:r>
              <a:rPr lang="en-US" altLang="zh-CN" sz="2800" dirty="0">
                <a:latin typeface="+mn-ea"/>
              </a:rPr>
              <a:t>Gentry</a:t>
            </a:r>
            <a:r>
              <a:rPr lang="zh-CN" altLang="en-US" sz="2800" dirty="0">
                <a:latin typeface="+mn-ea"/>
              </a:rPr>
              <a:t>发表了一篇基于理想格设计出第一个全同态加密体制，使得加密消息能够被深入和无限地分析，而不会</a:t>
            </a:r>
            <a:r>
              <a:rPr lang="zh-CN" altLang="en-US" sz="2800" dirty="0" smtClean="0">
                <a:latin typeface="+mn-ea"/>
                <a:ea typeface="+mn-ea"/>
              </a:rPr>
              <a:t>影响</a:t>
            </a:r>
            <a:r>
              <a:rPr lang="zh-CN" altLang="en-US" sz="2800" dirty="0">
                <a:latin typeface="+mn-ea"/>
                <a:ea typeface="+mn-ea"/>
              </a:rPr>
              <a:t>其机密性的文章，这</a:t>
            </a:r>
            <a:r>
              <a:rPr lang="zh-CN" altLang="en-US" sz="2800" dirty="0" smtClean="0">
                <a:latin typeface="+mn-ea"/>
                <a:ea typeface="+mn-ea"/>
              </a:rPr>
              <a:t>是同态</a:t>
            </a:r>
            <a:r>
              <a:rPr lang="zh-CN" altLang="en-US" sz="2800" dirty="0">
                <a:latin typeface="+mn-ea"/>
                <a:ea typeface="+mn-ea"/>
              </a:rPr>
              <a:t>加密的一项历史性突破。自此以后，密码学家</a:t>
            </a:r>
            <a:r>
              <a:rPr lang="zh-CN" altLang="en-US" sz="2800" dirty="0" smtClean="0">
                <a:latin typeface="+mn-ea"/>
                <a:ea typeface="+mn-ea"/>
              </a:rPr>
              <a:t>开始</a:t>
            </a:r>
            <a:r>
              <a:rPr lang="zh-CN" altLang="en-US" sz="2800" dirty="0">
                <a:latin typeface="+mn-ea"/>
                <a:ea typeface="+mn-ea"/>
              </a:rPr>
              <a:t>重视全同态加密的研究，并将全同态</a:t>
            </a:r>
            <a:r>
              <a:rPr lang="zh-CN" altLang="en-US" sz="2800" dirty="0" smtClean="0">
                <a:latin typeface="+mn-ea"/>
                <a:ea typeface="+mn-ea"/>
              </a:rPr>
              <a:t>加密</a:t>
            </a:r>
            <a:r>
              <a:rPr lang="zh-CN" altLang="en-US" sz="2800" dirty="0">
                <a:latin typeface="+mn-ea"/>
                <a:ea typeface="+mn-ea"/>
              </a:rPr>
              <a:t>称为“密码学界的圣杯”。全同态加密的理论研究进一步促进了密码研究者对格理论等相关数 学理论的研究，拓宽了寻找新型密码学数学理论基础的视野</a:t>
            </a:r>
            <a:r>
              <a:rPr lang="zh-CN" altLang="en-US" sz="2800" dirty="0" smtClean="0">
                <a:latin typeface="+mn-ea"/>
                <a:ea typeface="+mn-ea"/>
              </a:rPr>
              <a:t>。</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日期占位符 3"/>
          <p:cNvSpPr txBox="1">
            <a:spLocks noGrp="1"/>
          </p:cNvSpPr>
          <p:nvPr>
            <p:ph type="dt" sz="half" idx="10"/>
          </p:nvPr>
        </p:nvSpPr>
        <p:spPr/>
        <p:txBody>
          <a:bodyPr anchor="b"/>
          <a:lstStyle/>
          <a:p>
            <a:pPr marL="0" indent="0" eaLnBrk="1" hangingPunct="1">
              <a:spcBef>
                <a:spcPct val="0"/>
              </a:spcBef>
              <a:buClrTx/>
              <a:buSzTx/>
              <a:buFontTx/>
              <a:buNone/>
            </a:pPr>
            <a:fld id="{E4C56B43-C8E8-416C-9457-4C9E63398395}" type="datetime1">
              <a:rPr lang="zh-CN" altLang="en-US" sz="1400" smtClean="0"/>
              <a:t>2020\1\23 Thursday</a:t>
            </a:fld>
            <a:endParaRPr lang="zh-CN" altLang="en-US" sz="1400" dirty="0"/>
          </a:p>
        </p:txBody>
      </p:sp>
      <p:sp>
        <p:nvSpPr>
          <p:cNvPr id="5734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735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43</a:t>
            </a:fld>
            <a:endParaRPr lang="en-US" altLang="zh-CN" sz="1400" dirty="0"/>
          </a:p>
        </p:txBody>
      </p:sp>
      <p:sp>
        <p:nvSpPr>
          <p:cNvPr id="5" name="文本框 4"/>
          <p:cNvSpPr txBox="1"/>
          <p:nvPr/>
        </p:nvSpPr>
        <p:spPr>
          <a:xfrm>
            <a:off x="701570" y="1898830"/>
            <a:ext cx="8245580" cy="3970318"/>
          </a:xfrm>
          <a:prstGeom prst="rect">
            <a:avLst/>
          </a:prstGeom>
          <a:noFill/>
        </p:spPr>
        <p:txBody>
          <a:bodyPr wrap="square" rtlCol="0">
            <a:spAutoFit/>
          </a:bodyPr>
          <a:lstStyle/>
          <a:p>
            <a:r>
              <a:rPr lang="zh-CN" altLang="en-US" sz="2800" dirty="0">
                <a:latin typeface="+mn-ea"/>
              </a:rPr>
              <a:t>后量子密码学是针对量子计算机提出的，随着量子计算机及量子密码的发展，未来的密码发展趋势集中于抗量子密码算法，如基于杂凑函数的密码算法、基于编码理论的密码算法、基于格理论的</a:t>
            </a:r>
            <a:r>
              <a:rPr lang="zh-CN" altLang="en-US" sz="2800" dirty="0" smtClean="0">
                <a:latin typeface="+mn-ea"/>
              </a:rPr>
              <a:t>密码</a:t>
            </a:r>
            <a:r>
              <a:rPr lang="zh-CN" altLang="en-US" sz="2800" dirty="0">
                <a:latin typeface="+mn-ea"/>
              </a:rPr>
              <a:t>算法及基于多变量的密码算法。</a:t>
            </a:r>
            <a:r>
              <a:rPr lang="zh-CN" altLang="en-US" sz="2800" dirty="0" smtClean="0">
                <a:latin typeface="+mn-ea"/>
              </a:rPr>
              <a:t>其中，基于</a:t>
            </a:r>
            <a:r>
              <a:rPr lang="zh-CN" altLang="en-US" sz="2800" dirty="0">
                <a:latin typeface="+mn-ea"/>
              </a:rPr>
              <a:t>格理论的密码算法由于其本身的良 好性质而受到广泛的研究，目前我国学者就基于格理论的密码算法进行了如下几方面的研究</a:t>
            </a:r>
            <a:r>
              <a:rPr lang="zh-CN" altLang="en-US" dirty="0">
                <a:latin typeface="+mn-ea"/>
              </a:rPr>
              <a:t>：</a:t>
            </a:r>
          </a:p>
          <a:p>
            <a:r>
              <a:rPr lang="zh-CN" altLang="en-US" sz="2800" dirty="0" smtClean="0"/>
              <a:t>       </a:t>
            </a:r>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日期占位符 3"/>
          <p:cNvSpPr txBox="1">
            <a:spLocks noGrp="1"/>
          </p:cNvSpPr>
          <p:nvPr>
            <p:ph type="dt" sz="half" idx="10"/>
          </p:nvPr>
        </p:nvSpPr>
        <p:spPr/>
        <p:txBody>
          <a:bodyPr anchor="b"/>
          <a:lstStyle/>
          <a:p>
            <a:pPr marL="0" indent="0" eaLnBrk="1" hangingPunct="1">
              <a:spcBef>
                <a:spcPct val="0"/>
              </a:spcBef>
              <a:buClrTx/>
              <a:buSzTx/>
              <a:buFontTx/>
              <a:buNone/>
            </a:pPr>
            <a:fld id="{6DE8B453-F063-4E6D-8FB0-30985D9B1480}" type="datetime1">
              <a:rPr lang="zh-CN" altLang="en-US" sz="1400" smtClean="0"/>
              <a:t>2020\1\23 Thursday</a:t>
            </a:fld>
            <a:endParaRPr lang="zh-CN" altLang="en-US" sz="1400" dirty="0"/>
          </a:p>
        </p:txBody>
      </p:sp>
      <p:sp>
        <p:nvSpPr>
          <p:cNvPr id="5837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837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44</a:t>
            </a:fld>
            <a:endParaRPr lang="en-US" altLang="zh-CN" sz="1400" dirty="0"/>
          </a:p>
        </p:txBody>
      </p:sp>
      <p:sp>
        <p:nvSpPr>
          <p:cNvPr id="4" name="文本框 3"/>
          <p:cNvSpPr txBox="1"/>
          <p:nvPr/>
        </p:nvSpPr>
        <p:spPr>
          <a:xfrm>
            <a:off x="521551" y="2123855"/>
            <a:ext cx="8235914" cy="2677656"/>
          </a:xfrm>
          <a:prstGeom prst="rect">
            <a:avLst/>
          </a:prstGeom>
          <a:noFill/>
        </p:spPr>
        <p:txBody>
          <a:bodyPr wrap="square" rtlCol="0">
            <a:spAutoFit/>
          </a:bodyPr>
          <a:lstStyle/>
          <a:p>
            <a:r>
              <a:rPr lang="zh-CN" altLang="en-US" sz="2800" dirty="0"/>
              <a:t>基于格理论的加解密算法、基于格理论的数字签名算法、基于格理论的密钥协商机制、基于格 理论的全同态密码算法及基于格理论的数字证书方案，形成了基于格理论的后量子体系。 混沌密码学是混沌理论的一个重要的应用，主要依据混沌的基本特性，即随机性、遍历性、 确定性和对初始条件的</a:t>
            </a:r>
            <a:r>
              <a:rPr lang="zh-CN" altLang="en-US" sz="2800" dirty="0" smtClean="0"/>
              <a:t>敏感性。</a:t>
            </a:r>
            <a:endParaRPr lang="zh-CN"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日期占位符 3"/>
          <p:cNvSpPr txBox="1">
            <a:spLocks noGrp="1"/>
          </p:cNvSpPr>
          <p:nvPr>
            <p:ph type="dt" sz="half" idx="10"/>
          </p:nvPr>
        </p:nvSpPr>
        <p:spPr/>
        <p:txBody>
          <a:bodyPr anchor="b"/>
          <a:lstStyle/>
          <a:p>
            <a:pPr marL="0" indent="0" eaLnBrk="1" hangingPunct="1">
              <a:spcBef>
                <a:spcPct val="0"/>
              </a:spcBef>
              <a:buClrTx/>
              <a:buSzTx/>
              <a:buFontTx/>
              <a:buNone/>
            </a:pPr>
            <a:fld id="{9EC2F8CA-0B16-42E4-AA2C-CE6F358861C5}" type="datetime1">
              <a:rPr lang="zh-CN" altLang="en-US" sz="1400" smtClean="0"/>
              <a:t>2020\1\23 Thursday</a:t>
            </a:fld>
            <a:endParaRPr lang="zh-CN" altLang="en-US" sz="1400" dirty="0"/>
          </a:p>
        </p:txBody>
      </p:sp>
      <p:sp>
        <p:nvSpPr>
          <p:cNvPr id="5939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5939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45</a:t>
            </a:fld>
            <a:endParaRPr lang="en-US" altLang="zh-CN" sz="1400" dirty="0"/>
          </a:p>
        </p:txBody>
      </p:sp>
      <p:sp>
        <p:nvSpPr>
          <p:cNvPr id="4" name="文本框 3"/>
          <p:cNvSpPr txBox="1"/>
          <p:nvPr/>
        </p:nvSpPr>
        <p:spPr>
          <a:xfrm>
            <a:off x="701570" y="2123855"/>
            <a:ext cx="7875875" cy="3539430"/>
          </a:xfrm>
          <a:prstGeom prst="rect">
            <a:avLst/>
          </a:prstGeom>
          <a:noFill/>
        </p:spPr>
        <p:txBody>
          <a:bodyPr wrap="square" rtlCol="0">
            <a:spAutoFit/>
          </a:bodyPr>
          <a:lstStyle/>
          <a:p>
            <a:r>
              <a:rPr lang="zh-CN" altLang="en-US" sz="2800" dirty="0"/>
              <a:t>混沌密码体系在结构上与传统密码学理论中的混淆和扩散概念 联系起来，混沌理论和纯粹密码学之间的必然联系形成了混沌密码学。目前混沌密码学主要分 为两个研究方向：一个是以混沌同步技术为核心的混沌保密通信系统，主要基于模拟混沌电路 系统；另一个是利用混沌系统构造新的流密码和分组密码，主要基于计算机有限精度下实现的 数字化混沌系统</a:t>
            </a:r>
            <a:r>
              <a:rPr lang="zh-CN" altLang="en-US" sz="2800" dirty="0" smtClean="0"/>
              <a:t>。</a:t>
            </a:r>
            <a:endParaRPr lang="zh-CN"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日期占位符 3"/>
          <p:cNvSpPr txBox="1">
            <a:spLocks noGrp="1"/>
          </p:cNvSpPr>
          <p:nvPr>
            <p:ph type="dt" sz="half" idx="10"/>
          </p:nvPr>
        </p:nvSpPr>
        <p:spPr/>
        <p:txBody>
          <a:bodyPr anchor="b"/>
          <a:lstStyle/>
          <a:p>
            <a:pPr marL="0" indent="0" eaLnBrk="1" hangingPunct="1">
              <a:spcBef>
                <a:spcPct val="0"/>
              </a:spcBef>
              <a:buClrTx/>
              <a:buSzTx/>
              <a:buFontTx/>
              <a:buNone/>
            </a:pPr>
            <a:fld id="{370D9D79-492A-407E-A7DF-4783B1B66E75}" type="datetime1">
              <a:rPr lang="zh-CN" altLang="en-US" sz="1400" smtClean="0"/>
              <a:t>2020\1\23 Thursday</a:t>
            </a:fld>
            <a:endParaRPr lang="zh-CN" altLang="en-US" sz="1400" dirty="0"/>
          </a:p>
        </p:txBody>
      </p:sp>
      <p:sp>
        <p:nvSpPr>
          <p:cNvPr id="6042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6042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46</a:t>
            </a:fld>
            <a:endParaRPr lang="en-US" altLang="zh-CN" sz="1400" dirty="0"/>
          </a:p>
        </p:txBody>
      </p:sp>
      <p:sp>
        <p:nvSpPr>
          <p:cNvPr id="4" name="文本框 3"/>
          <p:cNvSpPr txBox="1"/>
          <p:nvPr/>
        </p:nvSpPr>
        <p:spPr>
          <a:xfrm>
            <a:off x="656565" y="2123855"/>
            <a:ext cx="8145905" cy="4401205"/>
          </a:xfrm>
          <a:prstGeom prst="rect">
            <a:avLst/>
          </a:prstGeom>
          <a:noFill/>
        </p:spPr>
        <p:txBody>
          <a:bodyPr wrap="square" rtlCol="0">
            <a:spAutoFit/>
          </a:bodyPr>
          <a:lstStyle/>
          <a:p>
            <a:r>
              <a:rPr lang="en-US" altLang="zh-CN" sz="2800" dirty="0"/>
              <a:t> DNA </a:t>
            </a:r>
            <a:r>
              <a:rPr lang="zh-CN" altLang="en-US" sz="2800" dirty="0"/>
              <a:t>密码是新生密码，以传统密码学为基础，其特点是以 </a:t>
            </a:r>
            <a:r>
              <a:rPr lang="en-US" altLang="zh-CN" sz="2800" dirty="0"/>
              <a:t>DNA </a:t>
            </a:r>
            <a:r>
              <a:rPr lang="zh-CN" altLang="en-US" sz="2800" dirty="0"/>
              <a:t>为信息载体，以现代生物 学技术</a:t>
            </a:r>
            <a:r>
              <a:rPr lang="zh-CN" altLang="en-US" sz="2800" dirty="0">
                <a:latin typeface="+mn-ea"/>
              </a:rPr>
              <a:t>为实现工具，利用 </a:t>
            </a:r>
            <a:r>
              <a:rPr lang="en-US" altLang="zh-CN" sz="2800" dirty="0">
                <a:latin typeface="+mn-ea"/>
              </a:rPr>
              <a:t>DNA </a:t>
            </a:r>
            <a:r>
              <a:rPr lang="zh-CN" altLang="en-US" sz="2800" dirty="0">
                <a:latin typeface="+mn-ea"/>
              </a:rPr>
              <a:t>分子强大的存储能力、低能耗、高度并行性等特点，通过分子处理技术制作 </a:t>
            </a:r>
            <a:r>
              <a:rPr lang="en-US" altLang="zh-CN" sz="2800" dirty="0">
                <a:latin typeface="+mn-ea"/>
              </a:rPr>
              <a:t>DNA </a:t>
            </a:r>
            <a:r>
              <a:rPr lang="zh-CN" altLang="en-US" sz="2800" dirty="0">
                <a:latin typeface="+mn-ea"/>
              </a:rPr>
              <a:t>分子，并将该 </a:t>
            </a:r>
            <a:r>
              <a:rPr lang="en-US" altLang="zh-CN" sz="2800" dirty="0">
                <a:latin typeface="+mn-ea"/>
              </a:rPr>
              <a:t>DNA </a:t>
            </a:r>
            <a:r>
              <a:rPr lang="zh-CN" altLang="en-US" sz="2800" dirty="0">
                <a:latin typeface="+mn-ea"/>
              </a:rPr>
              <a:t>分子作为计算工具来构造和完成密码算法。</a:t>
            </a:r>
            <a:r>
              <a:rPr lang="en-US" altLang="zh-CN" sz="2800" dirty="0">
                <a:latin typeface="+mn-ea"/>
              </a:rPr>
              <a:t>DNA </a:t>
            </a:r>
            <a:r>
              <a:rPr lang="zh-CN" altLang="en-US" sz="2800" dirty="0">
                <a:latin typeface="+mn-ea"/>
              </a:rPr>
              <a:t>密码不仅基于数学问题，还依靠生物技术，使得其比传统密码学更加安全。但 </a:t>
            </a:r>
            <a:r>
              <a:rPr lang="en-US" altLang="zh-CN" sz="2800" dirty="0">
                <a:latin typeface="+mn-ea"/>
              </a:rPr>
              <a:t>DNA </a:t>
            </a:r>
            <a:r>
              <a:rPr lang="zh-CN" altLang="en-US" sz="2800" dirty="0">
                <a:latin typeface="+mn-ea"/>
              </a:rPr>
              <a:t>密码主要以生 物学技术的局限性为安全依据，与计算能力无关，这种安全性有多高，能够保持多久，还有待研究</a:t>
            </a:r>
            <a:r>
              <a:rPr lang="zh-CN" altLang="en-US" sz="2800" dirty="0" smtClean="0">
                <a:latin typeface="+mn-ea"/>
              </a:rPr>
              <a:t>。</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1570" y="2017713"/>
            <a:ext cx="8253518" cy="4114800"/>
          </a:xfrm>
        </p:spPr>
        <p:txBody>
          <a:bodyPr vert="horz" wrap="square" lIns="91440" tIns="45720" rIns="91440" bIns="45720" numCol="1" anchor="t" anchorCtr="0" compatLnSpc="1"/>
          <a:lstStyle/>
          <a:p>
            <a:r>
              <a:rPr lang="zh-CN" altLang="en-US" sz="2800" dirty="0">
                <a:latin typeface="+mn-ea"/>
              </a:rPr>
              <a:t>量子密码学的研究最早出现在</a:t>
            </a:r>
            <a:r>
              <a:rPr lang="en-US" altLang="zh-CN" sz="2800" dirty="0">
                <a:latin typeface="+mn-ea"/>
              </a:rPr>
              <a:t>1970</a:t>
            </a:r>
            <a:r>
              <a:rPr lang="zh-CN" altLang="en-US" sz="2800" dirty="0">
                <a:latin typeface="+mn-ea"/>
              </a:rPr>
              <a:t>年，</a:t>
            </a:r>
            <a:r>
              <a:rPr lang="zh-CN" altLang="en-US" sz="2800" dirty="0" smtClean="0">
                <a:latin typeface="+mn-ea"/>
              </a:rPr>
              <a:t>当时</a:t>
            </a:r>
            <a:r>
              <a:rPr lang="en-US" altLang="zh-CN" sz="2800" dirty="0" err="1" smtClean="0">
                <a:latin typeface="+mn-ea"/>
              </a:rPr>
              <a:t>Wiesner</a:t>
            </a:r>
            <a:r>
              <a:rPr lang="zh-CN" altLang="en-US" sz="2800" dirty="0">
                <a:latin typeface="+mn-ea"/>
              </a:rPr>
              <a:t>写了一篇关于共轭编码的文章，直到</a:t>
            </a:r>
            <a:r>
              <a:rPr lang="en-US" altLang="zh-CN" sz="2800" dirty="0">
                <a:latin typeface="+mn-ea"/>
              </a:rPr>
              <a:t>1983</a:t>
            </a:r>
            <a:r>
              <a:rPr lang="zh-CN" altLang="en-US" sz="2800" dirty="0">
                <a:latin typeface="+mn-ea"/>
              </a:rPr>
              <a:t>年才得以发表，这奠定了量子密码学的基础。量子密码学与传统的密码系统不同，它依赖 于物理学作为安全模式的关键方面，而不是数学。实质上，量子密码学是基于单个光子的应用 和它们固有的量子属性开发的不可破解的密码系统，因为在不干扰系统的情况下无法测定该系 统的量子状态。随着人们对量子密码的进一步研究，密码学一定会进入一个量子</a:t>
            </a:r>
            <a:r>
              <a:rPr lang="zh-CN" altLang="en-US" sz="2800" dirty="0" smtClean="0">
                <a:latin typeface="+mn-ea"/>
              </a:rPr>
              <a:t>时代</a:t>
            </a:r>
            <a:endParaRPr lang="zh-CN" altLang="en-US" sz="2800" dirty="0">
              <a:latin typeface="+mn-ea"/>
            </a:endParaRPr>
          </a:p>
        </p:txBody>
      </p:sp>
      <p:sp>
        <p:nvSpPr>
          <p:cNvPr id="61444" name="日期占位符 3"/>
          <p:cNvSpPr txBox="1">
            <a:spLocks noGrp="1"/>
          </p:cNvSpPr>
          <p:nvPr>
            <p:ph type="dt" sz="half" idx="10"/>
          </p:nvPr>
        </p:nvSpPr>
        <p:spPr/>
        <p:txBody>
          <a:bodyPr anchor="b"/>
          <a:lstStyle/>
          <a:p>
            <a:pPr marL="0" indent="0" eaLnBrk="1" hangingPunct="1">
              <a:spcBef>
                <a:spcPct val="0"/>
              </a:spcBef>
              <a:buClrTx/>
              <a:buSzTx/>
              <a:buFontTx/>
              <a:buNone/>
            </a:pPr>
            <a:fld id="{4652B1B9-7E14-4681-9A85-9E08787B6610}" type="datetime1">
              <a:rPr lang="zh-CN" altLang="en-US" sz="1400" smtClean="0"/>
              <a:t>2020\1\23 Thursday</a:t>
            </a:fld>
            <a:endParaRPr lang="zh-CN" altLang="en-US" sz="1400" dirty="0"/>
          </a:p>
        </p:txBody>
      </p:sp>
      <p:sp>
        <p:nvSpPr>
          <p:cNvPr id="6144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6144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47</a:t>
            </a:fld>
            <a:endParaRPr lang="en-US" altLang="zh-CN"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66555" y="2017713"/>
            <a:ext cx="8388533" cy="4114800"/>
          </a:xfrm>
        </p:spPr>
        <p:txBody>
          <a:bodyPr/>
          <a:lstStyle/>
          <a:p>
            <a:pPr marL="0" indent="0">
              <a:buNone/>
            </a:pPr>
            <a:r>
              <a:rPr lang="zh-CN" altLang="en-US" dirty="0" smtClean="0">
                <a:latin typeface="+mn-ea"/>
              </a:rPr>
              <a:t>总之</a:t>
            </a:r>
            <a:r>
              <a:rPr lang="zh-CN" altLang="en-US" dirty="0">
                <a:latin typeface="+mn-ea"/>
              </a:rPr>
              <a:t>，时代在进步，密码在发展，新技术的出现不代表现有技术的毁灭，量子计算机的到来也</a:t>
            </a:r>
            <a:r>
              <a:rPr lang="zh-CN" altLang="en-US" dirty="0" smtClean="0">
                <a:latin typeface="+mn-ea"/>
              </a:rPr>
              <a:t>不是</a:t>
            </a:r>
            <a:r>
              <a:rPr lang="zh-CN" altLang="en-US" dirty="0">
                <a:latin typeface="+mn-ea"/>
              </a:rPr>
              <a:t>现代密码学的末日，安全传输只是传统密码学诸多应用中的一个，因此量子密码不可能完全取代传统密码算法。目前，针对不同密码算法提出了不同的攻击方法，也提出了相应的防御方法，相应的标准化工作也在稳步推进当中，相信在未来的信息时代，密码学可以更加安全有效地保护人们的信息安全。 </a:t>
            </a: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D5597F-F677-46D8-8A52-6C3F1038F5D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Tahoma" panose="020B0604030504040204" pitchFamily="34" charset="0"/>
              </a:rPr>
              <a:t>48</a:t>
            </a:fld>
            <a:endParaRPr lang="en-US" altLang="zh-CN" dirty="0">
              <a:latin typeface="Tahoma" panose="020B0604030504040204" pitchFamily="34" charset="0"/>
            </a:endParaRPr>
          </a:p>
        </p:txBody>
      </p:sp>
    </p:spTree>
    <p:extLst>
      <p:ext uri="{BB962C8B-B14F-4D97-AF65-F5344CB8AC3E}">
        <p14:creationId xmlns:p14="http://schemas.microsoft.com/office/powerpoint/2010/main" val="957893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vert="horz" wrap="square" lIns="91440" tIns="45720" rIns="91440" bIns="45720" anchor="b"/>
          <a:lstStyle/>
          <a:p>
            <a:r>
              <a:rPr lang="zh-CN" altLang="en-US" sz="5400" b="1" dirty="0" smtClean="0">
                <a:solidFill>
                  <a:srgbClr val="E6410E"/>
                </a:solidFill>
                <a:latin typeface="+mn-ea"/>
                <a:ea typeface="+mn-ea"/>
              </a:rPr>
              <a:t>本章</a:t>
            </a:r>
            <a:r>
              <a:rPr lang="zh-CN" altLang="en-US" sz="5400" b="1" dirty="0">
                <a:solidFill>
                  <a:srgbClr val="E6410E"/>
                </a:solidFill>
                <a:latin typeface="+mn-ea"/>
                <a:ea typeface="+mn-ea"/>
              </a:rPr>
              <a:t>习题 </a:t>
            </a:r>
          </a:p>
        </p:txBody>
      </p:sp>
      <p:sp>
        <p:nvSpPr>
          <p:cNvPr id="3" name="内容占位符 2"/>
          <p:cNvSpPr>
            <a:spLocks noGrp="1"/>
          </p:cNvSpPr>
          <p:nvPr>
            <p:ph idx="1"/>
          </p:nvPr>
        </p:nvSpPr>
        <p:spPr>
          <a:xfrm>
            <a:off x="521549" y="2111457"/>
            <a:ext cx="8415935" cy="4332878"/>
          </a:xfrm>
        </p:spPr>
        <p:txBody>
          <a:bodyPr vert="horz" wrap="square" lIns="91440" tIns="45720" rIns="91440" bIns="45720" numCol="1" anchor="t" anchorCtr="0" compatLnSpc="1"/>
          <a:lstStyle/>
          <a:p>
            <a:pPr marL="0" lvl="0" indent="0">
              <a:buNone/>
              <a:defRPr/>
            </a:pPr>
            <a:r>
              <a:rPr lang="en-US" altLang="zh-CN" sz="2800" dirty="0">
                <a:latin typeface="+mn-ea"/>
              </a:rPr>
              <a:t>1</a:t>
            </a:r>
            <a:r>
              <a:rPr lang="zh-CN" altLang="en-US" sz="2800" dirty="0">
                <a:latin typeface="+mn-ea"/>
              </a:rPr>
              <a:t>．试述密码学发展的四个时期及其主要特征</a:t>
            </a:r>
            <a:r>
              <a:rPr lang="zh-CN" altLang="en-US" sz="2800" dirty="0" smtClean="0">
                <a:latin typeface="+mn-ea"/>
              </a:rPr>
              <a:t>。</a:t>
            </a:r>
            <a:endParaRPr lang="en-US" altLang="zh-CN" sz="2800" smtClean="0">
              <a:latin typeface="+mn-ea"/>
            </a:endParaRPr>
          </a:p>
          <a:p>
            <a:pPr marL="0" lvl="0" indent="0">
              <a:buNone/>
              <a:defRPr/>
            </a:pPr>
            <a:r>
              <a:rPr lang="en-US" altLang="zh-CN" sz="2800" smtClean="0">
                <a:latin typeface="+mn-ea"/>
              </a:rPr>
              <a:t>2</a:t>
            </a:r>
            <a:r>
              <a:rPr lang="zh-CN" altLang="en-US" sz="2800" dirty="0">
                <a:latin typeface="+mn-ea"/>
              </a:rPr>
              <a:t>．什么是密码学？什么是密码编码学？什么是密码分析学？ </a:t>
            </a:r>
            <a:endParaRPr lang="en-US" altLang="zh-CN" sz="2800" dirty="0" smtClean="0">
              <a:latin typeface="+mn-ea"/>
            </a:endParaRPr>
          </a:p>
          <a:p>
            <a:pPr marL="0" lvl="0" indent="0">
              <a:buNone/>
              <a:defRPr/>
            </a:pPr>
            <a:r>
              <a:rPr lang="en-US" altLang="zh-CN" sz="2800" dirty="0" smtClean="0">
                <a:latin typeface="+mn-ea"/>
              </a:rPr>
              <a:t>3</a:t>
            </a:r>
            <a:r>
              <a:rPr lang="zh-CN" altLang="en-US" sz="2800" dirty="0">
                <a:latin typeface="+mn-ea"/>
              </a:rPr>
              <a:t>．密码学的五元组是什么？它们分别有什么含义？ </a:t>
            </a:r>
            <a:endParaRPr lang="en-US" altLang="zh-CN" sz="2800" dirty="0" smtClean="0">
              <a:latin typeface="+mn-ea"/>
            </a:endParaRPr>
          </a:p>
          <a:p>
            <a:pPr marL="0" lvl="0" indent="0">
              <a:buNone/>
              <a:defRPr/>
            </a:pPr>
            <a:r>
              <a:rPr lang="en-US" altLang="zh-CN" sz="2800" dirty="0" smtClean="0">
                <a:latin typeface="+mn-ea"/>
              </a:rPr>
              <a:t>4</a:t>
            </a:r>
            <a:r>
              <a:rPr lang="zh-CN" altLang="en-US" sz="2800" dirty="0">
                <a:latin typeface="+mn-ea"/>
              </a:rPr>
              <a:t>．密码分析主要有哪些方式？各有何特点？ </a:t>
            </a:r>
            <a:endParaRPr lang="en-US" altLang="zh-CN" sz="2800" dirty="0" smtClean="0">
              <a:latin typeface="+mn-ea"/>
            </a:endParaRPr>
          </a:p>
          <a:p>
            <a:pPr marL="0" lvl="0" indent="0">
              <a:buNone/>
              <a:defRPr/>
            </a:pPr>
            <a:r>
              <a:rPr lang="en-US" altLang="zh-CN" sz="2800" dirty="0" smtClean="0">
                <a:latin typeface="+mn-ea"/>
              </a:rPr>
              <a:t>5</a:t>
            </a:r>
            <a:r>
              <a:rPr lang="zh-CN" altLang="en-US" sz="2800" dirty="0">
                <a:latin typeface="+mn-ea"/>
              </a:rPr>
              <a:t>．密码学的基本属性包含哪几方面？ </a:t>
            </a:r>
            <a:endParaRPr lang="en-US" altLang="zh-CN" sz="2800" dirty="0" smtClean="0">
              <a:latin typeface="+mn-ea"/>
            </a:endParaRPr>
          </a:p>
          <a:p>
            <a:pPr marL="0" lvl="0" indent="0">
              <a:buNone/>
              <a:defRPr/>
            </a:pPr>
            <a:r>
              <a:rPr lang="en-US" altLang="zh-CN" sz="2800" dirty="0" smtClean="0">
                <a:latin typeface="+mn-ea"/>
              </a:rPr>
              <a:t>6</a:t>
            </a:r>
            <a:r>
              <a:rPr lang="zh-CN" altLang="en-US" sz="2800" dirty="0">
                <a:latin typeface="+mn-ea"/>
              </a:rPr>
              <a:t>．什么是对称密码体制和非对称密码体制？各有何优缺点？ </a:t>
            </a:r>
            <a:endParaRPr kumimoji="0" lang="zh-CN" altLang="en-US" sz="2800" i="0" u="none" strike="noStrike" kern="0" cap="none" spc="0" normalizeH="0" baseline="0" noProof="0" dirty="0">
              <a:ln>
                <a:noFill/>
              </a:ln>
              <a:solidFill>
                <a:schemeClr val="tx1"/>
              </a:solidFill>
              <a:effectLst/>
              <a:uLnTx/>
              <a:uFillTx/>
              <a:latin typeface="+mn-ea"/>
            </a:endParaRPr>
          </a:p>
        </p:txBody>
      </p:sp>
      <p:sp>
        <p:nvSpPr>
          <p:cNvPr id="63492" name="日期占位符 3"/>
          <p:cNvSpPr txBox="1">
            <a:spLocks noGrp="1"/>
          </p:cNvSpPr>
          <p:nvPr>
            <p:ph type="dt" sz="half" idx="10"/>
          </p:nvPr>
        </p:nvSpPr>
        <p:spPr/>
        <p:txBody>
          <a:bodyPr anchor="b"/>
          <a:lstStyle/>
          <a:p>
            <a:pPr marL="0" indent="0" eaLnBrk="1" hangingPunct="1">
              <a:spcBef>
                <a:spcPct val="0"/>
              </a:spcBef>
              <a:buClrTx/>
              <a:buSzTx/>
              <a:buFontTx/>
              <a:buNone/>
            </a:pPr>
            <a:fld id="{971E78FD-FAA8-42E1-BA0D-18CA7D282615}" type="datetime1">
              <a:rPr lang="zh-CN" altLang="en-US" sz="1400" smtClean="0"/>
              <a:t>2020\1\23 Thursday</a:t>
            </a:fld>
            <a:endParaRPr lang="zh-CN" altLang="en-US" sz="1400" dirty="0"/>
          </a:p>
        </p:txBody>
      </p:sp>
      <p:sp>
        <p:nvSpPr>
          <p:cNvPr id="6349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6349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49</a:t>
            </a:fld>
            <a:endParaRPr lang="en-US" altLang="zh-C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2"/>
          <p:cNvSpPr txBox="1">
            <a:spLocks noGrp="1"/>
          </p:cNvSpPr>
          <p:nvPr>
            <p:ph type="dt" sz="half" idx="10"/>
          </p:nvPr>
        </p:nvSpPr>
        <p:spPr/>
        <p:txBody>
          <a:bodyPr anchor="b"/>
          <a:lstStyle/>
          <a:p>
            <a:pPr marL="0" indent="0" eaLnBrk="1" hangingPunct="1">
              <a:spcBef>
                <a:spcPct val="0"/>
              </a:spcBef>
              <a:buClrTx/>
              <a:buSzTx/>
              <a:buFontTx/>
              <a:buNone/>
            </a:pPr>
            <a:fld id="{409F4FD9-60CD-457E-919A-95940D0DA993}" type="datetime1">
              <a:rPr lang="zh-CN" altLang="en-US" sz="1400" smtClean="0"/>
              <a:t>2020\1\23 Thursday</a:t>
            </a:fld>
            <a:endParaRPr lang="zh-CN" altLang="en-US" sz="1400" dirty="0"/>
          </a:p>
        </p:txBody>
      </p:sp>
      <p:sp>
        <p:nvSpPr>
          <p:cNvPr id="7171"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7172"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5</a:t>
            </a:fld>
            <a:endParaRPr lang="en-US" altLang="zh-CN" sz="1400" dirty="0"/>
          </a:p>
        </p:txBody>
      </p:sp>
      <p:sp>
        <p:nvSpPr>
          <p:cNvPr id="4" name="Rectangle 2"/>
          <p:cNvSpPr>
            <a:spLocks noGrp="1"/>
          </p:cNvSpPr>
          <p:nvPr>
            <p:ph type="title"/>
          </p:nvPr>
        </p:nvSpPr>
        <p:spPr>
          <a:xfrm>
            <a:off x="1088390" y="875030"/>
            <a:ext cx="6481763" cy="877888"/>
          </a:xfrm>
        </p:spPr>
        <p:txBody>
          <a:bodyPr vert="horz" wrap="square" lIns="91440" tIns="45720" rIns="91440" bIns="45720" anchor="ctr"/>
          <a:lstStyle/>
          <a:p>
            <a:pPr eaLnBrk="1" hangingPunct="1"/>
            <a:r>
              <a:rPr b="1" dirty="0">
                <a:solidFill>
                  <a:srgbClr val="E6410E"/>
                </a:solidFill>
                <a:latin typeface="宋体" panose="02010600030101010101" pitchFamily="2" charset="-122"/>
                <a:ea typeface="宋体" panose="02010600030101010101" pitchFamily="2" charset="-122"/>
                <a:cs typeface="宋体" panose="02010600030101010101" pitchFamily="2" charset="-122"/>
              </a:rPr>
              <a:t>1.1 密码学的发展历史</a:t>
            </a:r>
          </a:p>
        </p:txBody>
      </p:sp>
      <p:sp>
        <p:nvSpPr>
          <p:cNvPr id="5" name="文本框 4"/>
          <p:cNvSpPr txBox="1"/>
          <p:nvPr/>
        </p:nvSpPr>
        <p:spPr>
          <a:xfrm>
            <a:off x="864870" y="1998980"/>
            <a:ext cx="7834630" cy="4401205"/>
          </a:xfrm>
          <a:prstGeom prst="rect">
            <a:avLst/>
          </a:prstGeom>
          <a:noFill/>
        </p:spPr>
        <p:txBody>
          <a:bodyPr wrap="square" rtlCol="0">
            <a:spAutoFit/>
          </a:bodyPr>
          <a:lstStyle/>
          <a:p>
            <a:pPr algn="l"/>
            <a:r>
              <a:rPr lang="zh-CN" altLang="en-US" sz="2800" dirty="0" smtClean="0"/>
              <a:t>1949 </a:t>
            </a:r>
            <a:r>
              <a:rPr lang="zh-CN" altLang="en-US" sz="2800" dirty="0"/>
              <a:t>年香农（Shannon）发表《保密系统的通信理论》，通过将信息论引入密码学中，不仅为密码学的发展奠定了坚实的理论基础，而且把发展数千年的密码术推向了科学的轨道，正式开启了密码学的大门，形成密码学科。因此，在此之后出现的密码技术才能真正称为密码学。1976 年，Diffie 和 Hellman 发表的《密码学的新方向》更是密码发展的里程碑，开启了现代密码算法研究的新征程。</a:t>
            </a:r>
          </a:p>
          <a:p>
            <a:pPr algn="l"/>
            <a:endParaRPr lang="zh-CN" alt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txBox="1">
            <a:spLocks noGrp="1"/>
          </p:cNvSpPr>
          <p:nvPr>
            <p:ph type="dt" sz="half" idx="10"/>
          </p:nvPr>
        </p:nvSpPr>
        <p:spPr/>
        <p:txBody>
          <a:bodyPr anchor="b"/>
          <a:lstStyle/>
          <a:p>
            <a:pPr marL="0" indent="0" eaLnBrk="1" hangingPunct="1">
              <a:spcBef>
                <a:spcPct val="0"/>
              </a:spcBef>
              <a:buClrTx/>
              <a:buSzTx/>
              <a:buFontTx/>
              <a:buNone/>
            </a:pPr>
            <a:fld id="{000D86ED-7134-4E0B-A7D0-BE8E2CC9C11F}" type="datetime1">
              <a:rPr lang="zh-CN" altLang="en-US" sz="1400" smtClean="0"/>
              <a:t>2020\1\23 Thursday</a:t>
            </a:fld>
            <a:endParaRPr lang="zh-CN" altLang="en-US" sz="1400" dirty="0"/>
          </a:p>
        </p:txBody>
      </p:sp>
      <p:sp>
        <p:nvSpPr>
          <p:cNvPr id="819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819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6</a:t>
            </a:fld>
            <a:endParaRPr lang="en-US" altLang="zh-CN" sz="1400" dirty="0"/>
          </a:p>
        </p:txBody>
      </p:sp>
      <p:sp>
        <p:nvSpPr>
          <p:cNvPr id="2" name="文本框 1"/>
          <p:cNvSpPr txBox="1"/>
          <p:nvPr/>
        </p:nvSpPr>
        <p:spPr>
          <a:xfrm>
            <a:off x="221323" y="2033845"/>
            <a:ext cx="8642846" cy="4339650"/>
          </a:xfrm>
          <a:prstGeom prst="rect">
            <a:avLst/>
          </a:prstGeom>
          <a:noFill/>
        </p:spPr>
        <p:txBody>
          <a:bodyPr wrap="square" rtlCol="0">
            <a:spAutoFit/>
          </a:bodyPr>
          <a:lstStyle/>
          <a:p>
            <a:pPr algn="l"/>
            <a:r>
              <a:rPr lang="en-US" altLang="zh-CN" sz="2800" dirty="0">
                <a:sym typeface="+mn-ea"/>
              </a:rPr>
              <a:t>      </a:t>
            </a:r>
            <a:r>
              <a:rPr lang="zh-CN" altLang="en-US" sz="2800" dirty="0">
                <a:sym typeface="+mn-ea"/>
              </a:rPr>
              <a:t>因此，根据时间顺序、加密原理和加密方式，可以将密码学的发展历史大致分为如下 4 个时期。</a:t>
            </a:r>
          </a:p>
          <a:p>
            <a:pPr algn="l"/>
            <a:r>
              <a:rPr lang="zh-CN" altLang="en-US" sz="2800" dirty="0"/>
              <a:t>      </a:t>
            </a:r>
            <a:r>
              <a:rPr lang="zh-CN" altLang="en-US" sz="2800" b="1" dirty="0"/>
              <a:t>第一时期：古代密码时代</a:t>
            </a:r>
            <a:endParaRPr lang="zh-CN" altLang="en-US" sz="2800" dirty="0"/>
          </a:p>
          <a:p>
            <a:r>
              <a:rPr lang="zh-CN" altLang="en-US" sz="2400" dirty="0"/>
              <a:t>      从远古到第一次世界大战，这期间的密码称为古代密码。这一时期可看作科学密码学的前夜时期，这段时期的密码技术可以说是一种艺术。密码学专家通常凭直觉和信念来进行密码设计和分析，而不是推理证明，使用的密码体制为古典密码体制，主要原理是文字内容的代替、移位和隐藏等技巧。现在看来，古典密码体制大多数都比较简单而且容易</a:t>
            </a:r>
            <a:r>
              <a:rPr lang="zh-CN" altLang="en-US" sz="2400" dirty="0">
                <a:sym typeface="+mn-ea"/>
              </a:rPr>
              <a:t>破译。密码主要应用于军事、政治和外交，通信是由信使来传递的，加密的手段是使用手工</a:t>
            </a:r>
            <a:r>
              <a:rPr lang="zh-CN" altLang="en-US" sz="2400" dirty="0" smtClean="0">
                <a:sym typeface="+mn-ea"/>
              </a:rPr>
              <a:t>。</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555" y="1988840"/>
            <a:ext cx="8183306" cy="4275475"/>
          </a:xfrm>
        </p:spPr>
        <p:txBody>
          <a:bodyPr vert="horz" wrap="square" lIns="91440" tIns="45720" rIns="91440" bIns="45720" numCol="1" anchor="t" anchorCtr="0" compatLnSpc="1"/>
          <a:lstStyle/>
          <a:p>
            <a:pPr marL="0" indent="0" algn="l" latinLnBrk="0">
              <a:spcBef>
                <a:spcPts val="0"/>
              </a:spcBef>
              <a:buNone/>
            </a:pPr>
            <a:r>
              <a:rPr lang="zh-CN" altLang="en-US" sz="2800" b="1" dirty="0" smtClean="0">
                <a:sym typeface="+mn-ea"/>
              </a:rPr>
              <a:t>第二</a:t>
            </a:r>
            <a:r>
              <a:rPr lang="zh-CN" altLang="en-US" sz="2800" b="1" dirty="0">
                <a:sym typeface="+mn-ea"/>
              </a:rPr>
              <a:t>时期：机械密码时代</a:t>
            </a:r>
            <a:endParaRPr lang="zh-CN" altLang="en-US" sz="2800" dirty="0"/>
          </a:p>
          <a:p>
            <a:pPr marL="0" indent="0" algn="l" latinLnBrk="0">
              <a:spcBef>
                <a:spcPts val="0"/>
              </a:spcBef>
              <a:buNone/>
            </a:pPr>
            <a:r>
              <a:rPr lang="zh-CN" altLang="en-US" sz="2800" dirty="0">
                <a:sym typeface="+mn-ea"/>
              </a:rPr>
              <a:t>      两次世界大战期间加密所使用的是机械</a:t>
            </a:r>
            <a:r>
              <a:rPr lang="zh-CN" altLang="en-US" sz="2800" dirty="0" smtClean="0">
                <a:sym typeface="+mn-ea"/>
              </a:rPr>
              <a:t>密码机，因此</a:t>
            </a:r>
            <a:r>
              <a:rPr lang="zh-CN" altLang="en-US" sz="2800" dirty="0">
                <a:sym typeface="+mn-ea"/>
              </a:rPr>
              <a:t>这一时期的密码也称为机械密码。</a:t>
            </a:r>
            <a:endParaRPr lang="zh-CN" altLang="en-US" sz="2800" dirty="0"/>
          </a:p>
          <a:p>
            <a:pPr marL="0" indent="0" algn="l" latinLnBrk="0">
              <a:spcBef>
                <a:spcPts val="0"/>
              </a:spcBef>
              <a:buNone/>
            </a:pPr>
            <a:r>
              <a:rPr lang="zh-CN" altLang="en-US" sz="2800" dirty="0">
                <a:sym typeface="+mn-ea"/>
              </a:rPr>
              <a:t>   </a:t>
            </a:r>
            <a:r>
              <a:rPr lang="zh-CN" altLang="en-US" sz="2800" dirty="0" smtClean="0">
                <a:sym typeface="+mn-ea"/>
              </a:rPr>
              <a:t>  在</a:t>
            </a:r>
            <a:r>
              <a:rPr lang="zh-CN" altLang="en-US" sz="2800" dirty="0">
                <a:sym typeface="+mn-ea"/>
              </a:rPr>
              <a:t>第一次世界大战中，传统密码应用达到了顶峰。</a:t>
            </a:r>
            <a:endParaRPr lang="zh-CN" altLang="en-US" sz="2800" dirty="0"/>
          </a:p>
          <a:p>
            <a:pPr marL="0" indent="0">
              <a:spcBef>
                <a:spcPts val="0"/>
              </a:spcBef>
              <a:buNone/>
            </a:pPr>
            <a:r>
              <a:rPr lang="zh-CN" altLang="en-US" sz="2800" dirty="0">
                <a:sym typeface="+mn-ea"/>
              </a:rPr>
              <a:t>      随着科学和工业的飞速发展，在第二次世界大战中，密码学的发展远远超过了之前的任何时代。参战各国已经认识到密码是决定战争胜负的关键，都纷纷研制和采用先进的密码设备，建立最严密的密码安全体系。</a:t>
            </a:r>
          </a:p>
          <a:p>
            <a:pPr marL="0" indent="0" algn="l" latinLnBrk="0">
              <a:spcBef>
                <a:spcPts val="0"/>
              </a:spcBef>
              <a:buNone/>
            </a:pPr>
            <a:endParaRPr lang="zh-CN" altLang="en-US" sz="2800" dirty="0"/>
          </a:p>
          <a:p>
            <a:pPr marL="0" indent="0" algn="l" latinLnBrk="0">
              <a:spcBef>
                <a:spcPts val="0"/>
              </a:spcBef>
              <a:buNone/>
            </a:pPr>
            <a:endParaRPr kumimoji="0" lang="zh-CN" altLang="en-US" sz="2800" b="1" i="0" u="none" strike="noStrike" kern="0" cap="none" spc="0" normalizeH="0" baseline="0" noProof="0" dirty="0">
              <a:ln>
                <a:noFill/>
              </a:ln>
              <a:solidFill>
                <a:schemeClr val="tx1"/>
              </a:solidFill>
              <a:effectLst/>
              <a:uLnTx/>
              <a:uFillTx/>
              <a:latin typeface="+mn-ea"/>
              <a:ea typeface="+mn-ea"/>
              <a:cs typeface="+mn-cs"/>
            </a:endParaRPr>
          </a:p>
        </p:txBody>
      </p:sp>
      <p:sp>
        <p:nvSpPr>
          <p:cNvPr id="10243" name="日期占位符 3"/>
          <p:cNvSpPr txBox="1">
            <a:spLocks noGrp="1"/>
          </p:cNvSpPr>
          <p:nvPr>
            <p:ph type="dt" sz="half" idx="10"/>
          </p:nvPr>
        </p:nvSpPr>
        <p:spPr/>
        <p:txBody>
          <a:bodyPr anchor="b"/>
          <a:lstStyle/>
          <a:p>
            <a:pPr marL="0" indent="0" eaLnBrk="1" hangingPunct="1">
              <a:spcBef>
                <a:spcPct val="0"/>
              </a:spcBef>
              <a:buClrTx/>
              <a:buSzTx/>
              <a:buFontTx/>
              <a:buNone/>
            </a:pPr>
            <a:fld id="{5D88418C-5408-4789-8264-88329D30F4CB}" type="datetime1">
              <a:rPr lang="zh-CN" altLang="en-US" sz="1400" smtClean="0"/>
              <a:t>2020\1\23 Thursday</a:t>
            </a:fld>
            <a:endParaRPr lang="zh-CN" altLang="en-US" sz="1400" dirty="0"/>
          </a:p>
        </p:txBody>
      </p:sp>
      <p:sp>
        <p:nvSpPr>
          <p:cNvPr id="10244"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1024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7</a:t>
            </a:fld>
            <a:endParaRPr lang="en-US" altLang="zh-CN"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日期占位符 3"/>
          <p:cNvSpPr txBox="1">
            <a:spLocks noGrp="1"/>
          </p:cNvSpPr>
          <p:nvPr>
            <p:ph type="dt" sz="half" idx="10"/>
          </p:nvPr>
        </p:nvSpPr>
        <p:spPr/>
        <p:txBody>
          <a:bodyPr anchor="b"/>
          <a:lstStyle/>
          <a:p>
            <a:pPr marL="0" indent="0" eaLnBrk="1" hangingPunct="1">
              <a:spcBef>
                <a:spcPct val="0"/>
              </a:spcBef>
              <a:buClrTx/>
              <a:buSzTx/>
              <a:buFontTx/>
              <a:buNone/>
            </a:pPr>
            <a:fld id="{085C2639-A2DC-4A1D-89B6-65B8348AD5BD}" type="datetime1">
              <a:rPr lang="zh-CN" altLang="en-US" sz="1400" smtClean="0"/>
              <a:t>2020\1\23 Thursday</a:t>
            </a:fld>
            <a:endParaRPr lang="zh-CN" altLang="en-US" sz="1400" dirty="0"/>
          </a:p>
        </p:txBody>
      </p:sp>
      <p:sp>
        <p:nvSpPr>
          <p:cNvPr id="1229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1229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8</a:t>
            </a:fld>
            <a:endParaRPr lang="en-US" altLang="zh-CN" sz="1400" dirty="0"/>
          </a:p>
        </p:txBody>
      </p:sp>
      <p:sp>
        <p:nvSpPr>
          <p:cNvPr id="4" name="文本框 3"/>
          <p:cNvSpPr txBox="1"/>
          <p:nvPr/>
        </p:nvSpPr>
        <p:spPr>
          <a:xfrm>
            <a:off x="843279" y="2078850"/>
            <a:ext cx="8049199" cy="3970318"/>
          </a:xfrm>
          <a:prstGeom prst="rect">
            <a:avLst/>
          </a:prstGeom>
          <a:noFill/>
        </p:spPr>
        <p:txBody>
          <a:bodyPr wrap="square" rtlCol="0">
            <a:spAutoFit/>
          </a:bodyPr>
          <a:lstStyle/>
          <a:p>
            <a:pPr algn="l"/>
            <a:r>
              <a:rPr lang="zh-CN" altLang="en-US" sz="2800" b="1" dirty="0" smtClean="0"/>
              <a:t>第三</a:t>
            </a:r>
            <a:r>
              <a:rPr lang="zh-CN" altLang="en-US" sz="2800" b="1" dirty="0"/>
              <a:t>时期：信息密码时代</a:t>
            </a:r>
            <a:endParaRPr lang="zh-CN" altLang="en-US" sz="2800" dirty="0"/>
          </a:p>
          <a:p>
            <a:pPr algn="l"/>
            <a:r>
              <a:rPr lang="zh-CN" altLang="en-US" sz="2800" dirty="0"/>
              <a:t>      第二次世界大战时期的密码学经历了历史上前所未有的一场革命，这场革命几乎颠覆了古典密码中所有的理论和方法，从而迎来了机械密码时代。然而曾经如此辉煌的机械密码时代，在第二次世界大战结束后不久就很快终结了。因为从 1946 年世界上第一台电子计算机诞生后，计算机技术突飞猛进，在具有超强计算能力的计算机面前，所有的</a:t>
            </a:r>
            <a:r>
              <a:rPr lang="zh-CN" altLang="en-US" sz="2800" dirty="0" smtClean="0"/>
              <a:t>机</a:t>
            </a:r>
            <a:endParaRPr lang="en-US" altLang="zh-CN" sz="2800" dirty="0" smtClean="0"/>
          </a:p>
          <a:p>
            <a:r>
              <a:rPr lang="zh-CN" altLang="en-US" sz="2800" dirty="0">
                <a:sym typeface="+mn-ea"/>
              </a:rPr>
              <a:t>械密码都显得不堪一击</a:t>
            </a:r>
            <a:r>
              <a:rPr lang="en-US" altLang="zh-CN" sz="2800" dirty="0" smtClean="0">
                <a:latin typeface="宋体" panose="02010600030101010101" pitchFamily="2" charset="-122"/>
                <a:sym typeface="+mn-ea"/>
              </a:rPr>
              <a:t>。</a:t>
            </a:r>
            <a:endParaRPr lang="zh-CN"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日期占位符 3"/>
          <p:cNvSpPr txBox="1">
            <a:spLocks noGrp="1"/>
          </p:cNvSpPr>
          <p:nvPr>
            <p:ph type="dt" sz="half" idx="10"/>
          </p:nvPr>
        </p:nvSpPr>
        <p:spPr/>
        <p:txBody>
          <a:bodyPr anchor="b"/>
          <a:lstStyle/>
          <a:p>
            <a:pPr marL="0" indent="0" eaLnBrk="1" hangingPunct="1">
              <a:spcBef>
                <a:spcPct val="0"/>
              </a:spcBef>
              <a:buClrTx/>
              <a:buSzTx/>
              <a:buFontTx/>
              <a:buNone/>
            </a:pPr>
            <a:fld id="{401D1235-33A2-4D48-BA03-136AE18B3AB4}" type="datetime1">
              <a:rPr lang="zh-CN" altLang="en-US" sz="1400" smtClean="0"/>
              <a:t>2020\1\23 Thursday</a:t>
            </a:fld>
            <a:endParaRPr lang="zh-CN" altLang="en-US" sz="1400" dirty="0"/>
          </a:p>
        </p:txBody>
      </p:sp>
      <p:sp>
        <p:nvSpPr>
          <p:cNvPr id="13316"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13317"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9</a:t>
            </a:fld>
            <a:endParaRPr lang="en-US" altLang="zh-CN" sz="1400" dirty="0"/>
          </a:p>
        </p:txBody>
      </p:sp>
      <p:sp>
        <p:nvSpPr>
          <p:cNvPr id="3" name="文本框 2"/>
          <p:cNvSpPr txBox="1"/>
          <p:nvPr/>
        </p:nvSpPr>
        <p:spPr>
          <a:xfrm>
            <a:off x="431540" y="2000250"/>
            <a:ext cx="8515610" cy="4154984"/>
          </a:xfrm>
          <a:prstGeom prst="rect">
            <a:avLst/>
          </a:prstGeom>
          <a:noFill/>
        </p:spPr>
        <p:txBody>
          <a:bodyPr wrap="square" rtlCol="0">
            <a:spAutoFit/>
          </a:bodyPr>
          <a:lstStyle/>
          <a:p>
            <a:r>
              <a:rPr lang="zh-CN" altLang="en-US" sz="2400" dirty="0" smtClean="0">
                <a:sym typeface="+mn-ea"/>
              </a:rPr>
              <a:t>      由</a:t>
            </a:r>
            <a:r>
              <a:rPr lang="en-US" altLang="zh-CN" sz="2400" dirty="0" smtClean="0">
                <a:sym typeface="+mn-ea"/>
              </a:rPr>
              <a:t>于计算机的出现</a:t>
            </a:r>
            <a:r>
              <a:rPr lang="en-US" altLang="zh-CN" sz="2400" dirty="0">
                <a:sym typeface="+mn-ea"/>
              </a:rPr>
              <a:t>、信息论的产生和计算机通信网络的发展，密码学经历了一场比第二次世界大战时期的机械密码更彻底的革命，密码也进入信息密码时代，加密的对象既不是几千年的书写的文字，</a:t>
            </a:r>
            <a:r>
              <a:rPr lang="en-US" altLang="zh-CN" sz="2400" dirty="0" smtClean="0">
                <a:sym typeface="+mn-ea"/>
              </a:rPr>
              <a:t>也不是有100 </a:t>
            </a:r>
            <a:r>
              <a:rPr lang="en-US" altLang="zh-CN" sz="2400" dirty="0" err="1">
                <a:sym typeface="+mn-ea"/>
              </a:rPr>
              <a:t>多年历史的电报字码，而是电子形式的文件</a:t>
            </a:r>
            <a:r>
              <a:rPr lang="en-US" altLang="zh-CN" sz="2400" dirty="0" smtClean="0">
                <a:sym typeface="+mn-ea"/>
              </a:rPr>
              <a:t>。</a:t>
            </a:r>
          </a:p>
          <a:p>
            <a:r>
              <a:rPr lang="en-US" altLang="zh-CN" sz="2400" dirty="0">
                <a:sym typeface="+mn-ea"/>
              </a:rPr>
              <a:t> </a:t>
            </a:r>
            <a:r>
              <a:rPr lang="en-US" altLang="zh-CN" sz="2400" dirty="0" smtClean="0">
                <a:sym typeface="+mn-ea"/>
              </a:rPr>
              <a:t>     人们可以将电子形式的文件转换成数字或数值符号</a:t>
            </a:r>
            <a:r>
              <a:rPr lang="en-US" altLang="zh-CN" sz="2400" dirty="0">
                <a:sym typeface="+mn-ea"/>
              </a:rPr>
              <a:t>，施以复杂的数学运算，达到数字符号的混淆、扩散和置换，实现加密、解密等各种控制的目的。于是大量的信息论、概率论、</a:t>
            </a:r>
            <a:r>
              <a:rPr lang="en-US" altLang="zh-CN" sz="2400" dirty="0" smtClean="0">
                <a:sym typeface="+mn-ea"/>
              </a:rPr>
              <a:t>数理统计等数</a:t>
            </a:r>
            <a:r>
              <a:rPr lang="en-US" altLang="zh-CN" sz="2400" dirty="0">
                <a:latin typeface="宋体" panose="02010600030101010101" pitchFamily="2" charset="-122"/>
                <a:sym typeface="+mn-ea"/>
              </a:rPr>
              <a:t>学理论运用到了密码技术中，使得密码学成为数学的一个新的分支，并使其具有坚实的理论基础。传递信息的方法有无线通信、计算机网络等多种信息时代的传递方式</a:t>
            </a:r>
            <a:r>
              <a:rPr lang="en-US" altLang="zh-CN" sz="2400" dirty="0" smtClean="0">
                <a:latin typeface="宋体" panose="02010600030101010101" pitchFamily="2" charset="-122"/>
                <a:sym typeface="+mn-ea"/>
              </a:rPr>
              <a:t>。</a:t>
            </a:r>
            <a:endParaRPr lang="en-US" altLang="zh-CN" sz="2800" dirty="0">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178</TotalTime>
  <Words>4642</Words>
  <Application>Microsoft Office PowerPoint</Application>
  <PresentationFormat>全屏显示(4:3)</PresentationFormat>
  <Paragraphs>304</Paragraphs>
  <Slides>49</Slides>
  <Notes>2</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Blends</vt:lpstr>
      <vt:lpstr>第1章  概 论</vt:lpstr>
      <vt:lpstr>PowerPoint 演示文稿</vt:lpstr>
      <vt:lpstr>PowerPoint 演示文稿</vt:lpstr>
      <vt:lpstr>1.1 密码学的发展历史</vt:lpstr>
      <vt:lpstr>1.1 密码学的发展历史</vt:lpstr>
      <vt:lpstr>PowerPoint 演示文稿</vt:lpstr>
      <vt:lpstr>PowerPoint 演示文稿</vt:lpstr>
      <vt:lpstr>PowerPoint 演示文稿</vt:lpstr>
      <vt:lpstr>PowerPoint 演示文稿</vt:lpstr>
      <vt:lpstr>PowerPoint 演示文稿</vt:lpstr>
      <vt:lpstr>PowerPoint 演示文稿</vt:lpstr>
      <vt:lpstr>1.2 密码学的基本概念</vt:lpstr>
      <vt:lpstr>PowerPoint 演示文稿</vt:lpstr>
      <vt:lpstr>PowerPoint 演示文稿</vt:lpstr>
      <vt:lpstr>PowerPoint 演示文稿</vt:lpstr>
      <vt:lpstr>PowerPoint 演示文稿</vt:lpstr>
      <vt:lpstr>PowerPoint 演示文稿</vt:lpstr>
      <vt:lpstr>PowerPoint 演示文稿</vt:lpstr>
      <vt:lpstr>1.3 密码学的基本属性</vt:lpstr>
      <vt:lpstr>PowerPoint 演示文稿</vt:lpstr>
      <vt:lpstr>PowerPoint 演示文稿</vt:lpstr>
      <vt:lpstr>PowerPoint 演示文稿</vt:lpstr>
      <vt:lpstr>1.4 密码体制分类</vt:lpstr>
      <vt:lpstr>PowerPoint 演示文稿</vt:lpstr>
      <vt:lpstr>PowerPoint 演示文稿</vt:lpstr>
      <vt:lpstr>PowerPoint 演示文稿</vt:lpstr>
      <vt:lpstr>PowerPoint 演示文稿</vt:lpstr>
      <vt:lpstr>PowerPoint 演示文稿</vt:lpstr>
      <vt:lpstr>PowerPoint 演示文稿</vt:lpstr>
      <vt:lpstr>1.5 密码分析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 密码的未来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本章习题 </vt:lpstr>
    </vt:vector>
  </TitlesOfParts>
  <Company>zdh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dc:title>
  <dc:creator>lyj</dc:creator>
  <cp:lastModifiedBy>User</cp:lastModifiedBy>
  <cp:revision>275</cp:revision>
  <dcterms:created xsi:type="dcterms:W3CDTF">2004-01-23T05:06:00Z</dcterms:created>
  <dcterms:modified xsi:type="dcterms:W3CDTF">2020-01-23T03:13:07Z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