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20"/>
  </p:notesMasterIdLst>
  <p:handoutMasterIdLst>
    <p:handoutMasterId r:id="rId121"/>
  </p:handoutMasterIdLst>
  <p:sldIdLst>
    <p:sldId id="256" r:id="rId2"/>
    <p:sldId id="399" r:id="rId3"/>
    <p:sldId id="257" r:id="rId4"/>
    <p:sldId id="326" r:id="rId5"/>
    <p:sldId id="258" r:id="rId6"/>
    <p:sldId id="297" r:id="rId7"/>
    <p:sldId id="295" r:id="rId8"/>
    <p:sldId id="296" r:id="rId9"/>
    <p:sldId id="342" r:id="rId10"/>
    <p:sldId id="344" r:id="rId11"/>
    <p:sldId id="345" r:id="rId12"/>
    <p:sldId id="346" r:id="rId13"/>
    <p:sldId id="347" r:id="rId14"/>
    <p:sldId id="355" r:id="rId15"/>
    <p:sldId id="451" r:id="rId16"/>
    <p:sldId id="452" r:id="rId17"/>
    <p:sldId id="400" r:id="rId18"/>
    <p:sldId id="359" r:id="rId19"/>
    <p:sldId id="453" r:id="rId20"/>
    <p:sldId id="454" r:id="rId21"/>
    <p:sldId id="365" r:id="rId22"/>
    <p:sldId id="456" r:id="rId23"/>
    <p:sldId id="457" r:id="rId24"/>
    <p:sldId id="455" r:id="rId25"/>
    <p:sldId id="458" r:id="rId26"/>
    <p:sldId id="459" r:id="rId27"/>
    <p:sldId id="460" r:id="rId28"/>
    <p:sldId id="461" r:id="rId29"/>
    <p:sldId id="479" r:id="rId30"/>
    <p:sldId id="373" r:id="rId31"/>
    <p:sldId id="374" r:id="rId32"/>
    <p:sldId id="375" r:id="rId33"/>
    <p:sldId id="462" r:id="rId34"/>
    <p:sldId id="463" r:id="rId35"/>
    <p:sldId id="464" r:id="rId36"/>
    <p:sldId id="379" r:id="rId37"/>
    <p:sldId id="465" r:id="rId38"/>
    <p:sldId id="466" r:id="rId39"/>
    <p:sldId id="467" r:id="rId40"/>
    <p:sldId id="468" r:id="rId41"/>
    <p:sldId id="382" r:id="rId42"/>
    <p:sldId id="384" r:id="rId43"/>
    <p:sldId id="385" r:id="rId44"/>
    <p:sldId id="469" r:id="rId45"/>
    <p:sldId id="470" r:id="rId46"/>
    <p:sldId id="388" r:id="rId47"/>
    <p:sldId id="471" r:id="rId48"/>
    <p:sldId id="472" r:id="rId49"/>
    <p:sldId id="473" r:id="rId50"/>
    <p:sldId id="392" r:id="rId51"/>
    <p:sldId id="474" r:id="rId52"/>
    <p:sldId id="475" r:id="rId53"/>
    <p:sldId id="476" r:id="rId54"/>
    <p:sldId id="477" r:id="rId55"/>
    <p:sldId id="401" r:id="rId56"/>
    <p:sldId id="478" r:id="rId57"/>
    <p:sldId id="402" r:id="rId58"/>
    <p:sldId id="403" r:id="rId59"/>
    <p:sldId id="404" r:id="rId60"/>
    <p:sldId id="405" r:id="rId61"/>
    <p:sldId id="406" r:id="rId62"/>
    <p:sldId id="480" r:id="rId63"/>
    <p:sldId id="481" r:id="rId64"/>
    <p:sldId id="482" r:id="rId65"/>
    <p:sldId id="483" r:id="rId66"/>
    <p:sldId id="410" r:id="rId67"/>
    <p:sldId id="484" r:id="rId68"/>
    <p:sldId id="485" r:id="rId69"/>
    <p:sldId id="486" r:id="rId70"/>
    <p:sldId id="487" r:id="rId71"/>
    <p:sldId id="488" r:id="rId72"/>
    <p:sldId id="489" r:id="rId73"/>
    <p:sldId id="490" r:id="rId74"/>
    <p:sldId id="491" r:id="rId75"/>
    <p:sldId id="492" r:id="rId76"/>
    <p:sldId id="493" r:id="rId77"/>
    <p:sldId id="494" r:id="rId78"/>
    <p:sldId id="495" r:id="rId79"/>
    <p:sldId id="496" r:id="rId80"/>
    <p:sldId id="497" r:id="rId81"/>
    <p:sldId id="498" r:id="rId82"/>
    <p:sldId id="499" r:id="rId83"/>
    <p:sldId id="500" r:id="rId84"/>
    <p:sldId id="501" r:id="rId85"/>
    <p:sldId id="502" r:id="rId86"/>
    <p:sldId id="503" r:id="rId87"/>
    <p:sldId id="426" r:id="rId88"/>
    <p:sldId id="504" r:id="rId89"/>
    <p:sldId id="505" r:id="rId90"/>
    <p:sldId id="506" r:id="rId91"/>
    <p:sldId id="507" r:id="rId92"/>
    <p:sldId id="508" r:id="rId93"/>
    <p:sldId id="509" r:id="rId94"/>
    <p:sldId id="510" r:id="rId95"/>
    <p:sldId id="511" r:id="rId96"/>
    <p:sldId id="512" r:id="rId97"/>
    <p:sldId id="432" r:id="rId98"/>
    <p:sldId id="513" r:id="rId99"/>
    <p:sldId id="514" r:id="rId100"/>
    <p:sldId id="515" r:id="rId101"/>
    <p:sldId id="516" r:id="rId102"/>
    <p:sldId id="517" r:id="rId103"/>
    <p:sldId id="518" r:id="rId104"/>
    <p:sldId id="519" r:id="rId105"/>
    <p:sldId id="437" r:id="rId106"/>
    <p:sldId id="520" r:id="rId107"/>
    <p:sldId id="522" r:id="rId108"/>
    <p:sldId id="521" r:id="rId109"/>
    <p:sldId id="523" r:id="rId110"/>
    <p:sldId id="441" r:id="rId111"/>
    <p:sldId id="442" r:id="rId112"/>
    <p:sldId id="524" r:id="rId113"/>
    <p:sldId id="525" r:id="rId114"/>
    <p:sldId id="526" r:id="rId115"/>
    <p:sldId id="527" r:id="rId116"/>
    <p:sldId id="448" r:id="rId117"/>
    <p:sldId id="528" r:id="rId118"/>
    <p:sldId id="529" r:id="rId11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10E"/>
    <a:srgbClr val="0000FF"/>
    <a:srgbClr val="A581DF"/>
    <a:srgbClr val="D59677"/>
    <a:srgbClr val="00FFFF"/>
    <a:srgbClr val="00FF00"/>
    <a:srgbClr val="1CD8D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autoAdjust="0"/>
    <p:restoredTop sz="94614" autoAdjust="0"/>
  </p:normalViewPr>
  <p:slideViewPr>
    <p:cSldViewPr>
      <p:cViewPr varScale="1">
        <p:scale>
          <a:sx n="53" d="100"/>
          <a:sy n="53" d="100"/>
        </p:scale>
        <p:origin x="-9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88"/>
    </p:cViewPr>
  </p:sorterViewPr>
  <p:gridSpacing cx="45003" cy="4500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 xmlns:a16="http://schemas.microsoft.com/office/drawing/2014/main" id="{A12D4B2C-96DB-48C4-B54C-B9B23C7AAE13}"/>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r>
              <a:rPr lang="en-US" altLang="zh-CN"/>
              <a:t>liyanjun</a:t>
            </a:r>
          </a:p>
        </p:txBody>
      </p:sp>
      <p:sp>
        <p:nvSpPr>
          <p:cNvPr id="122883" name="Rectangle 3">
            <a:extLst>
              <a:ext uri="{FF2B5EF4-FFF2-40B4-BE49-F238E27FC236}">
                <a16:creationId xmlns="" xmlns:a16="http://schemas.microsoft.com/office/drawing/2014/main" id="{932AB7CF-3F96-4FA3-B987-3A6BD886C092}"/>
              </a:ext>
            </a:extLst>
          </p:cNvPr>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22884" name="Rectangle 4">
            <a:extLst>
              <a:ext uri="{FF2B5EF4-FFF2-40B4-BE49-F238E27FC236}">
                <a16:creationId xmlns="" xmlns:a16="http://schemas.microsoft.com/office/drawing/2014/main" id="{51C91B84-98CA-4B84-B13A-7F18603A1952}"/>
              </a:ext>
            </a:extLst>
          </p:cNvPr>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22885" name="Rectangle 5">
            <a:extLst>
              <a:ext uri="{FF2B5EF4-FFF2-40B4-BE49-F238E27FC236}">
                <a16:creationId xmlns="" xmlns:a16="http://schemas.microsoft.com/office/drawing/2014/main" id="{B7CC66A3-AAB6-41A9-8B86-00467BAEC34F}"/>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8BBD7088-4AE3-4EF8-99F4-AB6C0DA425B0}" type="slidenum">
              <a:rPr lang="en-US" altLang="zh-CN"/>
              <a:pPr>
                <a:defRPr/>
              </a:pPr>
              <a:t>‹#›</a:t>
            </a:fld>
            <a:endParaRPr lang="en-US" altLang="zh-CN"/>
          </a:p>
        </p:txBody>
      </p:sp>
    </p:spTree>
    <p:extLst>
      <p:ext uri="{BB962C8B-B14F-4D97-AF65-F5344CB8AC3E}">
        <p14:creationId xmlns:p14="http://schemas.microsoft.com/office/powerpoint/2010/main" val="4292195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509A03C7-B017-4DA4-B863-7D0C3667E718}"/>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1747" name="Rectangle 3">
            <a:extLst>
              <a:ext uri="{FF2B5EF4-FFF2-40B4-BE49-F238E27FC236}">
                <a16:creationId xmlns="" xmlns:a16="http://schemas.microsoft.com/office/drawing/2014/main" id="{0250B9A0-F819-4FB1-99E4-4F63B1C385CC}"/>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a:extLst>
              <a:ext uri="{FF2B5EF4-FFF2-40B4-BE49-F238E27FC236}">
                <a16:creationId xmlns="" xmlns:a16="http://schemas.microsoft.com/office/drawing/2014/main" id="{131B8DE7-A3C0-4469-B7A2-043F17614620}"/>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 xmlns:a16="http://schemas.microsoft.com/office/drawing/2014/main" id="{AF4BF20F-D4B0-410F-892E-6B9023FBF78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a:extLst>
              <a:ext uri="{FF2B5EF4-FFF2-40B4-BE49-F238E27FC236}">
                <a16:creationId xmlns="" xmlns:a16="http://schemas.microsoft.com/office/drawing/2014/main" id="{FA8289FD-8D67-45DF-AB56-DDA97AB3740D}"/>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1751" name="Rectangle 7">
            <a:extLst>
              <a:ext uri="{FF2B5EF4-FFF2-40B4-BE49-F238E27FC236}">
                <a16:creationId xmlns="" xmlns:a16="http://schemas.microsoft.com/office/drawing/2014/main" id="{94389111-82EA-4DA8-A240-14D3041CB53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E00711FD-C2FA-40B1-8803-A9CD7DE26FFF}" type="slidenum">
              <a:rPr lang="en-US" altLang="zh-CN"/>
              <a:pPr>
                <a:defRPr/>
              </a:pPr>
              <a:t>‹#›</a:t>
            </a:fld>
            <a:endParaRPr lang="en-US" altLang="zh-CN"/>
          </a:p>
        </p:txBody>
      </p:sp>
    </p:spTree>
    <p:extLst>
      <p:ext uri="{BB962C8B-B14F-4D97-AF65-F5344CB8AC3E}">
        <p14:creationId xmlns:p14="http://schemas.microsoft.com/office/powerpoint/2010/main" val="295593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 xmlns:a16="http://schemas.microsoft.com/office/drawing/2014/main" id="{20B8C0D8-FFBF-4BBF-92F9-9DEA2E2399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3D64C68-421F-4F06-9B87-FE783ED792A3}" type="slidenum">
              <a:rPr lang="en-US" altLang="zh-CN" smtClean="0">
                <a:latin typeface="Arial" panose="020B0604020202020204" pitchFamily="34" charset="0"/>
              </a:rPr>
              <a:pPr/>
              <a:t>1</a:t>
            </a:fld>
            <a:endParaRPr lang="en-US" altLang="zh-CN" dirty="0">
              <a:latin typeface="Arial" panose="020B0604020202020204" pitchFamily="34" charset="0"/>
            </a:endParaRPr>
          </a:p>
        </p:txBody>
      </p:sp>
      <p:sp>
        <p:nvSpPr>
          <p:cNvPr id="6147" name="Rectangle 2">
            <a:extLst>
              <a:ext uri="{FF2B5EF4-FFF2-40B4-BE49-F238E27FC236}">
                <a16:creationId xmlns="" xmlns:a16="http://schemas.microsoft.com/office/drawing/2014/main" id="{A1ACFF89-E15D-4E7B-A00F-E470B2F70991}"/>
              </a:ext>
            </a:extLst>
          </p:cNvPr>
          <p:cNvSpPr>
            <a:spLocks noGrp="1" noRot="1" noChangeAspect="1" noChangeArrowheads="1" noTextEdit="1"/>
          </p:cNvSpPr>
          <p:nvPr>
            <p:ph type="sldImg" idx="4294967295"/>
          </p:nvPr>
        </p:nvSpPr>
        <p:spPr>
          <a:ln/>
        </p:spPr>
      </p:sp>
      <p:sp>
        <p:nvSpPr>
          <p:cNvPr id="6148" name="Rectangle 3">
            <a:extLst>
              <a:ext uri="{FF2B5EF4-FFF2-40B4-BE49-F238E27FC236}">
                <a16:creationId xmlns="" xmlns:a16="http://schemas.microsoft.com/office/drawing/2014/main" id="{3CAD47BE-7273-4B74-854F-F74E2F5F014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 xmlns:a16="http://schemas.microsoft.com/office/drawing/2014/main" id="{8AC6D991-C99F-48BC-AEF1-E96360453B1E}"/>
              </a:ext>
            </a:extLst>
          </p:cNvPr>
          <p:cNvSpPr>
            <a:spLocks noGrp="1" noRot="1" noChangeAspect="1" noChangeArrowheads="1" noTextEdit="1"/>
          </p:cNvSpPr>
          <p:nvPr>
            <p:ph type="sldImg" idx="4294967295"/>
          </p:nvPr>
        </p:nvSpPr>
        <p:spPr>
          <a:ln/>
        </p:spPr>
      </p:sp>
      <p:sp>
        <p:nvSpPr>
          <p:cNvPr id="15363" name="备注占位符 2">
            <a:extLst>
              <a:ext uri="{FF2B5EF4-FFF2-40B4-BE49-F238E27FC236}">
                <a16:creationId xmlns="" xmlns:a16="http://schemas.microsoft.com/office/drawing/2014/main" id="{443E0910-1A69-49EE-977C-6B79FB55B33E}"/>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5364" name="灯片编号占位符 3">
            <a:extLst>
              <a:ext uri="{FF2B5EF4-FFF2-40B4-BE49-F238E27FC236}">
                <a16:creationId xmlns="" xmlns:a16="http://schemas.microsoft.com/office/drawing/2014/main" id="{60FC9285-2415-4529-BBFD-35116A9318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F4FC678-F507-4351-8116-B20D0E906507}" type="slidenum">
              <a:rPr lang="en-US" altLang="zh-CN" smtClean="0">
                <a:latin typeface="Arial" panose="020B0604020202020204" pitchFamily="34" charset="0"/>
              </a:rPr>
              <a:pPr/>
              <a:t>9</a:t>
            </a:fld>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 xmlns:a16="http://schemas.microsoft.com/office/drawing/2014/main" id="{447A3BE7-091C-4D50-AFDD-BAFD2A9A12B4}"/>
              </a:ext>
            </a:extLst>
          </p:cNvPr>
          <p:cNvSpPr>
            <a:spLocks noGrp="1" noRot="1" noChangeAspect="1" noChangeArrowheads="1" noTextEdit="1"/>
          </p:cNvSpPr>
          <p:nvPr>
            <p:ph type="sldImg" idx="4294967295"/>
          </p:nvPr>
        </p:nvSpPr>
        <p:spPr>
          <a:ln/>
        </p:spPr>
      </p:sp>
      <p:sp>
        <p:nvSpPr>
          <p:cNvPr id="17411" name="备注占位符 2">
            <a:extLst>
              <a:ext uri="{FF2B5EF4-FFF2-40B4-BE49-F238E27FC236}">
                <a16:creationId xmlns="" xmlns:a16="http://schemas.microsoft.com/office/drawing/2014/main" id="{F049D73C-D96E-4B84-AD93-C054EBDBA7E6}"/>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7412" name="灯片编号占位符 3">
            <a:extLst>
              <a:ext uri="{FF2B5EF4-FFF2-40B4-BE49-F238E27FC236}">
                <a16:creationId xmlns="" xmlns:a16="http://schemas.microsoft.com/office/drawing/2014/main" id="{79DE394E-9D1D-4A30-96A4-6680CE201B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A2F303C-DD2C-4124-819C-8ABE4BE1591D}" type="slidenum">
              <a:rPr lang="en-US" altLang="zh-CN" smtClean="0">
                <a:latin typeface="Arial" panose="020B0604020202020204" pitchFamily="34" charset="0"/>
              </a:rPr>
              <a:pPr/>
              <a:t>10</a:t>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 xmlns:a16="http://schemas.microsoft.com/office/drawing/2014/main" id="{4029FAB8-EF56-4B9E-8E00-E4E4AA025A6B}"/>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 xmlns:a16="http://schemas.microsoft.com/office/drawing/2014/main" id="{690DA003-9329-425E-84DC-07D6BA66EEF3}"/>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 xmlns:a16="http://schemas.microsoft.com/office/drawing/2014/main" id="{EB47EC5F-67CA-42F1-8E02-7E316D17ACBD}"/>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 xmlns:a16="http://schemas.microsoft.com/office/drawing/2014/main" id="{2BCBD072-8EDA-4AB6-8CB9-7988B112C92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 xmlns:a16="http://schemas.microsoft.com/office/drawing/2014/main" id="{B1631AFB-3D5A-472E-B8B0-5F67DA44CD68}"/>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 xmlns:a16="http://schemas.microsoft.com/office/drawing/2014/main" id="{3DF10736-C1C1-4C27-A32F-89A552DAAA5C}"/>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 xmlns:a16="http://schemas.microsoft.com/office/drawing/2014/main" id="{6A24E10F-F880-4781-89B1-DB2FF2CA1130}"/>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 xmlns:a16="http://schemas.microsoft.com/office/drawing/2014/main" id="{313622D0-911D-40C9-B13D-70B96E69C6A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 xmlns:a16="http://schemas.microsoft.com/office/drawing/2014/main" id="{5A66EB2F-9D67-4D00-9FA3-53E546F93D58}"/>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 xmlns:a16="http://schemas.microsoft.com/office/drawing/2014/main" id="{C7E0F092-7D2A-4E24-BA16-DC5796935F3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59756" name="Rectangle 12"/>
          <p:cNvSpPr>
            <a:spLocks noGrp="1" noChangeArrowheads="1"/>
          </p:cNvSpPr>
          <p:nvPr>
            <p:ph type="ctrTitle"/>
          </p:nvPr>
        </p:nvSpPr>
        <p:spPr>
          <a:xfrm>
            <a:off x="990600" y="1676400"/>
            <a:ext cx="7772400" cy="1462088"/>
          </a:xfrm>
        </p:spPr>
        <p:txBody>
          <a:bodyPr/>
          <a:lstStyle>
            <a:lvl1pPr>
              <a:defRPr/>
            </a:lvl1pPr>
          </a:lstStyle>
          <a:p>
            <a:r>
              <a:rPr lang="zh-CN" altLang="en-US" noProof="1"/>
              <a:t>单击此处编辑母版标题样式</a:t>
            </a:r>
          </a:p>
        </p:txBody>
      </p:sp>
      <p:sp>
        <p:nvSpPr>
          <p:cNvPr id="1597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p>
        </p:txBody>
      </p:sp>
      <p:sp>
        <p:nvSpPr>
          <p:cNvPr id="14" name="Rectangle 14">
            <a:extLst>
              <a:ext uri="{FF2B5EF4-FFF2-40B4-BE49-F238E27FC236}">
                <a16:creationId xmlns="" xmlns:a16="http://schemas.microsoft.com/office/drawing/2014/main" id="{4559759C-CFB5-4ABB-A0C2-EBD0235B842E}"/>
              </a:ext>
            </a:extLst>
          </p:cNvPr>
          <p:cNvSpPr>
            <a:spLocks noGrp="1" noChangeArrowheads="1"/>
          </p:cNvSpPr>
          <p:nvPr>
            <p:ph type="dt" sz="half" idx="10"/>
          </p:nvPr>
        </p:nvSpPr>
        <p:spPr>
          <a:xfrm>
            <a:off x="315913" y="6248400"/>
            <a:ext cx="2579687" cy="457200"/>
          </a:xfrm>
        </p:spPr>
        <p:txBody>
          <a:bodyPr anchor="ctr" anchorCtr="0"/>
          <a:lstStyle>
            <a:lvl1pPr>
              <a:defRPr>
                <a:solidFill>
                  <a:schemeClr val="bg2"/>
                </a:solidFill>
              </a:defRPr>
            </a:lvl1pPr>
          </a:lstStyle>
          <a:p>
            <a:pPr>
              <a:defRPr/>
            </a:pPr>
            <a:fld id="{75B660B1-E4CD-4A73-8ED0-385EDCEE3161}" type="datetime1">
              <a:rPr lang="zh-CN" altLang="en-US" smtClean="0"/>
              <a:t>2019\12\5 Thursday</a:t>
            </a:fld>
            <a:endParaRPr lang="en-US" altLang="zh-CN"/>
          </a:p>
        </p:txBody>
      </p:sp>
      <p:sp>
        <p:nvSpPr>
          <p:cNvPr id="15" name="Rectangle 15">
            <a:extLst>
              <a:ext uri="{FF2B5EF4-FFF2-40B4-BE49-F238E27FC236}">
                <a16:creationId xmlns="" xmlns:a16="http://schemas.microsoft.com/office/drawing/2014/main" id="{021F525E-0B5F-4147-95CE-897D4D6237D4}"/>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16" name="Rectangle 16">
            <a:extLst>
              <a:ext uri="{FF2B5EF4-FFF2-40B4-BE49-F238E27FC236}">
                <a16:creationId xmlns="" xmlns:a16="http://schemas.microsoft.com/office/drawing/2014/main" id="{05B38EDE-863C-4290-A3B3-E68FEFBA3F7C}"/>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E079BA4-6D88-4C9A-B351-3E9D9FBFA202}" type="slidenum">
              <a:rPr lang="en-US" altLang="zh-CN"/>
              <a:pPr>
                <a:defRPr/>
              </a:pPr>
              <a:t>‹#›</a:t>
            </a:fld>
            <a:endParaRPr lang="en-US" altLang="zh-CN"/>
          </a:p>
        </p:txBody>
      </p:sp>
    </p:spTree>
    <p:extLst>
      <p:ext uri="{BB962C8B-B14F-4D97-AF65-F5344CB8AC3E}">
        <p14:creationId xmlns:p14="http://schemas.microsoft.com/office/powerpoint/2010/main" val="319906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lvl1pPr marL="342900" indent="-342900">
              <a:buSzPct val="100000"/>
              <a:buFont typeface="Wingdings" pitchFamily="2" charset="2"/>
              <a:buChar char="Ø"/>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 xmlns:a16="http://schemas.microsoft.com/office/drawing/2014/main" id="{A22296DA-0CD3-4B6A-ADB2-BCE53EC459A3}"/>
              </a:ext>
            </a:extLst>
          </p:cNvPr>
          <p:cNvSpPr>
            <a:spLocks noGrp="1" noChangeArrowheads="1"/>
          </p:cNvSpPr>
          <p:nvPr>
            <p:ph type="dt" sz="half" idx="10"/>
          </p:nvPr>
        </p:nvSpPr>
        <p:spPr>
          <a:ln/>
        </p:spPr>
        <p:txBody>
          <a:bodyPr anchor="ctr" anchorCtr="0"/>
          <a:lstStyle>
            <a:lvl1pPr>
              <a:defRPr/>
            </a:lvl1pPr>
          </a:lstStyle>
          <a:p>
            <a:pPr>
              <a:defRPr/>
            </a:pPr>
            <a:fld id="{3A8F94CF-BBE3-4E23-A489-741DD4B6DCA1}" type="datetime1">
              <a:rPr lang="zh-CN" altLang="en-US" smtClean="0"/>
              <a:t>2019\12\5 Thursday</a:t>
            </a:fld>
            <a:endParaRPr lang="en-US" altLang="zh-CN"/>
          </a:p>
        </p:txBody>
      </p:sp>
      <p:sp>
        <p:nvSpPr>
          <p:cNvPr id="5" name="Rectangle 12">
            <a:extLst>
              <a:ext uri="{FF2B5EF4-FFF2-40B4-BE49-F238E27FC236}">
                <a16:creationId xmlns="" xmlns:a16="http://schemas.microsoft.com/office/drawing/2014/main" id="{1B0F7110-F74C-4042-97B2-B687B7FF4E11}"/>
              </a:ext>
            </a:extLst>
          </p:cNvPr>
          <p:cNvSpPr>
            <a:spLocks noGrp="1" noChangeArrowheads="1"/>
          </p:cNvSpPr>
          <p:nvPr>
            <p:ph type="ftr" sz="quarter" idx="11"/>
          </p:nvPr>
        </p:nvSpPr>
        <p:spPr>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Rectangle 13">
            <a:extLst>
              <a:ext uri="{FF2B5EF4-FFF2-40B4-BE49-F238E27FC236}">
                <a16:creationId xmlns="" xmlns:a16="http://schemas.microsoft.com/office/drawing/2014/main" id="{58C28CE6-751A-407E-A40F-E14C9FAE8E4B}"/>
              </a:ext>
            </a:extLst>
          </p:cNvPr>
          <p:cNvSpPr>
            <a:spLocks noGrp="1" noChangeArrowheads="1"/>
          </p:cNvSpPr>
          <p:nvPr>
            <p:ph type="sldNum" sz="quarter" idx="12"/>
          </p:nvPr>
        </p:nvSpPr>
        <p:spPr>
          <a:ln/>
        </p:spPr>
        <p:txBody>
          <a:bodyPr/>
          <a:lstStyle>
            <a:lvl1pPr>
              <a:defRPr/>
            </a:lvl1pPr>
          </a:lstStyle>
          <a:p>
            <a:pPr>
              <a:defRPr/>
            </a:pPr>
            <a:fld id="{8BD556FA-8E83-4AD2-A116-5AA1DE2D55BD}" type="slidenum">
              <a:rPr lang="en-US" altLang="zh-CN"/>
              <a:pPr>
                <a:defRPr/>
              </a:pPr>
              <a:t>‹#›</a:t>
            </a:fld>
            <a:endParaRPr lang="en-US" altLang="zh-CN"/>
          </a:p>
        </p:txBody>
      </p:sp>
    </p:spTree>
    <p:extLst>
      <p:ext uri="{BB962C8B-B14F-4D97-AF65-F5344CB8AC3E}">
        <p14:creationId xmlns:p14="http://schemas.microsoft.com/office/powerpoint/2010/main" val="325368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 xmlns:a16="http://schemas.microsoft.com/office/drawing/2014/main" id="{F492840E-A2D5-46D6-80B3-316D19314FAF}"/>
              </a:ext>
            </a:extLst>
          </p:cNvPr>
          <p:cNvSpPr>
            <a:spLocks noGrp="1" noChangeArrowheads="1"/>
          </p:cNvSpPr>
          <p:nvPr>
            <p:ph type="dt" sz="half" idx="10"/>
          </p:nvPr>
        </p:nvSpPr>
        <p:spPr>
          <a:ln/>
        </p:spPr>
        <p:txBody>
          <a:bodyPr anchor="ctr" anchorCtr="0"/>
          <a:lstStyle>
            <a:lvl1pPr>
              <a:defRPr/>
            </a:lvl1pPr>
          </a:lstStyle>
          <a:p>
            <a:pPr>
              <a:defRPr/>
            </a:pPr>
            <a:fld id="{74AFF240-3CEE-4AB0-86AC-F0F16E67D00E}" type="datetime1">
              <a:rPr lang="zh-CN" altLang="en-US" smtClean="0"/>
              <a:t>2019\12\5 Thursday</a:t>
            </a:fld>
            <a:endParaRPr lang="en-US" altLang="zh-CN" dirty="0"/>
          </a:p>
        </p:txBody>
      </p:sp>
      <p:sp>
        <p:nvSpPr>
          <p:cNvPr id="4" name="Rectangle 12">
            <a:extLst>
              <a:ext uri="{FF2B5EF4-FFF2-40B4-BE49-F238E27FC236}">
                <a16:creationId xmlns="" xmlns:a16="http://schemas.microsoft.com/office/drawing/2014/main" id="{CF5FB642-84F7-4BD2-B24C-D273DAF62D0B}"/>
              </a:ext>
            </a:extLst>
          </p:cNvPr>
          <p:cNvSpPr>
            <a:spLocks noGrp="1" noChangeArrowheads="1"/>
          </p:cNvSpPr>
          <p:nvPr>
            <p:ph type="ftr" sz="quarter" idx="11"/>
          </p:nvPr>
        </p:nvSpPr>
        <p:spPr>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5" name="Rectangle 13">
            <a:extLst>
              <a:ext uri="{FF2B5EF4-FFF2-40B4-BE49-F238E27FC236}">
                <a16:creationId xmlns="" xmlns:a16="http://schemas.microsoft.com/office/drawing/2014/main" id="{4123CE54-B6F6-42CD-BE14-CF31CFF83CC1}"/>
              </a:ext>
            </a:extLst>
          </p:cNvPr>
          <p:cNvSpPr>
            <a:spLocks noGrp="1" noChangeArrowheads="1"/>
          </p:cNvSpPr>
          <p:nvPr>
            <p:ph type="sldNum" sz="quarter" idx="12"/>
          </p:nvPr>
        </p:nvSpPr>
        <p:spPr>
          <a:ln/>
        </p:spPr>
        <p:txBody>
          <a:bodyPr/>
          <a:lstStyle>
            <a:lvl1pPr>
              <a:defRPr/>
            </a:lvl1pPr>
          </a:lstStyle>
          <a:p>
            <a:pPr>
              <a:defRPr/>
            </a:pPr>
            <a:fld id="{E6D9C468-C58D-4D45-8265-EF755C91D4B8}" type="slidenum">
              <a:rPr lang="en-US" altLang="zh-CN"/>
              <a:pPr>
                <a:defRPr/>
              </a:pPr>
              <a:t>‹#›</a:t>
            </a:fld>
            <a:endParaRPr lang="en-US" altLang="zh-CN"/>
          </a:p>
        </p:txBody>
      </p:sp>
    </p:spTree>
    <p:extLst>
      <p:ext uri="{BB962C8B-B14F-4D97-AF65-F5344CB8AC3E}">
        <p14:creationId xmlns:p14="http://schemas.microsoft.com/office/powerpoint/2010/main" val="239388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 xmlns:a16="http://schemas.microsoft.com/office/drawing/2014/main" id="{C10C716E-1906-429F-BAD3-EE002C7DDD33}"/>
              </a:ext>
            </a:extLst>
          </p:cNvPr>
          <p:cNvSpPr>
            <a:spLocks noGrp="1" noChangeArrowheads="1"/>
          </p:cNvSpPr>
          <p:nvPr>
            <p:ph type="dt" sz="half" idx="10"/>
          </p:nvPr>
        </p:nvSpPr>
        <p:spPr>
          <a:ln/>
        </p:spPr>
        <p:txBody>
          <a:bodyPr anchor="ctr" anchorCtr="0"/>
          <a:lstStyle>
            <a:lvl1pPr>
              <a:defRPr/>
            </a:lvl1pPr>
          </a:lstStyle>
          <a:p>
            <a:pPr>
              <a:defRPr/>
            </a:pPr>
            <a:fld id="{1571A78D-D264-461A-8E14-89463270B4D5}" type="datetime1">
              <a:rPr lang="zh-CN" altLang="en-US" smtClean="0"/>
              <a:t>2019\12\5 Thursday</a:t>
            </a:fld>
            <a:endParaRPr lang="en-US" altLang="zh-CN"/>
          </a:p>
        </p:txBody>
      </p:sp>
      <p:sp>
        <p:nvSpPr>
          <p:cNvPr id="3" name="Rectangle 12">
            <a:extLst>
              <a:ext uri="{FF2B5EF4-FFF2-40B4-BE49-F238E27FC236}">
                <a16:creationId xmlns="" xmlns:a16="http://schemas.microsoft.com/office/drawing/2014/main" id="{47ECC560-1582-44FA-8F38-A27BB33C9EA0}"/>
              </a:ext>
            </a:extLst>
          </p:cNvPr>
          <p:cNvSpPr>
            <a:spLocks noGrp="1" noChangeArrowheads="1"/>
          </p:cNvSpPr>
          <p:nvPr>
            <p:ph type="ftr" sz="quarter" idx="11"/>
          </p:nvPr>
        </p:nvSpPr>
        <p:spPr>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Rectangle 13">
            <a:extLst>
              <a:ext uri="{FF2B5EF4-FFF2-40B4-BE49-F238E27FC236}">
                <a16:creationId xmlns="" xmlns:a16="http://schemas.microsoft.com/office/drawing/2014/main" id="{1E375DA4-B5B9-44E9-9A8B-A2447CE0FAFA}"/>
              </a:ext>
            </a:extLst>
          </p:cNvPr>
          <p:cNvSpPr>
            <a:spLocks noGrp="1" noChangeArrowheads="1"/>
          </p:cNvSpPr>
          <p:nvPr>
            <p:ph type="sldNum" sz="quarter" idx="12"/>
          </p:nvPr>
        </p:nvSpPr>
        <p:spPr>
          <a:ln/>
        </p:spPr>
        <p:txBody>
          <a:bodyPr/>
          <a:lstStyle>
            <a:lvl1pPr>
              <a:defRPr/>
            </a:lvl1pPr>
          </a:lstStyle>
          <a:p>
            <a:pPr>
              <a:defRPr/>
            </a:pPr>
            <a:fld id="{4BC7EF16-C227-49A1-BA9C-C98899863192}" type="slidenum">
              <a:rPr lang="en-US" altLang="zh-CN"/>
              <a:pPr>
                <a:defRPr/>
              </a:pPr>
              <a:t>‹#›</a:t>
            </a:fld>
            <a:endParaRPr lang="en-US" altLang="zh-CN"/>
          </a:p>
        </p:txBody>
      </p:sp>
    </p:spTree>
    <p:extLst>
      <p:ext uri="{BB962C8B-B14F-4D97-AF65-F5344CB8AC3E}">
        <p14:creationId xmlns:p14="http://schemas.microsoft.com/office/powerpoint/2010/main" val="13616967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1EBEC5ED-976D-4266-A433-E71579CF36F6}"/>
              </a:ext>
            </a:extLst>
          </p:cNvPr>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27" name="Rectangle 3">
            <a:extLst>
              <a:ext uri="{FF2B5EF4-FFF2-40B4-BE49-F238E27FC236}">
                <a16:creationId xmlns="" xmlns:a16="http://schemas.microsoft.com/office/drawing/2014/main" id="{730A59B5-B8D9-4205-9EE2-2EDF0EEF5B55}"/>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28" name="Rectangle 4">
            <a:extLst>
              <a:ext uri="{FF2B5EF4-FFF2-40B4-BE49-F238E27FC236}">
                <a16:creationId xmlns="" xmlns:a16="http://schemas.microsoft.com/office/drawing/2014/main" id="{D5BBFE19-8F19-4D76-8A44-CF88FF886F90}"/>
              </a:ext>
            </a:extLst>
          </p:cNvPr>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29" name="Rectangle 5">
            <a:extLst>
              <a:ext uri="{FF2B5EF4-FFF2-40B4-BE49-F238E27FC236}">
                <a16:creationId xmlns="" xmlns:a16="http://schemas.microsoft.com/office/drawing/2014/main" id="{3185FBF9-B965-4A24-B83F-CB12251D1ACD}"/>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0" name="Rectangle 6">
            <a:extLst>
              <a:ext uri="{FF2B5EF4-FFF2-40B4-BE49-F238E27FC236}">
                <a16:creationId xmlns="" xmlns:a16="http://schemas.microsoft.com/office/drawing/2014/main" id="{E3032253-5ED2-4911-880C-D762274B1C06}"/>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1" name="Rectangle 7">
            <a:extLst>
              <a:ext uri="{FF2B5EF4-FFF2-40B4-BE49-F238E27FC236}">
                <a16:creationId xmlns="" xmlns:a16="http://schemas.microsoft.com/office/drawing/2014/main" id="{00FDBB9A-C12D-46D0-A5F0-387C120EBB4C}"/>
              </a:ext>
            </a:extLst>
          </p:cNvPr>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2" name="Rectangle 8">
            <a:extLst>
              <a:ext uri="{FF2B5EF4-FFF2-40B4-BE49-F238E27FC236}">
                <a16:creationId xmlns="" xmlns:a16="http://schemas.microsoft.com/office/drawing/2014/main" id="{1424B7B7-4E73-4F4D-ACEF-6A845A17C73A}"/>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3" name="Rectangle 9">
            <a:extLst>
              <a:ext uri="{FF2B5EF4-FFF2-40B4-BE49-F238E27FC236}">
                <a16:creationId xmlns="" xmlns:a16="http://schemas.microsoft.com/office/drawing/2014/main" id="{5FFBB6C9-1D16-4711-8A26-C247D6F41D7F}"/>
              </a:ext>
            </a:extLst>
          </p:cNvPr>
          <p:cNvSpPr>
            <a:spLocks noGrp="1" noChangeArrowheads="1"/>
          </p:cNvSpPr>
          <p:nvPr>
            <p:ph type="title" idx="4294967295"/>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 xmlns:a16="http://schemas.microsoft.com/office/drawing/2014/main" id="{22226D6F-CBF3-46F0-851A-34DCBD6A38B4}"/>
              </a:ext>
            </a:extLst>
          </p:cNvPr>
          <p:cNvSpPr>
            <a:spLocks noGrp="1" noChangeArrowheads="1"/>
          </p:cNvSpPr>
          <p:nvPr>
            <p:ph type="body" idx="4294967295"/>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8731" name="Rectangle 11">
            <a:extLst>
              <a:ext uri="{FF2B5EF4-FFF2-40B4-BE49-F238E27FC236}">
                <a16:creationId xmlns="" xmlns:a16="http://schemas.microsoft.com/office/drawing/2014/main" id="{281D3426-C281-4A55-B460-89878665BBC8}"/>
              </a:ext>
            </a:extLst>
          </p:cNvPr>
          <p:cNvSpPr>
            <a:spLocks noGrp="1" noChangeArrowheads="1"/>
          </p:cNvSpPr>
          <p:nvPr>
            <p:ph type="dt" sz="half" idx="2"/>
          </p:nvPr>
        </p:nvSpPr>
        <p:spPr bwMode="auto">
          <a:xfrm>
            <a:off x="127000" y="6309192"/>
            <a:ext cx="2940050" cy="391645"/>
          </a:xfrm>
          <a:prstGeom prst="rect">
            <a:avLst/>
          </a:prstGeom>
          <a:noFill/>
          <a:ln w="9525">
            <a:noFill/>
            <a:miter lim="800000"/>
          </a:ln>
          <a:effectLst/>
        </p:spPr>
        <p:txBody>
          <a:bodyPr vert="horz" wrap="square" lIns="91440" tIns="45720" rIns="91440" bIns="45720" numCol="1" anchor="ctr" anchorCtr="0" compatLnSpc="1"/>
          <a:lstStyle>
            <a:lvl1pPr eaLnBrk="1" hangingPunct="1">
              <a:defRPr sz="1400">
                <a:ea typeface="宋体" panose="02010600030101010101" pitchFamily="2" charset="-122"/>
              </a:defRPr>
            </a:lvl1pPr>
          </a:lstStyle>
          <a:p>
            <a:pPr>
              <a:defRPr/>
            </a:pPr>
            <a:fld id="{15300102-2A85-4A59-8736-CD9C759AC8D8}" type="datetime1">
              <a:rPr lang="zh-CN" altLang="en-US" smtClean="0"/>
              <a:t>2019\12\5 Thursday</a:t>
            </a:fld>
            <a:endParaRPr lang="en-US" altLang="zh-CN" dirty="0"/>
          </a:p>
        </p:txBody>
      </p:sp>
      <p:sp>
        <p:nvSpPr>
          <p:cNvPr id="158732" name="Rectangle 12">
            <a:extLst>
              <a:ext uri="{FF2B5EF4-FFF2-40B4-BE49-F238E27FC236}">
                <a16:creationId xmlns="" xmlns:a16="http://schemas.microsoft.com/office/drawing/2014/main" id="{622E8989-ADB1-4E67-AED6-382FA657A6CD}"/>
              </a:ext>
            </a:extLst>
          </p:cNvPr>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ea typeface="宋体" panose="02010600030101010101" pitchFamily="2" charset="-122"/>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158733" name="Rectangle 13">
            <a:extLst>
              <a:ext uri="{FF2B5EF4-FFF2-40B4-BE49-F238E27FC236}">
                <a16:creationId xmlns="" xmlns:a16="http://schemas.microsoft.com/office/drawing/2014/main" id="{DC15580A-9400-4FFD-8BB7-77E991B6580D}"/>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a:lvl1pPr>
          </a:lstStyle>
          <a:p>
            <a:pPr>
              <a:defRPr/>
            </a:pPr>
            <a:fld id="{7D7DC14F-A3D9-4620-9F74-4D371C52E80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2" r:id="rId1"/>
    <p:sldLayoutId id="2147483721" r:id="rId2"/>
    <p:sldLayoutId id="2147483725" r:id="rId3"/>
    <p:sldLayoutId id="2147483726" r:id="rId4"/>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100000"/>
        <a:buFont typeface="Wingdings" panose="05000000000000000000"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8.wmf"/><Relationship Id="rId4" Type="http://schemas.openxmlformats.org/officeDocument/2006/relationships/oleObject" Target="../embeddings/oleObject3.bin"/></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a:extLst>
              <a:ext uri="{FF2B5EF4-FFF2-40B4-BE49-F238E27FC236}">
                <a16:creationId xmlns="" xmlns:a16="http://schemas.microsoft.com/office/drawing/2014/main" id="{5B85FCEE-A590-445F-962C-533E3615CBD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2DDF76DD-403F-4630-9E0E-77ECACD85B2E}" type="datetime1">
              <a:rPr lang="zh-CN" altLang="en-US" sz="1400" smtClean="0">
                <a:solidFill>
                  <a:schemeClr val="bg2"/>
                </a:solidFill>
                <a:latin typeface="Tahoma" panose="020B0604030504040204" pitchFamily="34" charset="0"/>
              </a:rPr>
              <a:t>2019\12\5 Thursday</a:t>
            </a:fld>
            <a:endParaRPr lang="zh-CN" altLang="en-US" sz="1400">
              <a:solidFill>
                <a:schemeClr val="bg2"/>
              </a:solidFill>
              <a:latin typeface="Tahoma" panose="020B0604030504040204" pitchFamily="34" charset="0"/>
            </a:endParaRPr>
          </a:p>
        </p:txBody>
      </p:sp>
      <p:sp>
        <p:nvSpPr>
          <p:cNvPr id="5123" name="Rectangle 15">
            <a:extLst>
              <a:ext uri="{FF2B5EF4-FFF2-40B4-BE49-F238E27FC236}">
                <a16:creationId xmlns="" xmlns:a16="http://schemas.microsoft.com/office/drawing/2014/main" id="{FD77CAD6-5C5B-44AC-8B5D-029795EDABC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solidFill>
                  <a:schemeClr val="bg2"/>
                </a:solidFill>
                <a:latin typeface="Tahoma" panose="020B0604030504040204" pitchFamily="34" charset="0"/>
              </a:rPr>
              <a:t>密码学</a:t>
            </a:r>
            <a:r>
              <a:rPr lang="en-US" altLang="zh-CN" sz="1400" dirty="0" smtClean="0">
                <a:solidFill>
                  <a:schemeClr val="bg2"/>
                </a:solidFill>
                <a:latin typeface="Tahoma" panose="020B0604030504040204" pitchFamily="34" charset="0"/>
              </a:rPr>
              <a:t>---</a:t>
            </a:r>
            <a:r>
              <a:rPr lang="zh-CN" altLang="en-US" sz="1400" smtClean="0">
                <a:solidFill>
                  <a:schemeClr val="bg2"/>
                </a:solidFill>
                <a:latin typeface="Tahoma" panose="020B0604030504040204" pitchFamily="34" charset="0"/>
              </a:rPr>
              <a:t>基础理论与应用</a:t>
            </a:r>
            <a:endParaRPr lang="en-US" altLang="zh-CN" sz="1400" dirty="0">
              <a:solidFill>
                <a:schemeClr val="bg2"/>
              </a:solidFill>
              <a:latin typeface="Tahoma" panose="020B0604030504040204" pitchFamily="34" charset="0"/>
            </a:endParaRPr>
          </a:p>
        </p:txBody>
      </p:sp>
      <p:sp>
        <p:nvSpPr>
          <p:cNvPr id="5124" name="Rectangle 16">
            <a:extLst>
              <a:ext uri="{FF2B5EF4-FFF2-40B4-BE49-F238E27FC236}">
                <a16:creationId xmlns="" xmlns:a16="http://schemas.microsoft.com/office/drawing/2014/main" id="{CDD5F31F-1B97-45C6-80A0-433236B7CCDE}"/>
              </a:ext>
            </a:extLst>
          </p:cNvPr>
          <p:cNvSpPr>
            <a:spLocks noGrp="1" noChangeArrowheads="1"/>
          </p:cNvSpPr>
          <p:nvPr>
            <p:ph type="sldNum" sz="quarter" idx="12"/>
          </p:nvPr>
        </p:nvSpPr>
        <p:spPr>
          <a:xfrm>
            <a:off x="7046913"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CD78E65-17F6-497C-8567-ACB3466ACB88}" type="slidenum">
              <a:rPr lang="en-US" altLang="zh-CN" sz="1400" smtClean="0">
                <a:solidFill>
                  <a:schemeClr val="bg2"/>
                </a:solidFill>
                <a:latin typeface="Tahoma" panose="020B0604030504040204" pitchFamily="34" charset="0"/>
              </a:rPr>
              <a:pPr>
                <a:spcBef>
                  <a:spcPct val="0"/>
                </a:spcBef>
                <a:buClrTx/>
                <a:buSzTx/>
                <a:buFontTx/>
                <a:buNone/>
              </a:pPr>
              <a:t>1</a:t>
            </a:fld>
            <a:endParaRPr lang="en-US" altLang="zh-CN" sz="1400" dirty="0">
              <a:solidFill>
                <a:schemeClr val="bg2"/>
              </a:solidFill>
              <a:latin typeface="Tahoma" panose="020B0604030504040204" pitchFamily="34" charset="0"/>
            </a:endParaRPr>
          </a:p>
        </p:txBody>
      </p:sp>
      <p:sp>
        <p:nvSpPr>
          <p:cNvPr id="3077" name="Rectangle 2">
            <a:extLst>
              <a:ext uri="{FF2B5EF4-FFF2-40B4-BE49-F238E27FC236}">
                <a16:creationId xmlns="" xmlns:a16="http://schemas.microsoft.com/office/drawing/2014/main" id="{EA43C1EC-7F09-4F39-B49F-4FF307492DBB}"/>
              </a:ext>
            </a:extLst>
          </p:cNvPr>
          <p:cNvSpPr>
            <a:spLocks noGrp="1" noChangeArrowheads="1"/>
          </p:cNvSpPr>
          <p:nvPr>
            <p:ph type="ctrTitle"/>
          </p:nvPr>
        </p:nvSpPr>
        <p:spPr>
          <a:xfrm>
            <a:off x="1016000" y="1808163"/>
            <a:ext cx="7335838" cy="1260475"/>
          </a:xfrm>
        </p:spPr>
        <p:txBody>
          <a:bodyPr/>
          <a:lstStyle/>
          <a:p>
            <a:pPr algn="ctr" eaLnBrk="1" hangingPunct="1">
              <a:defRPr/>
            </a:pPr>
            <a:r>
              <a:rPr lang="zh-CN" altLang="en-US" sz="5400" b="1" dirty="0">
                <a:solidFill>
                  <a:srgbClr val="FF0000"/>
                </a:solidFill>
                <a:latin typeface="+mn-lt"/>
                <a:ea typeface="华文中宋" panose="02010600040101010101" pitchFamily="2" charset="-122"/>
              </a:rPr>
              <a:t>第</a:t>
            </a:r>
            <a:r>
              <a:rPr lang="en-US" altLang="zh-CN" sz="5400" b="1" dirty="0">
                <a:solidFill>
                  <a:srgbClr val="FF0000"/>
                </a:solidFill>
                <a:latin typeface="+mn-lt"/>
                <a:ea typeface="华文中宋" panose="02010600040101010101" pitchFamily="2" charset="-122"/>
              </a:rPr>
              <a:t>2</a:t>
            </a:r>
            <a:r>
              <a:rPr lang="zh-CN" altLang="en-US" sz="5400" b="1" dirty="0">
                <a:solidFill>
                  <a:srgbClr val="FF0000"/>
                </a:solidFill>
                <a:latin typeface="+mn-lt"/>
                <a:ea typeface="华文中宋" panose="02010600040101010101" pitchFamily="2" charset="-122"/>
              </a:rPr>
              <a:t>章 古典密码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a:extLst>
              <a:ext uri="{FF2B5EF4-FFF2-40B4-BE49-F238E27FC236}">
                <a16:creationId xmlns="" xmlns:a16="http://schemas.microsoft.com/office/drawing/2014/main" id="{C0739356-AD3D-4950-87D1-AFDD35E15848}"/>
              </a:ext>
            </a:extLst>
          </p:cNvPr>
          <p:cNvSpPr>
            <a:spLocks noGrp="1" noChangeArrowheads="1"/>
          </p:cNvSpPr>
          <p:nvPr>
            <p:ph idx="1"/>
          </p:nvPr>
        </p:nvSpPr>
        <p:spPr>
          <a:xfrm>
            <a:off x="521730" y="2078910"/>
            <a:ext cx="7965531" cy="4364038"/>
          </a:xfrm>
        </p:spPr>
        <p:txBody>
          <a:bodyPr/>
          <a:lstStyle/>
          <a:p>
            <a:pPr marL="0" indent="0">
              <a:buFont typeface="Wingdings" panose="05000000000000000000" pitchFamily="2" charset="2"/>
              <a:buNone/>
              <a:defRPr/>
            </a:pPr>
            <a:r>
              <a:rPr lang="zh-CN" altLang="en-US" sz="2800" dirty="0" smtClean="0"/>
              <a:t>解密</a:t>
            </a:r>
            <a:r>
              <a:rPr lang="zh-CN" altLang="en-US" sz="2800" dirty="0"/>
              <a:t>过程与加密过程</a:t>
            </a:r>
            <a:r>
              <a:rPr lang="zh-CN" altLang="en-US" sz="2800" dirty="0" smtClean="0"/>
              <a:t>相类似</a:t>
            </a:r>
            <a:r>
              <a:rPr lang="zh-CN" altLang="en-US" sz="2800" dirty="0"/>
              <a:t>，</a:t>
            </a:r>
            <a:r>
              <a:rPr lang="zh-CN" altLang="en-US" sz="2800" dirty="0" smtClean="0"/>
              <a:t>列</a:t>
            </a:r>
            <a:r>
              <a:rPr lang="zh-CN" altLang="en-US" sz="2800" dirty="0"/>
              <a:t>置换是加密列置换的逆，具体解密过程如下。</a:t>
            </a:r>
            <a:endParaRPr lang="en-US" altLang="zh-CN" sz="2800" dirty="0"/>
          </a:p>
          <a:p>
            <a:pPr marL="0" indent="0">
              <a:buFont typeface="Wingdings" panose="05000000000000000000" pitchFamily="2" charset="2"/>
              <a:buNone/>
              <a:defRPr/>
            </a:pPr>
            <a:r>
              <a:rPr lang="en-US" altLang="zh-CN" sz="2800" dirty="0"/>
              <a:t>(1)</a:t>
            </a:r>
            <a:r>
              <a:rPr lang="zh-CN" altLang="en-US" sz="2800" dirty="0"/>
              <a:t>将密文</a:t>
            </a:r>
            <a:r>
              <a:rPr lang="en-US" altLang="zh-CN" sz="2800" i="1" dirty="0"/>
              <a:t>c</a:t>
            </a:r>
            <a:r>
              <a:rPr lang="zh-CN" altLang="en-US" sz="2800" dirty="0"/>
              <a:t>以分组宽度</a:t>
            </a:r>
            <a:r>
              <a:rPr lang="en-US" altLang="zh-CN" sz="2800" i="1" dirty="0"/>
              <a:t>n</a:t>
            </a:r>
            <a:r>
              <a:rPr lang="zh-CN" altLang="en-US" sz="2800" dirty="0"/>
              <a:t>按列写出得到字符矩阵</a:t>
            </a:r>
            <a:r>
              <a:rPr lang="en-US" altLang="zh-CN" sz="2800" dirty="0">
                <a:cs typeface="Times New Roman" panose="02020603050405020304" pitchFamily="18" charset="0"/>
              </a:rPr>
              <a:t>[</a:t>
            </a:r>
            <a:r>
              <a:rPr lang="en-US" altLang="zh-CN" sz="2800" i="1" dirty="0">
                <a:cs typeface="Times New Roman" panose="02020603050405020304" pitchFamily="18" charset="0"/>
              </a:rPr>
              <a:t>M</a:t>
            </a:r>
            <a:r>
              <a:rPr lang="en-US" altLang="zh-CN" sz="2800" i="1" baseline="-25000" dirty="0">
                <a:cs typeface="Times New Roman" panose="02020603050405020304" pitchFamily="18" charset="0"/>
              </a:rPr>
              <a:t>c</a:t>
            </a:r>
            <a:r>
              <a:rPr lang="en-US" altLang="zh-CN" sz="2800" dirty="0">
                <a:cs typeface="Times New Roman" panose="02020603050405020304" pitchFamily="18" charset="0"/>
              </a:rPr>
              <a:t>]</a:t>
            </a:r>
            <a:r>
              <a:rPr lang="en-US" altLang="zh-CN" sz="2800" i="1" baseline="-25000" dirty="0" err="1">
                <a:cs typeface="Times New Roman" panose="02020603050405020304" pitchFamily="18" charset="0"/>
              </a:rPr>
              <a:t>n</a:t>
            </a:r>
            <a:r>
              <a:rPr lang="en-US" altLang="zh-CN" sz="2800" baseline="-25000" dirty="0" err="1">
                <a:cs typeface="Times New Roman" panose="02020603050405020304" pitchFamily="18" charset="0"/>
              </a:rPr>
              <a:t>×</a:t>
            </a:r>
            <a:r>
              <a:rPr lang="en-US" altLang="zh-CN" sz="2800" i="1" baseline="-25000" dirty="0" err="1">
                <a:cs typeface="Times New Roman" panose="02020603050405020304" pitchFamily="18" charset="0"/>
              </a:rPr>
              <a:t>m</a:t>
            </a:r>
            <a:r>
              <a:rPr lang="zh-CN" altLang="en-US" sz="2800" baseline="-25000" dirty="0">
                <a:cs typeface="Times New Roman" panose="02020603050405020304" pitchFamily="18" charset="0"/>
              </a:rPr>
              <a:t>。</a:t>
            </a:r>
            <a:endParaRPr lang="en-US" altLang="zh-CN" sz="2800" baseline="-25000" dirty="0">
              <a:cs typeface="Times New Roman" panose="02020603050405020304" pitchFamily="18" charset="0"/>
            </a:endParaRPr>
          </a:p>
          <a:p>
            <a:pPr marL="0" indent="0">
              <a:buFont typeface="Wingdings" panose="05000000000000000000" pitchFamily="2" charset="2"/>
              <a:buNone/>
              <a:defRPr/>
            </a:pPr>
            <a:r>
              <a:rPr lang="en-US" altLang="zh-CN" sz="2800" dirty="0"/>
              <a:t>(2)</a:t>
            </a:r>
            <a:r>
              <a:rPr lang="zh-CN" altLang="en-US" sz="2800" dirty="0"/>
              <a:t>按逆置换</a:t>
            </a:r>
            <a:r>
              <a:rPr lang="el-GR" altLang="zh-CN" sz="2800" dirty="0">
                <a:solidFill>
                  <a:srgbClr val="000000"/>
                </a:solidFill>
                <a:cs typeface="Times New Roman" panose="02020603050405020304" pitchFamily="18" charset="0"/>
              </a:rPr>
              <a:t>σ</a:t>
            </a:r>
            <a:r>
              <a:rPr lang="en-US" altLang="zh-CN" sz="2800" baseline="30000" dirty="0">
                <a:solidFill>
                  <a:srgbClr val="000000"/>
                </a:solidFill>
                <a:cs typeface="Times New Roman" panose="02020603050405020304" pitchFamily="18" charset="0"/>
              </a:rPr>
              <a:t>-1</a:t>
            </a:r>
            <a:r>
              <a:rPr lang="zh-CN" altLang="en-US" sz="2800" dirty="0"/>
              <a:t>交换列的</a:t>
            </a:r>
            <a:r>
              <a:rPr lang="zh-CN" altLang="en-US" sz="2800" dirty="0" smtClean="0"/>
              <a:t>位置</a:t>
            </a:r>
            <a:r>
              <a:rPr lang="zh-CN" altLang="en-US" sz="2800" dirty="0"/>
              <a:t>，</a:t>
            </a:r>
            <a:r>
              <a:rPr lang="zh-CN" altLang="en-US" sz="2800" dirty="0" smtClean="0"/>
              <a:t>得</a:t>
            </a:r>
            <a:r>
              <a:rPr lang="zh-CN" altLang="en-US" sz="2800" dirty="0"/>
              <a:t>字符矩阵</a:t>
            </a:r>
            <a:r>
              <a:rPr lang="en-US" altLang="zh-CN" sz="2800" dirty="0">
                <a:cs typeface="Times New Roman" panose="02020603050405020304" pitchFamily="18" charset="0"/>
              </a:rPr>
              <a:t>[</a:t>
            </a:r>
            <a:r>
              <a:rPr lang="en-US" altLang="zh-CN" sz="2800" i="1" dirty="0" err="1">
                <a:cs typeface="Times New Roman" panose="02020603050405020304" pitchFamily="18" charset="0"/>
              </a:rPr>
              <a:t>M</a:t>
            </a:r>
            <a:r>
              <a:rPr lang="en-US" altLang="zh-CN" sz="2800" dirty="0" err="1">
                <a:cs typeface="+mn-lt"/>
                <a:sym typeface="+mn-ea"/>
              </a:rPr>
              <a:t>′</a:t>
            </a:r>
            <a:r>
              <a:rPr lang="en-US" altLang="zh-CN" sz="2800" i="1" baseline="-25000" dirty="0" err="1">
                <a:cs typeface="Times New Roman" panose="02020603050405020304" pitchFamily="18" charset="0"/>
              </a:rPr>
              <a:t>c</a:t>
            </a:r>
            <a:r>
              <a:rPr lang="en-US" altLang="zh-CN" sz="2800" dirty="0">
                <a:cs typeface="Times New Roman" panose="02020603050405020304" pitchFamily="18" charset="0"/>
              </a:rPr>
              <a:t>]</a:t>
            </a:r>
            <a:r>
              <a:rPr lang="en-US" altLang="zh-CN" sz="2800" i="1" baseline="-25000" dirty="0" err="1">
                <a:cs typeface="Times New Roman" panose="02020603050405020304" pitchFamily="18" charset="0"/>
              </a:rPr>
              <a:t>n</a:t>
            </a:r>
            <a:r>
              <a:rPr lang="en-US" altLang="zh-CN" sz="2800" baseline="-25000" dirty="0" err="1">
                <a:cs typeface="Times New Roman" panose="02020603050405020304" pitchFamily="18" charset="0"/>
              </a:rPr>
              <a:t>×</a:t>
            </a:r>
            <a:r>
              <a:rPr lang="en-US" altLang="zh-CN" sz="2800" i="1" baseline="-25000" dirty="0" err="1">
                <a:cs typeface="Times New Roman" panose="02020603050405020304" pitchFamily="18" charset="0"/>
              </a:rPr>
              <a:t>m</a:t>
            </a:r>
            <a:r>
              <a:rPr lang="en-US" altLang="zh-CN" sz="2800" baseline="-25000" dirty="0">
                <a:cs typeface="Times New Roman" panose="02020603050405020304" pitchFamily="18" charset="0"/>
              </a:rPr>
              <a:t> </a:t>
            </a:r>
            <a:r>
              <a:rPr lang="zh-CN" altLang="en-US" sz="2800" dirty="0"/>
              <a:t>。</a:t>
            </a:r>
            <a:endParaRPr lang="en-US" altLang="zh-CN" sz="2800" dirty="0"/>
          </a:p>
          <a:p>
            <a:pPr marL="0" indent="0">
              <a:buFont typeface="Wingdings" panose="05000000000000000000" pitchFamily="2" charset="2"/>
              <a:buNone/>
              <a:defRPr/>
            </a:pPr>
            <a:r>
              <a:rPr lang="en-US" altLang="zh-CN" sz="2800" dirty="0"/>
              <a:t>(3)</a:t>
            </a:r>
            <a:r>
              <a:rPr lang="zh-CN" altLang="en-US" sz="2800" dirty="0"/>
              <a:t>把矩阵</a:t>
            </a:r>
            <a:r>
              <a:rPr lang="en-US" altLang="zh-CN" sz="2800" dirty="0">
                <a:cs typeface="Times New Roman" panose="02020603050405020304" pitchFamily="18" charset="0"/>
              </a:rPr>
              <a:t>[</a:t>
            </a:r>
            <a:r>
              <a:rPr lang="en-US" altLang="zh-CN" sz="2800" i="1" dirty="0" err="1">
                <a:cs typeface="Times New Roman" panose="02020603050405020304" pitchFamily="18" charset="0"/>
              </a:rPr>
              <a:t>M</a:t>
            </a:r>
            <a:r>
              <a:rPr lang="en-US" altLang="zh-CN" sz="2800" dirty="0" err="1">
                <a:cs typeface="+mn-lt"/>
                <a:sym typeface="+mn-ea"/>
              </a:rPr>
              <a:t>′</a:t>
            </a:r>
            <a:r>
              <a:rPr lang="en-US" altLang="zh-CN" sz="2800" i="1" baseline="-25000" dirty="0" err="1">
                <a:cs typeface="Times New Roman" panose="02020603050405020304" pitchFamily="18" charset="0"/>
              </a:rPr>
              <a:t>c</a:t>
            </a:r>
            <a:r>
              <a:rPr lang="en-US" altLang="zh-CN" sz="2800" dirty="0">
                <a:cs typeface="Times New Roman" panose="02020603050405020304" pitchFamily="18" charset="0"/>
              </a:rPr>
              <a:t>]</a:t>
            </a:r>
            <a:r>
              <a:rPr lang="en-US" altLang="zh-CN" sz="2800" i="1" baseline="-25000" dirty="0" err="1">
                <a:cs typeface="Times New Roman" panose="02020603050405020304" pitchFamily="18" charset="0"/>
              </a:rPr>
              <a:t>n</a:t>
            </a:r>
            <a:r>
              <a:rPr lang="en-US" altLang="zh-CN" sz="2800" baseline="-25000" dirty="0" err="1">
                <a:cs typeface="Times New Roman" panose="02020603050405020304" pitchFamily="18" charset="0"/>
              </a:rPr>
              <a:t>×</a:t>
            </a:r>
            <a:r>
              <a:rPr lang="en-US" altLang="zh-CN" sz="2800" i="1" baseline="-25000" dirty="0" err="1">
                <a:cs typeface="Times New Roman" panose="02020603050405020304" pitchFamily="18" charset="0"/>
              </a:rPr>
              <a:t>m</a:t>
            </a:r>
            <a:r>
              <a:rPr lang="zh-CN" altLang="en-US" sz="2800" dirty="0"/>
              <a:t>按</a:t>
            </a:r>
            <a:r>
              <a:rPr lang="en-US" altLang="zh-CN" sz="2800" dirty="0"/>
              <a:t>1</a:t>
            </a:r>
            <a:r>
              <a:rPr lang="zh-CN" altLang="en-US" sz="2800" dirty="0"/>
              <a:t>，</a:t>
            </a:r>
            <a:r>
              <a:rPr lang="en-US" altLang="zh-CN" sz="2800" dirty="0"/>
              <a:t>2</a:t>
            </a:r>
            <a:r>
              <a:rPr lang="zh-CN" altLang="en-US" sz="2800" dirty="0"/>
              <a:t>，</a:t>
            </a:r>
            <a:r>
              <a:rPr lang="en-US" altLang="zh-CN" sz="2800" dirty="0"/>
              <a:t>…</a:t>
            </a:r>
            <a:r>
              <a:rPr lang="zh-CN" altLang="en-US" sz="2800" dirty="0"/>
              <a:t>，</a:t>
            </a:r>
            <a:r>
              <a:rPr lang="en-US" altLang="zh-CN" sz="2800" i="1" dirty="0"/>
              <a:t>n</a:t>
            </a:r>
            <a:r>
              <a:rPr lang="zh-CN" altLang="en-US" sz="2800" dirty="0"/>
              <a:t>行的顺序依次读出，得到明文</a:t>
            </a:r>
            <a:r>
              <a:rPr lang="en-US" altLang="zh-CN" sz="2800" i="1" dirty="0"/>
              <a:t>p</a:t>
            </a:r>
            <a:r>
              <a:rPr lang="zh-CN" altLang="en-US" sz="2800" dirty="0"/>
              <a:t>。</a:t>
            </a:r>
          </a:p>
        </p:txBody>
      </p:sp>
      <p:sp>
        <p:nvSpPr>
          <p:cNvPr id="2" name="日期占位符 3">
            <a:extLst>
              <a:ext uri="{FF2B5EF4-FFF2-40B4-BE49-F238E27FC236}">
                <a16:creationId xmlns="" xmlns:a16="http://schemas.microsoft.com/office/drawing/2014/main" id="{9DFC38B7-2042-4A0B-84E4-29CAF275A41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98D214F5-7AA9-49BA-80D1-1D688C1D39CA}"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6388" name="页脚占位符 4">
            <a:extLst>
              <a:ext uri="{FF2B5EF4-FFF2-40B4-BE49-F238E27FC236}">
                <a16:creationId xmlns="" xmlns:a16="http://schemas.microsoft.com/office/drawing/2014/main" id="{E7445252-F514-4171-B83F-653FA61C0C9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16389" name="灯片编号占位符 5">
            <a:extLst>
              <a:ext uri="{FF2B5EF4-FFF2-40B4-BE49-F238E27FC236}">
                <a16:creationId xmlns="" xmlns:a16="http://schemas.microsoft.com/office/drawing/2014/main" id="{C528C1A5-35A7-4D24-8ADA-BAFCCA0CF18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DEF80F6-DC0A-4938-9CC2-83ECB0F17A97}" type="slidenum">
              <a:rPr lang="en-US" altLang="zh-CN" sz="1400" smtClean="0">
                <a:latin typeface="Tahoma" panose="020B0604030504040204" pitchFamily="34" charset="0"/>
              </a:rPr>
              <a:pPr>
                <a:spcBef>
                  <a:spcPct val="0"/>
                </a:spcBef>
                <a:buClrTx/>
                <a:buSzTx/>
                <a:buFontTx/>
                <a:buNone/>
              </a:pPr>
              <a:t>10</a:t>
            </a:fld>
            <a:endParaRPr lang="en-US" altLang="zh-CN" sz="1400">
              <a:latin typeface="Tahoma" panose="020B060403050404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1718" y="2017713"/>
                <a:ext cx="8613370" cy="4114800"/>
              </a:xfrm>
            </p:spPr>
            <p:txBody>
              <a:bodyPr/>
              <a:lstStyle/>
              <a:p>
                <a:pPr>
                  <a:defRPr/>
                </a:pPr>
                <a:r>
                  <a:rPr lang="zh-CN" altLang="en-US" dirty="0" smtClean="0"/>
                  <a:t>另外，因为</a:t>
                </a:r>
                <a:endParaRPr lang="en-US" altLang="zh-CN" dirty="0"/>
              </a:p>
              <a:p>
                <a:pPr marL="0" indent="0">
                  <a:buNone/>
                  <a:defRPr/>
                </a:pPr>
                <a14:m>
                  <m:oMathPara xmlns:m="http://schemas.openxmlformats.org/officeDocument/2006/math">
                    <m:oMathParaPr>
                      <m:jc m:val="centerGroup"/>
                    </m:oMathParaPr>
                    <m:oMath xmlns:m="http://schemas.openxmlformats.org/officeDocument/2006/math">
                      <m:nary>
                        <m:naryPr>
                          <m:chr m:val="∑"/>
                          <m:ctrlPr>
                            <a:rPr lang="en-US" altLang="zh-CN" i="1">
                              <a:latin typeface="Cambria Math"/>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h</m:t>
                          </m:r>
                          <m:r>
                            <a:rPr lang="en-US" altLang="zh-CN" i="1">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25</m:t>
                          </m:r>
                        </m:sup>
                        <m:e>
                          <m:sSub>
                            <m:sSubPr>
                              <m:ctrlPr>
                                <a:rPr lang="en-US" altLang="zh-CN" i="1" dirty="0">
                                  <a:latin typeface="Cambria Math"/>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sub>
                          </m:sSub>
                          <m:sSub>
                            <m:sSubPr>
                              <m:ctrlPr>
                                <a:rPr lang="en-US" altLang="zh-CN" i="1" dirty="0">
                                  <a:latin typeface="Cambria Math"/>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𝑙</m:t>
                              </m:r>
                            </m:sub>
                          </m:sSub>
                        </m:e>
                      </m:nary>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h</m:t>
                          </m:r>
                          <m:r>
                            <a:rPr lang="en-US" altLang="zh-CN" i="1">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25</m:t>
                          </m:r>
                        </m:sup>
                        <m:e>
                          <m:sSub>
                            <m:sSubPr>
                              <m:ctrlPr>
                                <a:rPr lang="en-US" altLang="zh-CN" i="1" dirty="0">
                                  <a:latin typeface="Cambria Math"/>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sub>
                          </m:sSub>
                          <m:sSub>
                            <m:sSubPr>
                              <m:ctrlPr>
                                <a:rPr lang="en-US" altLang="zh-CN" i="1" dirty="0">
                                  <a:latin typeface="Cambria Math"/>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𝑙</m:t>
                              </m:r>
                            </m:sub>
                          </m:sSub>
                        </m:e>
                      </m:nary>
                    </m:oMath>
                  </m:oMathPara>
                </a14:m>
                <a:endParaRPr lang="en-US" altLang="zh-CN" dirty="0"/>
              </a:p>
              <a:p>
                <a:pPr>
                  <a:defRPr/>
                </a:pPr>
                <a:r>
                  <a:rPr lang="zh-CN" altLang="en-US" dirty="0" smtClean="0">
                    <a:latin typeface="+mn-ea"/>
                  </a:rPr>
                  <a:t>所以</a:t>
                </a:r>
                <a:r>
                  <a:rPr lang="zh-CN" altLang="en-US" dirty="0">
                    <a:latin typeface="+mn-ea"/>
                  </a:rPr>
                  <a:t>相对位移</a:t>
                </a:r>
                <a:r>
                  <a:rPr lang="en-US" altLang="zh-CN" i="1" dirty="0"/>
                  <a:t>l</a:t>
                </a:r>
                <a:r>
                  <a:rPr lang="zh-CN" altLang="en-US" dirty="0" smtClean="0">
                    <a:latin typeface="+mn-ea"/>
                  </a:rPr>
                  <a:t>和（</a:t>
                </a:r>
                <a:r>
                  <a:rPr lang="en-US" altLang="zh-CN" dirty="0" smtClean="0"/>
                  <a:t>26-</a:t>
                </a:r>
                <a:r>
                  <a:rPr lang="en-US" altLang="zh-CN" i="1" dirty="0" smtClean="0"/>
                  <a:t>l</a:t>
                </a:r>
                <a:r>
                  <a:rPr lang="zh-CN" altLang="en-US" dirty="0" smtClean="0"/>
                  <a:t>）</a:t>
                </a:r>
                <a:r>
                  <a:rPr lang="zh-CN" altLang="en-US" dirty="0" smtClean="0">
                    <a:latin typeface="+mn-ea"/>
                  </a:rPr>
                  <a:t>产生</a:t>
                </a:r>
                <a:r>
                  <a:rPr lang="zh-CN" altLang="en-US" dirty="0">
                    <a:latin typeface="+mn-ea"/>
                  </a:rPr>
                  <a:t>相同的</a:t>
                </a:r>
                <a:r>
                  <a:rPr lang="en-US" altLang="zh-CN" i="1" dirty="0" err="1"/>
                  <a:t>MI</a:t>
                </a:r>
                <a:r>
                  <a:rPr lang="en-US" altLang="zh-CN" i="1" baseline="-25000" dirty="0" err="1"/>
                  <a:t>c</a:t>
                </a:r>
                <a:r>
                  <a:rPr lang="zh-CN" altLang="en-US" dirty="0">
                    <a:latin typeface="+mn-ea"/>
                  </a:rPr>
                  <a:t>的估计值。</a:t>
                </a:r>
                <a:endParaRPr lang="en-US" altLang="zh-CN" dirty="0">
                  <a:latin typeface="+mn-ea"/>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1718" y="2017713"/>
                <a:ext cx="8613370" cy="4114800"/>
              </a:xfrm>
              <a:blipFill rotWithShape="1">
                <a:blip r:embed="rId2"/>
                <a:stretch>
                  <a:fillRect l="-1557" t="-25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100</a:t>
            </a:fld>
            <a:endParaRPr lang="en-US" altLang="zh-CN"/>
          </a:p>
        </p:txBody>
      </p:sp>
    </p:spTree>
    <p:extLst>
      <p:ext uri="{BB962C8B-B14F-4D97-AF65-F5344CB8AC3E}">
        <p14:creationId xmlns:p14="http://schemas.microsoft.com/office/powerpoint/2010/main" val="30726325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76727" y="1988904"/>
            <a:ext cx="8415561" cy="990066"/>
          </a:xfrm>
        </p:spPr>
        <p:txBody>
          <a:bodyPr/>
          <a:lstStyle/>
          <a:p>
            <a:r>
              <a:rPr lang="zh-CN" altLang="en-US" dirty="0">
                <a:latin typeface="+mn-ea"/>
              </a:rPr>
              <a:t>交互重合指数</a:t>
            </a:r>
            <a:r>
              <a:rPr lang="en-US" altLang="zh-CN" dirty="0" err="1"/>
              <a:t>MI</a:t>
            </a:r>
            <a:r>
              <a:rPr lang="en-US" altLang="zh-CN" baseline="-25000" dirty="0" err="1"/>
              <a:t>c</a:t>
            </a:r>
            <a:r>
              <a:rPr lang="zh-CN" altLang="en-US" dirty="0">
                <a:latin typeface="+mn-ea"/>
              </a:rPr>
              <a:t>的估计值如表</a:t>
            </a:r>
            <a:r>
              <a:rPr lang="en-US" altLang="zh-CN" dirty="0">
                <a:latin typeface="+mn-ea"/>
              </a:rPr>
              <a:t>2.15</a:t>
            </a:r>
            <a:r>
              <a:rPr lang="zh-CN" altLang="en-US" dirty="0">
                <a:latin typeface="+mn-ea"/>
              </a:rPr>
              <a:t>所示，</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101</a:t>
            </a:fld>
            <a:endParaRPr lang="en-US" altLang="zh-CN"/>
          </a:p>
        </p:txBody>
      </p:sp>
      <p:pic>
        <p:nvPicPr>
          <p:cNvPr id="7" name="图片 7">
            <a:extLst>
              <a:ext uri="{FF2B5EF4-FFF2-40B4-BE49-F238E27FC236}">
                <a16:creationId xmlns="" xmlns:a16="http://schemas.microsoft.com/office/drawing/2014/main" id="{B96CDC71-AB26-49FF-ACB9-92457AEB4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15" y="2708952"/>
            <a:ext cx="8561152" cy="2925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46969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1853895"/>
            <a:ext cx="8703376" cy="4590306"/>
          </a:xfrm>
        </p:spPr>
        <p:txBody>
          <a:bodyPr/>
          <a:lstStyle/>
          <a:p>
            <a:r>
              <a:rPr lang="zh-CN" altLang="en-US" dirty="0">
                <a:latin typeface="+mn-ea"/>
              </a:rPr>
              <a:t>可以看出，当相对位移不等于</a:t>
            </a:r>
            <a:r>
              <a:rPr lang="en-US" altLang="zh-CN" dirty="0">
                <a:latin typeface="+mn-ea"/>
              </a:rPr>
              <a:t>0</a:t>
            </a:r>
            <a:r>
              <a:rPr lang="zh-CN" altLang="en-US" dirty="0">
                <a:latin typeface="+mn-ea"/>
              </a:rPr>
              <a:t>时，交互重合</a:t>
            </a:r>
            <a:r>
              <a:rPr lang="en-US" altLang="zh-CN" i="1" dirty="0" err="1"/>
              <a:t>MI</a:t>
            </a:r>
            <a:r>
              <a:rPr lang="en-US" altLang="zh-CN" i="1" baseline="-25000" dirty="0" err="1"/>
              <a:t>c</a:t>
            </a:r>
            <a:r>
              <a:rPr lang="zh-CN" altLang="en-US" dirty="0">
                <a:latin typeface="+mn-ea"/>
              </a:rPr>
              <a:t>指数的估计值为</a:t>
            </a:r>
            <a:r>
              <a:rPr lang="en-US" altLang="zh-CN" dirty="0">
                <a:latin typeface="+mn-ea"/>
              </a:rPr>
              <a:t>0.032</a:t>
            </a:r>
            <a:r>
              <a:rPr lang="zh-CN" altLang="en-US" dirty="0">
                <a:latin typeface="+mn-ea"/>
              </a:rPr>
              <a:t>～</a:t>
            </a:r>
            <a:r>
              <a:rPr lang="en-US" altLang="zh-CN" dirty="0">
                <a:latin typeface="+mn-ea"/>
              </a:rPr>
              <a:t>0.045</a:t>
            </a:r>
            <a:r>
              <a:rPr lang="zh-CN" altLang="en-US" dirty="0" smtClean="0">
                <a:latin typeface="+mn-ea"/>
              </a:rPr>
              <a:t>；</a:t>
            </a:r>
            <a:endParaRPr lang="en-US" altLang="zh-CN" dirty="0" smtClean="0">
              <a:latin typeface="+mn-ea"/>
            </a:endParaRPr>
          </a:p>
          <a:p>
            <a:r>
              <a:rPr lang="zh-CN" altLang="en-US" dirty="0" smtClean="0">
                <a:latin typeface="+mn-ea"/>
              </a:rPr>
              <a:t>而</a:t>
            </a:r>
            <a:r>
              <a:rPr lang="zh-CN" altLang="en-US" dirty="0">
                <a:latin typeface="+mn-ea"/>
              </a:rPr>
              <a:t>当相对位移等于</a:t>
            </a:r>
            <a:r>
              <a:rPr lang="en-US" altLang="zh-CN" dirty="0">
                <a:latin typeface="+mn-ea"/>
              </a:rPr>
              <a:t>0</a:t>
            </a:r>
            <a:r>
              <a:rPr lang="zh-CN" altLang="en-US" dirty="0">
                <a:latin typeface="+mn-ea"/>
              </a:rPr>
              <a:t>时，交互重合指数的估计值为</a:t>
            </a:r>
            <a:r>
              <a:rPr lang="en-US" altLang="zh-CN" dirty="0">
                <a:latin typeface="+mn-ea"/>
              </a:rPr>
              <a:t>0.065</a:t>
            </a:r>
            <a:r>
              <a:rPr lang="zh-CN" altLang="en-US" dirty="0" smtClean="0">
                <a:latin typeface="+mn-ea"/>
              </a:rPr>
              <a:t>。</a:t>
            </a:r>
            <a:endParaRPr lang="en-US" altLang="zh-CN" dirty="0" smtClean="0">
              <a:latin typeface="+mn-ea"/>
            </a:endParaRPr>
          </a:p>
          <a:p>
            <a:r>
              <a:rPr lang="zh-CN" altLang="en-US" dirty="0" smtClean="0">
                <a:latin typeface="+mn-ea"/>
              </a:rPr>
              <a:t>注意</a:t>
            </a:r>
            <a:r>
              <a:rPr lang="zh-CN" altLang="en-US" dirty="0">
                <a:latin typeface="+mn-ea"/>
              </a:rPr>
              <a:t>到</a:t>
            </a:r>
            <a:r>
              <a:rPr lang="en-US" altLang="zh-CN" dirty="0">
                <a:latin typeface="+mn-ea"/>
              </a:rPr>
              <a:t>0.045</a:t>
            </a:r>
            <a:r>
              <a:rPr lang="zh-CN" altLang="en-US" dirty="0">
                <a:latin typeface="+mn-ea"/>
              </a:rPr>
              <a:t>与</a:t>
            </a:r>
            <a:r>
              <a:rPr lang="en-US" altLang="zh-CN" dirty="0">
                <a:latin typeface="+mn-ea"/>
              </a:rPr>
              <a:t>0.065</a:t>
            </a:r>
            <a:r>
              <a:rPr lang="zh-CN" altLang="en-US" dirty="0">
                <a:latin typeface="+mn-ea"/>
              </a:rPr>
              <a:t>相差较远，可以利用这个事实来推测</a:t>
            </a:r>
            <a:r>
              <a:rPr lang="en-US" altLang="zh-CN" i="1" dirty="0" err="1"/>
              <a:t>y</a:t>
            </a:r>
            <a:r>
              <a:rPr lang="en-US" altLang="zh-CN" i="1" baseline="-25000" dirty="0" err="1"/>
              <a:t>i</a:t>
            </a:r>
            <a:r>
              <a:rPr lang="zh-CN" altLang="en-US" dirty="0"/>
              <a:t>与</a:t>
            </a:r>
            <a:r>
              <a:rPr lang="en-US" altLang="zh-CN" i="1" dirty="0" err="1"/>
              <a:t>y</a:t>
            </a:r>
            <a:r>
              <a:rPr lang="en-US" altLang="zh-CN" i="1" baseline="-25000" dirty="0" err="1"/>
              <a:t>j</a:t>
            </a:r>
            <a:r>
              <a:rPr lang="zh-CN" altLang="en-US" dirty="0">
                <a:latin typeface="+mn-ea"/>
              </a:rPr>
              <a:t>相对位移</a:t>
            </a:r>
            <a:r>
              <a:rPr lang="en-US" altLang="zh-CN" i="1" dirty="0"/>
              <a:t>l=</a:t>
            </a:r>
            <a:r>
              <a:rPr lang="en-US" altLang="zh-CN" i="1" dirty="0" err="1"/>
              <a:t>k</a:t>
            </a:r>
            <a:r>
              <a:rPr lang="en-US" altLang="zh-CN" i="1" baseline="-25000" dirty="0" err="1"/>
              <a:t>i</a:t>
            </a:r>
            <a:r>
              <a:rPr lang="en-US" altLang="zh-CN" i="1" dirty="0" err="1"/>
              <a:t>-k</a:t>
            </a:r>
            <a:r>
              <a:rPr lang="en-US" altLang="zh-CN" i="1" baseline="-25000" dirty="0" err="1"/>
              <a:t>j</a:t>
            </a:r>
            <a:r>
              <a:rPr lang="zh-CN" altLang="en-US" dirty="0" smtClean="0">
                <a:latin typeface="+mn-ea"/>
              </a:rPr>
              <a:t>。</a:t>
            </a:r>
            <a:endParaRPr lang="en-US" altLang="zh-CN" dirty="0" smtClean="0">
              <a:latin typeface="+mn-ea"/>
            </a:endParaRPr>
          </a:p>
          <a:p>
            <a:r>
              <a:rPr lang="zh-CN" altLang="en-US" dirty="0" smtClean="0">
                <a:latin typeface="+mn-ea"/>
              </a:rPr>
              <a:t>设</a:t>
            </a:r>
            <a:r>
              <a:rPr lang="en-US" altLang="zh-CN" i="1" dirty="0"/>
              <a:t>e</a:t>
            </a:r>
            <a:r>
              <a:rPr lang="en-US" altLang="zh-CN" baseline="-25000" dirty="0"/>
              <a:t>0</a:t>
            </a:r>
            <a:r>
              <a:rPr lang="en-US" altLang="zh-CN" dirty="0"/>
              <a:t>=0,</a:t>
            </a:r>
            <a:r>
              <a:rPr lang="en-US" altLang="zh-CN" i="1" dirty="0"/>
              <a:t>e</a:t>
            </a:r>
            <a:r>
              <a:rPr lang="en-US" altLang="zh-CN" baseline="-25000" dirty="0"/>
              <a:t>1</a:t>
            </a:r>
            <a:r>
              <a:rPr lang="en-US" altLang="zh-CN" dirty="0"/>
              <a:t>=1,</a:t>
            </a:r>
            <a:r>
              <a:rPr lang="en-US" altLang="zh-CN" i="1" dirty="0"/>
              <a:t>e</a:t>
            </a:r>
            <a:r>
              <a:rPr lang="en-US" altLang="zh-CN" baseline="-25000" dirty="0"/>
              <a:t>2</a:t>
            </a:r>
            <a:r>
              <a:rPr lang="en-US" altLang="zh-CN" dirty="0"/>
              <a:t>=2,…,</a:t>
            </a:r>
            <a:r>
              <a:rPr lang="en-US" altLang="zh-CN" i="1" dirty="0" smtClean="0"/>
              <a:t>e</a:t>
            </a:r>
            <a:r>
              <a:rPr lang="en-US" altLang="zh-CN" baseline="-25000" dirty="0" smtClean="0"/>
              <a:t>25</a:t>
            </a:r>
            <a:r>
              <a:rPr lang="en-US" altLang="zh-CN" dirty="0" smtClean="0"/>
              <a:t>=25</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102</a:t>
            </a:fld>
            <a:endParaRPr lang="en-US" altLang="zh-CN"/>
          </a:p>
        </p:txBody>
      </p:sp>
    </p:spTree>
    <p:extLst>
      <p:ext uri="{BB962C8B-B14F-4D97-AF65-F5344CB8AC3E}">
        <p14:creationId xmlns:p14="http://schemas.microsoft.com/office/powerpoint/2010/main" val="29459450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31724" y="2033907"/>
                <a:ext cx="8235549" cy="4114800"/>
              </a:xfrm>
            </p:spPr>
            <p:txBody>
              <a:bodyPr/>
              <a:lstStyle/>
              <a:p>
                <a:pPr/>
                <a:r>
                  <a:rPr lang="zh-CN" altLang="en-US" dirty="0" smtClean="0">
                    <a:latin typeface="+mn-ea"/>
                  </a:rPr>
                  <a:t>用</a:t>
                </a:r>
                <a:r>
                  <a:rPr lang="en-US" altLang="zh-CN" i="1" dirty="0" err="1"/>
                  <a:t>e</a:t>
                </a:r>
                <a:r>
                  <a:rPr lang="en-US" altLang="zh-CN" i="1" baseline="-25000" dirty="0" err="1"/>
                  <a:t>g</a:t>
                </a:r>
                <a:r>
                  <a:rPr lang="zh-CN" altLang="en-US" dirty="0">
                    <a:latin typeface="+mn-ea"/>
                  </a:rPr>
                  <a:t>作为密钥按加法密码对</a:t>
                </a:r>
                <a:r>
                  <a:rPr lang="en-US" altLang="zh-CN" i="1" dirty="0" err="1"/>
                  <a:t>y</a:t>
                </a:r>
                <a:r>
                  <a:rPr lang="en-US" altLang="zh-CN" i="1" baseline="-25000" dirty="0" err="1"/>
                  <a:t>i</a:t>
                </a:r>
                <a:r>
                  <a:rPr lang="zh-CN" altLang="en-US" dirty="0">
                    <a:latin typeface="+mn-ea"/>
                  </a:rPr>
                  <a:t>加密，设密文为</a:t>
                </a:r>
                <a14:m>
                  <m:oMath xmlns:m="http://schemas.openxmlformats.org/officeDocument/2006/math">
                    <m:sSubSup>
                      <m:sSubSupPr>
                        <m:ctrlPr>
                          <a:rPr lang="en-US" altLang="zh-CN" i="1">
                            <a:latin typeface="Cambria Math"/>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𝑗</m:t>
                        </m:r>
                      </m:sub>
                      <m:sup>
                        <m:r>
                          <a:rPr lang="en-US" altLang="zh-CN" i="1">
                            <a:latin typeface="Cambria Math" panose="02040503050406030204" pitchFamily="18" charset="0"/>
                          </a:rPr>
                          <m:t>𝑔</m:t>
                        </m:r>
                      </m:sup>
                    </m:sSubSup>
                  </m:oMath>
                </a14:m>
                <a:r>
                  <a:rPr lang="en-US" altLang="zh-CN" baseline="30000" dirty="0"/>
                  <a:t> </a:t>
                </a:r>
                <a:r>
                  <a:rPr lang="zh-CN" altLang="en-US" dirty="0"/>
                  <a:t>，</a:t>
                </a:r>
                <a:r>
                  <a:rPr lang="en-US" altLang="zh-CN" dirty="0"/>
                  <a:t>0≤</a:t>
                </a:r>
                <a:r>
                  <a:rPr lang="en-US" altLang="zh-CN" i="1" dirty="0"/>
                  <a:t>g</a:t>
                </a:r>
                <a:r>
                  <a:rPr lang="en-US" altLang="zh-CN" dirty="0"/>
                  <a:t>≤</a:t>
                </a:r>
                <a:r>
                  <a:rPr lang="en-US" altLang="zh-CN" dirty="0"/>
                  <a:t>25</a:t>
                </a:r>
                <a:endParaRPr lang="zh-CN" altLang="en-US" dirty="0"/>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𝑀𝐼</m:t>
                      </m:r>
                      <m:r>
                        <a:rPr lang="en-US" altLang="zh-CN" i="1" baseline="-25000">
                          <a:latin typeface="Cambria Math" panose="02040503050406030204" pitchFamily="18" charset="0"/>
                        </a:rPr>
                        <m:t>𝑐</m:t>
                      </m:r>
                      <m:d>
                        <m:dPr>
                          <m:ctrlPr>
                            <a:rPr lang="en-US" altLang="zh-CN" i="1">
                              <a:latin typeface="Cambria Math"/>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𝑦𝑔</m:t>
                          </m:r>
                        </m:e>
                      </m:d>
                      <m:r>
                        <a:rPr lang="en-US" altLang="zh-CN" i="1">
                          <a:latin typeface="Cambria Math" panose="02040503050406030204" pitchFamily="18" charset="0"/>
                        </a:rPr>
                        <m:t>=</m:t>
                      </m:r>
                      <m:d>
                        <m:dPr>
                          <m:begChr m:val="{"/>
                          <m:endChr m:val="}"/>
                          <m:ctrlPr>
                            <a:rPr lang="en-US" altLang="zh-CN" i="1">
                              <a:latin typeface="Cambria Math"/>
                            </a:rPr>
                          </m:ctrlPr>
                        </m:dPr>
                        <m:e>
                          <m:nary>
                            <m:naryPr>
                              <m:chr m:val="∑"/>
                              <m:ctrlPr>
                                <a:rPr lang="en-US" altLang="zh-CN" i="1">
                                  <a:latin typeface="Cambria Math"/>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25</m:t>
                              </m:r>
                            </m:sup>
                            <m:e>
                              <m:r>
                                <a:rPr lang="en-US" altLang="zh-CN" i="1">
                                  <a:latin typeface="Cambria Math" panose="02040503050406030204" pitchFamily="18" charset="0"/>
                                </a:rPr>
                                <m:t>𝑓</m:t>
                              </m:r>
                              <m:r>
                                <a:rPr lang="en-US" altLang="zh-CN" i="1" baseline="-25000">
                                  <a:latin typeface="Cambria Math" panose="02040503050406030204" pitchFamily="18" charset="0"/>
                                </a:rPr>
                                <m:t>𝑖</m:t>
                              </m:r>
                            </m:e>
                          </m:nary>
                          <m:sSubSup>
                            <m:sSubSupPr>
                              <m:ctrlPr>
                                <a:rPr lang="en-US" altLang="zh-CN" i="1">
                                  <a:latin typeface="Cambria Math"/>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𝑔</m:t>
                              </m:r>
                            </m:sub>
                            <m:sup>
                              <m:r>
                                <a:rPr lang="en-US" altLang="zh-CN" i="1">
                                  <a:latin typeface="Cambria Math" panose="02040503050406030204" pitchFamily="18" charset="0"/>
                                </a:rPr>
                                <m:t>′</m:t>
                              </m:r>
                            </m:sup>
                          </m:sSubSup>
                        </m:e>
                      </m:d>
                      <m:r>
                        <a:rPr lang="en-US" altLang="zh-CN" i="1">
                          <a:latin typeface="Cambria Math" panose="02040503050406030204" pitchFamily="18" charset="0"/>
                        </a:rPr>
                        <m:t>/</m:t>
                      </m:r>
                      <m:r>
                        <a:rPr lang="en-US" altLang="zh-CN" i="1">
                          <a:latin typeface="Cambria Math" panose="02040503050406030204" pitchFamily="18" charset="0"/>
                        </a:rPr>
                        <m:t>𝑛𝑛</m:t>
                      </m:r>
                      <m:r>
                        <a:rPr lang="en-US" altLang="zh-CN" i="1">
                          <a:latin typeface="Cambria Math" panose="02040503050406030204" pitchFamily="18" charset="0"/>
                        </a:rPr>
                        <m:t>′</m:t>
                      </m:r>
                    </m:oMath>
                  </m:oMathPara>
                </a14:m>
                <a:endParaRPr lang="en-US" altLang="zh-CN" dirty="0" smtClean="0"/>
              </a:p>
              <a:p>
                <a:pPr/>
                <a:r>
                  <a:rPr lang="zh-CN" altLang="en-US" dirty="0"/>
                  <a:t>容易</a:t>
                </a:r>
                <a:r>
                  <a:rPr lang="zh-CN" altLang="en-US" dirty="0"/>
                  <a:t>计算交互重合指数</a:t>
                </a:r>
                <a:r>
                  <a:rPr lang="en-US" altLang="zh-CN" i="1" dirty="0" err="1"/>
                  <a:t>MI</a:t>
                </a:r>
                <a:r>
                  <a:rPr lang="en-US" altLang="zh-CN" i="1" baseline="-25000" dirty="0" err="1"/>
                  <a:t>c</a:t>
                </a:r>
                <a:r>
                  <a:rPr lang="en-US" altLang="zh-CN" i="1" dirty="0"/>
                  <a:t>(</a:t>
                </a:r>
                <a:r>
                  <a:rPr lang="en-US" altLang="zh-CN" i="1" dirty="0" err="1"/>
                  <a:t>y</a:t>
                </a:r>
                <a:r>
                  <a:rPr lang="en-US" altLang="zh-CN" i="1" baseline="-25000" dirty="0" err="1"/>
                  <a:t>i</a:t>
                </a:r>
                <a:r>
                  <a:rPr lang="en-US" altLang="zh-CN" i="1" dirty="0"/>
                  <a:t>, </a:t>
                </a:r>
                <a14:m>
                  <m:oMath xmlns:m="http://schemas.openxmlformats.org/officeDocument/2006/math">
                    <m:sSubSup>
                      <m:sSubSupPr>
                        <m:ctrlPr>
                          <a:rPr lang="en-US" altLang="zh-CN" i="1">
                            <a:latin typeface="Cambria Math"/>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𝑗</m:t>
                        </m:r>
                      </m:sub>
                      <m:sup>
                        <m:r>
                          <a:rPr lang="en-US" altLang="zh-CN" i="1">
                            <a:latin typeface="Cambria Math" panose="02040503050406030204" pitchFamily="18" charset="0"/>
                          </a:rPr>
                          <m:t>𝑔</m:t>
                        </m:r>
                      </m:sup>
                    </m:sSubSup>
                  </m:oMath>
                </a14:m>
                <a:r>
                  <a:rPr lang="en-US" altLang="zh-CN" i="1" dirty="0"/>
                  <a:t>)</a:t>
                </a:r>
                <a:r>
                  <a:rPr lang="zh-CN" altLang="en-US" dirty="0" smtClean="0"/>
                  <a:t>。</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31724" y="2033907"/>
                <a:ext cx="8235549" cy="4114800"/>
              </a:xfrm>
              <a:blipFill rotWithShape="1">
                <a:blip r:embed="rId2"/>
                <a:stretch>
                  <a:fillRect l="-1702" t="-25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103</a:t>
            </a:fld>
            <a:endParaRPr lang="en-US" altLang="zh-CN"/>
          </a:p>
        </p:txBody>
      </p:sp>
    </p:spTree>
    <p:extLst>
      <p:ext uri="{BB962C8B-B14F-4D97-AF65-F5344CB8AC3E}">
        <p14:creationId xmlns:p14="http://schemas.microsoft.com/office/powerpoint/2010/main" val="36061822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38078" y="2168916"/>
                <a:ext cx="9000091" cy="3346416"/>
              </a:xfrm>
            </p:spPr>
            <p:txBody>
              <a:bodyPr/>
              <a:lstStyle/>
              <a:p>
                <a:r>
                  <a:rPr lang="zh-CN" altLang="en-US" dirty="0" smtClean="0"/>
                  <a:t>因为</a:t>
                </a:r>
                <a:r>
                  <a:rPr lang="en-US" altLang="zh-CN" i="1" dirty="0" err="1"/>
                  <a:t>y</a:t>
                </a:r>
                <a:r>
                  <a:rPr lang="en-US" altLang="zh-CN" i="1" baseline="-25000" dirty="0" err="1"/>
                  <a:t>i</a:t>
                </a:r>
                <a:r>
                  <a:rPr lang="zh-CN" altLang="en-US" dirty="0"/>
                  <a:t>与</a:t>
                </a:r>
                <a:r>
                  <a:rPr lang="en-US" altLang="zh-CN" i="1" dirty="0" err="1" smtClean="0"/>
                  <a:t>y</a:t>
                </a:r>
                <a:r>
                  <a:rPr lang="en-US" altLang="zh-CN" i="1" baseline="-25000" dirty="0" err="1" smtClean="0"/>
                  <a:t>j</a:t>
                </a:r>
                <a:r>
                  <a:rPr lang="en-US" altLang="zh-CN" i="1" baseline="30000" dirty="0" err="1" smtClean="0"/>
                  <a:t>l</a:t>
                </a:r>
                <a:r>
                  <a:rPr lang="zh-CN" altLang="en-US" dirty="0" smtClean="0"/>
                  <a:t>的</a:t>
                </a:r>
                <a:r>
                  <a:rPr lang="zh-CN" altLang="en-US" dirty="0"/>
                  <a:t>相对位移为</a:t>
                </a:r>
                <a:r>
                  <a:rPr lang="en-US" altLang="zh-CN" dirty="0"/>
                  <a:t>0</a:t>
                </a:r>
                <a:r>
                  <a:rPr lang="zh-CN" altLang="en-US" dirty="0"/>
                  <a:t>，所以当</a:t>
                </a:r>
                <a:r>
                  <a:rPr lang="en-US" altLang="zh-CN" i="1" dirty="0"/>
                  <a:t>g=l</a:t>
                </a:r>
                <a:r>
                  <a:rPr lang="zh-CN" altLang="en-US" dirty="0"/>
                  <a:t>时，</a:t>
                </a:r>
                <a:r>
                  <a:rPr lang="en-US" altLang="zh-CN" i="1" dirty="0" err="1"/>
                  <a:t>MI</a:t>
                </a:r>
                <a:r>
                  <a:rPr lang="en-US" altLang="zh-CN" i="1" baseline="-25000" dirty="0" err="1"/>
                  <a:t>c</a:t>
                </a:r>
                <a:r>
                  <a:rPr lang="en-US" altLang="zh-CN" i="1" dirty="0"/>
                  <a:t>(</a:t>
                </a:r>
                <a:r>
                  <a:rPr lang="en-US" altLang="zh-CN" i="1" dirty="0" err="1"/>
                  <a:t>y</a:t>
                </a:r>
                <a:r>
                  <a:rPr lang="en-US" altLang="zh-CN" i="1" baseline="-25000" dirty="0" err="1"/>
                  <a:t>i</a:t>
                </a:r>
                <a:r>
                  <a:rPr lang="en-US" altLang="zh-CN" i="1" dirty="0"/>
                  <a:t>, </a:t>
                </a:r>
                <a14:m>
                  <m:oMath xmlns:m="http://schemas.openxmlformats.org/officeDocument/2006/math">
                    <m:sSubSup>
                      <m:sSubSupPr>
                        <m:ctrlPr>
                          <a:rPr lang="en-US" altLang="zh-CN" i="1">
                            <a:latin typeface="Cambria Math"/>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𝑗</m:t>
                        </m:r>
                      </m:sub>
                      <m:sup>
                        <m:r>
                          <a:rPr lang="en-US" altLang="zh-CN" i="1">
                            <a:latin typeface="Cambria Math" panose="02040503050406030204" pitchFamily="18" charset="0"/>
                          </a:rPr>
                          <m:t>𝑔</m:t>
                        </m:r>
                      </m:sup>
                    </m:sSubSup>
                  </m:oMath>
                </a14:m>
                <a:r>
                  <a:rPr lang="en-US" altLang="zh-CN" i="1" dirty="0"/>
                  <a:t>)</a:t>
                </a:r>
                <a:r>
                  <a:rPr lang="zh-CN" altLang="en-US" dirty="0"/>
                  <a:t>应该接近</a:t>
                </a:r>
                <a:r>
                  <a:rPr lang="en-US" altLang="zh-CN" dirty="0"/>
                  <a:t>0.065</a:t>
                </a:r>
                <a:r>
                  <a:rPr lang="zh-CN" altLang="en-US" dirty="0"/>
                  <a:t>。而当</a:t>
                </a:r>
                <a:r>
                  <a:rPr lang="en-US" altLang="zh-CN" i="1" dirty="0" err="1"/>
                  <a:t>g</a:t>
                </a:r>
                <a:r>
                  <a:rPr lang="en-US" altLang="zh-CN" i="1" dirty="0" err="1">
                    <a:ea typeface="等线" panose="02010600030101010101" pitchFamily="2" charset="-122"/>
                  </a:rPr>
                  <a:t>≠</a:t>
                </a:r>
                <a:r>
                  <a:rPr lang="en-US" altLang="zh-CN" i="1" dirty="0" err="1"/>
                  <a:t>l</a:t>
                </a:r>
                <a:r>
                  <a:rPr lang="zh-CN" altLang="en-US" dirty="0"/>
                  <a:t>时，</a:t>
                </a:r>
                <a:r>
                  <a:rPr lang="en-US" altLang="zh-CN" i="1" dirty="0" err="1"/>
                  <a:t>MI</a:t>
                </a:r>
                <a:r>
                  <a:rPr lang="en-US" altLang="zh-CN" i="1" baseline="-25000" dirty="0" err="1"/>
                  <a:t>c</a:t>
                </a:r>
                <a:r>
                  <a:rPr lang="en-US" altLang="zh-CN" i="1" dirty="0"/>
                  <a:t>(</a:t>
                </a:r>
                <a:r>
                  <a:rPr lang="en-US" altLang="zh-CN" i="1" dirty="0" err="1"/>
                  <a:t>y</a:t>
                </a:r>
                <a:r>
                  <a:rPr lang="en-US" altLang="zh-CN" i="1" baseline="-25000" dirty="0" err="1"/>
                  <a:t>i</a:t>
                </a:r>
                <a:r>
                  <a:rPr lang="en-US" altLang="zh-CN" i="1" dirty="0"/>
                  <a:t>, </a:t>
                </a:r>
                <a14:m>
                  <m:oMath xmlns:m="http://schemas.openxmlformats.org/officeDocument/2006/math">
                    <m:sSubSup>
                      <m:sSubSupPr>
                        <m:ctrlPr>
                          <a:rPr lang="en-US" altLang="zh-CN" i="1">
                            <a:latin typeface="Cambria Math"/>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𝑗</m:t>
                        </m:r>
                      </m:sub>
                      <m:sup>
                        <m:r>
                          <a:rPr lang="en-US" altLang="zh-CN" i="1">
                            <a:latin typeface="Cambria Math" panose="02040503050406030204" pitchFamily="18" charset="0"/>
                          </a:rPr>
                          <m:t>𝑔</m:t>
                        </m:r>
                      </m:sup>
                    </m:sSubSup>
                  </m:oMath>
                </a14:m>
                <a:r>
                  <a:rPr lang="en-US" altLang="zh-CN" i="1" dirty="0"/>
                  <a:t>)</a:t>
                </a:r>
                <a:r>
                  <a:rPr lang="zh-CN" altLang="en-US" dirty="0"/>
                  <a:t>应该在</a:t>
                </a:r>
                <a:r>
                  <a:rPr lang="en-US" altLang="zh-CN" dirty="0"/>
                  <a:t>0.032</a:t>
                </a:r>
                <a:r>
                  <a:rPr lang="zh-CN" altLang="en-US" dirty="0"/>
                  <a:t>～</a:t>
                </a:r>
                <a:r>
                  <a:rPr lang="en-US" altLang="zh-CN" dirty="0"/>
                  <a:t>0.045</a:t>
                </a:r>
                <a:r>
                  <a:rPr lang="zh-CN" altLang="en-US" dirty="0"/>
                  <a:t>变化</a:t>
                </a:r>
                <a:r>
                  <a:rPr lang="zh-CN" altLang="en-US" dirty="0" smtClean="0"/>
                  <a:t>。</a:t>
                </a:r>
                <a:endParaRPr lang="en-US" altLang="zh-CN" dirty="0" smtClean="0"/>
              </a:p>
              <a:p>
                <a:r>
                  <a:rPr lang="zh-CN" altLang="en-US" dirty="0" smtClean="0"/>
                  <a:t>通过</a:t>
                </a:r>
                <a:r>
                  <a:rPr lang="zh-CN" altLang="en-US" dirty="0"/>
                  <a:t>这种方法，可以获得任意两个密文子串</a:t>
                </a:r>
                <a:r>
                  <a:rPr lang="en-US" altLang="zh-CN" i="1" dirty="0" err="1"/>
                  <a:t>y</a:t>
                </a:r>
                <a:r>
                  <a:rPr lang="en-US" altLang="zh-CN" i="1" baseline="-25000" dirty="0" err="1"/>
                  <a:t>i</a:t>
                </a:r>
                <a:r>
                  <a:rPr lang="zh-CN" altLang="en-US" dirty="0"/>
                  <a:t>和</a:t>
                </a:r>
                <a:r>
                  <a:rPr lang="en-US" altLang="zh-CN" i="1" dirty="0" err="1"/>
                  <a:t>y</a:t>
                </a:r>
                <a:r>
                  <a:rPr lang="en-US" altLang="zh-CN" i="1" baseline="-25000" dirty="0" err="1"/>
                  <a:t>j</a:t>
                </a:r>
                <a:r>
                  <a:rPr lang="zh-CN" altLang="en-US" dirty="0"/>
                  <a:t>的相对位移</a:t>
                </a:r>
                <a:r>
                  <a:rPr lang="zh-CN" altLang="en-US" dirty="0" smtClean="0"/>
                  <a:t>。</a:t>
                </a:r>
                <a:endParaRPr lang="en-US" altLang="zh-CN" dirty="0" smtClean="0"/>
              </a:p>
              <a:p>
                <a:r>
                  <a:rPr lang="zh-CN" altLang="en-US" dirty="0" smtClean="0"/>
                  <a:t>对于</a:t>
                </a:r>
                <a:r>
                  <a:rPr lang="zh-CN" altLang="en-US" dirty="0"/>
                  <a:t>加法密码，因为只有</a:t>
                </a:r>
                <a:r>
                  <a:rPr lang="en-US" altLang="zh-CN" dirty="0"/>
                  <a:t>26</a:t>
                </a:r>
                <a:r>
                  <a:rPr lang="zh-CN" altLang="en-US" dirty="0"/>
                  <a:t>个可能的密钥，所以可以很容易地通过穷举搜索法得到密钥。</a:t>
                </a:r>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38078" y="2168916"/>
                <a:ext cx="9000091" cy="3346416"/>
              </a:xfrm>
              <a:blipFill rotWithShape="1">
                <a:blip r:embed="rId2"/>
                <a:stretch>
                  <a:fillRect l="-1558" t="-3097" r="-881" b="-2276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104</a:t>
            </a:fld>
            <a:endParaRPr lang="en-US" altLang="zh-CN"/>
          </a:p>
        </p:txBody>
      </p:sp>
    </p:spTree>
    <p:extLst>
      <p:ext uri="{BB962C8B-B14F-4D97-AF65-F5344CB8AC3E}">
        <p14:creationId xmlns:p14="http://schemas.microsoft.com/office/powerpoint/2010/main" val="3854885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AC061560-580D-4B34-B9F7-E4AF25AC73C6}"/>
              </a:ext>
            </a:extLst>
          </p:cNvPr>
          <p:cNvSpPr>
            <a:spLocks noGrp="1"/>
          </p:cNvSpPr>
          <p:nvPr>
            <p:ph idx="1"/>
          </p:nvPr>
        </p:nvSpPr>
        <p:spPr>
          <a:xfrm>
            <a:off x="522288" y="2012950"/>
            <a:ext cx="7935912" cy="4114800"/>
          </a:xfrm>
        </p:spPr>
        <p:txBody>
          <a:bodyPr/>
          <a:lstStyle/>
          <a:p>
            <a:pPr marL="0" indent="0">
              <a:buNone/>
              <a:defRPr/>
            </a:pPr>
            <a:r>
              <a:rPr lang="zh-CN" altLang="en-US" dirty="0">
                <a:latin typeface="+mn-ea"/>
              </a:rPr>
              <a:t>例</a:t>
            </a:r>
            <a:r>
              <a:rPr lang="en-US" altLang="zh-CN" b="1" dirty="0">
                <a:latin typeface="+mn-ea"/>
              </a:rPr>
              <a:t>2.9</a:t>
            </a:r>
            <a:r>
              <a:rPr lang="zh-CN" altLang="en-US" dirty="0">
                <a:latin typeface="+mn-ea"/>
              </a:rPr>
              <a:t>设某一段明文经维吉尼亚密码加密后的密文为</a:t>
            </a:r>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en-US" altLang="zh-CN" sz="2800" dirty="0">
              <a:latin typeface="+mn-ea"/>
            </a:endParaRPr>
          </a:p>
        </p:txBody>
      </p:sp>
      <p:sp>
        <p:nvSpPr>
          <p:cNvPr id="98307" name="日期占位符 3">
            <a:extLst>
              <a:ext uri="{FF2B5EF4-FFF2-40B4-BE49-F238E27FC236}">
                <a16:creationId xmlns="" xmlns:a16="http://schemas.microsoft.com/office/drawing/2014/main" id="{7181F66A-30FE-4634-A6A3-007B6DDA83E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D92C901-6BEF-4E91-A85C-41CAFCFE9FDA}"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98308" name="页脚占位符 4">
            <a:extLst>
              <a:ext uri="{FF2B5EF4-FFF2-40B4-BE49-F238E27FC236}">
                <a16:creationId xmlns="" xmlns:a16="http://schemas.microsoft.com/office/drawing/2014/main" id="{AC12E63A-41EA-4607-8E28-D6C77311F39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98309" name="灯片编号占位符 5">
            <a:extLst>
              <a:ext uri="{FF2B5EF4-FFF2-40B4-BE49-F238E27FC236}">
                <a16:creationId xmlns="" xmlns:a16="http://schemas.microsoft.com/office/drawing/2014/main" id="{ED8F36F8-950C-43D5-AAB5-E5A21DD4DAB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D0A80BE-8EAC-47A2-954A-E0A47FDE0F08}" type="slidenum">
              <a:rPr lang="en-US" altLang="zh-CN" sz="1400" smtClean="0">
                <a:latin typeface="Tahoma" panose="020B0604030504040204" pitchFamily="34" charset="0"/>
              </a:rPr>
              <a:pPr>
                <a:spcBef>
                  <a:spcPct val="0"/>
                </a:spcBef>
                <a:buClrTx/>
                <a:buSzTx/>
                <a:buFontTx/>
                <a:buNone/>
              </a:pPr>
              <a:t>105</a:t>
            </a:fld>
            <a:endParaRPr lang="en-US" altLang="zh-CN" sz="1400">
              <a:latin typeface="Tahoma" panose="020B0604030504040204" pitchFamily="34" charset="0"/>
            </a:endParaRPr>
          </a:p>
        </p:txBody>
      </p:sp>
      <p:pic>
        <p:nvPicPr>
          <p:cNvPr id="6" name="图片 5">
            <a:extLst>
              <a:ext uri="{FF2B5EF4-FFF2-40B4-BE49-F238E27FC236}">
                <a16:creationId xmlns="" xmlns:a16="http://schemas.microsoft.com/office/drawing/2014/main" id="{D4FD3D57-55D9-418B-8A76-78572FED1544}"/>
              </a:ext>
            </a:extLst>
          </p:cNvPr>
          <p:cNvPicPr>
            <a:picLocks noChangeAspect="1"/>
          </p:cNvPicPr>
          <p:nvPr/>
        </p:nvPicPr>
        <p:blipFill>
          <a:blip r:embed="rId2"/>
          <a:stretch>
            <a:fillRect/>
          </a:stretch>
        </p:blipFill>
        <p:spPr>
          <a:xfrm>
            <a:off x="566733" y="3068976"/>
            <a:ext cx="8190546" cy="3252322"/>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1988904"/>
            <a:ext cx="8712276" cy="4114800"/>
          </a:xfrm>
        </p:spPr>
        <p:txBody>
          <a:bodyPr/>
          <a:lstStyle/>
          <a:p>
            <a:pPr>
              <a:defRPr/>
            </a:pPr>
            <a:r>
              <a:rPr lang="zh-CN" altLang="en-US" dirty="0"/>
              <a:t>可以看出，密文片段</a:t>
            </a:r>
            <a:r>
              <a:rPr lang="en-US" altLang="zh-CN" dirty="0"/>
              <a:t>CHR</a:t>
            </a:r>
            <a:r>
              <a:rPr lang="zh-CN" altLang="en-US" dirty="0"/>
              <a:t>在密文中出现了</a:t>
            </a:r>
            <a:r>
              <a:rPr lang="en-US" altLang="zh-CN" dirty="0"/>
              <a:t>5</a:t>
            </a:r>
            <a:r>
              <a:rPr lang="zh-CN" altLang="en-US" dirty="0"/>
              <a:t>次，每次出现的开始位置分别为</a:t>
            </a:r>
            <a:r>
              <a:rPr lang="en-US" altLang="zh-CN" dirty="0"/>
              <a:t>1</a:t>
            </a:r>
            <a:r>
              <a:rPr lang="zh-CN" altLang="en-US" dirty="0"/>
              <a:t>，</a:t>
            </a:r>
            <a:r>
              <a:rPr lang="en-US" altLang="zh-CN" dirty="0"/>
              <a:t>166</a:t>
            </a:r>
            <a:r>
              <a:rPr lang="zh-CN" altLang="en-US" dirty="0"/>
              <a:t>，</a:t>
            </a:r>
            <a:r>
              <a:rPr lang="en-US" altLang="zh-CN" dirty="0"/>
              <a:t>236</a:t>
            </a:r>
            <a:r>
              <a:rPr lang="zh-CN" altLang="en-US" dirty="0"/>
              <a:t>，</a:t>
            </a:r>
            <a:r>
              <a:rPr lang="en-US" altLang="zh-CN" dirty="0"/>
              <a:t>276</a:t>
            </a:r>
            <a:r>
              <a:rPr lang="zh-CN" altLang="en-US" dirty="0"/>
              <a:t>， </a:t>
            </a:r>
            <a:r>
              <a:rPr lang="en-US" altLang="zh-CN" dirty="0" smtClean="0"/>
              <a:t>285</a:t>
            </a:r>
            <a:r>
              <a:rPr lang="zh-CN" altLang="en-US" dirty="0" smtClean="0"/>
              <a:t>。</a:t>
            </a:r>
            <a:endParaRPr lang="en-US" altLang="zh-CN" dirty="0" smtClean="0"/>
          </a:p>
          <a:p>
            <a:pPr>
              <a:defRPr/>
            </a:pPr>
            <a:r>
              <a:rPr lang="zh-CN" altLang="en-US" dirty="0" smtClean="0"/>
              <a:t>第</a:t>
            </a:r>
            <a:r>
              <a:rPr lang="en-US" altLang="zh-CN" dirty="0"/>
              <a:t>1</a:t>
            </a:r>
            <a:r>
              <a:rPr lang="zh-CN" altLang="en-US" dirty="0"/>
              <a:t>次出现到其他各次出现的距离分别为</a:t>
            </a:r>
            <a:r>
              <a:rPr lang="en-US" altLang="zh-CN" dirty="0"/>
              <a:t>165</a:t>
            </a:r>
            <a:r>
              <a:rPr lang="zh-CN" altLang="en-US" dirty="0"/>
              <a:t>，</a:t>
            </a:r>
            <a:r>
              <a:rPr lang="en-US" altLang="zh-CN" dirty="0"/>
              <a:t>235</a:t>
            </a:r>
            <a:r>
              <a:rPr lang="zh-CN" altLang="en-US" dirty="0"/>
              <a:t>，</a:t>
            </a:r>
            <a:r>
              <a:rPr lang="en-US" altLang="zh-CN" dirty="0"/>
              <a:t>275</a:t>
            </a:r>
            <a:r>
              <a:rPr lang="zh-CN" altLang="en-US" dirty="0"/>
              <a:t>，</a:t>
            </a:r>
            <a:r>
              <a:rPr lang="en-US" altLang="zh-CN" dirty="0"/>
              <a:t>285</a:t>
            </a:r>
            <a:r>
              <a:rPr lang="zh-CN" altLang="en-US" dirty="0" smtClean="0"/>
              <a:t>。</a:t>
            </a:r>
            <a:endParaRPr lang="en-US" altLang="zh-CN" dirty="0" smtClean="0"/>
          </a:p>
          <a:p>
            <a:pPr>
              <a:defRPr/>
            </a:pPr>
            <a:r>
              <a:rPr lang="zh-CN" altLang="en-US" dirty="0" smtClean="0"/>
              <a:t>容易计算</a:t>
            </a:r>
            <a:r>
              <a:rPr lang="en-US" altLang="zh-CN" dirty="0" smtClean="0"/>
              <a:t> </a:t>
            </a:r>
            <a:r>
              <a:rPr lang="en-US" altLang="zh-CN" dirty="0" err="1"/>
              <a:t>gcd</a:t>
            </a:r>
            <a:r>
              <a:rPr lang="en-US" altLang="zh-CN" dirty="0"/>
              <a:t>(165,235,275,285)=5</a:t>
            </a:r>
          </a:p>
          <a:p>
            <a:pPr>
              <a:defRPr/>
            </a:pPr>
            <a:r>
              <a:rPr lang="zh-CN" altLang="en-US" dirty="0"/>
              <a:t>因此，密钥字的长度很可能是</a:t>
            </a:r>
            <a:r>
              <a:rPr lang="en-US" altLang="zh-CN" dirty="0"/>
              <a:t>5</a:t>
            </a:r>
            <a:r>
              <a:rPr lang="zh-CN" altLang="en-US" dirty="0"/>
              <a:t>。 </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106</a:t>
            </a:fld>
            <a:endParaRPr lang="en-US" altLang="zh-CN"/>
          </a:p>
        </p:txBody>
      </p:sp>
    </p:spTree>
    <p:extLst>
      <p:ext uri="{BB962C8B-B14F-4D97-AF65-F5344CB8AC3E}">
        <p14:creationId xmlns:p14="http://schemas.microsoft.com/office/powerpoint/2010/main" val="38330528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2017713"/>
            <a:ext cx="8748379" cy="4114800"/>
          </a:xfrm>
        </p:spPr>
        <p:txBody>
          <a:bodyPr/>
          <a:lstStyle/>
          <a:p>
            <a:r>
              <a:rPr lang="zh-CN" altLang="en-US" sz="3000" dirty="0"/>
              <a:t>根据定义</a:t>
            </a:r>
            <a:r>
              <a:rPr lang="en-US" altLang="zh-CN" sz="3000" dirty="0"/>
              <a:t>2.1</a:t>
            </a:r>
            <a:r>
              <a:rPr lang="zh-CN" altLang="en-US" sz="3000" dirty="0"/>
              <a:t>中的公式，密文子串</a:t>
            </a:r>
            <a:r>
              <a:rPr lang="en-US" altLang="zh-CN" sz="3000" i="1" dirty="0" err="1"/>
              <a:t>y</a:t>
            </a:r>
            <a:r>
              <a:rPr lang="en-US" altLang="zh-CN" sz="3000" i="1" baseline="-25000" dirty="0" err="1"/>
              <a:t>i</a:t>
            </a:r>
            <a:r>
              <a:rPr lang="zh-CN" altLang="en-US" sz="3000" dirty="0"/>
              <a:t>的交互重合指数是容易计算的，</a:t>
            </a:r>
            <a:r>
              <a:rPr lang="en-US" altLang="zh-CN" sz="3000" dirty="0"/>
              <a:t>1</a:t>
            </a:r>
            <a:r>
              <a:rPr lang="zh-CN" altLang="en-US" sz="3000" dirty="0"/>
              <a:t>≤</a:t>
            </a:r>
            <a:r>
              <a:rPr lang="en-US" altLang="zh-CN" sz="3000" i="1" dirty="0" err="1"/>
              <a:t>i</a:t>
            </a:r>
            <a:r>
              <a:rPr lang="zh-CN" altLang="en-US" sz="3000" dirty="0"/>
              <a:t>≤</a:t>
            </a:r>
            <a:r>
              <a:rPr lang="en-US" altLang="zh-CN" sz="3000" i="1" dirty="0" smtClean="0"/>
              <a:t>m</a:t>
            </a:r>
            <a:r>
              <a:rPr lang="zh-CN" altLang="en-US" sz="3000" dirty="0" smtClean="0"/>
              <a:t>。</a:t>
            </a:r>
            <a:endParaRPr lang="en-US" altLang="zh-CN" sz="3000" dirty="0" smtClean="0"/>
          </a:p>
          <a:p>
            <a:r>
              <a:rPr lang="zh-CN" altLang="en-US" sz="3000" dirty="0" smtClean="0"/>
              <a:t>若</a:t>
            </a:r>
            <a:r>
              <a:rPr lang="en-US" altLang="zh-CN" sz="3000" i="1" dirty="0" smtClean="0"/>
              <a:t>m</a:t>
            </a:r>
            <a:r>
              <a:rPr lang="en-US" altLang="zh-CN" sz="3000" dirty="0" smtClean="0"/>
              <a:t>=1</a:t>
            </a:r>
            <a:r>
              <a:rPr lang="zh-CN" altLang="en-US" sz="3000" dirty="0" smtClean="0"/>
              <a:t>，</a:t>
            </a:r>
            <a:r>
              <a:rPr lang="zh-CN" altLang="en-US" sz="3000" dirty="0"/>
              <a:t>则交互重合指数为</a:t>
            </a:r>
            <a:r>
              <a:rPr lang="en-US" altLang="zh-CN" sz="3000" dirty="0"/>
              <a:t>0.045</a:t>
            </a:r>
            <a:r>
              <a:rPr lang="zh-CN" altLang="en-US" sz="3000" dirty="0" smtClean="0"/>
              <a:t>。</a:t>
            </a:r>
            <a:endParaRPr lang="en-US" altLang="zh-CN" sz="3000" dirty="0" smtClean="0"/>
          </a:p>
          <a:p>
            <a:r>
              <a:rPr lang="zh-CN" altLang="en-US" sz="3000" dirty="0" smtClean="0"/>
              <a:t>若</a:t>
            </a:r>
            <a:r>
              <a:rPr lang="en-US" altLang="zh-CN" sz="3000" i="1" dirty="0"/>
              <a:t>m</a:t>
            </a:r>
            <a:r>
              <a:rPr lang="en-US" altLang="zh-CN" sz="3000" dirty="0"/>
              <a:t>=2,</a:t>
            </a:r>
            <a:r>
              <a:rPr lang="zh-CN" altLang="en-US" sz="3000" dirty="0"/>
              <a:t>则两个交互重合指数分别为</a:t>
            </a:r>
            <a:r>
              <a:rPr lang="en-US" altLang="zh-CN" sz="3000" dirty="0"/>
              <a:t>0.046</a:t>
            </a:r>
            <a:r>
              <a:rPr lang="zh-CN" altLang="en-US" sz="3000" dirty="0"/>
              <a:t>，</a:t>
            </a:r>
            <a:r>
              <a:rPr lang="en-US" altLang="zh-CN" sz="3000" dirty="0"/>
              <a:t>0.041</a:t>
            </a:r>
            <a:r>
              <a:rPr lang="zh-CN" altLang="en-US" sz="3000" dirty="0"/>
              <a:t>。若</a:t>
            </a:r>
            <a:r>
              <a:rPr lang="en-US" altLang="zh-CN" sz="3000" i="1" dirty="0"/>
              <a:t>m</a:t>
            </a:r>
            <a:r>
              <a:rPr lang="en-US" altLang="zh-CN" sz="3000" dirty="0"/>
              <a:t>=3</a:t>
            </a:r>
            <a:r>
              <a:rPr lang="zh-CN" altLang="en-US" sz="3000" dirty="0"/>
              <a:t>，则</a:t>
            </a:r>
            <a:r>
              <a:rPr lang="en-US" altLang="zh-CN" sz="3000" dirty="0"/>
              <a:t>3</a:t>
            </a:r>
            <a:r>
              <a:rPr lang="zh-CN" altLang="en-US" sz="3000" dirty="0"/>
              <a:t>个交互重合指数分别为</a:t>
            </a:r>
            <a:r>
              <a:rPr lang="en-US" altLang="zh-CN" sz="3000" dirty="0"/>
              <a:t>0.043</a:t>
            </a:r>
            <a:r>
              <a:rPr lang="zh-CN" altLang="en-US" sz="3000" dirty="0"/>
              <a:t>，</a:t>
            </a:r>
            <a:r>
              <a:rPr lang="en-US" altLang="zh-CN" sz="3000" dirty="0"/>
              <a:t>0.050</a:t>
            </a:r>
            <a:r>
              <a:rPr lang="zh-CN" altLang="en-US" sz="3000" dirty="0"/>
              <a:t>，</a:t>
            </a:r>
            <a:r>
              <a:rPr lang="en-US" altLang="zh-CN" sz="3000" dirty="0"/>
              <a:t>0.047</a:t>
            </a:r>
            <a:r>
              <a:rPr lang="zh-CN" altLang="en-US" sz="3000" dirty="0" smtClean="0"/>
              <a:t>。</a:t>
            </a:r>
            <a:endParaRPr lang="en-US" altLang="zh-CN" sz="3000" dirty="0" smtClean="0"/>
          </a:p>
          <a:p>
            <a:r>
              <a:rPr lang="zh-CN" altLang="en-US" sz="3000" dirty="0" smtClean="0"/>
              <a:t>若</a:t>
            </a:r>
            <a:r>
              <a:rPr lang="en-US" altLang="zh-CN" sz="3000" i="1" dirty="0"/>
              <a:t>m</a:t>
            </a:r>
            <a:r>
              <a:rPr lang="en-US" altLang="zh-CN" sz="3000" dirty="0"/>
              <a:t>=5,</a:t>
            </a:r>
            <a:r>
              <a:rPr lang="zh-CN" altLang="en-US" sz="3000" dirty="0"/>
              <a:t> ，则</a:t>
            </a:r>
            <a:r>
              <a:rPr lang="en-US" altLang="zh-CN" sz="3000" dirty="0"/>
              <a:t>5</a:t>
            </a:r>
            <a:r>
              <a:rPr lang="zh-CN" altLang="en-US" sz="3000" dirty="0"/>
              <a:t>个交互重合指数分别为</a:t>
            </a:r>
            <a:r>
              <a:rPr lang="en-US" altLang="zh-CN" sz="3000" dirty="0"/>
              <a:t>0.063</a:t>
            </a:r>
            <a:r>
              <a:rPr lang="zh-CN" altLang="en-US" sz="3000" dirty="0"/>
              <a:t>，</a:t>
            </a:r>
            <a:r>
              <a:rPr lang="en-US" altLang="zh-CN" sz="3000" dirty="0"/>
              <a:t>0.068</a:t>
            </a:r>
            <a:r>
              <a:rPr lang="zh-CN" altLang="en-US" sz="3000" dirty="0"/>
              <a:t>，</a:t>
            </a:r>
            <a:r>
              <a:rPr lang="en-US" altLang="zh-CN" sz="3000" dirty="0"/>
              <a:t>0.069</a:t>
            </a:r>
            <a:r>
              <a:rPr lang="zh-CN" altLang="en-US" sz="3000" dirty="0"/>
              <a:t>，</a:t>
            </a:r>
            <a:r>
              <a:rPr lang="en-US" altLang="zh-CN" sz="3000" dirty="0"/>
              <a:t>0.061</a:t>
            </a:r>
            <a:r>
              <a:rPr lang="zh-CN" altLang="en-US" sz="3000" dirty="0"/>
              <a:t>，</a:t>
            </a:r>
            <a:r>
              <a:rPr lang="en-US" altLang="zh-CN" sz="3000" dirty="0"/>
              <a:t>0.072</a:t>
            </a:r>
            <a:r>
              <a:rPr lang="zh-CN" altLang="en-US" sz="3000" dirty="0" smtClean="0"/>
              <a:t>。</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107</a:t>
            </a:fld>
            <a:endParaRPr lang="en-US" altLang="zh-CN"/>
          </a:p>
        </p:txBody>
      </p:sp>
    </p:spTree>
    <p:extLst>
      <p:ext uri="{BB962C8B-B14F-4D97-AF65-F5344CB8AC3E}">
        <p14:creationId xmlns:p14="http://schemas.microsoft.com/office/powerpoint/2010/main" val="6534892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2017713"/>
            <a:ext cx="8748379" cy="4114800"/>
          </a:xfrm>
        </p:spPr>
        <p:txBody>
          <a:bodyPr/>
          <a:lstStyle/>
          <a:p>
            <a:r>
              <a:rPr lang="zh-CN" altLang="en-US" sz="3000" dirty="0" smtClean="0"/>
              <a:t>显然</a:t>
            </a:r>
            <a:r>
              <a:rPr lang="zh-CN" altLang="en-US" sz="3000" dirty="0"/>
              <a:t>，</a:t>
            </a:r>
            <a:r>
              <a:rPr lang="en-US" altLang="zh-CN" sz="3000" i="1" dirty="0"/>
              <a:t>m</a:t>
            </a:r>
            <a:r>
              <a:rPr lang="en-US" altLang="zh-CN" sz="3000" dirty="0"/>
              <a:t>=5</a:t>
            </a:r>
            <a:r>
              <a:rPr lang="zh-CN" altLang="en-US" sz="3000" dirty="0"/>
              <a:t>时的各个交互重合指数最接近</a:t>
            </a:r>
            <a:r>
              <a:rPr lang="en-US" altLang="zh-CN" sz="3000" dirty="0"/>
              <a:t>0.065</a:t>
            </a:r>
            <a:r>
              <a:rPr lang="zh-CN" altLang="en-US" sz="3000" dirty="0"/>
              <a:t>。因此，通过计算密文子串</a:t>
            </a:r>
            <a:r>
              <a:rPr lang="en-US" altLang="zh-CN" sz="3000" i="1" dirty="0" err="1"/>
              <a:t>y</a:t>
            </a:r>
            <a:r>
              <a:rPr lang="en-US" altLang="zh-CN" sz="3000" i="1" baseline="-25000" dirty="0" err="1"/>
              <a:t>i</a:t>
            </a:r>
            <a:r>
              <a:rPr lang="zh-CN" altLang="en-US" sz="3000" dirty="0"/>
              <a:t>的交互重合指数，进一步证实了密钥字的长度是</a:t>
            </a:r>
            <a:r>
              <a:rPr lang="en-US" altLang="zh-CN" sz="3000" dirty="0"/>
              <a:t>5</a:t>
            </a:r>
            <a:r>
              <a:rPr lang="zh-CN" altLang="en-US" sz="3000" dirty="0"/>
              <a:t>。</a:t>
            </a:r>
            <a:endParaRPr lang="en-US" altLang="zh-CN" sz="3000"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108</a:t>
            </a:fld>
            <a:endParaRPr lang="en-US" altLang="zh-CN"/>
          </a:p>
        </p:txBody>
      </p:sp>
    </p:spTree>
    <p:extLst>
      <p:ext uri="{BB962C8B-B14F-4D97-AF65-F5344CB8AC3E}">
        <p14:creationId xmlns:p14="http://schemas.microsoft.com/office/powerpoint/2010/main" val="6413079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76727" y="2017713"/>
                <a:ext cx="8478361" cy="4114800"/>
              </a:xfrm>
            </p:spPr>
            <p:txBody>
              <a:bodyPr/>
              <a:lstStyle/>
              <a:p>
                <a:r>
                  <a:rPr lang="zh-CN" altLang="en-US" dirty="0">
                    <a:latin typeface="+mn-ea"/>
                  </a:rPr>
                  <a:t>现在</a:t>
                </a:r>
                <a:r>
                  <a:rPr lang="zh-CN" altLang="en-US" dirty="0">
                    <a:latin typeface="+mn-ea"/>
                  </a:rPr>
                  <a:t>来讨论确定密钥字</a:t>
                </a:r>
                <a:r>
                  <a:rPr lang="zh-CN" altLang="en-US" dirty="0" smtClean="0">
                    <a:latin typeface="+mn-ea"/>
                  </a:rPr>
                  <a:t>。</a:t>
                </a:r>
                <a:endParaRPr lang="en-US" altLang="zh-CN" dirty="0" smtClean="0">
                  <a:latin typeface="+mn-ea"/>
                </a:endParaRPr>
              </a:p>
              <a:p>
                <a:r>
                  <a:rPr lang="zh-CN" altLang="en-US" dirty="0" smtClean="0">
                    <a:latin typeface="+mn-ea"/>
                  </a:rPr>
                  <a:t>通过</a:t>
                </a:r>
                <a:r>
                  <a:rPr lang="zh-CN" altLang="en-US" dirty="0">
                    <a:latin typeface="+mn-ea"/>
                  </a:rPr>
                  <a:t>编制一个简单的计算机程序，容易得到</a:t>
                </a:r>
                <a:r>
                  <a:rPr lang="en-US" altLang="zh-CN" dirty="0">
                    <a:latin typeface="+mn-ea"/>
                  </a:rPr>
                  <a:t>260</a:t>
                </a:r>
                <a:r>
                  <a:rPr lang="zh-CN" altLang="en-US" dirty="0">
                    <a:latin typeface="+mn-ea"/>
                  </a:rPr>
                  <a:t>个交互重合指数</a:t>
                </a:r>
                <a:r>
                  <a:rPr lang="en-US" altLang="zh-CN" i="1" dirty="0" err="1"/>
                  <a:t>MI</a:t>
                </a:r>
                <a:r>
                  <a:rPr lang="en-US" altLang="zh-CN" i="1" baseline="-25000" dirty="0" err="1"/>
                  <a:t>c</a:t>
                </a:r>
                <a:r>
                  <a:rPr lang="en-US" altLang="zh-CN" i="1" dirty="0"/>
                  <a:t>(</a:t>
                </a:r>
                <a:r>
                  <a:rPr lang="en-US" altLang="zh-CN" i="1" dirty="0" err="1"/>
                  <a:t>y</a:t>
                </a:r>
                <a:r>
                  <a:rPr lang="en-US" altLang="zh-CN" i="1" baseline="-25000" dirty="0" err="1"/>
                  <a:t>i</a:t>
                </a:r>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𝑗</m:t>
                        </m:r>
                      </m:sub>
                      <m:sup>
                        <m:r>
                          <a:rPr lang="en-US" altLang="zh-CN" i="1">
                            <a:latin typeface="Cambria Math" panose="02040503050406030204" pitchFamily="18" charset="0"/>
                          </a:rPr>
                          <m:t>𝑔</m:t>
                        </m:r>
                      </m:sup>
                    </m:sSubSup>
                  </m:oMath>
                </a14:m>
                <a:r>
                  <a:rPr lang="en-US" altLang="zh-CN" dirty="0"/>
                  <a:t>)</a:t>
                </a:r>
                <a:r>
                  <a:rPr lang="zh-CN" altLang="en-US" dirty="0">
                    <a:latin typeface="+mn-ea"/>
                  </a:rPr>
                  <a:t>的值，</a:t>
                </a:r>
                <a:r>
                  <a:rPr lang="en-US" altLang="zh-CN" dirty="0"/>
                  <a:t>1</a:t>
                </a:r>
                <a:r>
                  <a:rPr lang="zh-CN" altLang="en-US" dirty="0"/>
                  <a:t>≤</a:t>
                </a:r>
                <a:r>
                  <a:rPr lang="en-US" altLang="zh-CN" i="1" dirty="0" err="1"/>
                  <a:t>i</a:t>
                </a:r>
                <a:r>
                  <a:rPr lang="zh-CN" altLang="en-US" dirty="0"/>
                  <a:t>˂</a:t>
                </a:r>
                <a:r>
                  <a:rPr lang="en-US" altLang="zh-CN" i="1" dirty="0"/>
                  <a:t>j</a:t>
                </a:r>
                <a:r>
                  <a:rPr lang="zh-CN" altLang="en-US" dirty="0"/>
                  <a:t>≤</a:t>
                </a:r>
                <a:r>
                  <a:rPr lang="en-US" altLang="zh-CN" dirty="0"/>
                  <a:t>25</a:t>
                </a:r>
                <a:r>
                  <a:rPr lang="zh-CN" altLang="en-US" dirty="0"/>
                  <a:t>，</a:t>
                </a:r>
                <a:r>
                  <a:rPr lang="en-US" altLang="zh-CN" dirty="0"/>
                  <a:t>0</a:t>
                </a:r>
                <a:r>
                  <a:rPr lang="zh-CN" altLang="en-US" dirty="0"/>
                  <a:t>≤</a:t>
                </a:r>
                <a:r>
                  <a:rPr lang="en-US" altLang="zh-CN" i="1" dirty="0"/>
                  <a:t>g</a:t>
                </a:r>
                <a:r>
                  <a:rPr lang="zh-CN" altLang="en-US" dirty="0"/>
                  <a:t>≤</a:t>
                </a:r>
                <a:r>
                  <a:rPr lang="en-US" altLang="zh-CN" dirty="0"/>
                  <a:t>25 </a:t>
                </a:r>
                <a:r>
                  <a:rPr lang="zh-CN" altLang="en-US" dirty="0" smtClean="0">
                    <a:latin typeface="+mn-ea"/>
                  </a:rPr>
                  <a:t>。</a:t>
                </a:r>
                <a:endParaRPr lang="en-US" altLang="zh-CN" dirty="0" smtClean="0">
                  <a:latin typeface="+mn-ea"/>
                </a:endParaRPr>
              </a:p>
              <a:p>
                <a:r>
                  <a:rPr lang="zh-CN" altLang="en-US" dirty="0" smtClean="0">
                    <a:latin typeface="+mn-ea"/>
                  </a:rPr>
                  <a:t>密文</a:t>
                </a:r>
                <a:r>
                  <a:rPr lang="zh-CN" altLang="en-US" dirty="0">
                    <a:latin typeface="+mn-ea"/>
                  </a:rPr>
                  <a:t>子串的交互重合指数</a:t>
                </a:r>
                <a:r>
                  <a:rPr lang="en-US" altLang="zh-CN" i="1" dirty="0" err="1"/>
                  <a:t>MI</a:t>
                </a:r>
                <a:r>
                  <a:rPr lang="en-US" altLang="zh-CN" i="1" baseline="-25000" dirty="0" err="1"/>
                  <a:t>c</a:t>
                </a:r>
                <a:r>
                  <a:rPr lang="zh-CN" altLang="en-US" dirty="0">
                    <a:latin typeface="+mn-ea"/>
                  </a:rPr>
                  <a:t>的估计值如表</a:t>
                </a:r>
                <a:r>
                  <a:rPr lang="en-US" altLang="zh-CN" dirty="0">
                    <a:latin typeface="+mn-ea"/>
                  </a:rPr>
                  <a:t>2.16</a:t>
                </a:r>
                <a:r>
                  <a:rPr lang="zh-CN" altLang="en-US" dirty="0">
                    <a:latin typeface="+mn-ea"/>
                  </a:rPr>
                  <a:t>所</a:t>
                </a:r>
                <a:r>
                  <a:rPr lang="zh-CN" altLang="en-US" dirty="0"/>
                  <a:t>示。</a:t>
                </a:r>
                <a:endParaRPr lang="zh-CN" altLang="en-US" dirty="0">
                  <a:latin typeface="+mn-ea"/>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76727" y="2017713"/>
                <a:ext cx="8478361" cy="4114800"/>
              </a:xfrm>
              <a:blipFill rotWithShape="1">
                <a:blip r:embed="rId2"/>
                <a:stretch>
                  <a:fillRect l="-1582" t="-192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109</a:t>
            </a:fld>
            <a:endParaRPr lang="en-US" altLang="zh-CN"/>
          </a:p>
        </p:txBody>
      </p:sp>
    </p:spTree>
    <p:extLst>
      <p:ext uri="{BB962C8B-B14F-4D97-AF65-F5344CB8AC3E}">
        <p14:creationId xmlns:p14="http://schemas.microsoft.com/office/powerpoint/2010/main" val="3607303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a:extLst>
              <a:ext uri="{FF2B5EF4-FFF2-40B4-BE49-F238E27FC236}">
                <a16:creationId xmlns="" xmlns:a16="http://schemas.microsoft.com/office/drawing/2014/main" id="{4E4E03C6-140A-4914-934C-D5461956ABD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0A6EF9B-E69F-44C1-9659-B769065BDD33}"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8435" name="页脚占位符 4">
            <a:extLst>
              <a:ext uri="{FF2B5EF4-FFF2-40B4-BE49-F238E27FC236}">
                <a16:creationId xmlns="" xmlns:a16="http://schemas.microsoft.com/office/drawing/2014/main" id="{FDB71323-C405-4590-8056-CB0A1B71DCF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18436" name="灯片编号占位符 5">
            <a:extLst>
              <a:ext uri="{FF2B5EF4-FFF2-40B4-BE49-F238E27FC236}">
                <a16:creationId xmlns="" xmlns:a16="http://schemas.microsoft.com/office/drawing/2014/main" id="{50BF90C8-01DF-4644-AE46-ED07A5C6BBB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94755E30-1712-4124-A3F6-A01C2D20CB70}" type="slidenum">
              <a:rPr lang="en-US" altLang="zh-CN" sz="1400" smtClean="0">
                <a:latin typeface="Tahoma" panose="020B0604030504040204" pitchFamily="34" charset="0"/>
              </a:rPr>
              <a:pPr>
                <a:spcBef>
                  <a:spcPct val="0"/>
                </a:spcBef>
                <a:buClrTx/>
                <a:buSzTx/>
                <a:buFontTx/>
                <a:buNone/>
              </a:pPr>
              <a:t>11</a:t>
            </a:fld>
            <a:endParaRPr lang="en-US" altLang="zh-CN" sz="1400">
              <a:latin typeface="Tahoma" panose="020B0604030504040204" pitchFamily="34" charset="0"/>
            </a:endParaRPr>
          </a:p>
        </p:txBody>
      </p:sp>
      <p:sp>
        <p:nvSpPr>
          <p:cNvPr id="7" name="内容占位符 6">
            <a:extLst>
              <a:ext uri="{FF2B5EF4-FFF2-40B4-BE49-F238E27FC236}">
                <a16:creationId xmlns="" xmlns:a16="http://schemas.microsoft.com/office/drawing/2014/main" id="{85BEAA18-9ABC-445D-9827-AFE8D7E13F13}"/>
              </a:ext>
            </a:extLst>
          </p:cNvPr>
          <p:cNvSpPr txBox="1">
            <a:spLocks noGrp="1"/>
          </p:cNvSpPr>
          <p:nvPr>
            <p:ph idx="1"/>
          </p:nvPr>
        </p:nvSpPr>
        <p:spPr>
          <a:xfrm>
            <a:off x="522288" y="2033588"/>
            <a:ext cx="8424862" cy="3452812"/>
          </a:xfrm>
        </p:spPr>
        <p:txBody>
          <a:bodyPr rtlCol="0">
            <a:spAutoFit/>
          </a:bodyPr>
          <a:lstStyle/>
          <a:p>
            <a:pPr marL="0" indent="0">
              <a:buFont typeface="Wingdings" panose="05000000000000000000" pitchFamily="2" charset="2"/>
              <a:buNone/>
              <a:defRPr/>
            </a:pPr>
            <a:r>
              <a:rPr lang="zh-CN" altLang="en-US" sz="2800" dirty="0"/>
              <a:t>例</a:t>
            </a:r>
            <a:r>
              <a:rPr lang="en-US" altLang="zh-CN" sz="2800" b="1" dirty="0"/>
              <a:t>2.2</a:t>
            </a:r>
            <a:r>
              <a:rPr lang="zh-CN" altLang="en-US" sz="2800" dirty="0"/>
              <a:t>设明文</a:t>
            </a:r>
            <a:r>
              <a:rPr lang="en-US" altLang="zh-CN" sz="2800" dirty="0"/>
              <a:t>p</a:t>
            </a:r>
            <a:r>
              <a:rPr lang="zh-CN" altLang="en-US" sz="2800" dirty="0"/>
              <a:t>为“</a:t>
            </a:r>
            <a:r>
              <a:rPr lang="en-US" altLang="zh-CN" sz="2800" dirty="0"/>
              <a:t>Beijing 2022 Olympic Winter Games”</a:t>
            </a:r>
            <a:r>
              <a:rPr lang="zh-CN" altLang="en-US" sz="2800" dirty="0"/>
              <a:t>，密钥</a:t>
            </a:r>
            <a:r>
              <a:rPr lang="el-GR" altLang="zh-CN" sz="2800" dirty="0">
                <a:cs typeface="Times New Roman" panose="02020603050405020304" pitchFamily="18" charset="0"/>
              </a:rPr>
              <a:t>σ</a:t>
            </a:r>
            <a:r>
              <a:rPr lang="en-US" altLang="zh-CN" sz="2800" dirty="0">
                <a:cs typeface="Times New Roman" panose="02020603050405020304" pitchFamily="18" charset="0"/>
              </a:rPr>
              <a:t>=(143)(56)</a:t>
            </a:r>
            <a:r>
              <a:rPr lang="zh-CN" altLang="en-US" sz="2800" dirty="0"/>
              <a:t>，则加密过程为</a:t>
            </a:r>
            <a:endParaRPr lang="en-US" altLang="zh-CN" sz="2800" dirty="0"/>
          </a:p>
          <a:p>
            <a:pPr marL="0" indent="0">
              <a:buFont typeface="Wingdings" panose="05000000000000000000" pitchFamily="2" charset="2"/>
              <a:buNone/>
              <a:defRPr/>
            </a:pPr>
            <a:endParaRPr lang="en-US" altLang="zh-CN" sz="2800" dirty="0"/>
          </a:p>
          <a:p>
            <a:pPr marL="0" indent="0">
              <a:buFont typeface="Wingdings" panose="05000000000000000000" pitchFamily="2" charset="2"/>
              <a:buNone/>
              <a:defRPr/>
            </a:pPr>
            <a:endParaRPr lang="en-US" altLang="zh-CN" sz="2800" dirty="0"/>
          </a:p>
          <a:p>
            <a:pPr marL="0" indent="0">
              <a:buFont typeface="Wingdings" panose="05000000000000000000" pitchFamily="2" charset="2"/>
              <a:buNone/>
              <a:defRPr/>
            </a:pPr>
            <a:endParaRPr lang="en-US" altLang="zh-CN" sz="2800" dirty="0"/>
          </a:p>
          <a:p>
            <a:pPr marL="0" indent="0">
              <a:buFont typeface="Wingdings" panose="05000000000000000000" pitchFamily="2" charset="2"/>
              <a:buNone/>
              <a:defRPr/>
            </a:pPr>
            <a:r>
              <a:rPr lang="zh-CN" altLang="en-US" sz="2800" dirty="0"/>
              <a:t>由矩阵</a:t>
            </a:r>
            <a:r>
              <a:rPr lang="en-US" altLang="zh-CN" sz="2800" dirty="0">
                <a:cs typeface="Times New Roman" panose="02020603050405020304" pitchFamily="18" charset="0"/>
              </a:rPr>
              <a:t>[</a:t>
            </a:r>
            <a:r>
              <a:rPr lang="en-US" altLang="zh-CN" sz="2800" dirty="0" err="1">
                <a:cs typeface="Times New Roman" panose="02020603050405020304" pitchFamily="18" charset="0"/>
              </a:rPr>
              <a:t>M</a:t>
            </a:r>
            <a:r>
              <a:rPr lang="en-US" altLang="zh-CN" sz="2800" baseline="-25000" dirty="0" err="1">
                <a:cs typeface="Times New Roman" panose="02020603050405020304" pitchFamily="18" charset="0"/>
              </a:rPr>
              <a:t>p</a:t>
            </a:r>
            <a:r>
              <a:rPr lang="en-US" altLang="zh-CN" sz="2800" dirty="0">
                <a:cs typeface="Times New Roman" panose="02020603050405020304" pitchFamily="18" charset="0"/>
              </a:rPr>
              <a:t>]</a:t>
            </a:r>
            <a:r>
              <a:rPr lang="en-US" altLang="zh-CN" sz="2800" baseline="-25000" dirty="0">
                <a:cs typeface="Times New Roman" panose="02020603050405020304" pitchFamily="18" charset="0"/>
              </a:rPr>
              <a:t>n×6</a:t>
            </a:r>
            <a:r>
              <a:rPr lang="zh-CN" altLang="en-US" sz="2800" dirty="0"/>
              <a:t>得到密文为“</a:t>
            </a:r>
            <a:r>
              <a:rPr lang="en-US" altLang="zh-CN" sz="2800" dirty="0"/>
              <a:t>i0mnme2yiaj2pteBglWGnOcri2ies”</a:t>
            </a:r>
            <a:r>
              <a:rPr lang="zh-CN" altLang="en-US" sz="2800" dirty="0"/>
              <a:t>。</a:t>
            </a:r>
            <a:endParaRPr lang="zh-CN" altLang="en-US" sz="2800" b="1" dirty="0"/>
          </a:p>
        </p:txBody>
      </p:sp>
      <p:sp>
        <p:nvSpPr>
          <p:cNvPr id="2" name="矩形 1">
            <a:extLst>
              <a:ext uri="{FF2B5EF4-FFF2-40B4-BE49-F238E27FC236}">
                <a16:creationId xmlns="" xmlns:a16="http://schemas.microsoft.com/office/drawing/2014/main" id="{3C0A03DD-369D-41FB-BB44-92BBD4084BAF}"/>
              </a:ext>
            </a:extLst>
          </p:cNvPr>
          <p:cNvSpPr>
            <a:spLocks noRot="1" noChangeAspect="1" noMove="1" noResize="1" noEditPoints="1" noAdjustHandles="1" noChangeArrowheads="1" noChangeShapeType="1" noTextEdit="1"/>
          </p:cNvSpPr>
          <p:nvPr/>
        </p:nvSpPr>
        <p:spPr>
          <a:xfrm>
            <a:off x="701675" y="3167063"/>
            <a:ext cx="7575550" cy="1406525"/>
          </a:xfrm>
          <a:prstGeom prst="rect">
            <a:avLst/>
          </a:prstGeom>
          <a:blipFill>
            <a:blip r:embed="rId2"/>
            <a:stretch>
              <a:fillRect/>
            </a:stretch>
          </a:blipFill>
        </p:spPr>
        <p:txBody>
          <a:bodyPr/>
          <a:lstStyle/>
          <a:p>
            <a:pPr>
              <a:defRPr/>
            </a:pPr>
            <a:endParaRPr lang="zh-CN" altLang="en-US" dirty="0">
              <a:noFill/>
            </a:endParaRPr>
          </a:p>
          <a:p>
            <a:pPr>
              <a:defRPr/>
            </a:pPr>
            <a:endParaRPr lang="zh-CN" altLang="en-US" dirty="0">
              <a:no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内容占位符 6">
            <a:extLst>
              <a:ext uri="{FF2B5EF4-FFF2-40B4-BE49-F238E27FC236}">
                <a16:creationId xmlns="" xmlns:a16="http://schemas.microsoft.com/office/drawing/2014/main" id="{8F9749C7-2EBF-4F1B-9A71-AC1ED5D384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62050" y="1898650"/>
            <a:ext cx="6831013" cy="3960813"/>
          </a:xfrm>
        </p:spPr>
      </p:pic>
      <p:sp>
        <p:nvSpPr>
          <p:cNvPr id="102403" name="日期占位符 3">
            <a:extLst>
              <a:ext uri="{FF2B5EF4-FFF2-40B4-BE49-F238E27FC236}">
                <a16:creationId xmlns="" xmlns:a16="http://schemas.microsoft.com/office/drawing/2014/main" id="{52636EBC-B6C6-4E99-9D36-F66CA2AF144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0C38524-F0E7-4D72-9155-E0116D7CE38A}"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02404" name="页脚占位符 4">
            <a:extLst>
              <a:ext uri="{FF2B5EF4-FFF2-40B4-BE49-F238E27FC236}">
                <a16:creationId xmlns="" xmlns:a16="http://schemas.microsoft.com/office/drawing/2014/main" id="{801DBF14-3B2F-43A0-81CA-54A7101A257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102405" name="灯片编号占位符 5">
            <a:extLst>
              <a:ext uri="{FF2B5EF4-FFF2-40B4-BE49-F238E27FC236}">
                <a16:creationId xmlns="" xmlns:a16="http://schemas.microsoft.com/office/drawing/2014/main" id="{0BCA5A10-F6A2-4C39-B30B-C3941E236D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8BA9DEE-E8F0-4EE1-908F-F39AEEECBA7A}" type="slidenum">
              <a:rPr lang="en-US" altLang="zh-CN" sz="1400" smtClean="0">
                <a:latin typeface="Tahoma" panose="020B0604030504040204" pitchFamily="34" charset="0"/>
              </a:rPr>
              <a:pPr>
                <a:spcBef>
                  <a:spcPct val="0"/>
                </a:spcBef>
                <a:buClrTx/>
                <a:buSzTx/>
                <a:buFontTx/>
                <a:buNone/>
              </a:pPr>
              <a:t>110</a:t>
            </a:fld>
            <a:endParaRPr lang="en-US" altLang="zh-CN" sz="1400">
              <a:latin typeface="Tahoma" panose="020B060403050404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内容占位符 6">
            <a:extLst>
              <a:ext uri="{FF2B5EF4-FFF2-40B4-BE49-F238E27FC236}">
                <a16:creationId xmlns="" xmlns:a16="http://schemas.microsoft.com/office/drawing/2014/main" id="{64635F5F-0190-469D-8EFF-2B83C628E3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62050" y="2033588"/>
            <a:ext cx="6740525" cy="3825875"/>
          </a:xfrm>
        </p:spPr>
      </p:pic>
      <p:sp>
        <p:nvSpPr>
          <p:cNvPr id="103427" name="日期占位符 3">
            <a:extLst>
              <a:ext uri="{FF2B5EF4-FFF2-40B4-BE49-F238E27FC236}">
                <a16:creationId xmlns="" xmlns:a16="http://schemas.microsoft.com/office/drawing/2014/main" id="{FC15671D-8F44-4647-82E9-A2AA9DAB97E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B779041-55A7-4ED2-9E33-D799B7D85B5D}"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03428" name="页脚占位符 4">
            <a:extLst>
              <a:ext uri="{FF2B5EF4-FFF2-40B4-BE49-F238E27FC236}">
                <a16:creationId xmlns="" xmlns:a16="http://schemas.microsoft.com/office/drawing/2014/main" id="{13F86200-5868-4003-B765-6004F015BF0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103429" name="灯片编号占位符 5">
            <a:extLst>
              <a:ext uri="{FF2B5EF4-FFF2-40B4-BE49-F238E27FC236}">
                <a16:creationId xmlns="" xmlns:a16="http://schemas.microsoft.com/office/drawing/2014/main" id="{6ACA8D83-AAB1-4CDF-B0DE-AF433589FDA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02D75BF-82FA-49BD-8F65-428F32F16BCA}" type="slidenum">
              <a:rPr lang="en-US" altLang="zh-CN" sz="1400" smtClean="0">
                <a:latin typeface="Tahoma" panose="020B0604030504040204" pitchFamily="34" charset="0"/>
              </a:rPr>
              <a:pPr>
                <a:spcBef>
                  <a:spcPct val="0"/>
                </a:spcBef>
                <a:buClrTx/>
                <a:buSzTx/>
                <a:buFontTx/>
                <a:buNone/>
              </a:pPr>
              <a:t>111</a:t>
            </a:fld>
            <a:endParaRPr lang="en-US" altLang="zh-CN" sz="1400">
              <a:latin typeface="Tahoma" panose="020B060403050404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61706" y="1898898"/>
                <a:ext cx="8793382" cy="4114800"/>
              </a:xfrm>
            </p:spPr>
            <p:txBody>
              <a:bodyPr/>
              <a:lstStyle/>
              <a:p>
                <a:r>
                  <a:rPr lang="zh-CN" altLang="en-US" dirty="0"/>
                  <a:t>对于每对</a:t>
                </a:r>
                <a:r>
                  <a:rPr lang="en-US" altLang="zh-CN" dirty="0"/>
                  <a:t>(</a:t>
                </a:r>
                <a:r>
                  <a:rPr lang="en-US" altLang="zh-CN" i="1" dirty="0" err="1"/>
                  <a:t>i,j</a:t>
                </a:r>
                <a:r>
                  <a:rPr lang="en-US" altLang="zh-CN" dirty="0"/>
                  <a:t>)</a:t>
                </a:r>
                <a:r>
                  <a:rPr lang="zh-CN" altLang="en-US" dirty="0"/>
                  <a:t>，找出接近</a:t>
                </a:r>
                <a:r>
                  <a:rPr lang="en-US" altLang="zh-CN" dirty="0"/>
                  <a:t>0.065</a:t>
                </a:r>
                <a:r>
                  <a:rPr lang="zh-CN" altLang="en-US" dirty="0"/>
                  <a:t>的</a:t>
                </a:r>
                <a:r>
                  <a:rPr lang="en-US" altLang="zh-CN" i="1" dirty="0" err="1"/>
                  <a:t>MI</a:t>
                </a:r>
                <a:r>
                  <a:rPr lang="en-US" altLang="zh-CN" i="1" baseline="-25000" dirty="0" err="1"/>
                  <a:t>c</a:t>
                </a:r>
                <a:r>
                  <a:rPr lang="en-US" altLang="zh-CN" i="1" dirty="0"/>
                  <a:t>(</a:t>
                </a:r>
                <a:r>
                  <a:rPr lang="en-US" altLang="zh-CN" i="1" dirty="0" err="1"/>
                  <a:t>y</a:t>
                </a:r>
                <a:r>
                  <a:rPr lang="en-US" altLang="zh-CN" i="1" baseline="-25000" dirty="0" err="1"/>
                  <a:t>i</a:t>
                </a:r>
                <a:r>
                  <a:rPr lang="en-US" altLang="zh-CN" i="1" dirty="0"/>
                  <a:t>, </a:t>
                </a:r>
                <a14:m>
                  <m:oMath xmlns:m="http://schemas.openxmlformats.org/officeDocument/2006/math">
                    <m:sSubSup>
                      <m:sSubSupPr>
                        <m:ctrlPr>
                          <a:rPr lang="en-US" altLang="zh-CN" i="1"/>
                        </m:ctrlPr>
                      </m:sSubSupPr>
                      <m:e>
                        <m:r>
                          <a:rPr lang="en-US" altLang="zh-CN" i="1"/>
                          <m:t>𝑦</m:t>
                        </m:r>
                      </m:e>
                      <m:sub>
                        <m:r>
                          <a:rPr lang="en-US" altLang="zh-CN" i="1"/>
                          <m:t>𝑗</m:t>
                        </m:r>
                      </m:sub>
                      <m:sup>
                        <m:r>
                          <a:rPr lang="en-US" altLang="zh-CN" i="1"/>
                          <m:t>𝑔</m:t>
                        </m:r>
                      </m:sup>
                    </m:sSubSup>
                  </m:oMath>
                </a14:m>
                <a:r>
                  <a:rPr lang="en-US" altLang="zh-CN" i="1" dirty="0"/>
                  <a:t>)</a:t>
                </a:r>
                <a:r>
                  <a:rPr lang="zh-CN" altLang="en-US" dirty="0"/>
                  <a:t>的</a:t>
                </a:r>
                <a:r>
                  <a:rPr lang="zh-CN" altLang="en-US" dirty="0" smtClean="0"/>
                  <a:t>值</a:t>
                </a:r>
                <a:endParaRPr lang="en-US" altLang="zh-CN" dirty="0" smtClean="0"/>
              </a:p>
              <a:p>
                <a:r>
                  <a:rPr lang="zh-CN" altLang="en-US" dirty="0" smtClean="0"/>
                  <a:t>对于</a:t>
                </a:r>
                <a:r>
                  <a:rPr lang="zh-CN" altLang="en-US" dirty="0"/>
                  <a:t>给定</a:t>
                </a:r>
                <a:r>
                  <a:rPr lang="en-US" altLang="zh-CN" dirty="0"/>
                  <a:t>(</a:t>
                </a:r>
                <a:r>
                  <a:rPr lang="en-US" altLang="zh-CN" i="1" dirty="0" err="1"/>
                  <a:t>i,j</a:t>
                </a:r>
                <a:r>
                  <a:rPr lang="en-US" altLang="zh-CN" dirty="0"/>
                  <a:t>)</a:t>
                </a:r>
                <a:r>
                  <a:rPr lang="zh-CN" altLang="en-US" dirty="0"/>
                  <a:t>的，若存在唯一的</a:t>
                </a:r>
                <a:r>
                  <a:rPr lang="en-US" altLang="zh-CN" i="1" dirty="0" err="1"/>
                  <a:t>MI</a:t>
                </a:r>
                <a:r>
                  <a:rPr lang="en-US" altLang="zh-CN" i="1" baseline="-25000" dirty="0" err="1"/>
                  <a:t>c</a:t>
                </a:r>
                <a:r>
                  <a:rPr lang="en-US" altLang="zh-CN" i="1" dirty="0"/>
                  <a:t>(</a:t>
                </a:r>
                <a:r>
                  <a:rPr lang="en-US" altLang="zh-CN" i="1" dirty="0" err="1"/>
                  <a:t>y</a:t>
                </a:r>
                <a:r>
                  <a:rPr lang="en-US" altLang="zh-CN" i="1" baseline="-25000" dirty="0" err="1"/>
                  <a:t>i</a:t>
                </a:r>
                <a:r>
                  <a:rPr lang="en-US" altLang="zh-CN" i="1" dirty="0"/>
                  <a:t>, </a:t>
                </a:r>
                <a14:m>
                  <m:oMath xmlns:m="http://schemas.openxmlformats.org/officeDocument/2006/math">
                    <m:sSubSup>
                      <m:sSubSupPr>
                        <m:ctrlPr>
                          <a:rPr lang="en-US" altLang="zh-CN" i="1"/>
                        </m:ctrlPr>
                      </m:sSubSupPr>
                      <m:e>
                        <m:r>
                          <a:rPr lang="en-US" altLang="zh-CN" i="1"/>
                          <m:t>𝑦</m:t>
                        </m:r>
                      </m:e>
                      <m:sub>
                        <m:r>
                          <a:rPr lang="en-US" altLang="zh-CN" i="1"/>
                          <m:t>𝑗</m:t>
                        </m:r>
                      </m:sub>
                      <m:sup>
                        <m:r>
                          <a:rPr lang="en-US" altLang="zh-CN" i="1"/>
                          <m:t>𝑔</m:t>
                        </m:r>
                      </m:sup>
                    </m:sSubSup>
                  </m:oMath>
                </a14:m>
                <a:r>
                  <a:rPr lang="en-US" altLang="zh-CN" i="1" dirty="0"/>
                  <a:t>)</a:t>
                </a:r>
                <a:r>
                  <a:rPr lang="zh-CN" altLang="en-US" dirty="0"/>
                  <a:t>的值接近</a:t>
                </a:r>
                <a:r>
                  <a:rPr lang="en-US" altLang="zh-CN" dirty="0"/>
                  <a:t>0.065</a:t>
                </a:r>
                <a:r>
                  <a:rPr lang="zh-CN" altLang="en-US" dirty="0"/>
                  <a:t>，则可以将相应的</a:t>
                </a:r>
                <a:r>
                  <a:rPr lang="en-US" altLang="zh-CN" i="1" dirty="0"/>
                  <a:t>g</a:t>
                </a:r>
                <a:r>
                  <a:rPr lang="zh-CN" altLang="en-US" dirty="0"/>
                  <a:t>视为</a:t>
                </a:r>
                <a:r>
                  <a:rPr lang="en-US" altLang="zh-CN" i="1" dirty="0" err="1"/>
                  <a:t>y</a:t>
                </a:r>
                <a:r>
                  <a:rPr lang="en-US" altLang="zh-CN" i="1" baseline="-25000" dirty="0" err="1"/>
                  <a:t>i</a:t>
                </a:r>
                <a:r>
                  <a:rPr lang="zh-CN" altLang="en-US" dirty="0"/>
                  <a:t>和</a:t>
                </a:r>
                <a:r>
                  <a:rPr lang="en-US" altLang="zh-CN" i="1" dirty="0" err="1"/>
                  <a:t>y</a:t>
                </a:r>
                <a:r>
                  <a:rPr lang="en-US" altLang="zh-CN" i="1" baseline="-25000" dirty="0" err="1"/>
                  <a:t>j</a:t>
                </a:r>
                <a:r>
                  <a:rPr lang="zh-CN" altLang="en-US" dirty="0"/>
                  <a:t>的相对位移的值</a:t>
                </a:r>
                <a:r>
                  <a:rPr lang="zh-CN" altLang="en-US" dirty="0" smtClean="0"/>
                  <a:t>。</a:t>
                </a:r>
                <a:endParaRPr lang="en-US" altLang="zh-CN" dirty="0" smtClean="0"/>
              </a:p>
              <a:p>
                <a:r>
                  <a:rPr lang="zh-CN" altLang="en-US" dirty="0" smtClean="0"/>
                  <a:t>密文</a:t>
                </a:r>
                <a:r>
                  <a:rPr lang="zh-CN" altLang="en-US" dirty="0"/>
                  <a:t>子串的交互重合指数</a:t>
                </a:r>
                <a:r>
                  <a:rPr lang="en-US" altLang="zh-CN" i="1" dirty="0" err="1"/>
                  <a:t>MI</a:t>
                </a:r>
                <a:r>
                  <a:rPr lang="en-US" altLang="zh-CN" i="1" baseline="-25000" dirty="0" err="1"/>
                  <a:t>c</a:t>
                </a:r>
                <a:r>
                  <a:rPr lang="zh-CN" altLang="en-US" dirty="0"/>
                  <a:t>的估计值如表</a:t>
                </a:r>
                <a:r>
                  <a:rPr lang="en-US" altLang="zh-CN" dirty="0"/>
                  <a:t>2.15</a:t>
                </a:r>
                <a:r>
                  <a:rPr lang="zh-CN" altLang="en-US" dirty="0"/>
                  <a:t>所示，用方框划出了</a:t>
                </a:r>
                <a:r>
                  <a:rPr lang="en-US" altLang="zh-CN" dirty="0"/>
                  <a:t>6</a:t>
                </a:r>
                <a:r>
                  <a:rPr lang="zh-CN" altLang="en-US" dirty="0"/>
                  <a:t>个接近</a:t>
                </a:r>
                <a:r>
                  <a:rPr lang="en-US" altLang="zh-CN" dirty="0"/>
                  <a:t>0.065</a:t>
                </a:r>
                <a:r>
                  <a:rPr lang="zh-CN" altLang="en-US" dirty="0"/>
                  <a:t>的交互重合指数的值</a:t>
                </a:r>
                <a:r>
                  <a:rPr lang="zh-CN" altLang="en-US" dirty="0" smtClean="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61706" y="1898898"/>
                <a:ext cx="8793382" cy="4114800"/>
              </a:xfrm>
              <a:blipFill rotWithShape="1">
                <a:blip r:embed="rId2"/>
                <a:stretch>
                  <a:fillRect l="-1595" t="-1926" r="-1318" b="-25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dirty="0" smtClean="0"/>
              <a:t>密码学</a:t>
            </a:r>
            <a:r>
              <a:rPr lang="en-US" altLang="zh-CN" dirty="0" smtClean="0"/>
              <a:t>---</a:t>
            </a:r>
            <a:r>
              <a:rPr lang="zh-CN" altLang="en-US" dirty="0" smtClean="0"/>
              <a:t>基础理论与应用</a:t>
            </a:r>
            <a:endParaRPr lang="en-US" altLang="zh-CN" dirty="0"/>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112</a:t>
            </a:fld>
            <a:endParaRPr lang="en-US" altLang="zh-CN"/>
          </a:p>
        </p:txBody>
      </p:sp>
    </p:spTree>
    <p:extLst>
      <p:ext uri="{BB962C8B-B14F-4D97-AF65-F5344CB8AC3E}">
        <p14:creationId xmlns:p14="http://schemas.microsoft.com/office/powerpoint/2010/main" val="4773630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712" y="1943901"/>
            <a:ext cx="8703376" cy="4114800"/>
          </a:xfrm>
        </p:spPr>
        <p:txBody>
          <a:bodyPr/>
          <a:lstStyle/>
          <a:p>
            <a:r>
              <a:rPr lang="zh-CN" altLang="en-US" dirty="0"/>
              <a:t>因此，可以猜测</a:t>
            </a:r>
            <a:r>
              <a:rPr lang="en-US" altLang="zh-CN" i="1" dirty="0"/>
              <a:t>y</a:t>
            </a:r>
            <a:r>
              <a:rPr lang="en-US" altLang="zh-CN" baseline="-25000" dirty="0"/>
              <a:t>1</a:t>
            </a:r>
            <a:r>
              <a:rPr lang="zh-CN" altLang="en-US" dirty="0"/>
              <a:t>和</a:t>
            </a:r>
            <a:r>
              <a:rPr lang="en-US" altLang="zh-CN" i="1" dirty="0"/>
              <a:t>y</a:t>
            </a:r>
            <a:r>
              <a:rPr lang="en-US" altLang="zh-CN" baseline="-25000" dirty="0"/>
              <a:t>2</a:t>
            </a:r>
            <a:r>
              <a:rPr lang="zh-CN" altLang="en-US" dirty="0"/>
              <a:t>的相对位移是</a:t>
            </a:r>
            <a:r>
              <a:rPr lang="en-US" altLang="zh-CN" dirty="0"/>
              <a:t>9</a:t>
            </a:r>
            <a:r>
              <a:rPr lang="zh-CN" altLang="en-US" dirty="0"/>
              <a:t>，</a:t>
            </a:r>
            <a:r>
              <a:rPr lang="en-US" altLang="zh-CN" i="1" dirty="0"/>
              <a:t>y</a:t>
            </a:r>
            <a:r>
              <a:rPr lang="en-US" altLang="zh-CN" baseline="-25000" dirty="0"/>
              <a:t>1</a:t>
            </a:r>
            <a:r>
              <a:rPr lang="zh-CN" altLang="en-US" dirty="0"/>
              <a:t>和</a:t>
            </a:r>
            <a:r>
              <a:rPr lang="en-US" altLang="zh-CN" i="1" dirty="0" smtClean="0"/>
              <a:t>y</a:t>
            </a:r>
            <a:r>
              <a:rPr lang="en-US" altLang="zh-CN" baseline="-25000" dirty="0" smtClean="0"/>
              <a:t>5</a:t>
            </a:r>
            <a:r>
              <a:rPr lang="zh-CN" altLang="en-US" dirty="0" smtClean="0"/>
              <a:t>的</a:t>
            </a:r>
            <a:r>
              <a:rPr lang="zh-CN" altLang="en-US" dirty="0"/>
              <a:t>相对位移是</a:t>
            </a:r>
            <a:r>
              <a:rPr lang="en-US" altLang="zh-CN" dirty="0"/>
              <a:t>16</a:t>
            </a:r>
            <a:r>
              <a:rPr lang="zh-CN" altLang="en-US" dirty="0"/>
              <a:t>，</a:t>
            </a:r>
            <a:r>
              <a:rPr lang="en-US" altLang="zh-CN" i="1" dirty="0"/>
              <a:t>y</a:t>
            </a:r>
            <a:r>
              <a:rPr lang="en-US" altLang="zh-CN" baseline="-25000" dirty="0"/>
              <a:t>2</a:t>
            </a:r>
            <a:r>
              <a:rPr lang="zh-CN" altLang="en-US" dirty="0"/>
              <a:t>和</a:t>
            </a:r>
            <a:r>
              <a:rPr lang="en-US" altLang="zh-CN" i="1" dirty="0"/>
              <a:t>y</a:t>
            </a:r>
            <a:r>
              <a:rPr lang="en-US" altLang="zh-CN" baseline="-25000" dirty="0"/>
              <a:t>3</a:t>
            </a:r>
            <a:r>
              <a:rPr lang="zh-CN" altLang="en-US" dirty="0"/>
              <a:t>的相对位移是</a:t>
            </a:r>
            <a:r>
              <a:rPr lang="en-US" altLang="zh-CN" dirty="0"/>
              <a:t>13</a:t>
            </a:r>
            <a:r>
              <a:rPr lang="zh-CN" altLang="en-US" dirty="0"/>
              <a:t>，</a:t>
            </a:r>
            <a:r>
              <a:rPr lang="en-US" altLang="zh-CN" i="1" dirty="0"/>
              <a:t>y</a:t>
            </a:r>
            <a:r>
              <a:rPr lang="en-US" altLang="zh-CN" baseline="-25000" dirty="0"/>
              <a:t>2</a:t>
            </a:r>
            <a:r>
              <a:rPr lang="zh-CN" altLang="en-US" dirty="0"/>
              <a:t>和</a:t>
            </a:r>
            <a:r>
              <a:rPr lang="en-US" altLang="zh-CN" i="1" dirty="0"/>
              <a:t>y</a:t>
            </a:r>
            <a:r>
              <a:rPr lang="en-US" altLang="zh-CN" baseline="-25000" dirty="0"/>
              <a:t>5</a:t>
            </a:r>
            <a:r>
              <a:rPr lang="zh-CN" altLang="en-US" dirty="0"/>
              <a:t>的相对位移是</a:t>
            </a:r>
            <a:r>
              <a:rPr lang="en-US" altLang="zh-CN" dirty="0"/>
              <a:t>7</a:t>
            </a:r>
            <a:r>
              <a:rPr lang="zh-CN" altLang="en-US" dirty="0"/>
              <a:t>，</a:t>
            </a:r>
            <a:r>
              <a:rPr lang="en-US" altLang="zh-CN" i="1" dirty="0"/>
              <a:t>y</a:t>
            </a:r>
            <a:r>
              <a:rPr lang="en-US" altLang="zh-CN" baseline="-25000" dirty="0"/>
              <a:t>3</a:t>
            </a:r>
            <a:r>
              <a:rPr lang="zh-CN" altLang="en-US" dirty="0"/>
              <a:t>和</a:t>
            </a:r>
            <a:r>
              <a:rPr lang="en-US" altLang="zh-CN" i="1" dirty="0"/>
              <a:t>y</a:t>
            </a:r>
            <a:r>
              <a:rPr lang="en-US" altLang="zh-CN" baseline="-25000" dirty="0"/>
              <a:t>5</a:t>
            </a:r>
            <a:r>
              <a:rPr lang="zh-CN" altLang="en-US" dirty="0"/>
              <a:t>的相对位移是</a:t>
            </a:r>
            <a:r>
              <a:rPr lang="en-US" altLang="zh-CN" dirty="0"/>
              <a:t>20</a:t>
            </a:r>
            <a:r>
              <a:rPr lang="zh-CN" altLang="en-US" dirty="0"/>
              <a:t>，</a:t>
            </a:r>
            <a:r>
              <a:rPr lang="en-US" altLang="zh-CN" i="1" dirty="0"/>
              <a:t>y</a:t>
            </a:r>
            <a:r>
              <a:rPr lang="en-US" altLang="zh-CN" baseline="-25000" dirty="0"/>
              <a:t>4</a:t>
            </a:r>
            <a:r>
              <a:rPr lang="zh-CN" altLang="en-US" dirty="0"/>
              <a:t>和</a:t>
            </a:r>
            <a:r>
              <a:rPr lang="en-US" altLang="zh-CN" i="1" dirty="0"/>
              <a:t>y</a:t>
            </a:r>
            <a:r>
              <a:rPr lang="en-US" altLang="zh-CN" baseline="-25000" dirty="0"/>
              <a:t>5</a:t>
            </a:r>
            <a:r>
              <a:rPr lang="zh-CN" altLang="en-US" dirty="0"/>
              <a:t>的相对位移是</a:t>
            </a:r>
            <a:r>
              <a:rPr lang="en-US" altLang="zh-CN" dirty="0"/>
              <a:t>11</a:t>
            </a:r>
            <a:r>
              <a:rPr lang="zh-CN" altLang="en-US" dirty="0" smtClean="0"/>
              <a:t>。</a:t>
            </a:r>
            <a:endParaRPr lang="en-US" altLang="zh-CN" dirty="0" smtClean="0"/>
          </a:p>
          <a:p>
            <a:r>
              <a:rPr lang="zh-CN" altLang="en-US" dirty="0">
                <a:latin typeface="+mn-ea"/>
              </a:rPr>
              <a:t>假设</a:t>
            </a:r>
            <a:r>
              <a:rPr lang="en-US" altLang="zh-CN" i="1" dirty="0"/>
              <a:t>k=(k</a:t>
            </a:r>
            <a:r>
              <a:rPr lang="en-US" altLang="zh-CN" i="1" baseline="-25000" dirty="0"/>
              <a:t>1</a:t>
            </a:r>
            <a:r>
              <a:rPr lang="en-US" altLang="zh-CN" i="1" dirty="0"/>
              <a:t>,k</a:t>
            </a:r>
            <a:r>
              <a:rPr lang="en-US" altLang="zh-CN" i="1" baseline="-25000" dirty="0"/>
              <a:t>2</a:t>
            </a:r>
            <a:r>
              <a:rPr lang="en-US" altLang="zh-CN" i="1" dirty="0"/>
              <a:t>,k</a:t>
            </a:r>
            <a:r>
              <a:rPr lang="en-US" altLang="zh-CN" i="1" baseline="-25000" dirty="0"/>
              <a:t>3</a:t>
            </a:r>
            <a:r>
              <a:rPr lang="en-US" altLang="zh-CN" i="1" dirty="0"/>
              <a:t>,k</a:t>
            </a:r>
            <a:r>
              <a:rPr lang="en-US" altLang="zh-CN" i="1" baseline="-25000" dirty="0"/>
              <a:t>4</a:t>
            </a:r>
            <a:r>
              <a:rPr lang="en-US" altLang="zh-CN" i="1" dirty="0"/>
              <a:t>,k</a:t>
            </a:r>
            <a:r>
              <a:rPr lang="en-US" altLang="zh-CN" i="1" baseline="-25000" dirty="0"/>
              <a:t>5</a:t>
            </a:r>
            <a:r>
              <a:rPr lang="en-US" altLang="zh-CN" i="1" dirty="0"/>
              <a:t>)</a:t>
            </a:r>
            <a:r>
              <a:rPr lang="zh-CN" altLang="en-US" dirty="0">
                <a:latin typeface="+mn-ea"/>
              </a:rPr>
              <a:t>是维吉尼亚密码的密钥，则有</a:t>
            </a:r>
            <a:endParaRPr lang="en-US" altLang="zh-CN" dirty="0">
              <a:latin typeface="+mn-ea"/>
            </a:endParaRPr>
          </a:p>
          <a:p>
            <a:pPr marL="0" indent="0">
              <a:buNone/>
            </a:pP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113</a:t>
            </a:fld>
            <a:endParaRPr lang="en-US" altLang="zh-CN"/>
          </a:p>
        </p:txBody>
      </p:sp>
    </p:spTree>
    <p:extLst>
      <p:ext uri="{BB962C8B-B14F-4D97-AF65-F5344CB8AC3E}">
        <p14:creationId xmlns:p14="http://schemas.microsoft.com/office/powerpoint/2010/main" val="32979415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41718" y="1718885"/>
            <a:ext cx="8613370" cy="4725315"/>
          </a:xfrm>
        </p:spPr>
        <p:txBody>
          <a:bodyPr/>
          <a:lstStyle/>
          <a:p>
            <a:pPr marL="0" indent="0" algn="ctr">
              <a:buNone/>
              <a:defRPr/>
            </a:pPr>
            <a:r>
              <a:rPr lang="en-US" altLang="zh-CN" i="1" dirty="0"/>
              <a:t>k</a:t>
            </a:r>
            <a:r>
              <a:rPr lang="en-US" altLang="zh-CN" baseline="-25000" dirty="0"/>
              <a:t>1</a:t>
            </a:r>
            <a:r>
              <a:rPr lang="en-US" altLang="zh-CN" i="1" dirty="0"/>
              <a:t>-k</a:t>
            </a:r>
            <a:r>
              <a:rPr lang="en-US" altLang="zh-CN" baseline="-25000" dirty="0"/>
              <a:t>2</a:t>
            </a:r>
            <a:r>
              <a:rPr lang="en-US" altLang="zh-CN" dirty="0"/>
              <a:t>=9  mod </a:t>
            </a:r>
            <a:r>
              <a:rPr lang="en-US" altLang="zh-CN" dirty="0" smtClean="0"/>
              <a:t>26    </a:t>
            </a:r>
            <a:r>
              <a:rPr lang="en-US" altLang="zh-CN" i="1" dirty="0" smtClean="0"/>
              <a:t>k</a:t>
            </a:r>
            <a:r>
              <a:rPr lang="en-US" altLang="zh-CN" baseline="-25000" dirty="0" smtClean="0"/>
              <a:t>1</a:t>
            </a:r>
            <a:r>
              <a:rPr lang="en-US" altLang="zh-CN" i="1" dirty="0" smtClean="0"/>
              <a:t>-k</a:t>
            </a:r>
            <a:r>
              <a:rPr lang="en-US" altLang="zh-CN" baseline="-25000" dirty="0" smtClean="0"/>
              <a:t>5</a:t>
            </a:r>
            <a:r>
              <a:rPr lang="en-US" altLang="zh-CN" dirty="0" smtClean="0"/>
              <a:t>=16 </a:t>
            </a:r>
            <a:r>
              <a:rPr lang="en-US" altLang="zh-CN" dirty="0"/>
              <a:t>mod 26 </a:t>
            </a:r>
            <a:endParaRPr lang="en-US" altLang="zh-CN" dirty="0" smtClean="0"/>
          </a:p>
          <a:p>
            <a:pPr marL="0" indent="0" algn="ctr">
              <a:buNone/>
              <a:defRPr/>
            </a:pPr>
            <a:r>
              <a:rPr lang="en-US" altLang="zh-CN" i="1" dirty="0" smtClean="0"/>
              <a:t>k</a:t>
            </a:r>
            <a:r>
              <a:rPr lang="en-US" altLang="zh-CN" baseline="-25000" dirty="0" smtClean="0"/>
              <a:t>2</a:t>
            </a:r>
            <a:r>
              <a:rPr lang="en-US" altLang="zh-CN" i="1" dirty="0" smtClean="0"/>
              <a:t>-k</a:t>
            </a:r>
            <a:r>
              <a:rPr lang="en-US" altLang="zh-CN" baseline="-25000" dirty="0" smtClean="0"/>
              <a:t>3</a:t>
            </a:r>
            <a:r>
              <a:rPr lang="en-US" altLang="zh-CN" dirty="0" smtClean="0"/>
              <a:t>=13 </a:t>
            </a:r>
            <a:r>
              <a:rPr lang="en-US" altLang="zh-CN" dirty="0"/>
              <a:t>mod </a:t>
            </a:r>
            <a:r>
              <a:rPr lang="en-US" altLang="zh-CN" dirty="0" smtClean="0"/>
              <a:t>26   </a:t>
            </a:r>
            <a:r>
              <a:rPr lang="en-US" altLang="zh-CN" i="1" dirty="0" smtClean="0"/>
              <a:t>k</a:t>
            </a:r>
            <a:r>
              <a:rPr lang="en-US" altLang="zh-CN" baseline="-25000" dirty="0" smtClean="0"/>
              <a:t>2</a:t>
            </a:r>
            <a:r>
              <a:rPr lang="en-US" altLang="zh-CN" i="1" dirty="0" smtClean="0"/>
              <a:t>-k</a:t>
            </a:r>
            <a:r>
              <a:rPr lang="en-US" altLang="zh-CN" baseline="-25000" dirty="0" smtClean="0"/>
              <a:t>5</a:t>
            </a:r>
            <a:r>
              <a:rPr lang="en-US" altLang="zh-CN" dirty="0" smtClean="0"/>
              <a:t>=7  </a:t>
            </a:r>
            <a:r>
              <a:rPr lang="en-US" altLang="zh-CN" dirty="0"/>
              <a:t>mod </a:t>
            </a:r>
            <a:r>
              <a:rPr lang="en-US" altLang="zh-CN" dirty="0" smtClean="0"/>
              <a:t>26</a:t>
            </a:r>
          </a:p>
          <a:p>
            <a:pPr marL="0" indent="0" algn="ctr">
              <a:buNone/>
              <a:defRPr/>
            </a:pPr>
            <a:r>
              <a:rPr lang="en-US" altLang="zh-CN" i="1" dirty="0" smtClean="0"/>
              <a:t>k</a:t>
            </a:r>
            <a:r>
              <a:rPr lang="en-US" altLang="zh-CN" baseline="-25000" dirty="0" smtClean="0"/>
              <a:t>3</a:t>
            </a:r>
            <a:r>
              <a:rPr lang="en-US" altLang="zh-CN" i="1" dirty="0" smtClean="0"/>
              <a:t>-k</a:t>
            </a:r>
            <a:r>
              <a:rPr lang="en-US" altLang="zh-CN" baseline="-25000" dirty="0" smtClean="0"/>
              <a:t>5</a:t>
            </a:r>
            <a:r>
              <a:rPr lang="en-US" altLang="zh-CN" dirty="0" smtClean="0"/>
              <a:t>=20 </a:t>
            </a:r>
            <a:r>
              <a:rPr lang="en-US" altLang="zh-CN" dirty="0"/>
              <a:t>mod </a:t>
            </a:r>
            <a:r>
              <a:rPr lang="en-US" altLang="zh-CN" dirty="0" smtClean="0"/>
              <a:t>26     </a:t>
            </a:r>
            <a:r>
              <a:rPr lang="en-US" altLang="zh-CN" i="1" dirty="0" smtClean="0"/>
              <a:t>k</a:t>
            </a:r>
            <a:r>
              <a:rPr lang="en-US" altLang="zh-CN" baseline="-25000" dirty="0" smtClean="0"/>
              <a:t>4</a:t>
            </a:r>
            <a:r>
              <a:rPr lang="en-US" altLang="zh-CN" i="1" dirty="0" smtClean="0"/>
              <a:t>-k</a:t>
            </a:r>
            <a:r>
              <a:rPr lang="en-US" altLang="zh-CN" baseline="-25000" dirty="0" smtClean="0"/>
              <a:t>5</a:t>
            </a:r>
            <a:r>
              <a:rPr lang="en-US" altLang="zh-CN" dirty="0" smtClean="0"/>
              <a:t>=11 </a:t>
            </a:r>
            <a:r>
              <a:rPr lang="en-US" altLang="zh-CN" dirty="0"/>
              <a:t>mod </a:t>
            </a:r>
            <a:r>
              <a:rPr lang="en-US" altLang="zh-CN" dirty="0" smtClean="0"/>
              <a:t>26</a:t>
            </a:r>
          </a:p>
          <a:p>
            <a:pPr marL="0" indent="0">
              <a:buNone/>
              <a:defRPr/>
            </a:pPr>
            <a:r>
              <a:rPr lang="zh-CN" altLang="en-US" dirty="0"/>
              <a:t>将</a:t>
            </a:r>
            <a:r>
              <a:rPr lang="en-US" altLang="zh-CN" i="1" dirty="0"/>
              <a:t>k</a:t>
            </a:r>
            <a:r>
              <a:rPr lang="en-US" altLang="zh-CN" baseline="-25000" dirty="0"/>
              <a:t>2</a:t>
            </a:r>
            <a:r>
              <a:rPr lang="zh-CN" altLang="en-US" i="1" baseline="-25000" dirty="0"/>
              <a:t>、</a:t>
            </a:r>
            <a:r>
              <a:rPr lang="en-US" altLang="zh-CN" i="1" dirty="0"/>
              <a:t>k</a:t>
            </a:r>
            <a:r>
              <a:rPr lang="en-US" altLang="zh-CN" baseline="-25000" dirty="0"/>
              <a:t>3</a:t>
            </a:r>
            <a:r>
              <a:rPr lang="zh-CN" altLang="en-US" i="1" baseline="-25000" dirty="0"/>
              <a:t>、</a:t>
            </a:r>
            <a:r>
              <a:rPr lang="en-US" altLang="zh-CN" i="1" dirty="0"/>
              <a:t>k</a:t>
            </a:r>
            <a:r>
              <a:rPr lang="en-US" altLang="zh-CN" baseline="-25000" dirty="0"/>
              <a:t>4</a:t>
            </a:r>
            <a:r>
              <a:rPr lang="zh-CN" altLang="en-US" i="1" baseline="-25000" dirty="0"/>
              <a:t>、</a:t>
            </a:r>
            <a:r>
              <a:rPr lang="en-US" altLang="zh-CN" i="1" dirty="0"/>
              <a:t>k</a:t>
            </a:r>
            <a:r>
              <a:rPr lang="en-US" altLang="zh-CN" baseline="-25000" dirty="0"/>
              <a:t>5</a:t>
            </a:r>
            <a:r>
              <a:rPr lang="zh-CN" altLang="en-US" dirty="0"/>
              <a:t>用</a:t>
            </a:r>
            <a:r>
              <a:rPr lang="en-US" altLang="zh-CN" i="1" dirty="0"/>
              <a:t>k</a:t>
            </a:r>
            <a:r>
              <a:rPr lang="en-US" altLang="zh-CN" baseline="-25000" dirty="0"/>
              <a:t>1</a:t>
            </a:r>
            <a:r>
              <a:rPr lang="zh-CN" altLang="en-US" dirty="0"/>
              <a:t>表示，有</a:t>
            </a:r>
            <a:endParaRPr lang="en-US" altLang="zh-CN" dirty="0"/>
          </a:p>
          <a:p>
            <a:pPr marL="0" indent="0" algn="ctr">
              <a:buNone/>
              <a:defRPr/>
            </a:pPr>
            <a:r>
              <a:rPr lang="en-US" altLang="zh-CN" i="1" dirty="0" smtClean="0"/>
              <a:t>k</a:t>
            </a:r>
            <a:r>
              <a:rPr lang="en-US" altLang="zh-CN" baseline="-25000" dirty="0" smtClean="0"/>
              <a:t>2</a:t>
            </a:r>
            <a:r>
              <a:rPr lang="en-US" altLang="zh-CN" i="1" dirty="0" smtClean="0"/>
              <a:t>=k</a:t>
            </a:r>
            <a:r>
              <a:rPr lang="en-US" altLang="zh-CN" baseline="-25000" dirty="0" smtClean="0"/>
              <a:t>1 </a:t>
            </a:r>
            <a:r>
              <a:rPr lang="en-US" altLang="zh-CN" dirty="0"/>
              <a:t>+17 mod </a:t>
            </a:r>
            <a:r>
              <a:rPr lang="en-US" altLang="zh-CN" dirty="0" smtClean="0"/>
              <a:t>26   </a:t>
            </a:r>
            <a:r>
              <a:rPr lang="en-US" altLang="zh-CN" i="1" dirty="0" smtClean="0"/>
              <a:t>k</a:t>
            </a:r>
            <a:r>
              <a:rPr lang="en-US" altLang="zh-CN" baseline="-25000" dirty="0" smtClean="0"/>
              <a:t>3</a:t>
            </a:r>
            <a:r>
              <a:rPr lang="en-US" altLang="zh-CN" i="1" dirty="0" smtClean="0"/>
              <a:t>=k</a:t>
            </a:r>
            <a:r>
              <a:rPr lang="en-US" altLang="zh-CN" baseline="-25000" dirty="0" smtClean="0"/>
              <a:t>1</a:t>
            </a:r>
            <a:r>
              <a:rPr lang="en-US" altLang="zh-CN" i="1" baseline="-25000" dirty="0" smtClean="0"/>
              <a:t> </a:t>
            </a:r>
            <a:r>
              <a:rPr lang="en-US" altLang="zh-CN" dirty="0"/>
              <a:t>+4  mod 26</a:t>
            </a:r>
          </a:p>
          <a:p>
            <a:pPr marL="0" indent="0" algn="ctr">
              <a:buNone/>
              <a:defRPr/>
            </a:pPr>
            <a:r>
              <a:rPr lang="en-US" altLang="zh-CN" i="1" dirty="0" smtClean="0"/>
              <a:t>k</a:t>
            </a:r>
            <a:r>
              <a:rPr lang="en-US" altLang="zh-CN" baseline="-25000" dirty="0" smtClean="0"/>
              <a:t>4</a:t>
            </a:r>
            <a:r>
              <a:rPr lang="en-US" altLang="zh-CN" i="1" dirty="0" smtClean="0"/>
              <a:t>=k</a:t>
            </a:r>
            <a:r>
              <a:rPr lang="en-US" altLang="zh-CN" baseline="-25000" dirty="0" smtClean="0"/>
              <a:t>1 </a:t>
            </a:r>
            <a:r>
              <a:rPr lang="en-US" altLang="zh-CN" dirty="0"/>
              <a:t>+21 mod </a:t>
            </a:r>
            <a:r>
              <a:rPr lang="en-US" altLang="zh-CN" dirty="0" smtClean="0"/>
              <a:t>26   </a:t>
            </a:r>
            <a:r>
              <a:rPr lang="en-US" altLang="zh-CN" i="1" dirty="0" smtClean="0"/>
              <a:t>k</a:t>
            </a:r>
            <a:r>
              <a:rPr lang="en-US" altLang="zh-CN" baseline="-25000" dirty="0" smtClean="0"/>
              <a:t>5</a:t>
            </a:r>
            <a:r>
              <a:rPr lang="en-US" altLang="zh-CN" i="1" dirty="0" smtClean="0"/>
              <a:t>=k</a:t>
            </a:r>
            <a:r>
              <a:rPr lang="en-US" altLang="zh-CN" baseline="-25000" dirty="0" smtClean="0"/>
              <a:t>1</a:t>
            </a:r>
            <a:r>
              <a:rPr lang="en-US" altLang="zh-CN" i="1" baseline="-25000" dirty="0" smtClean="0"/>
              <a:t> </a:t>
            </a:r>
            <a:r>
              <a:rPr lang="en-US" altLang="zh-CN" dirty="0"/>
              <a:t>+10 mod </a:t>
            </a:r>
            <a:r>
              <a:rPr lang="en-US" altLang="zh-CN" dirty="0" smtClean="0"/>
              <a:t>26</a:t>
            </a:r>
          </a:p>
          <a:p>
            <a:pPr marL="0" indent="0">
              <a:buNone/>
              <a:defRPr/>
            </a:pPr>
            <a:r>
              <a:rPr lang="zh-CN" altLang="en-US" dirty="0" smtClean="0"/>
              <a:t>因此</a:t>
            </a:r>
            <a:r>
              <a:rPr lang="zh-CN" altLang="en-US" dirty="0"/>
              <a:t>，</a:t>
            </a:r>
            <a:r>
              <a:rPr lang="zh-CN" altLang="en-US" dirty="0" smtClean="0"/>
              <a:t>密钥</a:t>
            </a:r>
            <a:endParaRPr lang="en-US" altLang="zh-CN" dirty="0" smtClean="0"/>
          </a:p>
          <a:p>
            <a:pPr marL="0" indent="0" algn="ctr">
              <a:buNone/>
              <a:defRPr/>
            </a:pPr>
            <a:r>
              <a:rPr lang="en-US" altLang="zh-CN" i="1" dirty="0" smtClean="0"/>
              <a:t>k=(</a:t>
            </a:r>
            <a:r>
              <a:rPr lang="en-US" altLang="zh-CN" i="1" dirty="0"/>
              <a:t>k</a:t>
            </a:r>
            <a:r>
              <a:rPr lang="en-US" altLang="zh-CN" baseline="-25000" dirty="0"/>
              <a:t>1</a:t>
            </a:r>
            <a:r>
              <a:rPr lang="en-US" altLang="zh-CN" i="1" dirty="0"/>
              <a:t>,k</a:t>
            </a:r>
            <a:r>
              <a:rPr lang="en-US" altLang="zh-CN" baseline="-25000" dirty="0"/>
              <a:t>1</a:t>
            </a:r>
            <a:r>
              <a:rPr lang="en-US" altLang="zh-CN" i="1" dirty="0"/>
              <a:t>+</a:t>
            </a:r>
            <a:r>
              <a:rPr lang="en-US" altLang="zh-CN" dirty="0"/>
              <a:t>17,</a:t>
            </a:r>
            <a:r>
              <a:rPr lang="en-US" altLang="zh-CN" i="1" dirty="0"/>
              <a:t>k</a:t>
            </a:r>
            <a:r>
              <a:rPr lang="en-US" altLang="zh-CN" baseline="-25000" dirty="0"/>
              <a:t>1</a:t>
            </a:r>
            <a:r>
              <a:rPr lang="en-US" altLang="zh-CN" dirty="0"/>
              <a:t>+4,</a:t>
            </a:r>
            <a:r>
              <a:rPr lang="en-US" altLang="zh-CN" i="1" dirty="0"/>
              <a:t>k</a:t>
            </a:r>
            <a:r>
              <a:rPr lang="en-US" altLang="zh-CN" baseline="-25000" dirty="0"/>
              <a:t>1</a:t>
            </a:r>
            <a:r>
              <a:rPr lang="en-US" altLang="zh-CN" dirty="0"/>
              <a:t>+21,</a:t>
            </a:r>
            <a:r>
              <a:rPr lang="en-US" altLang="zh-CN" i="1" dirty="0"/>
              <a:t>k</a:t>
            </a:r>
            <a:r>
              <a:rPr lang="en-US" altLang="zh-CN" baseline="-25000" dirty="0"/>
              <a:t>1</a:t>
            </a:r>
            <a:r>
              <a:rPr lang="en-US" altLang="zh-CN" dirty="0"/>
              <a:t>+10</a:t>
            </a:r>
            <a:r>
              <a:rPr lang="en-US" altLang="zh-CN" i="1" dirty="0"/>
              <a:t>),k</a:t>
            </a:r>
            <a:r>
              <a:rPr lang="en-US" altLang="zh-CN" baseline="-25000" dirty="0"/>
              <a:t>1</a:t>
            </a:r>
            <a:r>
              <a:rPr lang="en-US" altLang="zh-CN" dirty="0"/>
              <a:t>∈</a:t>
            </a:r>
            <a:r>
              <a:rPr lang="en-US" altLang="zh-CN" i="1" dirty="0"/>
              <a:t>Z</a:t>
            </a:r>
            <a:r>
              <a:rPr lang="en-US" altLang="zh-CN" baseline="-25000" dirty="0"/>
              <a:t>26</a:t>
            </a:r>
            <a:endParaRPr lang="en-US" altLang="zh-CN" dirty="0"/>
          </a:p>
          <a:p>
            <a:pPr marL="0" indent="0" algn="ctr">
              <a:buNone/>
              <a:defRPr/>
            </a:pP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dirty="0"/>
          </a:p>
        </p:txBody>
      </p:sp>
      <p:sp>
        <p:nvSpPr>
          <p:cNvPr id="5" name="页脚占位符 4"/>
          <p:cNvSpPr>
            <a:spLocks noGrp="1"/>
          </p:cNvSpPr>
          <p:nvPr>
            <p:ph type="ftr" sz="quarter" idx="11"/>
          </p:nvPr>
        </p:nvSpPr>
        <p:spPr/>
        <p:txBody>
          <a:bodyPr/>
          <a:lstStyle/>
          <a:p>
            <a:pPr>
              <a:defRPr/>
            </a:pPr>
            <a:r>
              <a:rPr lang="zh-CN" altLang="en-US" dirty="0" smtClean="0"/>
              <a:t>密码学</a:t>
            </a:r>
            <a:r>
              <a:rPr lang="en-US" altLang="zh-CN" dirty="0" smtClean="0"/>
              <a:t>---</a:t>
            </a:r>
            <a:r>
              <a:rPr lang="zh-CN" altLang="en-US" dirty="0" smtClean="0"/>
              <a:t>基础理论与应用</a:t>
            </a:r>
            <a:endParaRPr lang="en-US" altLang="zh-CN" dirty="0"/>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114</a:t>
            </a:fld>
            <a:endParaRPr lang="en-US" altLang="zh-CN"/>
          </a:p>
        </p:txBody>
      </p:sp>
    </p:spTree>
    <p:extLst>
      <p:ext uri="{BB962C8B-B14F-4D97-AF65-F5344CB8AC3E}">
        <p14:creationId xmlns:p14="http://schemas.microsoft.com/office/powerpoint/2010/main" val="17347689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6703" y="2017713"/>
            <a:ext cx="8838385" cy="4114800"/>
          </a:xfrm>
        </p:spPr>
        <p:txBody>
          <a:bodyPr/>
          <a:lstStyle/>
          <a:p>
            <a:pPr>
              <a:defRPr/>
            </a:pPr>
            <a:r>
              <a:rPr lang="zh-CN" altLang="en-US" sz="2800" dirty="0">
                <a:cs typeface="宋体" panose="02010600030101010101" pitchFamily="2" charset="-122"/>
              </a:rPr>
              <a:t>通过尝试</a:t>
            </a:r>
            <a:r>
              <a:rPr lang="en-US" altLang="zh-CN" sz="2800" i="1" dirty="0">
                <a:cs typeface="+mn-lt"/>
              </a:rPr>
              <a:t>k</a:t>
            </a:r>
            <a:r>
              <a:rPr lang="en-US" altLang="zh-CN" sz="2800" baseline="-25000" dirty="0">
                <a:cs typeface="+mn-lt"/>
              </a:rPr>
              <a:t>1</a:t>
            </a:r>
            <a:r>
              <a:rPr lang="zh-CN" altLang="en-US" sz="2800" dirty="0">
                <a:cs typeface="宋体" panose="02010600030101010101" pitchFamily="2" charset="-122"/>
              </a:rPr>
              <a:t>的每个可能的取值，不难确定密钥字为 JANET，</a:t>
            </a:r>
            <a:r>
              <a:rPr lang="en-US" altLang="zh-CN" sz="2800" i="1" dirty="0">
                <a:cs typeface="宋体" panose="02010600030101010101" pitchFamily="2" charset="-122"/>
              </a:rPr>
              <a:t>k</a:t>
            </a:r>
            <a:r>
              <a:rPr lang="en-US" altLang="zh-CN" sz="2800" dirty="0">
                <a:cs typeface="宋体" panose="02010600030101010101" pitchFamily="2" charset="-122"/>
              </a:rPr>
              <a:t>=(9,0,13,4,19)</a:t>
            </a:r>
            <a:r>
              <a:rPr lang="zh-CN" altLang="zh-CN" sz="2800" dirty="0" smtClean="0">
                <a:cs typeface="宋体" panose="02010600030101010101" pitchFamily="2" charset="-122"/>
              </a:rPr>
              <a:t>。</a:t>
            </a:r>
            <a:endParaRPr lang="en-US" altLang="zh-CN" sz="2800" dirty="0" smtClean="0">
              <a:cs typeface="宋体" panose="02010600030101010101" pitchFamily="2" charset="-122"/>
            </a:endParaRPr>
          </a:p>
          <a:p>
            <a:pPr>
              <a:defRPr/>
            </a:pPr>
            <a:r>
              <a:rPr lang="zh-CN" altLang="zh-CN" sz="2800" dirty="0" smtClean="0">
                <a:cs typeface="宋体" panose="02010600030101010101" pitchFamily="2" charset="-122"/>
              </a:rPr>
              <a:t>因此</a:t>
            </a:r>
            <a:r>
              <a:rPr lang="zh-CN" altLang="zh-CN" sz="2800" dirty="0">
                <a:cs typeface="宋体" panose="02010600030101010101" pitchFamily="2" charset="-122"/>
              </a:rPr>
              <a:t>，得到与密文相对应的明文（添加</a:t>
            </a:r>
            <a:r>
              <a:rPr lang="zh-CN" altLang="en-US" sz="2800" dirty="0">
                <a:cs typeface="宋体" panose="02010600030101010101" pitchFamily="2" charset="-122"/>
              </a:rPr>
              <a:t>适当的标点符号）为 </a:t>
            </a:r>
            <a:r>
              <a:rPr lang="zh-CN" altLang="en-US" sz="2600" dirty="0" smtClean="0"/>
              <a:t>The </a:t>
            </a:r>
            <a:r>
              <a:rPr lang="zh-CN" altLang="en-US" sz="2600" dirty="0"/>
              <a:t>almond tree was in tentative blossom. The days were longer, often ending with magnificent evenings of corrugated pink skies. The hunting season was over, with hounds and guns put away for six months. The vineyards were busy again as the well-organized farmers treated their vines and the more lackadaisical neighbors hurried to do the pruning they should have done in November.</a:t>
            </a:r>
            <a:endParaRPr lang="zh-CN" altLang="en-US" sz="2600" dirty="0">
              <a:cs typeface="宋体" panose="02010600030101010101" pitchFamily="2" charset="-122"/>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115</a:t>
            </a:fld>
            <a:endParaRPr lang="en-US" altLang="zh-CN"/>
          </a:p>
        </p:txBody>
      </p:sp>
    </p:spTree>
    <p:extLst>
      <p:ext uri="{BB962C8B-B14F-4D97-AF65-F5344CB8AC3E}">
        <p14:creationId xmlns:p14="http://schemas.microsoft.com/office/powerpoint/2010/main" val="39272136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 xmlns:a16="http://schemas.microsoft.com/office/drawing/2014/main" id="{FCB7B70A-77A5-42A2-8FA9-0C9DBC37E7D6}"/>
              </a:ext>
            </a:extLst>
          </p:cNvPr>
          <p:cNvSpPr>
            <a:spLocks noGrp="1" noChangeArrowheads="1"/>
          </p:cNvSpPr>
          <p:nvPr>
            <p:ph type="title"/>
          </p:nvPr>
        </p:nvSpPr>
        <p:spPr/>
        <p:txBody>
          <a:bodyPr/>
          <a:lstStyle/>
          <a:p>
            <a:r>
              <a:rPr lang="zh-CN" altLang="en-US" dirty="0" smtClean="0">
                <a:solidFill>
                  <a:srgbClr val="FF0000"/>
                </a:solidFill>
                <a:latin typeface="+mn-lt"/>
              </a:rPr>
              <a:t>本章</a:t>
            </a:r>
            <a:r>
              <a:rPr lang="zh-CN" altLang="en-US" dirty="0">
                <a:solidFill>
                  <a:srgbClr val="FF0000"/>
                </a:solidFill>
                <a:latin typeface="+mn-lt"/>
              </a:rPr>
              <a:t>习题</a:t>
            </a:r>
          </a:p>
        </p:txBody>
      </p:sp>
      <mc:AlternateContent xmlns:mc="http://schemas.openxmlformats.org/markup-compatibility/2006">
        <mc:Choice xmlns:a14="http://schemas.microsoft.com/office/drawing/2010/main" Requires="a14">
          <p:sp>
            <p:nvSpPr>
              <p:cNvPr id="109571" name="内容占位符 2">
                <a:extLst>
                  <a:ext uri="{FF2B5EF4-FFF2-40B4-BE49-F238E27FC236}">
                    <a16:creationId xmlns="" xmlns:a16="http://schemas.microsoft.com/office/drawing/2014/main" id="{E3649668-8EF7-4836-A957-31A0AD7AEA90}"/>
                  </a:ext>
                </a:extLst>
              </p:cNvPr>
              <p:cNvSpPr>
                <a:spLocks noGrp="1" noChangeArrowheads="1"/>
              </p:cNvSpPr>
              <p:nvPr>
                <p:ph idx="1"/>
              </p:nvPr>
            </p:nvSpPr>
            <p:spPr>
              <a:xfrm>
                <a:off x="161706" y="1923893"/>
                <a:ext cx="8865592" cy="4114800"/>
              </a:xfrm>
            </p:spPr>
            <p:txBody>
              <a:bodyPr/>
              <a:lstStyle/>
              <a:p>
                <a:pPr marL="0" indent="0">
                  <a:buNone/>
                </a:pPr>
                <a:r>
                  <a:rPr lang="en-US" altLang="zh-CN" sz="2800" dirty="0">
                    <a:latin typeface="+mn-ea"/>
                  </a:rPr>
                  <a:t>1</a:t>
                </a:r>
                <a:r>
                  <a:rPr lang="en-US" altLang="zh-CN" sz="2800" dirty="0"/>
                  <a:t>.</a:t>
                </a:r>
                <a:r>
                  <a:rPr lang="zh-CN" altLang="en-US" sz="2800" dirty="0"/>
                  <a:t>运用凯撒密码算法，解密“</a:t>
                </a:r>
                <a:r>
                  <a:rPr lang="en-US" altLang="zh-CN" sz="2800" dirty="0"/>
                  <a:t>RPQLD JDOOLD HVW GLYLVD LQ SDUWHV WUHV”</a:t>
                </a:r>
                <a:r>
                  <a:rPr lang="zh-CN" altLang="en-US" sz="2800" dirty="0"/>
                  <a:t>。</a:t>
                </a:r>
                <a:endParaRPr lang="en-US" altLang="zh-CN" sz="2800" dirty="0"/>
              </a:p>
              <a:p>
                <a:pPr marL="0" indent="0">
                  <a:buNone/>
                </a:pPr>
                <a:r>
                  <a:rPr lang="en-US" altLang="zh-CN" sz="2800" dirty="0"/>
                  <a:t>2.</a:t>
                </a:r>
                <a:r>
                  <a:rPr lang="zh-CN" altLang="en-US" sz="2800" dirty="0"/>
                  <a:t>利用列置换密码算法，密钥用对换表示为</a:t>
                </a:r>
                <a14:m>
                  <m:oMath xmlns:m="http://schemas.openxmlformats.org/officeDocument/2006/math">
                    <m:r>
                      <a:rPr lang="zh-CN" altLang="en-US" sz="2800" i="1" smtClean="0"/>
                      <m:t>𝜎</m:t>
                    </m:r>
                    <m:r>
                      <a:rPr lang="en-US" altLang="zh-CN" sz="2800" i="1"/>
                      <m:t>=</m:t>
                    </m:r>
                    <m:r>
                      <a:rPr lang="en-US" altLang="zh-CN" sz="2800" b="0" i="1" smtClean="0"/>
                      <m:t>(153)</m:t>
                    </m:r>
                  </m:oMath>
                </a14:m>
                <a:r>
                  <a:rPr lang="zh-CN" altLang="en-US" sz="2800" dirty="0"/>
                  <a:t>，加密</a:t>
                </a:r>
                <a:r>
                  <a:rPr lang="en-US" altLang="zh-CN" sz="2800" dirty="0" err="1"/>
                  <a:t>xiandaimimaxue</a:t>
                </a:r>
                <a:r>
                  <a:rPr lang="zh-CN" altLang="en-US" sz="2800" dirty="0"/>
                  <a:t>。</a:t>
                </a:r>
                <a:endParaRPr lang="en-US" altLang="zh-CN" sz="2800" dirty="0"/>
              </a:p>
              <a:p>
                <a:pPr marL="0" indent="0">
                  <a:buNone/>
                </a:pPr>
                <a:r>
                  <a:rPr lang="en-US" altLang="zh-CN" sz="2800" dirty="0"/>
                  <a:t>3.</a:t>
                </a:r>
                <a:r>
                  <a:rPr lang="zh-CN" altLang="en-US" sz="2800" dirty="0"/>
                  <a:t>用维吉尼亚算法加密明文“</a:t>
                </a:r>
                <a:r>
                  <a:rPr lang="en-US" altLang="zh-CN" sz="2800" dirty="0"/>
                  <a:t>We are discovered save yourself”</a:t>
                </a:r>
                <a:r>
                  <a:rPr lang="zh-CN" altLang="en-US" sz="2800" dirty="0"/>
                  <a:t>，密钥是</a:t>
                </a:r>
                <a:r>
                  <a:rPr lang="en-US" altLang="zh-CN" sz="2800" dirty="0"/>
                  <a:t>deceptive</a:t>
                </a:r>
                <a:r>
                  <a:rPr lang="zh-CN" altLang="en-US" sz="2800" dirty="0"/>
                  <a:t>。</a:t>
                </a:r>
                <a:endParaRPr lang="en-US" altLang="zh-CN" sz="2800" dirty="0"/>
              </a:p>
              <a:p>
                <a:pPr marL="0" indent="0">
                  <a:buNone/>
                </a:pPr>
                <a:r>
                  <a:rPr lang="en-US" altLang="zh-CN" sz="2800" dirty="0"/>
                  <a:t>4.</a:t>
                </a:r>
                <a:r>
                  <a:rPr lang="zh-CN" altLang="en-US" sz="2800" dirty="0"/>
                  <a:t>根据置换</a:t>
                </a:r>
                <a14:m>
                  <m:oMath xmlns:m="http://schemas.openxmlformats.org/officeDocument/2006/math">
                    <m:r>
                      <a:rPr lang="zh-CN" altLang="en-US" sz="2800" i="1"/>
                      <m:t>𝜎</m:t>
                    </m:r>
                  </m:oMath>
                </a14:m>
                <a:r>
                  <a:rPr lang="en-US" altLang="zh-CN" sz="2800" baseline="-25000" dirty="0"/>
                  <a:t>1</a:t>
                </a:r>
                <a:r>
                  <a:rPr lang="zh-CN" altLang="en-US" sz="2800" dirty="0"/>
                  <a:t>与</a:t>
                </a:r>
                <a14:m>
                  <m:oMath xmlns:m="http://schemas.openxmlformats.org/officeDocument/2006/math">
                    <m:r>
                      <a:rPr lang="zh-CN" altLang="en-US" sz="2800" i="1"/>
                      <m:t>𝜎</m:t>
                    </m:r>
                    <m:r>
                      <a:rPr lang="en-US" altLang="zh-CN" sz="2800" b="0" i="1" baseline="-25000" smtClean="0"/>
                      <m:t>2</m:t>
                    </m:r>
                  </m:oMath>
                </a14:m>
                <a:r>
                  <a:rPr lang="zh-CN" altLang="el-GR" sz="2800" dirty="0"/>
                  <a:t>，</a:t>
                </a:r>
                <a:r>
                  <a:rPr lang="zh-CN" altLang="en-US" sz="2800" dirty="0"/>
                  <a:t>按</a:t>
                </a:r>
                <a:r>
                  <a:rPr lang="en-US" altLang="zh-CN" sz="2800" i="1" dirty="0"/>
                  <a:t>d</a:t>
                </a:r>
                <a:r>
                  <a:rPr lang="en-US" altLang="zh-CN" sz="2800" dirty="0"/>
                  <a:t>=2</a:t>
                </a:r>
                <a:r>
                  <a:rPr lang="zh-CN" altLang="en-US" sz="2800" dirty="0"/>
                  <a:t>的周期置换密码体制加密明文</a:t>
                </a:r>
                <a:r>
                  <a:rPr lang="en-US" altLang="zh-CN" sz="2800" dirty="0" err="1"/>
                  <a:t>transpositionisare</a:t>
                </a:r>
                <a:r>
                  <a:rPr lang="zh-CN" altLang="en-US" sz="2800" dirty="0"/>
                  <a:t>和</a:t>
                </a:r>
                <a:r>
                  <a:rPr lang="en-US" altLang="zh-CN" sz="2800" dirty="0" err="1"/>
                  <a:t>arrangementofthesy</a:t>
                </a:r>
                <a:r>
                  <a:rPr lang="zh-CN" altLang="en-US" sz="2800" dirty="0"/>
                  <a:t>。其中</a:t>
                </a:r>
                <a14:m>
                  <m:oMath xmlns:m="http://schemas.openxmlformats.org/officeDocument/2006/math">
                    <m:r>
                      <a:rPr lang="zh-CN" altLang="en-US" sz="2800" i="1"/>
                      <m:t>𝜎</m:t>
                    </m:r>
                  </m:oMath>
                </a14:m>
                <a:r>
                  <a:rPr lang="en-US" altLang="zh-CN" sz="2800" baseline="-25000" dirty="0"/>
                  <a:t>1</a:t>
                </a:r>
                <a:r>
                  <a:rPr lang="en-US" altLang="zh-CN" sz="2800" dirty="0"/>
                  <a:t>=(7 3 4 1 6 8 9 5 2)</a:t>
                </a:r>
                <a:r>
                  <a:rPr lang="en-US" altLang="zh-CN" sz="2800" baseline="-25000" dirty="0"/>
                  <a:t>   </a:t>
                </a:r>
                <a14:m>
                  <m:oMath xmlns:m="http://schemas.openxmlformats.org/officeDocument/2006/math">
                    <m:r>
                      <a:rPr lang="zh-CN" altLang="en-US" sz="2800" i="1"/>
                      <m:t>𝜎</m:t>
                    </m:r>
                    <m:r>
                      <a:rPr lang="en-US" altLang="zh-CN" sz="2800" i="1" baseline="-25000"/>
                      <m:t>2</m:t>
                    </m:r>
                  </m:oMath>
                </a14:m>
                <a:r>
                  <a:rPr lang="en-US" altLang="zh-CN" sz="2800" dirty="0"/>
                  <a:t>=(4 1 2 7 9 8 5 6 3)</a:t>
                </a:r>
                <a:r>
                  <a:rPr lang="en-US" altLang="zh-CN" sz="2800" baseline="30000" dirty="0"/>
                  <a:t> </a:t>
                </a:r>
                <a:r>
                  <a:rPr lang="zh-CN" altLang="el-GR" sz="2800" dirty="0"/>
                  <a:t>。</a:t>
                </a:r>
                <a:endParaRPr lang="zh-CN" altLang="en-US" sz="1800" dirty="0"/>
              </a:p>
            </p:txBody>
          </p:sp>
        </mc:Choice>
        <mc:Fallback>
          <p:sp>
            <p:nvSpPr>
              <p:cNvPr id="109571" name="内容占位符 2">
                <a:extLst>
                  <a:ext uri="{FF2B5EF4-FFF2-40B4-BE49-F238E27FC236}">
                    <a16:creationId xmlns="" xmlns:a16="http://schemas.microsoft.com/office/drawing/2014/main" xmlns:a14="http://schemas.microsoft.com/office/drawing/2010/main" id="{E3649668-8EF7-4836-A957-31A0AD7AEA90}"/>
                  </a:ext>
                </a:extLst>
              </p:cNvPr>
              <p:cNvSpPr>
                <a:spLocks noGrp="1" noRot="1" noChangeAspect="1" noMove="1" noResize="1" noEditPoints="1" noAdjustHandles="1" noChangeArrowheads="1" noChangeShapeType="1" noTextEdit="1"/>
              </p:cNvSpPr>
              <p:nvPr>
                <p:ph idx="1"/>
              </p:nvPr>
            </p:nvSpPr>
            <p:spPr>
              <a:xfrm>
                <a:off x="161706" y="1923893"/>
                <a:ext cx="8865592" cy="4114800"/>
              </a:xfrm>
              <a:blipFill rotWithShape="1">
                <a:blip r:embed="rId2"/>
                <a:stretch>
                  <a:fillRect l="-1444" t="-1926" r="-1926" b="-6074"/>
                </a:stretch>
              </a:blipFill>
            </p:spPr>
            <p:txBody>
              <a:bodyPr/>
              <a:lstStyle/>
              <a:p>
                <a:r>
                  <a:rPr lang="zh-CN" altLang="en-US">
                    <a:noFill/>
                  </a:rPr>
                  <a:t> </a:t>
                </a:r>
              </a:p>
            </p:txBody>
          </p:sp>
        </mc:Fallback>
      </mc:AlternateContent>
      <p:sp>
        <p:nvSpPr>
          <p:cNvPr id="109572" name="日期占位符 3">
            <a:extLst>
              <a:ext uri="{FF2B5EF4-FFF2-40B4-BE49-F238E27FC236}">
                <a16:creationId xmlns="" xmlns:a16="http://schemas.microsoft.com/office/drawing/2014/main" id="{B5380E4F-7C3A-4B2F-8B08-8E3A9480611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732EB76-34A3-4D7E-8A97-A08744C190D9}"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09573" name="页脚占位符 4">
            <a:extLst>
              <a:ext uri="{FF2B5EF4-FFF2-40B4-BE49-F238E27FC236}">
                <a16:creationId xmlns="" xmlns:a16="http://schemas.microsoft.com/office/drawing/2014/main" id="{608FCDEE-5322-4683-A46E-151D8A9A9E1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109574" name="灯片编号占位符 5">
            <a:extLst>
              <a:ext uri="{FF2B5EF4-FFF2-40B4-BE49-F238E27FC236}">
                <a16:creationId xmlns="" xmlns:a16="http://schemas.microsoft.com/office/drawing/2014/main" id="{3423541A-3E27-4C5B-B153-31D7E19910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5204DE9-902F-4A52-BF45-D6B4CF7365C2}" type="slidenum">
              <a:rPr lang="en-US" altLang="zh-CN" sz="1400" smtClean="0">
                <a:latin typeface="Tahoma" panose="020B0604030504040204" pitchFamily="34" charset="0"/>
              </a:rPr>
              <a:pPr>
                <a:spcBef>
                  <a:spcPct val="0"/>
                </a:spcBef>
                <a:buClrTx/>
                <a:buSzTx/>
                <a:buFontTx/>
                <a:buNone/>
              </a:pPr>
              <a:t>116</a:t>
            </a:fld>
            <a:endParaRPr lang="en-US" altLang="zh-CN" sz="1400">
              <a:latin typeface="Tahoma" panose="020B060403050404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712" y="2017713"/>
                <a:ext cx="8892288" cy="3931455"/>
              </a:xfrm>
            </p:spPr>
            <p:txBody>
              <a:bodyPr/>
              <a:lstStyle/>
              <a:p>
                <a:pPr marL="0" indent="0">
                  <a:buNone/>
                </a:pPr>
                <a:r>
                  <a:rPr lang="en-US" altLang="zh-CN" sz="2800" dirty="0">
                    <a:latin typeface="+mn-ea"/>
                  </a:rPr>
                  <a:t>5</a:t>
                </a:r>
                <a:r>
                  <a:rPr lang="zh-CN" altLang="en-US" sz="2800" dirty="0">
                    <a:latin typeface="+mn-ea"/>
                  </a:rPr>
                  <a:t>．</a:t>
                </a:r>
                <a:r>
                  <a:rPr lang="zh-CN" altLang="en-US" sz="2800" dirty="0"/>
                  <a:t>设</a:t>
                </a:r>
                <a:r>
                  <a:rPr lang="en-US" altLang="zh-CN" sz="2800" i="1" dirty="0"/>
                  <a:t>d</a:t>
                </a:r>
                <a:r>
                  <a:rPr lang="en-US" altLang="zh-CN" sz="2800" dirty="0"/>
                  <a:t>=4</a:t>
                </a:r>
                <a:r>
                  <a:rPr lang="zh-CN" altLang="en-US" sz="2800" dirty="0"/>
                  <a:t>，</a:t>
                </a:r>
                <a:r>
                  <a:rPr lang="en-US" altLang="zh-CN" sz="2800" i="1" dirty="0"/>
                  <a:t>n</a:t>
                </a:r>
                <a:r>
                  <a:rPr lang="en-US" altLang="zh-CN" sz="2800" dirty="0"/>
                  <a:t>=9</a:t>
                </a:r>
                <a:r>
                  <a:rPr lang="zh-CN" altLang="en-US" sz="2800" dirty="0"/>
                  <a:t>的周期置换密码的</a:t>
                </a:r>
                <a:r>
                  <a:rPr lang="en-US" altLang="zh-CN" sz="2800" dirty="0"/>
                  <a:t>4</a:t>
                </a:r>
                <a:r>
                  <a:rPr lang="zh-CN" altLang="en-US" sz="2800" dirty="0"/>
                  <a:t>个置换和密文如下，求明文。</a:t>
                </a:r>
                <a:endParaRPr lang="en-US" altLang="zh-CN" sz="2800" dirty="0"/>
              </a:p>
              <a:p>
                <a:pPr marL="0" indent="0">
                  <a:buNone/>
                </a:pPr>
                <a14:m>
                  <m:oMath xmlns:m="http://schemas.openxmlformats.org/officeDocument/2006/math">
                    <m:r>
                      <a:rPr lang="zh-CN" altLang="en-US" sz="2800" i="1"/>
                      <m:t>𝜎</m:t>
                    </m:r>
                  </m:oMath>
                </a14:m>
                <a:r>
                  <a:rPr lang="en-US" altLang="zh-CN" sz="2800" baseline="-25000" dirty="0"/>
                  <a:t>1</a:t>
                </a:r>
                <a:r>
                  <a:rPr lang="en-US" altLang="zh-CN" sz="2800" dirty="0"/>
                  <a:t>=(6 9 4 8 3 7 1 2 5)</a:t>
                </a:r>
                <a:r>
                  <a:rPr lang="en-US" altLang="zh-CN" sz="2800" i="1" dirty="0"/>
                  <a:t>        </a:t>
                </a:r>
                <a14:m>
                  <m:oMath xmlns:m="http://schemas.openxmlformats.org/officeDocument/2006/math">
                    <m:r>
                      <a:rPr lang="zh-CN" altLang="en-US" sz="2800" i="1"/>
                      <m:t>𝜎</m:t>
                    </m:r>
                  </m:oMath>
                </a14:m>
                <a:r>
                  <a:rPr lang="en-US" altLang="zh-CN" sz="2800" baseline="-25000" dirty="0"/>
                  <a:t>2</a:t>
                </a:r>
                <a:r>
                  <a:rPr lang="en-US" altLang="zh-CN" sz="2800" dirty="0"/>
                  <a:t>=(1 3 5 4 7 2 6 8 9)</a:t>
                </a:r>
                <a:endParaRPr lang="en-US" altLang="zh-CN" sz="2800" i="1" dirty="0"/>
              </a:p>
              <a:p>
                <a:pPr marL="0" indent="0">
                  <a:buNone/>
                </a:pPr>
                <a14:m>
                  <m:oMath xmlns:m="http://schemas.openxmlformats.org/officeDocument/2006/math">
                    <m:r>
                      <a:rPr lang="zh-CN" altLang="en-US" sz="2800" i="1"/>
                      <m:t>𝜎</m:t>
                    </m:r>
                  </m:oMath>
                </a14:m>
                <a:r>
                  <a:rPr lang="en-US" altLang="zh-CN" sz="2800" baseline="-25000" dirty="0"/>
                  <a:t>3</a:t>
                </a:r>
                <a:r>
                  <a:rPr lang="en-US" altLang="zh-CN" sz="2800" dirty="0"/>
                  <a:t>=(5 9 6 4 7 8 2 1 3)</a:t>
                </a:r>
                <a:r>
                  <a:rPr lang="en-US" altLang="zh-CN" sz="2800" i="1" dirty="0"/>
                  <a:t>        </a:t>
                </a:r>
                <a14:m>
                  <m:oMath xmlns:m="http://schemas.openxmlformats.org/officeDocument/2006/math">
                    <m:r>
                      <a:rPr lang="zh-CN" altLang="en-US" sz="2800" i="1"/>
                      <m:t>𝜎</m:t>
                    </m:r>
                  </m:oMath>
                </a14:m>
                <a:r>
                  <a:rPr lang="en-US" altLang="zh-CN" sz="2800" baseline="-25000" dirty="0"/>
                  <a:t>4</a:t>
                </a:r>
                <a:r>
                  <a:rPr lang="en-US" altLang="zh-CN" sz="2800" dirty="0"/>
                  <a:t>=(2 5 1 6 3 9 4 7 8)</a:t>
                </a:r>
                <a:endParaRPr lang="en-US" altLang="zh-CN" sz="2800" i="1" dirty="0"/>
              </a:p>
              <a:p>
                <a:pPr marL="0" indent="0">
                  <a:buNone/>
                </a:pPr>
                <a:r>
                  <a:rPr lang="zh-CN" altLang="en-US" sz="2800" dirty="0"/>
                  <a:t>密文：</a:t>
                </a:r>
                <a:r>
                  <a:rPr lang="en-US" altLang="zh-CN" sz="2800" dirty="0" err="1"/>
                  <a:t>pinsaotrs</a:t>
                </a:r>
                <a:r>
                  <a:rPr lang="en-US" altLang="zh-CN" sz="2800" dirty="0"/>
                  <a:t> </a:t>
                </a:r>
                <a:r>
                  <a:rPr lang="en-US" altLang="zh-CN" sz="2800" dirty="0" err="1"/>
                  <a:t>toinaisre</a:t>
                </a:r>
                <a:r>
                  <a:rPr lang="en-US" altLang="zh-CN" sz="2800" dirty="0"/>
                  <a:t> </a:t>
                </a:r>
                <a:r>
                  <a:rPr lang="en-US" altLang="zh-CN" sz="2800" dirty="0" err="1"/>
                  <a:t>negaemrar</a:t>
                </a:r>
                <a:r>
                  <a:rPr lang="en-US" altLang="zh-CN" sz="2800" dirty="0"/>
                  <a:t> </a:t>
                </a:r>
                <a:r>
                  <a:rPr lang="en-US" altLang="zh-CN" sz="2800" dirty="0" err="1"/>
                  <a:t>ttnhoyfes</a:t>
                </a:r>
                <a:r>
                  <a:rPr lang="en-US" altLang="zh-CN" sz="2800" dirty="0"/>
                  <a:t> </a:t>
                </a:r>
                <a:r>
                  <a:rPr lang="en-US" altLang="zh-CN" sz="2800" dirty="0" err="1"/>
                  <a:t>omlaofmbs</a:t>
                </a:r>
                <a:r>
                  <a:rPr lang="en-US" altLang="zh-CN" sz="2800" dirty="0"/>
                  <a:t> </a:t>
                </a:r>
                <a:r>
                  <a:rPr lang="en-US" altLang="zh-CN" sz="2800" dirty="0" err="1"/>
                  <a:t>esgax</a:t>
                </a:r>
                <a:endParaRPr lang="en-US" altLang="zh-CN" sz="2800" dirty="0"/>
              </a:p>
              <a:p>
                <a:pPr marL="0" indent="0">
                  <a:buNone/>
                </a:pPr>
                <a:r>
                  <a:rPr lang="en-US" altLang="zh-CN" sz="2800" dirty="0"/>
                  <a:t>6</a:t>
                </a:r>
                <a:r>
                  <a:rPr lang="zh-CN" altLang="en-US" sz="2800" dirty="0"/>
                  <a:t>．密文</a:t>
                </a:r>
                <a:r>
                  <a:rPr lang="en-US" altLang="zh-CN" sz="2800" dirty="0"/>
                  <a:t>CRWWZ</a:t>
                </a:r>
                <a:r>
                  <a:rPr lang="zh-CN" altLang="en-US" sz="2800" dirty="0"/>
                  <a:t>是用模</a:t>
                </a:r>
                <a:r>
                  <a:rPr lang="en-US" altLang="zh-CN" sz="2800" dirty="0"/>
                  <a:t>26</a:t>
                </a:r>
                <a:r>
                  <a:rPr lang="zh-CN" altLang="en-US" sz="2800" dirty="0"/>
                  <a:t>的某仿射密码加密的，明文开头是</a:t>
                </a:r>
                <a:r>
                  <a:rPr lang="en-US" altLang="zh-CN" sz="2800" dirty="0"/>
                  <a:t>ha</a:t>
                </a:r>
                <a:r>
                  <a:rPr lang="zh-CN" altLang="en-US" sz="2800" dirty="0"/>
                  <a:t>，试对该密文解密。</a:t>
                </a:r>
                <a:endParaRPr lang="en-US" altLang="zh-CN" sz="2800"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1712" y="2017713"/>
                <a:ext cx="8892288" cy="3931455"/>
              </a:xfrm>
              <a:blipFill rotWithShape="1">
                <a:blip r:embed="rId2"/>
                <a:stretch>
                  <a:fillRect l="-1371" t="-2016" r="-411" b="-232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117</a:t>
            </a:fld>
            <a:endParaRPr lang="en-US" altLang="zh-CN"/>
          </a:p>
        </p:txBody>
      </p:sp>
    </p:spTree>
    <p:extLst>
      <p:ext uri="{BB962C8B-B14F-4D97-AF65-F5344CB8AC3E}">
        <p14:creationId xmlns:p14="http://schemas.microsoft.com/office/powerpoint/2010/main" val="35169927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1943901"/>
            <a:ext cx="8793382" cy="4114800"/>
          </a:xfrm>
        </p:spPr>
        <p:txBody>
          <a:bodyPr/>
          <a:lstStyle/>
          <a:p>
            <a:pPr marL="0" indent="0">
              <a:buNone/>
            </a:pPr>
            <a:r>
              <a:rPr lang="en-US" altLang="zh-CN" sz="2800" dirty="0"/>
              <a:t>7.</a:t>
            </a:r>
            <a:r>
              <a:rPr lang="zh-CN" altLang="en-US" sz="2800" dirty="0"/>
              <a:t>求模</a:t>
            </a:r>
            <a:r>
              <a:rPr lang="en-US" altLang="zh-CN" sz="2800" dirty="0"/>
              <a:t>27</a:t>
            </a:r>
            <a:r>
              <a:rPr lang="zh-CN" altLang="en-US" sz="2800" dirty="0"/>
              <a:t>的仿射密码可能的密钥有多少？用模</a:t>
            </a:r>
            <a:r>
              <a:rPr lang="en-US" altLang="zh-CN" sz="2800" dirty="0"/>
              <a:t>29</a:t>
            </a:r>
            <a:r>
              <a:rPr lang="zh-CN" altLang="en-US" sz="2800" dirty="0"/>
              <a:t>呢？</a:t>
            </a:r>
          </a:p>
          <a:p>
            <a:pPr marL="0" indent="0">
              <a:buNone/>
            </a:pPr>
            <a:r>
              <a:rPr lang="en-US" altLang="zh-CN" sz="2800" dirty="0"/>
              <a:t>8.</a:t>
            </a:r>
            <a:r>
              <a:rPr lang="zh-CN" altLang="en-US" sz="2800" dirty="0"/>
              <a:t>设英文字母</a:t>
            </a:r>
            <a:r>
              <a:rPr lang="en-US" altLang="zh-CN" sz="2800" dirty="0"/>
              <a:t>A</a:t>
            </a:r>
            <a:r>
              <a:rPr lang="zh-CN" altLang="en-US" sz="2800" dirty="0"/>
              <a:t>，</a:t>
            </a:r>
            <a:r>
              <a:rPr lang="en-US" altLang="zh-CN" sz="2800" dirty="0"/>
              <a:t>B</a:t>
            </a:r>
            <a:r>
              <a:rPr lang="zh-CN" altLang="en-US" sz="2800" dirty="0"/>
              <a:t>，</a:t>
            </a:r>
            <a:r>
              <a:rPr lang="en-US" altLang="zh-CN" sz="2800" dirty="0"/>
              <a:t>…</a:t>
            </a:r>
            <a:r>
              <a:rPr lang="zh-CN" altLang="en-US" sz="2800" dirty="0"/>
              <a:t>，</a:t>
            </a:r>
            <a:r>
              <a:rPr lang="en-US" altLang="zh-CN" sz="2800" dirty="0"/>
              <a:t>Z</a:t>
            </a:r>
            <a:r>
              <a:rPr lang="zh-CN" altLang="en-US" sz="2800" dirty="0"/>
              <a:t>分别编码为</a:t>
            </a:r>
            <a:r>
              <a:rPr lang="en-US" altLang="zh-CN" sz="2800" dirty="0"/>
              <a:t>0</a:t>
            </a:r>
            <a:r>
              <a:rPr lang="zh-CN" altLang="en-US" sz="2800" dirty="0"/>
              <a:t>，</a:t>
            </a:r>
            <a:r>
              <a:rPr lang="en-US" altLang="zh-CN" sz="2800" dirty="0"/>
              <a:t>1</a:t>
            </a:r>
            <a:r>
              <a:rPr lang="zh-CN" altLang="en-US" sz="2800" dirty="0"/>
              <a:t>，</a:t>
            </a:r>
            <a:r>
              <a:rPr lang="en-US" altLang="zh-CN" sz="2800" dirty="0"/>
              <a:t>…</a:t>
            </a:r>
            <a:r>
              <a:rPr lang="zh-CN" altLang="en-US" sz="2800" dirty="0"/>
              <a:t>，</a:t>
            </a:r>
            <a:r>
              <a:rPr lang="en-US" altLang="zh-CN" sz="2800" dirty="0"/>
              <a:t>25</a:t>
            </a:r>
            <a:r>
              <a:rPr lang="zh-CN" altLang="en-US" sz="2800" dirty="0"/>
              <a:t>。已知单表仿射加密变换为</a:t>
            </a:r>
            <a:r>
              <a:rPr lang="en-US" altLang="zh-CN" sz="2800" i="1" dirty="0"/>
              <a:t>c</a:t>
            </a:r>
            <a:r>
              <a:rPr lang="en-US" altLang="zh-CN" sz="2800" dirty="0"/>
              <a:t>=(5</a:t>
            </a:r>
            <a:r>
              <a:rPr lang="en-US" altLang="zh-CN" sz="2800" i="1" dirty="0"/>
              <a:t>m</a:t>
            </a:r>
            <a:r>
              <a:rPr lang="en-US" altLang="zh-CN" sz="2800" dirty="0"/>
              <a:t>+7)mod 2</a:t>
            </a:r>
            <a:r>
              <a:rPr lang="zh-CN" altLang="en-US" sz="2800" dirty="0"/>
              <a:t>，其中</a:t>
            </a:r>
            <a:r>
              <a:rPr lang="en-US" altLang="zh-CN" sz="2800" i="1" dirty="0"/>
              <a:t>m</a:t>
            </a:r>
            <a:r>
              <a:rPr lang="zh-CN" altLang="en-US" sz="2800" dirty="0"/>
              <a:t>表示明文，</a:t>
            </a:r>
            <a:r>
              <a:rPr lang="en-US" altLang="zh-CN" sz="2800" i="1" dirty="0"/>
              <a:t>c</a:t>
            </a:r>
            <a:r>
              <a:rPr lang="zh-CN" altLang="en-US" sz="2800" dirty="0"/>
              <a:t>表示密文，试对明文</a:t>
            </a:r>
            <a:r>
              <a:rPr lang="en-US" altLang="zh-CN" sz="2800" dirty="0"/>
              <a:t>HELPME</a:t>
            </a:r>
            <a:r>
              <a:rPr lang="zh-CN" altLang="en-US" sz="2800" dirty="0"/>
              <a:t>加密</a:t>
            </a:r>
            <a:r>
              <a:rPr lang="zh-CN" altLang="en-US" sz="2800" dirty="0" smtClean="0"/>
              <a:t>。</a:t>
            </a:r>
            <a:endParaRPr lang="en-US" altLang="zh-CN" sz="2800" dirty="0" smtClean="0"/>
          </a:p>
          <a:p>
            <a:pPr marL="0" indent="0">
              <a:buNone/>
            </a:pPr>
            <a:r>
              <a:rPr lang="en-US" altLang="zh-CN" sz="2800" dirty="0"/>
              <a:t>9.</a:t>
            </a:r>
            <a:r>
              <a:rPr lang="zh-CN" altLang="en-US" sz="2800" dirty="0"/>
              <a:t>设英文字母</a:t>
            </a:r>
            <a:r>
              <a:rPr lang="en-US" altLang="zh-CN" sz="2800" dirty="0"/>
              <a:t>A</a:t>
            </a:r>
            <a:r>
              <a:rPr lang="zh-CN" altLang="en-US" sz="2800" dirty="0"/>
              <a:t>，</a:t>
            </a:r>
            <a:r>
              <a:rPr lang="en-US" altLang="zh-CN" sz="2800" dirty="0"/>
              <a:t>B</a:t>
            </a:r>
            <a:r>
              <a:rPr lang="zh-CN" altLang="en-US" sz="2800" dirty="0"/>
              <a:t>，</a:t>
            </a:r>
            <a:r>
              <a:rPr lang="en-US" altLang="zh-CN" sz="2800" dirty="0"/>
              <a:t>…</a:t>
            </a:r>
            <a:r>
              <a:rPr lang="zh-CN" altLang="en-US" sz="2800" dirty="0"/>
              <a:t>，</a:t>
            </a:r>
            <a:r>
              <a:rPr lang="en-US" altLang="zh-CN" sz="2800" dirty="0"/>
              <a:t>Z</a:t>
            </a:r>
            <a:r>
              <a:rPr lang="zh-CN" altLang="en-US" sz="2800" dirty="0"/>
              <a:t>分别编码为</a:t>
            </a:r>
            <a:r>
              <a:rPr lang="en-US" altLang="zh-CN" sz="2800" dirty="0"/>
              <a:t>0</a:t>
            </a:r>
            <a:r>
              <a:rPr lang="zh-CN" altLang="en-US" sz="2800" dirty="0"/>
              <a:t>，</a:t>
            </a:r>
            <a:r>
              <a:rPr lang="en-US" altLang="zh-CN" sz="2800" dirty="0"/>
              <a:t>1</a:t>
            </a:r>
            <a:r>
              <a:rPr lang="zh-CN" altLang="en-US" sz="2800" dirty="0"/>
              <a:t>，</a:t>
            </a:r>
            <a:r>
              <a:rPr lang="en-US" altLang="zh-CN" sz="2800" dirty="0"/>
              <a:t>…</a:t>
            </a:r>
            <a:r>
              <a:rPr lang="zh-CN" altLang="en-US" sz="2800" dirty="0"/>
              <a:t>，</a:t>
            </a:r>
            <a:r>
              <a:rPr lang="en-US" altLang="zh-CN" sz="2800" dirty="0"/>
              <a:t>25</a:t>
            </a:r>
            <a:r>
              <a:rPr lang="zh-CN" altLang="en-US" sz="2800" dirty="0"/>
              <a:t>。已知</a:t>
            </a:r>
            <a:r>
              <a:rPr lang="en-US" altLang="zh-CN" sz="2800" i="1" dirty="0"/>
              <a:t>m</a:t>
            </a:r>
            <a:r>
              <a:rPr lang="zh-CN" altLang="en-US" sz="2800" dirty="0"/>
              <a:t>表示明文，</a:t>
            </a:r>
            <a:r>
              <a:rPr lang="en-US" altLang="zh-CN" sz="2800" i="1" dirty="0"/>
              <a:t>c</a:t>
            </a:r>
            <a:r>
              <a:rPr lang="zh-CN" altLang="en-US" sz="2800" dirty="0"/>
              <a:t>表示密文，单表仿射加密变换为</a:t>
            </a:r>
            <a:r>
              <a:rPr lang="en-US" altLang="zh-CN" sz="2800" i="1" dirty="0"/>
              <a:t>c</a:t>
            </a:r>
            <a:r>
              <a:rPr lang="en-US" altLang="zh-CN" sz="2800" dirty="0"/>
              <a:t>=(11</a:t>
            </a:r>
            <a:r>
              <a:rPr lang="en-US" altLang="zh-CN" sz="2800" i="1" dirty="0"/>
              <a:t>m</a:t>
            </a:r>
            <a:r>
              <a:rPr lang="en-US" altLang="zh-CN" sz="2800" dirty="0"/>
              <a:t>+2)mod26</a:t>
            </a:r>
            <a:r>
              <a:rPr lang="zh-CN" altLang="en-US" sz="2800" dirty="0"/>
              <a:t>，试对密文</a:t>
            </a:r>
            <a:r>
              <a:rPr lang="en-US" altLang="zh-CN" sz="2800" dirty="0"/>
              <a:t>VMWZ</a:t>
            </a:r>
            <a:r>
              <a:rPr lang="zh-CN" altLang="en-US" sz="2800" dirty="0"/>
              <a:t>解密。</a:t>
            </a:r>
            <a:endParaRPr lang="en-US" altLang="zh-CN" sz="2800" dirty="0"/>
          </a:p>
          <a:p>
            <a:pPr marL="0" indent="0">
              <a:buNone/>
            </a:pPr>
            <a:r>
              <a:rPr lang="en-US" altLang="zh-CN" sz="2800" dirty="0"/>
              <a:t>10.</a:t>
            </a:r>
            <a:r>
              <a:rPr lang="zh-CN" altLang="en-US" sz="2800" dirty="0"/>
              <a:t>已知密码体制为维吉尼亚体制，明文为</a:t>
            </a:r>
            <a:r>
              <a:rPr lang="en-US" altLang="zh-CN" sz="2800" dirty="0" err="1"/>
              <a:t>nankaiuniversity</a:t>
            </a:r>
            <a:r>
              <a:rPr lang="zh-CN" altLang="en-US" sz="2800" dirty="0"/>
              <a:t>，密文为</a:t>
            </a:r>
            <a:r>
              <a:rPr lang="en-US" altLang="zh-CN" sz="2800" dirty="0" err="1"/>
              <a:t>nrgkrbuebvvkszmy</a:t>
            </a:r>
            <a:r>
              <a:rPr lang="zh-CN" altLang="en-US" sz="2800" dirty="0"/>
              <a:t>，求该密码体制的密钥。</a:t>
            </a:r>
          </a:p>
          <a:p>
            <a:pPr marL="0" indent="0">
              <a:buNone/>
            </a:pPr>
            <a:endParaRPr lang="zh-CN" altLang="en-US" sz="2800"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118</a:t>
            </a:fld>
            <a:endParaRPr lang="en-US" altLang="zh-CN"/>
          </a:p>
        </p:txBody>
      </p:sp>
    </p:spTree>
    <p:extLst>
      <p:ext uri="{BB962C8B-B14F-4D97-AF65-F5344CB8AC3E}">
        <p14:creationId xmlns:p14="http://schemas.microsoft.com/office/powerpoint/2010/main" val="312889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74B7A1EA-FF4C-498C-B334-C7BC69EFA653}"/>
              </a:ext>
            </a:extLst>
          </p:cNvPr>
          <p:cNvSpPr>
            <a:spLocks noGrp="1"/>
          </p:cNvSpPr>
          <p:nvPr>
            <p:ph idx="1"/>
          </p:nvPr>
        </p:nvSpPr>
        <p:spPr>
          <a:xfrm>
            <a:off x="792163" y="1989138"/>
            <a:ext cx="7772400" cy="4114800"/>
          </a:xfrm>
        </p:spPr>
        <p:txBody>
          <a:bodyPr/>
          <a:lstStyle/>
          <a:p>
            <a:pPr marL="0" indent="0">
              <a:buFont typeface="Wingdings" panose="05000000000000000000" pitchFamily="2" charset="2"/>
              <a:buNone/>
              <a:defRPr/>
            </a:pPr>
            <a:r>
              <a:rPr lang="zh-CN" altLang="en-US" sz="2800" dirty="0">
                <a:latin typeface="+mn-ea"/>
              </a:rPr>
              <a:t>    </a:t>
            </a:r>
            <a:r>
              <a:rPr lang="zh-CN" altLang="en-US" sz="2800" dirty="0"/>
              <a:t>下面通过密文</a:t>
            </a:r>
            <a:r>
              <a:rPr lang="en-US" altLang="zh-CN" sz="2800" i="1" dirty="0"/>
              <a:t>c</a:t>
            </a:r>
            <a:r>
              <a:rPr lang="zh-CN" altLang="en-US" sz="2800" dirty="0"/>
              <a:t>求明文</a:t>
            </a:r>
            <a:r>
              <a:rPr lang="en-US" altLang="zh-CN" sz="2800" i="1" dirty="0"/>
              <a:t>p</a:t>
            </a:r>
            <a:r>
              <a:rPr lang="zh-CN" altLang="en-US" sz="2800" dirty="0"/>
              <a:t>，由加密密钥</a:t>
            </a:r>
            <a:r>
              <a:rPr lang="el-GR" altLang="zh-CN" sz="2800" dirty="0">
                <a:cs typeface="Times New Roman" panose="02020603050405020304" pitchFamily="18" charset="0"/>
              </a:rPr>
              <a:t>σ</a:t>
            </a:r>
            <a:r>
              <a:rPr lang="en-US" altLang="zh-CN" sz="2800" dirty="0">
                <a:cs typeface="Times New Roman" panose="02020603050405020304" pitchFamily="18" charset="0"/>
              </a:rPr>
              <a:t>=(143)(56)</a:t>
            </a:r>
            <a:r>
              <a:rPr lang="zh-CN" altLang="en-US" sz="2800" dirty="0"/>
              <a:t>易得解密密钥（逆置换）</a:t>
            </a:r>
            <a:r>
              <a:rPr lang="el-GR" altLang="zh-CN" sz="2800" dirty="0">
                <a:solidFill>
                  <a:srgbClr val="000000"/>
                </a:solidFill>
                <a:cs typeface="Times New Roman" panose="02020603050405020304" pitchFamily="18" charset="0"/>
              </a:rPr>
              <a:t> σ</a:t>
            </a:r>
            <a:r>
              <a:rPr lang="en-US" altLang="zh-CN" sz="2800" baseline="30000" dirty="0">
                <a:solidFill>
                  <a:srgbClr val="000000"/>
                </a:solidFill>
                <a:cs typeface="Times New Roman" panose="02020603050405020304" pitchFamily="18" charset="0"/>
              </a:rPr>
              <a:t>-1</a:t>
            </a:r>
            <a:r>
              <a:rPr lang="el-GR" altLang="zh-CN" sz="2800" dirty="0">
                <a:solidFill>
                  <a:srgbClr val="000000"/>
                </a:solidFill>
                <a:cs typeface="Times New Roman" panose="02020603050405020304" pitchFamily="18" charset="0"/>
              </a:rPr>
              <a:t> </a:t>
            </a:r>
            <a:r>
              <a:rPr lang="en-US" altLang="zh-CN" sz="2800" dirty="0">
                <a:cs typeface="Times New Roman" panose="02020603050405020304" pitchFamily="18" charset="0"/>
              </a:rPr>
              <a:t>= (134)(56)</a:t>
            </a:r>
            <a:r>
              <a:rPr lang="zh-CN" altLang="en-US" sz="2800" dirty="0"/>
              <a:t>，则解密过程为</a:t>
            </a:r>
            <a:endParaRPr lang="en-US" altLang="zh-CN" sz="2800" dirty="0"/>
          </a:p>
          <a:p>
            <a:pPr marL="0" indent="0">
              <a:buFont typeface="Wingdings" panose="05000000000000000000" pitchFamily="2" charset="2"/>
              <a:buNone/>
              <a:defRPr/>
            </a:pPr>
            <a:endParaRPr lang="en-US" altLang="zh-CN" sz="2800" dirty="0"/>
          </a:p>
          <a:p>
            <a:pPr marL="0" indent="0">
              <a:buFont typeface="Wingdings" panose="05000000000000000000" pitchFamily="2" charset="2"/>
              <a:buNone/>
              <a:defRPr/>
            </a:pPr>
            <a:endParaRPr lang="en-US" altLang="zh-CN" sz="2800" dirty="0"/>
          </a:p>
          <a:p>
            <a:pPr marL="0" indent="0">
              <a:buFont typeface="Wingdings" panose="05000000000000000000" pitchFamily="2" charset="2"/>
              <a:buNone/>
              <a:defRPr/>
            </a:pPr>
            <a:endParaRPr lang="en-US" altLang="zh-CN" sz="2800" dirty="0"/>
          </a:p>
          <a:p>
            <a:pPr marL="0" indent="0">
              <a:buFont typeface="Wingdings" panose="05000000000000000000" pitchFamily="2" charset="2"/>
              <a:buNone/>
              <a:defRPr/>
            </a:pPr>
            <a:r>
              <a:rPr lang="zh-CN" altLang="en-US" sz="2800" dirty="0">
                <a:solidFill>
                  <a:srgbClr val="000000"/>
                </a:solidFill>
              </a:rPr>
              <a:t>由矩阵</a:t>
            </a:r>
            <a:r>
              <a:rPr lang="en-US" altLang="zh-CN" sz="2800" dirty="0">
                <a:cs typeface="Times New Roman" panose="02020603050405020304" pitchFamily="18" charset="0"/>
              </a:rPr>
              <a:t>[</a:t>
            </a:r>
            <a:r>
              <a:rPr lang="en-US" altLang="zh-CN" sz="2800" dirty="0" err="1">
                <a:cs typeface="Times New Roman" panose="02020603050405020304" pitchFamily="18" charset="0"/>
              </a:rPr>
              <a:t>M</a:t>
            </a:r>
            <a:r>
              <a:rPr lang="en-US" altLang="zh-CN" sz="2800" dirty="0" err="1">
                <a:cs typeface="+mn-lt"/>
                <a:sym typeface="+mn-ea"/>
              </a:rPr>
              <a:t>′</a:t>
            </a:r>
            <a:r>
              <a:rPr lang="en-US" altLang="zh-CN" sz="2800" baseline="-25000" dirty="0" err="1">
                <a:cs typeface="Times New Roman" panose="02020603050405020304" pitchFamily="18" charset="0"/>
              </a:rPr>
              <a:t>c</a:t>
            </a:r>
            <a:r>
              <a:rPr lang="en-US" altLang="zh-CN" sz="2800" dirty="0">
                <a:cs typeface="Times New Roman" panose="02020603050405020304" pitchFamily="18" charset="0"/>
              </a:rPr>
              <a:t>]</a:t>
            </a:r>
            <a:r>
              <a:rPr lang="en-US" altLang="zh-CN" sz="2800" baseline="-25000" dirty="0">
                <a:cs typeface="Times New Roman" panose="02020603050405020304" pitchFamily="18" charset="0"/>
              </a:rPr>
              <a:t>5×6</a:t>
            </a:r>
            <a:r>
              <a:rPr lang="zh-CN" altLang="en-US" sz="2800" dirty="0">
                <a:solidFill>
                  <a:srgbClr val="000000"/>
                </a:solidFill>
              </a:rPr>
              <a:t>按行读出可得明文“</a:t>
            </a:r>
            <a:r>
              <a:rPr lang="en-US" altLang="zh-CN" sz="2800" dirty="0">
                <a:solidFill>
                  <a:srgbClr val="000000"/>
                </a:solidFill>
              </a:rPr>
              <a:t>Beijing 2022 Olympic Winter Games”</a:t>
            </a:r>
            <a:r>
              <a:rPr lang="zh-CN" altLang="en-US" sz="2800" dirty="0">
                <a:solidFill>
                  <a:srgbClr val="000000"/>
                </a:solidFill>
              </a:rPr>
              <a:t>。</a:t>
            </a:r>
            <a:endParaRPr lang="en-US" altLang="zh-CN" sz="2800" dirty="0"/>
          </a:p>
        </p:txBody>
      </p:sp>
      <p:sp>
        <p:nvSpPr>
          <p:cNvPr id="19459" name="日期占位符 3">
            <a:extLst>
              <a:ext uri="{FF2B5EF4-FFF2-40B4-BE49-F238E27FC236}">
                <a16:creationId xmlns="" xmlns:a16="http://schemas.microsoft.com/office/drawing/2014/main" id="{FBBBAB69-957E-40F2-A8B6-33DD6181BB9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2F827033-6462-46D3-AAD6-FC4A0B24CA7A}"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9460" name="页脚占位符 4">
            <a:extLst>
              <a:ext uri="{FF2B5EF4-FFF2-40B4-BE49-F238E27FC236}">
                <a16:creationId xmlns="" xmlns:a16="http://schemas.microsoft.com/office/drawing/2014/main" id="{B3E2C3FD-D0EB-43FB-8ECF-A4F7E371D85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19461" name="灯片编号占位符 5">
            <a:extLst>
              <a:ext uri="{FF2B5EF4-FFF2-40B4-BE49-F238E27FC236}">
                <a16:creationId xmlns="" xmlns:a16="http://schemas.microsoft.com/office/drawing/2014/main" id="{AB66AC20-277C-4937-8A08-B78FDC7ABB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FACAF12-1A73-4345-956A-737B0A1ACE7E}" type="slidenum">
              <a:rPr lang="en-US" altLang="zh-CN" sz="1400" smtClean="0">
                <a:latin typeface="Tahoma" panose="020B0604030504040204" pitchFamily="34" charset="0"/>
              </a:rPr>
              <a:pPr>
                <a:spcBef>
                  <a:spcPct val="0"/>
                </a:spcBef>
                <a:buClrTx/>
                <a:buSzTx/>
                <a:buFontTx/>
                <a:buNone/>
              </a:pPr>
              <a:t>12</a:t>
            </a:fld>
            <a:endParaRPr lang="en-US" altLang="zh-CN" sz="1400">
              <a:latin typeface="Tahoma" panose="020B0604030504040204" pitchFamily="34" charset="0"/>
            </a:endParaRPr>
          </a:p>
        </p:txBody>
      </p:sp>
      <p:sp>
        <p:nvSpPr>
          <p:cNvPr id="2" name="矩形 1">
            <a:extLst>
              <a:ext uri="{FF2B5EF4-FFF2-40B4-BE49-F238E27FC236}">
                <a16:creationId xmlns="" xmlns:a16="http://schemas.microsoft.com/office/drawing/2014/main" id="{F0F8904B-5AF6-4BCB-A593-A5EC13332AE1}"/>
              </a:ext>
            </a:extLst>
          </p:cNvPr>
          <p:cNvSpPr>
            <a:spLocks noRot="1" noChangeAspect="1" noMove="1" noResize="1" noEditPoints="1" noAdjustHandles="1" noChangeArrowheads="1" noChangeShapeType="1" noTextEdit="1"/>
          </p:cNvSpPr>
          <p:nvPr/>
        </p:nvSpPr>
        <p:spPr>
          <a:xfrm>
            <a:off x="611188" y="3343275"/>
            <a:ext cx="7975600" cy="1406525"/>
          </a:xfrm>
          <a:prstGeom prst="rect">
            <a:avLst/>
          </a:prstGeom>
          <a:blipFill>
            <a:blip r:embed="rId2"/>
            <a:stretch>
              <a:fillRect/>
            </a:stretch>
          </a:blipFill>
        </p:spPr>
        <p:txBody>
          <a:bodyPr/>
          <a:lstStyle/>
          <a:p>
            <a:pPr>
              <a:defRPr/>
            </a:pPr>
            <a:endParaRPr lang="zh-CN" altLang="en-US" dirty="0">
              <a:noFill/>
            </a:endParaRPr>
          </a:p>
          <a:p>
            <a:pPr>
              <a:defRPr/>
            </a:pPr>
            <a:endParaRPr lang="zh-CN" altLang="en-US" dirty="0">
              <a:no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a:extLst>
              <a:ext uri="{FF2B5EF4-FFF2-40B4-BE49-F238E27FC236}">
                <a16:creationId xmlns="" xmlns:a16="http://schemas.microsoft.com/office/drawing/2014/main" id="{C4F34FE5-0144-4CD7-9796-082484CAA88F}"/>
              </a:ext>
            </a:extLst>
          </p:cNvPr>
          <p:cNvSpPr>
            <a:spLocks noGrp="1" noChangeArrowheads="1"/>
          </p:cNvSpPr>
          <p:nvPr>
            <p:ph idx="1"/>
          </p:nvPr>
        </p:nvSpPr>
        <p:spPr>
          <a:xfrm>
            <a:off x="566738" y="2033588"/>
            <a:ext cx="7605712" cy="4114800"/>
          </a:xfrm>
        </p:spPr>
        <p:txBody>
          <a:bodyPr/>
          <a:lstStyle/>
          <a:p>
            <a:pPr marL="0" indent="0">
              <a:spcBef>
                <a:spcPct val="0"/>
              </a:spcBef>
              <a:buFont typeface="Wingdings" panose="05000000000000000000" pitchFamily="2" charset="2"/>
              <a:buNone/>
            </a:pPr>
            <a:r>
              <a:rPr lang="zh-CN" altLang="en-US" sz="2800" dirty="0"/>
              <a:t>       为了增强列置换密码的复杂性，可采用多重列换位加密方法以增加解密的难度。其过程是首先用置换</a:t>
            </a:r>
            <a:r>
              <a:rPr lang="el-GR" altLang="zh-CN" sz="2800" dirty="0"/>
              <a:t>σ</a:t>
            </a:r>
            <a:r>
              <a:rPr lang="en-US" altLang="zh-CN" sz="2800" baseline="-25000" dirty="0"/>
              <a:t>1</a:t>
            </a:r>
            <a:r>
              <a:rPr lang="zh-CN" altLang="en-US" sz="2800" dirty="0"/>
              <a:t>对明文加密得到密文</a:t>
            </a:r>
            <a:r>
              <a:rPr lang="en-US" altLang="zh-CN" sz="2800" i="1" dirty="0"/>
              <a:t>c</a:t>
            </a:r>
            <a:r>
              <a:rPr lang="en-US" altLang="zh-CN" sz="2800" baseline="-25000" dirty="0"/>
              <a:t>1</a:t>
            </a:r>
            <a:r>
              <a:rPr lang="zh-CN" altLang="en-US" sz="2800" dirty="0"/>
              <a:t>，然后对密文</a:t>
            </a:r>
            <a:r>
              <a:rPr lang="en-US" altLang="zh-CN" sz="2800" i="1" dirty="0"/>
              <a:t>c</a:t>
            </a:r>
            <a:r>
              <a:rPr lang="en-US" altLang="zh-CN" sz="2800" baseline="-25000" dirty="0"/>
              <a:t>1</a:t>
            </a:r>
            <a:r>
              <a:rPr lang="zh-CN" altLang="en-US" sz="2800" dirty="0"/>
              <a:t>用另一置换</a:t>
            </a:r>
            <a:r>
              <a:rPr lang="el-GR" altLang="zh-CN" sz="2800" dirty="0"/>
              <a:t>σ</a:t>
            </a:r>
            <a:r>
              <a:rPr lang="en-US" altLang="zh-CN" sz="2800" baseline="-25000" dirty="0"/>
              <a:t>2</a:t>
            </a:r>
            <a:r>
              <a:rPr lang="zh-CN" altLang="en-US" sz="2800" dirty="0"/>
              <a:t>加密得到新的密文</a:t>
            </a:r>
            <a:r>
              <a:rPr lang="en-US" altLang="zh-CN" sz="2800" i="1" dirty="0"/>
              <a:t>c</a:t>
            </a:r>
            <a:r>
              <a:rPr lang="en-US" altLang="zh-CN" sz="2800" baseline="-25000" dirty="0"/>
              <a:t>2</a:t>
            </a:r>
            <a:r>
              <a:rPr lang="zh-CN" altLang="en-US" sz="2800" dirty="0"/>
              <a:t>，其中</a:t>
            </a:r>
            <a:r>
              <a:rPr lang="el-GR" altLang="zh-CN" sz="2800" dirty="0"/>
              <a:t>σ</a:t>
            </a:r>
            <a:r>
              <a:rPr lang="en-US" altLang="zh-CN" sz="2800" baseline="-25000" dirty="0"/>
              <a:t>1</a:t>
            </a:r>
            <a:r>
              <a:rPr lang="zh-CN" altLang="en-US" sz="2800" dirty="0"/>
              <a:t>和</a:t>
            </a:r>
            <a:r>
              <a:rPr lang="el-GR" altLang="zh-CN" sz="2800" dirty="0"/>
              <a:t>σ</a:t>
            </a:r>
            <a:r>
              <a:rPr lang="en-US" altLang="zh-CN" sz="2800" baseline="-25000" dirty="0"/>
              <a:t>2</a:t>
            </a:r>
            <a:r>
              <a:rPr lang="zh-CN" altLang="en-US" sz="2800" dirty="0"/>
              <a:t>可以相同，也可以不同，以此类推最终得到密文</a:t>
            </a:r>
            <a:r>
              <a:rPr lang="en-US" altLang="zh-CN" sz="2800" i="1" dirty="0"/>
              <a:t>c</a:t>
            </a:r>
            <a:r>
              <a:rPr lang="zh-CN" altLang="en-US" sz="2800" dirty="0"/>
              <a:t>。</a:t>
            </a:r>
            <a:endParaRPr lang="zh-CN" altLang="en-US" sz="2800" b="1" dirty="0"/>
          </a:p>
        </p:txBody>
      </p:sp>
      <p:sp>
        <p:nvSpPr>
          <p:cNvPr id="20483" name="日期占位符 3">
            <a:extLst>
              <a:ext uri="{FF2B5EF4-FFF2-40B4-BE49-F238E27FC236}">
                <a16:creationId xmlns="" xmlns:a16="http://schemas.microsoft.com/office/drawing/2014/main" id="{88E9AE14-42D6-45BC-B33C-39624820A7E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25EEB999-F91D-4613-833D-EA9E68136EFF}"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20484" name="页脚占位符 4">
            <a:extLst>
              <a:ext uri="{FF2B5EF4-FFF2-40B4-BE49-F238E27FC236}">
                <a16:creationId xmlns="" xmlns:a16="http://schemas.microsoft.com/office/drawing/2014/main" id="{85BA9C91-25D1-4249-AEBB-6C595D12AAB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20485" name="灯片编号占位符 5">
            <a:extLst>
              <a:ext uri="{FF2B5EF4-FFF2-40B4-BE49-F238E27FC236}">
                <a16:creationId xmlns="" xmlns:a16="http://schemas.microsoft.com/office/drawing/2014/main" id="{5A02D238-24BA-44DC-96AA-37CC614476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85F76C8-0A5A-4957-BA77-D31B8E9472A8}" type="slidenum">
              <a:rPr lang="en-US" altLang="zh-CN" sz="1400" smtClean="0">
                <a:latin typeface="Tahoma" panose="020B0604030504040204" pitchFamily="34" charset="0"/>
              </a:rPr>
              <a:pPr>
                <a:spcBef>
                  <a:spcPct val="0"/>
                </a:spcBef>
                <a:buClrTx/>
                <a:buSzTx/>
                <a:buFontTx/>
                <a:buNone/>
              </a:pPr>
              <a:t>13</a:t>
            </a:fld>
            <a:endParaRPr lang="en-US" altLang="zh-CN" sz="1400">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008D51A-2395-4478-95A5-B2F4457E6441}"/>
              </a:ext>
            </a:extLst>
          </p:cNvPr>
          <p:cNvSpPr>
            <a:spLocks noGrp="1"/>
          </p:cNvSpPr>
          <p:nvPr>
            <p:ph type="title"/>
          </p:nvPr>
        </p:nvSpPr>
        <p:spPr>
          <a:xfrm>
            <a:off x="1061766" y="773823"/>
            <a:ext cx="7793038" cy="919415"/>
          </a:xfrm>
        </p:spPr>
        <p:txBody>
          <a:bodyPr/>
          <a:lstStyle/>
          <a:p>
            <a:pPr>
              <a:defRPr/>
            </a:pPr>
            <a:r>
              <a:rPr lang="en-US" altLang="zh-CN" dirty="0">
                <a:solidFill>
                  <a:srgbClr val="FF0000"/>
                </a:solidFill>
                <a:latin typeface="+mj-ea"/>
              </a:rPr>
              <a:t>2.1.2 </a:t>
            </a:r>
            <a:r>
              <a:rPr lang="zh-CN" altLang="en-US" dirty="0">
                <a:solidFill>
                  <a:srgbClr val="FF0000"/>
                </a:solidFill>
                <a:latin typeface="+mj-ea"/>
              </a:rPr>
              <a:t>周期置换密码</a:t>
            </a:r>
          </a:p>
        </p:txBody>
      </p:sp>
      <p:sp>
        <p:nvSpPr>
          <p:cNvPr id="3" name="内容占位符 2">
            <a:extLst>
              <a:ext uri="{FF2B5EF4-FFF2-40B4-BE49-F238E27FC236}">
                <a16:creationId xmlns="" xmlns:a16="http://schemas.microsoft.com/office/drawing/2014/main" id="{FEF4C2B9-2D98-43D8-8118-57291400DE1E}"/>
              </a:ext>
            </a:extLst>
          </p:cNvPr>
          <p:cNvSpPr>
            <a:spLocks noGrp="1"/>
          </p:cNvSpPr>
          <p:nvPr>
            <p:ph idx="1"/>
          </p:nvPr>
        </p:nvSpPr>
        <p:spPr>
          <a:xfrm>
            <a:off x="431725" y="2017713"/>
            <a:ext cx="7831214" cy="2671371"/>
          </a:xfrm>
        </p:spPr>
        <p:txBody>
          <a:bodyPr/>
          <a:lstStyle/>
          <a:p>
            <a:pPr marL="0" indent="0">
              <a:buFont typeface="Wingdings" panose="05000000000000000000" pitchFamily="2" charset="2"/>
              <a:buNone/>
              <a:defRPr/>
            </a:pPr>
            <a:r>
              <a:rPr lang="zh-CN" altLang="en-US" sz="2800" dirty="0">
                <a:latin typeface="+mn-ea"/>
              </a:rPr>
              <a:t>    </a:t>
            </a:r>
            <a:r>
              <a:rPr lang="zh-CN" altLang="en-US" sz="2800" dirty="0"/>
              <a:t>周期置换密码是将明文</a:t>
            </a:r>
            <a:r>
              <a:rPr lang="en-US" altLang="zh-CN" sz="2800" i="1" dirty="0"/>
              <a:t>P</a:t>
            </a:r>
            <a:r>
              <a:rPr lang="zh-CN" altLang="en-US" sz="2800" dirty="0"/>
              <a:t>按固定长度</a:t>
            </a:r>
            <a:r>
              <a:rPr lang="en-US" altLang="zh-CN" sz="2800" i="1" dirty="0"/>
              <a:t>m</a:t>
            </a:r>
            <a:r>
              <a:rPr lang="zh-CN" altLang="en-US" sz="2800" dirty="0"/>
              <a:t>分组，然后对每组的字符串按（</a:t>
            </a:r>
            <a:r>
              <a:rPr lang="en-US" altLang="zh-CN" sz="2800" dirty="0"/>
              <a:t>1</a:t>
            </a:r>
            <a:r>
              <a:rPr lang="zh-CN" altLang="en-US" sz="2800" dirty="0"/>
              <a:t>，</a:t>
            </a:r>
            <a:r>
              <a:rPr lang="en-US" altLang="zh-CN" sz="2800" dirty="0"/>
              <a:t>2</a:t>
            </a:r>
            <a:r>
              <a:rPr lang="zh-CN" altLang="en-US" sz="2800" dirty="0"/>
              <a:t>，</a:t>
            </a:r>
            <a:r>
              <a:rPr lang="en-US" altLang="zh-CN" sz="2800" dirty="0"/>
              <a:t>…</a:t>
            </a:r>
            <a:r>
              <a:rPr lang="zh-CN" altLang="en-US" sz="2800" dirty="0"/>
              <a:t>，</a:t>
            </a:r>
            <a:r>
              <a:rPr lang="en-US" altLang="zh-CN" sz="2800" i="1" dirty="0"/>
              <a:t>m</a:t>
            </a:r>
            <a:r>
              <a:rPr lang="zh-CN" altLang="en-US" sz="2800" dirty="0"/>
              <a:t>）的置换</a:t>
            </a:r>
            <a:r>
              <a:rPr lang="el-GR" altLang="zh-CN" sz="2800" dirty="0">
                <a:cs typeface="Times New Roman" panose="02020603050405020304" pitchFamily="18" charset="0"/>
              </a:rPr>
              <a:t>σ</a:t>
            </a:r>
            <a:r>
              <a:rPr lang="zh-CN" altLang="en-US" sz="2800" dirty="0"/>
              <a:t>重新排列位置从而得到密文</a:t>
            </a:r>
            <a:r>
              <a:rPr lang="zh-CN" altLang="en-US" sz="2800" dirty="0" smtClean="0"/>
              <a:t>。</a:t>
            </a:r>
            <a:endParaRPr lang="en-US" altLang="zh-CN" sz="2800" dirty="0" smtClean="0"/>
          </a:p>
          <a:p>
            <a:pPr marL="0" indent="0">
              <a:buFont typeface="Wingdings" panose="05000000000000000000" pitchFamily="2" charset="2"/>
              <a:buNone/>
              <a:defRPr/>
            </a:pPr>
            <a:r>
              <a:rPr lang="en-US" altLang="zh-CN" sz="2800" dirty="0"/>
              <a:t> </a:t>
            </a:r>
            <a:r>
              <a:rPr lang="en-US" altLang="zh-CN" sz="2800" dirty="0" smtClean="0"/>
              <a:t>      </a:t>
            </a:r>
            <a:r>
              <a:rPr lang="zh-CN" altLang="en-US" sz="2800" dirty="0" smtClean="0"/>
              <a:t>解密</a:t>
            </a:r>
            <a:r>
              <a:rPr lang="zh-CN" altLang="en-US" sz="2800" dirty="0"/>
              <a:t>时同样对密文</a:t>
            </a:r>
            <a:r>
              <a:rPr lang="en-US" altLang="zh-CN" sz="2800" i="1" dirty="0"/>
              <a:t>c</a:t>
            </a:r>
            <a:r>
              <a:rPr lang="zh-CN" altLang="en-US" sz="2800" dirty="0"/>
              <a:t>按长度</a:t>
            </a:r>
            <a:r>
              <a:rPr lang="en-US" altLang="zh-CN" sz="2800" i="1" dirty="0"/>
              <a:t>m</a:t>
            </a:r>
            <a:r>
              <a:rPr lang="zh-CN" altLang="en-US" sz="2800" dirty="0"/>
              <a:t>分组，并按</a:t>
            </a:r>
            <a:r>
              <a:rPr lang="el-GR" altLang="zh-CN" sz="2800" dirty="0">
                <a:cs typeface="Times New Roman" panose="02020603050405020304" pitchFamily="18" charset="0"/>
              </a:rPr>
              <a:t>σ</a:t>
            </a:r>
            <a:r>
              <a:rPr lang="zh-CN" altLang="en-US" sz="2800" dirty="0"/>
              <a:t>的逆置换</a:t>
            </a:r>
            <a:r>
              <a:rPr lang="el-GR" altLang="zh-CN" sz="2800" dirty="0">
                <a:cs typeface="Times New Roman" panose="02020603050405020304" pitchFamily="18" charset="0"/>
              </a:rPr>
              <a:t>σ</a:t>
            </a:r>
            <a:r>
              <a:rPr lang="en-US" altLang="zh-CN" sz="2800" baseline="30000" dirty="0">
                <a:cs typeface="Times New Roman" panose="02020603050405020304" pitchFamily="18" charset="0"/>
              </a:rPr>
              <a:t>-1</a:t>
            </a:r>
            <a:r>
              <a:rPr lang="zh-CN" altLang="en-US" sz="2800" dirty="0"/>
              <a:t>把每组重新排列，从而得到明文</a:t>
            </a:r>
            <a:r>
              <a:rPr lang="en-US" altLang="zh-CN" sz="2800" i="1" dirty="0"/>
              <a:t>P</a:t>
            </a:r>
            <a:r>
              <a:rPr lang="zh-CN" altLang="en-US" sz="2800" dirty="0"/>
              <a:t>。</a:t>
            </a:r>
            <a:endParaRPr lang="zh-CN" altLang="en-US" sz="2800" b="1" dirty="0">
              <a:solidFill>
                <a:srgbClr val="FF0000"/>
              </a:solidFill>
            </a:endParaRPr>
          </a:p>
        </p:txBody>
      </p:sp>
      <p:sp>
        <p:nvSpPr>
          <p:cNvPr id="21508" name="日期占位符 3">
            <a:extLst>
              <a:ext uri="{FF2B5EF4-FFF2-40B4-BE49-F238E27FC236}">
                <a16:creationId xmlns="" xmlns:a16="http://schemas.microsoft.com/office/drawing/2014/main" id="{6C5E8E10-1022-41D3-96D5-AF38CF9BBF6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59C22B6-9D83-4C28-B4CF-522496FE0634}"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21509" name="页脚占位符 4">
            <a:extLst>
              <a:ext uri="{FF2B5EF4-FFF2-40B4-BE49-F238E27FC236}">
                <a16:creationId xmlns="" xmlns:a16="http://schemas.microsoft.com/office/drawing/2014/main" id="{0234317E-E832-4219-A27F-F5E3DCC68FA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21510" name="灯片编号占位符 5">
            <a:extLst>
              <a:ext uri="{FF2B5EF4-FFF2-40B4-BE49-F238E27FC236}">
                <a16:creationId xmlns="" xmlns:a16="http://schemas.microsoft.com/office/drawing/2014/main" id="{3E20B4AF-64F0-4D93-8167-44EC726C03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E2CFD58-D770-4E4D-88CE-96B7957C0B71}" type="slidenum">
              <a:rPr lang="en-US" altLang="zh-CN" sz="1400" smtClean="0">
                <a:latin typeface="Tahoma" panose="020B0604030504040204" pitchFamily="34" charset="0"/>
              </a:rPr>
              <a:pPr>
                <a:spcBef>
                  <a:spcPct val="0"/>
                </a:spcBef>
                <a:buClrTx/>
                <a:buSzTx/>
                <a:buFontTx/>
                <a:buNone/>
              </a:pPr>
              <a:t>14</a:t>
            </a:fld>
            <a:endParaRPr lang="en-US" altLang="zh-CN" sz="140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15</a:t>
            </a:fld>
            <a:endParaRPr lang="en-US" altLang="zh-CN"/>
          </a:p>
        </p:txBody>
      </p:sp>
      <p:sp>
        <p:nvSpPr>
          <p:cNvPr id="7" name="内容占位符 1">
            <a:extLst>
              <a:ext uri="{FF2B5EF4-FFF2-40B4-BE49-F238E27FC236}">
                <a16:creationId xmlns="" xmlns:a16="http://schemas.microsoft.com/office/drawing/2014/main" id="{49C32D43-991E-468A-850C-DB4F7375DC65}"/>
              </a:ext>
            </a:extLst>
          </p:cNvPr>
          <p:cNvSpPr>
            <a:spLocks noGrp="1"/>
          </p:cNvSpPr>
          <p:nvPr>
            <p:ph idx="1"/>
          </p:nvPr>
        </p:nvSpPr>
        <p:spPr>
          <a:xfrm>
            <a:off x="521730" y="1988905"/>
            <a:ext cx="8550570" cy="4230282"/>
          </a:xfrm>
        </p:spPr>
        <p:txBody>
          <a:bodyPr/>
          <a:lstStyle/>
          <a:p>
            <a:pPr marL="0" indent="0">
              <a:buNone/>
              <a:defRPr/>
            </a:pPr>
            <a:r>
              <a:rPr lang="zh-CN" altLang="en-US" sz="2400" dirty="0"/>
              <a:t>例</a:t>
            </a:r>
            <a:r>
              <a:rPr lang="en-US" altLang="zh-CN" sz="2400" dirty="0"/>
              <a:t>2.3 </a:t>
            </a:r>
            <a:r>
              <a:rPr lang="zh-CN" altLang="en-US" sz="2400" dirty="0"/>
              <a:t>不妨设明文</a:t>
            </a:r>
            <a:r>
              <a:rPr lang="en-US" altLang="zh-CN" sz="2400" i="1" dirty="0"/>
              <a:t>P</a:t>
            </a:r>
            <a:r>
              <a:rPr lang="zh-CN" altLang="en-US" sz="2400" dirty="0"/>
              <a:t>为“</a:t>
            </a:r>
            <a:r>
              <a:rPr lang="en-US" altLang="zh-CN" sz="2400" dirty="0"/>
              <a:t>Digital Copyright Protection Laboratory, Beijing University </a:t>
            </a:r>
            <a:r>
              <a:rPr lang="en-US" altLang="zh-CN" sz="2400" dirty="0" smtClean="0"/>
              <a:t>of Printing</a:t>
            </a:r>
            <a:r>
              <a:rPr lang="en-US" altLang="zh-CN" sz="2400" dirty="0"/>
              <a:t>”</a:t>
            </a:r>
            <a:r>
              <a:rPr lang="zh-CN" altLang="en-US" sz="2400" dirty="0" smtClean="0"/>
              <a:t>，</a:t>
            </a:r>
            <a:r>
              <a:rPr lang="el-GR" altLang="zh-CN" sz="2400" dirty="0">
                <a:cs typeface="Times New Roman" panose="02020603050405020304" pitchFamily="18" charset="0"/>
              </a:rPr>
              <a:t> </a:t>
            </a:r>
            <a:r>
              <a:rPr lang="el-GR" altLang="zh-CN" sz="2400" dirty="0" smtClean="0">
                <a:cs typeface="Times New Roman" panose="02020603050405020304" pitchFamily="18" charset="0"/>
              </a:rPr>
              <a:t>σ</a:t>
            </a:r>
            <a:r>
              <a:rPr lang="en-US" altLang="zh-CN" sz="2400" dirty="0" smtClean="0">
                <a:cs typeface="Times New Roman" panose="02020603050405020304" pitchFamily="18" charset="0"/>
              </a:rPr>
              <a:t>=(15623)</a:t>
            </a:r>
            <a:endParaRPr lang="en-US" altLang="zh-CN" sz="2400" dirty="0"/>
          </a:p>
          <a:p>
            <a:pPr marL="0" indent="0">
              <a:buFont typeface="Wingdings" panose="05000000000000000000" pitchFamily="2" charset="2"/>
              <a:buNone/>
              <a:defRPr/>
            </a:pPr>
            <a:r>
              <a:rPr lang="zh-CN" altLang="en-US" sz="2400" dirty="0" smtClean="0"/>
              <a:t>首先</a:t>
            </a:r>
            <a:r>
              <a:rPr lang="zh-CN" altLang="en-US" sz="2400" dirty="0"/>
              <a:t>把明文</a:t>
            </a:r>
            <a:r>
              <a:rPr lang="en-US" altLang="zh-CN" sz="2400" i="1" dirty="0"/>
              <a:t>P</a:t>
            </a:r>
            <a:r>
              <a:rPr lang="zh-CN" altLang="en-US" sz="2400" dirty="0"/>
              <a:t>分成</a:t>
            </a:r>
            <a:r>
              <a:rPr lang="en-US" altLang="zh-CN" sz="2400" dirty="0"/>
              <a:t>6</a:t>
            </a:r>
            <a:r>
              <a:rPr lang="zh-CN" altLang="en-US" sz="2400" dirty="0"/>
              <a:t>个字母一组为</a:t>
            </a:r>
          </a:p>
          <a:p>
            <a:pPr marL="0" indent="0">
              <a:buFont typeface="Wingdings" panose="05000000000000000000" pitchFamily="2" charset="2"/>
              <a:buNone/>
              <a:defRPr/>
            </a:pPr>
            <a:r>
              <a:rPr lang="en-US" altLang="zh-CN" sz="2400" dirty="0"/>
              <a:t>(</a:t>
            </a:r>
            <a:r>
              <a:rPr lang="en-US" altLang="zh-CN" sz="2400" dirty="0" err="1"/>
              <a:t>Digita</a:t>
            </a:r>
            <a:r>
              <a:rPr lang="en-US" altLang="zh-CN" sz="2400" dirty="0"/>
              <a:t>) (</a:t>
            </a:r>
            <a:r>
              <a:rPr lang="en-US" altLang="zh-CN" sz="2400" dirty="0" err="1"/>
              <a:t>lCopyr</a:t>
            </a:r>
            <a:r>
              <a:rPr lang="en-US" altLang="zh-CN" sz="2400" dirty="0"/>
              <a:t>) (</a:t>
            </a:r>
            <a:r>
              <a:rPr lang="en-US" altLang="zh-CN" sz="2400" dirty="0" err="1"/>
              <a:t>ightPr</a:t>
            </a:r>
            <a:r>
              <a:rPr lang="en-US" altLang="zh-CN" sz="2400" dirty="0"/>
              <a:t>) (</a:t>
            </a:r>
            <a:r>
              <a:rPr lang="en-US" altLang="zh-CN" sz="2400" dirty="0" err="1"/>
              <a:t>otecti</a:t>
            </a:r>
            <a:r>
              <a:rPr lang="en-US" altLang="zh-CN" sz="2400" dirty="0"/>
              <a:t>) (</a:t>
            </a:r>
            <a:r>
              <a:rPr lang="en-US" altLang="zh-CN" sz="2400" dirty="0" err="1"/>
              <a:t>onLabo</a:t>
            </a:r>
            <a:r>
              <a:rPr lang="en-US" altLang="zh-CN" sz="2400" dirty="0"/>
              <a:t>)(</a:t>
            </a:r>
            <a:r>
              <a:rPr lang="en-US" altLang="zh-CN" sz="2400" dirty="0" err="1"/>
              <a:t>ratory</a:t>
            </a:r>
            <a:r>
              <a:rPr lang="en-US" altLang="zh-CN" sz="2400" dirty="0"/>
              <a:t>)(</a:t>
            </a:r>
            <a:r>
              <a:rPr lang="en-US" altLang="zh-CN" sz="2400" dirty="0" err="1"/>
              <a:t>Beijin</a:t>
            </a:r>
            <a:r>
              <a:rPr lang="en-US" altLang="zh-CN" sz="2400" dirty="0"/>
              <a:t>)(</a:t>
            </a:r>
            <a:r>
              <a:rPr lang="en-US" altLang="zh-CN" sz="2400" dirty="0" err="1"/>
              <a:t>gUnive</a:t>
            </a:r>
            <a:r>
              <a:rPr lang="en-US" altLang="zh-CN" sz="2400" dirty="0"/>
              <a:t>)(</a:t>
            </a:r>
            <a:r>
              <a:rPr lang="en-US" altLang="zh-CN" sz="2400" dirty="0" err="1"/>
              <a:t>rsityo</a:t>
            </a:r>
            <a:r>
              <a:rPr lang="en-US" altLang="zh-CN" sz="2400" dirty="0"/>
              <a:t>)(</a:t>
            </a:r>
            <a:r>
              <a:rPr lang="en-US" altLang="zh-CN" sz="2400" dirty="0" err="1"/>
              <a:t>fPrint</a:t>
            </a:r>
            <a:r>
              <a:rPr lang="en-US" altLang="zh-CN" sz="2400" dirty="0"/>
              <a:t>)(</a:t>
            </a:r>
            <a:r>
              <a:rPr lang="en-US" altLang="zh-CN" sz="2400" dirty="0" err="1"/>
              <a:t>ing</a:t>
            </a:r>
            <a:r>
              <a:rPr lang="en-US" altLang="zh-CN" sz="2400" dirty="0"/>
              <a:t>   )</a:t>
            </a:r>
          </a:p>
          <a:p>
            <a:pPr marL="0" indent="0">
              <a:buNone/>
              <a:defRPr/>
            </a:pPr>
            <a:r>
              <a:rPr lang="zh-CN" altLang="en-US" sz="2400" dirty="0" smtClean="0"/>
              <a:t>然后</a:t>
            </a:r>
            <a:r>
              <a:rPr lang="zh-CN" altLang="en-US" sz="2400" dirty="0"/>
              <a:t>分别对每组中的</a:t>
            </a:r>
            <a:r>
              <a:rPr lang="en-US" altLang="zh-CN" sz="2400" dirty="0"/>
              <a:t>6</a:t>
            </a:r>
            <a:r>
              <a:rPr lang="zh-CN" altLang="en-US" sz="2400" dirty="0"/>
              <a:t>个字母使用加密变换</a:t>
            </a:r>
            <a:r>
              <a:rPr lang="el-GR" altLang="zh-CN" sz="2400" dirty="0">
                <a:cs typeface="Times New Roman" panose="02020603050405020304" pitchFamily="18" charset="0"/>
              </a:rPr>
              <a:t>σ</a:t>
            </a:r>
            <a:r>
              <a:rPr lang="zh-CN" altLang="en-US" sz="2400" dirty="0"/>
              <a:t>为</a:t>
            </a:r>
            <a:r>
              <a:rPr lang="en-US" altLang="zh-CN" sz="2400" dirty="0"/>
              <a:t>(</a:t>
            </a:r>
            <a:r>
              <a:rPr lang="en-US" altLang="zh-CN" sz="2400" dirty="0" err="1"/>
              <a:t>gaiiDt</a:t>
            </a:r>
            <a:r>
              <a:rPr lang="en-US" altLang="zh-CN" sz="2400" dirty="0"/>
              <a:t>)(</a:t>
            </a:r>
            <a:r>
              <a:rPr lang="en-US" altLang="zh-CN" sz="2400" dirty="0" err="1"/>
              <a:t>orCply</a:t>
            </a:r>
            <a:r>
              <a:rPr lang="en-US" altLang="zh-CN" sz="2400" dirty="0"/>
              <a:t>)(</a:t>
            </a:r>
            <a:r>
              <a:rPr lang="en-US" altLang="zh-CN" sz="2400" dirty="0" err="1"/>
              <a:t>hrgtiP</a:t>
            </a:r>
            <a:r>
              <a:rPr lang="en-US" altLang="zh-CN" sz="2400" dirty="0"/>
              <a:t>)(</a:t>
            </a:r>
            <a:r>
              <a:rPr lang="en-US" altLang="zh-CN" sz="2400" dirty="0" err="1"/>
              <a:t>eitcot</a:t>
            </a:r>
            <a:r>
              <a:rPr lang="en-US" altLang="zh-CN" sz="2400" dirty="0"/>
              <a:t>)(</a:t>
            </a:r>
            <a:r>
              <a:rPr lang="en-US" altLang="zh-CN" sz="2400" dirty="0" err="1"/>
              <a:t>Lonaob</a:t>
            </a:r>
            <a:r>
              <a:rPr lang="en-US" altLang="zh-CN" sz="2400" dirty="0"/>
              <a:t>)(</a:t>
            </a:r>
            <a:r>
              <a:rPr lang="en-US" altLang="zh-CN" sz="2400" dirty="0" err="1"/>
              <a:t>tyaorr</a:t>
            </a:r>
            <a:r>
              <a:rPr lang="en-US" altLang="zh-CN" sz="2400" dirty="0"/>
              <a:t>)(</a:t>
            </a:r>
            <a:r>
              <a:rPr lang="en-US" altLang="zh-CN" sz="2400" dirty="0" err="1"/>
              <a:t>inejBi</a:t>
            </a:r>
            <a:r>
              <a:rPr lang="en-US" altLang="zh-CN" sz="2400" dirty="0"/>
              <a:t>)(</a:t>
            </a:r>
            <a:r>
              <a:rPr lang="en-US" altLang="zh-CN" sz="2400" dirty="0" err="1"/>
              <a:t>neUigv</a:t>
            </a:r>
            <a:r>
              <a:rPr lang="en-US" altLang="zh-CN" sz="2400" dirty="0"/>
              <a:t>)(</a:t>
            </a:r>
            <a:r>
              <a:rPr lang="en-US" altLang="zh-CN" sz="2400" dirty="0" err="1"/>
              <a:t>iostry</a:t>
            </a:r>
            <a:r>
              <a:rPr lang="en-US" altLang="zh-CN" sz="2400" dirty="0"/>
              <a:t>)(</a:t>
            </a:r>
            <a:r>
              <a:rPr lang="en-US" altLang="zh-CN" sz="2400" dirty="0" err="1"/>
              <a:t>rtPifn</a:t>
            </a:r>
            <a:r>
              <a:rPr lang="en-US" altLang="zh-CN" sz="2400" dirty="0"/>
              <a:t>)(g n </a:t>
            </a:r>
            <a:r>
              <a:rPr lang="en-US" altLang="zh-CN" sz="2400" dirty="0" err="1"/>
              <a:t>i</a:t>
            </a:r>
            <a:r>
              <a:rPr lang="en-US" altLang="zh-CN" sz="2400" dirty="0"/>
              <a:t> </a:t>
            </a:r>
            <a:r>
              <a:rPr lang="en-US" altLang="zh-CN" sz="2400" dirty="0" smtClean="0"/>
              <a:t>)</a:t>
            </a:r>
          </a:p>
          <a:p>
            <a:pPr marL="0" indent="0">
              <a:buNone/>
              <a:defRPr/>
            </a:pPr>
            <a:r>
              <a:rPr lang="zh-CN" altLang="en-US" sz="2400" dirty="0"/>
              <a:t>从而得到最终的</a:t>
            </a:r>
            <a:r>
              <a:rPr lang="zh-CN" altLang="en-US" sz="2400" dirty="0" smtClean="0"/>
              <a:t>密文</a:t>
            </a:r>
            <a:r>
              <a:rPr lang="en-US" altLang="zh-CN" sz="2400" i="1" dirty="0" smtClean="0"/>
              <a:t>c</a:t>
            </a:r>
            <a:r>
              <a:rPr lang="en-US" altLang="zh-CN" sz="2400" dirty="0"/>
              <a:t>= (</a:t>
            </a:r>
            <a:r>
              <a:rPr lang="en-US" altLang="zh-CN" sz="2400" dirty="0" err="1"/>
              <a:t>gaiiDtorCplyhrgtiPeitcotLonaobtyaorr</a:t>
            </a:r>
            <a:r>
              <a:rPr lang="en-US" altLang="zh-CN" sz="2400" dirty="0"/>
              <a:t> </a:t>
            </a:r>
            <a:r>
              <a:rPr lang="en-US" altLang="zh-CN" sz="2400" dirty="0" err="1"/>
              <a:t>inejBineUigviostryrtPifng</a:t>
            </a:r>
            <a:r>
              <a:rPr lang="en-US" altLang="zh-CN" sz="2400" dirty="0"/>
              <a:t> n I )</a:t>
            </a:r>
            <a:r>
              <a:rPr lang="zh-CN" altLang="en-US" sz="2400" dirty="0" smtClean="0"/>
              <a:t>。</a:t>
            </a:r>
            <a:endParaRPr lang="zh-CN" altLang="en-US" sz="2800" dirty="0">
              <a:latin typeface="+mn-ea"/>
            </a:endParaRPr>
          </a:p>
        </p:txBody>
      </p:sp>
    </p:spTree>
    <p:extLst>
      <p:ext uri="{BB962C8B-B14F-4D97-AF65-F5344CB8AC3E}">
        <p14:creationId xmlns:p14="http://schemas.microsoft.com/office/powerpoint/2010/main" val="323183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16</a:t>
            </a:fld>
            <a:endParaRPr lang="en-US" altLang="zh-CN"/>
          </a:p>
        </p:txBody>
      </p:sp>
      <p:sp>
        <p:nvSpPr>
          <p:cNvPr id="7" name="内容占位符 2">
            <a:extLst>
              <a:ext uri="{FF2B5EF4-FFF2-40B4-BE49-F238E27FC236}">
                <a16:creationId xmlns="" xmlns:a16="http://schemas.microsoft.com/office/drawing/2014/main" id="{126615E8-66C7-4F14-BA39-395C1AF6F7BA}"/>
              </a:ext>
            </a:extLst>
          </p:cNvPr>
          <p:cNvSpPr>
            <a:spLocks noGrp="1"/>
          </p:cNvSpPr>
          <p:nvPr>
            <p:ph idx="1"/>
          </p:nvPr>
        </p:nvSpPr>
        <p:spPr>
          <a:xfrm>
            <a:off x="476727" y="1808892"/>
            <a:ext cx="8425420" cy="4107610"/>
          </a:xfrm>
        </p:spPr>
        <p:txBody>
          <a:bodyPr/>
          <a:lstStyle/>
          <a:p>
            <a:pPr marL="0" indent="0">
              <a:buNone/>
              <a:defRPr/>
            </a:pPr>
            <a:r>
              <a:rPr lang="zh-CN" altLang="en-US" sz="2800" dirty="0" smtClean="0"/>
              <a:t>同理</a:t>
            </a:r>
            <a:r>
              <a:rPr lang="zh-CN" altLang="en-US" sz="2800" dirty="0"/>
              <a:t>，解密与加密类似，由加密置换</a:t>
            </a:r>
            <a:r>
              <a:rPr lang="en-US" altLang="zh-CN" sz="2800" dirty="0">
                <a:cs typeface="Times New Roman" panose="02020603050405020304" pitchFamily="18" charset="0"/>
              </a:rPr>
              <a:t>σ</a:t>
            </a:r>
            <a:r>
              <a:rPr lang="en-US" altLang="zh-CN" sz="2800" dirty="0"/>
              <a:t>=(1 5 6 2 3)</a:t>
            </a:r>
            <a:r>
              <a:rPr lang="zh-CN" altLang="en-US" sz="2800" dirty="0"/>
              <a:t>，得到解密置换</a:t>
            </a:r>
            <a:r>
              <a:rPr lang="en-US" altLang="zh-CN" sz="2800" dirty="0">
                <a:cs typeface="Times New Roman" panose="02020603050405020304" pitchFamily="18" charset="0"/>
              </a:rPr>
              <a:t>σ</a:t>
            </a:r>
            <a:r>
              <a:rPr lang="en-US" altLang="zh-CN" sz="2800" baseline="30000" dirty="0">
                <a:cs typeface="Times New Roman" panose="02020603050405020304" pitchFamily="18" charset="0"/>
              </a:rPr>
              <a:t>-1</a:t>
            </a:r>
            <a:r>
              <a:rPr lang="en-US" altLang="zh-CN" sz="2800" dirty="0"/>
              <a:t>=(1 3 2 6 5)</a:t>
            </a:r>
            <a:r>
              <a:rPr lang="zh-CN" altLang="en-US" sz="2800" dirty="0" smtClean="0"/>
              <a:t>。</a:t>
            </a:r>
            <a:endParaRPr lang="en-US" altLang="zh-CN" sz="2800" dirty="0" smtClean="0"/>
          </a:p>
          <a:p>
            <a:pPr marL="0" indent="0">
              <a:buNone/>
              <a:defRPr/>
            </a:pPr>
            <a:r>
              <a:rPr lang="zh-CN" altLang="en-US" sz="2800" dirty="0" smtClean="0"/>
              <a:t>将</a:t>
            </a:r>
            <a:r>
              <a:rPr lang="zh-CN" altLang="en-US" sz="2800" dirty="0"/>
              <a:t>密文序列分成</a:t>
            </a:r>
            <a:r>
              <a:rPr lang="en-US" altLang="zh-CN" sz="2800" dirty="0"/>
              <a:t>6</a:t>
            </a:r>
            <a:r>
              <a:rPr lang="zh-CN" altLang="en-US" sz="2800" dirty="0"/>
              <a:t>个字母一组为</a:t>
            </a:r>
            <a:r>
              <a:rPr lang="en-US" altLang="zh-CN" sz="2800" dirty="0"/>
              <a:t>(</a:t>
            </a:r>
            <a:r>
              <a:rPr lang="en-US" altLang="zh-CN" sz="2800" dirty="0" err="1"/>
              <a:t>gaiiDt</a:t>
            </a:r>
            <a:r>
              <a:rPr lang="en-US" altLang="zh-CN" sz="2800" dirty="0"/>
              <a:t>) (</a:t>
            </a:r>
            <a:r>
              <a:rPr lang="en-US" altLang="zh-CN" sz="2800" dirty="0" err="1"/>
              <a:t>orCply</a:t>
            </a:r>
            <a:r>
              <a:rPr lang="en-US" altLang="zh-CN" sz="2800" dirty="0"/>
              <a:t>) (</a:t>
            </a:r>
            <a:r>
              <a:rPr lang="en-US" altLang="zh-CN" sz="2800" dirty="0" err="1"/>
              <a:t>hrgtiP</a:t>
            </a:r>
            <a:r>
              <a:rPr lang="en-US" altLang="zh-CN" sz="2800" dirty="0"/>
              <a:t>) (</a:t>
            </a:r>
            <a:r>
              <a:rPr lang="en-US" altLang="zh-CN" sz="2800" dirty="0" err="1"/>
              <a:t>eitcot</a:t>
            </a:r>
            <a:r>
              <a:rPr lang="en-US" altLang="zh-CN" sz="2800" dirty="0"/>
              <a:t>) (</a:t>
            </a:r>
            <a:r>
              <a:rPr lang="en-US" altLang="zh-CN" sz="2800" dirty="0" err="1"/>
              <a:t>Lonaob</a:t>
            </a:r>
            <a:r>
              <a:rPr lang="en-US" altLang="zh-CN" sz="2800" dirty="0"/>
              <a:t>) (</a:t>
            </a:r>
            <a:r>
              <a:rPr lang="en-US" altLang="zh-CN" sz="2800" dirty="0" err="1"/>
              <a:t>tyaorr</a:t>
            </a:r>
            <a:r>
              <a:rPr lang="en-US" altLang="zh-CN" sz="2800" dirty="0"/>
              <a:t>) (</a:t>
            </a:r>
            <a:r>
              <a:rPr lang="en-US" altLang="zh-CN" sz="2800" dirty="0" err="1"/>
              <a:t>inejBi</a:t>
            </a:r>
            <a:r>
              <a:rPr lang="en-US" altLang="zh-CN" sz="2800" dirty="0"/>
              <a:t>) (</a:t>
            </a:r>
            <a:r>
              <a:rPr lang="en-US" altLang="zh-CN" sz="2800" dirty="0" err="1"/>
              <a:t>neUigv</a:t>
            </a:r>
            <a:r>
              <a:rPr lang="en-US" altLang="zh-CN" sz="2800" dirty="0"/>
              <a:t>) (</a:t>
            </a:r>
            <a:r>
              <a:rPr lang="en-US" altLang="zh-CN" sz="2800" dirty="0" err="1"/>
              <a:t>iostry</a:t>
            </a:r>
            <a:r>
              <a:rPr lang="en-US" altLang="zh-CN" sz="2800" dirty="0"/>
              <a:t>) (</a:t>
            </a:r>
            <a:r>
              <a:rPr lang="en-US" altLang="zh-CN" sz="2800" dirty="0" err="1"/>
              <a:t>rtPifn</a:t>
            </a:r>
            <a:r>
              <a:rPr lang="en-US" altLang="zh-CN" sz="2800" dirty="0"/>
              <a:t>) (g n </a:t>
            </a:r>
            <a:r>
              <a:rPr lang="en-US" altLang="zh-CN" sz="2800" dirty="0" err="1"/>
              <a:t>i</a:t>
            </a:r>
            <a:r>
              <a:rPr lang="en-US" altLang="zh-CN" sz="2800" dirty="0"/>
              <a:t> )</a:t>
            </a:r>
          </a:p>
          <a:p>
            <a:pPr marL="0" indent="0">
              <a:buNone/>
              <a:defRPr/>
            </a:pPr>
            <a:r>
              <a:rPr lang="zh-CN" altLang="en-US" sz="2800" dirty="0"/>
              <a:t>对上述序列中的每个子串使用解密密钥置换位置为 </a:t>
            </a:r>
            <a:endParaRPr lang="en-US" altLang="zh-CN" sz="2800" dirty="0"/>
          </a:p>
          <a:p>
            <a:pPr marL="0" indent="0">
              <a:buNone/>
              <a:defRPr/>
            </a:pPr>
            <a:r>
              <a:rPr lang="en-US" altLang="zh-CN" sz="2800" dirty="0"/>
              <a:t>(</a:t>
            </a:r>
            <a:r>
              <a:rPr lang="en-US" altLang="zh-CN" sz="2800" dirty="0" err="1"/>
              <a:t>Digita</a:t>
            </a:r>
            <a:r>
              <a:rPr lang="en-US" altLang="zh-CN" sz="2800" dirty="0"/>
              <a:t>) (</a:t>
            </a:r>
            <a:r>
              <a:rPr lang="en-US" altLang="zh-CN" sz="2800" dirty="0" err="1"/>
              <a:t>lCopyr</a:t>
            </a:r>
            <a:r>
              <a:rPr lang="en-US" altLang="zh-CN" sz="2800" dirty="0"/>
              <a:t>) (</a:t>
            </a:r>
            <a:r>
              <a:rPr lang="en-US" altLang="zh-CN" sz="2800" dirty="0" err="1"/>
              <a:t>ightPr</a:t>
            </a:r>
            <a:r>
              <a:rPr lang="en-US" altLang="zh-CN" sz="2800" dirty="0"/>
              <a:t>) (</a:t>
            </a:r>
            <a:r>
              <a:rPr lang="en-US" altLang="zh-CN" sz="2800" dirty="0" err="1"/>
              <a:t>otecti</a:t>
            </a:r>
            <a:r>
              <a:rPr lang="en-US" altLang="zh-CN" sz="2800" dirty="0"/>
              <a:t>) (</a:t>
            </a:r>
            <a:r>
              <a:rPr lang="en-US" altLang="zh-CN" sz="2800" dirty="0" err="1"/>
              <a:t>onLabo</a:t>
            </a:r>
            <a:r>
              <a:rPr lang="en-US" altLang="zh-CN" sz="2800" dirty="0"/>
              <a:t>) (</a:t>
            </a:r>
            <a:r>
              <a:rPr lang="en-US" altLang="zh-CN" sz="2800" dirty="0" err="1"/>
              <a:t>ratory</a:t>
            </a:r>
            <a:r>
              <a:rPr lang="en-US" altLang="zh-CN" sz="2800" dirty="0"/>
              <a:t>)(</a:t>
            </a:r>
            <a:r>
              <a:rPr lang="en-US" altLang="zh-CN" sz="2800" dirty="0" err="1"/>
              <a:t>Beijin</a:t>
            </a:r>
            <a:r>
              <a:rPr lang="en-US" altLang="zh-CN" sz="2800" dirty="0"/>
              <a:t>)(</a:t>
            </a:r>
            <a:r>
              <a:rPr lang="en-US" altLang="zh-CN" sz="2800" dirty="0" err="1"/>
              <a:t>gUnive</a:t>
            </a:r>
            <a:r>
              <a:rPr lang="en-US" altLang="zh-CN" sz="2800" dirty="0"/>
              <a:t>)(</a:t>
            </a:r>
            <a:r>
              <a:rPr lang="en-US" altLang="zh-CN" sz="2800" dirty="0" err="1"/>
              <a:t>rsityo</a:t>
            </a:r>
            <a:r>
              <a:rPr lang="en-US" altLang="zh-CN" sz="2800" dirty="0"/>
              <a:t>)(</a:t>
            </a:r>
            <a:r>
              <a:rPr lang="en-US" altLang="zh-CN" sz="2800" dirty="0" err="1"/>
              <a:t>fPrint</a:t>
            </a:r>
            <a:r>
              <a:rPr lang="en-US" altLang="zh-CN" sz="2800" dirty="0"/>
              <a:t>) (</a:t>
            </a:r>
            <a:r>
              <a:rPr lang="en-US" altLang="zh-CN" sz="2800" dirty="0" err="1"/>
              <a:t>ing</a:t>
            </a:r>
            <a:r>
              <a:rPr lang="en-US" altLang="zh-CN" sz="2800" dirty="0"/>
              <a:t>   )</a:t>
            </a:r>
            <a:r>
              <a:rPr lang="zh-CN" altLang="en-US" sz="2800" dirty="0"/>
              <a:t>从而得到明文序列 </a:t>
            </a:r>
            <a:r>
              <a:rPr lang="en-US" altLang="zh-CN" sz="2800" i="1" dirty="0"/>
              <a:t>P</a:t>
            </a:r>
            <a:r>
              <a:rPr lang="en-US" altLang="zh-CN" sz="2800" dirty="0"/>
              <a:t> </a:t>
            </a:r>
            <a:r>
              <a:rPr lang="zh-CN" altLang="en-US" sz="2800" dirty="0"/>
              <a:t>为“ </a:t>
            </a:r>
            <a:r>
              <a:rPr lang="en-US" altLang="zh-CN" sz="2800" dirty="0"/>
              <a:t>Digital Copyright Protection Laboratory</a:t>
            </a:r>
            <a:r>
              <a:rPr lang="zh-CN" altLang="en-US" sz="2800" dirty="0"/>
              <a:t>，</a:t>
            </a:r>
            <a:r>
              <a:rPr lang="en-US" altLang="zh-CN" sz="2800" dirty="0"/>
              <a:t>Beijing University of Printing”</a:t>
            </a:r>
            <a:r>
              <a:rPr lang="zh-CN" altLang="en-US" sz="2800" dirty="0"/>
              <a:t>。 </a:t>
            </a:r>
          </a:p>
          <a:p>
            <a:pPr marL="0" indent="0">
              <a:buFont typeface="Wingdings" panose="05000000000000000000" pitchFamily="2" charset="2"/>
              <a:buNone/>
              <a:defRPr/>
            </a:pPr>
            <a:endParaRPr lang="zh-CN" altLang="en-US" sz="2800" b="1" dirty="0">
              <a:latin typeface="+mn-ea"/>
            </a:endParaRPr>
          </a:p>
        </p:txBody>
      </p:sp>
    </p:spTree>
    <p:extLst>
      <p:ext uri="{BB962C8B-B14F-4D97-AF65-F5344CB8AC3E}">
        <p14:creationId xmlns:p14="http://schemas.microsoft.com/office/powerpoint/2010/main" val="19019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BAE1A5A-6DFB-420A-B0AF-0392A3D6A6CD}"/>
              </a:ext>
            </a:extLst>
          </p:cNvPr>
          <p:cNvSpPr>
            <a:spLocks noGrp="1"/>
          </p:cNvSpPr>
          <p:nvPr>
            <p:ph type="title"/>
          </p:nvPr>
        </p:nvSpPr>
        <p:spPr>
          <a:xfrm>
            <a:off x="1062038" y="1133847"/>
            <a:ext cx="3790950" cy="685428"/>
          </a:xfrm>
        </p:spPr>
        <p:txBody>
          <a:bodyPr/>
          <a:lstStyle/>
          <a:p>
            <a:pPr eaLnBrk="1" hangingPunct="1">
              <a:defRPr/>
            </a:pPr>
            <a:r>
              <a:rPr lang="en-US" altLang="zh-CN" kern="1200" dirty="0">
                <a:solidFill>
                  <a:srgbClr val="FF0000"/>
                </a:solidFill>
                <a:latin typeface="+mn-lt"/>
                <a:ea typeface="黑体" panose="02010609060101010101" pitchFamily="49" charset="-122"/>
                <a:cs typeface="+mn-cs"/>
              </a:rPr>
              <a:t>2.2 </a:t>
            </a:r>
            <a:r>
              <a:rPr lang="zh-CN" altLang="en-US" kern="1200" dirty="0">
                <a:solidFill>
                  <a:srgbClr val="FF0000"/>
                </a:solidFill>
                <a:latin typeface="+mn-lt"/>
                <a:ea typeface="黑体" panose="02010609060101010101" pitchFamily="49" charset="-122"/>
                <a:cs typeface="+mn-cs"/>
              </a:rPr>
              <a:t>代换密码</a:t>
            </a:r>
          </a:p>
        </p:txBody>
      </p:sp>
      <p:sp>
        <p:nvSpPr>
          <p:cNvPr id="3" name="内容占位符 2">
            <a:extLst>
              <a:ext uri="{FF2B5EF4-FFF2-40B4-BE49-F238E27FC236}">
                <a16:creationId xmlns="" xmlns:a16="http://schemas.microsoft.com/office/drawing/2014/main" id="{40075A19-7750-4C2D-B85F-89E924A3C936}"/>
              </a:ext>
            </a:extLst>
          </p:cNvPr>
          <p:cNvSpPr>
            <a:spLocks noGrp="1"/>
          </p:cNvSpPr>
          <p:nvPr>
            <p:ph idx="1"/>
          </p:nvPr>
        </p:nvSpPr>
        <p:spPr>
          <a:xfrm>
            <a:off x="836751" y="2438934"/>
            <a:ext cx="7605713" cy="2086332"/>
          </a:xfrm>
        </p:spPr>
        <p:txBody>
          <a:bodyPr/>
          <a:lstStyle/>
          <a:p>
            <a:pPr marL="0" indent="0">
              <a:buFont typeface="Wingdings" panose="05000000000000000000" pitchFamily="2" charset="2"/>
              <a:buNone/>
              <a:defRPr/>
            </a:pPr>
            <a:r>
              <a:rPr lang="zh-CN" altLang="en-US" sz="2800" dirty="0">
                <a:latin typeface="+mn-ea"/>
              </a:rPr>
              <a:t>    代换密码也称代替密码，就是将明文中每个字符替换成密文中的另外一个字符，代替后的 各字母保持原来的位置，再对密文进行逆替换就可以恢复出明文。 </a:t>
            </a:r>
            <a:endParaRPr lang="zh-CN" altLang="en-US" b="1" dirty="0">
              <a:solidFill>
                <a:srgbClr val="FF0000"/>
              </a:solidFill>
            </a:endParaRPr>
          </a:p>
        </p:txBody>
      </p:sp>
      <p:sp>
        <p:nvSpPr>
          <p:cNvPr id="25604" name="日期占位符 3">
            <a:extLst>
              <a:ext uri="{FF2B5EF4-FFF2-40B4-BE49-F238E27FC236}">
                <a16:creationId xmlns="" xmlns:a16="http://schemas.microsoft.com/office/drawing/2014/main" id="{DE94FA3E-E8B6-4742-8C57-7A9EF01F676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16D97388-E074-4BDB-97D0-D6187664E658}"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25605" name="页脚占位符 4">
            <a:extLst>
              <a:ext uri="{FF2B5EF4-FFF2-40B4-BE49-F238E27FC236}">
                <a16:creationId xmlns="" xmlns:a16="http://schemas.microsoft.com/office/drawing/2014/main" id="{C439B5F9-B025-40F1-8938-F016A394631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25606" name="灯片编号占位符 5">
            <a:extLst>
              <a:ext uri="{FF2B5EF4-FFF2-40B4-BE49-F238E27FC236}">
                <a16:creationId xmlns="" xmlns:a16="http://schemas.microsoft.com/office/drawing/2014/main" id="{1ACE8A08-28A1-4796-A966-FE7F955E6A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D2ACF85-A61E-432C-8B26-1E1544AACBB9}" type="slidenum">
              <a:rPr lang="en-US" altLang="zh-CN" sz="1400" smtClean="0">
                <a:latin typeface="Tahoma" panose="020B0604030504040204" pitchFamily="34" charset="0"/>
              </a:rPr>
              <a:pPr>
                <a:spcBef>
                  <a:spcPct val="0"/>
                </a:spcBef>
                <a:buClrTx/>
                <a:buSzTx/>
                <a:buFontTx/>
                <a:buNone/>
              </a:pPr>
              <a:t>17</a:t>
            </a:fld>
            <a:endParaRPr lang="en-US" altLang="zh-CN" sz="1400">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 xmlns:a16="http://schemas.microsoft.com/office/drawing/2014/main" id="{33CADCBD-3EFF-427B-BC74-86CB916D8776}"/>
              </a:ext>
            </a:extLst>
          </p:cNvPr>
          <p:cNvSpPr>
            <a:spLocks noGrp="1" noChangeArrowheads="1"/>
          </p:cNvSpPr>
          <p:nvPr>
            <p:ph type="title"/>
          </p:nvPr>
        </p:nvSpPr>
        <p:spPr>
          <a:xfrm>
            <a:off x="1130300" y="346075"/>
            <a:ext cx="5413375" cy="1462088"/>
          </a:xfrm>
        </p:spPr>
        <p:txBody>
          <a:bodyPr/>
          <a:lstStyle/>
          <a:p>
            <a:pPr>
              <a:defRPr/>
            </a:pPr>
            <a:r>
              <a:rPr lang="en-US" altLang="zh-CN" sz="4000" dirty="0">
                <a:solidFill>
                  <a:srgbClr val="FF0000"/>
                </a:solidFill>
                <a:latin typeface="+mj-ea"/>
              </a:rPr>
              <a:t>2.2.1</a:t>
            </a:r>
            <a:r>
              <a:rPr lang="zh-CN" altLang="en-US" sz="4000" dirty="0">
                <a:solidFill>
                  <a:srgbClr val="FF0000"/>
                </a:solidFill>
                <a:latin typeface="+mj-ea"/>
              </a:rPr>
              <a:t> 单表代换密码</a:t>
            </a:r>
          </a:p>
        </p:txBody>
      </p:sp>
      <p:sp>
        <p:nvSpPr>
          <p:cNvPr id="3" name="内容占位符 2">
            <a:extLst>
              <a:ext uri="{FF2B5EF4-FFF2-40B4-BE49-F238E27FC236}">
                <a16:creationId xmlns="" xmlns:a16="http://schemas.microsoft.com/office/drawing/2014/main" id="{AB1AF9D2-0677-4542-AAC1-3AE6BE9439D4}"/>
              </a:ext>
            </a:extLst>
          </p:cNvPr>
          <p:cNvSpPr>
            <a:spLocks noGrp="1"/>
          </p:cNvSpPr>
          <p:nvPr>
            <p:ph idx="1"/>
          </p:nvPr>
        </p:nvSpPr>
        <p:spPr>
          <a:xfrm>
            <a:off x="431724" y="2020888"/>
            <a:ext cx="8505567" cy="4114800"/>
          </a:xfrm>
        </p:spPr>
        <p:txBody>
          <a:bodyPr/>
          <a:lstStyle/>
          <a:p>
            <a:pPr marL="0" indent="0">
              <a:buFont typeface="Wingdings" panose="05000000000000000000" pitchFamily="2" charset="2"/>
              <a:buNone/>
              <a:defRPr/>
            </a:pPr>
            <a:r>
              <a:rPr lang="zh-CN" altLang="en-US" sz="2800" b="1" dirty="0">
                <a:latin typeface="+mn-ea"/>
              </a:rPr>
              <a:t>    </a:t>
            </a:r>
            <a:r>
              <a:rPr lang="zh-CN" altLang="en-US" sz="2800" dirty="0">
                <a:latin typeface="+mn-ea"/>
              </a:rPr>
              <a:t>单表代换密码是指明文的一个字符用相应的一个密文字符代替。加密过程是从明文字母表到 密文字母表的一一映射。以英文字母为例，每个字母可以用其他任何一个字母替换，不能重复。</a:t>
            </a:r>
            <a:endParaRPr lang="en-US" altLang="zh-CN" sz="2800" dirty="0">
              <a:latin typeface="+mn-ea"/>
            </a:endParaRPr>
          </a:p>
          <a:p>
            <a:pPr marL="0" indent="0">
              <a:buFont typeface="Wingdings" panose="05000000000000000000" pitchFamily="2" charset="2"/>
              <a:buNone/>
              <a:defRPr/>
            </a:pPr>
            <a:r>
              <a:rPr lang="zh-CN" altLang="en-US" sz="2800" dirty="0">
                <a:latin typeface="+mn-ea"/>
              </a:rPr>
              <a:t>    例如，</a:t>
            </a:r>
            <a:r>
              <a:rPr lang="en-US" altLang="zh-CN" sz="2800" dirty="0">
                <a:latin typeface="+mn-ea"/>
              </a:rPr>
              <a:t>26</a:t>
            </a:r>
            <a:r>
              <a:rPr lang="zh-CN" altLang="en-US" sz="2800" dirty="0">
                <a:latin typeface="+mn-ea"/>
              </a:rPr>
              <a:t>个小写英文字母用大写字母来代替，如表</a:t>
            </a:r>
            <a:r>
              <a:rPr lang="en-US" altLang="zh-CN" sz="2800" dirty="0">
                <a:latin typeface="+mn-ea"/>
              </a:rPr>
              <a:t>2.1</a:t>
            </a:r>
            <a:r>
              <a:rPr lang="zh-CN" altLang="en-US" sz="2800" dirty="0">
                <a:latin typeface="+mn-ea"/>
              </a:rPr>
              <a:t>所示。 </a:t>
            </a:r>
          </a:p>
        </p:txBody>
      </p:sp>
      <p:sp>
        <p:nvSpPr>
          <p:cNvPr id="26628" name="日期占位符 3">
            <a:extLst>
              <a:ext uri="{FF2B5EF4-FFF2-40B4-BE49-F238E27FC236}">
                <a16:creationId xmlns="" xmlns:a16="http://schemas.microsoft.com/office/drawing/2014/main" id="{EBE3B611-2C2A-4BEB-BDF5-998A3E443A9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A534292-7FAF-4CB4-AA10-BB7778F5B3D4}"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26629" name="页脚占位符 4">
            <a:extLst>
              <a:ext uri="{FF2B5EF4-FFF2-40B4-BE49-F238E27FC236}">
                <a16:creationId xmlns="" xmlns:a16="http://schemas.microsoft.com/office/drawing/2014/main" id="{F4641AD6-B717-4B02-8AD9-3C9EEA40141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26630" name="灯片编号占位符 5">
            <a:extLst>
              <a:ext uri="{FF2B5EF4-FFF2-40B4-BE49-F238E27FC236}">
                <a16:creationId xmlns="" xmlns:a16="http://schemas.microsoft.com/office/drawing/2014/main" id="{B67F1712-2678-461C-A1E5-6913DE5695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99ADFAD-B0C8-4B4E-B0CF-FA4DDE1EFD0F}" type="slidenum">
              <a:rPr lang="en-US" altLang="zh-CN" sz="1400" smtClean="0">
                <a:latin typeface="Tahoma" panose="020B0604030504040204" pitchFamily="34" charset="0"/>
              </a:rPr>
              <a:pPr>
                <a:spcBef>
                  <a:spcPct val="0"/>
                </a:spcBef>
                <a:buClrTx/>
                <a:buSzTx/>
                <a:buFontTx/>
                <a:buNone/>
              </a:pPr>
              <a:t>18</a:t>
            </a:fld>
            <a:endParaRPr lang="en-US" altLang="zh-CN" sz="1400">
              <a:latin typeface="Tahoma" panose="020B0604030504040204" pitchFamily="34" charset="0"/>
            </a:endParaRPr>
          </a:p>
        </p:txBody>
      </p:sp>
      <p:pic>
        <p:nvPicPr>
          <p:cNvPr id="26631" name="图片 1">
            <a:extLst>
              <a:ext uri="{FF2B5EF4-FFF2-40B4-BE49-F238E27FC236}">
                <a16:creationId xmlns="" xmlns:a16="http://schemas.microsoft.com/office/drawing/2014/main" id="{F189C6E5-5F3C-4935-A813-C69DD832D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4778375"/>
            <a:ext cx="753903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AB1AF9D2-0677-4542-AAC1-3AE6BE9439D4}"/>
              </a:ext>
            </a:extLst>
          </p:cNvPr>
          <p:cNvSpPr>
            <a:spLocks noGrp="1"/>
          </p:cNvSpPr>
          <p:nvPr>
            <p:ph idx="1"/>
          </p:nvPr>
        </p:nvSpPr>
        <p:spPr>
          <a:xfrm>
            <a:off x="431724" y="2020888"/>
            <a:ext cx="8505567" cy="4114800"/>
          </a:xfrm>
        </p:spPr>
        <p:txBody>
          <a:bodyPr/>
          <a:lstStyle/>
          <a:p>
            <a:pPr marL="0" indent="0">
              <a:buFont typeface="Wingdings" panose="05000000000000000000" pitchFamily="2" charset="2"/>
              <a:buNone/>
              <a:defRPr/>
            </a:pPr>
            <a:r>
              <a:rPr lang="zh-CN" altLang="en-US" sz="2800" dirty="0" smtClean="0"/>
              <a:t>例如</a:t>
            </a:r>
            <a:r>
              <a:rPr lang="zh-CN" altLang="en-US" sz="2800" dirty="0"/>
              <a:t>，</a:t>
            </a:r>
            <a:r>
              <a:rPr lang="en-US" altLang="zh-CN" sz="2800" dirty="0"/>
              <a:t>26</a:t>
            </a:r>
            <a:r>
              <a:rPr lang="zh-CN" altLang="en-US" sz="2800" dirty="0"/>
              <a:t>个小写英文字母用大写字母来代替，如表</a:t>
            </a:r>
            <a:r>
              <a:rPr lang="en-US" altLang="zh-CN" sz="2800" dirty="0"/>
              <a:t>2.1</a:t>
            </a:r>
            <a:r>
              <a:rPr lang="zh-CN" altLang="en-US" sz="2800" dirty="0"/>
              <a:t>所示。 </a:t>
            </a:r>
          </a:p>
        </p:txBody>
      </p:sp>
      <p:sp>
        <p:nvSpPr>
          <p:cNvPr id="26628" name="日期占位符 3">
            <a:extLst>
              <a:ext uri="{FF2B5EF4-FFF2-40B4-BE49-F238E27FC236}">
                <a16:creationId xmlns="" xmlns:a16="http://schemas.microsoft.com/office/drawing/2014/main" id="{EBE3B611-2C2A-4BEB-BDF5-998A3E443A9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A534292-7FAF-4CB4-AA10-BB7778F5B3D4}"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26629" name="页脚占位符 4">
            <a:extLst>
              <a:ext uri="{FF2B5EF4-FFF2-40B4-BE49-F238E27FC236}">
                <a16:creationId xmlns="" xmlns:a16="http://schemas.microsoft.com/office/drawing/2014/main" id="{F4641AD6-B717-4B02-8AD9-3C9EEA40141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26630" name="灯片编号占位符 5">
            <a:extLst>
              <a:ext uri="{FF2B5EF4-FFF2-40B4-BE49-F238E27FC236}">
                <a16:creationId xmlns="" xmlns:a16="http://schemas.microsoft.com/office/drawing/2014/main" id="{B67F1712-2678-461C-A1E5-6913DE5695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99ADFAD-B0C8-4B4E-B0CF-FA4DDE1EFD0F}" type="slidenum">
              <a:rPr lang="en-US" altLang="zh-CN" sz="1400" smtClean="0">
                <a:latin typeface="Tahoma" panose="020B0604030504040204" pitchFamily="34" charset="0"/>
              </a:rPr>
              <a:pPr>
                <a:spcBef>
                  <a:spcPct val="0"/>
                </a:spcBef>
                <a:buClrTx/>
                <a:buSzTx/>
                <a:buFontTx/>
                <a:buNone/>
              </a:pPr>
              <a:t>19</a:t>
            </a:fld>
            <a:endParaRPr lang="en-US" altLang="zh-CN" sz="1400">
              <a:latin typeface="Tahoma" panose="020B0604030504040204" pitchFamily="34" charset="0"/>
            </a:endParaRPr>
          </a:p>
        </p:txBody>
      </p:sp>
      <p:pic>
        <p:nvPicPr>
          <p:cNvPr id="26631" name="图片 1">
            <a:extLst>
              <a:ext uri="{FF2B5EF4-FFF2-40B4-BE49-F238E27FC236}">
                <a16:creationId xmlns="" xmlns:a16="http://schemas.microsoft.com/office/drawing/2014/main" id="{F189C6E5-5F3C-4935-A813-C69DD832D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040" y="2933967"/>
            <a:ext cx="753903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a:p>
        </p:txBody>
      </p:sp>
      <p:sp>
        <p:nvSpPr>
          <p:cNvPr id="4" name="矩形 3"/>
          <p:cNvSpPr/>
          <p:nvPr/>
        </p:nvSpPr>
        <p:spPr>
          <a:xfrm>
            <a:off x="611736" y="4194051"/>
            <a:ext cx="7850341" cy="1557349"/>
          </a:xfrm>
          <a:prstGeom prst="rect">
            <a:avLst/>
          </a:prstGeom>
        </p:spPr>
        <p:txBody>
          <a:bodyPr wrap="square">
            <a:spAutoFit/>
          </a:bodyPr>
          <a:lstStyle/>
          <a:p>
            <a:pPr>
              <a:spcBef>
                <a:spcPct val="20000"/>
              </a:spcBef>
              <a:buClr>
                <a:schemeClr val="folHlink"/>
              </a:buClr>
              <a:buSzPct val="60000"/>
              <a:defRPr/>
            </a:pPr>
            <a:r>
              <a:rPr lang="zh-CN" altLang="en-US" sz="2800" dirty="0">
                <a:latin typeface="+mn-lt"/>
                <a:ea typeface="+mn-ea"/>
              </a:rPr>
              <a:t>通过上述代换，就得到一个单表代换密码。</a:t>
            </a:r>
            <a:endParaRPr lang="en-US" altLang="zh-CN" sz="2800" dirty="0">
              <a:latin typeface="+mn-lt"/>
              <a:ea typeface="+mn-ea"/>
            </a:endParaRPr>
          </a:p>
          <a:p>
            <a:pPr>
              <a:spcBef>
                <a:spcPct val="20000"/>
              </a:spcBef>
              <a:buClr>
                <a:schemeClr val="folHlink"/>
              </a:buClr>
              <a:buSzPct val="60000"/>
              <a:defRPr/>
            </a:pPr>
            <a:r>
              <a:rPr lang="zh-CN" altLang="en-US" sz="2800" dirty="0">
                <a:latin typeface="+mn-lt"/>
                <a:ea typeface="+mn-ea"/>
              </a:rPr>
              <a:t>明文：</a:t>
            </a:r>
            <a:r>
              <a:rPr lang="en-US" altLang="zh-CN" sz="2800" dirty="0">
                <a:latin typeface="+mn-lt"/>
                <a:ea typeface="+mn-ea"/>
              </a:rPr>
              <a:t>if we wish to replace letters</a:t>
            </a:r>
            <a:r>
              <a:rPr lang="zh-CN" altLang="en-US" sz="2800" dirty="0">
                <a:latin typeface="+mn-lt"/>
                <a:ea typeface="+mn-ea"/>
              </a:rPr>
              <a:t>。 </a:t>
            </a:r>
            <a:endParaRPr lang="en-US" altLang="zh-CN" sz="2800" dirty="0">
              <a:latin typeface="+mn-lt"/>
              <a:ea typeface="+mn-ea"/>
            </a:endParaRPr>
          </a:p>
          <a:p>
            <a:pPr>
              <a:spcBef>
                <a:spcPct val="20000"/>
              </a:spcBef>
              <a:buClr>
                <a:schemeClr val="folHlink"/>
              </a:buClr>
              <a:buSzPct val="60000"/>
              <a:defRPr/>
            </a:pPr>
            <a:r>
              <a:rPr lang="zh-CN" altLang="en-US" sz="2800" dirty="0">
                <a:latin typeface="+mn-lt"/>
                <a:ea typeface="+mn-ea"/>
              </a:rPr>
              <a:t>密文：</a:t>
            </a:r>
            <a:r>
              <a:rPr lang="en-US" altLang="zh-CN" sz="2800" dirty="0">
                <a:latin typeface="+mn-lt"/>
                <a:ea typeface="+mn-ea"/>
              </a:rPr>
              <a:t>WIRFRWAJUHYFTSDVFSFUUFYA</a:t>
            </a:r>
            <a:r>
              <a:rPr lang="zh-CN" altLang="en-US" sz="2800" dirty="0">
                <a:latin typeface="+mn-lt"/>
                <a:ea typeface="+mn-ea"/>
              </a:rPr>
              <a:t>。</a:t>
            </a:r>
            <a:endParaRPr lang="en-US" altLang="zh-CN" sz="2800" dirty="0">
              <a:latin typeface="+mn-lt"/>
              <a:ea typeface="+mn-ea"/>
            </a:endParaRPr>
          </a:p>
        </p:txBody>
      </p:sp>
    </p:spTree>
    <p:extLst>
      <p:ext uri="{BB962C8B-B14F-4D97-AF65-F5344CB8AC3E}">
        <p14:creationId xmlns:p14="http://schemas.microsoft.com/office/powerpoint/2010/main" val="184246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1">
            <a:extLst>
              <a:ext uri="{FF2B5EF4-FFF2-40B4-BE49-F238E27FC236}">
                <a16:creationId xmlns="" xmlns:a16="http://schemas.microsoft.com/office/drawing/2014/main" id="{E2204A6B-AB19-4132-8D25-6FCC2735667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F4CF4A9-0195-43A1-ACD4-1505038D8E57}"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7171" name="页脚占位符 2">
            <a:extLst>
              <a:ext uri="{FF2B5EF4-FFF2-40B4-BE49-F238E27FC236}">
                <a16:creationId xmlns="" xmlns:a16="http://schemas.microsoft.com/office/drawing/2014/main" id="{585DF6AF-B294-4370-96C8-A809960F41A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dirty="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dirty="0">
              <a:latin typeface="Tahoma" panose="020B0604030504040204" pitchFamily="34" charset="0"/>
            </a:endParaRPr>
          </a:p>
        </p:txBody>
      </p:sp>
      <p:sp>
        <p:nvSpPr>
          <p:cNvPr id="7172" name="灯片编号占位符 3">
            <a:extLst>
              <a:ext uri="{FF2B5EF4-FFF2-40B4-BE49-F238E27FC236}">
                <a16:creationId xmlns="" xmlns:a16="http://schemas.microsoft.com/office/drawing/2014/main" id="{65E427C2-C40E-4772-8AFD-93F5E37D9B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C373CF1-7E79-43B2-9C59-FEF6A0868E62}" type="slidenum">
              <a:rPr lang="en-US" altLang="zh-CN" sz="1400" smtClean="0">
                <a:latin typeface="Tahoma" panose="020B0604030504040204" pitchFamily="34" charset="0"/>
              </a:rPr>
              <a:pPr>
                <a:spcBef>
                  <a:spcPct val="0"/>
                </a:spcBef>
                <a:buClrTx/>
                <a:buSzTx/>
                <a:buFontTx/>
                <a:buNone/>
              </a:pPr>
              <a:t>2</a:t>
            </a:fld>
            <a:endParaRPr lang="en-US" altLang="zh-CN" sz="1400" dirty="0">
              <a:latin typeface="Tahoma" panose="020B0604030504040204" pitchFamily="34" charset="0"/>
            </a:endParaRPr>
          </a:p>
        </p:txBody>
      </p:sp>
      <p:sp>
        <p:nvSpPr>
          <p:cNvPr id="7173" name="文本框 4">
            <a:extLst>
              <a:ext uri="{FF2B5EF4-FFF2-40B4-BE49-F238E27FC236}">
                <a16:creationId xmlns="" xmlns:a16="http://schemas.microsoft.com/office/drawing/2014/main" id="{4695475A-0358-467F-9D71-C5FEFD846F68}"/>
              </a:ext>
            </a:extLst>
          </p:cNvPr>
          <p:cNvSpPr txBox="1">
            <a:spLocks noChangeArrowheads="1"/>
          </p:cNvSpPr>
          <p:nvPr/>
        </p:nvSpPr>
        <p:spPr bwMode="auto">
          <a:xfrm>
            <a:off x="1162050" y="1089025"/>
            <a:ext cx="23256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4400" b="1" dirty="0" smtClean="0">
                <a:solidFill>
                  <a:srgbClr val="FF0000"/>
                </a:solidFill>
                <a:latin typeface="宋体" panose="02010600030101010101" pitchFamily="2" charset="-122"/>
              </a:rPr>
              <a:t>目 录</a:t>
            </a:r>
            <a:endParaRPr lang="zh-CN" altLang="en-US" sz="4400" b="1" dirty="0">
              <a:solidFill>
                <a:srgbClr val="FF0000"/>
              </a:solidFill>
              <a:latin typeface="宋体" panose="02010600030101010101" pitchFamily="2" charset="-122"/>
            </a:endParaRPr>
          </a:p>
        </p:txBody>
      </p:sp>
      <p:sp>
        <p:nvSpPr>
          <p:cNvPr id="3" name="文本框 2">
            <a:extLst>
              <a:ext uri="{FF2B5EF4-FFF2-40B4-BE49-F238E27FC236}">
                <a16:creationId xmlns="" xmlns:a16="http://schemas.microsoft.com/office/drawing/2014/main" id="{2ED88245-AA2B-4C98-BCC0-93C953189110}"/>
              </a:ext>
            </a:extLst>
          </p:cNvPr>
          <p:cNvSpPr txBox="1"/>
          <p:nvPr/>
        </p:nvSpPr>
        <p:spPr>
          <a:xfrm>
            <a:off x="1123343" y="2123913"/>
            <a:ext cx="7156116" cy="3477875"/>
          </a:xfrm>
          <a:prstGeom prst="rect">
            <a:avLst/>
          </a:prstGeom>
          <a:noFill/>
        </p:spPr>
        <p:txBody>
          <a:bodyPr wrap="square">
            <a:spAutoFit/>
          </a:bodyPr>
          <a:lstStyle/>
          <a:p>
            <a:pPr eaLnBrk="1" hangingPunct="1">
              <a:defRPr/>
            </a:pPr>
            <a:r>
              <a:rPr lang="en-US" altLang="zh-CN" sz="4400" b="1" dirty="0">
                <a:latin typeface="+mn-ea"/>
                <a:ea typeface="+mn-ea"/>
              </a:rPr>
              <a:t>2.1 </a:t>
            </a:r>
            <a:r>
              <a:rPr lang="zh-CN" altLang="en-US" sz="4400" b="1" dirty="0">
                <a:latin typeface="+mn-ea"/>
                <a:ea typeface="+mn-ea"/>
              </a:rPr>
              <a:t>置换密码</a:t>
            </a:r>
            <a:endParaRPr lang="en-US" altLang="zh-CN" sz="4400" b="1" dirty="0">
              <a:latin typeface="+mn-ea"/>
              <a:ea typeface="+mn-ea"/>
            </a:endParaRPr>
          </a:p>
          <a:p>
            <a:pPr eaLnBrk="1" hangingPunct="1">
              <a:defRPr/>
            </a:pPr>
            <a:r>
              <a:rPr lang="en-US" altLang="zh-CN" sz="4400" b="1" dirty="0">
                <a:latin typeface="+mn-ea"/>
                <a:ea typeface="+mn-ea"/>
              </a:rPr>
              <a:t>2.2 </a:t>
            </a:r>
            <a:r>
              <a:rPr lang="zh-CN" altLang="en-US" sz="4400" b="1" dirty="0">
                <a:latin typeface="+mn-ea"/>
                <a:ea typeface="+mn-ea"/>
              </a:rPr>
              <a:t>代换密码</a:t>
            </a:r>
            <a:endParaRPr lang="en-US" altLang="zh-CN" sz="4400" b="1" dirty="0">
              <a:latin typeface="+mn-ea"/>
              <a:ea typeface="+mn-ea"/>
            </a:endParaRPr>
          </a:p>
          <a:p>
            <a:pPr eaLnBrk="1" hangingPunct="1">
              <a:defRPr/>
            </a:pPr>
            <a:r>
              <a:rPr lang="en-US" altLang="zh-CN" sz="4400" b="1" dirty="0">
                <a:latin typeface="+mn-ea"/>
                <a:ea typeface="+mn-ea"/>
              </a:rPr>
              <a:t>2.3 </a:t>
            </a:r>
            <a:r>
              <a:rPr lang="zh-CN" altLang="en-US" sz="4400" b="1" dirty="0">
                <a:latin typeface="+mn-ea"/>
                <a:ea typeface="+mn-ea"/>
              </a:rPr>
              <a:t>转轮密码</a:t>
            </a:r>
            <a:endParaRPr lang="en-US" altLang="zh-CN" sz="4400" b="1" dirty="0">
              <a:latin typeface="+mn-ea"/>
              <a:ea typeface="+mn-ea"/>
            </a:endParaRPr>
          </a:p>
          <a:p>
            <a:pPr eaLnBrk="1" hangingPunct="1">
              <a:defRPr/>
            </a:pPr>
            <a:r>
              <a:rPr lang="en-US" altLang="zh-CN" sz="4400" b="1" dirty="0">
                <a:latin typeface="+mn-ea"/>
                <a:ea typeface="+mn-ea"/>
              </a:rPr>
              <a:t>2.4 </a:t>
            </a:r>
            <a:r>
              <a:rPr lang="zh-CN" altLang="en-US" sz="4400" b="1" dirty="0">
                <a:latin typeface="+mn-ea"/>
                <a:ea typeface="+mn-ea"/>
              </a:rPr>
              <a:t>古典密码的分类</a:t>
            </a:r>
            <a:endParaRPr lang="en-US" altLang="zh-CN" sz="4400" b="1" dirty="0">
              <a:latin typeface="+mn-ea"/>
              <a:ea typeface="+mn-ea"/>
            </a:endParaRPr>
          </a:p>
          <a:p>
            <a:pPr eaLnBrk="1" hangingPunct="1">
              <a:defRPr/>
            </a:pPr>
            <a:r>
              <a:rPr lang="en-US" altLang="zh-CN" sz="4400" b="1" dirty="0">
                <a:latin typeface="+mn-ea"/>
                <a:ea typeface="+mn-ea"/>
              </a:rPr>
              <a:t>2.5 </a:t>
            </a:r>
            <a:r>
              <a:rPr lang="zh-CN" altLang="en-US" sz="4400" b="1" dirty="0">
                <a:latin typeface="+mn-ea"/>
                <a:ea typeface="+mn-ea"/>
              </a:rPr>
              <a:t>古典密码的</a:t>
            </a:r>
            <a:r>
              <a:rPr lang="zh-CN" altLang="en-US" sz="4400" b="1" dirty="0" smtClean="0">
                <a:latin typeface="+mn-ea"/>
                <a:ea typeface="+mn-ea"/>
              </a:rPr>
              <a:t>统计分析</a:t>
            </a:r>
            <a:endParaRPr lang="zh-CN" altLang="en-US" sz="2800" dirty="0">
              <a:latin typeface="+mn-ea"/>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20</a:t>
            </a:fld>
            <a:endParaRPr lang="en-US" altLang="zh-CN"/>
          </a:p>
        </p:txBody>
      </p:sp>
      <p:sp>
        <p:nvSpPr>
          <p:cNvPr id="7" name="矩形 6"/>
          <p:cNvSpPr/>
          <p:nvPr/>
        </p:nvSpPr>
        <p:spPr>
          <a:xfrm>
            <a:off x="611736" y="1943901"/>
            <a:ext cx="8145543" cy="1384995"/>
          </a:xfrm>
          <a:prstGeom prst="rect">
            <a:avLst/>
          </a:prstGeom>
        </p:spPr>
        <p:txBody>
          <a:bodyPr wrap="square">
            <a:spAutoFit/>
          </a:bodyPr>
          <a:lstStyle/>
          <a:p>
            <a:pPr marL="0" indent="0">
              <a:buFont typeface="Wingdings" panose="05000000000000000000" pitchFamily="2" charset="2"/>
              <a:buNone/>
              <a:defRPr/>
            </a:pPr>
            <a:r>
              <a:rPr lang="zh-CN" altLang="en-US" sz="2800" dirty="0">
                <a:latin typeface="+mn-lt"/>
              </a:rPr>
              <a:t>例</a:t>
            </a:r>
            <a:r>
              <a:rPr lang="en-US" altLang="zh-CN" sz="2800" dirty="0">
                <a:latin typeface="+mn-lt"/>
              </a:rPr>
              <a:t>2.4 </a:t>
            </a:r>
            <a:r>
              <a:rPr lang="zh-CN" altLang="en-US" sz="2800" dirty="0">
                <a:latin typeface="+mn-lt"/>
              </a:rPr>
              <a:t>给定密钥字“</a:t>
            </a:r>
            <a:r>
              <a:rPr lang="en-US" altLang="zh-CN" sz="2800" dirty="0">
                <a:latin typeface="+mn-lt"/>
              </a:rPr>
              <a:t>STARWARS</a:t>
            </a:r>
            <a:r>
              <a:rPr lang="en-US" altLang="zh-CN" sz="2800" dirty="0" smtClean="0">
                <a:latin typeface="+mn-lt"/>
              </a:rPr>
              <a:t>”</a:t>
            </a:r>
            <a:r>
              <a:rPr lang="zh-CN" altLang="en-US" sz="2800" dirty="0" smtClean="0">
                <a:latin typeface="+mn-lt"/>
              </a:rPr>
              <a:t>，去掉</a:t>
            </a:r>
            <a:r>
              <a:rPr lang="zh-CN" altLang="en-US" sz="2800" dirty="0">
                <a:latin typeface="+mn-lt"/>
              </a:rPr>
              <a:t>重复字母得到“</a:t>
            </a:r>
            <a:r>
              <a:rPr lang="en-US" altLang="zh-CN" sz="2800" dirty="0">
                <a:latin typeface="+mn-lt"/>
              </a:rPr>
              <a:t>STARW</a:t>
            </a:r>
            <a:r>
              <a:rPr lang="en-US" altLang="zh-CN" sz="2800" dirty="0" smtClean="0">
                <a:latin typeface="+mn-lt"/>
              </a:rPr>
              <a:t>”</a:t>
            </a:r>
            <a:r>
              <a:rPr lang="zh-CN" altLang="en-US" sz="2800" dirty="0" smtClean="0">
                <a:latin typeface="+mn-lt"/>
              </a:rPr>
              <a:t>，按照</a:t>
            </a:r>
            <a:r>
              <a:rPr lang="zh-CN" altLang="en-US" sz="2800" dirty="0">
                <a:latin typeface="+mn-lt"/>
              </a:rPr>
              <a:t>字母顺序填写剩余</a:t>
            </a:r>
            <a:r>
              <a:rPr lang="zh-CN" altLang="en-US" sz="2800" dirty="0" smtClean="0">
                <a:latin typeface="+mn-lt"/>
              </a:rPr>
              <a:t>字母，则</a:t>
            </a:r>
            <a:r>
              <a:rPr lang="zh-CN" altLang="en-US" sz="2800" dirty="0">
                <a:latin typeface="+mn-lt"/>
              </a:rPr>
              <a:t>可得到一个方阵</a:t>
            </a:r>
            <a:r>
              <a:rPr lang="zh-CN" altLang="en-US" sz="2800" dirty="0" smtClean="0">
                <a:latin typeface="+mn-lt"/>
              </a:rPr>
              <a:t>表，如</a:t>
            </a:r>
            <a:r>
              <a:rPr lang="zh-CN" altLang="en-US" sz="2800" dirty="0">
                <a:latin typeface="+mn-lt"/>
              </a:rPr>
              <a:t>表</a:t>
            </a:r>
            <a:r>
              <a:rPr lang="en-US" altLang="zh-CN" sz="2800" dirty="0">
                <a:latin typeface="+mn-lt"/>
              </a:rPr>
              <a:t>2.2</a:t>
            </a:r>
            <a:r>
              <a:rPr lang="zh-CN" altLang="en-US" sz="2800" dirty="0">
                <a:latin typeface="+mn-lt"/>
              </a:rPr>
              <a:t>所示。</a:t>
            </a:r>
            <a:endParaRPr lang="en-US" altLang="zh-CN" sz="2800" dirty="0">
              <a:latin typeface="+mn-lt"/>
            </a:endParaRPr>
          </a:p>
        </p:txBody>
      </p:sp>
      <p:pic>
        <p:nvPicPr>
          <p:cNvPr id="8" name="图片 3">
            <a:extLst>
              <a:ext uri="{FF2B5EF4-FFF2-40B4-BE49-F238E27FC236}">
                <a16:creationId xmlns="" xmlns:a16="http://schemas.microsoft.com/office/drawing/2014/main" id="{6FF4CB6E-82EF-4100-B8FB-09836A871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099" y="3203985"/>
            <a:ext cx="23876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11736" y="3426453"/>
            <a:ext cx="5220348" cy="1815882"/>
          </a:xfrm>
          <a:prstGeom prst="rect">
            <a:avLst/>
          </a:prstGeom>
        </p:spPr>
        <p:txBody>
          <a:bodyPr wrap="square">
            <a:spAutoFit/>
          </a:bodyPr>
          <a:lstStyle/>
          <a:p>
            <a:pPr marL="0" indent="0">
              <a:buNone/>
              <a:defRPr/>
            </a:pPr>
            <a:r>
              <a:rPr lang="zh-CN" altLang="en-US" sz="2800" dirty="0">
                <a:latin typeface="+mn-lt"/>
              </a:rPr>
              <a:t>按列读取字母分别作为</a:t>
            </a:r>
            <a:r>
              <a:rPr lang="en-US" altLang="zh-CN" sz="2800" dirty="0">
                <a:latin typeface="+mn-lt"/>
              </a:rPr>
              <a:t>26</a:t>
            </a:r>
            <a:r>
              <a:rPr lang="zh-CN" altLang="en-US" sz="2800" dirty="0">
                <a:latin typeface="+mn-lt"/>
              </a:rPr>
              <a:t>个小写英文字母对应的密文，得到代换密码，则代换密码表如表 </a:t>
            </a:r>
            <a:r>
              <a:rPr lang="en-US" altLang="zh-CN" sz="2800" dirty="0">
                <a:latin typeface="+mn-lt"/>
              </a:rPr>
              <a:t>2.3</a:t>
            </a:r>
            <a:r>
              <a:rPr lang="zh-CN" altLang="en-US" sz="2800" dirty="0">
                <a:latin typeface="+mn-lt"/>
              </a:rPr>
              <a:t>所示。</a:t>
            </a:r>
          </a:p>
        </p:txBody>
      </p:sp>
      <p:pic>
        <p:nvPicPr>
          <p:cNvPr id="10" name="图片 3">
            <a:extLst>
              <a:ext uri="{FF2B5EF4-FFF2-40B4-BE49-F238E27FC236}">
                <a16:creationId xmlns="" xmlns:a16="http://schemas.microsoft.com/office/drawing/2014/main" id="{93F85213-F7D7-48DE-8007-376AECAFE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65" y="5094111"/>
            <a:ext cx="822007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339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625447EF-B71C-4D69-A56B-342BB2CB5A05}"/>
              </a:ext>
            </a:extLst>
          </p:cNvPr>
          <p:cNvSpPr>
            <a:spLocks noGrp="1"/>
          </p:cNvSpPr>
          <p:nvPr>
            <p:ph idx="1"/>
          </p:nvPr>
        </p:nvSpPr>
        <p:spPr>
          <a:xfrm>
            <a:off x="792163" y="2111375"/>
            <a:ext cx="7772400" cy="1677649"/>
          </a:xfrm>
        </p:spPr>
        <p:txBody>
          <a:bodyPr/>
          <a:lstStyle/>
          <a:p>
            <a:pPr marL="0" indent="0">
              <a:buFont typeface="Wingdings" panose="05000000000000000000" pitchFamily="2" charset="2"/>
              <a:buNone/>
              <a:defRPr/>
            </a:pPr>
            <a:r>
              <a:rPr lang="zh-CN" altLang="en-US" sz="2800" dirty="0" smtClean="0"/>
              <a:t>例如</a:t>
            </a:r>
            <a:r>
              <a:rPr lang="zh-CN" altLang="en-US" sz="2800" dirty="0"/>
              <a:t>：</a:t>
            </a:r>
            <a:endParaRPr lang="en-US" altLang="zh-CN" sz="2800" dirty="0"/>
          </a:p>
          <a:p>
            <a:pPr marL="0" indent="0">
              <a:buFont typeface="Wingdings" panose="05000000000000000000" pitchFamily="2" charset="2"/>
              <a:buNone/>
              <a:defRPr/>
            </a:pPr>
            <a:r>
              <a:rPr lang="zh-CN" altLang="en-US" sz="2800" dirty="0"/>
              <a:t>明文：</a:t>
            </a:r>
            <a:r>
              <a:rPr lang="en-US" altLang="zh-CN" sz="2800" dirty="0" err="1"/>
              <a:t>i</a:t>
            </a:r>
            <a:r>
              <a:rPr lang="en-US" altLang="zh-CN" sz="2800" dirty="0"/>
              <a:t> know only that </a:t>
            </a:r>
            <a:r>
              <a:rPr lang="en-US" altLang="zh-CN" sz="2800" dirty="0" err="1"/>
              <a:t>i</a:t>
            </a:r>
            <a:r>
              <a:rPr lang="en-US" altLang="zh-CN" sz="2800" dirty="0"/>
              <a:t> know nothing</a:t>
            </a:r>
            <a:r>
              <a:rPr lang="zh-CN" altLang="en-US" sz="2800" dirty="0"/>
              <a:t>。</a:t>
            </a:r>
            <a:endParaRPr lang="en-US" altLang="zh-CN" sz="2800" dirty="0"/>
          </a:p>
          <a:p>
            <a:pPr marL="0" indent="0">
              <a:buFont typeface="Wingdings" panose="05000000000000000000" pitchFamily="2" charset="2"/>
              <a:buNone/>
              <a:defRPr/>
            </a:pPr>
            <a:r>
              <a:rPr lang="zh-CN" altLang="en-US" sz="2800" dirty="0"/>
              <a:t>密文：</a:t>
            </a:r>
            <a:r>
              <a:rPr lang="en-US" altLang="zh-CN" sz="2800" dirty="0"/>
              <a:t>HUINFNIAPOCSOHUINFINOCHIT</a:t>
            </a:r>
            <a:r>
              <a:rPr lang="zh-CN" altLang="en-US" sz="2800" dirty="0"/>
              <a:t>。 </a:t>
            </a:r>
            <a:endParaRPr lang="zh-CN" altLang="zh-CN" sz="2800" dirty="0"/>
          </a:p>
        </p:txBody>
      </p:sp>
      <p:sp>
        <p:nvSpPr>
          <p:cNvPr id="29699" name="日期占位符 3">
            <a:extLst>
              <a:ext uri="{FF2B5EF4-FFF2-40B4-BE49-F238E27FC236}">
                <a16:creationId xmlns="" xmlns:a16="http://schemas.microsoft.com/office/drawing/2014/main" id="{53276623-41C5-4EBA-8D54-4AB9F187DAD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5BD7AF8-6C61-4C7D-885A-7FAAEB6A5456}"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29700" name="页脚占位符 4">
            <a:extLst>
              <a:ext uri="{FF2B5EF4-FFF2-40B4-BE49-F238E27FC236}">
                <a16:creationId xmlns="" xmlns:a16="http://schemas.microsoft.com/office/drawing/2014/main" id="{982619DA-2DA1-4055-BDEE-B2CB7E99290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29701" name="灯片编号占位符 5">
            <a:extLst>
              <a:ext uri="{FF2B5EF4-FFF2-40B4-BE49-F238E27FC236}">
                <a16:creationId xmlns="" xmlns:a16="http://schemas.microsoft.com/office/drawing/2014/main" id="{C150A290-9AA1-4D3F-8F72-30832A11B2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AB3AC61-5FD9-4050-A52C-5EFCC3D3F6F6}" type="slidenum">
              <a:rPr lang="en-US" altLang="zh-CN" sz="1400" smtClean="0">
                <a:latin typeface="Tahoma" panose="020B0604030504040204" pitchFamily="34" charset="0"/>
              </a:rPr>
              <a:pPr>
                <a:spcBef>
                  <a:spcPct val="0"/>
                </a:spcBef>
                <a:buClrTx/>
                <a:buSzTx/>
                <a:buFontTx/>
                <a:buNone/>
              </a:pPr>
              <a:t>21</a:t>
            </a:fld>
            <a:endParaRPr lang="en-US" altLang="zh-CN" sz="1400">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908832"/>
            <a:ext cx="7793037" cy="767568"/>
          </a:xfrm>
        </p:spPr>
        <p:txBody>
          <a:bodyPr/>
          <a:lstStyle/>
          <a:p>
            <a:r>
              <a:rPr lang="en-US" altLang="zh-CN" sz="4000" b="1" dirty="0">
                <a:latin typeface="+mn-ea"/>
              </a:rPr>
              <a:t>1</a:t>
            </a:r>
            <a:r>
              <a:rPr lang="zh-CN" altLang="en-US" sz="4000" b="1" dirty="0">
                <a:latin typeface="+mn-ea"/>
              </a:rPr>
              <a:t>．凯撒</a:t>
            </a:r>
            <a:r>
              <a:rPr lang="zh-CN" altLang="en-US" sz="4000" b="1" dirty="0" smtClean="0">
                <a:latin typeface="+mn-ea"/>
              </a:rPr>
              <a:t>密码</a:t>
            </a:r>
            <a:endParaRPr lang="zh-CN" altLang="en-US" sz="4000" b="1"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22</a:t>
            </a:fld>
            <a:endParaRPr lang="en-US" altLang="zh-CN"/>
          </a:p>
        </p:txBody>
      </p:sp>
      <p:sp>
        <p:nvSpPr>
          <p:cNvPr id="7" name="矩形 6"/>
          <p:cNvSpPr/>
          <p:nvPr/>
        </p:nvSpPr>
        <p:spPr>
          <a:xfrm>
            <a:off x="296715" y="2123913"/>
            <a:ext cx="8550570" cy="1384995"/>
          </a:xfrm>
          <a:prstGeom prst="rect">
            <a:avLst/>
          </a:prstGeom>
        </p:spPr>
        <p:txBody>
          <a:bodyPr wrap="square">
            <a:spAutoFit/>
          </a:bodyPr>
          <a:lstStyle/>
          <a:p>
            <a:pPr marL="0" indent="0">
              <a:buFont typeface="Wingdings" panose="05000000000000000000" pitchFamily="2" charset="2"/>
              <a:buNone/>
              <a:defRPr/>
            </a:pPr>
            <a:r>
              <a:rPr lang="zh-CN" altLang="en-US" sz="2800" dirty="0" smtClean="0">
                <a:latin typeface="+mn-ea"/>
              </a:rPr>
              <a:t>古罗马</a:t>
            </a:r>
            <a:r>
              <a:rPr lang="zh-CN" altLang="en-US" sz="2800" dirty="0">
                <a:latin typeface="+mn-ea"/>
              </a:rPr>
              <a:t>人凯撒发明了一种密码体制，是使用最早的密码体制之一，他依据表</a:t>
            </a:r>
            <a:r>
              <a:rPr lang="en-US" altLang="zh-CN" sz="2800" dirty="0">
                <a:latin typeface="+mn-ea"/>
              </a:rPr>
              <a:t>2.4</a:t>
            </a:r>
            <a:r>
              <a:rPr lang="zh-CN" altLang="en-US" sz="2800" dirty="0">
                <a:latin typeface="+mn-ea"/>
              </a:rPr>
              <a:t>对信息中</a:t>
            </a:r>
            <a:r>
              <a:rPr lang="en-US" altLang="zh-CN" sz="2800" dirty="0">
                <a:latin typeface="+mn-ea"/>
              </a:rPr>
              <a:t>26</a:t>
            </a:r>
            <a:r>
              <a:rPr lang="zh-CN" altLang="en-US" sz="2800" dirty="0">
                <a:latin typeface="+mn-ea"/>
              </a:rPr>
              <a:t>个英文字母进行替换</a:t>
            </a:r>
            <a:r>
              <a:rPr lang="zh-CN" altLang="en-US" sz="2800" dirty="0" smtClean="0">
                <a:latin typeface="+mn-ea"/>
              </a:rPr>
              <a:t>。</a:t>
            </a:r>
            <a:endParaRPr lang="en-US" altLang="zh-CN" sz="2800" dirty="0">
              <a:latin typeface="+mn-ea"/>
            </a:endParaRPr>
          </a:p>
        </p:txBody>
      </p:sp>
      <p:pic>
        <p:nvPicPr>
          <p:cNvPr id="8" name="图片 1">
            <a:extLst>
              <a:ext uri="{FF2B5EF4-FFF2-40B4-BE49-F238E27FC236}">
                <a16:creationId xmlns="" xmlns:a16="http://schemas.microsoft.com/office/drawing/2014/main" id="{CFF31A09-8DC8-41E2-9DE0-4E4AEB1CF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76" y="3924033"/>
            <a:ext cx="8470848" cy="1035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788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23</a:t>
            </a:fld>
            <a:endParaRPr lang="en-US" altLang="zh-CN"/>
          </a:p>
        </p:txBody>
      </p:sp>
      <p:sp>
        <p:nvSpPr>
          <p:cNvPr id="7" name="矩形 6"/>
          <p:cNvSpPr/>
          <p:nvPr/>
        </p:nvSpPr>
        <p:spPr>
          <a:xfrm>
            <a:off x="296715" y="2393931"/>
            <a:ext cx="8550570" cy="2677656"/>
          </a:xfrm>
          <a:prstGeom prst="rect">
            <a:avLst/>
          </a:prstGeom>
        </p:spPr>
        <p:txBody>
          <a:bodyPr wrap="square">
            <a:spAutoFit/>
          </a:bodyPr>
          <a:lstStyle/>
          <a:p>
            <a:pPr marL="0" indent="0">
              <a:buFont typeface="Wingdings" panose="05000000000000000000" pitchFamily="2" charset="2"/>
              <a:buNone/>
              <a:defRPr/>
            </a:pPr>
            <a:r>
              <a:rPr lang="zh-CN" altLang="en-US" sz="2800" dirty="0" smtClean="0">
                <a:latin typeface="+mn-ea"/>
              </a:rPr>
              <a:t>若</a:t>
            </a:r>
            <a:r>
              <a:rPr lang="zh-CN" altLang="en-US" sz="2800" dirty="0">
                <a:latin typeface="+mn-lt"/>
              </a:rPr>
              <a:t>明文为 </a:t>
            </a:r>
            <a:r>
              <a:rPr lang="en-US" altLang="zh-CN" sz="2800" dirty="0">
                <a:latin typeface="+mn-lt"/>
              </a:rPr>
              <a:t>substitution cryptosystem</a:t>
            </a:r>
            <a:r>
              <a:rPr lang="zh-CN" altLang="en-US" sz="2800" dirty="0" smtClean="0">
                <a:latin typeface="+mn-lt"/>
              </a:rPr>
              <a:t>，</a:t>
            </a:r>
            <a:endParaRPr lang="en-US" altLang="zh-CN" sz="2800" dirty="0" smtClean="0">
              <a:latin typeface="+mn-lt"/>
            </a:endParaRPr>
          </a:p>
          <a:p>
            <a:pPr marL="0" indent="0">
              <a:buFont typeface="Wingdings" panose="05000000000000000000" pitchFamily="2" charset="2"/>
              <a:buNone/>
              <a:defRPr/>
            </a:pPr>
            <a:r>
              <a:rPr lang="zh-CN" altLang="en-US" sz="2800" dirty="0" smtClean="0">
                <a:latin typeface="+mn-lt"/>
              </a:rPr>
              <a:t>则</a:t>
            </a:r>
            <a:r>
              <a:rPr lang="zh-CN" altLang="en-US" sz="2800" dirty="0">
                <a:latin typeface="+mn-lt"/>
              </a:rPr>
              <a:t>密文为 </a:t>
            </a:r>
            <a:r>
              <a:rPr lang="en-US" altLang="zh-CN" sz="2800" dirty="0">
                <a:latin typeface="+mn-lt"/>
              </a:rPr>
              <a:t>VXEVWLWXWLRQFUBSWRVBVWHP</a:t>
            </a:r>
            <a:r>
              <a:rPr lang="zh-CN" altLang="en-US" sz="2800" dirty="0">
                <a:latin typeface="+mn-lt"/>
              </a:rPr>
              <a:t>。</a:t>
            </a:r>
            <a:endParaRPr lang="en-US" altLang="zh-CN" sz="2800" dirty="0">
              <a:latin typeface="+mn-lt"/>
            </a:endParaRPr>
          </a:p>
          <a:p>
            <a:pPr marL="0" indent="0">
              <a:buNone/>
              <a:defRPr/>
            </a:pPr>
            <a:r>
              <a:rPr lang="zh-CN" altLang="en-US" sz="2800" dirty="0" smtClean="0">
                <a:latin typeface="+mn-lt"/>
              </a:rPr>
              <a:t>在</a:t>
            </a:r>
            <a:r>
              <a:rPr lang="zh-CN" altLang="en-US" sz="2800" dirty="0">
                <a:latin typeface="+mn-lt"/>
              </a:rPr>
              <a:t>上述凯撒密码体制中，可以看作英文字母表循环左移</a:t>
            </a:r>
            <a:r>
              <a:rPr lang="en-US" altLang="zh-CN" sz="2800" dirty="0">
                <a:latin typeface="+mn-lt"/>
              </a:rPr>
              <a:t>3</a:t>
            </a:r>
            <a:r>
              <a:rPr lang="zh-CN" altLang="en-US" sz="2800" dirty="0">
                <a:latin typeface="+mn-lt"/>
              </a:rPr>
              <a:t>位得到，因此凯撒密码也称为移位密码。</a:t>
            </a:r>
            <a:endParaRPr lang="en-US" altLang="zh-CN" sz="2800" dirty="0">
              <a:latin typeface="+mn-lt"/>
            </a:endParaRPr>
          </a:p>
          <a:p>
            <a:pPr marL="0" indent="0">
              <a:buNone/>
              <a:defRPr/>
            </a:pPr>
            <a:r>
              <a:rPr lang="zh-CN" altLang="en-US" sz="2800" dirty="0" smtClean="0">
                <a:latin typeface="+mn-lt"/>
              </a:rPr>
              <a:t>若</a:t>
            </a:r>
            <a:r>
              <a:rPr lang="zh-CN" altLang="en-US" sz="2800" dirty="0">
                <a:latin typeface="+mn-lt"/>
              </a:rPr>
              <a:t>将英文字母表循环左移</a:t>
            </a:r>
            <a:r>
              <a:rPr lang="en-US" altLang="zh-CN" sz="2800" i="1" dirty="0">
                <a:latin typeface="+mn-lt"/>
              </a:rPr>
              <a:t>k</a:t>
            </a:r>
            <a:r>
              <a:rPr lang="en-US" altLang="zh-CN" sz="2800" dirty="0">
                <a:latin typeface="+mn-lt"/>
              </a:rPr>
              <a:t>(0≤</a:t>
            </a:r>
            <a:r>
              <a:rPr lang="en-US" altLang="zh-CN" sz="2800" i="1" dirty="0">
                <a:latin typeface="+mn-lt"/>
              </a:rPr>
              <a:t>k</a:t>
            </a:r>
            <a:r>
              <a:rPr lang="en-US" altLang="zh-CN" sz="2800" dirty="0">
                <a:latin typeface="+mn-lt"/>
              </a:rPr>
              <a:t>≤26)</a:t>
            </a:r>
            <a:r>
              <a:rPr lang="zh-CN" altLang="en-US" sz="2800" dirty="0">
                <a:latin typeface="+mn-lt"/>
              </a:rPr>
              <a:t>位得到替换表，则得到推广的凯撒密码体制</a:t>
            </a:r>
            <a:r>
              <a:rPr lang="zh-CN" altLang="en-US" sz="2800" dirty="0" smtClean="0">
                <a:latin typeface="+mn-lt"/>
              </a:rPr>
              <a:t>。</a:t>
            </a:r>
            <a:endParaRPr lang="en-US" altLang="zh-CN" sz="2800" dirty="0">
              <a:latin typeface="+mn-lt"/>
            </a:endParaRPr>
          </a:p>
        </p:txBody>
      </p:sp>
      <p:sp>
        <p:nvSpPr>
          <p:cNvPr id="8" name="标题 7"/>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45438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24</a:t>
            </a:fld>
            <a:endParaRPr lang="en-US" altLang="zh-CN"/>
          </a:p>
        </p:txBody>
      </p:sp>
      <p:sp>
        <p:nvSpPr>
          <p:cNvPr id="7" name="矩形 6"/>
          <p:cNvSpPr/>
          <p:nvPr/>
        </p:nvSpPr>
        <p:spPr>
          <a:xfrm>
            <a:off x="296715" y="1943901"/>
            <a:ext cx="8550570" cy="4401205"/>
          </a:xfrm>
          <a:prstGeom prst="rect">
            <a:avLst/>
          </a:prstGeom>
        </p:spPr>
        <p:txBody>
          <a:bodyPr wrap="square">
            <a:spAutoFit/>
          </a:bodyPr>
          <a:lstStyle/>
          <a:p>
            <a:pPr marL="0" indent="0">
              <a:buNone/>
              <a:defRPr/>
            </a:pPr>
            <a:r>
              <a:rPr lang="zh-CN" altLang="en-US" sz="2800" dirty="0" smtClean="0">
                <a:latin typeface="+mn-lt"/>
              </a:rPr>
              <a:t>若</a:t>
            </a:r>
            <a:r>
              <a:rPr lang="zh-CN" altLang="en-US" sz="2800" dirty="0">
                <a:latin typeface="+mn-lt"/>
              </a:rPr>
              <a:t>将英文字母表循环左移</a:t>
            </a:r>
            <a:r>
              <a:rPr lang="en-US" altLang="zh-CN" sz="2800" i="1" dirty="0">
                <a:latin typeface="+mn-lt"/>
              </a:rPr>
              <a:t>k</a:t>
            </a:r>
            <a:r>
              <a:rPr lang="en-US" altLang="zh-CN" sz="2800" dirty="0">
                <a:latin typeface="+mn-lt"/>
              </a:rPr>
              <a:t>(0≤</a:t>
            </a:r>
            <a:r>
              <a:rPr lang="en-US" altLang="zh-CN" sz="2800" i="1" dirty="0">
                <a:latin typeface="+mn-lt"/>
              </a:rPr>
              <a:t>k</a:t>
            </a:r>
            <a:r>
              <a:rPr lang="en-US" altLang="zh-CN" sz="2800" dirty="0">
                <a:latin typeface="+mn-lt"/>
              </a:rPr>
              <a:t>≤26)</a:t>
            </a:r>
            <a:r>
              <a:rPr lang="zh-CN" altLang="en-US" sz="2800" dirty="0">
                <a:latin typeface="+mn-lt"/>
              </a:rPr>
              <a:t>位得到替换表，则得到推广的凯撒密码体制。可以</a:t>
            </a:r>
            <a:r>
              <a:rPr lang="zh-CN" altLang="en-US" sz="2800" dirty="0" smtClean="0">
                <a:latin typeface="+mn-lt"/>
              </a:rPr>
              <a:t>写出</a:t>
            </a:r>
            <a:r>
              <a:rPr lang="zh-CN" altLang="en-US" sz="2800" dirty="0">
                <a:latin typeface="+mn-lt"/>
              </a:rPr>
              <a:t>凯撒密码体制的一般形式</a:t>
            </a:r>
            <a:r>
              <a:rPr lang="zh-CN" altLang="en-US" sz="2800" dirty="0" smtClean="0">
                <a:latin typeface="+mn-lt"/>
              </a:rPr>
              <a:t>为：</a:t>
            </a:r>
            <a:endParaRPr lang="en-US" altLang="zh-CN" sz="2800" dirty="0">
              <a:latin typeface="+mn-lt"/>
            </a:endParaRPr>
          </a:p>
          <a:p>
            <a:pPr marL="0" indent="0">
              <a:buFont typeface="Wingdings" panose="05000000000000000000" pitchFamily="2" charset="2"/>
              <a:buNone/>
              <a:defRPr/>
            </a:pPr>
            <a:r>
              <a:rPr lang="zh-CN" altLang="en-US" sz="2800" dirty="0">
                <a:latin typeface="+mn-lt"/>
              </a:rPr>
              <a:t>    明文</a:t>
            </a:r>
            <a:r>
              <a:rPr lang="zh-CN" altLang="en-US" sz="2800" dirty="0" smtClean="0">
                <a:latin typeface="+mn-lt"/>
              </a:rPr>
              <a:t>空间：</a:t>
            </a:r>
            <a:r>
              <a:rPr lang="en-US" altLang="zh-CN" sz="2800" i="1" dirty="0" smtClean="0">
                <a:latin typeface="+mn-lt"/>
                <a:cs typeface="Times New Roman" panose="02020603050405020304" pitchFamily="18" charset="0"/>
              </a:rPr>
              <a:t>M=C=Z</a:t>
            </a:r>
            <a:r>
              <a:rPr lang="en-US" altLang="zh-CN" sz="2800" baseline="-25000" dirty="0" smtClean="0">
                <a:latin typeface="+mn-lt"/>
                <a:cs typeface="Times New Roman" panose="02020603050405020304" pitchFamily="18" charset="0"/>
              </a:rPr>
              <a:t>26</a:t>
            </a:r>
            <a:r>
              <a:rPr lang="en-US" altLang="zh-CN" sz="2800" dirty="0">
                <a:latin typeface="+mn-lt"/>
              </a:rPr>
              <a:t>;</a:t>
            </a:r>
            <a:endParaRPr lang="en-US" altLang="zh-CN" sz="2800" baseline="-25000" dirty="0">
              <a:latin typeface="+mn-lt"/>
            </a:endParaRPr>
          </a:p>
          <a:p>
            <a:pPr marL="0" indent="0">
              <a:buFont typeface="Wingdings" panose="05000000000000000000" pitchFamily="2" charset="2"/>
              <a:buNone/>
              <a:defRPr/>
            </a:pPr>
            <a:r>
              <a:rPr lang="zh-CN" altLang="en-US" sz="2800" dirty="0">
                <a:latin typeface="+mn-lt"/>
              </a:rPr>
              <a:t>    密钥</a:t>
            </a:r>
            <a:r>
              <a:rPr lang="zh-CN" altLang="en-US" sz="2800" dirty="0" smtClean="0">
                <a:latin typeface="+mn-lt"/>
              </a:rPr>
              <a:t>空间：</a:t>
            </a:r>
            <a:r>
              <a:rPr lang="en-US" altLang="zh-CN" sz="2800" i="1" dirty="0" smtClean="0">
                <a:latin typeface="+mn-lt"/>
                <a:cs typeface="Times New Roman" panose="02020603050405020304" pitchFamily="18" charset="0"/>
              </a:rPr>
              <a:t>K</a:t>
            </a:r>
            <a:r>
              <a:rPr lang="en-US" altLang="zh-CN" sz="2800" baseline="-25000" dirty="0" smtClean="0">
                <a:latin typeface="+mn-lt"/>
                <a:cs typeface="Times New Roman" panose="02020603050405020304" pitchFamily="18" charset="0"/>
              </a:rPr>
              <a:t>1</a:t>
            </a:r>
            <a:r>
              <a:rPr lang="en-US" altLang="zh-CN" sz="2800" i="1" dirty="0" smtClean="0">
                <a:latin typeface="+mn-lt"/>
                <a:cs typeface="Times New Roman" panose="02020603050405020304" pitchFamily="18" charset="0"/>
              </a:rPr>
              <a:t>=K</a:t>
            </a:r>
            <a:r>
              <a:rPr lang="en-US" altLang="zh-CN" sz="2800" baseline="-25000" dirty="0" smtClean="0">
                <a:latin typeface="+mn-lt"/>
                <a:cs typeface="Times New Roman" panose="02020603050405020304" pitchFamily="18" charset="0"/>
              </a:rPr>
              <a:t>2</a:t>
            </a:r>
            <a:r>
              <a:rPr lang="en-US" altLang="zh-CN" sz="2800" i="1" dirty="0" smtClean="0">
                <a:latin typeface="+mn-lt"/>
                <a:cs typeface="Times New Roman" panose="02020603050405020304" pitchFamily="18" charset="0"/>
              </a:rPr>
              <a:t>=Z</a:t>
            </a:r>
            <a:r>
              <a:rPr lang="en-US" altLang="zh-CN" sz="2800" baseline="-25000" dirty="0" smtClean="0">
                <a:latin typeface="+mn-lt"/>
                <a:cs typeface="Times New Roman" panose="02020603050405020304" pitchFamily="18" charset="0"/>
              </a:rPr>
              <a:t>2</a:t>
            </a:r>
            <a:r>
              <a:rPr lang="en-US" altLang="zh-CN" sz="2800" i="1" baseline="-25000" dirty="0" smtClean="0">
                <a:latin typeface="+mn-lt"/>
                <a:cs typeface="Times New Roman" panose="02020603050405020304" pitchFamily="18" charset="0"/>
              </a:rPr>
              <a:t>6</a:t>
            </a:r>
            <a:r>
              <a:rPr lang="en-US" altLang="zh-CN" sz="2800" dirty="0">
                <a:latin typeface="+mn-lt"/>
              </a:rPr>
              <a:t>;</a:t>
            </a:r>
          </a:p>
          <a:p>
            <a:pPr marL="0" indent="0">
              <a:buNone/>
              <a:defRPr/>
            </a:pPr>
            <a:r>
              <a:rPr lang="zh-CN" altLang="en-US" sz="2800" dirty="0" smtClean="0">
                <a:latin typeface="+mn-lt"/>
              </a:rPr>
              <a:t>    加密函数：</a:t>
            </a:r>
            <a:endParaRPr lang="en-US" altLang="zh-CN" sz="2800" dirty="0" smtClean="0">
              <a:latin typeface="+mn-lt"/>
            </a:endParaRPr>
          </a:p>
          <a:p>
            <a:pPr marL="0" indent="0">
              <a:buNone/>
              <a:defRPr/>
            </a:pPr>
            <a:r>
              <a:rPr lang="en-US" altLang="zh-CN" sz="2800" i="1" dirty="0">
                <a:latin typeface="+mn-lt"/>
              </a:rPr>
              <a:t> </a:t>
            </a:r>
            <a:r>
              <a:rPr lang="en-US" altLang="zh-CN" sz="2800" i="1" dirty="0" smtClean="0">
                <a:latin typeface="+mn-lt"/>
              </a:rPr>
              <a:t>            E</a:t>
            </a:r>
            <a:r>
              <a:rPr lang="en-US" altLang="zh-CN" sz="2800" i="1" dirty="0">
                <a:latin typeface="+mn-lt"/>
                <a:cs typeface="Times New Roman" panose="02020603050405020304" pitchFamily="18" charset="0"/>
              </a:rPr>
              <a:t>=</a:t>
            </a:r>
            <a:r>
              <a:rPr lang="en-US" altLang="zh-CN" sz="2800" dirty="0">
                <a:latin typeface="+mn-lt"/>
                <a:cs typeface="Times New Roman" panose="02020603050405020304" pitchFamily="18" charset="0"/>
              </a:rPr>
              <a:t>{</a:t>
            </a:r>
            <a:r>
              <a:rPr lang="en-US" altLang="zh-CN" sz="2800" i="1" dirty="0">
                <a:latin typeface="+mn-lt"/>
                <a:cs typeface="Times New Roman" panose="02020603050405020304" pitchFamily="18" charset="0"/>
              </a:rPr>
              <a:t>E</a:t>
            </a:r>
            <a:r>
              <a:rPr lang="en-US" altLang="zh-CN" sz="2800" i="1" baseline="-25000" dirty="0">
                <a:latin typeface="+mn-lt"/>
                <a:cs typeface="Times New Roman" panose="02020603050405020304" pitchFamily="18" charset="0"/>
              </a:rPr>
              <a:t>k</a:t>
            </a:r>
            <a:r>
              <a:rPr lang="en-US" altLang="zh-CN" sz="2800" i="1" dirty="0">
                <a:latin typeface="+mn-lt"/>
                <a:cs typeface="Times New Roman" panose="02020603050405020304" pitchFamily="18" charset="0"/>
              </a:rPr>
              <a:t>|k∈</a:t>
            </a:r>
            <a:r>
              <a:rPr lang="en-US" altLang="zh-CN" sz="2800" i="1" dirty="0" smtClean="0">
                <a:latin typeface="+mn-lt"/>
                <a:cs typeface="Times New Roman" panose="02020603050405020304" pitchFamily="18" charset="0"/>
              </a:rPr>
              <a:t>K</a:t>
            </a:r>
            <a:r>
              <a:rPr lang="en-US" altLang="zh-CN" sz="2800" baseline="-25000" dirty="0" smtClean="0">
                <a:latin typeface="+mn-lt"/>
                <a:cs typeface="Times New Roman" panose="02020603050405020304" pitchFamily="18" charset="0"/>
              </a:rPr>
              <a:t>1</a:t>
            </a:r>
            <a:r>
              <a:rPr lang="en-US" altLang="zh-CN" sz="2800" dirty="0" smtClean="0">
                <a:latin typeface="+mn-lt"/>
                <a:cs typeface="Times New Roman" panose="02020603050405020304" pitchFamily="18" charset="0"/>
              </a:rPr>
              <a:t>}</a:t>
            </a:r>
            <a:r>
              <a:rPr lang="zh-CN" altLang="en-US" sz="2800" dirty="0" smtClean="0">
                <a:latin typeface="+mn-lt"/>
              </a:rPr>
              <a:t>，</a:t>
            </a:r>
            <a:r>
              <a:rPr lang="en-US" altLang="zh-CN" sz="2800" i="1" dirty="0" err="1" smtClean="0">
                <a:latin typeface="+mn-lt"/>
                <a:cs typeface="Times New Roman" panose="02020603050405020304" pitchFamily="18" charset="0"/>
              </a:rPr>
              <a:t>E</a:t>
            </a:r>
            <a:r>
              <a:rPr lang="en-US" altLang="zh-CN" sz="2800" i="1" baseline="-25000" dirty="0" err="1" smtClean="0">
                <a:latin typeface="+mn-lt"/>
                <a:cs typeface="Times New Roman" panose="02020603050405020304" pitchFamily="18" charset="0"/>
              </a:rPr>
              <a:t>k</a:t>
            </a:r>
            <a:r>
              <a:rPr lang="en-US" altLang="zh-CN" sz="2800" dirty="0" smtClean="0">
                <a:latin typeface="+mn-lt"/>
                <a:cs typeface="Times New Roman" panose="02020603050405020304" pitchFamily="18" charset="0"/>
              </a:rPr>
              <a:t>(</a:t>
            </a:r>
            <a:r>
              <a:rPr lang="en-US" altLang="zh-CN" sz="2800" i="1" dirty="0" smtClean="0">
                <a:latin typeface="+mn-lt"/>
                <a:cs typeface="Times New Roman" panose="02020603050405020304" pitchFamily="18" charset="0"/>
              </a:rPr>
              <a:t>m</a:t>
            </a:r>
            <a:r>
              <a:rPr lang="en-US" altLang="zh-CN" sz="2800" dirty="0">
                <a:latin typeface="+mn-lt"/>
                <a:cs typeface="Times New Roman" panose="02020603050405020304" pitchFamily="18" charset="0"/>
              </a:rPr>
              <a:t>)</a:t>
            </a:r>
            <a:r>
              <a:rPr lang="en-US" altLang="zh-CN" sz="2800" i="1" dirty="0">
                <a:latin typeface="+mn-lt"/>
                <a:cs typeface="Times New Roman" panose="02020603050405020304" pitchFamily="18" charset="0"/>
              </a:rPr>
              <a:t>=</a:t>
            </a:r>
            <a:r>
              <a:rPr lang="en-US" altLang="zh-CN" sz="2800" i="1" dirty="0" err="1">
                <a:latin typeface="+mn-lt"/>
                <a:cs typeface="Times New Roman" panose="02020603050405020304" pitchFamily="18" charset="0"/>
              </a:rPr>
              <a:t>m+k</a:t>
            </a:r>
            <a:r>
              <a:rPr lang="en-US" altLang="zh-CN" sz="2800" dirty="0">
                <a:latin typeface="+mn-lt"/>
                <a:cs typeface="Times New Roman" panose="02020603050405020304" pitchFamily="18" charset="0"/>
              </a:rPr>
              <a:t>(mod26)</a:t>
            </a:r>
            <a:r>
              <a:rPr lang="en-US" altLang="zh-CN" sz="2800" i="1" dirty="0">
                <a:latin typeface="+mn-lt"/>
                <a:cs typeface="Times New Roman" panose="02020603050405020304" pitchFamily="18" charset="0"/>
              </a:rPr>
              <a:t> </a:t>
            </a:r>
            <a:r>
              <a:rPr lang="zh-CN" altLang="en-US" sz="2800" dirty="0">
                <a:latin typeface="+mn-lt"/>
                <a:cs typeface="Times New Roman" panose="02020603050405020304" pitchFamily="18" charset="0"/>
              </a:rPr>
              <a:t>∀</a:t>
            </a:r>
            <a:r>
              <a:rPr lang="en-US" altLang="zh-CN" sz="2800" i="1" dirty="0" err="1">
                <a:latin typeface="+mn-lt"/>
                <a:cs typeface="Times New Roman" panose="02020603050405020304" pitchFamily="18" charset="0"/>
              </a:rPr>
              <a:t>m</a:t>
            </a:r>
            <a:r>
              <a:rPr lang="en-US" altLang="zh-CN" sz="2800" dirty="0" err="1">
                <a:latin typeface="+mn-lt"/>
                <a:cs typeface="Times New Roman" panose="02020603050405020304" pitchFamily="18" charset="0"/>
              </a:rPr>
              <a:t>∈</a:t>
            </a:r>
            <a:r>
              <a:rPr lang="en-US" altLang="zh-CN" sz="2800" i="1" dirty="0" err="1">
                <a:latin typeface="+mn-lt"/>
                <a:cs typeface="Times New Roman" panose="02020603050405020304" pitchFamily="18" charset="0"/>
              </a:rPr>
              <a:t>M</a:t>
            </a:r>
            <a:endParaRPr lang="en-US" altLang="zh-CN" sz="2800" i="1" dirty="0">
              <a:latin typeface="+mn-lt"/>
              <a:cs typeface="Times New Roman" panose="02020603050405020304" pitchFamily="18" charset="0"/>
            </a:endParaRPr>
          </a:p>
          <a:p>
            <a:pPr marL="0" indent="0">
              <a:buNone/>
              <a:defRPr/>
            </a:pPr>
            <a:r>
              <a:rPr lang="zh-CN" altLang="en-US" sz="2800" dirty="0" smtClean="0">
                <a:latin typeface="+mn-lt"/>
              </a:rPr>
              <a:t>     解密函数</a:t>
            </a:r>
            <a:r>
              <a:rPr lang="zh-CN" altLang="en-US" sz="2800" dirty="0">
                <a:latin typeface="+mn-lt"/>
              </a:rPr>
              <a:t>：</a:t>
            </a:r>
            <a:endParaRPr lang="en-US" altLang="zh-CN" sz="2800" dirty="0" smtClean="0">
              <a:latin typeface="+mn-lt"/>
            </a:endParaRPr>
          </a:p>
          <a:p>
            <a:pPr marL="0" indent="0">
              <a:buNone/>
              <a:defRPr/>
            </a:pPr>
            <a:r>
              <a:rPr lang="en-US" altLang="zh-CN" sz="2800" i="1" dirty="0" smtClean="0">
                <a:latin typeface="+mn-lt"/>
              </a:rPr>
              <a:t>             D</a:t>
            </a:r>
            <a:r>
              <a:rPr lang="en-US" altLang="zh-CN" sz="2800" i="1" dirty="0">
                <a:latin typeface="+mn-lt"/>
              </a:rPr>
              <a:t>={D</a:t>
            </a:r>
            <a:r>
              <a:rPr lang="en-US" altLang="zh-CN" sz="2800" i="1" baseline="-25000" dirty="0">
                <a:latin typeface="+mn-lt"/>
              </a:rPr>
              <a:t>k</a:t>
            </a:r>
            <a:r>
              <a:rPr lang="en-US" altLang="zh-CN" sz="2800" i="1" dirty="0">
                <a:latin typeface="+mn-lt"/>
              </a:rPr>
              <a:t>|k</a:t>
            </a:r>
            <a:r>
              <a:rPr lang="en-US" altLang="zh-CN" sz="2800" i="1" dirty="0">
                <a:latin typeface="+mn-lt"/>
                <a:cs typeface="Times New Roman" panose="02020603050405020304" pitchFamily="18" charset="0"/>
              </a:rPr>
              <a:t>∈K</a:t>
            </a:r>
            <a:r>
              <a:rPr lang="en-US" altLang="zh-CN" sz="2800" baseline="-25000" dirty="0">
                <a:latin typeface="+mn-lt"/>
                <a:cs typeface="Times New Roman" panose="02020603050405020304" pitchFamily="18" charset="0"/>
              </a:rPr>
              <a:t>2</a:t>
            </a:r>
            <a:r>
              <a:rPr lang="en-US" altLang="zh-CN" sz="2800" i="1" dirty="0">
                <a:latin typeface="+mn-lt"/>
              </a:rPr>
              <a:t>},</a:t>
            </a:r>
            <a:r>
              <a:rPr lang="en-US" altLang="zh-CN" sz="2800" i="1" dirty="0" err="1">
                <a:latin typeface="+mn-lt"/>
                <a:cs typeface="Times New Roman" panose="02020603050405020304" pitchFamily="18" charset="0"/>
              </a:rPr>
              <a:t>E</a:t>
            </a:r>
            <a:r>
              <a:rPr lang="en-US" altLang="zh-CN" sz="2800" i="1" baseline="-25000" dirty="0" err="1">
                <a:latin typeface="+mn-lt"/>
                <a:cs typeface="Times New Roman" panose="02020603050405020304" pitchFamily="18" charset="0"/>
              </a:rPr>
              <a:t>k</a:t>
            </a:r>
            <a:r>
              <a:rPr lang="en-US" altLang="zh-CN" sz="2800" i="1" dirty="0">
                <a:latin typeface="+mn-lt"/>
                <a:cs typeface="Times New Roman" panose="02020603050405020304" pitchFamily="18" charset="0"/>
              </a:rPr>
              <a:t>(m)=c-k</a:t>
            </a:r>
            <a:r>
              <a:rPr lang="en-US" altLang="zh-CN" sz="2800" dirty="0">
                <a:latin typeface="+mn-lt"/>
                <a:cs typeface="Times New Roman" panose="02020603050405020304" pitchFamily="18" charset="0"/>
              </a:rPr>
              <a:t>(mod26)</a:t>
            </a:r>
            <a:r>
              <a:rPr lang="zh-CN" altLang="en-US" sz="2800" i="1" dirty="0">
                <a:latin typeface="+mn-lt"/>
                <a:cs typeface="Times New Roman" panose="02020603050405020304" pitchFamily="18" charset="0"/>
              </a:rPr>
              <a:t>  </a:t>
            </a:r>
            <a:r>
              <a:rPr lang="zh-CN" altLang="en-US" sz="2800" dirty="0">
                <a:latin typeface="+mn-lt"/>
                <a:cs typeface="Times New Roman" panose="02020603050405020304" pitchFamily="18" charset="0"/>
              </a:rPr>
              <a:t>∀</a:t>
            </a:r>
            <a:r>
              <a:rPr lang="en-US" altLang="zh-CN" sz="2800" i="1" dirty="0" err="1">
                <a:latin typeface="+mn-lt"/>
                <a:cs typeface="Times New Roman" panose="02020603050405020304" pitchFamily="18" charset="0"/>
              </a:rPr>
              <a:t>c</a:t>
            </a:r>
            <a:r>
              <a:rPr lang="en-US" altLang="zh-CN" sz="2800" dirty="0" err="1">
                <a:latin typeface="+mn-lt"/>
                <a:cs typeface="Times New Roman" panose="02020603050405020304" pitchFamily="18" charset="0"/>
              </a:rPr>
              <a:t>∈</a:t>
            </a:r>
            <a:r>
              <a:rPr lang="en-US" altLang="zh-CN" sz="2800" i="1" dirty="0" err="1">
                <a:latin typeface="+mn-lt"/>
                <a:cs typeface="Times New Roman" panose="02020603050405020304" pitchFamily="18" charset="0"/>
              </a:rPr>
              <a:t>C</a:t>
            </a:r>
            <a:endParaRPr lang="en-US" altLang="zh-CN" sz="2800" i="1" dirty="0">
              <a:latin typeface="+mn-lt"/>
              <a:cs typeface="Times New Roman" panose="02020603050405020304" pitchFamily="18" charset="0"/>
            </a:endParaRPr>
          </a:p>
          <a:p>
            <a:pPr marL="0" indent="0">
              <a:buNone/>
              <a:defRPr/>
            </a:pPr>
            <a:endParaRPr lang="en-US" altLang="zh-CN" sz="2800" dirty="0">
              <a:latin typeface="+mn-lt"/>
            </a:endParaRPr>
          </a:p>
        </p:txBody>
      </p:sp>
      <p:sp>
        <p:nvSpPr>
          <p:cNvPr id="8" name="标题 7"/>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7451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25</a:t>
            </a:fld>
            <a:endParaRPr lang="en-US" altLang="zh-CN"/>
          </a:p>
        </p:txBody>
      </p:sp>
      <p:sp>
        <p:nvSpPr>
          <p:cNvPr id="7" name="内容占位符 2">
            <a:extLst>
              <a:ext uri="{FF2B5EF4-FFF2-40B4-BE49-F238E27FC236}">
                <a16:creationId xmlns="" xmlns:a16="http://schemas.microsoft.com/office/drawing/2014/main" id="{1E0B4B3B-B396-4311-B701-371009631750}"/>
              </a:ext>
            </a:extLst>
          </p:cNvPr>
          <p:cNvSpPr>
            <a:spLocks noGrp="1"/>
          </p:cNvSpPr>
          <p:nvPr>
            <p:ph idx="1"/>
          </p:nvPr>
        </p:nvSpPr>
        <p:spPr>
          <a:xfrm>
            <a:off x="386721" y="2303925"/>
            <a:ext cx="8460564" cy="3055531"/>
          </a:xfrm>
        </p:spPr>
        <p:txBody>
          <a:bodyPr/>
          <a:lstStyle/>
          <a:p>
            <a:pPr marL="0" indent="0">
              <a:buFont typeface="Wingdings" panose="05000000000000000000" pitchFamily="2" charset="2"/>
              <a:buNone/>
              <a:defRPr/>
            </a:pPr>
            <a:r>
              <a:rPr lang="zh-CN" altLang="en-US" sz="2800" dirty="0" smtClean="0"/>
              <a:t>可见</a:t>
            </a:r>
            <a:r>
              <a:rPr lang="en-US" altLang="zh-CN" sz="2800" dirty="0"/>
              <a:t>,</a:t>
            </a:r>
            <a:r>
              <a:rPr lang="zh-CN" altLang="en-US" sz="2800" dirty="0"/>
              <a:t>凯撒密码是一种加法密码</a:t>
            </a:r>
            <a:r>
              <a:rPr lang="en-US" altLang="zh-CN" sz="2800" dirty="0"/>
              <a:t>,</a:t>
            </a:r>
            <a:r>
              <a:rPr lang="zh-CN" altLang="en-US" sz="2800" dirty="0"/>
              <a:t>也是一种代换密码</a:t>
            </a:r>
            <a:r>
              <a:rPr lang="en-US" altLang="zh-CN" sz="2800" dirty="0"/>
              <a:t>,</a:t>
            </a:r>
            <a:r>
              <a:rPr lang="zh-CN" altLang="en-US" sz="2800" dirty="0"/>
              <a:t>但从整个明密文空间的角度来看</a:t>
            </a:r>
            <a:r>
              <a:rPr lang="en-US" altLang="zh-CN" sz="2800" dirty="0"/>
              <a:t>,</a:t>
            </a:r>
            <a:r>
              <a:rPr lang="zh-CN" altLang="en-US" sz="2800" dirty="0"/>
              <a:t> 凯撒密码相当于对明文字母后移</a:t>
            </a:r>
            <a:r>
              <a:rPr lang="en-US" altLang="zh-CN" sz="2800" dirty="0"/>
              <a:t>3</a:t>
            </a:r>
            <a:r>
              <a:rPr lang="zh-CN" altLang="en-US" sz="2800" dirty="0"/>
              <a:t>个字母而得到</a:t>
            </a:r>
            <a:r>
              <a:rPr lang="en-US" altLang="zh-CN" sz="2800" dirty="0"/>
              <a:t>,</a:t>
            </a:r>
            <a:r>
              <a:rPr lang="zh-CN" altLang="en-US" sz="2800" dirty="0"/>
              <a:t>因此也可以把它看作置换密码</a:t>
            </a:r>
            <a:r>
              <a:rPr lang="en-US" altLang="zh-CN" sz="2800" dirty="0"/>
              <a:t>,</a:t>
            </a:r>
            <a:r>
              <a:rPr lang="zh-CN" altLang="en-US" sz="2800" dirty="0"/>
              <a:t>所以凯撒密码是一种广义置换密码。</a:t>
            </a:r>
            <a:endParaRPr lang="en-US" altLang="zh-CN" sz="2800" dirty="0"/>
          </a:p>
          <a:p>
            <a:pPr marL="0" indent="0">
              <a:buNone/>
              <a:defRPr/>
            </a:pPr>
            <a:r>
              <a:rPr lang="zh-CN" altLang="en-US" sz="2800" b="1" dirty="0" smtClean="0"/>
              <a:t>单表</a:t>
            </a:r>
            <a:r>
              <a:rPr lang="zh-CN" altLang="en-US" sz="2800" b="1" dirty="0"/>
              <a:t>代换密码相同的明文，密文也一定相同，明文不同，密文也不同，这种特性称为明密异同性</a:t>
            </a:r>
            <a:r>
              <a:rPr lang="zh-CN" altLang="en-US" sz="2800" b="1" dirty="0" smtClean="0"/>
              <a:t>。</a:t>
            </a:r>
            <a:endParaRPr lang="zh-CN" altLang="en-US" sz="2800" b="1" dirty="0"/>
          </a:p>
        </p:txBody>
      </p:sp>
    </p:spTree>
    <p:extLst>
      <p:ext uri="{BB962C8B-B14F-4D97-AF65-F5344CB8AC3E}">
        <p14:creationId xmlns:p14="http://schemas.microsoft.com/office/powerpoint/2010/main" val="4043592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863829"/>
            <a:ext cx="7793037" cy="812571"/>
          </a:xfrm>
        </p:spPr>
        <p:txBody>
          <a:bodyPr/>
          <a:lstStyle/>
          <a:p>
            <a:r>
              <a:rPr lang="en-US" altLang="zh-CN" sz="4000" b="1" dirty="0">
                <a:latin typeface="+mn-ea"/>
              </a:rPr>
              <a:t>2</a:t>
            </a:r>
            <a:r>
              <a:rPr lang="zh-CN" altLang="en-US" sz="4000" b="1" dirty="0">
                <a:latin typeface="+mn-ea"/>
              </a:rPr>
              <a:t>．仿射密码</a:t>
            </a:r>
          </a:p>
        </p:txBody>
      </p:sp>
      <p:sp>
        <p:nvSpPr>
          <p:cNvPr id="3" name="内容占位符 2"/>
          <p:cNvSpPr>
            <a:spLocks noGrp="1"/>
          </p:cNvSpPr>
          <p:nvPr>
            <p:ph idx="1"/>
          </p:nvPr>
        </p:nvSpPr>
        <p:spPr>
          <a:xfrm>
            <a:off x="251712" y="2017713"/>
            <a:ext cx="8703376" cy="4114800"/>
          </a:xfrm>
        </p:spPr>
        <p:txBody>
          <a:bodyPr/>
          <a:lstStyle/>
          <a:p>
            <a:pPr marL="0" indent="0">
              <a:buNone/>
              <a:defRPr/>
            </a:pPr>
            <a:r>
              <a:rPr lang="zh-CN" altLang="en-US" sz="2800" dirty="0" smtClean="0">
                <a:cs typeface="+mn-ea"/>
              </a:rPr>
              <a:t>将</a:t>
            </a:r>
            <a:r>
              <a:rPr lang="en-US" altLang="zh-CN" sz="2800" dirty="0">
                <a:cs typeface="+mn-ea"/>
              </a:rPr>
              <a:t>26</a:t>
            </a:r>
            <a:r>
              <a:rPr lang="zh-CN" altLang="en-US" sz="2800" dirty="0">
                <a:cs typeface="+mn-ea"/>
              </a:rPr>
              <a:t>个小写英文字母分别对应（</a:t>
            </a:r>
            <a:r>
              <a:rPr lang="en-US" altLang="zh-CN" sz="2800" dirty="0">
                <a:cs typeface="+mn-ea"/>
              </a:rPr>
              <a:t>0</a:t>
            </a:r>
            <a:r>
              <a:rPr lang="zh-CN" altLang="en-US" sz="2800" dirty="0">
                <a:cs typeface="+mn-ea"/>
              </a:rPr>
              <a:t>，</a:t>
            </a:r>
            <a:r>
              <a:rPr lang="en-US" altLang="zh-CN" sz="2800" dirty="0">
                <a:cs typeface="+mn-ea"/>
              </a:rPr>
              <a:t>1</a:t>
            </a:r>
            <a:r>
              <a:rPr lang="zh-CN" altLang="en-US" sz="2800" dirty="0">
                <a:cs typeface="+mn-ea"/>
              </a:rPr>
              <a:t>，</a:t>
            </a:r>
            <a:r>
              <a:rPr lang="en-US" altLang="zh-CN" sz="2800" dirty="0">
                <a:cs typeface="+mn-ea"/>
              </a:rPr>
              <a:t>2</a:t>
            </a:r>
            <a:r>
              <a:rPr lang="zh-CN" altLang="en-US" sz="2800" dirty="0">
                <a:cs typeface="+mn-ea"/>
              </a:rPr>
              <a:t>，</a:t>
            </a:r>
            <a:r>
              <a:rPr lang="en-US" altLang="zh-CN" sz="2800" dirty="0">
                <a:cs typeface="+mn-ea"/>
              </a:rPr>
              <a:t>… </a:t>
            </a:r>
            <a:r>
              <a:rPr lang="zh-CN" altLang="en-US" sz="2800" dirty="0">
                <a:cs typeface="+mn-ea"/>
              </a:rPr>
              <a:t>，</a:t>
            </a:r>
            <a:r>
              <a:rPr lang="en-US" altLang="zh-CN" sz="2800" dirty="0">
                <a:cs typeface="+mn-ea"/>
              </a:rPr>
              <a:t>25</a:t>
            </a:r>
            <a:r>
              <a:rPr lang="zh-CN" altLang="en-US" sz="2800" dirty="0" smtClean="0">
                <a:cs typeface="+mn-ea"/>
              </a:rPr>
              <a:t>） </a:t>
            </a:r>
            <a:endParaRPr lang="en-US" altLang="zh-CN" sz="2800" dirty="0">
              <a:cs typeface="+mn-ea"/>
            </a:endParaRPr>
          </a:p>
          <a:p>
            <a:pPr marL="0" indent="0">
              <a:buNone/>
              <a:defRPr/>
            </a:pPr>
            <a:r>
              <a:rPr lang="zh-CN" altLang="en-US" sz="2800" dirty="0" smtClean="0">
                <a:cs typeface="+mn-ea"/>
              </a:rPr>
              <a:t>       加密</a:t>
            </a:r>
            <a:r>
              <a:rPr lang="zh-CN" altLang="en-US" sz="2800" dirty="0">
                <a:cs typeface="+mn-ea"/>
              </a:rPr>
              <a:t>变换：</a:t>
            </a:r>
            <a:r>
              <a:rPr lang="en-US" altLang="zh-CN" sz="2800" i="1" dirty="0">
                <a:cs typeface="+mn-ea"/>
              </a:rPr>
              <a:t>c</a:t>
            </a:r>
            <a:r>
              <a:rPr lang="en-US" altLang="zh-CN" sz="2800" dirty="0">
                <a:cs typeface="+mn-ea"/>
              </a:rPr>
              <a:t>=</a:t>
            </a:r>
            <a:r>
              <a:rPr lang="en-US" altLang="zh-CN" sz="2800" i="1" dirty="0" err="1">
                <a:cs typeface="+mn-ea"/>
              </a:rPr>
              <a:t>E</a:t>
            </a:r>
            <a:r>
              <a:rPr lang="en-US" altLang="zh-CN" sz="2800" i="1" baseline="-25000" dirty="0" err="1">
                <a:cs typeface="+mn-ea"/>
              </a:rPr>
              <a:t>a,b</a:t>
            </a:r>
            <a:r>
              <a:rPr lang="en-US" altLang="zh-CN" sz="2800" dirty="0">
                <a:cs typeface="+mn-ea"/>
              </a:rPr>
              <a:t>(</a:t>
            </a:r>
            <a:r>
              <a:rPr lang="en-US" altLang="zh-CN" sz="2800" i="1" dirty="0">
                <a:cs typeface="+mn-ea"/>
              </a:rPr>
              <a:t>m)</a:t>
            </a:r>
            <a:r>
              <a:rPr lang="en-US" altLang="zh-CN" sz="2800" dirty="0">
                <a:cs typeface="+mn-ea"/>
              </a:rPr>
              <a:t>≡</a:t>
            </a:r>
            <a:r>
              <a:rPr lang="en-US" altLang="zh-CN" sz="2800" i="1" dirty="0" err="1">
                <a:cs typeface="+mn-ea"/>
              </a:rPr>
              <a:t>am</a:t>
            </a:r>
            <a:r>
              <a:rPr lang="en-US" altLang="zh-CN" sz="2800" dirty="0" err="1">
                <a:cs typeface="+mn-ea"/>
              </a:rPr>
              <a:t>+</a:t>
            </a:r>
            <a:r>
              <a:rPr lang="en-US" altLang="zh-CN" sz="2800" i="1" dirty="0" err="1">
                <a:cs typeface="+mn-ea"/>
              </a:rPr>
              <a:t>b</a:t>
            </a:r>
            <a:r>
              <a:rPr lang="en-US" altLang="zh-CN" sz="2800" dirty="0">
                <a:cs typeface="+mn-ea"/>
              </a:rPr>
              <a:t>(mod26)</a:t>
            </a:r>
          </a:p>
          <a:p>
            <a:pPr marL="0" indent="0">
              <a:buNone/>
              <a:defRPr/>
            </a:pPr>
            <a:r>
              <a:rPr lang="zh-CN" altLang="en-US" sz="2800" dirty="0" smtClean="0">
                <a:cs typeface="+mn-ea"/>
              </a:rPr>
              <a:t>        解密</a:t>
            </a:r>
            <a:r>
              <a:rPr lang="zh-CN" altLang="en-US" sz="2800" dirty="0">
                <a:cs typeface="+mn-ea"/>
              </a:rPr>
              <a:t>变换：</a:t>
            </a:r>
            <a:r>
              <a:rPr lang="en-US" altLang="zh-CN" sz="2800" i="1" dirty="0">
                <a:cs typeface="+mn-ea"/>
              </a:rPr>
              <a:t>m</a:t>
            </a:r>
            <a:r>
              <a:rPr lang="en-US" altLang="zh-CN" sz="2800" dirty="0">
                <a:cs typeface="+mn-ea"/>
              </a:rPr>
              <a:t>=</a:t>
            </a:r>
            <a:r>
              <a:rPr lang="en-US" altLang="zh-CN" sz="2800" i="1" dirty="0" err="1">
                <a:cs typeface="+mn-ea"/>
              </a:rPr>
              <a:t>D</a:t>
            </a:r>
            <a:r>
              <a:rPr lang="en-US" altLang="zh-CN" sz="2800" i="1" baseline="-25000" dirty="0" err="1">
                <a:cs typeface="+mn-ea"/>
              </a:rPr>
              <a:t>a,b</a:t>
            </a:r>
            <a:r>
              <a:rPr lang="en-US" altLang="zh-CN" sz="2800" dirty="0">
                <a:cs typeface="+mn-ea"/>
              </a:rPr>
              <a:t>(</a:t>
            </a:r>
            <a:r>
              <a:rPr lang="en-US" altLang="zh-CN" sz="2800" i="1" dirty="0">
                <a:cs typeface="+mn-ea"/>
              </a:rPr>
              <a:t>c</a:t>
            </a:r>
            <a:r>
              <a:rPr lang="en-US" altLang="zh-CN" sz="2800" dirty="0">
                <a:cs typeface="+mn-ea"/>
              </a:rPr>
              <a:t>)</a:t>
            </a:r>
            <a:r>
              <a:rPr lang="en-US" altLang="zh-CN" sz="2800" dirty="0">
                <a:cs typeface="+mn-ea"/>
                <a:sym typeface="+mn-ea"/>
              </a:rPr>
              <a:t>≡</a:t>
            </a:r>
            <a:r>
              <a:rPr lang="en-US" altLang="zh-CN" sz="2800" i="1" dirty="0" smtClean="0">
                <a:cs typeface="+mn-ea"/>
              </a:rPr>
              <a:t>a</a:t>
            </a:r>
            <a:r>
              <a:rPr lang="en-US" altLang="zh-CN" sz="2800" baseline="30000" dirty="0" smtClean="0">
                <a:cs typeface="+mn-ea"/>
              </a:rPr>
              <a:t>-1</a:t>
            </a:r>
            <a:r>
              <a:rPr lang="en-US" altLang="zh-CN" sz="2800" i="1" dirty="0" smtClean="0">
                <a:cs typeface="+mn-ea"/>
              </a:rPr>
              <a:t>(c</a:t>
            </a:r>
            <a:r>
              <a:rPr lang="en-US" altLang="zh-CN" sz="2800" dirty="0" smtClean="0">
                <a:cs typeface="+mn-ea"/>
              </a:rPr>
              <a:t>-</a:t>
            </a:r>
            <a:r>
              <a:rPr lang="en-US" altLang="zh-CN" sz="2800" i="1" dirty="0" smtClean="0">
                <a:cs typeface="+mn-ea"/>
              </a:rPr>
              <a:t>b</a:t>
            </a:r>
            <a:r>
              <a:rPr lang="en-US" altLang="zh-CN" sz="2800" i="1" dirty="0">
                <a:cs typeface="+mn-ea"/>
              </a:rPr>
              <a:t>)</a:t>
            </a:r>
            <a:r>
              <a:rPr lang="en-US" altLang="zh-CN" sz="2800" dirty="0">
                <a:cs typeface="+mn-ea"/>
              </a:rPr>
              <a:t>(mod26)</a:t>
            </a:r>
          </a:p>
          <a:p>
            <a:pPr marL="0" indent="0">
              <a:buNone/>
              <a:defRPr/>
            </a:pPr>
            <a:r>
              <a:rPr lang="en-US" altLang="zh-CN" sz="2800" dirty="0" smtClean="0">
                <a:cs typeface="+mn-ea"/>
              </a:rPr>
              <a:t>       </a:t>
            </a:r>
            <a:r>
              <a:rPr lang="en-US" altLang="zh-CN" sz="2800" dirty="0" err="1" smtClean="0">
                <a:cs typeface="+mn-ea"/>
              </a:rPr>
              <a:t>其中</a:t>
            </a:r>
            <a:r>
              <a:rPr lang="en-US" altLang="zh-CN" sz="2800" dirty="0" err="1">
                <a:cs typeface="+mn-ea"/>
              </a:rPr>
              <a:t>，</a:t>
            </a:r>
            <a:r>
              <a:rPr lang="en-US" altLang="zh-CN" sz="2800" i="1" dirty="0" err="1">
                <a:cs typeface="+mn-ea"/>
              </a:rPr>
              <a:t>a</a:t>
            </a:r>
            <a:r>
              <a:rPr lang="en-US" altLang="zh-CN" sz="2800" dirty="0" err="1">
                <a:cs typeface="+mn-ea"/>
              </a:rPr>
              <a:t>、</a:t>
            </a:r>
            <a:r>
              <a:rPr lang="en-US" altLang="zh-CN" sz="2800" i="1" dirty="0" err="1">
                <a:cs typeface="+mn-ea"/>
              </a:rPr>
              <a:t>b</a:t>
            </a:r>
            <a:r>
              <a:rPr lang="en-US" altLang="zh-CN" sz="2800" dirty="0">
                <a:cs typeface="+mn-ea"/>
              </a:rPr>
              <a:t> 是密钥，为满足0≦</a:t>
            </a:r>
            <a:r>
              <a:rPr lang="en-US" altLang="zh-CN" sz="2800" i="1" dirty="0">
                <a:cs typeface="+mn-ea"/>
              </a:rPr>
              <a:t>a</a:t>
            </a:r>
            <a:r>
              <a:rPr lang="zh-CN" altLang="en-US" sz="2800" dirty="0">
                <a:cs typeface="+mn-ea"/>
              </a:rPr>
              <a:t>，</a:t>
            </a:r>
            <a:r>
              <a:rPr lang="en-US" altLang="zh-CN" sz="2800" i="1" dirty="0">
                <a:cs typeface="+mn-ea"/>
              </a:rPr>
              <a:t>b</a:t>
            </a:r>
            <a:r>
              <a:rPr lang="en-US" altLang="zh-CN" sz="2800" dirty="0">
                <a:cs typeface="+mn-ea"/>
                <a:sym typeface="+mn-ea"/>
              </a:rPr>
              <a:t>≦25</a:t>
            </a:r>
            <a:r>
              <a:rPr lang="zh-CN" altLang="en-US" sz="2800" dirty="0">
                <a:cs typeface="+mn-ea"/>
                <a:sym typeface="+mn-ea"/>
              </a:rPr>
              <a:t>和</a:t>
            </a:r>
            <a:r>
              <a:rPr lang="en-US" altLang="zh-CN" sz="2800" dirty="0" err="1">
                <a:cs typeface="+mn-ea"/>
                <a:sym typeface="+mn-ea"/>
              </a:rPr>
              <a:t>gcd</a:t>
            </a:r>
            <a:r>
              <a:rPr lang="en-US" altLang="zh-CN" sz="2800" dirty="0">
                <a:cs typeface="+mn-ea"/>
                <a:sym typeface="+mn-ea"/>
              </a:rPr>
              <a:t>(</a:t>
            </a:r>
            <a:r>
              <a:rPr lang="en-US" altLang="zh-CN" sz="2800" i="1" dirty="0">
                <a:cs typeface="+mn-ea"/>
                <a:sym typeface="+mn-ea"/>
              </a:rPr>
              <a:t>a</a:t>
            </a:r>
            <a:r>
              <a:rPr lang="en-US" altLang="zh-CN" sz="2800" dirty="0">
                <a:cs typeface="+mn-ea"/>
                <a:sym typeface="+mn-ea"/>
              </a:rPr>
              <a:t>,26)=1</a:t>
            </a:r>
            <a:r>
              <a:rPr lang="en-US" altLang="zh-CN" sz="2800" dirty="0" smtClean="0">
                <a:cs typeface="+mn-ea"/>
                <a:sym typeface="+mn-ea"/>
              </a:rPr>
              <a:t>的整数</a:t>
            </a:r>
            <a:r>
              <a:rPr lang="zh-CN" altLang="en-US" sz="2800" dirty="0" smtClean="0">
                <a:cs typeface="+mn-ea"/>
                <a:sym typeface="+mn-ea"/>
              </a:rPr>
              <a:t>，</a:t>
            </a:r>
            <a:r>
              <a:rPr lang="en-US" altLang="zh-CN" sz="2800" dirty="0" err="1">
                <a:cs typeface="+mn-ea"/>
                <a:sym typeface="+mn-ea"/>
              </a:rPr>
              <a:t>gcd</a:t>
            </a:r>
            <a:r>
              <a:rPr lang="en-US" altLang="zh-CN" sz="2800" dirty="0">
                <a:cs typeface="+mn-ea"/>
                <a:sym typeface="+mn-ea"/>
              </a:rPr>
              <a:t>(</a:t>
            </a:r>
            <a:r>
              <a:rPr lang="en-US" altLang="zh-CN" sz="2800" i="1" dirty="0">
                <a:cs typeface="+mn-ea"/>
                <a:sym typeface="+mn-ea"/>
              </a:rPr>
              <a:t>a</a:t>
            </a:r>
            <a:r>
              <a:rPr lang="en-US" altLang="zh-CN" sz="2800" dirty="0">
                <a:cs typeface="+mn-ea"/>
                <a:sym typeface="+mn-ea"/>
              </a:rPr>
              <a:t>,26)</a:t>
            </a:r>
            <a:r>
              <a:rPr lang="en-US" altLang="zh-CN" sz="2800" dirty="0" smtClean="0">
                <a:cs typeface="+mn-ea"/>
                <a:sym typeface="+mn-ea"/>
              </a:rPr>
              <a:t>表示</a:t>
            </a:r>
            <a:r>
              <a:rPr lang="en-US" altLang="zh-CN" sz="2800" i="1" dirty="0">
                <a:cs typeface="+mn-ea"/>
                <a:sym typeface="+mn-ea"/>
              </a:rPr>
              <a:t>a</a:t>
            </a:r>
            <a:r>
              <a:rPr lang="en-US" altLang="zh-CN" sz="2800" dirty="0">
                <a:cs typeface="+mn-ea"/>
                <a:sym typeface="+mn-ea"/>
              </a:rPr>
              <a:t>和26的最大公因子</a:t>
            </a:r>
            <a:r>
              <a:rPr lang="en-US" altLang="zh-CN" sz="2800" dirty="0" smtClean="0">
                <a:cs typeface="+mn-ea"/>
                <a:sym typeface="+mn-ea"/>
              </a:rPr>
              <a:t>，</a:t>
            </a:r>
            <a:r>
              <a:rPr lang="en-US" altLang="zh-CN" sz="2800" dirty="0">
                <a:cs typeface="+mn-ea"/>
                <a:sym typeface="+mn-ea"/>
              </a:rPr>
              <a:t> </a:t>
            </a:r>
            <a:r>
              <a:rPr lang="en-US" altLang="zh-CN" sz="2800" dirty="0" err="1">
                <a:cs typeface="+mn-ea"/>
                <a:sym typeface="+mn-ea"/>
              </a:rPr>
              <a:t>gcd</a:t>
            </a:r>
            <a:r>
              <a:rPr lang="en-US" altLang="zh-CN" sz="2800" dirty="0">
                <a:cs typeface="+mn-ea"/>
                <a:sym typeface="+mn-ea"/>
              </a:rPr>
              <a:t>(</a:t>
            </a:r>
            <a:r>
              <a:rPr lang="en-US" altLang="zh-CN" sz="2800" i="1" dirty="0">
                <a:cs typeface="+mn-ea"/>
                <a:sym typeface="+mn-ea"/>
              </a:rPr>
              <a:t>a</a:t>
            </a:r>
            <a:r>
              <a:rPr lang="en-US" altLang="zh-CN" sz="2800" dirty="0">
                <a:cs typeface="+mn-ea"/>
                <a:sym typeface="+mn-ea"/>
              </a:rPr>
              <a:t>,26)=1 </a:t>
            </a:r>
            <a:r>
              <a:rPr lang="en-US" altLang="zh-CN" sz="2800" dirty="0" smtClean="0">
                <a:cs typeface="宋体" panose="02010600030101010101" pitchFamily="2" charset="-122"/>
                <a:sym typeface="+mn-ea"/>
              </a:rPr>
              <a:t>表示</a:t>
            </a:r>
            <a:r>
              <a:rPr lang="en-US" altLang="zh-CN" sz="2800" i="1" dirty="0">
                <a:cs typeface="宋体" panose="02010600030101010101" pitchFamily="2" charset="-122"/>
                <a:sym typeface="+mn-ea"/>
              </a:rPr>
              <a:t>a</a:t>
            </a:r>
            <a:r>
              <a:rPr lang="en-US" altLang="zh-CN" sz="2800" dirty="0">
                <a:cs typeface="宋体" panose="02010600030101010101" pitchFamily="2" charset="-122"/>
                <a:sym typeface="+mn-ea"/>
              </a:rPr>
              <a:t>和26</a:t>
            </a:r>
            <a:r>
              <a:rPr lang="en-US" altLang="zh-CN" sz="2800" dirty="0" smtClean="0">
                <a:cs typeface="宋体" panose="02010600030101010101" pitchFamily="2" charset="-122"/>
                <a:sym typeface="+mn-ea"/>
              </a:rPr>
              <a:t>是互素的</a:t>
            </a:r>
            <a:r>
              <a:rPr lang="zh-CN" altLang="en-US" sz="2800" dirty="0" smtClean="0">
                <a:cs typeface="+mn-ea"/>
                <a:sym typeface="+mn-ea"/>
              </a:rPr>
              <a:t>；</a:t>
            </a:r>
            <a:endParaRPr lang="en-US" altLang="zh-CN" sz="2800" dirty="0" smtClean="0">
              <a:cs typeface="+mn-ea"/>
              <a:sym typeface="+mn-ea"/>
            </a:endParaRPr>
          </a:p>
          <a:p>
            <a:pPr marL="0" indent="0">
              <a:buNone/>
              <a:defRPr/>
            </a:pPr>
            <a:r>
              <a:rPr lang="en-US" altLang="zh-CN" sz="2800" i="1" dirty="0" smtClean="0">
                <a:cs typeface="+mn-ea"/>
                <a:sym typeface="+mn-ea"/>
              </a:rPr>
              <a:t>a</a:t>
            </a:r>
            <a:r>
              <a:rPr lang="en-US" altLang="zh-CN" sz="2800" baseline="30000" dirty="0" smtClean="0">
                <a:cs typeface="+mn-ea"/>
                <a:sym typeface="+mn-ea"/>
              </a:rPr>
              <a:t>-1</a:t>
            </a:r>
            <a:r>
              <a:rPr lang="en-US" altLang="zh-CN" sz="2800" dirty="0">
                <a:cs typeface="+mn-ea"/>
                <a:sym typeface="+mn-ea"/>
              </a:rPr>
              <a:t>表示</a:t>
            </a:r>
            <a:r>
              <a:rPr lang="en-US" altLang="zh-CN" sz="2800" i="1" dirty="0">
                <a:cs typeface="+mn-ea"/>
                <a:sym typeface="+mn-ea"/>
              </a:rPr>
              <a:t>a</a:t>
            </a:r>
            <a:r>
              <a:rPr lang="en-US" altLang="zh-CN" sz="2800" dirty="0">
                <a:cs typeface="+mn-ea"/>
                <a:sym typeface="+mn-ea"/>
              </a:rPr>
              <a:t>的逆元，</a:t>
            </a:r>
            <a:r>
              <a:rPr lang="zh-CN" altLang="en-US" sz="2800" dirty="0">
                <a:cs typeface="+mn-ea"/>
                <a:sym typeface="+mn-ea"/>
              </a:rPr>
              <a:t>即</a:t>
            </a:r>
            <a:r>
              <a:rPr lang="en-US" altLang="zh-CN" sz="2800" i="1" dirty="0">
                <a:cs typeface="+mn-ea"/>
                <a:sym typeface="+mn-ea"/>
              </a:rPr>
              <a:t>a</a:t>
            </a:r>
            <a:r>
              <a:rPr lang="en-US" altLang="zh-CN" sz="2800" baseline="30000" dirty="0">
                <a:cs typeface="+mn-ea"/>
                <a:sym typeface="+mn-ea"/>
              </a:rPr>
              <a:t>-1</a:t>
            </a:r>
            <a:r>
              <a:rPr lang="zh-CN" altLang="zh-CN" sz="2800" i="1" dirty="0">
                <a:ea typeface="微软雅黑" panose="020B0503020204020204" pitchFamily="34" charset="-122"/>
                <a:cs typeface="+mn-ea"/>
                <a:sym typeface="+mn-ea"/>
              </a:rPr>
              <a:t>∙</a:t>
            </a:r>
            <a:r>
              <a:rPr lang="en-US" altLang="zh-CN" sz="2800" i="1" dirty="0">
                <a:cs typeface="+mn-ea"/>
                <a:sym typeface="+mn-ea"/>
              </a:rPr>
              <a:t>a=</a:t>
            </a:r>
            <a:r>
              <a:rPr lang="en-US" altLang="zh-CN" sz="2800" dirty="0">
                <a:cs typeface="+mn-ea"/>
                <a:sym typeface="+mn-ea"/>
              </a:rPr>
              <a:t>1mod26</a:t>
            </a:r>
            <a:r>
              <a:rPr lang="zh-CN" altLang="zh-CN" sz="2800" dirty="0">
                <a:cs typeface="+mn-ea"/>
                <a:sym typeface="+mn-ea"/>
              </a:rPr>
              <a:t>。</a:t>
            </a:r>
            <a:endParaRPr lang="en-US" altLang="zh-CN" sz="2800" dirty="0">
              <a:cs typeface="+mn-ea"/>
              <a:sym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26</a:t>
            </a:fld>
            <a:endParaRPr lang="en-US" altLang="zh-CN"/>
          </a:p>
        </p:txBody>
      </p:sp>
    </p:spTree>
    <p:extLst>
      <p:ext uri="{BB962C8B-B14F-4D97-AF65-F5344CB8AC3E}">
        <p14:creationId xmlns:p14="http://schemas.microsoft.com/office/powerpoint/2010/main" val="2916470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27</a:t>
            </a:fld>
            <a:endParaRPr lang="en-US" altLang="zh-CN"/>
          </a:p>
        </p:txBody>
      </p:sp>
      <p:sp>
        <p:nvSpPr>
          <p:cNvPr id="7" name="矩形 6"/>
          <p:cNvSpPr/>
          <p:nvPr/>
        </p:nvSpPr>
        <p:spPr>
          <a:xfrm>
            <a:off x="926756" y="2030634"/>
            <a:ext cx="7785519" cy="1815882"/>
          </a:xfrm>
          <a:prstGeom prst="rect">
            <a:avLst/>
          </a:prstGeom>
        </p:spPr>
        <p:txBody>
          <a:bodyPr wrap="square">
            <a:spAutoFit/>
          </a:bodyPr>
          <a:lstStyle/>
          <a:p>
            <a:pPr marL="0" indent="0">
              <a:buFont typeface="Wingdings" panose="05000000000000000000" pitchFamily="2" charset="2"/>
              <a:buNone/>
              <a:defRPr/>
            </a:pPr>
            <a:r>
              <a:rPr lang="en-US" altLang="zh-CN" sz="2800" dirty="0" smtClean="0">
                <a:latin typeface="+mn-lt"/>
              </a:rPr>
              <a:t>若</a:t>
            </a:r>
            <a:r>
              <a:rPr lang="zh-CN" altLang="en-US" sz="2800" dirty="0" smtClean="0">
                <a:latin typeface="+mn-lt"/>
              </a:rPr>
              <a:t>，</a:t>
            </a:r>
            <a:r>
              <a:rPr lang="en-US" altLang="zh-CN" sz="2800" dirty="0" err="1" smtClean="0">
                <a:latin typeface="+mn-lt"/>
              </a:rPr>
              <a:t>仿射密码的加解密分别是</a:t>
            </a:r>
            <a:endParaRPr lang="en-US" altLang="zh-CN" sz="2800" dirty="0">
              <a:latin typeface="+mn-lt"/>
            </a:endParaRPr>
          </a:p>
          <a:p>
            <a:pPr marL="0" indent="0">
              <a:buNone/>
              <a:defRPr/>
            </a:pPr>
            <a:r>
              <a:rPr lang="en-US" altLang="zh-CN" sz="2800" i="1" dirty="0">
                <a:latin typeface="+mn-lt"/>
                <a:cs typeface="+mn-lt"/>
              </a:rPr>
              <a:t>c</a:t>
            </a:r>
            <a:r>
              <a:rPr lang="en-US" altLang="zh-CN" sz="2800" dirty="0">
                <a:latin typeface="+mn-lt"/>
                <a:cs typeface="+mn-lt"/>
              </a:rPr>
              <a:t>=</a:t>
            </a:r>
            <a:r>
              <a:rPr lang="en-US" altLang="zh-CN" sz="2800" i="1" dirty="0">
                <a:latin typeface="+mn-lt"/>
                <a:cs typeface="+mn-lt"/>
              </a:rPr>
              <a:t>E</a:t>
            </a:r>
            <a:r>
              <a:rPr lang="en-US" altLang="zh-CN" sz="2800" baseline="-25000" dirty="0">
                <a:latin typeface="+mn-lt"/>
                <a:cs typeface="+mn-lt"/>
              </a:rPr>
              <a:t>7,21</a:t>
            </a:r>
            <a:r>
              <a:rPr lang="en-US" altLang="zh-CN" sz="2800" dirty="0">
                <a:latin typeface="+mn-lt"/>
                <a:cs typeface="+mn-lt"/>
              </a:rPr>
              <a:t>(</a:t>
            </a:r>
            <a:r>
              <a:rPr lang="en-US" altLang="zh-CN" sz="2800" i="1" dirty="0">
                <a:latin typeface="+mn-lt"/>
                <a:cs typeface="+mn-lt"/>
              </a:rPr>
              <a:t>m</a:t>
            </a:r>
            <a:r>
              <a:rPr lang="en-US" altLang="zh-CN" sz="2800" dirty="0">
                <a:latin typeface="+mn-lt"/>
                <a:cs typeface="+mn-lt"/>
              </a:rPr>
              <a:t>)≡7</a:t>
            </a:r>
            <a:r>
              <a:rPr lang="en-US" altLang="zh-CN" sz="2800" i="1" dirty="0">
                <a:latin typeface="+mn-lt"/>
                <a:cs typeface="+mn-lt"/>
              </a:rPr>
              <a:t>m</a:t>
            </a:r>
            <a:r>
              <a:rPr lang="en-US" altLang="zh-CN" sz="2800" dirty="0">
                <a:latin typeface="+mn-lt"/>
                <a:cs typeface="+mn-lt"/>
              </a:rPr>
              <a:t>+21(mod26)</a:t>
            </a:r>
          </a:p>
          <a:p>
            <a:pPr marL="0" indent="0">
              <a:buNone/>
              <a:defRPr/>
            </a:pPr>
            <a:r>
              <a:rPr lang="en-US" altLang="zh-CN" sz="2800" i="1" dirty="0">
                <a:latin typeface="+mn-lt"/>
                <a:cs typeface="+mn-lt"/>
              </a:rPr>
              <a:t>m</a:t>
            </a:r>
            <a:r>
              <a:rPr lang="en-US" altLang="zh-CN" sz="2800" dirty="0">
                <a:latin typeface="+mn-lt"/>
                <a:cs typeface="+mn-lt"/>
              </a:rPr>
              <a:t>=</a:t>
            </a:r>
            <a:r>
              <a:rPr lang="en-US" altLang="zh-CN" sz="2800" i="1" dirty="0">
                <a:latin typeface="+mn-lt"/>
                <a:cs typeface="+mn-lt"/>
              </a:rPr>
              <a:t>D</a:t>
            </a:r>
            <a:r>
              <a:rPr lang="en-US" altLang="zh-CN" sz="2800" baseline="-25000" dirty="0">
                <a:latin typeface="+mn-lt"/>
                <a:cs typeface="+mn-lt"/>
              </a:rPr>
              <a:t>7,21</a:t>
            </a:r>
            <a:r>
              <a:rPr lang="en-US" altLang="zh-CN" sz="2800" dirty="0">
                <a:latin typeface="+mn-lt"/>
                <a:cs typeface="+mn-lt"/>
              </a:rPr>
              <a:t>(</a:t>
            </a:r>
            <a:r>
              <a:rPr lang="en-US" altLang="zh-CN" sz="2800" i="1" dirty="0">
                <a:latin typeface="+mn-lt"/>
                <a:cs typeface="+mn-lt"/>
              </a:rPr>
              <a:t>c</a:t>
            </a:r>
            <a:r>
              <a:rPr lang="en-US" altLang="zh-CN" sz="2800" dirty="0">
                <a:latin typeface="+mn-lt"/>
                <a:cs typeface="+mn-lt"/>
              </a:rPr>
              <a:t>)</a:t>
            </a:r>
            <a:r>
              <a:rPr lang="en-US" altLang="zh-CN" sz="2800" dirty="0">
                <a:latin typeface="+mn-lt"/>
                <a:cs typeface="+mn-lt"/>
                <a:sym typeface="+mn-ea"/>
              </a:rPr>
              <a:t>≡7</a:t>
            </a:r>
            <a:r>
              <a:rPr lang="en-US" altLang="zh-CN" sz="2800" baseline="30000" dirty="0">
                <a:latin typeface="+mn-lt"/>
                <a:cs typeface="+mn-lt"/>
                <a:sym typeface="+mn-ea"/>
              </a:rPr>
              <a:t>-1</a:t>
            </a:r>
            <a:r>
              <a:rPr lang="en-US" altLang="zh-CN" sz="2800" dirty="0">
                <a:latin typeface="+mn-lt"/>
                <a:cs typeface="+mn-lt"/>
                <a:sym typeface="+mn-ea"/>
              </a:rPr>
              <a:t>(</a:t>
            </a:r>
            <a:r>
              <a:rPr lang="en-US" altLang="zh-CN" sz="2800" i="1" dirty="0">
                <a:latin typeface="+mn-lt"/>
                <a:cs typeface="+mn-lt"/>
                <a:sym typeface="+mn-ea"/>
              </a:rPr>
              <a:t>c</a:t>
            </a:r>
            <a:r>
              <a:rPr lang="en-US" altLang="zh-CN" sz="2800" dirty="0">
                <a:latin typeface="+mn-lt"/>
                <a:cs typeface="+mn-lt"/>
                <a:sym typeface="+mn-ea"/>
              </a:rPr>
              <a:t>-21)(mod26</a:t>
            </a:r>
            <a:r>
              <a:rPr lang="en-US" altLang="zh-CN" sz="2800" dirty="0" smtClean="0">
                <a:latin typeface="+mn-lt"/>
                <a:sym typeface="+mn-ea"/>
              </a:rPr>
              <a:t>)</a:t>
            </a:r>
          </a:p>
          <a:p>
            <a:pPr>
              <a:defRPr/>
            </a:pPr>
            <a:r>
              <a:rPr lang="en-US" altLang="zh-CN" sz="2800" dirty="0" smtClean="0">
                <a:latin typeface="+mn-lt"/>
              </a:rPr>
              <a:t>则</a:t>
            </a:r>
            <a:r>
              <a:rPr lang="zh-CN" altLang="en-US" sz="2800" dirty="0" smtClean="0">
                <a:latin typeface="+mn-lt"/>
              </a:rPr>
              <a:t>，</a:t>
            </a:r>
            <a:r>
              <a:rPr lang="en-US" altLang="zh-CN" sz="2800" dirty="0" err="1" smtClean="0">
                <a:latin typeface="+mn-lt"/>
              </a:rPr>
              <a:t>分别对明文</a:t>
            </a:r>
            <a:r>
              <a:rPr lang="en-US" altLang="zh-CN" sz="2800" dirty="0" err="1">
                <a:latin typeface="+mn-lt"/>
              </a:rPr>
              <a:t>security加密和密文vlxijh解密</a:t>
            </a:r>
            <a:r>
              <a:rPr lang="en-US" altLang="zh-CN" sz="2800" dirty="0" smtClean="0">
                <a:latin typeface="+mn-lt"/>
              </a:rPr>
              <a:t>。</a:t>
            </a:r>
            <a:endParaRPr lang="en-US" altLang="zh-CN" sz="2800" dirty="0">
              <a:latin typeface="+mn-lt"/>
              <a:sym typeface="+mn-ea"/>
            </a:endParaRPr>
          </a:p>
        </p:txBody>
      </p:sp>
    </p:spTree>
    <p:extLst>
      <p:ext uri="{BB962C8B-B14F-4D97-AF65-F5344CB8AC3E}">
        <p14:creationId xmlns:p14="http://schemas.microsoft.com/office/powerpoint/2010/main" val="3016993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6757" y="1763889"/>
                <a:ext cx="7470498" cy="4914099"/>
              </a:xfrm>
            </p:spPr>
            <p:txBody>
              <a:bodyPr/>
              <a:lstStyle/>
              <a:p>
                <a:pPr marL="0" indent="0">
                  <a:buNone/>
                  <a:defRPr/>
                </a:pPr>
                <a:r>
                  <a:rPr lang="en-US" altLang="zh-CN" sz="2800" dirty="0" smtClean="0">
                    <a:latin typeface="宋体" panose="02010600030101010101" pitchFamily="2" charset="-122"/>
                  </a:rPr>
                  <a:t>解：        </a:t>
                </a:r>
                <a:r>
                  <a:rPr lang="en-US" altLang="zh-CN" sz="2800" dirty="0" smtClean="0">
                    <a:cs typeface="+mn-lt"/>
                  </a:rPr>
                  <a:t>s=18, 7</a:t>
                </a:r>
                <a:r>
                  <a:rPr lang="en-US" altLang="zh-CN" sz="2800" dirty="0">
                    <a:ea typeface="微软雅黑" panose="020B0503020204020204" pitchFamily="34" charset="-122"/>
                    <a:cs typeface="+mn-lt"/>
                  </a:rPr>
                  <a:t>∙18+21(mod26)=17,s</a:t>
                </a:r>
                <a14:m>
                  <m:oMath xmlns:m="http://schemas.openxmlformats.org/officeDocument/2006/math">
                    <m:r>
                      <a:rPr lang="en-US" altLang="zh-CN" sz="2800" i="1">
                        <a:latin typeface="Cambria Math" panose="02040503050406030204" pitchFamily="18" charset="0"/>
                        <a:ea typeface="Cambria Math" panose="02040503050406030204" pitchFamily="18" charset="0"/>
                        <a:cs typeface="+mn-lt"/>
                      </a:rPr>
                      <m:t>⇒</m:t>
                    </m:r>
                  </m:oMath>
                </a14:m>
                <a:r>
                  <a:rPr lang="en-US" altLang="zh-CN" sz="2800" dirty="0">
                    <a:ea typeface="微软雅黑" panose="020B0503020204020204" pitchFamily="34" charset="-122"/>
                    <a:cs typeface="+mn-lt"/>
                  </a:rPr>
                  <a:t>r</a:t>
                </a:r>
              </a:p>
              <a:p>
                <a:pPr marL="0" indent="0">
                  <a:buNone/>
                  <a:defRPr/>
                </a:pPr>
                <a:r>
                  <a:rPr lang="en-US" altLang="zh-CN" sz="2800" dirty="0">
                    <a:cs typeface="+mn-lt"/>
                    <a:sym typeface="+mn-ea"/>
                  </a:rPr>
                  <a:t>    </a:t>
                </a:r>
                <a:r>
                  <a:rPr lang="en-US" altLang="zh-CN" sz="2800" dirty="0" smtClean="0">
                    <a:cs typeface="+mn-lt"/>
                    <a:sym typeface="+mn-ea"/>
                  </a:rPr>
                  <a:t>                    e=4</a:t>
                </a:r>
                <a:r>
                  <a:rPr lang="en-US" altLang="zh-CN" sz="2800" dirty="0">
                    <a:cs typeface="+mn-lt"/>
                    <a:sym typeface="+mn-ea"/>
                  </a:rPr>
                  <a:t>,  </a:t>
                </a:r>
                <a:r>
                  <a:rPr lang="en-US" altLang="zh-CN" sz="2800" dirty="0" smtClean="0">
                    <a:cs typeface="+mn-lt"/>
                    <a:sym typeface="+mn-ea"/>
                  </a:rPr>
                  <a:t> 7</a:t>
                </a:r>
                <a:r>
                  <a:rPr lang="en-US" altLang="zh-CN" sz="2800" dirty="0">
                    <a:ea typeface="微软雅黑" panose="020B0503020204020204" pitchFamily="34" charset="-122"/>
                    <a:cs typeface="+mn-lt"/>
                    <a:sym typeface="+mn-ea"/>
                  </a:rPr>
                  <a:t>∙4+21(mod26)=23,  e</a:t>
                </a:r>
                <a14:m>
                  <m:oMath xmlns:m="http://schemas.openxmlformats.org/officeDocument/2006/math">
                    <m:r>
                      <a:rPr lang="en-US" altLang="zh-CN" sz="2800" i="1">
                        <a:latin typeface="Cambria Math" panose="02040503050406030204" pitchFamily="18" charset="0"/>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x</a:t>
                </a:r>
                <a:endParaRPr lang="en-US" altLang="zh-CN" sz="2800" dirty="0">
                  <a:ea typeface="微软雅黑" panose="020B0503020204020204" pitchFamily="34" charset="-122"/>
                  <a:cs typeface="+mn-lt"/>
                </a:endParaRPr>
              </a:p>
              <a:p>
                <a:pPr marL="0" indent="0">
                  <a:buNone/>
                  <a:defRPr/>
                </a:pPr>
                <a:r>
                  <a:rPr lang="en-US" altLang="zh-CN" sz="2800" dirty="0">
                    <a:cs typeface="+mn-lt"/>
                    <a:sym typeface="+mn-ea"/>
                  </a:rPr>
                  <a:t> </a:t>
                </a:r>
                <a:r>
                  <a:rPr lang="en-US" altLang="zh-CN" sz="2800" dirty="0" smtClean="0">
                    <a:cs typeface="+mn-lt"/>
                    <a:sym typeface="+mn-ea"/>
                  </a:rPr>
                  <a:t>                       </a:t>
                </a:r>
                <a:r>
                  <a:rPr lang="en-US" altLang="zh-CN" sz="2800" dirty="0">
                    <a:cs typeface="+mn-lt"/>
                    <a:sym typeface="+mn-ea"/>
                  </a:rPr>
                  <a:t>c=2, </a:t>
                </a:r>
                <a:r>
                  <a:rPr lang="en-US" altLang="zh-CN" sz="2800" dirty="0" smtClean="0">
                    <a:cs typeface="+mn-lt"/>
                    <a:sym typeface="+mn-ea"/>
                  </a:rPr>
                  <a:t>  </a:t>
                </a:r>
                <a:r>
                  <a:rPr lang="en-US" altLang="zh-CN" sz="2800" dirty="0">
                    <a:cs typeface="+mn-lt"/>
                    <a:sym typeface="+mn-ea"/>
                  </a:rPr>
                  <a:t>7</a:t>
                </a:r>
                <a:r>
                  <a:rPr lang="en-US" altLang="zh-CN" sz="2800" dirty="0">
                    <a:ea typeface="微软雅黑" panose="020B0503020204020204" pitchFamily="34" charset="-122"/>
                    <a:cs typeface="+mn-lt"/>
                    <a:sym typeface="+mn-ea"/>
                  </a:rPr>
                  <a:t>∙2+21(mod26)=9,    c</a:t>
                </a:r>
                <a14:m>
                  <m:oMath xmlns:m="http://schemas.openxmlformats.org/officeDocument/2006/math">
                    <m:r>
                      <a:rPr lang="en-US" altLang="zh-CN" sz="2800" i="1">
                        <a:latin typeface="Cambria Math" panose="02040503050406030204" pitchFamily="18" charset="0"/>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j</a:t>
                </a:r>
              </a:p>
              <a:p>
                <a:pPr marL="0" indent="0">
                  <a:buNone/>
                  <a:defRPr/>
                </a:pPr>
                <a:r>
                  <a:rPr lang="en-US" altLang="zh-CN" sz="2800" dirty="0">
                    <a:cs typeface="+mn-lt"/>
                  </a:rPr>
                  <a:t>     </a:t>
                </a:r>
                <a:r>
                  <a:rPr lang="en-US" altLang="zh-CN" sz="2800" dirty="0" smtClean="0">
                    <a:cs typeface="+mn-lt"/>
                  </a:rPr>
                  <a:t>                   u=18, 7</a:t>
                </a:r>
                <a:r>
                  <a:rPr lang="en-US" altLang="zh-CN" sz="2800" dirty="0">
                    <a:ea typeface="微软雅黑" panose="020B0503020204020204" pitchFamily="34" charset="-122"/>
                    <a:cs typeface="+mn-lt"/>
                  </a:rPr>
                  <a:t>∙20+21(mod26)=5,  u</a:t>
                </a:r>
                <a14:m>
                  <m:oMath xmlns:m="http://schemas.openxmlformats.org/officeDocument/2006/math">
                    <m:r>
                      <a:rPr lang="en-US" altLang="zh-CN" sz="2800" i="1">
                        <a:latin typeface="Cambria Math" panose="02040503050406030204" pitchFamily="18" charset="0"/>
                        <a:ea typeface="Cambria Math" panose="02040503050406030204" pitchFamily="18" charset="0"/>
                        <a:cs typeface="+mn-lt"/>
                      </a:rPr>
                      <m:t>⇒</m:t>
                    </m:r>
                  </m:oMath>
                </a14:m>
                <a:r>
                  <a:rPr lang="en-US" altLang="zh-CN" sz="2800" dirty="0">
                    <a:ea typeface="微软雅黑" panose="020B0503020204020204" pitchFamily="34" charset="-122"/>
                    <a:cs typeface="+mn-lt"/>
                  </a:rPr>
                  <a:t>f</a:t>
                </a:r>
              </a:p>
              <a:p>
                <a:pPr marL="0" indent="0">
                  <a:buNone/>
                  <a:defRPr/>
                </a:pPr>
                <a:r>
                  <a:rPr lang="en-US" altLang="zh-CN" sz="2800" dirty="0">
                    <a:ea typeface="微软雅黑" panose="020B0503020204020204" pitchFamily="34" charset="-122"/>
                    <a:cs typeface="+mn-lt"/>
                  </a:rPr>
                  <a:t>     </a:t>
                </a:r>
                <a:r>
                  <a:rPr lang="en-US" altLang="zh-CN" sz="2800" dirty="0" smtClean="0">
                    <a:ea typeface="微软雅黑" panose="020B0503020204020204" pitchFamily="34" charset="-122"/>
                    <a:cs typeface="+mn-lt"/>
                  </a:rPr>
                  <a:t>                   </a:t>
                </a:r>
                <a:r>
                  <a:rPr lang="en-US" altLang="zh-CN" sz="2800" dirty="0" smtClean="0">
                    <a:cs typeface="+mn-lt"/>
                    <a:sym typeface="+mn-ea"/>
                  </a:rPr>
                  <a:t>r=17,7</a:t>
                </a:r>
                <a:r>
                  <a:rPr lang="en-US" altLang="zh-CN" sz="2800" dirty="0">
                    <a:ea typeface="微软雅黑" panose="020B0503020204020204" pitchFamily="34" charset="-122"/>
                    <a:cs typeface="+mn-lt"/>
                    <a:sym typeface="+mn-ea"/>
                  </a:rPr>
                  <a:t>∙17+21(mod26)=10, r</a:t>
                </a:r>
                <a14:m>
                  <m:oMath xmlns:m="http://schemas.openxmlformats.org/officeDocument/2006/math">
                    <m:r>
                      <a:rPr lang="en-US" altLang="zh-CN" sz="2800" i="1">
                        <a:latin typeface="Cambria Math" panose="02040503050406030204" pitchFamily="18" charset="0"/>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k</a:t>
                </a:r>
              </a:p>
              <a:p>
                <a:pPr marL="0" indent="0">
                  <a:buNone/>
                  <a:defRPr/>
                </a:pPr>
                <a:r>
                  <a:rPr lang="en-US" altLang="zh-CN" sz="2800" dirty="0">
                    <a:cs typeface="+mn-lt"/>
                    <a:sym typeface="+mn-ea"/>
                  </a:rPr>
                  <a:t>     </a:t>
                </a:r>
                <a:r>
                  <a:rPr lang="en-US" altLang="zh-CN" sz="2800" dirty="0" smtClean="0">
                    <a:cs typeface="+mn-lt"/>
                    <a:sym typeface="+mn-ea"/>
                  </a:rPr>
                  <a:t>                   </a:t>
                </a:r>
                <a:r>
                  <a:rPr lang="en-US" altLang="zh-CN" sz="2800" dirty="0" err="1" smtClean="0">
                    <a:cs typeface="+mn-lt"/>
                    <a:sym typeface="+mn-ea"/>
                  </a:rPr>
                  <a:t>i</a:t>
                </a:r>
                <a:r>
                  <a:rPr lang="en-US" altLang="zh-CN" sz="2800" dirty="0" smtClean="0">
                    <a:cs typeface="+mn-lt"/>
                    <a:sym typeface="+mn-ea"/>
                  </a:rPr>
                  <a:t>=8</a:t>
                </a:r>
                <a:r>
                  <a:rPr lang="en-US" altLang="zh-CN" sz="2800" dirty="0">
                    <a:cs typeface="+mn-lt"/>
                    <a:sym typeface="+mn-ea"/>
                  </a:rPr>
                  <a:t>,  7</a:t>
                </a:r>
                <a:r>
                  <a:rPr lang="en-US" altLang="zh-CN" sz="2800" dirty="0">
                    <a:ea typeface="微软雅黑" panose="020B0503020204020204" pitchFamily="34" charset="-122"/>
                    <a:cs typeface="+mn-lt"/>
                    <a:sym typeface="+mn-ea"/>
                  </a:rPr>
                  <a:t>∙8+21(mod26)=25,   </a:t>
                </a:r>
                <a:r>
                  <a:rPr lang="en-US" altLang="zh-CN" sz="2800" dirty="0" err="1">
                    <a:ea typeface="微软雅黑" panose="020B0503020204020204" pitchFamily="34" charset="-122"/>
                    <a:cs typeface="+mn-lt"/>
                    <a:sym typeface="+mn-ea"/>
                  </a:rPr>
                  <a:t>i</a:t>
                </a:r>
                <a14:m>
                  <m:oMath xmlns:m="http://schemas.openxmlformats.org/officeDocument/2006/math">
                    <m:r>
                      <a:rPr lang="en-US" altLang="zh-CN" sz="2800" i="1">
                        <a:latin typeface="Cambria Math" panose="02040503050406030204" pitchFamily="18" charset="0"/>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z</a:t>
                </a:r>
                <a:endParaRPr lang="en-US" altLang="zh-CN" sz="2800" dirty="0">
                  <a:ea typeface="微软雅黑" panose="020B0503020204020204" pitchFamily="34" charset="-122"/>
                  <a:cs typeface="+mn-lt"/>
                </a:endParaRPr>
              </a:p>
              <a:p>
                <a:pPr marL="0" indent="0">
                  <a:buNone/>
                  <a:defRPr/>
                </a:pPr>
                <a:r>
                  <a:rPr lang="en-US" altLang="zh-CN" sz="2800" dirty="0">
                    <a:cs typeface="+mn-lt"/>
                    <a:sym typeface="+mn-ea"/>
                  </a:rPr>
                  <a:t>     </a:t>
                </a:r>
                <a:r>
                  <a:rPr lang="en-US" altLang="zh-CN" sz="2800" dirty="0" smtClean="0">
                    <a:cs typeface="+mn-lt"/>
                    <a:sym typeface="+mn-ea"/>
                  </a:rPr>
                  <a:t>                    t=19,7</a:t>
                </a:r>
                <a:r>
                  <a:rPr lang="en-US" altLang="zh-CN" sz="2800" dirty="0">
                    <a:ea typeface="微软雅黑" panose="020B0503020204020204" pitchFamily="34" charset="-122"/>
                    <a:cs typeface="+mn-lt"/>
                    <a:sym typeface="+mn-ea"/>
                  </a:rPr>
                  <a:t>∙19+21(mod26)=24, t</a:t>
                </a:r>
                <a14:m>
                  <m:oMath xmlns:m="http://schemas.openxmlformats.org/officeDocument/2006/math">
                    <m:r>
                      <a:rPr lang="en-US" altLang="zh-CN" sz="2800" i="1">
                        <a:latin typeface="Cambria Math" panose="02040503050406030204" pitchFamily="18" charset="0"/>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y</a:t>
                </a:r>
                <a:endParaRPr lang="en-US" altLang="zh-CN" sz="2800" dirty="0">
                  <a:ea typeface="微软雅黑" panose="020B0503020204020204" pitchFamily="34" charset="-122"/>
                  <a:cs typeface="+mn-lt"/>
                </a:endParaRPr>
              </a:p>
              <a:p>
                <a:pPr marL="0" indent="0">
                  <a:buNone/>
                  <a:defRPr/>
                </a:pPr>
                <a:r>
                  <a:rPr lang="en-US" altLang="zh-CN" sz="2800" dirty="0">
                    <a:cs typeface="+mn-lt"/>
                    <a:sym typeface="+mn-ea"/>
                  </a:rPr>
                  <a:t>     </a:t>
                </a:r>
                <a:r>
                  <a:rPr lang="en-US" altLang="zh-CN" sz="2800" dirty="0" smtClean="0">
                    <a:cs typeface="+mn-lt"/>
                    <a:sym typeface="+mn-ea"/>
                  </a:rPr>
                  <a:t>                    y=18,7</a:t>
                </a:r>
                <a:r>
                  <a:rPr lang="en-US" altLang="zh-CN" sz="2800" dirty="0">
                    <a:ea typeface="微软雅黑" panose="020B0503020204020204" pitchFamily="34" charset="-122"/>
                    <a:cs typeface="+mn-lt"/>
                    <a:sym typeface="+mn-ea"/>
                  </a:rPr>
                  <a:t>∙24+21(mod26)=7,  y</a:t>
                </a:r>
                <a14:m>
                  <m:oMath xmlns:m="http://schemas.openxmlformats.org/officeDocument/2006/math">
                    <m:r>
                      <a:rPr lang="en-US" altLang="zh-CN" sz="2800" i="1">
                        <a:latin typeface="Cambria Math"/>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h</a:t>
                </a:r>
              </a:p>
              <a:p>
                <a:pPr marL="0" indent="0">
                  <a:buNone/>
                  <a:defRPr/>
                </a:pPr>
                <a:r>
                  <a:rPr lang="en-US" altLang="zh-CN" sz="2800" dirty="0">
                    <a:cs typeface="宋体" panose="02010600030101010101" pitchFamily="2" charset="-122"/>
                  </a:rPr>
                  <a:t>    因此，security 对应的密文是 </a:t>
                </a:r>
                <a:r>
                  <a:rPr lang="en-US" altLang="zh-CN" sz="2800" dirty="0" err="1">
                    <a:cs typeface="宋体" panose="02010600030101010101" pitchFamily="2" charset="-122"/>
                  </a:rPr>
                  <a:t>rxjfkzyh</a:t>
                </a:r>
                <a:r>
                  <a:rPr lang="en-US" altLang="zh-CN" sz="2800" dirty="0" smtClean="0">
                    <a:cs typeface="宋体" panose="02010600030101010101" pitchFamily="2" charset="-122"/>
                  </a:rPr>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6757" y="1763889"/>
                <a:ext cx="7470498" cy="4914099"/>
              </a:xfrm>
              <a:blipFill rotWithShape="1">
                <a:blip r:embed="rId2"/>
                <a:stretch>
                  <a:fillRect l="-1631" t="-161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dirty="0"/>
          </a:p>
        </p:txBody>
      </p:sp>
      <p:sp>
        <p:nvSpPr>
          <p:cNvPr id="5" name="页脚占位符 4"/>
          <p:cNvSpPr>
            <a:spLocks noGrp="1"/>
          </p:cNvSpPr>
          <p:nvPr>
            <p:ph type="ftr" sz="quarter" idx="11"/>
          </p:nvPr>
        </p:nvSpPr>
        <p:spPr/>
        <p:txBody>
          <a:bodyPr/>
          <a:lstStyle/>
          <a:p>
            <a:pPr>
              <a:defRPr/>
            </a:pPr>
            <a:r>
              <a:rPr lang="zh-CN" altLang="en-US" dirty="0" smtClean="0"/>
              <a:t>密码学</a:t>
            </a:r>
            <a:r>
              <a:rPr lang="en-US" altLang="zh-CN" dirty="0" smtClean="0"/>
              <a:t>---</a:t>
            </a:r>
            <a:r>
              <a:rPr lang="zh-CN" altLang="en-US" dirty="0" smtClean="0"/>
              <a:t>基础理论与应用</a:t>
            </a:r>
            <a:endParaRPr lang="en-US" altLang="zh-CN" dirty="0"/>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28</a:t>
            </a:fld>
            <a:endParaRPr lang="en-US" altLang="zh-CN"/>
          </a:p>
        </p:txBody>
      </p:sp>
    </p:spTree>
    <p:extLst>
      <p:ext uri="{BB962C8B-B14F-4D97-AF65-F5344CB8AC3E}">
        <p14:creationId xmlns:p14="http://schemas.microsoft.com/office/powerpoint/2010/main" val="2599814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29</a:t>
            </a:fld>
            <a:endParaRPr lang="en-US" altLang="zh-CN"/>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 xmlns:a16="http://schemas.microsoft.com/office/drawing/2014/main" id="{55C6834A-207B-4207-A10D-177453644F2F}"/>
                  </a:ext>
                </a:extLst>
              </p:cNvPr>
              <p:cNvSpPr>
                <a:spLocks noGrp="1"/>
              </p:cNvSpPr>
              <p:nvPr>
                <p:ph idx="1"/>
              </p:nvPr>
            </p:nvSpPr>
            <p:spPr>
              <a:xfrm>
                <a:off x="656739" y="1969377"/>
                <a:ext cx="7772400" cy="4114800"/>
              </a:xfrm>
            </p:spPr>
            <p:txBody>
              <a:bodyPr/>
              <a:lstStyle/>
              <a:p>
                <a:pPr marL="0" indent="0">
                  <a:buFont typeface="Wingdings" panose="05000000000000000000" pitchFamily="2" charset="2"/>
                  <a:buNone/>
                  <a:defRPr/>
                </a:pPr>
                <a:r>
                  <a:rPr lang="en-US" altLang="zh-CN" sz="2800" dirty="0">
                    <a:cs typeface="+mn-lt"/>
                  </a:rPr>
                  <a:t>        v=21,7</a:t>
                </a:r>
                <a:r>
                  <a:rPr lang="en-US" altLang="zh-CN" sz="2800" baseline="30000" dirty="0">
                    <a:cs typeface="+mn-lt"/>
                  </a:rPr>
                  <a:t>-1</a:t>
                </a:r>
                <a:r>
                  <a:rPr lang="en-US" altLang="zh-CN" sz="2800" dirty="0">
                    <a:ea typeface="微软雅黑" panose="020B0503020204020204" pitchFamily="34" charset="-122"/>
                    <a:cs typeface="+mn-lt"/>
                    <a:sym typeface="+mn-ea"/>
                  </a:rPr>
                  <a:t>∙(21-21)(mod26)=0,v</a:t>
                </a:r>
                <a14:m>
                  <m:oMath xmlns:m="http://schemas.openxmlformats.org/officeDocument/2006/math">
                    <m:r>
                      <a:rPr lang="en-US" altLang="zh-CN" sz="2800" i="1">
                        <a:latin typeface="Cambria Math"/>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a</a:t>
                </a:r>
              </a:p>
              <a:p>
                <a:pPr marL="0" indent="0">
                  <a:buNone/>
                  <a:defRPr/>
                </a:pPr>
                <a:r>
                  <a:rPr lang="en-US" altLang="zh-CN" sz="2800" dirty="0">
                    <a:cs typeface="+mn-lt"/>
                    <a:sym typeface="+mn-ea"/>
                  </a:rPr>
                  <a:t>        l=11,7</a:t>
                </a:r>
                <a:r>
                  <a:rPr lang="en-US" altLang="zh-CN" sz="2800" baseline="30000" dirty="0">
                    <a:cs typeface="+mn-lt"/>
                    <a:sym typeface="+mn-ea"/>
                  </a:rPr>
                  <a:t>-1</a:t>
                </a:r>
                <a:r>
                  <a:rPr lang="en-US" altLang="zh-CN" sz="2800" dirty="0">
                    <a:ea typeface="微软雅黑" panose="020B0503020204020204" pitchFamily="34" charset="-122"/>
                    <a:cs typeface="+mn-lt"/>
                    <a:sym typeface="+mn-ea"/>
                  </a:rPr>
                  <a:t>∙(11-21)(mod26)=6, l</a:t>
                </a:r>
                <a14:m>
                  <m:oMath xmlns:m="http://schemas.openxmlformats.org/officeDocument/2006/math">
                    <m:r>
                      <a:rPr lang="en-US" altLang="zh-CN" sz="2800" i="1">
                        <a:latin typeface="Cambria Math"/>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g</a:t>
                </a:r>
              </a:p>
              <a:p>
                <a:pPr marL="0" indent="0">
                  <a:buNone/>
                  <a:defRPr/>
                </a:pPr>
                <a:r>
                  <a:rPr lang="en-US" altLang="zh-CN" sz="2800" dirty="0">
                    <a:cs typeface="+mn-lt"/>
                    <a:sym typeface="+mn-ea"/>
                  </a:rPr>
                  <a:t>        l=11,7</a:t>
                </a:r>
                <a:r>
                  <a:rPr lang="en-US" altLang="zh-CN" sz="2800" baseline="30000" dirty="0">
                    <a:cs typeface="+mn-lt"/>
                    <a:sym typeface="+mn-ea"/>
                  </a:rPr>
                  <a:t>-1</a:t>
                </a:r>
                <a:r>
                  <a:rPr lang="en-US" altLang="zh-CN" sz="2800" dirty="0">
                    <a:ea typeface="微软雅黑" panose="020B0503020204020204" pitchFamily="34" charset="-122"/>
                    <a:cs typeface="+mn-lt"/>
                    <a:sym typeface="+mn-ea"/>
                  </a:rPr>
                  <a:t>∙(11-21)(mod26)=6, l</a:t>
                </a:r>
                <a14:m>
                  <m:oMath xmlns:m="http://schemas.openxmlformats.org/officeDocument/2006/math">
                    <m:r>
                      <a:rPr lang="en-US" altLang="zh-CN" sz="2800" i="1">
                        <a:latin typeface="Cambria Math"/>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g</a:t>
                </a:r>
              </a:p>
              <a:p>
                <a:pPr marL="0" indent="0">
                  <a:buNone/>
                  <a:defRPr/>
                </a:pPr>
                <a:r>
                  <a:rPr lang="zh-CN" altLang="en-US" sz="2800" dirty="0">
                    <a:cs typeface="+mn-lt"/>
                  </a:rPr>
                  <a:t>        </a:t>
                </a:r>
                <a:r>
                  <a:rPr lang="en-US" altLang="zh-CN" sz="2800" dirty="0">
                    <a:cs typeface="+mn-lt"/>
                    <a:sym typeface="+mn-ea"/>
                  </a:rPr>
                  <a:t>x=23,7</a:t>
                </a:r>
                <a:r>
                  <a:rPr lang="en-US" altLang="zh-CN" sz="2800" baseline="30000" dirty="0">
                    <a:cs typeface="+mn-lt"/>
                    <a:sym typeface="+mn-ea"/>
                  </a:rPr>
                  <a:t>-1</a:t>
                </a:r>
                <a:r>
                  <a:rPr lang="en-US" altLang="zh-CN" sz="2800" dirty="0">
                    <a:ea typeface="微软雅黑" panose="020B0503020204020204" pitchFamily="34" charset="-122"/>
                    <a:cs typeface="+mn-lt"/>
                    <a:sym typeface="+mn-ea"/>
                  </a:rPr>
                  <a:t>∙(23-21)(mod26)=4,x</a:t>
                </a:r>
                <a14:m>
                  <m:oMath xmlns:m="http://schemas.openxmlformats.org/officeDocument/2006/math">
                    <m:r>
                      <a:rPr lang="en-US" altLang="zh-CN" sz="2800" i="1">
                        <a:latin typeface="Cambria Math"/>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e</a:t>
                </a:r>
              </a:p>
              <a:p>
                <a:pPr marL="0" indent="0">
                  <a:buNone/>
                  <a:defRPr/>
                </a:pPr>
                <a:r>
                  <a:rPr lang="en-US" altLang="zh-CN" sz="2800" dirty="0">
                    <a:cs typeface="+mn-lt"/>
                    <a:sym typeface="+mn-ea"/>
                  </a:rPr>
                  <a:t>        </a:t>
                </a:r>
                <a:r>
                  <a:rPr lang="en-US" altLang="zh-CN" sz="2800" dirty="0" err="1">
                    <a:cs typeface="+mn-lt"/>
                    <a:sym typeface="+mn-ea"/>
                  </a:rPr>
                  <a:t>i</a:t>
                </a:r>
                <a:r>
                  <a:rPr lang="en-US" altLang="zh-CN" sz="2800" dirty="0">
                    <a:cs typeface="+mn-lt"/>
                    <a:sym typeface="+mn-ea"/>
                  </a:rPr>
                  <a:t>=8,   7</a:t>
                </a:r>
                <a:r>
                  <a:rPr lang="en-US" altLang="zh-CN" sz="2800" baseline="30000" dirty="0">
                    <a:cs typeface="+mn-lt"/>
                    <a:sym typeface="+mn-ea"/>
                  </a:rPr>
                  <a:t>-1</a:t>
                </a:r>
                <a:r>
                  <a:rPr lang="en-US" altLang="zh-CN" sz="2800" dirty="0">
                    <a:ea typeface="微软雅黑" panose="020B0503020204020204" pitchFamily="34" charset="-122"/>
                    <a:cs typeface="+mn-lt"/>
                    <a:sym typeface="+mn-ea"/>
                  </a:rPr>
                  <a:t>∙(8-21)(mod26)=13,i</a:t>
                </a:r>
                <a14:m>
                  <m:oMath xmlns:m="http://schemas.openxmlformats.org/officeDocument/2006/math">
                    <m:r>
                      <a:rPr lang="en-US" altLang="zh-CN" sz="2800" i="1">
                        <a:latin typeface="Cambria Math"/>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n</a:t>
                </a:r>
              </a:p>
              <a:p>
                <a:pPr marL="0" indent="0">
                  <a:buNone/>
                  <a:defRPr/>
                </a:pPr>
                <a:r>
                  <a:rPr lang="en-US" altLang="zh-CN" sz="2800" dirty="0">
                    <a:cs typeface="+mn-lt"/>
                    <a:sym typeface="+mn-ea"/>
                  </a:rPr>
                  <a:t>        j=9,   7</a:t>
                </a:r>
                <a:r>
                  <a:rPr lang="en-US" altLang="zh-CN" sz="2800" baseline="30000" dirty="0">
                    <a:cs typeface="+mn-lt"/>
                    <a:sym typeface="+mn-ea"/>
                  </a:rPr>
                  <a:t>-1</a:t>
                </a:r>
                <a:r>
                  <a:rPr lang="en-US" altLang="zh-CN" sz="2800" dirty="0">
                    <a:ea typeface="微软雅黑" panose="020B0503020204020204" pitchFamily="34" charset="-122"/>
                    <a:cs typeface="+mn-lt"/>
                    <a:sym typeface="+mn-ea"/>
                  </a:rPr>
                  <a:t>∙(9-21)(mod26)=2,  j</a:t>
                </a:r>
                <a14:m>
                  <m:oMath xmlns:m="http://schemas.openxmlformats.org/officeDocument/2006/math">
                    <m:r>
                      <a:rPr lang="en-US" altLang="zh-CN" sz="2800" i="1">
                        <a:latin typeface="Cambria Math"/>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c</a:t>
                </a:r>
              </a:p>
              <a:p>
                <a:pPr marL="0" indent="0">
                  <a:buNone/>
                  <a:defRPr/>
                </a:pPr>
                <a:r>
                  <a:rPr lang="en-US" altLang="zh-CN" sz="2800" dirty="0">
                    <a:cs typeface="+mn-lt"/>
                    <a:sym typeface="+mn-ea"/>
                  </a:rPr>
                  <a:t>        h=7,  7</a:t>
                </a:r>
                <a:r>
                  <a:rPr lang="en-US" altLang="zh-CN" sz="2800" baseline="30000" dirty="0">
                    <a:cs typeface="+mn-lt"/>
                    <a:sym typeface="+mn-ea"/>
                  </a:rPr>
                  <a:t>-1</a:t>
                </a:r>
                <a:r>
                  <a:rPr lang="en-US" altLang="zh-CN" sz="2800" dirty="0">
                    <a:ea typeface="微软雅黑" panose="020B0503020204020204" pitchFamily="34" charset="-122"/>
                    <a:cs typeface="+mn-lt"/>
                    <a:sym typeface="+mn-ea"/>
                  </a:rPr>
                  <a:t>∙(7-21)(mod26)=24,h</a:t>
                </a:r>
                <a14:m>
                  <m:oMath xmlns:m="http://schemas.openxmlformats.org/officeDocument/2006/math">
                    <m:r>
                      <a:rPr lang="en-US" altLang="zh-CN" sz="2800" i="1">
                        <a:latin typeface="Cambria Math"/>
                        <a:ea typeface="Cambria Math" panose="02040503050406030204" pitchFamily="18" charset="0"/>
                        <a:cs typeface="+mn-lt"/>
                      </a:rPr>
                      <m:t>⇒</m:t>
                    </m:r>
                  </m:oMath>
                </a14:m>
                <a:r>
                  <a:rPr lang="en-US" altLang="zh-CN" sz="2800" dirty="0">
                    <a:ea typeface="微软雅黑" panose="020B0503020204020204" pitchFamily="34" charset="-122"/>
                    <a:cs typeface="+mn-lt"/>
                    <a:sym typeface="+mn-ea"/>
                  </a:rPr>
                  <a:t>y</a:t>
                </a:r>
              </a:p>
              <a:p>
                <a:pPr marL="0" indent="0">
                  <a:buNone/>
                  <a:defRPr/>
                </a:pPr>
                <a:r>
                  <a:rPr lang="en-US" altLang="zh-CN" sz="2800" dirty="0">
                    <a:cs typeface="宋体" panose="02010600030101010101" pitchFamily="2" charset="-122"/>
                    <a:sym typeface="+mn-ea"/>
                  </a:rPr>
                  <a:t>   因此，vlxijh </a:t>
                </a:r>
                <a:r>
                  <a:rPr lang="en-US" altLang="zh-CN" sz="2800" dirty="0" err="1">
                    <a:cs typeface="宋体" panose="02010600030101010101" pitchFamily="2" charset="-122"/>
                    <a:sym typeface="+mn-ea"/>
                  </a:rPr>
                  <a:t>对应的明文是</a:t>
                </a:r>
                <a:r>
                  <a:rPr lang="en-US" altLang="zh-CN" sz="2800" dirty="0">
                    <a:cs typeface="宋体" panose="02010600030101010101" pitchFamily="2" charset="-122"/>
                    <a:sym typeface="+mn-ea"/>
                  </a:rPr>
                  <a:t> agency。</a:t>
                </a:r>
                <a:endParaRPr lang="en-US" altLang="zh-CN" sz="2800" dirty="0">
                  <a:ea typeface="微软雅黑" panose="020B0503020204020204" pitchFamily="34" charset="-122"/>
                  <a:cs typeface="+mn-lt"/>
                  <a:sym typeface="+mn-ea"/>
                </a:endParaRPr>
              </a:p>
              <a:p>
                <a:pPr marL="0" indent="0">
                  <a:buNone/>
                  <a:defRPr/>
                </a:pPr>
                <a:endParaRPr lang="en-US" altLang="zh-CN" sz="2800" dirty="0">
                  <a:ea typeface="微软雅黑" panose="020B0503020204020204" pitchFamily="34" charset="-122"/>
                  <a:cs typeface="+mn-lt"/>
                  <a:sym typeface="+mn-ea"/>
                </a:endParaRPr>
              </a:p>
              <a:p>
                <a:pPr marL="0" indent="0">
                  <a:buNone/>
                  <a:defRPr/>
                </a:pPr>
                <a:endParaRPr lang="en-US" altLang="zh-CN" sz="2800" dirty="0">
                  <a:latin typeface="宋体" panose="02010600030101010101" pitchFamily="2" charset="-122"/>
                  <a:cs typeface="宋体" panose="02010600030101010101" pitchFamily="2" charset="-122"/>
                </a:endParaRPr>
              </a:p>
              <a:p>
                <a:pPr marL="0" indent="0">
                  <a:buFont typeface="Wingdings" panose="05000000000000000000" pitchFamily="2" charset="2"/>
                  <a:buNone/>
                  <a:defRPr/>
                </a:pPr>
                <a:endParaRPr lang="en-US" altLang="zh-CN" sz="2800" dirty="0">
                  <a:latin typeface="宋体" panose="02010600030101010101" pitchFamily="2" charset="-122"/>
                  <a:cs typeface="宋体" panose="02010600030101010101" pitchFamily="2" charset="-122"/>
                </a:endParaRPr>
              </a:p>
            </p:txBody>
          </p:sp>
        </mc:Choice>
        <mc:Fallback xmlns="">
          <p:sp>
            <p:nvSpPr>
              <p:cNvPr id="7" name="内容占位符 2">
                <a:extLst>
                  <a:ext uri="{FF2B5EF4-FFF2-40B4-BE49-F238E27FC236}">
                    <a16:creationId xmlns="" xmlns:a16="http://schemas.microsoft.com/office/drawing/2014/main" xmlns:a14="http://schemas.microsoft.com/office/drawing/2010/main" id="{55C6834A-207B-4207-A10D-177453644F2F}"/>
                  </a:ext>
                </a:extLst>
              </p:cNvPr>
              <p:cNvSpPr>
                <a:spLocks noGrp="1" noRot="1" noChangeAspect="1" noMove="1" noResize="1" noEditPoints="1" noAdjustHandles="1" noChangeArrowheads="1" noChangeShapeType="1" noTextEdit="1"/>
              </p:cNvSpPr>
              <p:nvPr>
                <p:ph idx="1"/>
              </p:nvPr>
            </p:nvSpPr>
            <p:spPr>
              <a:xfrm>
                <a:off x="656739" y="1969377"/>
                <a:ext cx="7772400" cy="4114800"/>
              </a:xfrm>
              <a:blipFill rotWithShape="1">
                <a:blip r:embed="rId2"/>
                <a:stretch>
                  <a:fillRect t="-1481"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82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a:extLst>
              <a:ext uri="{FF2B5EF4-FFF2-40B4-BE49-F238E27FC236}">
                <a16:creationId xmlns="" xmlns:a16="http://schemas.microsoft.com/office/drawing/2014/main" id="{B5537E5C-A13B-4214-A2D3-919C488234B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CD9A630-72D1-4DD5-A97B-E85015620DB7}"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8195" name="页脚占位符 4">
            <a:extLst>
              <a:ext uri="{FF2B5EF4-FFF2-40B4-BE49-F238E27FC236}">
                <a16:creationId xmlns="" xmlns:a16="http://schemas.microsoft.com/office/drawing/2014/main" id="{91AFA127-13EC-4741-BE4F-FA1B1A09BD1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dirty="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dirty="0">
              <a:latin typeface="Tahoma" panose="020B0604030504040204" pitchFamily="34" charset="0"/>
            </a:endParaRPr>
          </a:p>
        </p:txBody>
      </p:sp>
      <p:sp>
        <p:nvSpPr>
          <p:cNvPr id="8196" name="灯片编号占位符 5">
            <a:extLst>
              <a:ext uri="{FF2B5EF4-FFF2-40B4-BE49-F238E27FC236}">
                <a16:creationId xmlns="" xmlns:a16="http://schemas.microsoft.com/office/drawing/2014/main" id="{079DB0ED-0092-4236-ADC2-BB2728E7000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220C96A-41C2-4D9B-89FA-ACFB58FEEF3B}" type="slidenum">
              <a:rPr lang="en-US" altLang="zh-CN" sz="1400" smtClean="0">
                <a:latin typeface="Tahoma" panose="020B0604030504040204" pitchFamily="34" charset="0"/>
              </a:rPr>
              <a:pPr>
                <a:spcBef>
                  <a:spcPct val="0"/>
                </a:spcBef>
                <a:buClrTx/>
                <a:buSzTx/>
                <a:buFontTx/>
                <a:buNone/>
              </a:pPr>
              <a:t>3</a:t>
            </a:fld>
            <a:endParaRPr lang="en-US" altLang="zh-CN" sz="1400" dirty="0">
              <a:latin typeface="Tahoma" panose="020B0604030504040204" pitchFamily="34" charset="0"/>
            </a:endParaRPr>
          </a:p>
        </p:txBody>
      </p:sp>
      <p:sp>
        <p:nvSpPr>
          <p:cNvPr id="45059" name="Rectangle 3">
            <a:extLst>
              <a:ext uri="{FF2B5EF4-FFF2-40B4-BE49-F238E27FC236}">
                <a16:creationId xmlns="" xmlns:a16="http://schemas.microsoft.com/office/drawing/2014/main" id="{91945E73-D696-4E04-8AA2-57EBCA077938}"/>
              </a:ext>
            </a:extLst>
          </p:cNvPr>
          <p:cNvSpPr>
            <a:spLocks noGrp="1" noChangeArrowheads="1"/>
          </p:cNvSpPr>
          <p:nvPr>
            <p:ph idx="1"/>
          </p:nvPr>
        </p:nvSpPr>
        <p:spPr>
          <a:xfrm>
            <a:off x="431724" y="1989138"/>
            <a:ext cx="8505567" cy="4051300"/>
          </a:xfrm>
        </p:spPr>
        <p:txBody>
          <a:bodyPr/>
          <a:lstStyle/>
          <a:p>
            <a:pPr marL="0" indent="0" eaLnBrk="1" hangingPunct="1">
              <a:buFont typeface="Wingdings" panose="05000000000000000000" pitchFamily="2" charset="2"/>
              <a:buNone/>
              <a:defRPr/>
            </a:pPr>
            <a:r>
              <a:rPr lang="zh-CN" altLang="en-US" sz="2800" dirty="0"/>
              <a:t>      </a:t>
            </a:r>
            <a:r>
              <a:rPr lang="zh-CN" altLang="en-US" sz="2800" dirty="0">
                <a:latin typeface="+mn-ea"/>
              </a:rPr>
              <a:t>置换密码又称换位密码</a:t>
            </a:r>
            <a:r>
              <a:rPr lang="en-US" altLang="zh-CN" sz="2800" dirty="0">
                <a:latin typeface="+mn-ea"/>
              </a:rPr>
              <a:t>(Transposition Cipher),</a:t>
            </a:r>
            <a:r>
              <a:rPr lang="zh-CN" altLang="en-US" sz="2800" dirty="0">
                <a:latin typeface="+mn-ea"/>
              </a:rPr>
              <a:t>是指将明文中各字符的位置次序重新排列得到密文的一种密码体制（根据一定的规则重新排列明文，以便打破明文的结构特性）。置换密码的特点是保持明文的所有字符不变，只是利用置换打乱了明文字符的位置和次序。</a:t>
            </a:r>
            <a:endParaRPr lang="en-US" altLang="zh-CN" sz="2800" dirty="0">
              <a:latin typeface="+mn-ea"/>
            </a:endParaRPr>
          </a:p>
          <a:p>
            <a:pPr marL="0" indent="0" eaLnBrk="1" hangingPunct="1">
              <a:buFont typeface="Wingdings" panose="05000000000000000000" pitchFamily="2" charset="2"/>
              <a:buNone/>
              <a:defRPr/>
            </a:pPr>
            <a:r>
              <a:rPr lang="zh-CN" altLang="en-US" sz="2800" dirty="0"/>
              <a:t>      </a:t>
            </a:r>
            <a:endParaRPr kumimoji="1" lang="zh-CN" altLang="en-US" sz="2800" b="1" kern="1200" dirty="0">
              <a:latin typeface="+mn-ea"/>
            </a:endParaRPr>
          </a:p>
        </p:txBody>
      </p:sp>
      <p:sp>
        <p:nvSpPr>
          <p:cNvPr id="8198" name="文本框 1">
            <a:extLst>
              <a:ext uri="{FF2B5EF4-FFF2-40B4-BE49-F238E27FC236}">
                <a16:creationId xmlns="" xmlns:a16="http://schemas.microsoft.com/office/drawing/2014/main" id="{90617377-7477-44E7-92A9-8C893E2F4630}"/>
              </a:ext>
            </a:extLst>
          </p:cNvPr>
          <p:cNvSpPr txBox="1">
            <a:spLocks noChangeArrowheads="1"/>
          </p:cNvSpPr>
          <p:nvPr/>
        </p:nvSpPr>
        <p:spPr bwMode="auto">
          <a:xfrm>
            <a:off x="1162050" y="863829"/>
            <a:ext cx="3600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4400" dirty="0" smtClean="0">
                <a:solidFill>
                  <a:srgbClr val="FF0000"/>
                </a:solidFill>
                <a:latin typeface="+mn-lt"/>
                <a:ea typeface="黑体" panose="02010609060101010101" pitchFamily="49" charset="-122"/>
              </a:rPr>
              <a:t>2.1 </a:t>
            </a:r>
            <a:r>
              <a:rPr lang="zh-CN" altLang="en-US" sz="4400" dirty="0" smtClean="0">
                <a:solidFill>
                  <a:srgbClr val="FF0000"/>
                </a:solidFill>
                <a:latin typeface="+mn-lt"/>
                <a:ea typeface="黑体" panose="02010609060101010101" pitchFamily="49" charset="-122"/>
              </a:rPr>
              <a:t>置换</a:t>
            </a:r>
            <a:r>
              <a:rPr lang="zh-CN" altLang="en-US" sz="4400" dirty="0">
                <a:solidFill>
                  <a:srgbClr val="FF0000"/>
                </a:solidFill>
                <a:latin typeface="+mn-lt"/>
                <a:ea typeface="黑体" panose="02010609060101010101" pitchFamily="49" charset="-122"/>
              </a:rPr>
              <a:t>密码</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 xmlns:a16="http://schemas.microsoft.com/office/drawing/2014/main" id="{2BE1685C-7E6B-4FD2-9B3D-C35229E378D4}"/>
              </a:ext>
            </a:extLst>
          </p:cNvPr>
          <p:cNvSpPr>
            <a:spLocks noGrp="1" noChangeArrowheads="1"/>
          </p:cNvSpPr>
          <p:nvPr>
            <p:ph type="title"/>
          </p:nvPr>
        </p:nvSpPr>
        <p:spPr>
          <a:xfrm>
            <a:off x="1154113" y="863829"/>
            <a:ext cx="7793037" cy="874484"/>
          </a:xfrm>
        </p:spPr>
        <p:txBody>
          <a:bodyPr/>
          <a:lstStyle/>
          <a:p>
            <a:pPr>
              <a:defRPr/>
            </a:pPr>
            <a:r>
              <a:rPr lang="zh-CN" altLang="en-US" dirty="0">
                <a:solidFill>
                  <a:srgbClr val="FF0000"/>
                </a:solidFill>
                <a:latin typeface="+mj-ea"/>
              </a:rPr>
              <a:t>2.2.2 多表代换密码</a:t>
            </a:r>
          </a:p>
        </p:txBody>
      </p:sp>
      <p:sp>
        <p:nvSpPr>
          <p:cNvPr id="37891" name="内容占位符 2">
            <a:extLst>
              <a:ext uri="{FF2B5EF4-FFF2-40B4-BE49-F238E27FC236}">
                <a16:creationId xmlns="" xmlns:a16="http://schemas.microsoft.com/office/drawing/2014/main" id="{A39F26C9-293D-486F-9821-BFEFF6003FBB}"/>
              </a:ext>
            </a:extLst>
          </p:cNvPr>
          <p:cNvSpPr>
            <a:spLocks noGrp="1" noChangeArrowheads="1"/>
          </p:cNvSpPr>
          <p:nvPr>
            <p:ph idx="1"/>
          </p:nvPr>
        </p:nvSpPr>
        <p:spPr>
          <a:xfrm>
            <a:off x="521730" y="1898898"/>
            <a:ext cx="8253413" cy="4332287"/>
          </a:xfrm>
        </p:spPr>
        <p:txBody>
          <a:bodyPr/>
          <a:lstStyle/>
          <a:p>
            <a:pPr marL="0" indent="0">
              <a:buFont typeface="Wingdings" panose="05000000000000000000" pitchFamily="2" charset="2"/>
              <a:buNone/>
            </a:pPr>
            <a:r>
              <a:rPr lang="en-US" altLang="zh-CN" sz="2800" dirty="0">
                <a:latin typeface="宋体" panose="02010600030101010101" pitchFamily="2" charset="-122"/>
              </a:rPr>
              <a:t>    多表代换密码是指依次对明文的各组信息使用无限多的或有限个周期性重复的固定代换表进行替换来得到密文。若使用无限多的固定代换表（相对于明文变化是随机的），</a:t>
            </a:r>
            <a:r>
              <a:rPr lang="en-US" altLang="zh-CN" sz="2800" dirty="0" err="1">
                <a:latin typeface="宋体" panose="02010600030101010101" pitchFamily="2" charset="-122"/>
              </a:rPr>
              <a:t>则称其为一次一密代换密码；若使用有限个周期性重复的固定代换表，则称其为周期多表代换密码</a:t>
            </a:r>
            <a:r>
              <a:rPr lang="en-US" altLang="zh-CN" sz="2800" dirty="0">
                <a:latin typeface="宋体" panose="02010600030101010101" pitchFamily="2" charset="-122"/>
              </a:rPr>
              <a:t>。</a:t>
            </a:r>
          </a:p>
          <a:p>
            <a:pPr marL="0" indent="0">
              <a:buFont typeface="Wingdings" panose="05000000000000000000" pitchFamily="2" charset="2"/>
              <a:buNone/>
            </a:pPr>
            <a:r>
              <a:rPr lang="en-US" altLang="zh-CN" sz="2800" dirty="0">
                <a:latin typeface="宋体" panose="02010600030101010101" pitchFamily="2" charset="-122"/>
              </a:rPr>
              <a:t>    一次一密代换密码是在理论上唯一不可破解的密码，这种密码对于明文的特点可实现完全隐藏，但由于需要的密钥量与明文所含信息单元的个数一样，故其难以实用。</a:t>
            </a:r>
          </a:p>
          <a:p>
            <a:pPr marL="0" indent="0">
              <a:buFont typeface="Wingdings" panose="05000000000000000000" pitchFamily="2" charset="2"/>
              <a:buNone/>
            </a:pPr>
            <a:endParaRPr lang="en-US" altLang="zh-CN" sz="2800" dirty="0">
              <a:latin typeface="宋体" panose="02010600030101010101" pitchFamily="2" charset="-122"/>
            </a:endParaRPr>
          </a:p>
        </p:txBody>
      </p:sp>
      <p:sp>
        <p:nvSpPr>
          <p:cNvPr id="37892" name="日期占位符 3">
            <a:extLst>
              <a:ext uri="{FF2B5EF4-FFF2-40B4-BE49-F238E27FC236}">
                <a16:creationId xmlns="" xmlns:a16="http://schemas.microsoft.com/office/drawing/2014/main" id="{C6D00FE2-B678-4F7C-B9EA-869356890D0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5671EF3-7F31-491C-8EA8-080C25C24C8E}"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37893" name="页脚占位符 4">
            <a:extLst>
              <a:ext uri="{FF2B5EF4-FFF2-40B4-BE49-F238E27FC236}">
                <a16:creationId xmlns="" xmlns:a16="http://schemas.microsoft.com/office/drawing/2014/main" id="{01F7B0A5-C3E4-44A6-B7BE-A5693E4CCF5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37894" name="灯片编号占位符 5">
            <a:extLst>
              <a:ext uri="{FF2B5EF4-FFF2-40B4-BE49-F238E27FC236}">
                <a16:creationId xmlns="" xmlns:a16="http://schemas.microsoft.com/office/drawing/2014/main" id="{17A120AE-A71B-4F55-A559-F59F39717E7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2AEA5912-51A3-4156-AF49-ADD79BAE453E}" type="slidenum">
              <a:rPr lang="en-US" altLang="zh-CN" sz="1400" smtClean="0">
                <a:latin typeface="Tahoma" panose="020B0604030504040204" pitchFamily="34" charset="0"/>
              </a:rPr>
              <a:pPr>
                <a:spcBef>
                  <a:spcPct val="0"/>
                </a:spcBef>
                <a:buClrTx/>
                <a:buSzTx/>
                <a:buFontTx/>
                <a:buNone/>
              </a:pPr>
              <a:t>30</a:t>
            </a:fld>
            <a:endParaRPr lang="en-US" altLang="zh-CN" sz="1400">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BB56AE3A-6147-4E59-946D-03108A9E83EF}"/>
              </a:ext>
            </a:extLst>
          </p:cNvPr>
          <p:cNvSpPr>
            <a:spLocks noGrp="1"/>
          </p:cNvSpPr>
          <p:nvPr>
            <p:ph idx="1"/>
          </p:nvPr>
        </p:nvSpPr>
        <p:spPr>
          <a:xfrm>
            <a:off x="1061766" y="2438934"/>
            <a:ext cx="6996113" cy="2457683"/>
          </a:xfrm>
        </p:spPr>
        <p:txBody>
          <a:bodyPr/>
          <a:lstStyle/>
          <a:p>
            <a:pPr marL="0" indent="0">
              <a:buFont typeface="Wingdings" panose="05000000000000000000" pitchFamily="2" charset="2"/>
              <a:buNone/>
              <a:defRPr/>
            </a:pPr>
            <a:r>
              <a:rPr lang="zh-CN" altLang="zh-CN" sz="2800" dirty="0" smtClean="0">
                <a:cs typeface="宋体" panose="02010600030101010101" pitchFamily="2" charset="-122"/>
              </a:rPr>
              <a:t>而</a:t>
            </a:r>
            <a:r>
              <a:rPr lang="zh-CN" altLang="zh-CN" sz="2800" dirty="0">
                <a:cs typeface="宋体" panose="02010600030101010101" pitchFamily="2" charset="-122"/>
              </a:rPr>
              <a:t>周期多表代换密码的实际情形如下</a:t>
            </a:r>
            <a:r>
              <a:rPr lang="zh-CN" altLang="zh-CN" sz="2800" dirty="0" smtClean="0">
                <a:cs typeface="宋体" panose="02010600030101010101" pitchFamily="2" charset="-122"/>
              </a:rPr>
              <a:t>：</a:t>
            </a:r>
            <a:endParaRPr lang="en-US" altLang="zh-CN" sz="2800" dirty="0" smtClean="0">
              <a:cs typeface="宋体" panose="02010600030101010101" pitchFamily="2" charset="-122"/>
            </a:endParaRPr>
          </a:p>
          <a:p>
            <a:pPr marL="0" indent="0">
              <a:buFont typeface="Wingdings" panose="05000000000000000000" pitchFamily="2" charset="2"/>
              <a:buNone/>
              <a:defRPr/>
            </a:pPr>
            <a:r>
              <a:rPr lang="zh-CN" altLang="zh-CN" sz="2800" dirty="0" smtClean="0">
                <a:cs typeface="宋体" panose="02010600030101010101" pitchFamily="2" charset="-122"/>
              </a:rPr>
              <a:t>在</a:t>
            </a:r>
            <a:r>
              <a:rPr lang="zh-CN" altLang="zh-CN" sz="2800" dirty="0">
                <a:cs typeface="宋体" panose="02010600030101010101" pitchFamily="2" charset="-122"/>
              </a:rPr>
              <a:t>密钥给定（</a:t>
            </a:r>
            <a:r>
              <a:rPr lang="en-US" altLang="zh-CN" sz="2800" i="1" dirty="0">
                <a:cs typeface="宋体" panose="02010600030101010101" pitchFamily="2" charset="-122"/>
              </a:rPr>
              <a:t>d</a:t>
            </a:r>
            <a:r>
              <a:rPr lang="zh-CN" altLang="zh-CN" sz="2800" dirty="0">
                <a:cs typeface="宋体" panose="02010600030101010101" pitchFamily="2" charset="-122"/>
              </a:rPr>
              <a:t>个代换表排列</a:t>
            </a:r>
            <a:r>
              <a:rPr lang="zh-CN" altLang="zh-CN" sz="2800" i="1" dirty="0">
                <a:cs typeface="+mn-lt"/>
              </a:rPr>
              <a:t>T</a:t>
            </a:r>
            <a:r>
              <a:rPr lang="en-US" altLang="zh-CN" sz="2800" baseline="-25000" dirty="0">
                <a:cs typeface="+mn-lt"/>
              </a:rPr>
              <a:t>1</a:t>
            </a:r>
            <a:r>
              <a:rPr lang="en-US" altLang="zh-CN" sz="2800" i="1" dirty="0">
                <a:cs typeface="+mn-lt"/>
              </a:rPr>
              <a:t>T</a:t>
            </a:r>
            <a:r>
              <a:rPr lang="en-US" altLang="zh-CN" sz="2800" baseline="-25000" dirty="0">
                <a:cs typeface="+mn-lt"/>
              </a:rPr>
              <a:t>2</a:t>
            </a:r>
            <a:r>
              <a:rPr lang="en-US" altLang="zh-CN" sz="2800" i="1" dirty="0">
                <a:cs typeface="+mn-lt"/>
              </a:rPr>
              <a:t>…T</a:t>
            </a:r>
            <a:r>
              <a:rPr lang="en-US" altLang="zh-CN" sz="2800" i="1" baseline="-25000" dirty="0">
                <a:cs typeface="+mn-lt"/>
              </a:rPr>
              <a:t>d</a:t>
            </a:r>
            <a:r>
              <a:rPr lang="en-US" altLang="zh-CN" sz="2800" dirty="0">
                <a:cs typeface="宋体" panose="02010600030101010101" pitchFamily="2" charset="-122"/>
              </a:rPr>
              <a:t>)</a:t>
            </a:r>
            <a:r>
              <a:rPr lang="zh-CN" altLang="zh-CN" sz="2800" dirty="0">
                <a:cs typeface="宋体" panose="02010600030101010101" pitchFamily="2" charset="-122"/>
              </a:rPr>
              <a:t>的情况下</a:t>
            </a:r>
            <a:r>
              <a:rPr lang="zh-CN" altLang="en-US" sz="2800" dirty="0">
                <a:cs typeface="宋体" panose="02010600030101010101" pitchFamily="2" charset="-122"/>
              </a:rPr>
              <a:t>加密明文</a:t>
            </a:r>
            <a:r>
              <a:rPr lang="en-US" altLang="en-US" sz="2800" i="1" dirty="0">
                <a:cs typeface="+mn-lt"/>
              </a:rPr>
              <a:t>m=m</a:t>
            </a:r>
            <a:r>
              <a:rPr lang="en-US" altLang="en-US" sz="2800" baseline="-25000" dirty="0">
                <a:cs typeface="+mn-lt"/>
              </a:rPr>
              <a:t>1</a:t>
            </a:r>
            <a:r>
              <a:rPr lang="en-US" altLang="en-US" sz="2800" i="1" dirty="0">
                <a:cs typeface="+mn-lt"/>
              </a:rPr>
              <a:t>m</a:t>
            </a:r>
            <a:r>
              <a:rPr lang="en-US" altLang="en-US" sz="2800" baseline="-25000" dirty="0">
                <a:cs typeface="+mn-lt"/>
              </a:rPr>
              <a:t>2</a:t>
            </a:r>
            <a:r>
              <a:rPr lang="en-US" altLang="en-US" sz="2800" i="1" dirty="0">
                <a:cs typeface="+mn-lt"/>
              </a:rPr>
              <a:t>m</a:t>
            </a:r>
            <a:r>
              <a:rPr lang="en-US" altLang="en-US" sz="2800" baseline="-25000" dirty="0">
                <a:cs typeface="+mn-lt"/>
              </a:rPr>
              <a:t>3</a:t>
            </a:r>
            <a:r>
              <a:rPr lang="en-US" altLang="zh-CN" sz="2800" dirty="0">
                <a:cs typeface="宋体" panose="02010600030101010101" pitchFamily="2" charset="-122"/>
                <a:sym typeface="+mn-ea"/>
              </a:rPr>
              <a:t>…的结果是</a:t>
            </a:r>
            <a:r>
              <a:rPr lang="en-US" altLang="zh-CN" sz="2800" i="1" dirty="0">
                <a:cs typeface="+mn-lt"/>
                <a:sym typeface="+mn-ea"/>
              </a:rPr>
              <a:t>c=T</a:t>
            </a:r>
            <a:r>
              <a:rPr lang="en-US" altLang="zh-CN" sz="2800" baseline="-25000" dirty="0">
                <a:cs typeface="+mn-lt"/>
                <a:sym typeface="+mn-ea"/>
              </a:rPr>
              <a:t>1</a:t>
            </a:r>
            <a:r>
              <a:rPr lang="en-US" altLang="zh-CN" sz="2800" i="1" dirty="0">
                <a:cs typeface="+mn-lt"/>
                <a:sym typeface="+mn-ea"/>
              </a:rPr>
              <a:t>(m</a:t>
            </a:r>
            <a:r>
              <a:rPr lang="en-US" altLang="zh-CN" sz="2800" baseline="-25000" dirty="0">
                <a:cs typeface="+mn-lt"/>
                <a:sym typeface="+mn-ea"/>
              </a:rPr>
              <a:t>1</a:t>
            </a:r>
            <a:r>
              <a:rPr lang="en-US" altLang="zh-CN" sz="2800" i="1" dirty="0">
                <a:cs typeface="+mn-lt"/>
                <a:sym typeface="+mn-ea"/>
              </a:rPr>
              <a:t>)…T</a:t>
            </a:r>
            <a:r>
              <a:rPr lang="en-US" altLang="zh-CN" sz="2800" i="1" baseline="-25000" dirty="0">
                <a:cs typeface="+mn-lt"/>
                <a:sym typeface="+mn-ea"/>
              </a:rPr>
              <a:t>d</a:t>
            </a:r>
            <a:r>
              <a:rPr lang="en-US" altLang="zh-CN" sz="2800" i="1" dirty="0">
                <a:cs typeface="+mn-lt"/>
                <a:sym typeface="+mn-ea"/>
              </a:rPr>
              <a:t>(m</a:t>
            </a:r>
            <a:r>
              <a:rPr lang="en-US" altLang="zh-CN" sz="2800" i="1" baseline="-25000" dirty="0">
                <a:cs typeface="+mn-lt"/>
                <a:sym typeface="+mn-ea"/>
              </a:rPr>
              <a:t>d</a:t>
            </a:r>
            <a:r>
              <a:rPr lang="en-US" altLang="zh-CN" sz="2800" i="1" dirty="0">
                <a:cs typeface="+mn-lt"/>
                <a:sym typeface="+mn-ea"/>
              </a:rPr>
              <a:t>)T</a:t>
            </a:r>
            <a:r>
              <a:rPr lang="en-US" altLang="zh-CN" sz="2800" baseline="-25000" dirty="0">
                <a:cs typeface="+mn-lt"/>
                <a:sym typeface="+mn-ea"/>
              </a:rPr>
              <a:t>1</a:t>
            </a:r>
            <a:r>
              <a:rPr lang="en-US" altLang="zh-CN" sz="2800" i="1" dirty="0">
                <a:cs typeface="+mn-lt"/>
                <a:sym typeface="+mn-ea"/>
              </a:rPr>
              <a:t>(m</a:t>
            </a:r>
            <a:r>
              <a:rPr lang="en-US" altLang="zh-CN" sz="2800" i="1" baseline="-25000" dirty="0">
                <a:cs typeface="+mn-lt"/>
                <a:sym typeface="+mn-ea"/>
              </a:rPr>
              <a:t>d+</a:t>
            </a:r>
            <a:r>
              <a:rPr lang="en-US" altLang="zh-CN" sz="2800" baseline="-25000" dirty="0">
                <a:cs typeface="+mn-lt"/>
                <a:sym typeface="+mn-ea"/>
              </a:rPr>
              <a:t>1</a:t>
            </a:r>
            <a:r>
              <a:rPr lang="en-US" altLang="zh-CN" sz="2800" i="1" dirty="0">
                <a:cs typeface="+mn-lt"/>
                <a:sym typeface="+mn-ea"/>
              </a:rPr>
              <a:t>)…T</a:t>
            </a:r>
            <a:r>
              <a:rPr lang="en-US" altLang="zh-CN" sz="2800" i="1" baseline="-25000" dirty="0">
                <a:cs typeface="+mn-lt"/>
                <a:sym typeface="+mn-ea"/>
              </a:rPr>
              <a:t>d</a:t>
            </a:r>
            <a:r>
              <a:rPr lang="en-US" altLang="zh-CN" sz="2800" i="1" dirty="0">
                <a:cs typeface="+mn-lt"/>
                <a:sym typeface="+mn-ea"/>
              </a:rPr>
              <a:t>(m</a:t>
            </a:r>
            <a:r>
              <a:rPr lang="en-US" altLang="zh-CN" sz="2800" baseline="-25000" dirty="0">
                <a:cs typeface="+mn-lt"/>
                <a:sym typeface="+mn-ea"/>
              </a:rPr>
              <a:t>2</a:t>
            </a:r>
            <a:r>
              <a:rPr lang="en-US" altLang="zh-CN" sz="2800" i="1" baseline="-25000" dirty="0">
                <a:cs typeface="+mn-lt"/>
                <a:sym typeface="+mn-ea"/>
              </a:rPr>
              <a:t>d</a:t>
            </a:r>
            <a:r>
              <a:rPr lang="en-US" altLang="zh-CN" sz="2800" i="1" dirty="0" smtClean="0">
                <a:cs typeface="+mn-lt"/>
                <a:sym typeface="+mn-ea"/>
              </a:rPr>
              <a:t>)…</a:t>
            </a:r>
            <a:r>
              <a:rPr lang="en-US" altLang="zh-CN" sz="2800" dirty="0" smtClean="0">
                <a:cs typeface="宋体" panose="02010600030101010101" pitchFamily="2" charset="-122"/>
                <a:sym typeface="+mn-ea"/>
              </a:rPr>
              <a:t>,</a:t>
            </a:r>
          </a:p>
          <a:p>
            <a:pPr marL="0" indent="0">
              <a:buFont typeface="Wingdings" panose="05000000000000000000" pitchFamily="2" charset="2"/>
              <a:buNone/>
              <a:defRPr/>
            </a:pPr>
            <a:r>
              <a:rPr lang="en-US" altLang="zh-CN" sz="2800" i="1" dirty="0" smtClean="0">
                <a:cs typeface="宋体" panose="02010600030101010101" pitchFamily="2" charset="-122"/>
                <a:sym typeface="+mn-ea"/>
              </a:rPr>
              <a:t>d </a:t>
            </a:r>
            <a:r>
              <a:rPr lang="en-US" altLang="zh-CN" sz="2800" dirty="0" smtClean="0">
                <a:cs typeface="宋体" panose="02010600030101010101" pitchFamily="2" charset="-122"/>
                <a:sym typeface="+mn-ea"/>
              </a:rPr>
              <a:t>称为该周期多表代换密码的周期</a:t>
            </a:r>
            <a:r>
              <a:rPr lang="en-US" altLang="zh-CN" sz="2800" dirty="0">
                <a:cs typeface="宋体" panose="02010600030101010101" pitchFamily="2" charset="-122"/>
                <a:sym typeface="+mn-ea"/>
              </a:rPr>
              <a:t>。</a:t>
            </a:r>
          </a:p>
        </p:txBody>
      </p:sp>
      <p:sp>
        <p:nvSpPr>
          <p:cNvPr id="38915" name="日期占位符 3">
            <a:extLst>
              <a:ext uri="{FF2B5EF4-FFF2-40B4-BE49-F238E27FC236}">
                <a16:creationId xmlns="" xmlns:a16="http://schemas.microsoft.com/office/drawing/2014/main" id="{5F12337E-CC43-4A1E-ADAF-06B1723BADA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DE56A83C-17DF-4D58-A08E-78F01EE807A6}"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38916" name="页脚占位符 4">
            <a:extLst>
              <a:ext uri="{FF2B5EF4-FFF2-40B4-BE49-F238E27FC236}">
                <a16:creationId xmlns="" xmlns:a16="http://schemas.microsoft.com/office/drawing/2014/main" id="{4D253F56-E47A-4320-9BF6-AC05CF3A1D0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dirty="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dirty="0">
              <a:latin typeface="Tahoma" panose="020B0604030504040204" pitchFamily="34" charset="0"/>
            </a:endParaRPr>
          </a:p>
        </p:txBody>
      </p:sp>
      <p:sp>
        <p:nvSpPr>
          <p:cNvPr id="38917" name="灯片编号占位符 5">
            <a:extLst>
              <a:ext uri="{FF2B5EF4-FFF2-40B4-BE49-F238E27FC236}">
                <a16:creationId xmlns="" xmlns:a16="http://schemas.microsoft.com/office/drawing/2014/main" id="{F863FC69-9D4D-4929-97BA-776C9B791F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F8433DE-CF83-42FC-A69D-C8CBB050D11A}" type="slidenum">
              <a:rPr lang="en-US" altLang="zh-CN" sz="1400" smtClean="0">
                <a:latin typeface="Tahoma" panose="020B0604030504040204" pitchFamily="34" charset="0"/>
              </a:rPr>
              <a:pPr>
                <a:spcBef>
                  <a:spcPct val="0"/>
                </a:spcBef>
                <a:buClrTx/>
                <a:buSzTx/>
                <a:buFontTx/>
                <a:buNone/>
              </a:pPr>
              <a:t>31</a:t>
            </a:fld>
            <a:endParaRPr lang="en-US" altLang="zh-CN" sz="1400" dirty="0">
              <a:latin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 xmlns:a16="http://schemas.microsoft.com/office/drawing/2014/main" id="{178735FB-C9F1-47C6-9E31-6BC9DA21E8A6}"/>
              </a:ext>
            </a:extLst>
          </p:cNvPr>
          <p:cNvSpPr>
            <a:spLocks noGrp="1" noChangeArrowheads="1"/>
          </p:cNvSpPr>
          <p:nvPr>
            <p:ph idx="1"/>
          </p:nvPr>
        </p:nvSpPr>
        <p:spPr>
          <a:xfrm>
            <a:off x="787400" y="2022475"/>
            <a:ext cx="7924876" cy="2756615"/>
          </a:xfrm>
        </p:spPr>
        <p:txBody>
          <a:bodyPr/>
          <a:lstStyle/>
          <a:p>
            <a:pPr marL="0" indent="0">
              <a:buFont typeface="Wingdings" panose="05000000000000000000" pitchFamily="2" charset="2"/>
              <a:buNone/>
            </a:pPr>
            <a:r>
              <a:rPr lang="en-US" altLang="zh-CN" sz="2800" dirty="0" smtClean="0">
                <a:latin typeface="宋体" panose="02010600030101010101" pitchFamily="2" charset="-122"/>
              </a:rPr>
              <a:t>    </a:t>
            </a:r>
            <a:r>
              <a:rPr lang="en-US" altLang="zh-CN" sz="2800" dirty="0">
                <a:latin typeface="宋体" panose="02010600030101010101" pitchFamily="2" charset="-122"/>
              </a:rPr>
              <a:t>维吉尼亚密码通过使用多个字母代换表，达到同一个字母在不同位置会被代换为不同密文的效果，使破译难度加大。维吉尼亚密码所使用的方法是用一个密钥选择使用哪个字母代换表，依次使用多个字母表，当密钥的字母使用结束后，再从头开始排列。</a:t>
            </a:r>
          </a:p>
        </p:txBody>
      </p:sp>
      <p:sp>
        <p:nvSpPr>
          <p:cNvPr id="39939" name="日期占位符 3">
            <a:extLst>
              <a:ext uri="{FF2B5EF4-FFF2-40B4-BE49-F238E27FC236}">
                <a16:creationId xmlns="" xmlns:a16="http://schemas.microsoft.com/office/drawing/2014/main" id="{FE99E539-C78D-4D10-A070-2B0F35D512B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970C6145-3F7A-4D22-999A-049EB5C8828D}"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39940" name="页脚占位符 4">
            <a:extLst>
              <a:ext uri="{FF2B5EF4-FFF2-40B4-BE49-F238E27FC236}">
                <a16:creationId xmlns="" xmlns:a16="http://schemas.microsoft.com/office/drawing/2014/main" id="{61FC5BD5-93B2-437D-ADB5-D309AD5105C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dirty="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dirty="0">
              <a:latin typeface="Tahoma" panose="020B0604030504040204" pitchFamily="34" charset="0"/>
            </a:endParaRPr>
          </a:p>
        </p:txBody>
      </p:sp>
      <p:sp>
        <p:nvSpPr>
          <p:cNvPr id="39941" name="灯片编号占位符 5">
            <a:extLst>
              <a:ext uri="{FF2B5EF4-FFF2-40B4-BE49-F238E27FC236}">
                <a16:creationId xmlns="" xmlns:a16="http://schemas.microsoft.com/office/drawing/2014/main" id="{613B776E-4138-49AF-9533-3B10E970C7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9C8AF8F8-7275-4F0B-B63E-BC1BB4047AC9}" type="slidenum">
              <a:rPr lang="en-US" altLang="zh-CN" sz="1400" smtClean="0">
                <a:latin typeface="Tahoma" panose="020B0604030504040204" pitchFamily="34" charset="0"/>
              </a:rPr>
              <a:pPr>
                <a:spcBef>
                  <a:spcPct val="0"/>
                </a:spcBef>
                <a:buClrTx/>
                <a:buSzTx/>
                <a:buFontTx/>
                <a:buNone/>
              </a:pPr>
              <a:t>32</a:t>
            </a:fld>
            <a:endParaRPr lang="en-US" altLang="zh-CN" sz="1400" dirty="0">
              <a:latin typeface="Tahoma" panose="020B0604030504040204" pitchFamily="34" charset="0"/>
            </a:endParaRPr>
          </a:p>
        </p:txBody>
      </p:sp>
      <p:sp>
        <p:nvSpPr>
          <p:cNvPr id="2" name="矩形 1"/>
          <p:cNvSpPr/>
          <p:nvPr/>
        </p:nvSpPr>
        <p:spPr>
          <a:xfrm>
            <a:off x="1196775" y="1133847"/>
            <a:ext cx="4338571" cy="707886"/>
          </a:xfrm>
          <a:prstGeom prst="rect">
            <a:avLst/>
          </a:prstGeom>
        </p:spPr>
        <p:txBody>
          <a:bodyPr wrap="square">
            <a:spAutoFit/>
          </a:bodyPr>
          <a:lstStyle/>
          <a:p>
            <a:pPr lvl="0">
              <a:buClr>
                <a:srgbClr val="3333CC"/>
              </a:buClr>
              <a:buSzPct val="60000"/>
            </a:pPr>
            <a:r>
              <a:rPr lang="en-US" altLang="zh-CN" sz="4000" b="1" dirty="0">
                <a:solidFill>
                  <a:schemeClr val="tx2"/>
                </a:solidFill>
                <a:latin typeface="+mn-ea"/>
                <a:ea typeface="+mj-ea"/>
                <a:cs typeface="+mj-cs"/>
              </a:rPr>
              <a:t>1．维吉尼亚密码</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6721" y="2017713"/>
            <a:ext cx="8568367" cy="3166404"/>
          </a:xfrm>
        </p:spPr>
        <p:txBody>
          <a:bodyPr/>
          <a:lstStyle/>
          <a:p>
            <a:r>
              <a:rPr lang="en-US" altLang="zh-CN" dirty="0">
                <a:latin typeface="宋体" panose="02010600030101010101" pitchFamily="2" charset="-122"/>
              </a:rPr>
              <a:t>例2.5设密钥为“iscbupt”,</a:t>
            </a:r>
            <a:r>
              <a:rPr lang="zh-CN" altLang="zh-CN" dirty="0">
                <a:latin typeface="宋体" panose="02010600030101010101" pitchFamily="2" charset="-122"/>
              </a:rPr>
              <a:t>则对应的数字化密钥</a:t>
            </a:r>
            <a:r>
              <a:rPr lang="en-US" altLang="zh-CN" i="1" dirty="0"/>
              <a:t>k</a:t>
            </a:r>
            <a:r>
              <a:rPr lang="en-US" altLang="zh-CN" dirty="0">
                <a:latin typeface="宋体" panose="02010600030101010101" pitchFamily="2" charset="-122"/>
              </a:rPr>
              <a:t>=(8,18,2,1,20,15,19),</a:t>
            </a:r>
            <a:r>
              <a:rPr lang="en-US" altLang="zh-CN" dirty="0" err="1">
                <a:latin typeface="宋体" panose="02010600030101010101" pitchFamily="2" charset="-122"/>
              </a:rPr>
              <a:t>待加密的明文是“cyber</a:t>
            </a:r>
            <a:r>
              <a:rPr lang="en-US" altLang="zh-CN" dirty="0">
                <a:latin typeface="宋体" panose="02010600030101010101" pitchFamily="2" charset="-122"/>
              </a:rPr>
              <a:t> great wall corporation”,首先把明文字母转换为数字,然后把明文字母每7个分为一组,使用密钥字进行模26下的加密操作，具体加密过程如表2.5所示。</a:t>
            </a: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33</a:t>
            </a:fld>
            <a:endParaRPr lang="en-US" altLang="zh-CN"/>
          </a:p>
        </p:txBody>
      </p:sp>
    </p:spTree>
    <p:extLst>
      <p:ext uri="{BB962C8B-B14F-4D97-AF65-F5344CB8AC3E}">
        <p14:creationId xmlns:p14="http://schemas.microsoft.com/office/powerpoint/2010/main" val="394108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34</a:t>
            </a:fld>
            <a:endParaRPr lang="en-US" altLang="zh-CN"/>
          </a:p>
        </p:txBody>
      </p:sp>
      <p:pic>
        <p:nvPicPr>
          <p:cNvPr id="7" name="图片 1">
            <a:extLst>
              <a:ext uri="{FF2B5EF4-FFF2-40B4-BE49-F238E27FC236}">
                <a16:creationId xmlns="" xmlns:a16="http://schemas.microsoft.com/office/drawing/2014/main" id="{1028AF23-0D0F-43B5-AA77-15DC47E50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50" y="1763889"/>
            <a:ext cx="7245483" cy="1904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56739" y="3789024"/>
            <a:ext cx="7965531" cy="2246769"/>
          </a:xfrm>
          <a:prstGeom prst="rect">
            <a:avLst/>
          </a:prstGeom>
        </p:spPr>
        <p:txBody>
          <a:bodyPr wrap="square">
            <a:spAutoFit/>
          </a:bodyPr>
          <a:lstStyle/>
          <a:p>
            <a:pPr marL="0" indent="0">
              <a:buNone/>
            </a:pPr>
            <a:r>
              <a:rPr lang="zh-CN" altLang="en-US" sz="2800" dirty="0">
                <a:latin typeface="+mn-ea"/>
              </a:rPr>
              <a:t>加密表中第</a:t>
            </a:r>
            <a:r>
              <a:rPr lang="en-US" altLang="zh-CN" sz="2800" dirty="0">
                <a:latin typeface="+mn-ea"/>
              </a:rPr>
              <a:t>1</a:t>
            </a:r>
            <a:r>
              <a:rPr lang="zh-CN" altLang="en-US" sz="2800" dirty="0">
                <a:latin typeface="+mn-ea"/>
              </a:rPr>
              <a:t>行是分组明文字母，每组之间用空格隔开；第</a:t>
            </a:r>
            <a:r>
              <a:rPr lang="en-US" altLang="zh-CN" sz="2800" dirty="0">
                <a:latin typeface="+mn-ea"/>
              </a:rPr>
              <a:t>2</a:t>
            </a:r>
            <a:r>
              <a:rPr lang="zh-CN" altLang="en-US" sz="2800" dirty="0">
                <a:latin typeface="+mn-ea"/>
              </a:rPr>
              <a:t>行是与明文字母对应的数字； 第</a:t>
            </a:r>
            <a:r>
              <a:rPr lang="en-US" altLang="zh-CN" sz="2800" dirty="0">
                <a:latin typeface="+mn-ea"/>
              </a:rPr>
              <a:t>3</a:t>
            </a:r>
            <a:r>
              <a:rPr lang="zh-CN" altLang="en-US" sz="2800" dirty="0">
                <a:latin typeface="+mn-ea"/>
              </a:rPr>
              <a:t>行是加密密钥；第</a:t>
            </a:r>
            <a:r>
              <a:rPr lang="en-US" altLang="zh-CN" sz="2800" dirty="0">
                <a:latin typeface="+mn-ea"/>
              </a:rPr>
              <a:t>4</a:t>
            </a:r>
            <a:r>
              <a:rPr lang="zh-CN" altLang="en-US" sz="2800" dirty="0">
                <a:latin typeface="+mn-ea"/>
              </a:rPr>
              <a:t>行是加密后的密文对应的数字，即第</a:t>
            </a:r>
            <a:r>
              <a:rPr lang="en-US" altLang="zh-CN" sz="2800" dirty="0">
                <a:latin typeface="+mn-ea"/>
              </a:rPr>
              <a:t>2</a:t>
            </a:r>
            <a:r>
              <a:rPr lang="zh-CN" altLang="en-US" sz="2800" dirty="0">
                <a:latin typeface="+mn-ea"/>
              </a:rPr>
              <a:t>行数字与第</a:t>
            </a:r>
            <a:r>
              <a:rPr lang="en-US" altLang="zh-CN" sz="2800" dirty="0">
                <a:latin typeface="+mn-ea"/>
              </a:rPr>
              <a:t>3</a:t>
            </a:r>
            <a:r>
              <a:rPr lang="zh-CN" altLang="en-US" sz="2800" dirty="0">
                <a:latin typeface="+mn-ea"/>
              </a:rPr>
              <a:t>行数字模</a:t>
            </a:r>
            <a:r>
              <a:rPr lang="en-US" altLang="zh-CN" sz="2800" dirty="0">
                <a:latin typeface="+mn-ea"/>
              </a:rPr>
              <a:t>26</a:t>
            </a:r>
            <a:r>
              <a:rPr lang="zh-CN" altLang="en-US" sz="2800" dirty="0">
                <a:latin typeface="+mn-ea"/>
              </a:rPr>
              <a:t>的和的结果最后一行是得到的密文“</a:t>
            </a:r>
            <a:r>
              <a:rPr lang="en-US" altLang="zh-CN" sz="2800" dirty="0">
                <a:latin typeface="+mn-ea"/>
              </a:rPr>
              <a:t>KQDFLVKMSVXUAEKGTQIGTBAQO”</a:t>
            </a:r>
            <a:r>
              <a:rPr lang="zh-CN" altLang="en-US" sz="2800" dirty="0">
                <a:latin typeface="+mn-ea"/>
              </a:rPr>
              <a:t>。</a:t>
            </a:r>
            <a:endParaRPr lang="en-US" altLang="zh-CN" sz="2800" dirty="0">
              <a:latin typeface="宋体" panose="02010600030101010101" pitchFamily="2" charset="-122"/>
            </a:endParaRPr>
          </a:p>
        </p:txBody>
      </p:sp>
    </p:spTree>
    <p:extLst>
      <p:ext uri="{BB962C8B-B14F-4D97-AF65-F5344CB8AC3E}">
        <p14:creationId xmlns:p14="http://schemas.microsoft.com/office/powerpoint/2010/main" val="519460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35</a:t>
            </a:fld>
            <a:endParaRPr lang="en-US" altLang="zh-CN"/>
          </a:p>
        </p:txBody>
      </p:sp>
      <p:sp>
        <p:nvSpPr>
          <p:cNvPr id="7" name="矩形 6"/>
          <p:cNvSpPr/>
          <p:nvPr/>
        </p:nvSpPr>
        <p:spPr>
          <a:xfrm>
            <a:off x="521731" y="1859672"/>
            <a:ext cx="8235548" cy="954107"/>
          </a:xfrm>
          <a:prstGeom prst="rect">
            <a:avLst/>
          </a:prstGeom>
        </p:spPr>
        <p:txBody>
          <a:bodyPr wrap="square">
            <a:spAutoFit/>
          </a:bodyPr>
          <a:lstStyle/>
          <a:p>
            <a:pPr marL="0" indent="0">
              <a:buFont typeface="Wingdings" panose="05000000000000000000" pitchFamily="2" charset="2"/>
              <a:buNone/>
              <a:defRPr/>
            </a:pPr>
            <a:r>
              <a:rPr lang="zh-CN" altLang="en-US" sz="2800" dirty="0">
                <a:latin typeface="+mn-ea"/>
              </a:rPr>
              <a:t>同样把密文按每组</a:t>
            </a:r>
            <a:r>
              <a:rPr lang="en-US" altLang="zh-CN" sz="2800" dirty="0">
                <a:latin typeface="+mn-ea"/>
              </a:rPr>
              <a:t>7</a:t>
            </a:r>
            <a:r>
              <a:rPr lang="zh-CN" altLang="en-US" sz="2800" dirty="0">
                <a:latin typeface="+mn-ea"/>
              </a:rPr>
              <a:t>个进行分组，然后进行解密，解密过程如表</a:t>
            </a:r>
            <a:r>
              <a:rPr lang="en-US" altLang="zh-CN" sz="2800" dirty="0">
                <a:latin typeface="+mn-ea"/>
              </a:rPr>
              <a:t>2.6</a:t>
            </a:r>
            <a:r>
              <a:rPr lang="zh-CN" altLang="en-US" sz="2800" dirty="0">
                <a:latin typeface="+mn-ea"/>
              </a:rPr>
              <a:t>所示。</a:t>
            </a:r>
            <a:endParaRPr lang="en-US" altLang="zh-CN" sz="2800" dirty="0">
              <a:latin typeface="+mn-ea"/>
            </a:endParaRPr>
          </a:p>
        </p:txBody>
      </p:sp>
      <p:pic>
        <p:nvPicPr>
          <p:cNvPr id="8" name="图片 1">
            <a:extLst>
              <a:ext uri="{FF2B5EF4-FFF2-40B4-BE49-F238E27FC236}">
                <a16:creationId xmlns="" xmlns:a16="http://schemas.microsoft.com/office/drawing/2014/main" id="{988F7BB5-4E68-4641-AB02-0121FCFC3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947" y="2688582"/>
            <a:ext cx="72358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59086" y="4701532"/>
            <a:ext cx="8235548" cy="1692771"/>
          </a:xfrm>
          <a:prstGeom prst="rect">
            <a:avLst/>
          </a:prstGeom>
        </p:spPr>
        <p:txBody>
          <a:bodyPr wrap="square">
            <a:spAutoFit/>
          </a:bodyPr>
          <a:lstStyle/>
          <a:p>
            <a:pPr marL="0" indent="0">
              <a:buNone/>
              <a:defRPr/>
            </a:pPr>
            <a:r>
              <a:rPr lang="zh-CN" altLang="en-US" sz="2600" dirty="0">
                <a:latin typeface="+mn-ea"/>
              </a:rPr>
              <a:t>解密表与加密表的第</a:t>
            </a:r>
            <a:r>
              <a:rPr lang="en-US" altLang="zh-CN" sz="2600" dirty="0">
                <a:latin typeface="+mn-ea"/>
              </a:rPr>
              <a:t>4</a:t>
            </a:r>
            <a:r>
              <a:rPr lang="zh-CN" altLang="en-US" sz="2600" dirty="0">
                <a:latin typeface="+mn-ea"/>
              </a:rPr>
              <a:t>行操作不同，解密表中第</a:t>
            </a:r>
            <a:r>
              <a:rPr lang="en-US" altLang="zh-CN" sz="2600" dirty="0">
                <a:latin typeface="+mn-ea"/>
              </a:rPr>
              <a:t>4</a:t>
            </a:r>
            <a:r>
              <a:rPr lang="zh-CN" altLang="en-US" sz="2600" dirty="0">
                <a:latin typeface="+mn-ea"/>
              </a:rPr>
              <a:t>行是由第</a:t>
            </a:r>
            <a:r>
              <a:rPr lang="en-US" altLang="zh-CN" sz="2600" dirty="0">
                <a:latin typeface="+mn-ea"/>
              </a:rPr>
              <a:t>2</a:t>
            </a:r>
            <a:r>
              <a:rPr lang="zh-CN" altLang="en-US" sz="2600" dirty="0">
                <a:latin typeface="+mn-ea"/>
              </a:rPr>
              <a:t>行数字与第</a:t>
            </a:r>
            <a:r>
              <a:rPr lang="en-US" altLang="zh-CN" sz="2600" dirty="0">
                <a:latin typeface="+mn-ea"/>
              </a:rPr>
              <a:t>3</a:t>
            </a:r>
            <a:r>
              <a:rPr lang="zh-CN" altLang="en-US" sz="2600" dirty="0">
                <a:latin typeface="+mn-ea"/>
              </a:rPr>
              <a:t>行数字模</a:t>
            </a:r>
            <a:r>
              <a:rPr lang="en-US" altLang="zh-CN" sz="2600" dirty="0">
                <a:latin typeface="+mn-ea"/>
              </a:rPr>
              <a:t>26</a:t>
            </a:r>
            <a:r>
              <a:rPr lang="zh-CN" altLang="en-US" sz="2600" dirty="0">
                <a:latin typeface="+mn-ea"/>
              </a:rPr>
              <a:t>的差得到的，其他行的操作与加密表相同。由解密表可以明显看出，明文字符通过解密函数得到恢复。</a:t>
            </a:r>
            <a:endParaRPr lang="zh-CN" altLang="zh-CN" sz="2600" dirty="0">
              <a:latin typeface="+mn-ea"/>
            </a:endParaRPr>
          </a:p>
        </p:txBody>
      </p:sp>
    </p:spTree>
    <p:extLst>
      <p:ext uri="{BB962C8B-B14F-4D97-AF65-F5344CB8AC3E}">
        <p14:creationId xmlns:p14="http://schemas.microsoft.com/office/powerpoint/2010/main" val="4134664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A212D8B3-ED44-4331-903B-E6423138D99F}"/>
              </a:ext>
            </a:extLst>
          </p:cNvPr>
          <p:cNvSpPr>
            <a:spLocks noGrp="1"/>
          </p:cNvSpPr>
          <p:nvPr>
            <p:ph idx="1"/>
          </p:nvPr>
        </p:nvSpPr>
        <p:spPr>
          <a:xfrm>
            <a:off x="836751" y="2078910"/>
            <a:ext cx="7875587" cy="4114800"/>
          </a:xfrm>
        </p:spPr>
        <p:txBody>
          <a:bodyPr/>
          <a:lstStyle/>
          <a:p>
            <a:pPr marL="0" indent="0">
              <a:buFont typeface="Wingdings" panose="05000000000000000000" pitchFamily="2" charset="2"/>
              <a:buNone/>
              <a:defRPr/>
            </a:pPr>
            <a:r>
              <a:rPr lang="en-US" altLang="zh-CN" sz="2800" dirty="0" smtClean="0">
                <a:latin typeface="+mn-ea"/>
              </a:rPr>
              <a:t>    </a:t>
            </a:r>
            <a:r>
              <a:rPr lang="en-US" altLang="zh-CN" sz="2800" dirty="0"/>
              <a:t>Playfair</a:t>
            </a:r>
            <a:r>
              <a:rPr lang="zh-CN" altLang="en-US" sz="2800" dirty="0"/>
              <a:t>密码将明文字母按两个字母一组分成若干单元，然后将这些单元替换为密文字母组 合，替换时基于一个</a:t>
            </a:r>
            <a:r>
              <a:rPr lang="en-US" altLang="zh-CN" sz="2800" dirty="0"/>
              <a:t>5×5</a:t>
            </a:r>
            <a:r>
              <a:rPr lang="zh-CN" altLang="en-US" sz="2800" dirty="0"/>
              <a:t>字母矩阵，该矩阵使用一个选定的关键词来构造，其构造方法如下。 </a:t>
            </a:r>
            <a:endParaRPr lang="en-US" altLang="zh-CN" sz="2800" dirty="0"/>
          </a:p>
          <a:p>
            <a:pPr marL="0" indent="0">
              <a:buFont typeface="Wingdings" panose="05000000000000000000" pitchFamily="2" charset="2"/>
              <a:buNone/>
              <a:defRPr/>
            </a:pPr>
            <a:r>
              <a:rPr lang="en-US" altLang="zh-CN" sz="2800" dirty="0"/>
              <a:t>    </a:t>
            </a:r>
            <a:r>
              <a:rPr lang="zh-CN" altLang="en-US" sz="2800" dirty="0"/>
              <a:t>从左到右、从上到下依次填入关键词的字母</a:t>
            </a:r>
            <a:r>
              <a:rPr lang="en-US" altLang="zh-CN" sz="2800" dirty="0"/>
              <a:t>,</a:t>
            </a:r>
            <a:r>
              <a:rPr lang="zh-CN" altLang="en-US" sz="2800" dirty="0"/>
              <a:t>若关键词中有重复字母，则第</a:t>
            </a:r>
            <a:r>
              <a:rPr lang="en-US" altLang="zh-CN" sz="2800" dirty="0"/>
              <a:t>2</a:t>
            </a:r>
            <a:r>
              <a:rPr lang="zh-CN" altLang="en-US" sz="2800" dirty="0"/>
              <a:t>次出现时略过，然后将字母表中剩下的字母按字母顺序依次填入矩阵中，其中字母</a:t>
            </a:r>
            <a:r>
              <a:rPr lang="en-US" altLang="zh-CN" sz="2800" i="1" dirty="0" err="1"/>
              <a:t>i</a:t>
            </a:r>
            <a:r>
              <a:rPr lang="zh-CN" altLang="en-US" sz="2800" dirty="0"/>
              <a:t>和</a:t>
            </a:r>
            <a:r>
              <a:rPr lang="en-US" altLang="zh-CN" sz="2800" i="1" dirty="0"/>
              <a:t>j</a:t>
            </a:r>
            <a:r>
              <a:rPr lang="zh-CN" altLang="en-US" sz="2800" dirty="0"/>
              <a:t>看作同一个字符</a:t>
            </a:r>
            <a:r>
              <a:rPr lang="zh-CN" altLang="en-US" sz="2800" dirty="0" smtClean="0"/>
              <a:t>。</a:t>
            </a:r>
            <a:endParaRPr lang="zh-CN" altLang="en-US" sz="2800" dirty="0"/>
          </a:p>
        </p:txBody>
      </p:sp>
      <p:sp>
        <p:nvSpPr>
          <p:cNvPr id="44035" name="日期占位符 3">
            <a:extLst>
              <a:ext uri="{FF2B5EF4-FFF2-40B4-BE49-F238E27FC236}">
                <a16:creationId xmlns="" xmlns:a16="http://schemas.microsoft.com/office/drawing/2014/main" id="{70FC38A2-017A-4FCF-8EF1-3ECD9137DC6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3F964D41-5BD3-46D3-93CC-90D643AD24E2}"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44036" name="页脚占位符 4">
            <a:extLst>
              <a:ext uri="{FF2B5EF4-FFF2-40B4-BE49-F238E27FC236}">
                <a16:creationId xmlns="" xmlns:a16="http://schemas.microsoft.com/office/drawing/2014/main" id="{092F6570-CE20-4AB8-8243-5C14C573C92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44037" name="灯片编号占位符 5">
            <a:extLst>
              <a:ext uri="{FF2B5EF4-FFF2-40B4-BE49-F238E27FC236}">
                <a16:creationId xmlns="" xmlns:a16="http://schemas.microsoft.com/office/drawing/2014/main" id="{B1715C3D-6E8D-4030-B1E0-82A2427468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C67BA83-27FB-48CD-B42F-F97EEA39C42B}" type="slidenum">
              <a:rPr lang="en-US" altLang="zh-CN" sz="1400" smtClean="0">
                <a:latin typeface="Tahoma" panose="020B0604030504040204" pitchFamily="34" charset="0"/>
              </a:rPr>
              <a:pPr>
                <a:spcBef>
                  <a:spcPct val="0"/>
                </a:spcBef>
                <a:buClrTx/>
                <a:buSzTx/>
                <a:buFontTx/>
                <a:buNone/>
              </a:pPr>
              <a:t>36</a:t>
            </a:fld>
            <a:endParaRPr lang="en-US" altLang="zh-CN" sz="1400">
              <a:latin typeface="Tahoma" panose="020B0604030504040204" pitchFamily="34" charset="0"/>
            </a:endParaRPr>
          </a:p>
        </p:txBody>
      </p:sp>
      <p:sp>
        <p:nvSpPr>
          <p:cNvPr id="2" name="矩形 1"/>
          <p:cNvSpPr/>
          <p:nvPr/>
        </p:nvSpPr>
        <p:spPr>
          <a:xfrm>
            <a:off x="1106769" y="979398"/>
            <a:ext cx="4455297" cy="707886"/>
          </a:xfrm>
          <a:prstGeom prst="rect">
            <a:avLst/>
          </a:prstGeom>
        </p:spPr>
        <p:txBody>
          <a:bodyPr wrap="square">
            <a:spAutoFit/>
          </a:bodyPr>
          <a:lstStyle/>
          <a:p>
            <a:pPr lvl="0">
              <a:spcBef>
                <a:spcPct val="20000"/>
              </a:spcBef>
              <a:buClr>
                <a:srgbClr val="3333CC"/>
              </a:buClr>
              <a:buSzPct val="60000"/>
              <a:defRPr/>
            </a:pPr>
            <a:r>
              <a:rPr lang="en-US" altLang="zh-CN" sz="4000" b="1" dirty="0">
                <a:solidFill>
                  <a:schemeClr val="tx2"/>
                </a:solidFill>
                <a:latin typeface="+mn-ea"/>
                <a:ea typeface="+mj-ea"/>
                <a:cs typeface="+mj-cs"/>
              </a:rPr>
              <a:t>2</a:t>
            </a:r>
            <a:r>
              <a:rPr lang="zh-CN" altLang="en-US" sz="4000" b="1" dirty="0">
                <a:solidFill>
                  <a:schemeClr val="tx2"/>
                </a:solidFill>
                <a:latin typeface="+mn-ea"/>
                <a:ea typeface="+mj-ea"/>
                <a:cs typeface="+mj-cs"/>
              </a:rPr>
              <a:t>．</a:t>
            </a:r>
            <a:r>
              <a:rPr lang="en-US" altLang="zh-CN" sz="4000" b="1" dirty="0" err="1">
                <a:solidFill>
                  <a:schemeClr val="tx2"/>
                </a:solidFill>
                <a:latin typeface="+mn-ea"/>
                <a:ea typeface="+mj-ea"/>
                <a:cs typeface="+mj-cs"/>
              </a:rPr>
              <a:t>Playfair</a:t>
            </a:r>
            <a:r>
              <a:rPr lang="en-US" altLang="zh-CN" sz="4000" b="1" dirty="0">
                <a:solidFill>
                  <a:schemeClr val="tx2"/>
                </a:solidFill>
                <a:latin typeface="+mn-ea"/>
                <a:ea typeface="+mj-ea"/>
                <a:cs typeface="+mj-cs"/>
              </a:rPr>
              <a:t> </a:t>
            </a:r>
            <a:r>
              <a:rPr lang="zh-CN" altLang="en-US" sz="4000" b="1" dirty="0">
                <a:solidFill>
                  <a:schemeClr val="tx2"/>
                </a:solidFill>
                <a:latin typeface="+mn-ea"/>
                <a:ea typeface="+mj-ea"/>
                <a:cs typeface="+mj-cs"/>
              </a:rPr>
              <a:t>密码 </a:t>
            </a:r>
            <a:endParaRPr lang="en-US" altLang="zh-CN" sz="4000" b="1" dirty="0">
              <a:solidFill>
                <a:schemeClr val="tx2"/>
              </a:solidFill>
              <a:latin typeface="+mn-ea"/>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21730" y="2017713"/>
            <a:ext cx="8433358" cy="2761377"/>
          </a:xfrm>
        </p:spPr>
        <p:txBody>
          <a:bodyPr/>
          <a:lstStyle/>
          <a:p>
            <a:pPr marL="0" indent="0">
              <a:buNone/>
              <a:defRPr/>
            </a:pPr>
            <a:r>
              <a:rPr lang="zh-CN" altLang="en-US" dirty="0"/>
              <a:t>同时约定如下规则：矩阵表中的第</a:t>
            </a:r>
            <a:r>
              <a:rPr lang="en-US" altLang="zh-CN" dirty="0"/>
              <a:t>1</a:t>
            </a:r>
            <a:r>
              <a:rPr lang="zh-CN" altLang="en-US" dirty="0"/>
              <a:t>列看作第</a:t>
            </a:r>
            <a:r>
              <a:rPr lang="en-US" altLang="zh-CN" dirty="0"/>
              <a:t>5</a:t>
            </a:r>
            <a:r>
              <a:rPr lang="zh-CN" altLang="en-US" dirty="0"/>
              <a:t>列的右边一列，第</a:t>
            </a:r>
            <a:r>
              <a:rPr lang="en-US" altLang="zh-CN" dirty="0"/>
              <a:t>1</a:t>
            </a:r>
            <a:r>
              <a:rPr lang="zh-CN" altLang="en-US" dirty="0"/>
              <a:t>行是第</a:t>
            </a:r>
            <a:r>
              <a:rPr lang="en-US" altLang="zh-CN" dirty="0"/>
              <a:t>5</a:t>
            </a:r>
            <a:r>
              <a:rPr lang="zh-CN" altLang="en-US" dirty="0"/>
              <a:t>行的下一行。</a:t>
            </a:r>
            <a:endParaRPr lang="en-US" altLang="zh-CN" dirty="0"/>
          </a:p>
          <a:p>
            <a:pPr marL="0" indent="0">
              <a:buNone/>
              <a:defRPr/>
            </a:pPr>
            <a:r>
              <a:rPr lang="zh-CN" altLang="en-US" dirty="0"/>
              <a:t> 对每对明文字母</a:t>
            </a:r>
            <a:r>
              <a:rPr lang="en-US" altLang="zh-CN" i="1" dirty="0"/>
              <a:t>p</a:t>
            </a:r>
            <a:r>
              <a:rPr lang="en-US" altLang="zh-CN" baseline="-25000" dirty="0"/>
              <a:t>1</a:t>
            </a:r>
            <a:r>
              <a:rPr lang="zh-CN" altLang="en-US" i="1" dirty="0"/>
              <a:t>、</a:t>
            </a:r>
            <a:r>
              <a:rPr lang="en-US" altLang="zh-CN" i="1" dirty="0"/>
              <a:t>p</a:t>
            </a:r>
            <a:r>
              <a:rPr lang="en-US" altLang="zh-CN" baseline="-25000" dirty="0"/>
              <a:t>2</a:t>
            </a:r>
            <a:r>
              <a:rPr lang="en-US" altLang="zh-CN" dirty="0"/>
              <a:t>,</a:t>
            </a:r>
            <a:r>
              <a:rPr lang="zh-CN" altLang="en-US" dirty="0"/>
              <a:t>加密时根据它们在</a:t>
            </a:r>
            <a:r>
              <a:rPr lang="en-US" altLang="zh-CN" dirty="0"/>
              <a:t>5</a:t>
            </a:r>
            <a:r>
              <a:rPr lang="zh-CN" altLang="en-US" dirty="0"/>
              <a:t>行   </a:t>
            </a:r>
            <a:r>
              <a:rPr lang="en-US" altLang="zh-CN" dirty="0"/>
              <a:t>5</a:t>
            </a:r>
            <a:r>
              <a:rPr lang="zh-CN" altLang="en-US" dirty="0"/>
              <a:t>列字母矩阵中的位置分别进行如下处理。 </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37</a:t>
            </a:fld>
            <a:endParaRPr lang="en-US" altLang="zh-CN"/>
          </a:p>
        </p:txBody>
      </p:sp>
      <p:pic>
        <p:nvPicPr>
          <p:cNvPr id="7" name="图片 1">
            <a:extLst>
              <a:ext uri="{FF2B5EF4-FFF2-40B4-BE49-F238E27FC236}">
                <a16:creationId xmlns="" xmlns:a16="http://schemas.microsoft.com/office/drawing/2014/main" id="{5D5817FE-6D3F-41F3-BB37-B7285593C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4239053"/>
            <a:ext cx="2790822" cy="202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390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6721" y="1853895"/>
            <a:ext cx="8505568" cy="3870258"/>
          </a:xfrm>
        </p:spPr>
        <p:txBody>
          <a:bodyPr/>
          <a:lstStyle/>
          <a:p>
            <a:pPr marL="0" indent="0">
              <a:buNone/>
              <a:defRPr/>
            </a:pPr>
            <a:r>
              <a:rPr lang="en-US" altLang="zh-CN" sz="2500" dirty="0" smtClean="0"/>
              <a:t>(1)</a:t>
            </a:r>
            <a:r>
              <a:rPr lang="zh-CN" altLang="en-US" sz="2500" dirty="0" smtClean="0"/>
              <a:t>若 </a:t>
            </a:r>
            <a:r>
              <a:rPr lang="en-US" altLang="zh-CN" sz="2500" i="1" dirty="0" smtClean="0"/>
              <a:t>p</a:t>
            </a:r>
            <a:r>
              <a:rPr lang="en-US" altLang="zh-CN" sz="2500" baseline="-25000" dirty="0" smtClean="0"/>
              <a:t>1</a:t>
            </a:r>
            <a:r>
              <a:rPr lang="zh-CN" altLang="en-US" sz="2500" i="1" dirty="0" smtClean="0"/>
              <a:t>、</a:t>
            </a:r>
            <a:r>
              <a:rPr lang="en-US" altLang="zh-CN" sz="2500" i="1" dirty="0" smtClean="0"/>
              <a:t>p</a:t>
            </a:r>
            <a:r>
              <a:rPr lang="en-US" altLang="zh-CN" sz="2500" baseline="-25000" dirty="0" smtClean="0"/>
              <a:t>2</a:t>
            </a:r>
            <a:r>
              <a:rPr lang="zh-CN" altLang="en-US" sz="2500" dirty="0" smtClean="0"/>
              <a:t>在同一行，则对应的密文分别是紧靠 </a:t>
            </a:r>
            <a:r>
              <a:rPr lang="en-US" altLang="zh-CN" sz="2500" i="1" dirty="0" smtClean="0"/>
              <a:t>p</a:t>
            </a:r>
            <a:r>
              <a:rPr lang="en-US" altLang="zh-CN" sz="2500" baseline="-25000" dirty="0" smtClean="0"/>
              <a:t>1</a:t>
            </a:r>
            <a:r>
              <a:rPr lang="zh-CN" altLang="en-US" sz="2500" i="1" dirty="0" smtClean="0"/>
              <a:t>、</a:t>
            </a:r>
            <a:r>
              <a:rPr lang="en-US" altLang="zh-CN" sz="2500" i="1" dirty="0" smtClean="0"/>
              <a:t>p</a:t>
            </a:r>
            <a:r>
              <a:rPr lang="en-US" altLang="zh-CN" sz="2500" i="1" u="sng" baseline="-25000" dirty="0" smtClean="0"/>
              <a:t>2</a:t>
            </a:r>
            <a:r>
              <a:rPr lang="zh-CN" altLang="en-US" sz="2500" dirty="0" smtClean="0"/>
              <a:t>右端的字母。 </a:t>
            </a:r>
            <a:endParaRPr lang="en-US" altLang="zh-CN" sz="2500" dirty="0" smtClean="0"/>
          </a:p>
          <a:p>
            <a:pPr marL="0" indent="0">
              <a:buNone/>
              <a:defRPr/>
            </a:pPr>
            <a:r>
              <a:rPr lang="en-US" altLang="zh-CN" sz="2500" dirty="0" smtClean="0"/>
              <a:t>(2)</a:t>
            </a:r>
            <a:r>
              <a:rPr lang="zh-CN" altLang="en-US" sz="2500" dirty="0" smtClean="0"/>
              <a:t>若 </a:t>
            </a:r>
            <a:r>
              <a:rPr lang="en-US" altLang="zh-CN" sz="2500" i="1" dirty="0" smtClean="0"/>
              <a:t>p</a:t>
            </a:r>
            <a:r>
              <a:rPr lang="en-US" altLang="zh-CN" sz="2500" baseline="-25000" dirty="0" smtClean="0"/>
              <a:t>1</a:t>
            </a:r>
            <a:r>
              <a:rPr lang="zh-CN" altLang="en-US" sz="2500" i="1" dirty="0" smtClean="0"/>
              <a:t>、</a:t>
            </a:r>
            <a:r>
              <a:rPr lang="en-US" altLang="zh-CN" sz="2500" i="1" dirty="0" smtClean="0"/>
              <a:t>p</a:t>
            </a:r>
            <a:r>
              <a:rPr lang="en-US" altLang="zh-CN" sz="2500" baseline="-25000" dirty="0" smtClean="0"/>
              <a:t>2</a:t>
            </a:r>
            <a:r>
              <a:rPr lang="zh-CN" altLang="en-US" sz="2500" dirty="0" smtClean="0"/>
              <a:t>在同一列，则对应的密文分别是紧靠 </a:t>
            </a:r>
            <a:r>
              <a:rPr lang="en-US" altLang="zh-CN" sz="2500" i="1" dirty="0" smtClean="0"/>
              <a:t>p</a:t>
            </a:r>
            <a:r>
              <a:rPr lang="en-US" altLang="zh-CN" sz="2500" baseline="-25000" dirty="0" smtClean="0"/>
              <a:t>1</a:t>
            </a:r>
            <a:r>
              <a:rPr lang="zh-CN" altLang="en-US" sz="2500" i="1" dirty="0" smtClean="0"/>
              <a:t>、</a:t>
            </a:r>
            <a:r>
              <a:rPr lang="en-US" altLang="zh-CN" sz="2500" i="1" dirty="0" smtClean="0"/>
              <a:t>p</a:t>
            </a:r>
            <a:r>
              <a:rPr lang="en-US" altLang="zh-CN" sz="2500" baseline="-25000" dirty="0" smtClean="0"/>
              <a:t>2</a:t>
            </a:r>
            <a:r>
              <a:rPr lang="zh-CN" altLang="en-US" sz="2500" dirty="0" smtClean="0"/>
              <a:t>下端的字母。</a:t>
            </a:r>
            <a:endParaRPr lang="en-US" altLang="zh-CN" sz="2500" dirty="0" smtClean="0"/>
          </a:p>
          <a:p>
            <a:pPr marL="0" indent="0">
              <a:buNone/>
              <a:defRPr/>
            </a:pPr>
            <a:r>
              <a:rPr lang="en-US" altLang="zh-CN" sz="2500" dirty="0" smtClean="0"/>
              <a:t>(3)</a:t>
            </a:r>
            <a:r>
              <a:rPr lang="zh-CN" altLang="en-US" sz="2500" dirty="0" smtClean="0"/>
              <a:t>若 </a:t>
            </a:r>
            <a:r>
              <a:rPr lang="en-US" altLang="zh-CN" sz="2500" i="1" dirty="0" smtClean="0"/>
              <a:t>p</a:t>
            </a:r>
            <a:r>
              <a:rPr lang="en-US" altLang="zh-CN" sz="2500" baseline="-25000" dirty="0" smtClean="0"/>
              <a:t>1</a:t>
            </a:r>
            <a:r>
              <a:rPr lang="zh-CN" altLang="en-US" sz="2500" i="1" dirty="0" smtClean="0"/>
              <a:t>、</a:t>
            </a:r>
            <a:r>
              <a:rPr lang="en-US" altLang="zh-CN" sz="2500" i="1" dirty="0" smtClean="0"/>
              <a:t>p</a:t>
            </a:r>
            <a:r>
              <a:rPr lang="en-US" altLang="zh-CN" sz="2500" baseline="-25000" dirty="0" smtClean="0"/>
              <a:t>2</a:t>
            </a:r>
            <a:r>
              <a:rPr lang="zh-CN" altLang="en-US" sz="2500" dirty="0" smtClean="0"/>
              <a:t>不在同一行，也不在同一列，则对应的密文以 </a:t>
            </a:r>
            <a:r>
              <a:rPr lang="en-US" altLang="zh-CN" sz="2500" i="1" dirty="0" smtClean="0"/>
              <a:t>p</a:t>
            </a:r>
            <a:r>
              <a:rPr lang="en-US" altLang="zh-CN" sz="2500" baseline="-25000" dirty="0" smtClean="0"/>
              <a:t>1</a:t>
            </a:r>
            <a:r>
              <a:rPr lang="zh-CN" altLang="en-US" sz="2500" i="1" dirty="0" smtClean="0"/>
              <a:t>、</a:t>
            </a:r>
            <a:r>
              <a:rPr lang="en-US" altLang="zh-CN" sz="2500" i="1" dirty="0" smtClean="0"/>
              <a:t>p</a:t>
            </a:r>
            <a:r>
              <a:rPr lang="en-US" altLang="zh-CN" sz="2500" baseline="-25000" dirty="0" smtClean="0"/>
              <a:t>2</a:t>
            </a:r>
            <a:r>
              <a:rPr lang="zh-CN" altLang="en-US" sz="2500" dirty="0" smtClean="0"/>
              <a:t>为对角顶点确定的矩阵的另外两个顶点字母，按同行的原则对应</a:t>
            </a:r>
            <a:endParaRPr lang="en-US" altLang="zh-CN" sz="2500" dirty="0" smtClean="0"/>
          </a:p>
          <a:p>
            <a:pPr marL="0" indent="0">
              <a:buNone/>
              <a:defRPr/>
            </a:pPr>
            <a:r>
              <a:rPr lang="en-US" altLang="zh-CN" sz="2500" dirty="0" smtClean="0"/>
              <a:t>(4)</a:t>
            </a:r>
            <a:r>
              <a:rPr lang="zh-CN" altLang="en-US" sz="2500" dirty="0" smtClean="0"/>
              <a:t>若 </a:t>
            </a:r>
            <a:r>
              <a:rPr lang="en-US" altLang="zh-CN" sz="2500" i="1" dirty="0" smtClean="0"/>
              <a:t>p</a:t>
            </a:r>
            <a:r>
              <a:rPr lang="en-US" altLang="zh-CN" sz="2500" baseline="-25000" dirty="0" smtClean="0"/>
              <a:t>1</a:t>
            </a:r>
            <a:r>
              <a:rPr lang="zh-CN" altLang="en-US" sz="2500" i="1" dirty="0" smtClean="0"/>
              <a:t>、</a:t>
            </a:r>
            <a:r>
              <a:rPr lang="en-US" altLang="zh-CN" sz="2500" i="1" dirty="0" smtClean="0"/>
              <a:t>p</a:t>
            </a:r>
            <a:r>
              <a:rPr lang="en-US" altLang="zh-CN" sz="2500" baseline="-25000" dirty="0" smtClean="0"/>
              <a:t>2</a:t>
            </a:r>
            <a:r>
              <a:rPr lang="zh-CN" altLang="en-US" sz="2500" dirty="0" smtClean="0"/>
              <a:t>相同，则插入一个事先约定好的字母，并用上述方法处理。</a:t>
            </a:r>
            <a:endParaRPr lang="en-US" altLang="zh-CN" sz="2500" dirty="0" smtClean="0"/>
          </a:p>
          <a:p>
            <a:pPr marL="0" indent="0">
              <a:buNone/>
              <a:defRPr/>
            </a:pPr>
            <a:r>
              <a:rPr lang="en-US" altLang="zh-CN" sz="2500" dirty="0" smtClean="0">
                <a:latin typeface="+mn-ea"/>
              </a:rPr>
              <a:t>(5)</a:t>
            </a:r>
            <a:r>
              <a:rPr lang="zh-CN" altLang="en-US" sz="2500" dirty="0" smtClean="0">
                <a:latin typeface="+mn-ea"/>
              </a:rPr>
              <a:t>若明文字母数为奇数</a:t>
            </a:r>
            <a:r>
              <a:rPr lang="en-US" altLang="zh-CN" sz="2500" dirty="0" smtClean="0">
                <a:latin typeface="+mn-ea"/>
              </a:rPr>
              <a:t>,</a:t>
            </a:r>
            <a:r>
              <a:rPr lang="zh-CN" altLang="en-US" sz="2500" dirty="0" smtClean="0">
                <a:latin typeface="+mn-ea"/>
              </a:rPr>
              <a:t>则在明文的末端添加一个事先约定好的字母进行填充。</a:t>
            </a:r>
            <a:endParaRPr lang="en-US" altLang="zh-CN" sz="2500"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38</a:t>
            </a:fld>
            <a:endParaRPr lang="en-US" altLang="zh-CN"/>
          </a:p>
        </p:txBody>
      </p:sp>
    </p:spTree>
    <p:extLst>
      <p:ext uri="{BB962C8B-B14F-4D97-AF65-F5344CB8AC3E}">
        <p14:creationId xmlns:p14="http://schemas.microsoft.com/office/powerpoint/2010/main" val="3191729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1724" y="2017713"/>
            <a:ext cx="8523364" cy="2626368"/>
          </a:xfrm>
        </p:spPr>
        <p:txBody>
          <a:bodyPr/>
          <a:lstStyle/>
          <a:p>
            <a:r>
              <a:rPr lang="zh-CN" altLang="en-US" dirty="0">
                <a:latin typeface="+mn-ea"/>
              </a:rPr>
              <a:t>解密时，同样将明文分为两个字母一组</a:t>
            </a:r>
            <a:r>
              <a:rPr lang="en-US" altLang="zh-CN" dirty="0">
                <a:latin typeface="+mn-ea"/>
              </a:rPr>
              <a:t>,</a:t>
            </a:r>
            <a:r>
              <a:rPr lang="zh-CN" altLang="en-US" dirty="0">
                <a:latin typeface="+mn-ea"/>
              </a:rPr>
              <a:t>然后根据密钥产生的字母矩阵进行解密</a:t>
            </a:r>
            <a:r>
              <a:rPr lang="zh-CN" altLang="en-US" dirty="0" smtClean="0">
                <a:latin typeface="+mn-ea"/>
              </a:rPr>
              <a:t>。</a:t>
            </a:r>
            <a:endParaRPr lang="en-US" altLang="zh-CN" dirty="0" smtClean="0">
              <a:latin typeface="+mn-ea"/>
            </a:endParaRPr>
          </a:p>
          <a:p>
            <a:r>
              <a:rPr lang="zh-CN" altLang="en-US" dirty="0" smtClean="0">
                <a:latin typeface="+mn-ea"/>
              </a:rPr>
              <a:t>解密</a:t>
            </a:r>
            <a:r>
              <a:rPr lang="zh-CN" altLang="en-US" dirty="0">
                <a:latin typeface="+mn-ea"/>
              </a:rPr>
              <a:t>过程与加密过程基本相似，只是把其中的右边改成左边</a:t>
            </a:r>
            <a:r>
              <a:rPr lang="en-US" altLang="zh-CN" dirty="0">
                <a:latin typeface="+mn-ea"/>
              </a:rPr>
              <a:t>,</a:t>
            </a:r>
            <a:r>
              <a:rPr lang="zh-CN" altLang="en-US" dirty="0">
                <a:latin typeface="+mn-ea"/>
              </a:rPr>
              <a:t>下面改为上面即可。</a:t>
            </a:r>
            <a:endParaRPr lang="en-US" altLang="zh-CN"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39</a:t>
            </a:fld>
            <a:endParaRPr lang="en-US" altLang="zh-CN"/>
          </a:p>
        </p:txBody>
      </p:sp>
    </p:spTree>
    <p:extLst>
      <p:ext uri="{BB962C8B-B14F-4D97-AF65-F5344CB8AC3E}">
        <p14:creationId xmlns:p14="http://schemas.microsoft.com/office/powerpoint/2010/main" val="106907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a:extLst>
              <a:ext uri="{FF2B5EF4-FFF2-40B4-BE49-F238E27FC236}">
                <a16:creationId xmlns="" xmlns:a16="http://schemas.microsoft.com/office/drawing/2014/main" id="{B640FE9C-23EC-4A83-B4ED-794DE903C97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7F3D33DE-42AD-4160-B519-7A8CC79658FD}"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9219" name="页脚占位符 4">
            <a:extLst>
              <a:ext uri="{FF2B5EF4-FFF2-40B4-BE49-F238E27FC236}">
                <a16:creationId xmlns="" xmlns:a16="http://schemas.microsoft.com/office/drawing/2014/main" id="{60A8D230-25A9-4D04-A847-EC223236C56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dirty="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dirty="0">
              <a:latin typeface="Tahoma" panose="020B0604030504040204" pitchFamily="34" charset="0"/>
            </a:endParaRPr>
          </a:p>
        </p:txBody>
      </p:sp>
      <p:sp>
        <p:nvSpPr>
          <p:cNvPr id="9220" name="灯片编号占位符 5">
            <a:extLst>
              <a:ext uri="{FF2B5EF4-FFF2-40B4-BE49-F238E27FC236}">
                <a16:creationId xmlns="" xmlns:a16="http://schemas.microsoft.com/office/drawing/2014/main" id="{2CACB976-60FD-4AF1-93E5-040FBF4A30F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2C90590D-F52D-45C6-AFAE-F17D16AD91C8}" type="slidenum">
              <a:rPr lang="en-US" altLang="zh-CN" sz="1400" smtClean="0">
                <a:latin typeface="Tahoma" panose="020B0604030504040204" pitchFamily="34" charset="0"/>
              </a:rPr>
              <a:pPr>
                <a:spcBef>
                  <a:spcPct val="0"/>
                </a:spcBef>
                <a:buClrTx/>
                <a:buSzTx/>
                <a:buFontTx/>
                <a:buNone/>
              </a:pPr>
              <a:t>4</a:t>
            </a:fld>
            <a:endParaRPr lang="en-US" altLang="zh-CN" sz="1400" dirty="0">
              <a:latin typeface="Tahoma" panose="020B0604030504040204" pitchFamily="34" charset="0"/>
            </a:endParaRPr>
          </a:p>
        </p:txBody>
      </p:sp>
      <p:sp>
        <p:nvSpPr>
          <p:cNvPr id="7174" name="Rectangle 3">
            <a:extLst>
              <a:ext uri="{FF2B5EF4-FFF2-40B4-BE49-F238E27FC236}">
                <a16:creationId xmlns="" xmlns:a16="http://schemas.microsoft.com/office/drawing/2014/main" id="{BACE4A04-47A3-4718-B2BD-082890F54F0B}"/>
              </a:ext>
            </a:extLst>
          </p:cNvPr>
          <p:cNvSpPr>
            <a:spLocks noGrp="1" noChangeArrowheads="1"/>
          </p:cNvSpPr>
          <p:nvPr>
            <p:ph idx="1"/>
          </p:nvPr>
        </p:nvSpPr>
        <p:spPr>
          <a:xfrm>
            <a:off x="341718" y="1853895"/>
            <a:ext cx="8685579" cy="2205037"/>
          </a:xfrm>
        </p:spPr>
        <p:txBody>
          <a:bodyPr/>
          <a:lstStyle/>
          <a:p>
            <a:pPr marL="0" indent="0">
              <a:buNone/>
              <a:defRPr/>
            </a:pPr>
            <a:r>
              <a:rPr lang="zh-CN" altLang="en-US" sz="2800" dirty="0"/>
              <a:t>实际上，古希腊斯巴达人所使用的密码棒就采用了置换密码算法。密码棒加密时</a:t>
            </a:r>
            <a:r>
              <a:rPr lang="zh-CN" altLang="en-US" sz="2800" dirty="0" smtClean="0"/>
              <a:t>沿</a:t>
            </a:r>
            <a:r>
              <a:rPr lang="zh-CN" altLang="en-US" sz="2800" dirty="0" smtClean="0">
                <a:latin typeface="+mn-ea"/>
              </a:rPr>
              <a:t>着</a:t>
            </a:r>
            <a:r>
              <a:rPr lang="zh-CN" altLang="en-US" sz="2800" dirty="0">
                <a:latin typeface="+mn-ea"/>
              </a:rPr>
              <a:t>木棒写上明文字母，展开的羊皮条上的“</a:t>
            </a:r>
            <a:r>
              <a:rPr lang="en-US" altLang="zh-CN" sz="2800" dirty="0">
                <a:latin typeface="+mn-ea"/>
              </a:rPr>
              <a:t>THESNEIPCSSOICASPYTIHAAIRLNO”</a:t>
            </a:r>
            <a:r>
              <a:rPr lang="zh-CN" altLang="en-US" sz="2800" dirty="0">
                <a:latin typeface="+mn-ea"/>
              </a:rPr>
              <a:t>是加密后的密文，如图</a:t>
            </a:r>
            <a:r>
              <a:rPr lang="en-US" altLang="zh-CN" sz="2800" dirty="0">
                <a:latin typeface="+mn-ea"/>
              </a:rPr>
              <a:t>2.1</a:t>
            </a:r>
            <a:r>
              <a:rPr lang="zh-CN" altLang="en-US" sz="2800" dirty="0">
                <a:latin typeface="+mn-ea"/>
              </a:rPr>
              <a:t>所示，明文内容为“</a:t>
            </a:r>
            <a:r>
              <a:rPr lang="en-US" altLang="zh-CN" sz="2800" dirty="0">
                <a:latin typeface="+mn-ea"/>
              </a:rPr>
              <a:t>the scytale is a </a:t>
            </a:r>
            <a:r>
              <a:rPr lang="en-US" altLang="zh-CN" sz="2800" dirty="0" smtClean="0">
                <a:latin typeface="+mn-ea"/>
              </a:rPr>
              <a:t>transposition cipher</a:t>
            </a:r>
            <a:r>
              <a:rPr lang="en-US" altLang="zh-CN" sz="2800" dirty="0">
                <a:latin typeface="+mn-ea"/>
              </a:rPr>
              <a:t>”</a:t>
            </a:r>
            <a:r>
              <a:rPr lang="zh-CN" altLang="en-US" sz="2800" dirty="0">
                <a:latin typeface="+mn-ea"/>
              </a:rPr>
              <a:t>。</a:t>
            </a:r>
          </a:p>
        </p:txBody>
      </p:sp>
      <p:pic>
        <p:nvPicPr>
          <p:cNvPr id="9222" name="图片 1">
            <a:extLst>
              <a:ext uri="{FF2B5EF4-FFF2-40B4-BE49-F238E27FC236}">
                <a16:creationId xmlns="" xmlns:a16="http://schemas.microsoft.com/office/drawing/2014/main" id="{69CF6845-3E05-4900-AD2A-8D1A475E5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865" y="4599078"/>
            <a:ext cx="4098433" cy="170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40</a:t>
            </a:fld>
            <a:endParaRPr lang="en-US" altLang="zh-CN"/>
          </a:p>
        </p:txBody>
      </p:sp>
      <p:sp>
        <p:nvSpPr>
          <p:cNvPr id="7" name="矩形 6"/>
          <p:cNvSpPr/>
          <p:nvPr/>
        </p:nvSpPr>
        <p:spPr>
          <a:xfrm>
            <a:off x="296715" y="2303925"/>
            <a:ext cx="8595573" cy="954107"/>
          </a:xfrm>
          <a:prstGeom prst="rect">
            <a:avLst/>
          </a:prstGeom>
        </p:spPr>
        <p:txBody>
          <a:bodyPr wrap="square">
            <a:spAutoFit/>
          </a:bodyPr>
          <a:lstStyle/>
          <a:p>
            <a:r>
              <a:rPr lang="zh-CN" altLang="en-US" sz="2800" dirty="0"/>
              <a:t>例</a:t>
            </a:r>
            <a:r>
              <a:rPr lang="en-US" altLang="zh-CN" sz="2800" dirty="0"/>
              <a:t>2.6</a:t>
            </a:r>
            <a:r>
              <a:rPr lang="zh-CN" altLang="en-US" sz="2800" dirty="0"/>
              <a:t>设密钥为“</a:t>
            </a:r>
            <a:r>
              <a:rPr lang="en-US" altLang="zh-CN" sz="2800" dirty="0"/>
              <a:t>LZCJM”</a:t>
            </a:r>
            <a:r>
              <a:rPr lang="zh-CN" altLang="en-US" sz="2800" dirty="0"/>
              <a:t>，则根据前述的 </a:t>
            </a:r>
            <a:r>
              <a:rPr lang="en-US" altLang="zh-CN" sz="2800" dirty="0" err="1"/>
              <a:t>Playfair</a:t>
            </a:r>
            <a:r>
              <a:rPr lang="zh-CN" altLang="en-US" sz="2800" dirty="0"/>
              <a:t>密码构造规则创建的字母矩阵如表 </a:t>
            </a:r>
            <a:r>
              <a:rPr lang="en-US" altLang="zh-CN" sz="2800" dirty="0"/>
              <a:t>2.7</a:t>
            </a:r>
            <a:r>
              <a:rPr lang="zh-CN" altLang="en-US" sz="2800" dirty="0"/>
              <a:t>所示。</a:t>
            </a:r>
          </a:p>
        </p:txBody>
      </p:sp>
      <p:pic>
        <p:nvPicPr>
          <p:cNvPr id="8" name="图片 1">
            <a:extLst>
              <a:ext uri="{FF2B5EF4-FFF2-40B4-BE49-F238E27FC236}">
                <a16:creationId xmlns="" xmlns:a16="http://schemas.microsoft.com/office/drawing/2014/main" id="{5D5817FE-6D3F-41F3-BB37-B7285593C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895" y="3744021"/>
            <a:ext cx="24765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7971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内容占位符 2">
            <a:extLst>
              <a:ext uri="{FF2B5EF4-FFF2-40B4-BE49-F238E27FC236}">
                <a16:creationId xmlns="" xmlns:a16="http://schemas.microsoft.com/office/drawing/2014/main" id="{2D9D5570-CAE6-44C7-96ED-081088F41354}"/>
              </a:ext>
            </a:extLst>
          </p:cNvPr>
          <p:cNvSpPr>
            <a:spLocks noGrp="1" noChangeArrowheads="1"/>
          </p:cNvSpPr>
          <p:nvPr>
            <p:ph idx="1"/>
          </p:nvPr>
        </p:nvSpPr>
        <p:spPr>
          <a:xfrm>
            <a:off x="685800" y="1043841"/>
            <a:ext cx="7772400" cy="5310354"/>
          </a:xfrm>
        </p:spPr>
        <p:txBody>
          <a:bodyPr/>
          <a:lstStyle/>
          <a:p>
            <a:pPr marL="0" indent="0">
              <a:buFont typeface="Wingdings" panose="05000000000000000000" pitchFamily="2" charset="2"/>
              <a:buNone/>
              <a:defRPr/>
            </a:pPr>
            <a:r>
              <a:rPr lang="en-US" altLang="zh-CN" sz="2800" dirty="0">
                <a:latin typeface="+mn-ea"/>
              </a:rPr>
              <a:t>    </a:t>
            </a:r>
            <a:r>
              <a:rPr lang="zh-CN" altLang="en-US" sz="2800" dirty="0">
                <a:latin typeface="+mn-ea"/>
              </a:rPr>
              <a:t>若明文为“</a:t>
            </a:r>
            <a:r>
              <a:rPr lang="en-US" altLang="zh-CN" sz="2800" dirty="0" err="1">
                <a:latin typeface="+mn-ea"/>
              </a:rPr>
              <a:t>steganographia</a:t>
            </a:r>
            <a:r>
              <a:rPr lang="en-US" altLang="zh-CN" sz="2800" dirty="0">
                <a:latin typeface="+mn-ea"/>
              </a:rPr>
              <a:t>”,</a:t>
            </a:r>
            <a:r>
              <a:rPr lang="zh-CN" altLang="en-US" sz="2800" dirty="0">
                <a:latin typeface="+mn-ea"/>
              </a:rPr>
              <a:t>则首先把明文分成两个字母一组，然后对两个一组的明文分别加密，加密代换如表</a:t>
            </a:r>
            <a:r>
              <a:rPr lang="en-US" altLang="zh-CN" sz="2800" dirty="0">
                <a:latin typeface="+mn-ea"/>
              </a:rPr>
              <a:t>2.8</a:t>
            </a:r>
            <a:r>
              <a:rPr lang="zh-CN" altLang="en-US" sz="2800" dirty="0">
                <a:latin typeface="+mn-ea"/>
              </a:rPr>
              <a:t>所示</a:t>
            </a:r>
            <a:r>
              <a:rPr lang="zh-CN" altLang="en-US" sz="2800" dirty="0" smtClean="0">
                <a:latin typeface="+mn-ea"/>
              </a:rPr>
              <a:t>。</a:t>
            </a:r>
            <a:endParaRPr lang="en-US" altLang="zh-CN" sz="2800" dirty="0">
              <a:latin typeface="+mn-ea"/>
            </a:endParaRPr>
          </a:p>
          <a:p>
            <a:pPr marL="0" indent="0">
              <a:buFont typeface="Wingdings" panose="05000000000000000000" pitchFamily="2" charset="2"/>
              <a:buNone/>
              <a:defRPr/>
            </a:pPr>
            <a:endParaRPr lang="en-US" altLang="zh-CN" sz="2800" dirty="0" smtClean="0">
              <a:latin typeface="+mn-ea"/>
            </a:endParaRPr>
          </a:p>
          <a:p>
            <a:pPr marL="0" indent="0">
              <a:buNone/>
              <a:defRPr/>
            </a:pPr>
            <a:r>
              <a:rPr lang="zh-CN" altLang="en-US" sz="2800" dirty="0" smtClean="0">
                <a:latin typeface="+mn-ea"/>
              </a:rPr>
              <a:t>    </a:t>
            </a:r>
            <a:endParaRPr lang="en-US" altLang="zh-CN" sz="2800" dirty="0" smtClean="0">
              <a:latin typeface="+mn-ea"/>
            </a:endParaRPr>
          </a:p>
          <a:p>
            <a:pPr marL="0" indent="0">
              <a:buNone/>
              <a:defRPr/>
            </a:pPr>
            <a:r>
              <a:rPr lang="zh-CN" altLang="en-US" sz="2800" dirty="0" smtClean="0">
                <a:latin typeface="+mn-ea"/>
              </a:rPr>
              <a:t>由此</a:t>
            </a:r>
            <a:r>
              <a:rPr lang="zh-CN" altLang="en-US" sz="2800" dirty="0">
                <a:latin typeface="+mn-ea"/>
              </a:rPr>
              <a:t>得到加密后的密文为“</a:t>
            </a:r>
            <a:r>
              <a:rPr lang="en-US" altLang="zh-CN" sz="2800" dirty="0">
                <a:latin typeface="+mn-ea"/>
              </a:rPr>
              <a:t>GNTLTONHOEAF”</a:t>
            </a:r>
            <a:r>
              <a:rPr lang="zh-CN" altLang="en-US" sz="2800" dirty="0">
                <a:latin typeface="+mn-ea"/>
              </a:rPr>
              <a:t>，同样把密文分为两个字母一组，相应的解密过程如表</a:t>
            </a:r>
            <a:r>
              <a:rPr lang="en-US" altLang="zh-CN" sz="2800" dirty="0">
                <a:latin typeface="+mn-ea"/>
              </a:rPr>
              <a:t>2.9</a:t>
            </a:r>
            <a:r>
              <a:rPr lang="zh-CN" altLang="en-US" sz="2800" dirty="0">
                <a:latin typeface="+mn-ea"/>
              </a:rPr>
              <a:t>所示。</a:t>
            </a:r>
            <a:endParaRPr lang="en-US" altLang="zh-CN" sz="2800" dirty="0">
              <a:latin typeface="+mn-ea"/>
            </a:endParaRPr>
          </a:p>
          <a:p>
            <a:pPr marL="0" indent="0">
              <a:buNone/>
              <a:defRPr/>
            </a:pPr>
            <a:endParaRPr lang="en-US" altLang="zh-CN" sz="2800" dirty="0">
              <a:latin typeface="+mn-ea"/>
            </a:endParaRPr>
          </a:p>
          <a:p>
            <a:pPr marL="0" indent="0">
              <a:buNone/>
              <a:defRPr/>
            </a:pPr>
            <a:endParaRPr lang="en-US" altLang="zh-CN" sz="2800" dirty="0">
              <a:latin typeface="+mn-ea"/>
            </a:endParaRPr>
          </a:p>
          <a:p>
            <a:pPr marL="0" indent="0">
              <a:buNone/>
              <a:defRPr/>
            </a:pPr>
            <a:r>
              <a:rPr lang="en-US" altLang="zh-CN" sz="2800" dirty="0">
                <a:latin typeface="+mn-ea"/>
              </a:rPr>
              <a:t>    </a:t>
            </a:r>
            <a:endParaRPr lang="en-US" altLang="zh-CN" sz="2800" i="1" dirty="0"/>
          </a:p>
        </p:txBody>
      </p:sp>
      <p:sp>
        <p:nvSpPr>
          <p:cNvPr id="47107" name="日期占位符 3">
            <a:extLst>
              <a:ext uri="{FF2B5EF4-FFF2-40B4-BE49-F238E27FC236}">
                <a16:creationId xmlns="" xmlns:a16="http://schemas.microsoft.com/office/drawing/2014/main" id="{307D8607-7604-462A-8A30-1FD9B125EC0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039DD31-53CA-4958-BE50-49F12EC40E2E}"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47108" name="页脚占位符 4">
            <a:extLst>
              <a:ext uri="{FF2B5EF4-FFF2-40B4-BE49-F238E27FC236}">
                <a16:creationId xmlns="" xmlns:a16="http://schemas.microsoft.com/office/drawing/2014/main" id="{F80547FD-7921-4E04-9B9A-AD354381073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47109" name="灯片编号占位符 5">
            <a:extLst>
              <a:ext uri="{FF2B5EF4-FFF2-40B4-BE49-F238E27FC236}">
                <a16:creationId xmlns="" xmlns:a16="http://schemas.microsoft.com/office/drawing/2014/main" id="{1B97F888-0062-4C2F-B105-8E0FCBB0303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6A47AB3-2F0D-4351-8F1F-75E8E6D9018A}" type="slidenum">
              <a:rPr lang="en-US" altLang="zh-CN" sz="1400" smtClean="0">
                <a:latin typeface="Tahoma" panose="020B0604030504040204" pitchFamily="34" charset="0"/>
              </a:rPr>
              <a:pPr>
                <a:spcBef>
                  <a:spcPct val="0"/>
                </a:spcBef>
                <a:buClrTx/>
                <a:buSzTx/>
                <a:buFontTx/>
                <a:buNone/>
              </a:pPr>
              <a:t>41</a:t>
            </a:fld>
            <a:endParaRPr lang="en-US" altLang="zh-CN" sz="1400">
              <a:latin typeface="Tahoma" panose="020B0604030504040204" pitchFamily="34" charset="0"/>
            </a:endParaRPr>
          </a:p>
        </p:txBody>
      </p:sp>
      <p:pic>
        <p:nvPicPr>
          <p:cNvPr id="7" name="图片 2">
            <a:extLst>
              <a:ext uri="{FF2B5EF4-FFF2-40B4-BE49-F238E27FC236}">
                <a16:creationId xmlns="" xmlns:a16="http://schemas.microsoft.com/office/drawing/2014/main" id="{2D7FCF5E-EBB5-4799-8D10-23333E29C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43901"/>
            <a:ext cx="77724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3">
            <a:extLst>
              <a:ext uri="{FF2B5EF4-FFF2-40B4-BE49-F238E27FC236}">
                <a16:creationId xmlns="" xmlns:a16="http://schemas.microsoft.com/office/drawing/2014/main" id="{4DAFC8F0-7F5A-462E-A73C-110E1D966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824093"/>
            <a:ext cx="77724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 xmlns:a16="http://schemas.microsoft.com/office/drawing/2014/main" id="{E2FBC887-64CC-4A92-921D-7E275596A7BB}"/>
              </a:ext>
            </a:extLst>
          </p:cNvPr>
          <p:cNvSpPr>
            <a:spLocks noGrp="1" noChangeArrowheads="1"/>
          </p:cNvSpPr>
          <p:nvPr>
            <p:ph idx="1"/>
          </p:nvPr>
        </p:nvSpPr>
        <p:spPr>
          <a:xfrm>
            <a:off x="386721" y="2128838"/>
            <a:ext cx="8280552" cy="3820330"/>
          </a:xfrm>
        </p:spPr>
        <p:txBody>
          <a:bodyPr/>
          <a:lstStyle/>
          <a:p>
            <a:pPr marL="0" indent="0">
              <a:buNone/>
              <a:defRPr/>
            </a:pPr>
            <a:r>
              <a:rPr lang="zh-CN" altLang="en-US" sz="2800" b="1" dirty="0">
                <a:latin typeface="+mn-ea"/>
              </a:rPr>
              <a:t>周期多表代换密码在一定程度上打破了明密异同规律，但是它具有明密等差规律</a:t>
            </a:r>
            <a:r>
              <a:rPr lang="zh-CN" altLang="en-US" sz="2800" b="1" dirty="0" smtClean="0">
                <a:latin typeface="+mn-ea"/>
              </a:rPr>
              <a:t>。</a:t>
            </a:r>
            <a:endParaRPr lang="en-US" altLang="zh-CN" sz="2800" b="1" dirty="0" smtClean="0">
              <a:latin typeface="+mn-ea"/>
            </a:endParaRPr>
          </a:p>
          <a:p>
            <a:pPr marL="0" indent="0">
              <a:buNone/>
              <a:defRPr/>
            </a:pPr>
            <a:r>
              <a:rPr lang="zh-CN" altLang="en-US" sz="2800" dirty="0" smtClean="0">
                <a:latin typeface="+mn-ea"/>
              </a:rPr>
              <a:t>当</a:t>
            </a:r>
            <a:r>
              <a:rPr lang="zh-CN" altLang="en-US" sz="2800" dirty="0">
                <a:latin typeface="+mn-ea"/>
              </a:rPr>
              <a:t>周期</a:t>
            </a:r>
            <a:r>
              <a:rPr lang="en-US" altLang="zh-CN" sz="2800" i="1" dirty="0" smtClean="0"/>
              <a:t>d</a:t>
            </a:r>
            <a:r>
              <a:rPr lang="zh-CN" altLang="en-US" sz="2800" dirty="0" smtClean="0">
                <a:latin typeface="+mn-ea"/>
              </a:rPr>
              <a:t>较小</a:t>
            </a:r>
            <a:r>
              <a:rPr lang="zh-CN" altLang="en-US" sz="2800" dirty="0">
                <a:latin typeface="+mn-ea"/>
              </a:rPr>
              <a:t>时，可将其确定，并通过对密文重排，使其破译问题转化为对单表代换密码的破译</a:t>
            </a:r>
            <a:r>
              <a:rPr lang="zh-CN" altLang="en-US" sz="2800" dirty="0" smtClean="0">
                <a:latin typeface="+mn-ea"/>
              </a:rPr>
              <a:t>。</a:t>
            </a:r>
            <a:endParaRPr lang="en-US" altLang="zh-CN" sz="2800" dirty="0" smtClean="0">
              <a:latin typeface="+mn-ea"/>
            </a:endParaRPr>
          </a:p>
          <a:p>
            <a:pPr marL="0" indent="0">
              <a:buNone/>
              <a:defRPr/>
            </a:pPr>
            <a:r>
              <a:rPr lang="zh-CN" altLang="en-US" sz="2800" dirty="0" smtClean="0">
                <a:latin typeface="+mn-ea"/>
              </a:rPr>
              <a:t>对于</a:t>
            </a:r>
            <a:r>
              <a:rPr lang="zh-CN" altLang="en-US" sz="2800" dirty="0">
                <a:latin typeface="+mn-ea"/>
              </a:rPr>
              <a:t>周期</a:t>
            </a:r>
            <a:r>
              <a:rPr lang="en-US" altLang="zh-CN" sz="2800" i="1" dirty="0"/>
              <a:t>d</a:t>
            </a:r>
            <a:r>
              <a:rPr lang="zh-CN" altLang="en-US" sz="2800" dirty="0">
                <a:latin typeface="+mn-ea"/>
              </a:rPr>
              <a:t>较大且密钥序列是伪随机的情况，可达到实际保密</a:t>
            </a:r>
            <a:r>
              <a:rPr lang="zh-CN" altLang="en-US" sz="2800" dirty="0" smtClean="0">
                <a:latin typeface="+mn-ea"/>
              </a:rPr>
              <a:t>。</a:t>
            </a:r>
            <a:endParaRPr lang="en-US" altLang="zh-CN" sz="2800" dirty="0" smtClean="0">
              <a:latin typeface="+mn-ea"/>
            </a:endParaRPr>
          </a:p>
          <a:p>
            <a:pPr marL="0" indent="0">
              <a:buNone/>
              <a:defRPr/>
            </a:pPr>
            <a:r>
              <a:rPr lang="zh-CN" altLang="en-US" sz="2800" dirty="0" smtClean="0">
                <a:latin typeface="+mn-ea"/>
              </a:rPr>
              <a:t>对于</a:t>
            </a:r>
            <a:r>
              <a:rPr lang="zh-CN" altLang="en-US" sz="2800" dirty="0">
                <a:latin typeface="+mn-ea"/>
              </a:rPr>
              <a:t>周期</a:t>
            </a:r>
            <a:r>
              <a:rPr lang="en-US" altLang="zh-CN" sz="2800" i="1" dirty="0"/>
              <a:t>d</a:t>
            </a:r>
            <a:r>
              <a:rPr lang="zh-CN" altLang="en-US" sz="2800" dirty="0">
                <a:latin typeface="+mn-ea"/>
              </a:rPr>
              <a:t>较大且密钥序列是随机的情况，可达到理论保密。</a:t>
            </a:r>
          </a:p>
        </p:txBody>
      </p:sp>
      <p:sp>
        <p:nvSpPr>
          <p:cNvPr id="49155" name="日期占位符 3">
            <a:extLst>
              <a:ext uri="{FF2B5EF4-FFF2-40B4-BE49-F238E27FC236}">
                <a16:creationId xmlns="" xmlns:a16="http://schemas.microsoft.com/office/drawing/2014/main" id="{F29382C5-08A6-48C2-B28D-3E0EA408ACF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C7816DE-B5A7-4F59-BBED-8EC58431A4D5}"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49156" name="页脚占位符 4">
            <a:extLst>
              <a:ext uri="{FF2B5EF4-FFF2-40B4-BE49-F238E27FC236}">
                <a16:creationId xmlns="" xmlns:a16="http://schemas.microsoft.com/office/drawing/2014/main" id="{C5046762-3A7B-4090-BB30-B28E9BD9329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49157" name="灯片编号占位符 5">
            <a:extLst>
              <a:ext uri="{FF2B5EF4-FFF2-40B4-BE49-F238E27FC236}">
                <a16:creationId xmlns="" xmlns:a16="http://schemas.microsoft.com/office/drawing/2014/main" id="{6615AD03-3F09-4FB7-B01F-6373D51D672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0EED532-17E4-4C4D-B678-B9DC9FCC70FE}" type="slidenum">
              <a:rPr lang="en-US" altLang="zh-CN" sz="1400" smtClean="0">
                <a:latin typeface="Tahoma" panose="020B0604030504040204" pitchFamily="34" charset="0"/>
              </a:rPr>
              <a:pPr>
                <a:spcBef>
                  <a:spcPct val="0"/>
                </a:spcBef>
                <a:buClrTx/>
                <a:buSzTx/>
                <a:buFontTx/>
                <a:buNone/>
              </a:pPr>
              <a:t>42</a:t>
            </a:fld>
            <a:endParaRPr lang="en-US" altLang="zh-CN" sz="1400">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a:extLst>
              <a:ext uri="{FF2B5EF4-FFF2-40B4-BE49-F238E27FC236}">
                <a16:creationId xmlns="" xmlns:a16="http://schemas.microsoft.com/office/drawing/2014/main" id="{1E6016BA-3312-40A1-8E80-7146F0DE212C}"/>
              </a:ext>
            </a:extLst>
          </p:cNvPr>
          <p:cNvSpPr>
            <a:spLocks noGrp="1" noChangeArrowheads="1"/>
          </p:cNvSpPr>
          <p:nvPr>
            <p:ph type="title"/>
          </p:nvPr>
        </p:nvSpPr>
        <p:spPr/>
        <p:txBody>
          <a:bodyPr/>
          <a:lstStyle/>
          <a:p>
            <a:pPr>
              <a:defRPr/>
            </a:pPr>
            <a:r>
              <a:rPr lang="en-US" altLang="zh-CN" dirty="0">
                <a:solidFill>
                  <a:srgbClr val="FF0000"/>
                </a:solidFill>
                <a:latin typeface="+mj-ea"/>
              </a:rPr>
              <a:t>2.3 </a:t>
            </a:r>
            <a:r>
              <a:rPr lang="zh-CN" altLang="en-US" dirty="0">
                <a:solidFill>
                  <a:srgbClr val="FF0000"/>
                </a:solidFill>
                <a:latin typeface="+mj-ea"/>
              </a:rPr>
              <a:t>转轮密码</a:t>
            </a:r>
          </a:p>
        </p:txBody>
      </p:sp>
      <p:sp>
        <p:nvSpPr>
          <p:cNvPr id="3" name="内容占位符 2">
            <a:extLst>
              <a:ext uri="{FF2B5EF4-FFF2-40B4-BE49-F238E27FC236}">
                <a16:creationId xmlns="" xmlns:a16="http://schemas.microsoft.com/office/drawing/2014/main" id="{DF94840C-D559-4065-9DB5-F39C2F942827}"/>
              </a:ext>
            </a:extLst>
          </p:cNvPr>
          <p:cNvSpPr>
            <a:spLocks noGrp="1"/>
          </p:cNvSpPr>
          <p:nvPr>
            <p:ph idx="1"/>
          </p:nvPr>
        </p:nvSpPr>
        <p:spPr>
          <a:xfrm>
            <a:off x="839788" y="2001838"/>
            <a:ext cx="7772400" cy="4114800"/>
          </a:xfrm>
        </p:spPr>
        <p:txBody>
          <a:bodyPr/>
          <a:lstStyle/>
          <a:p>
            <a:pPr marL="0" indent="0">
              <a:buFont typeface="Wingdings" panose="05000000000000000000" pitchFamily="2" charset="2"/>
              <a:buNone/>
              <a:defRPr/>
            </a:pPr>
            <a:r>
              <a:rPr lang="zh-CN" altLang="en-US" sz="2800" b="1" dirty="0">
                <a:latin typeface="+mn-ea"/>
              </a:rPr>
              <a:t>    </a:t>
            </a:r>
            <a:r>
              <a:rPr lang="zh-CN" altLang="en-US" sz="2800" dirty="0">
                <a:latin typeface="+mn-ea"/>
              </a:rPr>
              <a:t>古典密码体制可以分为人工加密和机械加密两种。从</a:t>
            </a:r>
            <a:r>
              <a:rPr lang="en-US" altLang="zh-CN" sz="2800" dirty="0">
                <a:latin typeface="+mn-ea"/>
              </a:rPr>
              <a:t>19</a:t>
            </a:r>
            <a:r>
              <a:rPr lang="zh-CN" altLang="en-US" sz="2800" dirty="0">
                <a:latin typeface="+mn-ea"/>
              </a:rPr>
              <a:t>世纪</a:t>
            </a:r>
            <a:r>
              <a:rPr lang="en-US" altLang="zh-CN" sz="2800" dirty="0">
                <a:latin typeface="+mn-ea"/>
              </a:rPr>
              <a:t>20</a:t>
            </a:r>
            <a:r>
              <a:rPr lang="zh-CN" altLang="en-US" sz="2800" dirty="0">
                <a:latin typeface="+mn-ea"/>
              </a:rPr>
              <a:t>年代开始，人们逐渐发明了各种机械加解密设备用来处理数据的加解密运算，最典型的设备就是转轮密码机（</a:t>
            </a:r>
            <a:r>
              <a:rPr lang="en-US" altLang="zh-CN" sz="2800" dirty="0">
                <a:latin typeface="+mn-ea"/>
              </a:rPr>
              <a:t>Rotor Cipher Machine</a:t>
            </a:r>
            <a:r>
              <a:rPr lang="zh-CN" altLang="en-US" sz="2800" dirty="0">
                <a:latin typeface="+mn-ea"/>
              </a:rPr>
              <a:t>）。</a:t>
            </a:r>
            <a:r>
              <a:rPr lang="en-US" altLang="zh-CN" sz="2800" dirty="0">
                <a:latin typeface="+mn-ea"/>
              </a:rPr>
              <a:t>Enigma</a:t>
            </a:r>
            <a:r>
              <a:rPr lang="zh-CN" altLang="en-US" sz="2800" dirty="0">
                <a:latin typeface="+mn-ea"/>
              </a:rPr>
              <a:t>是由德国人阿瑟</a:t>
            </a:r>
            <a:r>
              <a:rPr lang="en-US" altLang="zh-CN" sz="2800" dirty="0">
                <a:latin typeface="+mn-ea"/>
              </a:rPr>
              <a:t>•</a:t>
            </a:r>
            <a:r>
              <a:rPr lang="zh-CN" altLang="en-US" sz="2800" dirty="0">
                <a:latin typeface="+mn-ea"/>
              </a:rPr>
              <a:t>谢尔比乌斯（</a:t>
            </a:r>
            <a:r>
              <a:rPr lang="en-US" altLang="zh-CN" sz="2800" dirty="0">
                <a:latin typeface="+mn-ea"/>
              </a:rPr>
              <a:t>Arthur </a:t>
            </a:r>
            <a:r>
              <a:rPr lang="en-US" altLang="zh-CN" sz="2800" dirty="0" err="1">
                <a:latin typeface="+mn-ea"/>
              </a:rPr>
              <a:t>Sherbius</a:t>
            </a:r>
            <a:r>
              <a:rPr lang="zh-CN" altLang="en-US" sz="2800" dirty="0">
                <a:latin typeface="+mn-ea"/>
              </a:rPr>
              <a:t>）于</a:t>
            </a:r>
            <a:r>
              <a:rPr lang="en-US" altLang="zh-CN" sz="2800" dirty="0">
                <a:latin typeface="+mn-ea"/>
              </a:rPr>
              <a:t>20</a:t>
            </a:r>
            <a:r>
              <a:rPr lang="zh-CN" altLang="en-US" sz="2800" dirty="0">
                <a:latin typeface="+mn-ea"/>
              </a:rPr>
              <a:t>世纪初发明的一种能够进行加密和解密操作的转轮密码机。起初，</a:t>
            </a:r>
            <a:r>
              <a:rPr lang="en-US" altLang="zh-CN" sz="2800" dirty="0" smtClean="0">
                <a:latin typeface="+mn-ea"/>
              </a:rPr>
              <a:t>Enigma</a:t>
            </a:r>
            <a:r>
              <a:rPr lang="zh-CN" altLang="en-US" sz="2800" dirty="0" smtClean="0">
                <a:latin typeface="+mn-ea"/>
              </a:rPr>
              <a:t>被</a:t>
            </a:r>
            <a:r>
              <a:rPr lang="zh-CN" altLang="en-US" sz="2800" dirty="0">
                <a:latin typeface="+mn-ea"/>
              </a:rPr>
              <a:t>用在了商业领域，后来德国国防军采用了</a:t>
            </a:r>
            <a:r>
              <a:rPr lang="en-US" altLang="zh-CN" sz="2800" dirty="0">
                <a:latin typeface="+mn-ea"/>
              </a:rPr>
              <a:t>Enigma</a:t>
            </a:r>
            <a:r>
              <a:rPr lang="zh-CN" altLang="en-US" sz="2800" dirty="0">
                <a:latin typeface="+mn-ea"/>
              </a:rPr>
              <a:t>，并将其改良后用于军事领域。</a:t>
            </a:r>
            <a:endParaRPr lang="en-US" altLang="zh-CN" sz="2800" dirty="0">
              <a:latin typeface="+mn-ea"/>
            </a:endParaRPr>
          </a:p>
          <a:p>
            <a:pPr marL="0" indent="0">
              <a:buFont typeface="Wingdings" panose="05000000000000000000" pitchFamily="2" charset="2"/>
              <a:buNone/>
              <a:defRPr/>
            </a:pPr>
            <a:endParaRPr lang="zh-CN" altLang="en-US" sz="2800" b="1" dirty="0">
              <a:latin typeface="+mn-ea"/>
            </a:endParaRPr>
          </a:p>
        </p:txBody>
      </p:sp>
      <p:sp>
        <p:nvSpPr>
          <p:cNvPr id="50180" name="日期占位符 3">
            <a:extLst>
              <a:ext uri="{FF2B5EF4-FFF2-40B4-BE49-F238E27FC236}">
                <a16:creationId xmlns="" xmlns:a16="http://schemas.microsoft.com/office/drawing/2014/main" id="{FE68C5C5-9439-4F37-AB6D-84C146F019E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9BEFEFF0-F619-4601-B66C-8282D200E43D}"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50181" name="页脚占位符 4">
            <a:extLst>
              <a:ext uri="{FF2B5EF4-FFF2-40B4-BE49-F238E27FC236}">
                <a16:creationId xmlns="" xmlns:a16="http://schemas.microsoft.com/office/drawing/2014/main" id="{88860263-9D1E-43D1-A21E-5CF01179A3B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50182" name="灯片编号占位符 5">
            <a:extLst>
              <a:ext uri="{FF2B5EF4-FFF2-40B4-BE49-F238E27FC236}">
                <a16:creationId xmlns="" xmlns:a16="http://schemas.microsoft.com/office/drawing/2014/main" id="{B5154B9C-14EF-406E-93C7-90D7E27742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61C617A-88B0-4923-95E1-E5A2C078D24B}" type="slidenum">
              <a:rPr lang="en-US" altLang="zh-CN" sz="1400" smtClean="0">
                <a:latin typeface="Tahoma" panose="020B0604030504040204" pitchFamily="34" charset="0"/>
              </a:rPr>
              <a:pPr>
                <a:spcBef>
                  <a:spcPct val="0"/>
                </a:spcBef>
                <a:buClrTx/>
                <a:buSzTx/>
                <a:buFontTx/>
                <a:buNone/>
              </a:pPr>
              <a:t>43</a:t>
            </a:fld>
            <a:endParaRPr lang="en-US" altLang="zh-CN" sz="1400">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21730" y="2017713"/>
            <a:ext cx="8433358" cy="3661437"/>
          </a:xfrm>
        </p:spPr>
        <p:txBody>
          <a:bodyPr/>
          <a:lstStyle/>
          <a:p>
            <a:r>
              <a:rPr lang="en-US" altLang="zh-CN" dirty="0">
                <a:latin typeface="+mn-ea"/>
              </a:rPr>
              <a:t>Enigma</a:t>
            </a:r>
            <a:r>
              <a:rPr lang="zh-CN" altLang="en-US" dirty="0">
                <a:latin typeface="+mn-ea"/>
              </a:rPr>
              <a:t>是一种由键盘、齿轮、电池和灯泡组成的机器，通过这台机器就可以完成加密和解密两种操作。发送者和接收者各自拥有一</a:t>
            </a:r>
            <a:r>
              <a:rPr lang="zh-CN" altLang="en-US" dirty="0" smtClean="0">
                <a:latin typeface="+mn-ea"/>
              </a:rPr>
              <a:t>台</a:t>
            </a:r>
            <a:r>
              <a:rPr lang="en-US" altLang="zh-CN" dirty="0" smtClean="0">
                <a:latin typeface="+mn-ea"/>
              </a:rPr>
              <a:t>Enigma</a:t>
            </a:r>
            <a:r>
              <a:rPr lang="zh-CN" altLang="en-US" dirty="0">
                <a:latin typeface="+mn-ea"/>
              </a:rPr>
              <a:t>。发送者用</a:t>
            </a:r>
            <a:r>
              <a:rPr lang="en-US" altLang="zh-CN" dirty="0">
                <a:latin typeface="+mn-ea"/>
              </a:rPr>
              <a:t>Enigma</a:t>
            </a:r>
            <a:r>
              <a:rPr lang="zh-CN" altLang="en-US" dirty="0">
                <a:latin typeface="+mn-ea"/>
              </a:rPr>
              <a:t>对明文加密，将生成的密文通过无线电发给接收者，接收者将接收的密文用自己</a:t>
            </a:r>
            <a:r>
              <a:rPr lang="zh-CN" altLang="en-US" dirty="0" smtClean="0">
                <a:latin typeface="+mn-ea"/>
              </a:rPr>
              <a:t>的</a:t>
            </a:r>
            <a:r>
              <a:rPr lang="en-US" altLang="zh-CN" dirty="0" smtClean="0">
                <a:latin typeface="+mn-ea"/>
              </a:rPr>
              <a:t>Enigma </a:t>
            </a:r>
            <a:r>
              <a:rPr lang="zh-CN" altLang="en-US" dirty="0">
                <a:latin typeface="+mn-ea"/>
              </a:rPr>
              <a:t>解密，从而得到明文。</a:t>
            </a:r>
            <a:endParaRPr lang="en-US" altLang="zh-CN"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44</a:t>
            </a:fld>
            <a:endParaRPr lang="en-US" altLang="zh-CN"/>
          </a:p>
        </p:txBody>
      </p:sp>
    </p:spTree>
    <p:extLst>
      <p:ext uri="{BB962C8B-B14F-4D97-AF65-F5344CB8AC3E}">
        <p14:creationId xmlns:p14="http://schemas.microsoft.com/office/powerpoint/2010/main" val="3406215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1724" y="2017713"/>
            <a:ext cx="8523364" cy="4114800"/>
          </a:xfrm>
        </p:spPr>
        <p:txBody>
          <a:bodyPr/>
          <a:lstStyle/>
          <a:p>
            <a:r>
              <a:rPr lang="zh-CN" altLang="en-US" dirty="0">
                <a:latin typeface="+mn-ea"/>
              </a:rPr>
              <a:t>发送者和接收者必须使用相同的密钥才能完成加密通信，因此发送者和接收者会事先收到一份叫作密码本的册子</a:t>
            </a:r>
            <a:r>
              <a:rPr lang="zh-CN" altLang="en-US" dirty="0" smtClean="0">
                <a:latin typeface="+mn-ea"/>
              </a:rPr>
              <a:t>。</a:t>
            </a:r>
            <a:endParaRPr lang="en-US" altLang="zh-CN" dirty="0" smtClean="0">
              <a:latin typeface="+mn-ea"/>
            </a:endParaRPr>
          </a:p>
          <a:p>
            <a:r>
              <a:rPr lang="zh-CN" altLang="en-US" dirty="0" smtClean="0">
                <a:latin typeface="+mn-ea"/>
              </a:rPr>
              <a:t>密码</a:t>
            </a:r>
            <a:r>
              <a:rPr lang="zh-CN" altLang="en-US" dirty="0">
                <a:latin typeface="+mn-ea"/>
              </a:rPr>
              <a:t>本中记载了发送者和接收者所使用的每日密码，发送者和接收者需要分别按照册子的指示来</a:t>
            </a:r>
            <a:r>
              <a:rPr lang="zh-CN" altLang="en-US" dirty="0" smtClean="0">
                <a:latin typeface="+mn-ea"/>
              </a:rPr>
              <a:t>设置</a:t>
            </a:r>
            <a:r>
              <a:rPr lang="en-US" altLang="zh-CN" dirty="0" smtClean="0">
                <a:latin typeface="+mn-ea"/>
              </a:rPr>
              <a:t>Enigma</a:t>
            </a:r>
            <a:r>
              <a:rPr lang="zh-CN" altLang="en-US" dirty="0" smtClean="0">
                <a:latin typeface="+mn-ea"/>
              </a:rPr>
              <a:t>。</a:t>
            </a:r>
            <a:endParaRPr lang="en-US" altLang="zh-CN" dirty="0" smtClean="0">
              <a:latin typeface="+mn-ea"/>
            </a:endParaRPr>
          </a:p>
          <a:p>
            <a:r>
              <a:rPr lang="zh-CN" altLang="en-US" dirty="0" smtClean="0">
                <a:latin typeface="+mn-ea"/>
              </a:rPr>
              <a:t>下面</a:t>
            </a:r>
            <a:r>
              <a:rPr lang="zh-CN" altLang="en-US" dirty="0">
                <a:latin typeface="+mn-ea"/>
              </a:rPr>
              <a:t>分别</a:t>
            </a:r>
            <a:r>
              <a:rPr lang="zh-CN" altLang="en-US" dirty="0" smtClean="0">
                <a:latin typeface="+mn-ea"/>
              </a:rPr>
              <a:t>从</a:t>
            </a:r>
            <a:r>
              <a:rPr lang="en-US" altLang="zh-CN" dirty="0" smtClean="0">
                <a:latin typeface="+mn-ea"/>
              </a:rPr>
              <a:t>Enigma</a:t>
            </a:r>
            <a:r>
              <a:rPr lang="zh-CN" altLang="en-US" dirty="0" smtClean="0">
                <a:latin typeface="+mn-ea"/>
              </a:rPr>
              <a:t>的</a:t>
            </a:r>
            <a:r>
              <a:rPr lang="zh-CN" altLang="en-US" dirty="0">
                <a:latin typeface="+mn-ea"/>
              </a:rPr>
              <a:t>构造、加密、解密方面讲解转轮密码机的原理。</a:t>
            </a:r>
            <a:endParaRPr lang="zh-CN" altLang="en-US" b="1"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45</a:t>
            </a:fld>
            <a:endParaRPr lang="en-US" altLang="zh-CN"/>
          </a:p>
        </p:txBody>
      </p:sp>
    </p:spTree>
    <p:extLst>
      <p:ext uri="{BB962C8B-B14F-4D97-AF65-F5344CB8AC3E}">
        <p14:creationId xmlns:p14="http://schemas.microsoft.com/office/powerpoint/2010/main" val="3460699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3CA9B865-CF1D-44E1-8CF9-31EE9CEC36F7}"/>
              </a:ext>
            </a:extLst>
          </p:cNvPr>
          <p:cNvSpPr>
            <a:spLocks noGrp="1"/>
          </p:cNvSpPr>
          <p:nvPr>
            <p:ph idx="1"/>
          </p:nvPr>
        </p:nvSpPr>
        <p:spPr>
          <a:xfrm>
            <a:off x="1174750" y="1062038"/>
            <a:ext cx="7772400" cy="801687"/>
          </a:xfrm>
        </p:spPr>
        <p:txBody>
          <a:bodyPr/>
          <a:lstStyle/>
          <a:p>
            <a:pPr marL="0" indent="0">
              <a:buFont typeface="Wingdings" panose="05000000000000000000" pitchFamily="2" charset="2"/>
              <a:buNone/>
              <a:defRPr/>
            </a:pPr>
            <a:r>
              <a:rPr lang="en-US" altLang="zh-CN" sz="4400" dirty="0">
                <a:solidFill>
                  <a:srgbClr val="FF0000"/>
                </a:solidFill>
                <a:latin typeface="+mj-ea"/>
                <a:ea typeface="+mj-ea"/>
              </a:rPr>
              <a:t>2.3.1 Enigma</a:t>
            </a:r>
            <a:r>
              <a:rPr lang="zh-CN" altLang="en-US" sz="4400" dirty="0">
                <a:solidFill>
                  <a:srgbClr val="FF0000"/>
                </a:solidFill>
                <a:latin typeface="+mj-ea"/>
                <a:ea typeface="+mj-ea"/>
              </a:rPr>
              <a:t>的构造</a:t>
            </a:r>
            <a:endParaRPr lang="zh-CN" altLang="zh-CN" sz="4400" dirty="0">
              <a:solidFill>
                <a:srgbClr val="FF0000"/>
              </a:solidFill>
              <a:latin typeface="+mj-ea"/>
              <a:ea typeface="+mj-ea"/>
            </a:endParaRPr>
          </a:p>
        </p:txBody>
      </p:sp>
      <p:sp>
        <p:nvSpPr>
          <p:cNvPr id="53251" name="日期占位符 3">
            <a:extLst>
              <a:ext uri="{FF2B5EF4-FFF2-40B4-BE49-F238E27FC236}">
                <a16:creationId xmlns="" xmlns:a16="http://schemas.microsoft.com/office/drawing/2014/main" id="{B0A4BB17-C355-4797-A539-13A3C20DFAE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41852ACE-05D0-485B-90A7-86CF2F2AB113}"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53252" name="页脚占位符 4">
            <a:extLst>
              <a:ext uri="{FF2B5EF4-FFF2-40B4-BE49-F238E27FC236}">
                <a16:creationId xmlns="" xmlns:a16="http://schemas.microsoft.com/office/drawing/2014/main" id="{B6931B72-59FB-41B2-AB09-3BCCDCC0E2A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53253" name="灯片编号占位符 5">
            <a:extLst>
              <a:ext uri="{FF2B5EF4-FFF2-40B4-BE49-F238E27FC236}">
                <a16:creationId xmlns="" xmlns:a16="http://schemas.microsoft.com/office/drawing/2014/main" id="{4024BF9D-B9BD-41F6-9714-83AABEA3D4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BE32080-21B8-4B14-8E8F-F7ED94F9C992}" type="slidenum">
              <a:rPr lang="en-US" altLang="zh-CN" sz="1400" smtClean="0">
                <a:latin typeface="Tahoma" panose="020B0604030504040204" pitchFamily="34" charset="0"/>
              </a:rPr>
              <a:pPr>
                <a:spcBef>
                  <a:spcPct val="0"/>
                </a:spcBef>
                <a:buClrTx/>
                <a:buSzTx/>
                <a:buFontTx/>
                <a:buNone/>
              </a:pPr>
              <a:t>46</a:t>
            </a:fld>
            <a:endParaRPr lang="en-US" altLang="zh-CN" sz="1400">
              <a:latin typeface="Tahoma" panose="020B0604030504040204" pitchFamily="34" charset="0"/>
            </a:endParaRPr>
          </a:p>
        </p:txBody>
      </p:sp>
      <p:sp>
        <p:nvSpPr>
          <p:cNvPr id="10" name="矩形 9">
            <a:extLst>
              <a:ext uri="{FF2B5EF4-FFF2-40B4-BE49-F238E27FC236}">
                <a16:creationId xmlns="" xmlns:a16="http://schemas.microsoft.com/office/drawing/2014/main" id="{C0CEDBE3-7CB3-4648-89DB-FBD5B6A68D91}"/>
              </a:ext>
            </a:extLst>
          </p:cNvPr>
          <p:cNvSpPr/>
          <p:nvPr/>
        </p:nvSpPr>
        <p:spPr>
          <a:xfrm>
            <a:off x="341719" y="1954875"/>
            <a:ext cx="8415560" cy="1384300"/>
          </a:xfrm>
          <a:prstGeom prst="rect">
            <a:avLst/>
          </a:prstGeom>
        </p:spPr>
        <p:txBody>
          <a:bodyPr wrap="square">
            <a:spAutoFit/>
          </a:bodyPr>
          <a:lstStyle/>
          <a:p>
            <a:pPr eaLnBrk="1" hangingPunct="1">
              <a:defRPr/>
            </a:pPr>
            <a:r>
              <a:rPr lang="en-US" altLang="zh-CN" sz="2800" b="1" dirty="0">
                <a:latin typeface="+mn-ea"/>
                <a:ea typeface="+mn-ea"/>
              </a:rPr>
              <a:t>    </a:t>
            </a:r>
            <a:r>
              <a:rPr lang="en-US" altLang="zh-CN" sz="2800" dirty="0">
                <a:latin typeface="+mn-ea"/>
                <a:ea typeface="+mn-ea"/>
              </a:rPr>
              <a:t>Enigma </a:t>
            </a:r>
            <a:r>
              <a:rPr lang="zh-CN" altLang="en-US" sz="2800" dirty="0">
                <a:latin typeface="+mn-ea"/>
                <a:ea typeface="+mn-ea"/>
              </a:rPr>
              <a:t>的构造如图</a:t>
            </a:r>
            <a:r>
              <a:rPr lang="en-US" altLang="zh-CN" sz="2800" dirty="0">
                <a:latin typeface="+mn-ea"/>
                <a:ea typeface="+mn-ea"/>
              </a:rPr>
              <a:t>2.2</a:t>
            </a:r>
            <a:r>
              <a:rPr lang="zh-CN" altLang="en-US" sz="2800" dirty="0">
                <a:latin typeface="+mn-ea"/>
                <a:ea typeface="+mn-ea"/>
              </a:rPr>
              <a:t>所示。</a:t>
            </a:r>
            <a:r>
              <a:rPr lang="en-US" altLang="zh-CN" sz="2800" dirty="0">
                <a:latin typeface="+mn-ea"/>
                <a:ea typeface="+mn-ea"/>
              </a:rPr>
              <a:t>Enigma </a:t>
            </a:r>
            <a:r>
              <a:rPr lang="zh-CN" altLang="en-US" sz="2800" dirty="0">
                <a:latin typeface="+mn-ea"/>
                <a:ea typeface="+mn-ea"/>
              </a:rPr>
              <a:t>能够对字母表中的</a:t>
            </a:r>
            <a:r>
              <a:rPr lang="en-US" altLang="zh-CN" sz="2800" dirty="0">
                <a:latin typeface="+mn-ea"/>
                <a:ea typeface="+mn-ea"/>
              </a:rPr>
              <a:t>26</a:t>
            </a:r>
            <a:r>
              <a:rPr lang="zh-CN" altLang="en-US" sz="2800" dirty="0">
                <a:latin typeface="+mn-ea"/>
                <a:ea typeface="+mn-ea"/>
              </a:rPr>
              <a:t>个字母进行加密和解密操作， 但由于图示复杂，这里将字母的数量简化为</a:t>
            </a:r>
            <a:r>
              <a:rPr lang="en-US" altLang="zh-CN" sz="2800" dirty="0">
                <a:latin typeface="+mn-ea"/>
                <a:ea typeface="+mn-ea"/>
              </a:rPr>
              <a:t>4</a:t>
            </a:r>
            <a:r>
              <a:rPr lang="zh-CN" altLang="en-US" sz="2800" dirty="0">
                <a:latin typeface="+mn-ea"/>
                <a:ea typeface="+mn-ea"/>
              </a:rPr>
              <a:t>个。</a:t>
            </a:r>
          </a:p>
        </p:txBody>
      </p:sp>
      <p:pic>
        <p:nvPicPr>
          <p:cNvPr id="53255" name="图片 1">
            <a:extLst>
              <a:ext uri="{FF2B5EF4-FFF2-40B4-BE49-F238E27FC236}">
                <a16:creationId xmlns="" xmlns:a16="http://schemas.microsoft.com/office/drawing/2014/main" id="{4995BFA2-7C42-40FE-8C23-F28C69B53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776" y="3339175"/>
            <a:ext cx="5247636" cy="306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6715" y="2017713"/>
            <a:ext cx="8658373" cy="4114800"/>
          </a:xfrm>
        </p:spPr>
        <p:txBody>
          <a:bodyPr/>
          <a:lstStyle/>
          <a:p>
            <a:r>
              <a:rPr lang="zh-CN" altLang="en-US" dirty="0">
                <a:latin typeface="+mn-ea"/>
              </a:rPr>
              <a:t>按下输入键盘上的一个键后，电信号就会通过复杂的电路点亮输出灯泡，图中描绘了按下</a:t>
            </a:r>
            <a:r>
              <a:rPr lang="en-US" altLang="zh-CN" dirty="0">
                <a:latin typeface="+mn-ea"/>
              </a:rPr>
              <a:t>a </a:t>
            </a:r>
            <a:r>
              <a:rPr lang="zh-CN" altLang="en-US" dirty="0">
                <a:latin typeface="+mn-ea"/>
              </a:rPr>
              <a:t>键点亮</a:t>
            </a:r>
            <a:r>
              <a:rPr lang="en-US" altLang="zh-CN" dirty="0">
                <a:latin typeface="+mn-ea"/>
              </a:rPr>
              <a:t>D</a:t>
            </a:r>
            <a:r>
              <a:rPr lang="zh-CN" altLang="en-US" dirty="0">
                <a:latin typeface="+mn-ea"/>
              </a:rPr>
              <a:t>灯泡的情形</a:t>
            </a:r>
            <a:r>
              <a:rPr lang="zh-CN" altLang="en-US" dirty="0" smtClean="0">
                <a:latin typeface="+mn-ea"/>
              </a:rPr>
              <a:t>。</a:t>
            </a:r>
            <a:endParaRPr lang="en-US" altLang="zh-CN" dirty="0" smtClean="0">
              <a:latin typeface="+mn-ea"/>
            </a:endParaRPr>
          </a:p>
          <a:p>
            <a:r>
              <a:rPr lang="zh-CN" altLang="en-US" dirty="0" smtClean="0">
                <a:latin typeface="+mn-ea"/>
              </a:rPr>
              <a:t>每</a:t>
            </a:r>
            <a:r>
              <a:rPr lang="zh-CN" altLang="en-US" dirty="0">
                <a:latin typeface="+mn-ea"/>
              </a:rPr>
              <a:t>按下</a:t>
            </a:r>
            <a:r>
              <a:rPr lang="en-US" altLang="zh-CN" dirty="0">
                <a:latin typeface="+mn-ea"/>
              </a:rPr>
              <a:t>Enigma</a:t>
            </a:r>
            <a:r>
              <a:rPr lang="zh-CN" altLang="en-US" dirty="0">
                <a:latin typeface="+mn-ea"/>
              </a:rPr>
              <a:t>上的一个键，就会点亮一个灯泡，操作者可以在按键的同时读出灯泡所对应的字母，然后将这个字母写在纸上。这个操作在发送者一侧是加密，在接收者一侧是解密。</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47</a:t>
            </a:fld>
            <a:endParaRPr lang="en-US" altLang="zh-CN"/>
          </a:p>
        </p:txBody>
      </p:sp>
    </p:spTree>
    <p:extLst>
      <p:ext uri="{BB962C8B-B14F-4D97-AF65-F5344CB8AC3E}">
        <p14:creationId xmlns:p14="http://schemas.microsoft.com/office/powerpoint/2010/main" val="3036639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1706" y="2033907"/>
            <a:ext cx="8595573" cy="4114800"/>
          </a:xfrm>
        </p:spPr>
        <p:txBody>
          <a:bodyPr/>
          <a:lstStyle/>
          <a:p>
            <a:r>
              <a:rPr lang="zh-CN" altLang="en-US" dirty="0">
                <a:latin typeface="+mn-ea"/>
              </a:rPr>
              <a:t>读者只要将键和灯泡的读法互换</a:t>
            </a:r>
            <a:r>
              <a:rPr lang="en-US" altLang="zh-CN" dirty="0">
                <a:latin typeface="+mn-ea"/>
              </a:rPr>
              <a:t>,</a:t>
            </a:r>
            <a:r>
              <a:rPr lang="zh-CN" altLang="en-US" dirty="0">
                <a:latin typeface="+mn-ea"/>
              </a:rPr>
              <a:t>在 </a:t>
            </a:r>
            <a:r>
              <a:rPr lang="en-US" altLang="zh-CN" dirty="0">
                <a:latin typeface="+mn-ea"/>
              </a:rPr>
              <a:t>Enigma</a:t>
            </a:r>
            <a:r>
              <a:rPr lang="zh-CN" altLang="en-US" dirty="0">
                <a:latin typeface="+mn-ea"/>
              </a:rPr>
              <a:t>上就可以用完全相同的方法来完成加密和解密两种操作了</a:t>
            </a:r>
            <a:r>
              <a:rPr lang="zh-CN" altLang="en-US" dirty="0" smtClean="0">
                <a:latin typeface="+mn-ea"/>
              </a:rPr>
              <a:t>。</a:t>
            </a:r>
            <a:endParaRPr lang="en-US" altLang="zh-CN" dirty="0" smtClean="0">
              <a:latin typeface="+mn-ea"/>
            </a:endParaRPr>
          </a:p>
          <a:p>
            <a:r>
              <a:rPr lang="zh-CN" altLang="en-US" dirty="0" smtClean="0">
                <a:latin typeface="+mn-ea"/>
              </a:rPr>
              <a:t>接线板</a:t>
            </a:r>
            <a:r>
              <a:rPr lang="zh-CN" altLang="en-US" dirty="0">
                <a:latin typeface="+mn-ea"/>
              </a:rPr>
              <a:t>是一种通过改变接线方式来改变字母对应关系的部件，接线板上的接线方式是根据 密码本的每日密码来决定的，在一天之中不会改变。</a:t>
            </a:r>
            <a:endParaRPr lang="en-US" altLang="zh-CN"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48</a:t>
            </a:fld>
            <a:endParaRPr lang="en-US" altLang="zh-CN"/>
          </a:p>
        </p:txBody>
      </p:sp>
    </p:spTree>
    <p:extLst>
      <p:ext uri="{BB962C8B-B14F-4D97-AF65-F5344CB8AC3E}">
        <p14:creationId xmlns:p14="http://schemas.microsoft.com/office/powerpoint/2010/main" val="551010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66733" y="2017713"/>
            <a:ext cx="8388355" cy="4114800"/>
          </a:xfrm>
        </p:spPr>
        <p:txBody>
          <a:bodyPr/>
          <a:lstStyle/>
          <a:p>
            <a:r>
              <a:rPr lang="zh-CN" altLang="en-US" sz="2800" dirty="0">
                <a:latin typeface="+mn-ea"/>
              </a:rPr>
              <a:t>在图</a:t>
            </a:r>
            <a:r>
              <a:rPr lang="en-US" altLang="zh-CN" sz="2800" dirty="0">
                <a:latin typeface="+mn-ea"/>
              </a:rPr>
              <a:t>2.2</a:t>
            </a:r>
            <a:r>
              <a:rPr lang="zh-CN" altLang="en-US" sz="2800" dirty="0">
                <a:latin typeface="+mn-ea"/>
              </a:rPr>
              <a:t>中，还看到</a:t>
            </a:r>
            <a:r>
              <a:rPr lang="en-US" altLang="zh-CN" sz="2800" dirty="0">
                <a:latin typeface="+mn-ea"/>
              </a:rPr>
              <a:t>3</a:t>
            </a:r>
            <a:r>
              <a:rPr lang="zh-CN" altLang="en-US" sz="2800" dirty="0">
                <a:latin typeface="+mn-ea"/>
              </a:rPr>
              <a:t>个称为转子的部件。转子是一个圆盘状的装置，其两侧的接触点之间通过电线连接。尽管每个转子内部的接线方式无法改变，但转子可以在每输入一个字母时自动旋转</a:t>
            </a:r>
            <a:r>
              <a:rPr lang="zh-CN" altLang="en-US" sz="2800" dirty="0" smtClean="0">
                <a:latin typeface="+mn-ea"/>
              </a:rPr>
              <a:t>。</a:t>
            </a:r>
            <a:endParaRPr lang="en-US" altLang="zh-CN" sz="2800" dirty="0" smtClean="0">
              <a:latin typeface="+mn-ea"/>
            </a:endParaRPr>
          </a:p>
          <a:p>
            <a:r>
              <a:rPr lang="zh-CN" altLang="en-US" sz="2800" dirty="0" smtClean="0">
                <a:latin typeface="+mn-ea"/>
              </a:rPr>
              <a:t>当</a:t>
            </a:r>
            <a:r>
              <a:rPr lang="zh-CN" altLang="en-US" sz="2800" dirty="0">
                <a:latin typeface="+mn-ea"/>
              </a:rPr>
              <a:t>输入一个字母时，转子</a:t>
            </a:r>
            <a:r>
              <a:rPr lang="en-US" altLang="zh-CN" sz="2800" dirty="0">
                <a:latin typeface="+mn-ea"/>
              </a:rPr>
              <a:t>1</a:t>
            </a:r>
            <a:r>
              <a:rPr lang="zh-CN" altLang="en-US" sz="2800" dirty="0">
                <a:latin typeface="+mn-ea"/>
              </a:rPr>
              <a:t>就旋转</a:t>
            </a:r>
            <a:r>
              <a:rPr lang="en-US" altLang="zh-CN" sz="2800" dirty="0">
                <a:latin typeface="+mn-ea"/>
              </a:rPr>
              <a:t>1/4</a:t>
            </a:r>
            <a:r>
              <a:rPr lang="zh-CN" altLang="en-US" sz="2800" dirty="0">
                <a:latin typeface="+mn-ea"/>
              </a:rPr>
              <a:t>圈（当字母表中只有</a:t>
            </a:r>
            <a:r>
              <a:rPr lang="en-US" altLang="zh-CN" sz="2800" dirty="0">
                <a:latin typeface="+mn-ea"/>
              </a:rPr>
              <a:t>4</a:t>
            </a:r>
            <a:r>
              <a:rPr lang="zh-CN" altLang="en-US" sz="2800" dirty="0">
                <a:latin typeface="+mn-ea"/>
              </a:rPr>
              <a:t>个字母时）。转子</a:t>
            </a:r>
            <a:r>
              <a:rPr lang="en-US" altLang="zh-CN" sz="2800" dirty="0">
                <a:latin typeface="+mn-ea"/>
              </a:rPr>
              <a:t>1</a:t>
            </a:r>
            <a:r>
              <a:rPr lang="zh-CN" altLang="en-US" sz="2800" dirty="0">
                <a:latin typeface="+mn-ea"/>
              </a:rPr>
              <a:t>每旋转</a:t>
            </a:r>
            <a:r>
              <a:rPr lang="en-US" altLang="zh-CN" sz="2800" dirty="0">
                <a:latin typeface="+mn-ea"/>
              </a:rPr>
              <a:t>1</a:t>
            </a:r>
            <a:r>
              <a:rPr lang="zh-CN" altLang="en-US" sz="2800" dirty="0">
                <a:latin typeface="+mn-ea"/>
              </a:rPr>
              <a:t>圈，转子</a:t>
            </a:r>
            <a:r>
              <a:rPr lang="en-US" altLang="zh-CN" sz="2800" dirty="0">
                <a:latin typeface="+mn-ea"/>
              </a:rPr>
              <a:t>2</a:t>
            </a:r>
            <a:r>
              <a:rPr lang="zh-CN" altLang="en-US" sz="2800" dirty="0">
                <a:latin typeface="+mn-ea"/>
              </a:rPr>
              <a:t>就旋转</a:t>
            </a:r>
            <a:r>
              <a:rPr lang="en-US" altLang="zh-CN" sz="2800" dirty="0">
                <a:latin typeface="+mn-ea"/>
              </a:rPr>
              <a:t>1/4</a:t>
            </a:r>
            <a:r>
              <a:rPr lang="zh-CN" altLang="en-US" sz="2800" dirty="0">
                <a:latin typeface="+mn-ea"/>
              </a:rPr>
              <a:t>圈，而转子</a:t>
            </a:r>
            <a:r>
              <a:rPr lang="en-US" altLang="zh-CN" sz="2800" dirty="0">
                <a:latin typeface="+mn-ea"/>
              </a:rPr>
              <a:t>2</a:t>
            </a:r>
            <a:r>
              <a:rPr lang="zh-CN" altLang="en-US" sz="2800" dirty="0">
                <a:latin typeface="+mn-ea"/>
              </a:rPr>
              <a:t>每旋转一圈，转子</a:t>
            </a:r>
            <a:r>
              <a:rPr lang="en-US" altLang="zh-CN" sz="2800" dirty="0">
                <a:latin typeface="+mn-ea"/>
              </a:rPr>
              <a:t>3</a:t>
            </a:r>
            <a:r>
              <a:rPr lang="zh-CN" altLang="en-US" sz="2800" dirty="0">
                <a:latin typeface="+mn-ea"/>
              </a:rPr>
              <a:t>就旋转</a:t>
            </a:r>
            <a:r>
              <a:rPr lang="en-US" altLang="zh-CN" sz="2800" dirty="0">
                <a:latin typeface="+mn-ea"/>
              </a:rPr>
              <a:t>1/4</a:t>
            </a:r>
            <a:r>
              <a:rPr lang="zh-CN" altLang="en-US" sz="2800" dirty="0">
                <a:latin typeface="+mn-ea"/>
              </a:rPr>
              <a:t>圈。</a:t>
            </a:r>
            <a:r>
              <a:rPr lang="en-US" altLang="zh-CN" sz="2800" dirty="0">
                <a:latin typeface="+mn-ea"/>
              </a:rPr>
              <a:t>3</a:t>
            </a:r>
            <a:r>
              <a:rPr lang="zh-CN" altLang="en-US" sz="2800" dirty="0">
                <a:latin typeface="+mn-ea"/>
              </a:rPr>
              <a:t>个转子都可以拆卸，在对 </a:t>
            </a:r>
            <a:r>
              <a:rPr lang="en-US" altLang="zh-CN" sz="2800" dirty="0">
                <a:latin typeface="+mn-ea"/>
              </a:rPr>
              <a:t>Enigma </a:t>
            </a:r>
            <a:r>
              <a:rPr lang="zh-CN" altLang="en-US" sz="2800" dirty="0">
                <a:latin typeface="+mn-ea"/>
              </a:rPr>
              <a:t>进行设置时可以选择转子的初始位置。</a:t>
            </a:r>
            <a:endParaRPr lang="zh-CN" altLang="en-US" sz="2800" b="1"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49</a:t>
            </a:fld>
            <a:endParaRPr lang="en-US" altLang="zh-CN"/>
          </a:p>
        </p:txBody>
      </p:sp>
    </p:spTree>
    <p:extLst>
      <p:ext uri="{BB962C8B-B14F-4D97-AF65-F5344CB8AC3E}">
        <p14:creationId xmlns:p14="http://schemas.microsoft.com/office/powerpoint/2010/main" val="171410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a:extLst>
              <a:ext uri="{FF2B5EF4-FFF2-40B4-BE49-F238E27FC236}">
                <a16:creationId xmlns="" xmlns:a16="http://schemas.microsoft.com/office/drawing/2014/main" id="{49F15329-88F8-486C-8957-87B8EB4C128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AE14815-EDA8-4A15-B4AA-0B672B7E969B}"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0243" name="页脚占位符 4">
            <a:extLst>
              <a:ext uri="{FF2B5EF4-FFF2-40B4-BE49-F238E27FC236}">
                <a16:creationId xmlns="" xmlns:a16="http://schemas.microsoft.com/office/drawing/2014/main" id="{945E5762-5871-4337-BB4E-704BDA1D9BD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dirty="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dirty="0">
              <a:latin typeface="Tahoma" panose="020B0604030504040204" pitchFamily="34" charset="0"/>
            </a:endParaRPr>
          </a:p>
        </p:txBody>
      </p:sp>
      <p:sp>
        <p:nvSpPr>
          <p:cNvPr id="10244" name="灯片编号占位符 5">
            <a:extLst>
              <a:ext uri="{FF2B5EF4-FFF2-40B4-BE49-F238E27FC236}">
                <a16:creationId xmlns="" xmlns:a16="http://schemas.microsoft.com/office/drawing/2014/main" id="{4047A139-6F52-42AD-837F-66FD6F4471C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586E479-5E65-42E1-BD28-261BCD7643E4}" type="slidenum">
              <a:rPr lang="en-US" altLang="zh-CN" sz="1400" smtClean="0">
                <a:latin typeface="Tahoma" panose="020B0604030504040204" pitchFamily="34" charset="0"/>
              </a:rPr>
              <a:pPr>
                <a:spcBef>
                  <a:spcPct val="0"/>
                </a:spcBef>
                <a:buClrTx/>
                <a:buSzTx/>
                <a:buFontTx/>
                <a:buNone/>
              </a:pPr>
              <a:t>5</a:t>
            </a:fld>
            <a:endParaRPr lang="en-US" altLang="zh-CN" sz="1400" dirty="0">
              <a:latin typeface="Tahoma" panose="020B0604030504040204" pitchFamily="34" charset="0"/>
            </a:endParaRPr>
          </a:p>
        </p:txBody>
      </p:sp>
      <p:sp>
        <p:nvSpPr>
          <p:cNvPr id="6150" name="Text Box 3">
            <a:extLst>
              <a:ext uri="{FF2B5EF4-FFF2-40B4-BE49-F238E27FC236}">
                <a16:creationId xmlns="" xmlns:a16="http://schemas.microsoft.com/office/drawing/2014/main" id="{235CAF36-CA87-4AEE-9340-8CF8273F907F}"/>
              </a:ext>
            </a:extLst>
          </p:cNvPr>
          <p:cNvSpPr txBox="1">
            <a:spLocks noChangeArrowheads="1"/>
          </p:cNvSpPr>
          <p:nvPr/>
        </p:nvSpPr>
        <p:spPr bwMode="auto">
          <a:xfrm>
            <a:off x="431724" y="2063750"/>
            <a:ext cx="8189989" cy="3324225"/>
          </a:xfrm>
          <a:prstGeom prst="rect">
            <a:avLst/>
          </a:prstGeom>
          <a:noFill/>
          <a:ln>
            <a:noFill/>
          </a:ln>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defRPr/>
            </a:pPr>
            <a:r>
              <a:rPr lang="zh-CN" altLang="en-US" sz="2800" dirty="0">
                <a:latin typeface="+mn-lt"/>
                <a:ea typeface="+mn-ea"/>
              </a:rPr>
              <a:t>定义</a:t>
            </a:r>
            <a:r>
              <a:rPr lang="en-US" altLang="zh-CN" sz="2800" b="1" dirty="0">
                <a:latin typeface="+mn-lt"/>
                <a:ea typeface="+mn-ea"/>
              </a:rPr>
              <a:t>2.1</a:t>
            </a:r>
            <a:r>
              <a:rPr lang="zh-CN" altLang="en-US" sz="2800" dirty="0">
                <a:latin typeface="+mn-lt"/>
                <a:ea typeface="+mn-ea"/>
              </a:rPr>
              <a:t>（置换）有限集</a:t>
            </a:r>
            <a:r>
              <a:rPr lang="en-US" altLang="zh-CN" sz="2800" dirty="0">
                <a:latin typeface="+mn-lt"/>
                <a:ea typeface="+mn-ea"/>
              </a:rPr>
              <a:t>X</a:t>
            </a:r>
            <a:r>
              <a:rPr lang="zh-CN" altLang="en-US" sz="2800" dirty="0">
                <a:latin typeface="+mn-lt"/>
                <a:ea typeface="+mn-ea"/>
              </a:rPr>
              <a:t>上的运算</a:t>
            </a:r>
            <a:r>
              <a:rPr lang="el-GR" altLang="zh-CN" sz="2800" dirty="0">
                <a:latin typeface="+mn-lt"/>
                <a:ea typeface="+mn-ea"/>
                <a:cs typeface="Times New Roman" panose="02020603050405020304" pitchFamily="18" charset="0"/>
              </a:rPr>
              <a:t>σ</a:t>
            </a:r>
            <a:r>
              <a:rPr lang="zh-CN" altLang="en-US" sz="2800" dirty="0">
                <a:latin typeface="+mn-lt"/>
                <a:ea typeface="+mn-ea"/>
              </a:rPr>
              <a:t>：</a:t>
            </a:r>
            <a:r>
              <a:rPr lang="en-US" altLang="zh-CN" sz="2800" dirty="0">
                <a:latin typeface="+mn-lt"/>
                <a:ea typeface="+mn-ea"/>
                <a:cs typeface="Times New Roman" panose="02020603050405020304" pitchFamily="18" charset="0"/>
              </a:rPr>
              <a:t>X→X</a:t>
            </a:r>
            <a:r>
              <a:rPr lang="zh-CN" altLang="en-US" sz="2800" dirty="0">
                <a:latin typeface="+mn-lt"/>
                <a:ea typeface="+mn-ea"/>
              </a:rPr>
              <a:t>，</a:t>
            </a:r>
            <a:r>
              <a:rPr lang="el-GR" altLang="zh-CN" sz="2800" dirty="0">
                <a:latin typeface="+mn-lt"/>
                <a:ea typeface="+mn-ea"/>
              </a:rPr>
              <a:t> </a:t>
            </a:r>
            <a:r>
              <a:rPr lang="el-GR" altLang="zh-CN" sz="2800" dirty="0">
                <a:latin typeface="+mn-lt"/>
                <a:ea typeface="+mn-ea"/>
                <a:cs typeface="Times New Roman" panose="02020603050405020304" pitchFamily="18" charset="0"/>
              </a:rPr>
              <a:t>σ</a:t>
            </a:r>
            <a:r>
              <a:rPr lang="zh-CN" altLang="en-US" sz="2800" dirty="0">
                <a:latin typeface="+mn-lt"/>
                <a:ea typeface="+mn-ea"/>
              </a:rPr>
              <a:t>是一个双射函数，</a:t>
            </a:r>
            <a:r>
              <a:rPr lang="zh-CN" altLang="en-US" sz="2800" dirty="0" smtClean="0">
                <a:latin typeface="+mn-lt"/>
                <a:ea typeface="+mn-ea"/>
              </a:rPr>
              <a:t>也就是说</a:t>
            </a:r>
            <a:r>
              <a:rPr lang="zh-CN" altLang="en-US" sz="2800" dirty="0">
                <a:latin typeface="+mn-lt"/>
                <a:ea typeface="+mn-ea"/>
              </a:rPr>
              <a:t>，</a:t>
            </a:r>
            <a:r>
              <a:rPr lang="el-GR" altLang="zh-CN" sz="2800" dirty="0" smtClean="0">
                <a:latin typeface="+mn-lt"/>
                <a:ea typeface="+mn-ea"/>
                <a:cs typeface="Times New Roman" panose="02020603050405020304" pitchFamily="18" charset="0"/>
              </a:rPr>
              <a:t>σ</a:t>
            </a:r>
            <a:r>
              <a:rPr lang="zh-CN" altLang="en-US" sz="2800" dirty="0">
                <a:latin typeface="+mn-lt"/>
                <a:ea typeface="+mn-ea"/>
              </a:rPr>
              <a:t>既是单射又是满射，并且定义域和值域相同，那么称</a:t>
            </a:r>
            <a:r>
              <a:rPr lang="el-GR" altLang="zh-CN" sz="2800" dirty="0">
                <a:latin typeface="+mn-lt"/>
                <a:ea typeface="+mn-ea"/>
                <a:cs typeface="Times New Roman" panose="02020603050405020304" pitchFamily="18" charset="0"/>
              </a:rPr>
              <a:t>σ</a:t>
            </a:r>
            <a:r>
              <a:rPr lang="zh-CN" altLang="en-US" sz="2800" dirty="0">
                <a:latin typeface="+mn-lt"/>
                <a:ea typeface="+mn-ea"/>
              </a:rPr>
              <a:t>为一个置换。</a:t>
            </a:r>
            <a:endParaRPr lang="en-US" altLang="zh-CN" sz="2800" dirty="0">
              <a:latin typeface="+mn-lt"/>
              <a:ea typeface="+mn-ea"/>
            </a:endParaRPr>
          </a:p>
          <a:p>
            <a:pPr eaLnBrk="1" hangingPunct="1">
              <a:spcBef>
                <a:spcPct val="50000"/>
              </a:spcBef>
              <a:buClrTx/>
              <a:buSzTx/>
              <a:buFontTx/>
              <a:buNone/>
              <a:defRPr/>
            </a:pPr>
            <a:r>
              <a:rPr lang="zh-CN" altLang="en-US" sz="2800" dirty="0">
                <a:latin typeface="+mn-lt"/>
                <a:ea typeface="+mn-ea"/>
              </a:rPr>
              <a:t>    若</a:t>
            </a:r>
            <a:r>
              <a:rPr lang="el-GR" altLang="zh-CN" sz="2800" dirty="0">
                <a:latin typeface="+mn-lt"/>
                <a:ea typeface="+mn-ea"/>
                <a:cs typeface="Times New Roman" panose="02020603050405020304" pitchFamily="18" charset="0"/>
              </a:rPr>
              <a:t>σ</a:t>
            </a:r>
            <a:r>
              <a:rPr lang="zh-CN" altLang="en-US" sz="2800" dirty="0">
                <a:latin typeface="+mn-lt"/>
                <a:ea typeface="+mn-ea"/>
              </a:rPr>
              <a:t>是一个置换，</a:t>
            </a:r>
            <a:r>
              <a:rPr lang="zh-CN" altLang="en-US" sz="2800" dirty="0">
                <a:latin typeface="+mn-lt"/>
                <a:ea typeface="+mn-ea"/>
                <a:cs typeface="Times New Roman" panose="02020603050405020304" pitchFamily="18" charset="0"/>
              </a:rPr>
              <a:t>∀</a:t>
            </a:r>
            <a:r>
              <a:rPr lang="en-US" altLang="zh-CN" sz="2800" i="1" dirty="0">
                <a:latin typeface="+mn-lt"/>
                <a:ea typeface="+mn-ea"/>
                <a:cs typeface="Times New Roman" panose="02020603050405020304" pitchFamily="18" charset="0"/>
              </a:rPr>
              <a:t>x</a:t>
            </a:r>
            <a:r>
              <a:rPr lang="zh-CN" altLang="en-US" sz="2800" dirty="0">
                <a:latin typeface="+mn-lt"/>
                <a:ea typeface="+mn-ea"/>
                <a:cs typeface="Times New Roman" panose="02020603050405020304" pitchFamily="18" charset="0"/>
              </a:rPr>
              <a:t>∈</a:t>
            </a:r>
            <a:r>
              <a:rPr lang="en-US" altLang="zh-CN" sz="2800" dirty="0">
                <a:latin typeface="+mn-lt"/>
                <a:ea typeface="+mn-ea"/>
                <a:cs typeface="Times New Roman" panose="02020603050405020304" pitchFamily="18" charset="0"/>
              </a:rPr>
              <a:t>X</a:t>
            </a:r>
            <a:r>
              <a:rPr lang="zh-CN" altLang="en-US" sz="2800" dirty="0">
                <a:latin typeface="+mn-lt"/>
                <a:ea typeface="+mn-ea"/>
              </a:rPr>
              <a:t>，存在唯一的</a:t>
            </a:r>
            <a:r>
              <a:rPr lang="en-US" altLang="zh-CN" sz="2800" i="1" dirty="0">
                <a:latin typeface="+mn-lt"/>
                <a:ea typeface="+mn-ea"/>
                <a:cs typeface="Times New Roman" panose="02020603050405020304" pitchFamily="18" charset="0"/>
              </a:rPr>
              <a:t>x</a:t>
            </a:r>
            <a:r>
              <a:rPr lang="zh-CN" altLang="en-US" sz="2800" dirty="0">
                <a:latin typeface="+mn-lt"/>
                <a:ea typeface="+mn-ea"/>
              </a:rPr>
              <a:t>使得</a:t>
            </a:r>
            <a:r>
              <a:rPr lang="el-GR" altLang="zh-CN" sz="2800" dirty="0">
                <a:latin typeface="+mn-lt"/>
                <a:ea typeface="+mn-ea"/>
                <a:cs typeface="Times New Roman" panose="02020603050405020304" pitchFamily="18" charset="0"/>
              </a:rPr>
              <a:t>σ</a:t>
            </a:r>
            <a:r>
              <a:rPr lang="en-US" altLang="zh-CN" sz="2800" dirty="0">
                <a:latin typeface="+mn-lt"/>
                <a:ea typeface="+mn-ea"/>
                <a:cs typeface="Times New Roman" panose="02020603050405020304" pitchFamily="18" charset="0"/>
              </a:rPr>
              <a:t>(</a:t>
            </a:r>
            <a:r>
              <a:rPr lang="en-US" altLang="zh-CN" sz="2800" i="1" dirty="0">
                <a:latin typeface="+mn-lt"/>
                <a:ea typeface="+mn-ea"/>
                <a:cs typeface="Times New Roman" panose="02020603050405020304" pitchFamily="18" charset="0"/>
              </a:rPr>
              <a:t>x</a:t>
            </a:r>
            <a:r>
              <a:rPr lang="en-US" altLang="zh-CN" sz="2800" dirty="0">
                <a:latin typeface="+mn-lt"/>
                <a:ea typeface="+mn-ea"/>
                <a:cs typeface="Times New Roman" panose="02020603050405020304" pitchFamily="18" charset="0"/>
              </a:rPr>
              <a:t>)= </a:t>
            </a:r>
            <a:r>
              <a:rPr lang="en-US" altLang="zh-CN" sz="2800" i="1" dirty="0">
                <a:latin typeface="+mn-lt"/>
                <a:ea typeface="+mn-ea"/>
                <a:cs typeface="Times New Roman" panose="02020603050405020304" pitchFamily="18" charset="0"/>
              </a:rPr>
              <a:t>x</a:t>
            </a:r>
            <a:r>
              <a:rPr lang="en-US" altLang="zh-CN" sz="2800" i="1" dirty="0">
                <a:latin typeface="+mn-lt"/>
                <a:cs typeface="Times New Roman" panose="02020603050405020304" pitchFamily="18" charset="0"/>
              </a:rPr>
              <a:t> </a:t>
            </a:r>
            <a:r>
              <a:rPr lang="en-US" altLang="zh-CN" sz="2800" dirty="0">
                <a:latin typeface="+mn-lt"/>
                <a:cs typeface="Times New Roman" panose="02020603050405020304" pitchFamily="18" charset="0"/>
              </a:rPr>
              <a:t>′</a:t>
            </a:r>
            <a:r>
              <a:rPr lang="en-US" altLang="zh-CN" sz="2800" dirty="0">
                <a:latin typeface="+mn-lt"/>
                <a:ea typeface="+mn-ea"/>
                <a:cs typeface="Times New Roman" panose="02020603050405020304" pitchFamily="18" charset="0"/>
              </a:rPr>
              <a:t> </a:t>
            </a:r>
            <a:r>
              <a:rPr lang="zh-CN" altLang="en-US" sz="2800" dirty="0">
                <a:latin typeface="+mn-lt"/>
                <a:ea typeface="+mn-ea"/>
              </a:rPr>
              <a:t>。同理可以定义逆置换</a:t>
            </a:r>
            <a:r>
              <a:rPr lang="el-GR" altLang="zh-CN" sz="2800" dirty="0">
                <a:latin typeface="+mn-lt"/>
                <a:ea typeface="+mn-ea"/>
                <a:cs typeface="Times New Roman" panose="02020603050405020304" pitchFamily="18" charset="0"/>
              </a:rPr>
              <a:t>σ</a:t>
            </a:r>
            <a:r>
              <a:rPr lang="en-US" altLang="zh-CN" sz="2800" baseline="30000" dirty="0">
                <a:latin typeface="+mn-lt"/>
                <a:ea typeface="+mn-ea"/>
                <a:cs typeface="Times New Roman" panose="02020603050405020304" pitchFamily="18" charset="0"/>
              </a:rPr>
              <a:t>-1</a:t>
            </a:r>
            <a:r>
              <a:rPr lang="zh-CN" altLang="en-US" sz="2800" dirty="0">
                <a:latin typeface="+mn-lt"/>
                <a:ea typeface="+mn-ea"/>
                <a:cs typeface="Times New Roman" panose="02020603050405020304" pitchFamily="18" charset="0"/>
              </a:rPr>
              <a:t> </a:t>
            </a:r>
            <a:r>
              <a:rPr lang="zh-CN" altLang="en-US" sz="2800" dirty="0">
                <a:latin typeface="+mn-lt"/>
              </a:rPr>
              <a:t>：</a:t>
            </a:r>
            <a:r>
              <a:rPr lang="en-US" altLang="zh-CN" sz="2800" dirty="0">
                <a:latin typeface="+mn-lt"/>
                <a:cs typeface="Times New Roman" panose="02020603050405020304" pitchFamily="18" charset="0"/>
              </a:rPr>
              <a:t>X→</a:t>
            </a:r>
            <a:r>
              <a:rPr lang="en-US" altLang="zh-CN" sz="2800" dirty="0" smtClean="0">
                <a:latin typeface="+mn-lt"/>
                <a:cs typeface="Times New Roman" panose="02020603050405020304" pitchFamily="18" charset="0"/>
              </a:rPr>
              <a:t>X</a:t>
            </a:r>
            <a:r>
              <a:rPr lang="zh-CN" altLang="en-US" sz="2800" dirty="0" smtClean="0">
                <a:latin typeface="+mn-lt"/>
                <a:ea typeface="+mn-ea"/>
              </a:rPr>
              <a:t>，</a:t>
            </a:r>
            <a:r>
              <a:rPr lang="el-GR" altLang="zh-CN" sz="2800" dirty="0" smtClean="0">
                <a:latin typeface="+mn-lt"/>
                <a:ea typeface="+mn-ea"/>
                <a:cs typeface="Times New Roman" panose="02020603050405020304" pitchFamily="18" charset="0"/>
              </a:rPr>
              <a:t>σ</a:t>
            </a:r>
            <a:r>
              <a:rPr lang="en-US" altLang="zh-CN" sz="2800" baseline="30000" dirty="0">
                <a:latin typeface="+mn-lt"/>
                <a:ea typeface="+mn-ea"/>
                <a:cs typeface="Times New Roman" panose="02020603050405020304" pitchFamily="18" charset="0"/>
              </a:rPr>
              <a:t>-1</a:t>
            </a:r>
            <a:r>
              <a:rPr lang="zh-CN" altLang="en-US" sz="2800" dirty="0">
                <a:latin typeface="+mn-lt"/>
                <a:ea typeface="+mn-ea"/>
              </a:rPr>
              <a:t>也是双射函数，并且</a:t>
            </a:r>
            <a:r>
              <a:rPr lang="el-GR" altLang="zh-CN" sz="2800" dirty="0">
                <a:latin typeface="+mn-lt"/>
                <a:ea typeface="+mn-ea"/>
                <a:cs typeface="Times New Roman" panose="02020603050405020304" pitchFamily="18" charset="0"/>
              </a:rPr>
              <a:t>σ</a:t>
            </a:r>
            <a:r>
              <a:rPr lang="en-US" altLang="zh-CN" sz="2800" baseline="30000" dirty="0">
                <a:latin typeface="+mn-lt"/>
                <a:ea typeface="+mn-ea"/>
                <a:cs typeface="Times New Roman" panose="02020603050405020304" pitchFamily="18" charset="0"/>
              </a:rPr>
              <a:t>-1</a:t>
            </a:r>
            <a:r>
              <a:rPr lang="zh-CN" altLang="en-US" sz="2800" dirty="0">
                <a:latin typeface="+mn-lt"/>
                <a:ea typeface="+mn-ea"/>
              </a:rPr>
              <a:t>的定义域和值域相同，即</a:t>
            </a:r>
            <a:r>
              <a:rPr lang="zh-CN" altLang="en-US" sz="2800" dirty="0">
                <a:latin typeface="+mn-lt"/>
                <a:ea typeface="+mn-ea"/>
                <a:cs typeface="Times New Roman" panose="02020603050405020304" pitchFamily="18" charset="0"/>
              </a:rPr>
              <a:t>∀</a:t>
            </a:r>
            <a:r>
              <a:rPr lang="en-US" altLang="zh-CN" sz="2800" i="1" dirty="0">
                <a:latin typeface="+mn-lt"/>
                <a:ea typeface="+mn-ea"/>
                <a:cs typeface="Times New Roman" panose="02020603050405020304" pitchFamily="18" charset="0"/>
              </a:rPr>
              <a:t>x</a:t>
            </a:r>
            <a:r>
              <a:rPr lang="en-US" altLang="zh-CN" sz="2800" dirty="0">
                <a:latin typeface="+mn-lt"/>
                <a:cs typeface="Times New Roman" panose="02020603050405020304" pitchFamily="18" charset="0"/>
              </a:rPr>
              <a:t>′</a:t>
            </a:r>
            <a:r>
              <a:rPr lang="zh-CN" altLang="en-US" sz="2800" dirty="0">
                <a:latin typeface="+mn-lt"/>
                <a:ea typeface="+mn-ea"/>
                <a:cs typeface="Times New Roman" panose="02020603050405020304" pitchFamily="18" charset="0"/>
              </a:rPr>
              <a:t>∈</a:t>
            </a:r>
            <a:r>
              <a:rPr lang="en-US" altLang="zh-CN" sz="2800" dirty="0">
                <a:latin typeface="+mn-lt"/>
                <a:ea typeface="+mn-ea"/>
                <a:cs typeface="Times New Roman" panose="02020603050405020304" pitchFamily="18" charset="0"/>
              </a:rPr>
              <a:t>X</a:t>
            </a:r>
            <a:r>
              <a:rPr lang="en-US" altLang="zh-CN" sz="2800" dirty="0">
                <a:latin typeface="+mn-lt"/>
                <a:ea typeface="+mn-ea"/>
              </a:rPr>
              <a:t>,</a:t>
            </a:r>
            <a:r>
              <a:rPr lang="zh-CN" altLang="en-US" sz="2800" dirty="0">
                <a:latin typeface="+mn-lt"/>
                <a:ea typeface="+mn-ea"/>
              </a:rPr>
              <a:t>存在唯一的</a:t>
            </a:r>
            <a:r>
              <a:rPr lang="en-US" altLang="zh-CN" sz="2800" i="1" dirty="0">
                <a:latin typeface="+mn-lt"/>
                <a:ea typeface="+mn-ea"/>
                <a:cs typeface="Times New Roman" panose="02020603050405020304" pitchFamily="18" charset="0"/>
              </a:rPr>
              <a:t>x</a:t>
            </a:r>
            <a:r>
              <a:rPr lang="zh-CN" altLang="en-US" sz="2800" dirty="0">
                <a:latin typeface="+mn-lt"/>
                <a:ea typeface="+mn-ea"/>
                <a:cs typeface="Times New Roman" panose="02020603050405020304" pitchFamily="18" charset="0"/>
              </a:rPr>
              <a:t>∈</a:t>
            </a:r>
            <a:r>
              <a:rPr lang="en-US" altLang="zh-CN" sz="2800" dirty="0">
                <a:latin typeface="+mn-lt"/>
                <a:ea typeface="+mn-ea"/>
                <a:cs typeface="Times New Roman" panose="02020603050405020304" pitchFamily="18" charset="0"/>
              </a:rPr>
              <a:t>X</a:t>
            </a:r>
            <a:r>
              <a:rPr lang="zh-CN" altLang="en-US" sz="2800" dirty="0">
                <a:latin typeface="+mn-lt"/>
                <a:ea typeface="+mn-ea"/>
              </a:rPr>
              <a:t>使得</a:t>
            </a:r>
            <a:r>
              <a:rPr lang="el-GR" altLang="zh-CN" sz="2800" dirty="0">
                <a:latin typeface="+mn-lt"/>
                <a:ea typeface="+mn-ea"/>
                <a:cs typeface="Times New Roman" panose="02020603050405020304" pitchFamily="18" charset="0"/>
              </a:rPr>
              <a:t>σ</a:t>
            </a:r>
            <a:r>
              <a:rPr lang="en-US" altLang="zh-CN" sz="2800" baseline="30000" dirty="0">
                <a:latin typeface="+mn-lt"/>
                <a:ea typeface="+mn-ea"/>
                <a:cs typeface="Times New Roman" panose="02020603050405020304" pitchFamily="18" charset="0"/>
              </a:rPr>
              <a:t>-1</a:t>
            </a:r>
            <a:r>
              <a:rPr lang="en-US" altLang="zh-CN" sz="2800" dirty="0">
                <a:latin typeface="+mn-lt"/>
                <a:ea typeface="+mn-ea"/>
                <a:cs typeface="Times New Roman" panose="02020603050405020304" pitchFamily="18" charset="0"/>
              </a:rPr>
              <a:t>(</a:t>
            </a:r>
            <a:r>
              <a:rPr lang="en-US" altLang="zh-CN" sz="2800" i="1" dirty="0">
                <a:latin typeface="+mn-lt"/>
                <a:ea typeface="+mn-ea"/>
                <a:cs typeface="Times New Roman" panose="02020603050405020304" pitchFamily="18" charset="0"/>
              </a:rPr>
              <a:t>x</a:t>
            </a:r>
            <a:r>
              <a:rPr lang="en-US" altLang="zh-CN" sz="2800" dirty="0">
                <a:latin typeface="+mn-lt"/>
                <a:cs typeface="Times New Roman" panose="02020603050405020304" pitchFamily="18" charset="0"/>
              </a:rPr>
              <a:t> ′</a:t>
            </a:r>
            <a:r>
              <a:rPr lang="en-US" altLang="zh-CN" sz="2800" dirty="0">
                <a:latin typeface="+mn-lt"/>
                <a:ea typeface="+mn-ea"/>
                <a:cs typeface="Times New Roman" panose="02020603050405020304" pitchFamily="18" charset="0"/>
              </a:rPr>
              <a:t>)=</a:t>
            </a:r>
            <a:r>
              <a:rPr lang="en-US" altLang="zh-CN" sz="2800" i="1" dirty="0">
                <a:latin typeface="+mn-lt"/>
                <a:ea typeface="+mn-ea"/>
                <a:cs typeface="Times New Roman" panose="02020603050405020304" pitchFamily="18" charset="0"/>
              </a:rPr>
              <a:t>x</a:t>
            </a:r>
            <a:r>
              <a:rPr lang="zh-CN" altLang="en-US" sz="2800" dirty="0">
                <a:latin typeface="+mn-lt"/>
                <a:ea typeface="+mn-ea"/>
              </a:rPr>
              <a:t>。</a:t>
            </a:r>
            <a:endParaRPr lang="en-US" altLang="zh-CN" sz="2800" dirty="0">
              <a:latin typeface="+mn-lt"/>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 xmlns:a16="http://schemas.microsoft.com/office/drawing/2014/main" id="{C1678BA4-B317-422D-9D0A-C1B951ED5D16}"/>
              </a:ext>
            </a:extLst>
          </p:cNvPr>
          <p:cNvSpPr>
            <a:spLocks noGrp="1" noChangeArrowheads="1"/>
          </p:cNvSpPr>
          <p:nvPr>
            <p:ph type="title"/>
          </p:nvPr>
        </p:nvSpPr>
        <p:spPr/>
        <p:txBody>
          <a:bodyPr/>
          <a:lstStyle/>
          <a:p>
            <a:pPr>
              <a:defRPr/>
            </a:pPr>
            <a:r>
              <a:rPr lang="en-US" altLang="zh-CN" dirty="0">
                <a:solidFill>
                  <a:srgbClr val="FF0000"/>
                </a:solidFill>
                <a:latin typeface="+mj-ea"/>
              </a:rPr>
              <a:t>2.3.2 Enigma</a:t>
            </a:r>
            <a:r>
              <a:rPr lang="zh-CN" altLang="en-US" dirty="0">
                <a:solidFill>
                  <a:srgbClr val="FF0000"/>
                </a:solidFill>
                <a:latin typeface="+mj-ea"/>
              </a:rPr>
              <a:t>的加密</a:t>
            </a:r>
          </a:p>
        </p:txBody>
      </p:sp>
      <p:sp>
        <p:nvSpPr>
          <p:cNvPr id="3" name="内容占位符 2">
            <a:extLst>
              <a:ext uri="{FF2B5EF4-FFF2-40B4-BE49-F238E27FC236}">
                <a16:creationId xmlns="" xmlns:a16="http://schemas.microsoft.com/office/drawing/2014/main" id="{EA8F5AAE-7E38-4D22-B679-DB638012BCBA}"/>
              </a:ext>
            </a:extLst>
          </p:cNvPr>
          <p:cNvSpPr>
            <a:spLocks noGrp="1"/>
          </p:cNvSpPr>
          <p:nvPr>
            <p:ph idx="1"/>
          </p:nvPr>
        </p:nvSpPr>
        <p:spPr>
          <a:xfrm>
            <a:off x="251712" y="1853895"/>
            <a:ext cx="8626623" cy="4365625"/>
          </a:xfrm>
        </p:spPr>
        <p:txBody>
          <a:bodyPr/>
          <a:lstStyle/>
          <a:p>
            <a:pPr marL="0" indent="0">
              <a:buFont typeface="Wingdings" panose="05000000000000000000" pitchFamily="2" charset="2"/>
              <a:buNone/>
              <a:defRPr/>
            </a:pPr>
            <a:r>
              <a:rPr lang="zh-CN" altLang="en-US" sz="2800" dirty="0" smtClean="0">
                <a:latin typeface="+mn-ea"/>
              </a:rPr>
              <a:t>下面</a:t>
            </a:r>
            <a:r>
              <a:rPr lang="zh-CN" altLang="en-US" sz="2800" dirty="0">
                <a:latin typeface="+mn-ea"/>
              </a:rPr>
              <a:t>详细讲解 </a:t>
            </a:r>
            <a:r>
              <a:rPr lang="en-US" altLang="zh-CN" sz="2800" dirty="0">
                <a:latin typeface="+mn-ea"/>
              </a:rPr>
              <a:t>Enigma </a:t>
            </a:r>
            <a:r>
              <a:rPr lang="zh-CN" altLang="en-US" sz="2800" dirty="0">
                <a:latin typeface="+mn-ea"/>
              </a:rPr>
              <a:t>的加密步骤。图 </a:t>
            </a:r>
            <a:r>
              <a:rPr lang="en-US" altLang="zh-CN" sz="2800" dirty="0">
                <a:latin typeface="+mn-ea"/>
              </a:rPr>
              <a:t>2.3 </a:t>
            </a:r>
            <a:r>
              <a:rPr lang="zh-CN" altLang="en-US" sz="2800" dirty="0">
                <a:latin typeface="+mn-ea"/>
              </a:rPr>
              <a:t>展示了发送者将一个</a:t>
            </a:r>
            <a:r>
              <a:rPr lang="zh-CN" altLang="en-US" sz="2800" dirty="0" smtClean="0">
                <a:latin typeface="+mn-ea"/>
              </a:rPr>
              <a:t>包含</a:t>
            </a:r>
            <a:r>
              <a:rPr lang="en-US" altLang="zh-CN" sz="2800" dirty="0" smtClean="0">
                <a:latin typeface="+mn-ea"/>
              </a:rPr>
              <a:t>5</a:t>
            </a:r>
            <a:r>
              <a:rPr lang="zh-CN" altLang="en-US" sz="2800" dirty="0" smtClean="0">
                <a:latin typeface="+mn-ea"/>
              </a:rPr>
              <a:t>个</a:t>
            </a:r>
            <a:r>
              <a:rPr lang="zh-CN" altLang="en-US" sz="2800" dirty="0">
                <a:latin typeface="+mn-ea"/>
              </a:rPr>
              <a:t>字母的英语</a:t>
            </a:r>
            <a:r>
              <a:rPr lang="zh-CN" altLang="en-US" sz="2800" dirty="0" smtClean="0">
                <a:latin typeface="+mn-ea"/>
              </a:rPr>
              <a:t>单词</a:t>
            </a:r>
            <a:r>
              <a:rPr lang="en-US" altLang="zh-CN" sz="2800" dirty="0" smtClean="0">
                <a:latin typeface="+mn-ea"/>
              </a:rPr>
              <a:t>night</a:t>
            </a:r>
            <a:r>
              <a:rPr lang="zh-CN" altLang="en-US" sz="2800" dirty="0">
                <a:latin typeface="+mn-ea"/>
              </a:rPr>
              <a:t>（夜晚）进行加密并发送的过程。 在进行通信之前，发送者和接收者双方都需要持有密码本，密码本中记载了发送者和</a:t>
            </a:r>
            <a:r>
              <a:rPr lang="zh-CN" altLang="en-US" sz="2800" dirty="0" smtClean="0">
                <a:latin typeface="+mn-ea"/>
              </a:rPr>
              <a:t>接收者</a:t>
            </a:r>
            <a:r>
              <a:rPr lang="zh-CN" altLang="en-US" sz="2800" dirty="0">
                <a:latin typeface="+mn-ea"/>
              </a:rPr>
              <a:t>需要使用的“每日密码”。 </a:t>
            </a:r>
            <a:endParaRPr lang="en-US" altLang="zh-CN" sz="2800" dirty="0">
              <a:latin typeface="+mn-ea"/>
            </a:endParaRPr>
          </a:p>
        </p:txBody>
      </p:sp>
      <p:sp>
        <p:nvSpPr>
          <p:cNvPr id="57348" name="日期占位符 3">
            <a:extLst>
              <a:ext uri="{FF2B5EF4-FFF2-40B4-BE49-F238E27FC236}">
                <a16:creationId xmlns="" xmlns:a16="http://schemas.microsoft.com/office/drawing/2014/main" id="{92052E6E-BAC3-4CF5-AD83-E33BCF050B3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8740252-42C5-486A-B99F-B38569BB6D53}"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57349" name="页脚占位符 4">
            <a:extLst>
              <a:ext uri="{FF2B5EF4-FFF2-40B4-BE49-F238E27FC236}">
                <a16:creationId xmlns="" xmlns:a16="http://schemas.microsoft.com/office/drawing/2014/main" id="{3DA9C30D-8ED8-47AE-80DD-F086748E9FF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57350" name="灯片编号占位符 5">
            <a:extLst>
              <a:ext uri="{FF2B5EF4-FFF2-40B4-BE49-F238E27FC236}">
                <a16:creationId xmlns="" xmlns:a16="http://schemas.microsoft.com/office/drawing/2014/main" id="{5C601C25-6049-4FDF-A2C0-E409C98A7E9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1D90009-11C1-4DCB-B7FC-F8947C379697}" type="slidenum">
              <a:rPr lang="en-US" altLang="zh-CN" sz="1400" smtClean="0">
                <a:latin typeface="Tahoma" panose="020B0604030504040204" pitchFamily="34" charset="0"/>
              </a:rPr>
              <a:pPr>
                <a:spcBef>
                  <a:spcPct val="0"/>
                </a:spcBef>
                <a:buClrTx/>
                <a:buSzTx/>
                <a:buFontTx/>
                <a:buNone/>
              </a:pPr>
              <a:t>50</a:t>
            </a:fld>
            <a:endParaRPr lang="en-US" altLang="zh-CN" sz="1400">
              <a:latin typeface="Tahoma" panose="020B0604030504040204" pitchFamily="34" charset="0"/>
            </a:endParaRPr>
          </a:p>
        </p:txBody>
      </p:sp>
      <p:pic>
        <p:nvPicPr>
          <p:cNvPr id="7" name="图片 3">
            <a:extLst>
              <a:ext uri="{FF2B5EF4-FFF2-40B4-BE49-F238E27FC236}">
                <a16:creationId xmlns="" xmlns:a16="http://schemas.microsoft.com/office/drawing/2014/main" id="{765A6E34-241B-4D0F-9F85-D5708711C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862" y="3654015"/>
            <a:ext cx="56515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6715" y="1853895"/>
            <a:ext cx="8658373" cy="4500300"/>
          </a:xfrm>
        </p:spPr>
        <p:txBody>
          <a:bodyPr/>
          <a:lstStyle/>
          <a:p>
            <a:r>
              <a:rPr lang="zh-CN" altLang="en-US" sz="2400" dirty="0">
                <a:latin typeface="+mn-ea"/>
              </a:rPr>
              <a:t>（</a:t>
            </a:r>
            <a:r>
              <a:rPr lang="en-US" altLang="zh-CN" sz="2400" dirty="0">
                <a:latin typeface="+mn-ea"/>
              </a:rPr>
              <a:t>1</a:t>
            </a:r>
            <a:r>
              <a:rPr lang="zh-CN" altLang="en-US" sz="2400" dirty="0">
                <a:latin typeface="+mn-ea"/>
              </a:rPr>
              <a:t>）设置 </a:t>
            </a:r>
            <a:r>
              <a:rPr lang="en-US" altLang="zh-CN" sz="2400" dirty="0">
                <a:latin typeface="+mn-ea"/>
              </a:rPr>
              <a:t>Enigma</a:t>
            </a:r>
            <a:r>
              <a:rPr lang="zh-CN" altLang="en-US" sz="2400" dirty="0">
                <a:latin typeface="+mn-ea"/>
              </a:rPr>
              <a:t>。发送者查阅密码本，找到当天的“每日密码”，并按照该密码来</a:t>
            </a:r>
            <a:r>
              <a:rPr lang="zh-CN" altLang="en-US" sz="2400" dirty="0" smtClean="0">
                <a:latin typeface="+mn-ea"/>
              </a:rPr>
              <a:t>设置</a:t>
            </a:r>
            <a:r>
              <a:rPr lang="en-US" altLang="zh-CN" sz="2400" dirty="0" smtClean="0">
                <a:latin typeface="+mn-ea"/>
              </a:rPr>
              <a:t>Enigma</a:t>
            </a:r>
            <a:r>
              <a:rPr lang="zh-CN" altLang="en-US" sz="2400" dirty="0">
                <a:latin typeface="+mn-ea"/>
              </a:rPr>
              <a:t>。具体来说，就是在接线板上接线，并将</a:t>
            </a:r>
            <a:r>
              <a:rPr lang="en-US" altLang="zh-CN" sz="2400" dirty="0">
                <a:latin typeface="+mn-ea"/>
              </a:rPr>
              <a:t>3</a:t>
            </a:r>
            <a:r>
              <a:rPr lang="zh-CN" altLang="en-US" sz="2400" dirty="0">
                <a:latin typeface="+mn-ea"/>
              </a:rPr>
              <a:t>个转子进行排列</a:t>
            </a:r>
            <a:r>
              <a:rPr lang="zh-CN" altLang="en-US" sz="2400" dirty="0" smtClean="0">
                <a:latin typeface="+mn-ea"/>
              </a:rPr>
              <a:t>。</a:t>
            </a:r>
            <a:endParaRPr lang="en-US" altLang="zh-CN" sz="2400" dirty="0" smtClean="0">
              <a:latin typeface="+mn-ea"/>
            </a:endParaRPr>
          </a:p>
          <a:p>
            <a:r>
              <a:rPr lang="zh-CN" altLang="en-US" sz="2400" dirty="0">
                <a:latin typeface="+mn-ea"/>
              </a:rPr>
              <a:t>（</a:t>
            </a:r>
            <a:r>
              <a:rPr lang="en-US" altLang="zh-CN" sz="2400" dirty="0">
                <a:latin typeface="+mn-ea"/>
              </a:rPr>
              <a:t>2</a:t>
            </a:r>
            <a:r>
              <a:rPr lang="zh-CN" altLang="en-US" sz="2400" dirty="0">
                <a:latin typeface="+mn-ea"/>
              </a:rPr>
              <a:t>）加密通信密码。发送者需要想出</a:t>
            </a:r>
            <a:r>
              <a:rPr lang="en-US" altLang="zh-CN" sz="2400" dirty="0">
                <a:latin typeface="+mn-ea"/>
              </a:rPr>
              <a:t>3</a:t>
            </a:r>
            <a:r>
              <a:rPr lang="zh-CN" altLang="en-US" sz="2400" dirty="0">
                <a:latin typeface="+mn-ea"/>
              </a:rPr>
              <a:t>个字母，并将其加密，这</a:t>
            </a:r>
            <a:r>
              <a:rPr lang="en-US" altLang="zh-CN" sz="2400" dirty="0">
                <a:latin typeface="+mn-ea"/>
              </a:rPr>
              <a:t>3</a:t>
            </a:r>
            <a:r>
              <a:rPr lang="zh-CN" altLang="en-US" sz="2400" dirty="0">
                <a:latin typeface="+mn-ea"/>
              </a:rPr>
              <a:t>个字母称为通信密码</a:t>
            </a:r>
            <a:r>
              <a:rPr lang="zh-CN" altLang="en-US" sz="2400" dirty="0" smtClean="0">
                <a:latin typeface="+mn-ea"/>
              </a:rPr>
              <a:t>，通信</a:t>
            </a:r>
            <a:r>
              <a:rPr lang="zh-CN" altLang="en-US" sz="2400" dirty="0">
                <a:latin typeface="+mn-ea"/>
              </a:rPr>
              <a:t>密码的加密也是通过</a:t>
            </a:r>
            <a:r>
              <a:rPr lang="en-US" altLang="zh-CN" sz="2400" dirty="0">
                <a:latin typeface="+mn-ea"/>
              </a:rPr>
              <a:t>Enigma</a:t>
            </a:r>
            <a:r>
              <a:rPr lang="zh-CN" altLang="en-US" sz="2400" dirty="0">
                <a:latin typeface="+mn-ea"/>
              </a:rPr>
              <a:t>完成的。假设发送者选择的通信密码为</a:t>
            </a:r>
            <a:r>
              <a:rPr lang="en-US" altLang="zh-CN" sz="2400" dirty="0" err="1">
                <a:latin typeface="+mn-ea"/>
              </a:rPr>
              <a:t>psw</a:t>
            </a:r>
            <a:r>
              <a:rPr lang="zh-CN" altLang="en-US" sz="2400" dirty="0">
                <a:latin typeface="+mn-ea"/>
              </a:rPr>
              <a:t>，则发送者需要在 </a:t>
            </a:r>
            <a:r>
              <a:rPr lang="en-US" altLang="zh-CN" sz="2400" dirty="0">
                <a:latin typeface="+mn-ea"/>
              </a:rPr>
              <a:t>Enigma </a:t>
            </a:r>
            <a:r>
              <a:rPr lang="zh-CN" altLang="en-US" sz="2400" dirty="0">
                <a:latin typeface="+mn-ea"/>
              </a:rPr>
              <a:t>的键盘上输入两次该通信密码，也就是需要输入 </a:t>
            </a:r>
            <a:r>
              <a:rPr lang="en-US" altLang="zh-CN" sz="2400" dirty="0" err="1">
                <a:latin typeface="+mn-ea"/>
              </a:rPr>
              <a:t>pswpsw</a:t>
            </a:r>
            <a:r>
              <a:rPr lang="en-US" altLang="zh-CN" sz="2400" dirty="0">
                <a:latin typeface="+mn-ea"/>
              </a:rPr>
              <a:t> </a:t>
            </a:r>
            <a:r>
              <a:rPr lang="zh-CN" altLang="en-US" sz="2400" dirty="0">
                <a:latin typeface="+mn-ea"/>
              </a:rPr>
              <a:t>这</a:t>
            </a:r>
            <a:r>
              <a:rPr lang="en-US" altLang="zh-CN" sz="2400" dirty="0">
                <a:latin typeface="+mn-ea"/>
              </a:rPr>
              <a:t>6</a:t>
            </a:r>
            <a:r>
              <a:rPr lang="zh-CN" altLang="en-US" sz="2400" dirty="0">
                <a:latin typeface="+mn-ea"/>
              </a:rPr>
              <a:t>个字母</a:t>
            </a:r>
            <a:r>
              <a:rPr lang="zh-CN" altLang="en-US" sz="2400" dirty="0" smtClean="0">
                <a:latin typeface="+mn-ea"/>
              </a:rPr>
              <a:t>。</a:t>
            </a:r>
            <a:endParaRPr lang="en-US" altLang="zh-CN" sz="2400" dirty="0" smtClean="0">
              <a:latin typeface="+mn-ea"/>
            </a:endParaRPr>
          </a:p>
          <a:p>
            <a:r>
              <a:rPr lang="zh-CN" altLang="en-US" sz="2400" dirty="0">
                <a:latin typeface="+mn-ea"/>
              </a:rPr>
              <a:t>发送者每输入一个字母，转子就会旋转，同时灯泡亮起，发送者记下亮起的灯泡所对应的字母。输入</a:t>
            </a:r>
            <a:r>
              <a:rPr lang="en-US" altLang="zh-CN" sz="2400" dirty="0">
                <a:latin typeface="+mn-ea"/>
              </a:rPr>
              <a:t>6</a:t>
            </a:r>
            <a:r>
              <a:rPr lang="zh-CN" altLang="en-US" sz="2400" dirty="0">
                <a:latin typeface="+mn-ea"/>
              </a:rPr>
              <a:t>个字母之后，发送者就记下了它们所对应的密文，在这里假设密文是</a:t>
            </a:r>
            <a:r>
              <a:rPr lang="en-US" altLang="zh-CN" sz="2400" dirty="0">
                <a:latin typeface="+mn-ea"/>
              </a:rPr>
              <a:t>BIGCID</a:t>
            </a:r>
            <a:r>
              <a:rPr lang="zh-CN" altLang="en-US" sz="2400" dirty="0" smtClean="0">
                <a:latin typeface="+mn-ea"/>
              </a:rPr>
              <a:t>。</a:t>
            </a:r>
            <a:endParaRPr lang="zh-CN" altLang="en-US" sz="2400"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51</a:t>
            </a:fld>
            <a:endParaRPr lang="en-US" altLang="zh-CN"/>
          </a:p>
        </p:txBody>
      </p:sp>
    </p:spTree>
    <p:extLst>
      <p:ext uri="{BB962C8B-B14F-4D97-AF65-F5344CB8AC3E}">
        <p14:creationId xmlns:p14="http://schemas.microsoft.com/office/powerpoint/2010/main" val="4284225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712" y="2017713"/>
            <a:ext cx="8703376" cy="4114800"/>
          </a:xfrm>
        </p:spPr>
        <p:txBody>
          <a:bodyPr/>
          <a:lstStyle/>
          <a:p>
            <a:pPr marL="0" indent="0">
              <a:buNone/>
              <a:defRPr/>
            </a:pPr>
            <a:r>
              <a:rPr lang="zh-CN" altLang="en-US" sz="2800" dirty="0">
                <a:latin typeface="+mn-ea"/>
              </a:rPr>
              <a:t>（</a:t>
            </a:r>
            <a:r>
              <a:rPr lang="en-US" altLang="zh-CN" sz="2800" dirty="0">
                <a:latin typeface="+mn-ea"/>
              </a:rPr>
              <a:t>3</a:t>
            </a:r>
            <a:r>
              <a:rPr lang="zh-CN" altLang="en-US" sz="2800" dirty="0">
                <a:latin typeface="+mn-ea"/>
              </a:rPr>
              <a:t>）重新设置 </a:t>
            </a:r>
            <a:r>
              <a:rPr lang="en-US" altLang="zh-CN" sz="2800" dirty="0">
                <a:latin typeface="+mn-ea"/>
              </a:rPr>
              <a:t>Enigma</a:t>
            </a:r>
            <a:r>
              <a:rPr lang="zh-CN" altLang="en-US" sz="2800" dirty="0">
                <a:latin typeface="+mn-ea"/>
              </a:rPr>
              <a:t>。发送者根据通信密码重新设置 </a:t>
            </a:r>
            <a:r>
              <a:rPr lang="en-US" altLang="zh-CN" sz="2800" dirty="0">
                <a:latin typeface="+mn-ea"/>
              </a:rPr>
              <a:t>Enigma</a:t>
            </a:r>
            <a:r>
              <a:rPr lang="zh-CN" altLang="en-US" sz="2800" dirty="0">
                <a:latin typeface="+mn-ea"/>
              </a:rPr>
              <a:t>。通信密码中的</a:t>
            </a:r>
            <a:r>
              <a:rPr lang="en-US" altLang="zh-CN" sz="2800" dirty="0">
                <a:latin typeface="+mn-ea"/>
              </a:rPr>
              <a:t>3</a:t>
            </a:r>
            <a:r>
              <a:rPr lang="zh-CN" altLang="en-US" sz="2800" dirty="0">
                <a:latin typeface="+mn-ea"/>
              </a:rPr>
              <a:t>个字母实际上代表了</a:t>
            </a:r>
            <a:r>
              <a:rPr lang="en-US" altLang="zh-CN" sz="2800" dirty="0">
                <a:latin typeface="+mn-ea"/>
              </a:rPr>
              <a:t>3</a:t>
            </a:r>
            <a:r>
              <a:rPr lang="zh-CN" altLang="en-US" sz="2800" dirty="0">
                <a:latin typeface="+mn-ea"/>
              </a:rPr>
              <a:t>个转子的初始位置，每个转子的上面都印有字母，可以根据字母来设置转子的初始位置</a:t>
            </a:r>
            <a:r>
              <a:rPr lang="zh-CN" altLang="en-US" sz="2800" dirty="0" smtClean="0">
                <a:latin typeface="+mn-ea"/>
              </a:rPr>
              <a:t>。通信</a:t>
            </a:r>
            <a:r>
              <a:rPr lang="zh-CN" altLang="en-US" sz="2800" dirty="0">
                <a:latin typeface="+mn-ea"/>
              </a:rPr>
              <a:t>密码</a:t>
            </a:r>
            <a:r>
              <a:rPr lang="en-US" altLang="zh-CN" sz="2800" dirty="0" err="1">
                <a:latin typeface="+mn-ea"/>
              </a:rPr>
              <a:t>psw</a:t>
            </a:r>
            <a:r>
              <a:rPr lang="zh-CN" altLang="en-US" sz="2800" dirty="0">
                <a:latin typeface="+mn-ea"/>
              </a:rPr>
              <a:t>就表示需要将转子</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latin typeface="+mn-ea"/>
              </a:rPr>
              <a:t>分别转到 </a:t>
            </a:r>
            <a:r>
              <a:rPr lang="en-US" altLang="zh-CN" sz="2800" dirty="0">
                <a:latin typeface="+mn-ea"/>
              </a:rPr>
              <a:t>p</a:t>
            </a:r>
            <a:r>
              <a:rPr lang="zh-CN" altLang="en-US" sz="2800" dirty="0">
                <a:latin typeface="+mn-ea"/>
              </a:rPr>
              <a:t>、</a:t>
            </a:r>
            <a:r>
              <a:rPr lang="en-US" altLang="zh-CN" sz="2800" dirty="0">
                <a:latin typeface="+mn-ea"/>
              </a:rPr>
              <a:t>s</a:t>
            </a:r>
            <a:r>
              <a:rPr lang="zh-CN" altLang="en-US" sz="2800" dirty="0">
                <a:latin typeface="+mn-ea"/>
              </a:rPr>
              <a:t>、</a:t>
            </a:r>
            <a:r>
              <a:rPr lang="en-US" altLang="zh-CN" sz="2800" dirty="0">
                <a:latin typeface="+mn-ea"/>
              </a:rPr>
              <a:t>w</a:t>
            </a:r>
            <a:r>
              <a:rPr lang="zh-CN" altLang="en-US" sz="2800" dirty="0">
                <a:latin typeface="+mn-ea"/>
              </a:rPr>
              <a:t>所对应的位置。</a:t>
            </a:r>
            <a:endParaRPr lang="en-US" altLang="zh-CN" sz="2800" dirty="0">
              <a:latin typeface="+mn-ea"/>
            </a:endParaRPr>
          </a:p>
          <a:p>
            <a:pPr marL="0" indent="0">
              <a:buNone/>
              <a:defRPr/>
            </a:pPr>
            <a:r>
              <a:rPr lang="zh-CN" altLang="en-US" sz="2800" dirty="0">
                <a:latin typeface="+mn-ea"/>
              </a:rPr>
              <a:t>（</a:t>
            </a:r>
            <a:r>
              <a:rPr lang="en-US" altLang="zh-CN" sz="2800" dirty="0">
                <a:latin typeface="+mn-ea"/>
              </a:rPr>
              <a:t>4</a:t>
            </a:r>
            <a:r>
              <a:rPr lang="zh-CN" altLang="en-US" sz="2800" dirty="0">
                <a:latin typeface="+mn-ea"/>
              </a:rPr>
              <a:t>）加密消息。发送者对消息进行加密。发送者将消息</a:t>
            </a:r>
            <a:r>
              <a:rPr lang="en-US" altLang="zh-CN" sz="2800" dirty="0">
                <a:latin typeface="+mn-ea"/>
              </a:rPr>
              <a:t>(</a:t>
            </a:r>
            <a:r>
              <a:rPr lang="zh-CN" altLang="en-US" sz="2800" dirty="0">
                <a:latin typeface="+mn-ea"/>
              </a:rPr>
              <a:t>明文</a:t>
            </a:r>
            <a:r>
              <a:rPr lang="en-US" altLang="zh-CN" sz="2800" dirty="0">
                <a:latin typeface="+mn-ea"/>
              </a:rPr>
              <a:t>)</a:t>
            </a:r>
            <a:r>
              <a:rPr lang="zh-CN" altLang="en-US" sz="2800" dirty="0">
                <a:latin typeface="+mn-ea"/>
              </a:rPr>
              <a:t>逐字从键盘输入</a:t>
            </a:r>
            <a:r>
              <a:rPr lang="en-US" altLang="zh-CN" sz="2800" dirty="0">
                <a:latin typeface="+mn-ea"/>
              </a:rPr>
              <a:t>,</a:t>
            </a:r>
            <a:r>
              <a:rPr lang="zh-CN" altLang="en-US" sz="2800" dirty="0">
                <a:latin typeface="+mn-ea"/>
              </a:rPr>
              <a:t>然后从灯泡中读取所对应的字母并记录下来。这里输入</a:t>
            </a:r>
            <a:r>
              <a:rPr lang="en-US" altLang="zh-CN" sz="2800" dirty="0">
                <a:latin typeface="+mn-ea"/>
              </a:rPr>
              <a:t>night</a:t>
            </a:r>
            <a:r>
              <a:rPr lang="zh-CN" altLang="en-US" sz="2800" dirty="0">
                <a:latin typeface="+mn-ea"/>
              </a:rPr>
              <a:t>这</a:t>
            </a:r>
            <a:r>
              <a:rPr lang="en-US" altLang="zh-CN" sz="2800" dirty="0">
                <a:latin typeface="+mn-ea"/>
              </a:rPr>
              <a:t>5</a:t>
            </a:r>
            <a:r>
              <a:rPr lang="zh-CN" altLang="en-US" sz="2800" dirty="0">
                <a:latin typeface="+mn-ea"/>
              </a:rPr>
              <a:t>个字母，并记录所对应的</a:t>
            </a:r>
            <a:r>
              <a:rPr lang="en-US" altLang="zh-CN" sz="2800" dirty="0">
                <a:latin typeface="+mn-ea"/>
              </a:rPr>
              <a:t>5</a:t>
            </a:r>
            <a:r>
              <a:rPr lang="zh-CN" altLang="en-US" sz="2800" dirty="0">
                <a:latin typeface="+mn-ea"/>
              </a:rPr>
              <a:t>个字母（如 </a:t>
            </a:r>
            <a:r>
              <a:rPr lang="en-US" altLang="zh-CN" sz="2800" dirty="0">
                <a:latin typeface="+mn-ea"/>
              </a:rPr>
              <a:t>LZCJM</a:t>
            </a:r>
            <a:r>
              <a:rPr lang="zh-CN" altLang="en-US" sz="2800" dirty="0">
                <a:latin typeface="+mn-ea"/>
              </a:rPr>
              <a:t>）。</a:t>
            </a:r>
            <a:endParaRPr lang="en-US" altLang="zh-CN" sz="2800"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52</a:t>
            </a:fld>
            <a:endParaRPr lang="en-US" altLang="zh-CN"/>
          </a:p>
        </p:txBody>
      </p:sp>
    </p:spTree>
    <p:extLst>
      <p:ext uri="{BB962C8B-B14F-4D97-AF65-F5344CB8AC3E}">
        <p14:creationId xmlns:p14="http://schemas.microsoft.com/office/powerpoint/2010/main" val="24774521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21730" y="2017713"/>
            <a:ext cx="8433358" cy="4114800"/>
          </a:xfrm>
        </p:spPr>
        <p:txBody>
          <a:bodyPr/>
          <a:lstStyle/>
          <a:p>
            <a:r>
              <a:rPr lang="zh-CN" altLang="en-US" dirty="0">
                <a:latin typeface="+mn-ea"/>
              </a:rPr>
              <a:t>（</a:t>
            </a:r>
            <a:r>
              <a:rPr lang="en-US" altLang="zh-CN" dirty="0">
                <a:latin typeface="+mn-ea"/>
              </a:rPr>
              <a:t>5</a:t>
            </a:r>
            <a:r>
              <a:rPr lang="zh-CN" altLang="en-US" dirty="0">
                <a:latin typeface="+mn-ea"/>
              </a:rPr>
              <a:t>）拼接。发送者将通信密码的密文与加密后的消息进行拼接，即</a:t>
            </a:r>
            <a:r>
              <a:rPr lang="en-US" altLang="zh-CN" dirty="0">
                <a:latin typeface="+mn-ea"/>
              </a:rPr>
              <a:t>BIGCIDLZCJM</a:t>
            </a:r>
            <a:r>
              <a:rPr lang="zh-CN" altLang="en-US" dirty="0">
                <a:latin typeface="+mn-ea"/>
              </a:rPr>
              <a:t>，并将</a:t>
            </a:r>
            <a:r>
              <a:rPr lang="en-US" altLang="zh-CN" dirty="0">
                <a:latin typeface="+mn-ea"/>
              </a:rPr>
              <a:t>BIGCIDLZCJM</a:t>
            </a:r>
            <a:r>
              <a:rPr lang="zh-CN" altLang="en-US" dirty="0">
                <a:latin typeface="+mn-ea"/>
              </a:rPr>
              <a:t>作为电文通过无线电发送出去。</a:t>
            </a:r>
            <a:endParaRPr lang="zh-CN" altLang="en-US" b="1"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53</a:t>
            </a:fld>
            <a:endParaRPr lang="en-US" altLang="zh-CN"/>
          </a:p>
        </p:txBody>
      </p:sp>
    </p:spTree>
    <p:extLst>
      <p:ext uri="{BB962C8B-B14F-4D97-AF65-F5344CB8AC3E}">
        <p14:creationId xmlns:p14="http://schemas.microsoft.com/office/powerpoint/2010/main" val="2370232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6721" y="1898898"/>
            <a:ext cx="8658373" cy="4114800"/>
          </a:xfrm>
        </p:spPr>
        <p:txBody>
          <a:bodyPr/>
          <a:lstStyle/>
          <a:p>
            <a:r>
              <a:rPr lang="zh-CN" altLang="en-US" dirty="0">
                <a:latin typeface="+mn-ea"/>
              </a:rPr>
              <a:t>在</a:t>
            </a:r>
            <a:r>
              <a:rPr lang="en-US" altLang="zh-CN" dirty="0">
                <a:latin typeface="+mn-ea"/>
              </a:rPr>
              <a:t>Enigma</a:t>
            </a:r>
            <a:r>
              <a:rPr lang="zh-CN" altLang="en-US" dirty="0">
                <a:latin typeface="+mn-ea"/>
              </a:rPr>
              <a:t>中出现了“每日密码”和“通信密码”两种不同的密码</a:t>
            </a:r>
            <a:r>
              <a:rPr lang="zh-CN" altLang="en-US" dirty="0" smtClean="0">
                <a:latin typeface="+mn-ea"/>
              </a:rPr>
              <a:t>。</a:t>
            </a:r>
            <a:endParaRPr lang="en-US" altLang="zh-CN" dirty="0" smtClean="0">
              <a:latin typeface="+mn-ea"/>
            </a:endParaRPr>
          </a:p>
          <a:p>
            <a:r>
              <a:rPr lang="zh-CN" altLang="en-US" dirty="0" smtClean="0">
                <a:latin typeface="+mn-ea"/>
              </a:rPr>
              <a:t>“每日密码”</a:t>
            </a:r>
            <a:r>
              <a:rPr lang="zh-CN" altLang="en-US" dirty="0">
                <a:latin typeface="+mn-ea"/>
              </a:rPr>
              <a:t>不是用来 加密消息的，而是用来加密通信密码的。也就是说，“每日密码”是一种用来加密密钥的密钥。之所以要采用两重加密，即用通信密码来加密消息，用“每日密码”来加密通信密码，是</a:t>
            </a:r>
            <a:r>
              <a:rPr lang="zh-CN" altLang="en-US" dirty="0" smtClean="0">
                <a:latin typeface="+mn-ea"/>
              </a:rPr>
              <a:t>因为用</a:t>
            </a:r>
            <a:r>
              <a:rPr lang="zh-CN" altLang="en-US" dirty="0">
                <a:latin typeface="+mn-ea"/>
              </a:rPr>
              <a:t>同一个密钥所加密的密文越多，破译的线索也会越多，被破译的危险性也会相应增加。</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54</a:t>
            </a:fld>
            <a:endParaRPr lang="en-US" altLang="zh-CN"/>
          </a:p>
        </p:txBody>
      </p:sp>
    </p:spTree>
    <p:extLst>
      <p:ext uri="{BB962C8B-B14F-4D97-AF65-F5344CB8AC3E}">
        <p14:creationId xmlns:p14="http://schemas.microsoft.com/office/powerpoint/2010/main" val="71243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1862D194-C856-4C57-875D-5B0D83AB07C5}"/>
              </a:ext>
            </a:extLst>
          </p:cNvPr>
          <p:cNvSpPr>
            <a:spLocks noGrp="1"/>
          </p:cNvSpPr>
          <p:nvPr>
            <p:ph idx="1"/>
          </p:nvPr>
        </p:nvSpPr>
        <p:spPr>
          <a:xfrm>
            <a:off x="792163" y="1989138"/>
            <a:ext cx="7772400" cy="4500562"/>
          </a:xfrm>
        </p:spPr>
        <p:txBody>
          <a:bodyPr/>
          <a:lstStyle/>
          <a:p>
            <a:pPr marL="0" indent="0">
              <a:buFont typeface="Wingdings" panose="05000000000000000000" pitchFamily="2" charset="2"/>
              <a:buNone/>
              <a:defRPr/>
            </a:pPr>
            <a:r>
              <a:rPr lang="zh-CN" altLang="en-US" b="1" dirty="0">
                <a:latin typeface="+mn-ea"/>
              </a:rPr>
              <a:t>   </a:t>
            </a:r>
            <a:r>
              <a:rPr lang="zh-CN" altLang="en-US" sz="2800" dirty="0">
                <a:latin typeface="+mn-ea"/>
              </a:rPr>
              <a:t>在通信密码的加密中，需要将通信密码</a:t>
            </a:r>
            <a:r>
              <a:rPr lang="en-US" altLang="zh-CN" sz="2800" dirty="0" err="1">
                <a:latin typeface="+mn-ea"/>
              </a:rPr>
              <a:t>psw</a:t>
            </a:r>
            <a:r>
              <a:rPr lang="en-US" altLang="zh-CN" sz="2800" dirty="0">
                <a:latin typeface="+mn-ea"/>
              </a:rPr>
              <a:t> </a:t>
            </a:r>
            <a:r>
              <a:rPr lang="zh-CN" altLang="en-US" sz="2800" dirty="0">
                <a:latin typeface="+mn-ea"/>
              </a:rPr>
              <a:t>连续输入两次，即</a:t>
            </a:r>
            <a:r>
              <a:rPr lang="en-US" altLang="zh-CN" sz="2800" dirty="0" err="1">
                <a:latin typeface="+mn-ea"/>
              </a:rPr>
              <a:t>pswpsw</a:t>
            </a:r>
            <a:r>
              <a:rPr lang="zh-CN" altLang="en-US" sz="2800" dirty="0">
                <a:latin typeface="+mn-ea"/>
              </a:rPr>
              <a:t>。这是因为在使用 </a:t>
            </a:r>
            <a:r>
              <a:rPr lang="en-US" altLang="zh-CN" sz="2800" dirty="0">
                <a:latin typeface="+mn-ea"/>
              </a:rPr>
              <a:t>Enigma</a:t>
            </a:r>
            <a:r>
              <a:rPr lang="zh-CN" altLang="en-US" sz="2800" dirty="0">
                <a:latin typeface="+mn-ea"/>
              </a:rPr>
              <a:t>的时代，无线电的质量很差，可能会发生通信错误，如果通信密码没有被正确传送，接 收者也就无法解密通信内容。而通过连续输入两次通信密码，接收者就可以对通信密码进行校 验，也就是检查解密后得到的通信密码是否为</a:t>
            </a:r>
            <a:r>
              <a:rPr lang="en-US" altLang="zh-CN" sz="2800" dirty="0">
                <a:latin typeface="+mn-ea"/>
              </a:rPr>
              <a:t>3 </a:t>
            </a:r>
            <a:r>
              <a:rPr lang="zh-CN" altLang="en-US" sz="2800" dirty="0">
                <a:latin typeface="+mn-ea"/>
              </a:rPr>
              <a:t>个字母重复两次这种形式。 </a:t>
            </a:r>
          </a:p>
        </p:txBody>
      </p:sp>
      <p:sp>
        <p:nvSpPr>
          <p:cNvPr id="62467" name="日期占位符 3">
            <a:extLst>
              <a:ext uri="{FF2B5EF4-FFF2-40B4-BE49-F238E27FC236}">
                <a16:creationId xmlns="" xmlns:a16="http://schemas.microsoft.com/office/drawing/2014/main" id="{19761727-5F78-41D8-9827-248D6EBCB01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F8912DD-91C4-4D9C-981E-00072E071C80}"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62468" name="页脚占位符 4">
            <a:extLst>
              <a:ext uri="{FF2B5EF4-FFF2-40B4-BE49-F238E27FC236}">
                <a16:creationId xmlns="" xmlns:a16="http://schemas.microsoft.com/office/drawing/2014/main" id="{44AAD478-7935-40ED-99F2-4E91B71B979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62469" name="灯片编号占位符 5">
            <a:extLst>
              <a:ext uri="{FF2B5EF4-FFF2-40B4-BE49-F238E27FC236}">
                <a16:creationId xmlns="" xmlns:a16="http://schemas.microsoft.com/office/drawing/2014/main" id="{FF84002F-AE96-45FE-B223-DAB4F3B53E0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E794C9F-B10E-4D57-A29F-DFECCC64DA88}" type="slidenum">
              <a:rPr lang="en-US" altLang="zh-CN" sz="1400" smtClean="0">
                <a:latin typeface="Tahoma" panose="020B0604030504040204" pitchFamily="34" charset="0"/>
              </a:rPr>
              <a:pPr>
                <a:spcBef>
                  <a:spcPct val="0"/>
                </a:spcBef>
                <a:buClrTx/>
                <a:buSzTx/>
                <a:buFontTx/>
                <a:buNone/>
              </a:pPr>
              <a:t>55</a:t>
            </a:fld>
            <a:endParaRPr lang="en-US" altLang="zh-CN" sz="1400">
              <a:latin typeface="Tahoma" panose="020B060403050404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F2F1334E-8CBE-4C10-83C1-F7ABE796DFC1}"/>
              </a:ext>
            </a:extLst>
          </p:cNvPr>
          <p:cNvSpPr>
            <a:spLocks noGrp="1"/>
          </p:cNvSpPr>
          <p:nvPr>
            <p:ph idx="1"/>
          </p:nvPr>
        </p:nvSpPr>
        <p:spPr>
          <a:xfrm>
            <a:off x="431724" y="2079626"/>
            <a:ext cx="8221739" cy="1124360"/>
          </a:xfrm>
        </p:spPr>
        <p:txBody>
          <a:bodyPr/>
          <a:lstStyle/>
          <a:p>
            <a:pPr marL="0" indent="0">
              <a:buFont typeface="Wingdings" panose="05000000000000000000" pitchFamily="2" charset="2"/>
              <a:buNone/>
              <a:defRPr/>
            </a:pPr>
            <a:r>
              <a:rPr lang="zh-CN" altLang="en-US" sz="2800" dirty="0">
                <a:latin typeface="+mn-ea"/>
              </a:rPr>
              <a:t>    下面介绍 </a:t>
            </a:r>
            <a:r>
              <a:rPr lang="en-US" altLang="zh-CN" sz="2800" dirty="0">
                <a:latin typeface="+mn-ea"/>
              </a:rPr>
              <a:t>Enigma </a:t>
            </a:r>
            <a:r>
              <a:rPr lang="zh-CN" altLang="en-US" sz="2800" dirty="0">
                <a:latin typeface="+mn-ea"/>
              </a:rPr>
              <a:t>是如何解密的，</a:t>
            </a:r>
            <a:r>
              <a:rPr lang="en-US" altLang="zh-CN" sz="2800" dirty="0">
                <a:latin typeface="+mn-ea"/>
              </a:rPr>
              <a:t>Enigma </a:t>
            </a:r>
            <a:r>
              <a:rPr lang="zh-CN" altLang="en-US" sz="2800" dirty="0">
                <a:latin typeface="+mn-ea"/>
              </a:rPr>
              <a:t>解密的原理如图</a:t>
            </a:r>
            <a:r>
              <a:rPr lang="en-US" altLang="zh-CN" sz="2800" dirty="0">
                <a:latin typeface="+mn-ea"/>
              </a:rPr>
              <a:t>2.4</a:t>
            </a:r>
            <a:r>
              <a:rPr lang="zh-CN" altLang="en-US" sz="2800" dirty="0">
                <a:latin typeface="+mn-ea"/>
              </a:rPr>
              <a:t>所</a:t>
            </a:r>
            <a:r>
              <a:rPr lang="zh-CN" altLang="en-US" sz="2800" dirty="0" smtClean="0">
                <a:latin typeface="+mn-ea"/>
              </a:rPr>
              <a:t>示</a:t>
            </a: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zh-CN" altLang="en-US" sz="2800" dirty="0">
              <a:latin typeface="+mn-ea"/>
            </a:endParaRPr>
          </a:p>
        </p:txBody>
      </p:sp>
      <p:sp>
        <p:nvSpPr>
          <p:cNvPr id="63491" name="日期占位符 3">
            <a:extLst>
              <a:ext uri="{FF2B5EF4-FFF2-40B4-BE49-F238E27FC236}">
                <a16:creationId xmlns="" xmlns:a16="http://schemas.microsoft.com/office/drawing/2014/main" id="{EDC3782D-F4F3-47A8-99D1-0CE822C0886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35D7E72F-DC3C-4424-9C54-C00D3FB1EBD1}"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63492" name="页脚占位符 4">
            <a:extLst>
              <a:ext uri="{FF2B5EF4-FFF2-40B4-BE49-F238E27FC236}">
                <a16:creationId xmlns="" xmlns:a16="http://schemas.microsoft.com/office/drawing/2014/main" id="{C38F9387-AB6D-436D-88F0-F6DCDABD098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63493" name="灯片编号占位符 5">
            <a:extLst>
              <a:ext uri="{FF2B5EF4-FFF2-40B4-BE49-F238E27FC236}">
                <a16:creationId xmlns="" xmlns:a16="http://schemas.microsoft.com/office/drawing/2014/main" id="{0B571DA0-A6BE-40E5-8E32-B5B776487D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1E28B5C-E6EF-4AC2-B98C-631084630858}" type="slidenum">
              <a:rPr lang="en-US" altLang="zh-CN" sz="1400" smtClean="0">
                <a:latin typeface="Tahoma" panose="020B0604030504040204" pitchFamily="34" charset="0"/>
              </a:rPr>
              <a:pPr>
                <a:spcBef>
                  <a:spcPct val="0"/>
                </a:spcBef>
                <a:buClrTx/>
                <a:buSzTx/>
                <a:buFontTx/>
                <a:buNone/>
              </a:pPr>
              <a:t>56</a:t>
            </a:fld>
            <a:endParaRPr lang="en-US" altLang="zh-CN" sz="1400">
              <a:latin typeface="Tahoma" panose="020B0604030504040204" pitchFamily="34" charset="0"/>
            </a:endParaRPr>
          </a:p>
        </p:txBody>
      </p:sp>
      <p:sp>
        <p:nvSpPr>
          <p:cNvPr id="7" name="内容占位符 2">
            <a:extLst>
              <a:ext uri="{FF2B5EF4-FFF2-40B4-BE49-F238E27FC236}">
                <a16:creationId xmlns="" xmlns:a16="http://schemas.microsoft.com/office/drawing/2014/main" id="{680E52DA-3C76-4FE9-AB38-ECFA9552D237}"/>
              </a:ext>
            </a:extLst>
          </p:cNvPr>
          <p:cNvSpPr txBox="1"/>
          <p:nvPr/>
        </p:nvSpPr>
        <p:spPr bwMode="auto">
          <a:xfrm>
            <a:off x="1182688" y="1044575"/>
            <a:ext cx="7772400" cy="646113"/>
          </a:xfrm>
          <a:prstGeom prst="rect">
            <a:avLst/>
          </a:prstGeom>
          <a:noFill/>
          <a:ln>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0" indent="0">
              <a:buFont typeface="Wingdings" panose="05000000000000000000" pitchFamily="2" charset="2"/>
              <a:buNone/>
              <a:defRPr/>
            </a:pPr>
            <a:r>
              <a:rPr lang="en-US" altLang="zh-CN" sz="4400" kern="0" dirty="0">
                <a:solidFill>
                  <a:srgbClr val="FF0000"/>
                </a:solidFill>
                <a:latin typeface="+mn-ea"/>
              </a:rPr>
              <a:t>2.3.3 Enigma</a:t>
            </a:r>
            <a:r>
              <a:rPr lang="zh-CN" altLang="en-US" sz="4400" kern="0" dirty="0">
                <a:solidFill>
                  <a:srgbClr val="FF0000"/>
                </a:solidFill>
                <a:latin typeface="+mn-ea"/>
              </a:rPr>
              <a:t>的解密 </a:t>
            </a:r>
          </a:p>
        </p:txBody>
      </p:sp>
      <p:pic>
        <p:nvPicPr>
          <p:cNvPr id="8" name="图片 1">
            <a:extLst>
              <a:ext uri="{FF2B5EF4-FFF2-40B4-BE49-F238E27FC236}">
                <a16:creationId xmlns="" xmlns:a16="http://schemas.microsoft.com/office/drawing/2014/main" id="{198E9C0C-7C28-4F89-B25C-2C77A0FAB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88" y="3113978"/>
            <a:ext cx="6511282" cy="310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1083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F2F1334E-8CBE-4C10-83C1-F7ABE796DFC1}"/>
              </a:ext>
            </a:extLst>
          </p:cNvPr>
          <p:cNvSpPr>
            <a:spLocks noGrp="1"/>
          </p:cNvSpPr>
          <p:nvPr>
            <p:ph idx="1"/>
          </p:nvPr>
        </p:nvSpPr>
        <p:spPr>
          <a:xfrm>
            <a:off x="386721" y="2079625"/>
            <a:ext cx="8266742" cy="4164013"/>
          </a:xfrm>
        </p:spPr>
        <p:txBody>
          <a:bodyPr/>
          <a:lstStyle/>
          <a:p>
            <a:pPr marL="0" indent="0">
              <a:buFont typeface="Wingdings" panose="05000000000000000000" pitchFamily="2" charset="2"/>
              <a:buNone/>
              <a:defRPr/>
            </a:pPr>
            <a:r>
              <a:rPr lang="zh-CN" altLang="en-US" sz="2800" dirty="0" smtClean="0">
                <a:latin typeface="+mn-ea"/>
              </a:rPr>
              <a:t>（</a:t>
            </a:r>
            <a:r>
              <a:rPr lang="en-US" altLang="zh-CN" sz="2800" dirty="0">
                <a:latin typeface="+mn-ea"/>
              </a:rPr>
              <a:t>1</a:t>
            </a:r>
            <a:r>
              <a:rPr lang="zh-CN" altLang="en-US" sz="2800" dirty="0">
                <a:latin typeface="+mn-ea"/>
              </a:rPr>
              <a:t>）分解。接收者将接收的电文分解成两部分，即开头的</a:t>
            </a:r>
            <a:r>
              <a:rPr lang="en-US" altLang="zh-CN" sz="2800" dirty="0">
                <a:latin typeface="+mn-ea"/>
              </a:rPr>
              <a:t>6</a:t>
            </a:r>
            <a:r>
              <a:rPr lang="zh-CN" altLang="en-US" sz="2800" dirty="0">
                <a:latin typeface="+mn-ea"/>
              </a:rPr>
              <a:t>个字母</a:t>
            </a:r>
            <a:r>
              <a:rPr lang="en-US" altLang="zh-CN" sz="2800" dirty="0">
                <a:latin typeface="+mn-ea"/>
              </a:rPr>
              <a:t>BIGCID</a:t>
            </a:r>
            <a:r>
              <a:rPr lang="zh-CN" altLang="en-US" sz="2800" dirty="0">
                <a:latin typeface="+mn-ea"/>
              </a:rPr>
              <a:t>和剩下的字母</a:t>
            </a:r>
            <a:r>
              <a:rPr lang="en-US" altLang="zh-CN" sz="2800" dirty="0">
                <a:latin typeface="+mn-ea"/>
              </a:rPr>
              <a:t>LZCJM</a:t>
            </a:r>
            <a:r>
              <a:rPr lang="zh-CN" altLang="en-US" sz="2800" dirty="0">
                <a:latin typeface="+mn-ea"/>
              </a:rPr>
              <a:t>。 </a:t>
            </a:r>
            <a:endParaRPr lang="en-US" altLang="zh-CN" sz="2800" dirty="0">
              <a:latin typeface="+mn-ea"/>
            </a:endParaRPr>
          </a:p>
          <a:p>
            <a:pPr marL="0" indent="0">
              <a:buFont typeface="Wingdings" panose="05000000000000000000" pitchFamily="2" charset="2"/>
              <a:buNone/>
              <a:defRPr/>
            </a:pPr>
            <a:r>
              <a:rPr lang="zh-CN" altLang="en-US" sz="2800" dirty="0">
                <a:latin typeface="+mn-ea"/>
              </a:rPr>
              <a:t>（</a:t>
            </a:r>
            <a:r>
              <a:rPr lang="en-US" altLang="zh-CN" sz="2800" dirty="0">
                <a:latin typeface="+mn-ea"/>
              </a:rPr>
              <a:t>2</a:t>
            </a:r>
            <a:r>
              <a:rPr lang="zh-CN" altLang="en-US" sz="2800" dirty="0">
                <a:latin typeface="+mn-ea"/>
              </a:rPr>
              <a:t>）设置 </a:t>
            </a:r>
            <a:r>
              <a:rPr lang="en-US" altLang="zh-CN" sz="2800" dirty="0">
                <a:latin typeface="+mn-ea"/>
              </a:rPr>
              <a:t>Enigma</a:t>
            </a:r>
            <a:r>
              <a:rPr lang="zh-CN" altLang="en-US" sz="2800" dirty="0">
                <a:latin typeface="+mn-ea"/>
              </a:rPr>
              <a:t>。接收者查阅密码本中的“每日密码”，并按照该密码设置 </a:t>
            </a:r>
            <a:r>
              <a:rPr lang="en-US" altLang="zh-CN" sz="2800" dirty="0">
                <a:latin typeface="+mn-ea"/>
              </a:rPr>
              <a:t>Enigma</a:t>
            </a:r>
            <a:r>
              <a:rPr lang="zh-CN" altLang="en-US" sz="2800" dirty="0">
                <a:latin typeface="+mn-ea"/>
              </a:rPr>
              <a:t>，这一步和发送者进行的操作是相同的。</a:t>
            </a: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zh-CN" altLang="en-US" sz="2800" dirty="0">
              <a:latin typeface="+mn-ea"/>
            </a:endParaRPr>
          </a:p>
        </p:txBody>
      </p:sp>
      <p:sp>
        <p:nvSpPr>
          <p:cNvPr id="63491" name="日期占位符 3">
            <a:extLst>
              <a:ext uri="{FF2B5EF4-FFF2-40B4-BE49-F238E27FC236}">
                <a16:creationId xmlns="" xmlns:a16="http://schemas.microsoft.com/office/drawing/2014/main" id="{EDC3782D-F4F3-47A8-99D1-0CE822C0886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35D7E72F-DC3C-4424-9C54-C00D3FB1EBD1}"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63492" name="页脚占位符 4">
            <a:extLst>
              <a:ext uri="{FF2B5EF4-FFF2-40B4-BE49-F238E27FC236}">
                <a16:creationId xmlns="" xmlns:a16="http://schemas.microsoft.com/office/drawing/2014/main" id="{C38F9387-AB6D-436D-88F0-F6DCDABD098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63493" name="灯片编号占位符 5">
            <a:extLst>
              <a:ext uri="{FF2B5EF4-FFF2-40B4-BE49-F238E27FC236}">
                <a16:creationId xmlns="" xmlns:a16="http://schemas.microsoft.com/office/drawing/2014/main" id="{0B571DA0-A6BE-40E5-8E32-B5B776487D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1E28B5C-E6EF-4AC2-B98C-631084630858}" type="slidenum">
              <a:rPr lang="en-US" altLang="zh-CN" sz="1400" smtClean="0">
                <a:latin typeface="Tahoma" panose="020B0604030504040204" pitchFamily="34" charset="0"/>
              </a:rPr>
              <a:pPr>
                <a:spcBef>
                  <a:spcPct val="0"/>
                </a:spcBef>
                <a:buClrTx/>
                <a:buSzTx/>
                <a:buFontTx/>
                <a:buNone/>
              </a:pPr>
              <a:t>57</a:t>
            </a:fld>
            <a:endParaRPr lang="en-US" altLang="zh-CN" sz="1400">
              <a:latin typeface="Tahoma" panose="020B0604030504040204" pitchFamily="34" charset="0"/>
            </a:endParaRPr>
          </a:p>
        </p:txBody>
      </p:sp>
      <p:sp>
        <p:nvSpPr>
          <p:cNvPr id="7" name="内容占位符 2">
            <a:extLst>
              <a:ext uri="{FF2B5EF4-FFF2-40B4-BE49-F238E27FC236}">
                <a16:creationId xmlns="" xmlns:a16="http://schemas.microsoft.com/office/drawing/2014/main" id="{680E52DA-3C76-4FE9-AB38-ECFA9552D237}"/>
              </a:ext>
            </a:extLst>
          </p:cNvPr>
          <p:cNvSpPr txBox="1"/>
          <p:nvPr/>
        </p:nvSpPr>
        <p:spPr bwMode="auto">
          <a:xfrm>
            <a:off x="1182688" y="1044575"/>
            <a:ext cx="7772400" cy="646113"/>
          </a:xfrm>
          <a:prstGeom prst="rect">
            <a:avLst/>
          </a:prstGeom>
          <a:noFill/>
          <a:ln>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0" indent="0">
              <a:buFont typeface="Wingdings" panose="05000000000000000000" pitchFamily="2" charset="2"/>
              <a:buNone/>
              <a:defRPr/>
            </a:pPr>
            <a:r>
              <a:rPr lang="en-US" altLang="zh-CN" sz="4400" kern="0" dirty="0">
                <a:solidFill>
                  <a:srgbClr val="FF0000"/>
                </a:solidFill>
                <a:latin typeface="+mn-ea"/>
              </a:rPr>
              <a:t>2.3.3 Enigma</a:t>
            </a:r>
            <a:r>
              <a:rPr lang="zh-CN" altLang="en-US" sz="4400" kern="0" dirty="0">
                <a:solidFill>
                  <a:srgbClr val="FF0000"/>
                </a:solidFill>
                <a:latin typeface="+mn-ea"/>
              </a:rPr>
              <a:t>的解密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ADB59B21-7857-494C-AB70-CF87A389C857}"/>
              </a:ext>
            </a:extLst>
          </p:cNvPr>
          <p:cNvSpPr>
            <a:spLocks noGrp="1"/>
          </p:cNvSpPr>
          <p:nvPr>
            <p:ph idx="1"/>
          </p:nvPr>
        </p:nvSpPr>
        <p:spPr>
          <a:xfrm>
            <a:off x="836613" y="2033588"/>
            <a:ext cx="7772400" cy="4114800"/>
          </a:xfrm>
        </p:spPr>
        <p:txBody>
          <a:bodyPr/>
          <a:lstStyle/>
          <a:p>
            <a:pPr marL="0" indent="0">
              <a:buFont typeface="Wingdings" panose="05000000000000000000" pitchFamily="2" charset="2"/>
              <a:buNone/>
              <a:defRPr/>
            </a:pPr>
            <a:r>
              <a:rPr lang="zh-CN" altLang="en-US" sz="2800" dirty="0">
                <a:latin typeface="+mn-ea"/>
              </a:rPr>
              <a:t>（</a:t>
            </a:r>
            <a:r>
              <a:rPr lang="en-US" altLang="zh-CN" sz="2800" dirty="0">
                <a:latin typeface="+mn-ea"/>
              </a:rPr>
              <a:t>3</a:t>
            </a:r>
            <a:r>
              <a:rPr lang="zh-CN" altLang="en-US" sz="2800" dirty="0">
                <a:latin typeface="+mn-ea"/>
              </a:rPr>
              <a:t>）解密通信密码。接收者将加密后的通信密码</a:t>
            </a:r>
            <a:r>
              <a:rPr lang="en-US" altLang="zh-CN" sz="2800" dirty="0">
                <a:latin typeface="+mn-ea"/>
              </a:rPr>
              <a:t>BIGCID</a:t>
            </a:r>
            <a:r>
              <a:rPr lang="zh-CN" altLang="en-US" sz="2800" dirty="0">
                <a:latin typeface="+mn-ea"/>
              </a:rPr>
              <a:t>进行解密，接收者在</a:t>
            </a:r>
            <a:r>
              <a:rPr lang="en-US" altLang="zh-CN" sz="2800" dirty="0">
                <a:latin typeface="+mn-ea"/>
              </a:rPr>
              <a:t>Enigma</a:t>
            </a:r>
            <a:r>
              <a:rPr lang="zh-CN" altLang="en-US" sz="2800" dirty="0">
                <a:latin typeface="+mn-ea"/>
              </a:rPr>
              <a:t>的键盘上输入</a:t>
            </a:r>
            <a:r>
              <a:rPr lang="en-US" altLang="zh-CN" sz="2800" dirty="0">
                <a:latin typeface="+mn-ea"/>
              </a:rPr>
              <a:t>BIGCID</a:t>
            </a:r>
            <a:r>
              <a:rPr lang="zh-CN" altLang="en-US" sz="2800" dirty="0">
                <a:latin typeface="+mn-ea"/>
              </a:rPr>
              <a:t>这</a:t>
            </a:r>
            <a:r>
              <a:rPr lang="en-US" altLang="zh-CN" sz="2800" dirty="0">
                <a:latin typeface="+mn-ea"/>
              </a:rPr>
              <a:t>6</a:t>
            </a:r>
            <a:r>
              <a:rPr lang="zh-CN" altLang="en-US" sz="2800" dirty="0">
                <a:latin typeface="+mn-ea"/>
              </a:rPr>
              <a:t>个字母，然后将亮起的灯泡对应的字母</a:t>
            </a:r>
            <a:r>
              <a:rPr lang="en-US" altLang="zh-CN" sz="2800" dirty="0" err="1">
                <a:latin typeface="+mn-ea"/>
              </a:rPr>
              <a:t>pswpsw</a:t>
            </a:r>
            <a:r>
              <a:rPr lang="zh-CN" altLang="en-US" sz="2800" dirty="0">
                <a:latin typeface="+mn-ea"/>
              </a:rPr>
              <a:t>记下来。因为</a:t>
            </a:r>
            <a:r>
              <a:rPr lang="en-US" altLang="zh-CN" sz="2800" dirty="0" err="1">
                <a:latin typeface="+mn-ea"/>
              </a:rPr>
              <a:t>pswpsw</a:t>
            </a:r>
            <a:r>
              <a:rPr lang="zh-CN" altLang="en-US" sz="2800" dirty="0">
                <a:latin typeface="+mn-ea"/>
              </a:rPr>
              <a:t>是</a:t>
            </a:r>
            <a:r>
              <a:rPr lang="en-US" altLang="zh-CN" sz="2800" dirty="0" err="1">
                <a:latin typeface="+mn-ea"/>
              </a:rPr>
              <a:t>psw</a:t>
            </a:r>
            <a:r>
              <a:rPr lang="zh-CN" altLang="en-US" sz="2800" dirty="0">
                <a:latin typeface="+mn-ea"/>
              </a:rPr>
              <a:t>重复两次的形式，所以接收者可以判断在通信过程中没有发生错误。</a:t>
            </a:r>
            <a:endParaRPr lang="en-US" altLang="zh-CN" sz="2800" dirty="0">
              <a:latin typeface="+mn-ea"/>
            </a:endParaRPr>
          </a:p>
          <a:p>
            <a:pPr marL="0" indent="0">
              <a:buFont typeface="Wingdings" panose="05000000000000000000" pitchFamily="2" charset="2"/>
              <a:buNone/>
              <a:defRPr/>
            </a:pPr>
            <a:r>
              <a:rPr lang="zh-CN" altLang="en-US" sz="2800" dirty="0">
                <a:latin typeface="+mn-ea"/>
              </a:rPr>
              <a:t>（</a:t>
            </a:r>
            <a:r>
              <a:rPr lang="en-US" altLang="zh-CN" sz="2800" dirty="0">
                <a:latin typeface="+mn-ea"/>
              </a:rPr>
              <a:t>4</a:t>
            </a:r>
            <a:r>
              <a:rPr lang="zh-CN" altLang="en-US" sz="2800" dirty="0">
                <a:latin typeface="+mn-ea"/>
              </a:rPr>
              <a:t>）重新设置 </a:t>
            </a:r>
            <a:r>
              <a:rPr lang="en-US" altLang="zh-CN" sz="2800" dirty="0">
                <a:latin typeface="+mn-ea"/>
              </a:rPr>
              <a:t>Enigma</a:t>
            </a:r>
            <a:r>
              <a:rPr lang="zh-CN" altLang="en-US" sz="2800" dirty="0">
                <a:latin typeface="+mn-ea"/>
              </a:rPr>
              <a:t>。接收者根据通信密码</a:t>
            </a:r>
            <a:r>
              <a:rPr lang="en-US" altLang="zh-CN" sz="2800" dirty="0" err="1">
                <a:latin typeface="+mn-ea"/>
              </a:rPr>
              <a:t>psw</a:t>
            </a:r>
            <a:r>
              <a:rPr lang="zh-CN" altLang="en-US" sz="2800" dirty="0">
                <a:latin typeface="+mn-ea"/>
              </a:rPr>
              <a:t>重新设置</a:t>
            </a:r>
            <a:r>
              <a:rPr lang="en-US" altLang="zh-CN" sz="2800" dirty="0">
                <a:latin typeface="+mn-ea"/>
              </a:rPr>
              <a:t>Enigma</a:t>
            </a:r>
            <a:r>
              <a:rPr lang="zh-CN" altLang="en-US" sz="2800" dirty="0">
                <a:latin typeface="+mn-ea"/>
              </a:rPr>
              <a:t>。 </a:t>
            </a:r>
            <a:endParaRPr lang="en-US" altLang="zh-CN" sz="2800" dirty="0">
              <a:latin typeface="+mn-ea"/>
            </a:endParaRPr>
          </a:p>
          <a:p>
            <a:pPr marL="0" indent="0">
              <a:buFont typeface="Wingdings" panose="05000000000000000000" pitchFamily="2" charset="2"/>
              <a:buNone/>
              <a:defRPr/>
            </a:pPr>
            <a:endParaRPr lang="en-US" altLang="zh-CN" dirty="0">
              <a:latin typeface="+mn-ea"/>
            </a:endParaRPr>
          </a:p>
          <a:p>
            <a:pPr marL="0" indent="0">
              <a:buFont typeface="Wingdings" panose="05000000000000000000" pitchFamily="2" charset="2"/>
              <a:buNone/>
              <a:defRPr/>
            </a:pPr>
            <a:endParaRPr lang="en-US" altLang="zh-CN" dirty="0">
              <a:latin typeface="+mn-ea"/>
            </a:endParaRPr>
          </a:p>
          <a:p>
            <a:pPr marL="0" indent="0">
              <a:buFont typeface="Wingdings" panose="05000000000000000000" pitchFamily="2" charset="2"/>
              <a:buNone/>
              <a:defRPr/>
            </a:pPr>
            <a:endParaRPr lang="en-US" altLang="zh-CN" dirty="0">
              <a:latin typeface="+mn-ea"/>
            </a:endParaRPr>
          </a:p>
          <a:p>
            <a:pPr marL="0" indent="0">
              <a:buFont typeface="Wingdings" panose="05000000000000000000" pitchFamily="2" charset="2"/>
              <a:buNone/>
              <a:defRPr/>
            </a:pPr>
            <a:endParaRPr lang="en-US" altLang="zh-CN" dirty="0">
              <a:latin typeface="+mn-ea"/>
            </a:endParaRPr>
          </a:p>
          <a:p>
            <a:pPr marL="0" indent="0">
              <a:buFont typeface="Wingdings" panose="05000000000000000000" pitchFamily="2" charset="2"/>
              <a:buNone/>
              <a:defRPr/>
            </a:pPr>
            <a:endParaRPr lang="zh-CN" altLang="en-US" b="1" dirty="0">
              <a:latin typeface="+mn-ea"/>
            </a:endParaRPr>
          </a:p>
        </p:txBody>
      </p:sp>
      <p:sp>
        <p:nvSpPr>
          <p:cNvPr id="64515" name="日期占位符 3">
            <a:extLst>
              <a:ext uri="{FF2B5EF4-FFF2-40B4-BE49-F238E27FC236}">
                <a16:creationId xmlns="" xmlns:a16="http://schemas.microsoft.com/office/drawing/2014/main" id="{D61D193F-8221-41F0-A5F6-6C453811B99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D03E222-705A-44CA-A87E-C26C3EBD36CC}"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64516" name="页脚占位符 4">
            <a:extLst>
              <a:ext uri="{FF2B5EF4-FFF2-40B4-BE49-F238E27FC236}">
                <a16:creationId xmlns="" xmlns:a16="http://schemas.microsoft.com/office/drawing/2014/main" id="{EE68A80B-A3C8-4A45-9255-F940C3850DB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64517" name="灯片编号占位符 5">
            <a:extLst>
              <a:ext uri="{FF2B5EF4-FFF2-40B4-BE49-F238E27FC236}">
                <a16:creationId xmlns="" xmlns:a16="http://schemas.microsoft.com/office/drawing/2014/main" id="{A0D6440F-7C58-4A57-9BD6-434C65E620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4C38A507-EB84-4C5E-80C5-D573C952F8A5}" type="slidenum">
              <a:rPr lang="en-US" altLang="zh-CN" sz="1400" smtClean="0">
                <a:latin typeface="Tahoma" panose="020B0604030504040204" pitchFamily="34" charset="0"/>
              </a:rPr>
              <a:pPr>
                <a:spcBef>
                  <a:spcPct val="0"/>
                </a:spcBef>
                <a:buClrTx/>
                <a:buSzTx/>
                <a:buFontTx/>
                <a:buNone/>
              </a:pPr>
              <a:t>58</a:t>
            </a:fld>
            <a:endParaRPr lang="en-US" altLang="zh-CN" sz="1400">
              <a:latin typeface="Tahoma" panose="020B060403050404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2927E991-32CE-4978-A7AE-55C4E0EF6267}"/>
              </a:ext>
            </a:extLst>
          </p:cNvPr>
          <p:cNvSpPr>
            <a:spLocks noGrp="1"/>
          </p:cNvSpPr>
          <p:nvPr>
            <p:ph idx="1"/>
          </p:nvPr>
        </p:nvSpPr>
        <p:spPr>
          <a:xfrm>
            <a:off x="522287" y="1944688"/>
            <a:ext cx="8144985" cy="4454525"/>
          </a:xfrm>
        </p:spPr>
        <p:txBody>
          <a:bodyPr/>
          <a:lstStyle/>
          <a:p>
            <a:pPr marL="0" indent="0">
              <a:buFont typeface="Wingdings" panose="05000000000000000000" pitchFamily="2" charset="2"/>
              <a:buNone/>
              <a:defRPr/>
            </a:pPr>
            <a:r>
              <a:rPr lang="zh-CN" altLang="en-US" sz="2800" dirty="0">
                <a:latin typeface="+mn-ea"/>
              </a:rPr>
              <a:t>（</a:t>
            </a:r>
            <a:r>
              <a:rPr lang="en-US" altLang="zh-CN" sz="2800" dirty="0">
                <a:latin typeface="+mn-ea"/>
              </a:rPr>
              <a:t>5</a:t>
            </a:r>
            <a:r>
              <a:rPr lang="zh-CN" altLang="en-US" sz="2800" dirty="0">
                <a:latin typeface="+mn-ea"/>
              </a:rPr>
              <a:t>）解密消息。接收者将电文的剩余部分</a:t>
            </a:r>
            <a:r>
              <a:rPr lang="en-US" altLang="zh-CN" sz="2800" dirty="0">
                <a:latin typeface="+mn-ea"/>
              </a:rPr>
              <a:t>LZCJM</a:t>
            </a:r>
            <a:r>
              <a:rPr lang="zh-CN" altLang="en-US" sz="2800" dirty="0">
                <a:latin typeface="+mn-ea"/>
              </a:rPr>
              <a:t>逐一用键盘输入，然后从灯泡读取结果并记下来，这样接收者就得到了</a:t>
            </a:r>
            <a:r>
              <a:rPr lang="en-US" altLang="zh-CN" sz="2800" dirty="0">
                <a:latin typeface="+mn-ea"/>
              </a:rPr>
              <a:t>night</a:t>
            </a:r>
            <a:r>
              <a:rPr lang="zh-CN" altLang="en-US" sz="2800" dirty="0">
                <a:latin typeface="+mn-ea"/>
              </a:rPr>
              <a:t>这</a:t>
            </a:r>
            <a:r>
              <a:rPr lang="en-US" altLang="zh-CN" sz="2800" dirty="0">
                <a:latin typeface="+mn-ea"/>
              </a:rPr>
              <a:t>5</a:t>
            </a:r>
            <a:r>
              <a:rPr lang="zh-CN" altLang="en-US" sz="2800" dirty="0">
                <a:latin typeface="+mn-ea"/>
              </a:rPr>
              <a:t>个字母，也就完成了对发送者发送的消息进行解密的过程。 </a:t>
            </a:r>
          </a:p>
        </p:txBody>
      </p:sp>
      <p:sp>
        <p:nvSpPr>
          <p:cNvPr id="65539" name="日期占位符 3">
            <a:extLst>
              <a:ext uri="{FF2B5EF4-FFF2-40B4-BE49-F238E27FC236}">
                <a16:creationId xmlns="" xmlns:a16="http://schemas.microsoft.com/office/drawing/2014/main" id="{8FF4D10C-3F00-46F7-AF86-C91D317EA64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514A7D3C-14AE-4C1B-AAA5-B62CF241F3D1}"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65540" name="页脚占位符 4">
            <a:extLst>
              <a:ext uri="{FF2B5EF4-FFF2-40B4-BE49-F238E27FC236}">
                <a16:creationId xmlns="" xmlns:a16="http://schemas.microsoft.com/office/drawing/2014/main" id="{776F8A9B-6FCE-4EFA-8B45-8889E98D8A6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65541" name="灯片编号占位符 5">
            <a:extLst>
              <a:ext uri="{FF2B5EF4-FFF2-40B4-BE49-F238E27FC236}">
                <a16:creationId xmlns="" xmlns:a16="http://schemas.microsoft.com/office/drawing/2014/main" id="{A2177F0D-F851-4635-A6C5-25390BC45E1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156FADFE-7FDE-4CA9-82B3-AEFC8EFC80F3}" type="slidenum">
              <a:rPr lang="en-US" altLang="zh-CN" sz="1400" smtClean="0">
                <a:latin typeface="Tahoma" panose="020B0604030504040204" pitchFamily="34" charset="0"/>
              </a:rPr>
              <a:pPr>
                <a:spcBef>
                  <a:spcPct val="0"/>
                </a:spcBef>
                <a:buClrTx/>
                <a:buSzTx/>
                <a:buFontTx/>
                <a:buNone/>
              </a:pPr>
              <a:t>59</a:t>
            </a:fld>
            <a:endParaRPr lang="en-US" altLang="zh-CN" sz="1400">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2">
            <a:extLst>
              <a:ext uri="{FF2B5EF4-FFF2-40B4-BE49-F238E27FC236}">
                <a16:creationId xmlns="" xmlns:a16="http://schemas.microsoft.com/office/drawing/2014/main" id="{F0BF7B5F-5540-490F-BA12-DAF13CC43BD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31907FB-3B51-4752-A20C-23705EB0CEDC}"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1267" name="页脚占位符 3">
            <a:extLst>
              <a:ext uri="{FF2B5EF4-FFF2-40B4-BE49-F238E27FC236}">
                <a16:creationId xmlns="" xmlns:a16="http://schemas.microsoft.com/office/drawing/2014/main" id="{9792144C-8808-4E7E-BD98-BE6AF8C5905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dirty="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dirty="0">
              <a:latin typeface="Tahoma" panose="020B0604030504040204" pitchFamily="34" charset="0"/>
            </a:endParaRPr>
          </a:p>
        </p:txBody>
      </p:sp>
      <p:sp>
        <p:nvSpPr>
          <p:cNvPr id="11268" name="灯片编号占位符 4">
            <a:extLst>
              <a:ext uri="{FF2B5EF4-FFF2-40B4-BE49-F238E27FC236}">
                <a16:creationId xmlns="" xmlns:a16="http://schemas.microsoft.com/office/drawing/2014/main" id="{A7545C71-86D9-4285-A8E3-9176F264B52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1BFB552-780D-4A4B-A23B-E92D270B12EB}" type="slidenum">
              <a:rPr lang="en-US" altLang="zh-CN" sz="1400" smtClean="0">
                <a:latin typeface="Tahoma" panose="020B0604030504040204" pitchFamily="34" charset="0"/>
              </a:rPr>
              <a:pPr>
                <a:spcBef>
                  <a:spcPct val="0"/>
                </a:spcBef>
                <a:buClrTx/>
                <a:buSzTx/>
                <a:buFontTx/>
                <a:buNone/>
              </a:pPr>
              <a:t>6</a:t>
            </a:fld>
            <a:endParaRPr lang="en-US" altLang="zh-CN" sz="1400" dirty="0">
              <a:latin typeface="Tahoma" panose="020B0604030504040204" pitchFamily="34" charset="0"/>
            </a:endParaRPr>
          </a:p>
        </p:txBody>
      </p:sp>
      <p:sp>
        <p:nvSpPr>
          <p:cNvPr id="7174" name="Rectangle 5">
            <a:extLst>
              <a:ext uri="{FF2B5EF4-FFF2-40B4-BE49-F238E27FC236}">
                <a16:creationId xmlns="" xmlns:a16="http://schemas.microsoft.com/office/drawing/2014/main" id="{32AFD30D-92B0-46A8-9B7F-492BE34C1105}"/>
              </a:ext>
            </a:extLst>
          </p:cNvPr>
          <p:cNvSpPr>
            <a:spLocks noChangeArrowheads="1"/>
          </p:cNvSpPr>
          <p:nvPr/>
        </p:nvSpPr>
        <p:spPr bwMode="auto">
          <a:xfrm>
            <a:off x="566733" y="1943901"/>
            <a:ext cx="8159686" cy="3730765"/>
          </a:xfrm>
          <a:prstGeom prst="rect">
            <a:avLst/>
          </a:prstGeom>
          <a:noFill/>
          <a:ln>
            <a:noFill/>
          </a:ln>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ts val="0"/>
              </a:spcBef>
              <a:buClrTx/>
              <a:buSzTx/>
              <a:buFont typeface="Wingdings" panose="05000000000000000000" pitchFamily="2" charset="2"/>
              <a:buNone/>
              <a:defRPr/>
            </a:pPr>
            <a:r>
              <a:rPr lang="zh-CN" altLang="en-US" sz="2800" dirty="0" smtClean="0">
                <a:latin typeface="+mn-lt"/>
              </a:rPr>
              <a:t>从</a:t>
            </a:r>
            <a:r>
              <a:rPr lang="zh-CN" altLang="en-US" sz="2800" dirty="0">
                <a:latin typeface="+mn-lt"/>
              </a:rPr>
              <a:t>置换</a:t>
            </a:r>
            <a:r>
              <a:rPr lang="el-GR" altLang="zh-CN" sz="2800" dirty="0">
                <a:latin typeface="+mn-lt"/>
              </a:rPr>
              <a:t>σ</a:t>
            </a:r>
            <a:r>
              <a:rPr lang="zh-CN" altLang="en-US" sz="2800" dirty="0">
                <a:latin typeface="+mn-lt"/>
              </a:rPr>
              <a:t>和逆置换</a:t>
            </a:r>
            <a:r>
              <a:rPr lang="el-GR" altLang="zh-CN" sz="2800" dirty="0">
                <a:latin typeface="+mn-lt"/>
              </a:rPr>
              <a:t>σ</a:t>
            </a:r>
            <a:r>
              <a:rPr lang="en-US" altLang="zh-CN" sz="2800" baseline="30000" dirty="0">
                <a:latin typeface="+mn-lt"/>
              </a:rPr>
              <a:t>-1</a:t>
            </a:r>
            <a:r>
              <a:rPr lang="zh-CN" altLang="en-US" sz="2800" dirty="0">
                <a:latin typeface="+mn-lt"/>
              </a:rPr>
              <a:t>的定义可以看出，若</a:t>
            </a:r>
            <a:r>
              <a:rPr lang="el-GR" altLang="zh-CN" sz="2800" dirty="0">
                <a:latin typeface="+mn-lt"/>
                <a:cs typeface="Times New Roman" panose="02020603050405020304" pitchFamily="18" charset="0"/>
              </a:rPr>
              <a:t>σ</a:t>
            </a:r>
            <a:r>
              <a:rPr lang="en-US" altLang="zh-CN" sz="2800" baseline="30000" dirty="0">
                <a:latin typeface="+mn-lt"/>
                <a:cs typeface="Times New Roman" panose="02020603050405020304" pitchFamily="18" charset="0"/>
              </a:rPr>
              <a:t>-1</a:t>
            </a:r>
            <a:r>
              <a:rPr lang="en-US" altLang="zh-CN" sz="2800" dirty="0">
                <a:latin typeface="+mn-lt"/>
                <a:cs typeface="Times New Roman" panose="02020603050405020304" pitchFamily="18" charset="0"/>
              </a:rPr>
              <a:t>(</a:t>
            </a:r>
            <a:r>
              <a:rPr lang="en-US" altLang="zh-CN" sz="2800" i="1" dirty="0">
                <a:latin typeface="+mn-lt"/>
                <a:cs typeface="Times New Roman" panose="02020603050405020304" pitchFamily="18" charset="0"/>
              </a:rPr>
              <a:t>x</a:t>
            </a:r>
            <a:r>
              <a:rPr lang="en-US" altLang="zh-CN" sz="2800" dirty="0">
                <a:latin typeface="+mn-lt"/>
              </a:rPr>
              <a:t>’</a:t>
            </a:r>
            <a:r>
              <a:rPr lang="en-US" altLang="zh-CN" sz="2800" dirty="0">
                <a:latin typeface="+mn-lt"/>
                <a:cs typeface="Times New Roman" panose="02020603050405020304" pitchFamily="18" charset="0"/>
              </a:rPr>
              <a:t>)=</a:t>
            </a:r>
            <a:r>
              <a:rPr lang="en-US" altLang="zh-CN" sz="2800" i="1" dirty="0">
                <a:latin typeface="+mn-lt"/>
                <a:cs typeface="Times New Roman" panose="02020603050405020304" pitchFamily="18" charset="0"/>
              </a:rPr>
              <a:t>x</a:t>
            </a:r>
            <a:r>
              <a:rPr lang="en-US" altLang="zh-CN" sz="2800" dirty="0">
                <a:latin typeface="+mn-lt"/>
              </a:rPr>
              <a:t> </a:t>
            </a:r>
            <a:r>
              <a:rPr lang="zh-CN" altLang="en-US" sz="2800" dirty="0">
                <a:latin typeface="+mn-lt"/>
              </a:rPr>
              <a:t>，当且仅当</a:t>
            </a:r>
            <a:r>
              <a:rPr lang="el-GR" altLang="zh-CN" sz="2800" dirty="0">
                <a:latin typeface="+mn-lt"/>
                <a:cs typeface="Times New Roman" panose="02020603050405020304" pitchFamily="18" charset="0"/>
              </a:rPr>
              <a:t>σ</a:t>
            </a:r>
            <a:r>
              <a:rPr lang="en-US" altLang="zh-CN" sz="2800" dirty="0">
                <a:latin typeface="+mn-lt"/>
                <a:cs typeface="Times New Roman" panose="02020603050405020304" pitchFamily="18" charset="0"/>
              </a:rPr>
              <a:t>(</a:t>
            </a:r>
            <a:r>
              <a:rPr lang="en-US" altLang="zh-CN" sz="2800" i="1" dirty="0">
                <a:latin typeface="+mn-lt"/>
                <a:cs typeface="Times New Roman" panose="02020603050405020304" pitchFamily="18" charset="0"/>
              </a:rPr>
              <a:t>x</a:t>
            </a:r>
            <a:r>
              <a:rPr lang="en-US" altLang="zh-CN" sz="2800" dirty="0">
                <a:latin typeface="+mn-lt"/>
                <a:cs typeface="Times New Roman" panose="02020603050405020304" pitchFamily="18" charset="0"/>
              </a:rPr>
              <a:t>)= </a:t>
            </a:r>
            <a:r>
              <a:rPr lang="en-US" altLang="zh-CN" sz="2800" i="1" dirty="0">
                <a:latin typeface="+mn-lt"/>
                <a:cs typeface="Times New Roman" panose="02020603050405020304" pitchFamily="18" charset="0"/>
              </a:rPr>
              <a:t>x</a:t>
            </a:r>
            <a:r>
              <a:rPr lang="en-US" altLang="zh-CN" sz="2800" dirty="0">
                <a:latin typeface="+mn-lt"/>
              </a:rPr>
              <a:t>’ </a:t>
            </a:r>
            <a:r>
              <a:rPr lang="zh-CN" altLang="en-US" sz="2800" dirty="0">
                <a:latin typeface="+mn-lt"/>
              </a:rPr>
              <a:t>，并满足</a:t>
            </a:r>
            <a:r>
              <a:rPr lang="el-GR" altLang="zh-CN" sz="2800" dirty="0">
                <a:latin typeface="+mn-lt"/>
                <a:cs typeface="Times New Roman" panose="02020603050405020304" pitchFamily="18" charset="0"/>
              </a:rPr>
              <a:t>σσ</a:t>
            </a:r>
            <a:r>
              <a:rPr lang="en-US" altLang="zh-CN" sz="2800" baseline="30000" dirty="0">
                <a:latin typeface="+mn-lt"/>
                <a:cs typeface="Times New Roman" panose="02020603050405020304" pitchFamily="18" charset="0"/>
              </a:rPr>
              <a:t>-1 </a:t>
            </a:r>
            <a:r>
              <a:rPr lang="en-US" altLang="zh-CN" sz="2800" dirty="0">
                <a:latin typeface="+mn-lt"/>
                <a:cs typeface="Times New Roman" panose="02020603050405020304" pitchFamily="18" charset="0"/>
              </a:rPr>
              <a:t>=</a:t>
            </a:r>
            <a:r>
              <a:rPr lang="en-US" altLang="zh-CN" sz="2800" dirty="0" smtClean="0">
                <a:latin typeface="+mn-lt"/>
                <a:cs typeface="Times New Roman" panose="02020603050405020304" pitchFamily="18" charset="0"/>
              </a:rPr>
              <a:t>I</a:t>
            </a:r>
            <a:r>
              <a:rPr lang="zh-CN" altLang="en-US" sz="2800" dirty="0" smtClean="0">
                <a:latin typeface="+mn-lt"/>
                <a:cs typeface="Times New Roman" panose="02020603050405020304" pitchFamily="18" charset="0"/>
              </a:rPr>
              <a:t>（单位变换）</a:t>
            </a:r>
            <a:r>
              <a:rPr lang="zh-CN" altLang="en-US" sz="2800" dirty="0" smtClean="0">
                <a:latin typeface="+mn-lt"/>
              </a:rPr>
              <a:t>。</a:t>
            </a:r>
            <a:endParaRPr lang="en-US" altLang="zh-CN" sz="2800" dirty="0">
              <a:latin typeface="+mn-lt"/>
            </a:endParaRPr>
          </a:p>
          <a:p>
            <a:pPr eaLnBrk="1" hangingPunct="1">
              <a:spcBef>
                <a:spcPts val="0"/>
              </a:spcBef>
              <a:buClrTx/>
              <a:buSzTx/>
              <a:buFont typeface="Wingdings" panose="05000000000000000000" pitchFamily="2" charset="2"/>
              <a:buNone/>
              <a:defRPr/>
            </a:pPr>
            <a:r>
              <a:rPr lang="zh-CN" altLang="en-US" sz="2800" dirty="0">
                <a:latin typeface="+mn-lt"/>
                <a:ea typeface="+mn-ea"/>
              </a:rPr>
              <a:t>例</a:t>
            </a:r>
            <a:r>
              <a:rPr lang="en-US" altLang="zh-CN" sz="2800" b="1" dirty="0">
                <a:latin typeface="+mn-lt"/>
                <a:ea typeface="+mn-ea"/>
              </a:rPr>
              <a:t>2.1 </a:t>
            </a:r>
            <a:r>
              <a:rPr lang="zh-CN" altLang="en-US" sz="2800" dirty="0">
                <a:latin typeface="+mn-lt"/>
                <a:ea typeface="+mn-ea"/>
              </a:rPr>
              <a:t>设有限集</a:t>
            </a:r>
            <a:r>
              <a:rPr lang="en-US" altLang="zh-CN" sz="2800" dirty="0">
                <a:latin typeface="+mn-lt"/>
                <a:ea typeface="+mn-ea"/>
              </a:rPr>
              <a:t>X={1,2,3,4,5,6,7,8}</a:t>
            </a:r>
            <a:r>
              <a:rPr lang="zh-CN" altLang="en-US" sz="2800" dirty="0">
                <a:latin typeface="+mn-lt"/>
                <a:ea typeface="+mn-ea"/>
              </a:rPr>
              <a:t>，</a:t>
            </a:r>
            <a:r>
              <a:rPr lang="el-GR" altLang="zh-CN" sz="2800" dirty="0">
                <a:latin typeface="+mn-lt"/>
                <a:cs typeface="Times New Roman" panose="02020603050405020304" pitchFamily="18" charset="0"/>
              </a:rPr>
              <a:t>σ</a:t>
            </a:r>
            <a:r>
              <a:rPr lang="zh-CN" altLang="en-US" sz="2800" dirty="0">
                <a:latin typeface="+mn-lt"/>
                <a:ea typeface="+mn-ea"/>
              </a:rPr>
              <a:t>为</a:t>
            </a:r>
            <a:r>
              <a:rPr lang="en-US" altLang="zh-CN" sz="2800" dirty="0">
                <a:latin typeface="+mn-lt"/>
                <a:ea typeface="+mn-ea"/>
              </a:rPr>
              <a:t>X</a:t>
            </a:r>
            <a:r>
              <a:rPr lang="zh-CN" altLang="en-US" sz="2800" dirty="0">
                <a:latin typeface="+mn-lt"/>
                <a:ea typeface="+mn-ea"/>
              </a:rPr>
              <a:t>上的一个置换，并且满足</a:t>
            </a:r>
            <a:r>
              <a:rPr lang="el-GR" altLang="zh-CN" sz="2800" dirty="0">
                <a:latin typeface="+mn-lt"/>
                <a:cs typeface="Times New Roman" panose="02020603050405020304" pitchFamily="18" charset="0"/>
              </a:rPr>
              <a:t>σ</a:t>
            </a:r>
            <a:r>
              <a:rPr lang="en-US" altLang="zh-CN" sz="2800" dirty="0">
                <a:latin typeface="+mn-lt"/>
                <a:cs typeface="Times New Roman" panose="02020603050405020304" pitchFamily="18" charset="0"/>
              </a:rPr>
              <a:t>(1)=2,</a:t>
            </a:r>
            <a:r>
              <a:rPr lang="el-GR" altLang="zh-CN" sz="2800" dirty="0">
                <a:latin typeface="+mn-lt"/>
                <a:cs typeface="Times New Roman" panose="02020603050405020304" pitchFamily="18" charset="0"/>
              </a:rPr>
              <a:t> σ</a:t>
            </a:r>
            <a:r>
              <a:rPr lang="en-US" altLang="zh-CN" sz="2800" dirty="0">
                <a:latin typeface="+mn-lt"/>
                <a:cs typeface="Times New Roman" panose="02020603050405020304" pitchFamily="18" charset="0"/>
              </a:rPr>
              <a:t>(2)=5,</a:t>
            </a:r>
            <a:r>
              <a:rPr lang="el-GR" altLang="zh-CN" sz="2800" dirty="0">
                <a:latin typeface="+mn-lt"/>
                <a:cs typeface="Times New Roman" panose="02020603050405020304" pitchFamily="18" charset="0"/>
              </a:rPr>
              <a:t> σ</a:t>
            </a:r>
            <a:r>
              <a:rPr lang="en-US" altLang="zh-CN" sz="2800" dirty="0">
                <a:latin typeface="+mn-lt"/>
                <a:cs typeface="Times New Roman" panose="02020603050405020304" pitchFamily="18" charset="0"/>
              </a:rPr>
              <a:t>(3)=3,</a:t>
            </a:r>
            <a:r>
              <a:rPr lang="el-GR" altLang="zh-CN" sz="2800" dirty="0">
                <a:latin typeface="+mn-lt"/>
                <a:cs typeface="Times New Roman" panose="02020603050405020304" pitchFamily="18" charset="0"/>
              </a:rPr>
              <a:t> σ</a:t>
            </a:r>
            <a:r>
              <a:rPr lang="en-US" altLang="zh-CN" sz="2800" dirty="0">
                <a:latin typeface="+mn-lt"/>
                <a:cs typeface="Times New Roman" panose="02020603050405020304" pitchFamily="18" charset="0"/>
              </a:rPr>
              <a:t>(4)=6,</a:t>
            </a:r>
            <a:r>
              <a:rPr lang="el-GR" altLang="zh-CN" sz="2800" dirty="0">
                <a:latin typeface="+mn-lt"/>
                <a:cs typeface="Times New Roman" panose="02020603050405020304" pitchFamily="18" charset="0"/>
              </a:rPr>
              <a:t> σ</a:t>
            </a:r>
            <a:r>
              <a:rPr lang="en-US" altLang="zh-CN" sz="2800" dirty="0">
                <a:latin typeface="+mn-lt"/>
                <a:cs typeface="Times New Roman" panose="02020603050405020304" pitchFamily="18" charset="0"/>
              </a:rPr>
              <a:t>(5)=1,</a:t>
            </a:r>
            <a:r>
              <a:rPr lang="el-GR" altLang="zh-CN" sz="2800" dirty="0">
                <a:latin typeface="+mn-lt"/>
                <a:cs typeface="Times New Roman" panose="02020603050405020304" pitchFamily="18" charset="0"/>
              </a:rPr>
              <a:t> σ</a:t>
            </a:r>
            <a:r>
              <a:rPr lang="en-US" altLang="zh-CN" sz="2800" dirty="0">
                <a:latin typeface="+mn-lt"/>
                <a:cs typeface="Times New Roman" panose="02020603050405020304" pitchFamily="18" charset="0"/>
              </a:rPr>
              <a:t>(6)=8,</a:t>
            </a:r>
            <a:r>
              <a:rPr lang="el-GR" altLang="zh-CN" sz="2800" dirty="0">
                <a:latin typeface="+mn-lt"/>
                <a:cs typeface="Times New Roman" panose="02020603050405020304" pitchFamily="18" charset="0"/>
              </a:rPr>
              <a:t> σ</a:t>
            </a:r>
            <a:r>
              <a:rPr lang="en-US" altLang="zh-CN" sz="2800" dirty="0">
                <a:latin typeface="+mn-lt"/>
                <a:cs typeface="Times New Roman" panose="02020603050405020304" pitchFamily="18" charset="0"/>
              </a:rPr>
              <a:t>(7)=4,</a:t>
            </a:r>
            <a:r>
              <a:rPr lang="el-GR" altLang="zh-CN" sz="2800" dirty="0">
                <a:latin typeface="+mn-lt"/>
                <a:cs typeface="Times New Roman" panose="02020603050405020304" pitchFamily="18" charset="0"/>
              </a:rPr>
              <a:t> σ</a:t>
            </a:r>
            <a:r>
              <a:rPr lang="en-US" altLang="zh-CN" sz="2800" dirty="0">
                <a:latin typeface="+mn-lt"/>
                <a:cs typeface="Times New Roman" panose="02020603050405020304" pitchFamily="18" charset="0"/>
              </a:rPr>
              <a:t>(8)=7</a:t>
            </a:r>
            <a:r>
              <a:rPr lang="en-US" altLang="zh-CN" sz="2800" dirty="0">
                <a:latin typeface="+mn-lt"/>
              </a:rPr>
              <a:t>.</a:t>
            </a:r>
            <a:r>
              <a:rPr lang="zh-CN" altLang="en-US" sz="2800" dirty="0">
                <a:latin typeface="+mn-lt"/>
                <a:ea typeface="+mn-ea"/>
              </a:rPr>
              <a:t>因为置换可以简单用对换表示，所以上述置换</a:t>
            </a:r>
            <a:r>
              <a:rPr lang="el-GR" altLang="zh-CN" sz="2800" dirty="0">
                <a:latin typeface="+mn-lt"/>
                <a:cs typeface="Times New Roman" panose="02020603050405020304" pitchFamily="18" charset="0"/>
              </a:rPr>
              <a:t>σ</a:t>
            </a:r>
            <a:r>
              <a:rPr lang="zh-CN" altLang="en-US" sz="2800" dirty="0">
                <a:latin typeface="+mn-lt"/>
                <a:ea typeface="+mn-ea"/>
              </a:rPr>
              <a:t>可以形式化表示为对换的乘积，即</a:t>
            </a:r>
            <a:endParaRPr lang="en-US" altLang="zh-CN" sz="2800" dirty="0">
              <a:latin typeface="+mn-lt"/>
              <a:ea typeface="+mn-ea"/>
            </a:endParaRPr>
          </a:p>
          <a:p>
            <a:pPr eaLnBrk="1" hangingPunct="1">
              <a:lnSpc>
                <a:spcPts val="2500"/>
              </a:lnSpc>
              <a:spcBef>
                <a:spcPct val="70000"/>
              </a:spcBef>
              <a:buClrTx/>
              <a:buSzTx/>
              <a:buFont typeface="Wingdings" panose="05000000000000000000" pitchFamily="2" charset="2"/>
              <a:buNone/>
              <a:defRPr/>
            </a:pPr>
            <a:endParaRPr lang="en-US" altLang="zh-CN" sz="2800" b="1" dirty="0">
              <a:latin typeface="+mn-lt"/>
              <a:ea typeface="+mn-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84400024"/>
              </p:ext>
            </p:extLst>
          </p:nvPr>
        </p:nvGraphicFramePr>
        <p:xfrm>
          <a:off x="2186841" y="5049108"/>
          <a:ext cx="4545303" cy="973994"/>
        </p:xfrm>
        <a:graphic>
          <a:graphicData uri="http://schemas.openxmlformats.org/presentationml/2006/ole">
            <mc:AlternateContent xmlns:mc="http://schemas.openxmlformats.org/markup-compatibility/2006">
              <mc:Choice xmlns:v="urn:schemas-microsoft-com:vml" Requires="v">
                <p:oleObj spid="_x0000_s1065" name="Equation" r:id="rId3" imgW="2133360" imgH="457200" progId="Equation.DSMT4">
                  <p:embed/>
                </p:oleObj>
              </mc:Choice>
              <mc:Fallback>
                <p:oleObj name="Equation" r:id="rId3" imgW="2133360" imgH="457200" progId="Equation.DSMT4">
                  <p:embed/>
                  <p:pic>
                    <p:nvPicPr>
                      <p:cNvPr id="0" name=""/>
                      <p:cNvPicPr/>
                      <p:nvPr/>
                    </p:nvPicPr>
                    <p:blipFill>
                      <a:blip r:embed="rId4"/>
                      <a:stretch>
                        <a:fillRect/>
                      </a:stretch>
                    </p:blipFill>
                    <p:spPr>
                      <a:xfrm>
                        <a:off x="2186841" y="5049108"/>
                        <a:ext cx="4545303" cy="973994"/>
                      </a:xfrm>
                      <a:prstGeom prst="rect">
                        <a:avLst/>
                      </a:prstGeom>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 xmlns:a16="http://schemas.microsoft.com/office/drawing/2014/main" id="{0CB70318-81BD-4AD0-BCF2-DCE8C640955F}"/>
              </a:ext>
            </a:extLst>
          </p:cNvPr>
          <p:cNvSpPr>
            <a:spLocks noGrp="1" noChangeArrowheads="1"/>
          </p:cNvSpPr>
          <p:nvPr>
            <p:ph type="title"/>
          </p:nvPr>
        </p:nvSpPr>
        <p:spPr/>
        <p:txBody>
          <a:bodyPr/>
          <a:lstStyle/>
          <a:p>
            <a:pPr>
              <a:defRPr/>
            </a:pPr>
            <a:r>
              <a:rPr lang="en-US" altLang="zh-CN" dirty="0">
                <a:solidFill>
                  <a:srgbClr val="FF0000"/>
                </a:solidFill>
                <a:latin typeface="+mj-ea"/>
              </a:rPr>
              <a:t>2.4 </a:t>
            </a:r>
            <a:r>
              <a:rPr lang="zh-CN" altLang="en-US" dirty="0">
                <a:solidFill>
                  <a:srgbClr val="FF0000"/>
                </a:solidFill>
                <a:latin typeface="+mj-ea"/>
              </a:rPr>
              <a:t>古典密码的分类 </a:t>
            </a:r>
          </a:p>
        </p:txBody>
      </p:sp>
      <p:pic>
        <p:nvPicPr>
          <p:cNvPr id="66563" name="内容占位符 7">
            <a:extLst>
              <a:ext uri="{FF2B5EF4-FFF2-40B4-BE49-F238E27FC236}">
                <a16:creationId xmlns="" xmlns:a16="http://schemas.microsoft.com/office/drawing/2014/main" id="{6CB6B992-3926-4EE4-9E29-F2968E672D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5307" y="2168916"/>
            <a:ext cx="8253413" cy="2425700"/>
          </a:xfrm>
        </p:spPr>
      </p:pic>
      <p:sp>
        <p:nvSpPr>
          <p:cNvPr id="66564" name="日期占位符 3">
            <a:extLst>
              <a:ext uri="{FF2B5EF4-FFF2-40B4-BE49-F238E27FC236}">
                <a16:creationId xmlns="" xmlns:a16="http://schemas.microsoft.com/office/drawing/2014/main" id="{BEC85AC5-D642-43F9-AA6E-05B427F42A3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9310877-D18A-48BD-8604-E8A43E0BC320}"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66565" name="页脚占位符 4">
            <a:extLst>
              <a:ext uri="{FF2B5EF4-FFF2-40B4-BE49-F238E27FC236}">
                <a16:creationId xmlns="" xmlns:a16="http://schemas.microsoft.com/office/drawing/2014/main" id="{2A8CB9EF-1D92-4BD2-8986-C0F1085361B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66566" name="灯片编号占位符 5">
            <a:extLst>
              <a:ext uri="{FF2B5EF4-FFF2-40B4-BE49-F238E27FC236}">
                <a16:creationId xmlns="" xmlns:a16="http://schemas.microsoft.com/office/drawing/2014/main" id="{63DAAC1E-241B-44AB-BE4E-E5EE995525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E4D18FC-1A9E-4292-BEA7-790A6C8F75DA}" type="slidenum">
              <a:rPr lang="en-US" altLang="zh-CN" sz="1400" smtClean="0">
                <a:latin typeface="Tahoma" panose="020B0604030504040204" pitchFamily="34" charset="0"/>
              </a:rPr>
              <a:pPr>
                <a:spcBef>
                  <a:spcPct val="0"/>
                </a:spcBef>
                <a:buClrTx/>
                <a:buSzTx/>
                <a:buFontTx/>
                <a:buNone/>
              </a:pPr>
              <a:t>60</a:t>
            </a:fld>
            <a:endParaRPr lang="en-US" altLang="zh-CN" sz="1400">
              <a:latin typeface="Tahoma" panose="020B0604030504040204" pitchFamily="34" charset="0"/>
            </a:endParaRPr>
          </a:p>
        </p:txBody>
      </p:sp>
      <p:sp>
        <p:nvSpPr>
          <p:cNvPr id="66567" name="文本框 8">
            <a:extLst>
              <a:ext uri="{FF2B5EF4-FFF2-40B4-BE49-F238E27FC236}">
                <a16:creationId xmlns="" xmlns:a16="http://schemas.microsoft.com/office/drawing/2014/main" id="{58258D32-AAFC-4F45-B5B1-1251AE017328}"/>
              </a:ext>
            </a:extLst>
          </p:cNvPr>
          <p:cNvSpPr txBox="1">
            <a:spLocks noChangeArrowheads="1"/>
          </p:cNvSpPr>
          <p:nvPr/>
        </p:nvSpPr>
        <p:spPr bwMode="auto">
          <a:xfrm>
            <a:off x="444500" y="4869096"/>
            <a:ext cx="8253413"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dirty="0">
                <a:latin typeface="宋体" panose="02010600030101010101" pitchFamily="2" charset="-122"/>
              </a:rPr>
              <a:t>    古典密码的分类如图</a:t>
            </a:r>
            <a:r>
              <a:rPr lang="en-US" altLang="zh-CN" sz="2800" dirty="0">
                <a:latin typeface="宋体" panose="02010600030101010101" pitchFamily="2" charset="-122"/>
              </a:rPr>
              <a:t>2.5</a:t>
            </a:r>
            <a:r>
              <a:rPr lang="zh-CN" altLang="en-US" sz="2800" dirty="0">
                <a:latin typeface="宋体" panose="02010600030101010101" pitchFamily="2" charset="-122"/>
              </a:rPr>
              <a:t>所示，本章按照第</a:t>
            </a:r>
            <a:r>
              <a:rPr lang="en-US" altLang="zh-CN" sz="2800" dirty="0">
                <a:latin typeface="宋体" panose="02010600030101010101" pitchFamily="2" charset="-122"/>
              </a:rPr>
              <a:t>2</a:t>
            </a:r>
            <a:r>
              <a:rPr lang="zh-CN" altLang="en-US" sz="2800" dirty="0">
                <a:latin typeface="宋体" panose="02010600030101010101" pitchFamily="2" charset="-122"/>
              </a:rPr>
              <a:t>种分类方式介绍几种典型的置换密码和代换密码。 </a:t>
            </a:r>
          </a:p>
          <a:p>
            <a:pPr eaLnBrk="1" hangingPunct="1">
              <a:spcBef>
                <a:spcPct val="0"/>
              </a:spcBef>
              <a:buClrTx/>
              <a:buSzTx/>
              <a:buFontTx/>
              <a:buNone/>
            </a:pPr>
            <a:r>
              <a:rPr lang="zh-CN" altLang="en-US" sz="1800" dirty="0">
                <a:latin typeface="Tahoma" panose="020B0604030504040204" pitchFamily="34"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 xmlns:a16="http://schemas.microsoft.com/office/drawing/2014/main" id="{BE67BCA3-B624-4E11-8DCC-911B996ACDF8}"/>
              </a:ext>
            </a:extLst>
          </p:cNvPr>
          <p:cNvSpPr>
            <a:spLocks noGrp="1" noChangeArrowheads="1"/>
          </p:cNvSpPr>
          <p:nvPr>
            <p:ph type="title"/>
          </p:nvPr>
        </p:nvSpPr>
        <p:spPr/>
        <p:txBody>
          <a:bodyPr/>
          <a:lstStyle/>
          <a:p>
            <a:pPr>
              <a:defRPr/>
            </a:pPr>
            <a:r>
              <a:rPr lang="en-US" altLang="zh-CN" dirty="0">
                <a:solidFill>
                  <a:srgbClr val="FF0000"/>
                </a:solidFill>
                <a:latin typeface="+mj-ea"/>
              </a:rPr>
              <a:t>2.5 </a:t>
            </a:r>
            <a:r>
              <a:rPr lang="zh-CN" altLang="en-US" dirty="0">
                <a:solidFill>
                  <a:srgbClr val="FF0000"/>
                </a:solidFill>
                <a:latin typeface="+mj-ea"/>
              </a:rPr>
              <a:t>古典密码的统计分析 </a:t>
            </a:r>
          </a:p>
        </p:txBody>
      </p:sp>
      <p:sp>
        <p:nvSpPr>
          <p:cNvPr id="3" name="内容占位符 2">
            <a:extLst>
              <a:ext uri="{FF2B5EF4-FFF2-40B4-BE49-F238E27FC236}">
                <a16:creationId xmlns="" xmlns:a16="http://schemas.microsoft.com/office/drawing/2014/main" id="{E15EAF38-C238-4327-8FFE-677F3912020A}"/>
              </a:ext>
            </a:extLst>
          </p:cNvPr>
          <p:cNvSpPr>
            <a:spLocks noGrp="1"/>
          </p:cNvSpPr>
          <p:nvPr>
            <p:ph idx="1"/>
          </p:nvPr>
        </p:nvSpPr>
        <p:spPr>
          <a:xfrm>
            <a:off x="566733" y="1943901"/>
            <a:ext cx="7997415" cy="4114800"/>
          </a:xfrm>
        </p:spPr>
        <p:txBody>
          <a:bodyPr/>
          <a:lstStyle/>
          <a:p>
            <a:pPr>
              <a:buSzPct val="100000"/>
              <a:buFont typeface="Wingdings" pitchFamily="2" charset="2"/>
              <a:buChar char="Ø"/>
              <a:defRPr/>
            </a:pPr>
            <a:r>
              <a:rPr lang="zh-CN" altLang="en-US" sz="2800" dirty="0" smtClean="0">
                <a:latin typeface="+mn-ea"/>
              </a:rPr>
              <a:t>单表</a:t>
            </a:r>
            <a:r>
              <a:rPr lang="zh-CN" altLang="en-US" sz="2800" dirty="0">
                <a:latin typeface="+mn-ea"/>
              </a:rPr>
              <a:t>古典密码体制的密文字母表实际上是明文字母表的一个排列，因此明文字母的</a:t>
            </a:r>
            <a:r>
              <a:rPr lang="zh-CN" altLang="en-US" sz="2800" dirty="0" smtClean="0">
                <a:latin typeface="+mn-ea"/>
              </a:rPr>
              <a:t>统计特性</a:t>
            </a:r>
            <a:r>
              <a:rPr lang="zh-CN" altLang="en-US" sz="2800" dirty="0">
                <a:latin typeface="+mn-ea"/>
              </a:rPr>
              <a:t>在密文中能够反映出来。当截获的密文足够多时，可以通过统计密文字母的出现频率来</a:t>
            </a:r>
            <a:r>
              <a:rPr lang="zh-CN" altLang="en-US" sz="2800" dirty="0" smtClean="0">
                <a:latin typeface="+mn-ea"/>
              </a:rPr>
              <a:t>确定明文</a:t>
            </a:r>
            <a:r>
              <a:rPr lang="zh-CN" altLang="en-US" sz="2800" dirty="0">
                <a:latin typeface="+mn-ea"/>
              </a:rPr>
              <a:t>字母和密文字母之间的对应关系。</a:t>
            </a:r>
            <a:endParaRPr lang="en-US" altLang="zh-CN" sz="2800" dirty="0">
              <a:latin typeface="+mn-ea"/>
            </a:endParaRPr>
          </a:p>
          <a:p>
            <a:pPr>
              <a:buSzPct val="100000"/>
              <a:buFont typeface="Wingdings" pitchFamily="2" charset="2"/>
              <a:buChar char="Ø"/>
              <a:defRPr/>
            </a:pPr>
            <a:r>
              <a:rPr lang="zh-CN" altLang="en-US" sz="2800" dirty="0" smtClean="0">
                <a:latin typeface="+mn-ea"/>
              </a:rPr>
              <a:t>表</a:t>
            </a:r>
            <a:r>
              <a:rPr lang="en-US" altLang="zh-CN" sz="2800" dirty="0">
                <a:latin typeface="+mn-ea"/>
              </a:rPr>
              <a:t>2.10 </a:t>
            </a:r>
            <a:r>
              <a:rPr lang="zh-CN" altLang="en-US" sz="2800" dirty="0">
                <a:latin typeface="+mn-ea"/>
              </a:rPr>
              <a:t>给出了</a:t>
            </a:r>
            <a:r>
              <a:rPr lang="en-US" altLang="zh-CN" sz="2800" dirty="0">
                <a:latin typeface="+mn-ea"/>
              </a:rPr>
              <a:t>26</a:t>
            </a:r>
            <a:r>
              <a:rPr lang="zh-CN" altLang="en-US" sz="2800" dirty="0">
                <a:latin typeface="+mn-ea"/>
              </a:rPr>
              <a:t>个英文字母的出现频率</a:t>
            </a:r>
            <a:r>
              <a:rPr lang="zh-CN" altLang="en-US" sz="2800" dirty="0" smtClean="0">
                <a:latin typeface="+mn-ea"/>
              </a:rPr>
              <a:t>。</a:t>
            </a:r>
            <a:endParaRPr lang="en-US" altLang="zh-CN" sz="2800" dirty="0" smtClean="0">
              <a:latin typeface="+mn-ea"/>
            </a:endParaRPr>
          </a:p>
          <a:p>
            <a:pPr>
              <a:buSzPct val="100000"/>
              <a:buFont typeface="Wingdings" pitchFamily="2" charset="2"/>
              <a:buChar char="Ø"/>
              <a:defRPr/>
            </a:pPr>
            <a:r>
              <a:rPr lang="zh-CN" altLang="en-US" sz="2800" dirty="0" smtClean="0">
                <a:latin typeface="+mn-ea"/>
              </a:rPr>
              <a:t>当然</a:t>
            </a:r>
            <a:r>
              <a:rPr lang="zh-CN" altLang="en-US" sz="2800" dirty="0">
                <a:latin typeface="+mn-ea"/>
              </a:rPr>
              <a:t>，由于统计的明文的长度不同，以及明文反映的内容不同，不同文献给出的</a:t>
            </a:r>
            <a:r>
              <a:rPr lang="en-US" altLang="zh-CN" sz="2800" dirty="0">
                <a:latin typeface="+mn-ea"/>
              </a:rPr>
              <a:t>26</a:t>
            </a:r>
            <a:r>
              <a:rPr lang="zh-CN" altLang="en-US" sz="2800" dirty="0">
                <a:latin typeface="+mn-ea"/>
              </a:rPr>
              <a:t>个英文字母出现的频率可能略有差别</a:t>
            </a:r>
            <a:r>
              <a:rPr lang="zh-CN" altLang="en-US" b="1" dirty="0">
                <a:latin typeface="+mn-ea"/>
              </a:rPr>
              <a:t>。 </a:t>
            </a:r>
          </a:p>
        </p:txBody>
      </p:sp>
      <p:sp>
        <p:nvSpPr>
          <p:cNvPr id="67588" name="日期占位符 3">
            <a:extLst>
              <a:ext uri="{FF2B5EF4-FFF2-40B4-BE49-F238E27FC236}">
                <a16:creationId xmlns="" xmlns:a16="http://schemas.microsoft.com/office/drawing/2014/main" id="{302ECD02-E61D-406E-8C02-AF3D3772060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D0BF89F-3B83-4382-A8E5-0E1C7159F374}"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67589" name="页脚占位符 4">
            <a:extLst>
              <a:ext uri="{FF2B5EF4-FFF2-40B4-BE49-F238E27FC236}">
                <a16:creationId xmlns="" xmlns:a16="http://schemas.microsoft.com/office/drawing/2014/main" id="{A4FB8D0B-55DA-48DE-8CD2-F72E2018EA6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67590" name="灯片编号占位符 5">
            <a:extLst>
              <a:ext uri="{FF2B5EF4-FFF2-40B4-BE49-F238E27FC236}">
                <a16:creationId xmlns="" xmlns:a16="http://schemas.microsoft.com/office/drawing/2014/main" id="{ED5EE3FD-BA92-4B13-BDB4-7BFCBCF1238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1A6A6415-A1CA-409F-A638-B768368C0041}" type="slidenum">
              <a:rPr lang="en-US" altLang="zh-CN" sz="1400" smtClean="0">
                <a:latin typeface="Tahoma" panose="020B0604030504040204" pitchFamily="34" charset="0"/>
              </a:rPr>
              <a:pPr>
                <a:spcBef>
                  <a:spcPct val="0"/>
                </a:spcBef>
                <a:buClrTx/>
                <a:buSzTx/>
                <a:buFontTx/>
                <a:buNone/>
              </a:pPr>
              <a:t>61</a:t>
            </a:fld>
            <a:endParaRPr lang="en-US" altLang="zh-CN" sz="1400">
              <a:latin typeface="Tahoma" panose="020B060403050404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62</a:t>
            </a:fld>
            <a:endParaRPr lang="en-US" altLang="zh-CN"/>
          </a:p>
        </p:txBody>
      </p:sp>
      <p:pic>
        <p:nvPicPr>
          <p:cNvPr id="7" name="内容占位符 6">
            <a:extLst>
              <a:ext uri="{FF2B5EF4-FFF2-40B4-BE49-F238E27FC236}">
                <a16:creationId xmlns="" xmlns:a16="http://schemas.microsoft.com/office/drawing/2014/main" id="{D7D5AECB-D1DE-482E-9CDC-A1C57552C6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736" y="2022753"/>
            <a:ext cx="8133029" cy="3656398"/>
          </a:xfrm>
        </p:spPr>
      </p:pic>
    </p:spTree>
    <p:extLst>
      <p:ext uri="{BB962C8B-B14F-4D97-AF65-F5344CB8AC3E}">
        <p14:creationId xmlns:p14="http://schemas.microsoft.com/office/powerpoint/2010/main" val="3147590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63</a:t>
            </a:fld>
            <a:endParaRPr lang="en-US" altLang="zh-CN"/>
          </a:p>
        </p:txBody>
      </p:sp>
      <p:sp>
        <p:nvSpPr>
          <p:cNvPr id="7" name="文本框 7">
            <a:extLst>
              <a:ext uri="{FF2B5EF4-FFF2-40B4-BE49-F238E27FC236}">
                <a16:creationId xmlns="" xmlns:a16="http://schemas.microsoft.com/office/drawing/2014/main" id="{81C9E1EC-B8CD-40A5-AF5C-825D0E297023}"/>
              </a:ext>
            </a:extLst>
          </p:cNvPr>
          <p:cNvSpPr txBox="1">
            <a:spLocks noChangeArrowheads="1"/>
          </p:cNvSpPr>
          <p:nvPr/>
        </p:nvSpPr>
        <p:spPr bwMode="auto">
          <a:xfrm>
            <a:off x="296715" y="2348928"/>
            <a:ext cx="864057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dirty="0">
                <a:latin typeface="宋体" panose="02010600030101010101" pitchFamily="2" charset="-122"/>
              </a:rPr>
              <a:t> 26</a:t>
            </a:r>
            <a:r>
              <a:rPr lang="zh-CN" altLang="en-US" sz="2800" dirty="0">
                <a:latin typeface="宋体" panose="02010600030101010101" pitchFamily="2" charset="-122"/>
              </a:rPr>
              <a:t>个英文字母按出现频率的大小可以分为以下</a:t>
            </a:r>
            <a:r>
              <a:rPr lang="en-US" altLang="zh-CN" sz="2800" dirty="0">
                <a:latin typeface="宋体" panose="02010600030101010101" pitchFamily="2" charset="-122"/>
              </a:rPr>
              <a:t>5</a:t>
            </a:r>
            <a:r>
              <a:rPr lang="zh-CN" altLang="en-US" sz="2800" dirty="0" smtClean="0">
                <a:latin typeface="宋体" panose="02010600030101010101" pitchFamily="2" charset="-122"/>
              </a:rPr>
              <a:t>类</a:t>
            </a:r>
            <a:r>
              <a:rPr lang="en-US" altLang="zh-CN" sz="2800" dirty="0" smtClean="0">
                <a:latin typeface="宋体" panose="02010600030101010101" pitchFamily="2" charset="-122"/>
              </a:rPr>
              <a:t>: </a:t>
            </a:r>
            <a:endParaRPr lang="en-US" altLang="zh-CN" sz="2800" dirty="0">
              <a:latin typeface="宋体" panose="02010600030101010101" pitchFamily="2" charset="-122"/>
            </a:endParaRPr>
          </a:p>
          <a:p>
            <a:pPr>
              <a:buNone/>
              <a:defRPr/>
            </a:pPr>
            <a:r>
              <a:rPr lang="zh-CN" altLang="en-US" sz="2800" dirty="0">
                <a:latin typeface="+mn-ea"/>
              </a:rPr>
              <a:t>（</a:t>
            </a:r>
            <a:r>
              <a:rPr lang="en-US" altLang="zh-CN" sz="2800" dirty="0">
                <a:latin typeface="+mn-ea"/>
              </a:rPr>
              <a:t>1</a:t>
            </a:r>
            <a:r>
              <a:rPr lang="zh-CN" altLang="en-US" sz="2800" dirty="0">
                <a:latin typeface="+mn-ea"/>
              </a:rPr>
              <a:t>）</a:t>
            </a:r>
            <a:r>
              <a:rPr lang="en-US" altLang="zh-CN" sz="2800" dirty="0">
                <a:latin typeface="+mn-lt"/>
              </a:rPr>
              <a:t>e</a:t>
            </a:r>
            <a:r>
              <a:rPr lang="en-US" altLang="zh-CN" sz="2800" dirty="0">
                <a:latin typeface="+mn-ea"/>
              </a:rPr>
              <a:t> </a:t>
            </a:r>
            <a:r>
              <a:rPr lang="zh-CN" altLang="en-US" sz="2800" dirty="0">
                <a:latin typeface="+mn-ea"/>
              </a:rPr>
              <a:t>出现频率为 </a:t>
            </a:r>
            <a:r>
              <a:rPr lang="en-US" altLang="zh-CN" sz="2800" dirty="0">
                <a:latin typeface="+mn-ea"/>
              </a:rPr>
              <a:t>0.127</a:t>
            </a:r>
            <a:r>
              <a:rPr lang="zh-CN" altLang="en-US" sz="2800" dirty="0">
                <a:latin typeface="+mn-ea"/>
              </a:rPr>
              <a:t>。 </a:t>
            </a:r>
            <a:endParaRPr lang="en-US" altLang="zh-CN" sz="2800" dirty="0">
              <a:latin typeface="+mn-ea"/>
            </a:endParaRPr>
          </a:p>
          <a:p>
            <a:pPr>
              <a:buNone/>
              <a:defRPr/>
            </a:pPr>
            <a:r>
              <a:rPr lang="zh-CN" altLang="en-US" sz="2800" dirty="0">
                <a:latin typeface="+mn-ea"/>
              </a:rPr>
              <a:t>（</a:t>
            </a:r>
            <a:r>
              <a:rPr lang="en-US" altLang="zh-CN" sz="2800" dirty="0">
                <a:latin typeface="+mn-ea"/>
              </a:rPr>
              <a:t>2</a:t>
            </a:r>
            <a:r>
              <a:rPr lang="zh-CN" altLang="en-US" sz="2800" dirty="0">
                <a:latin typeface="+mn-ea"/>
              </a:rPr>
              <a:t>）</a:t>
            </a:r>
            <a:r>
              <a:rPr lang="en-US" altLang="zh-CN" sz="2800" dirty="0">
                <a:latin typeface="+mn-lt"/>
              </a:rPr>
              <a:t>t</a:t>
            </a:r>
            <a:r>
              <a:rPr lang="zh-CN" altLang="en-US" sz="2800" dirty="0">
                <a:latin typeface="+mn-lt"/>
              </a:rPr>
              <a:t>，</a:t>
            </a:r>
            <a:r>
              <a:rPr lang="en-US" altLang="zh-CN" sz="2800" dirty="0">
                <a:latin typeface="+mn-lt"/>
              </a:rPr>
              <a:t>a</a:t>
            </a:r>
            <a:r>
              <a:rPr lang="zh-CN" altLang="en-US" sz="2800" dirty="0">
                <a:latin typeface="+mn-lt"/>
              </a:rPr>
              <a:t>，</a:t>
            </a:r>
            <a:r>
              <a:rPr lang="en-US" altLang="zh-CN" sz="2800" dirty="0">
                <a:latin typeface="+mn-lt"/>
              </a:rPr>
              <a:t>o</a:t>
            </a:r>
            <a:r>
              <a:rPr lang="zh-CN" altLang="en-US" sz="2800" dirty="0">
                <a:latin typeface="+mn-lt"/>
              </a:rPr>
              <a:t>，</a:t>
            </a:r>
            <a:r>
              <a:rPr lang="en-US" altLang="zh-CN" sz="2800" dirty="0" err="1">
                <a:latin typeface="+mn-lt"/>
              </a:rPr>
              <a:t>i</a:t>
            </a:r>
            <a:r>
              <a:rPr lang="zh-CN" altLang="en-US" sz="2800" dirty="0">
                <a:latin typeface="+mn-lt"/>
              </a:rPr>
              <a:t>，</a:t>
            </a:r>
            <a:r>
              <a:rPr lang="en-US" altLang="zh-CN" sz="2800" dirty="0">
                <a:latin typeface="+mn-lt"/>
              </a:rPr>
              <a:t>n</a:t>
            </a:r>
            <a:r>
              <a:rPr lang="zh-CN" altLang="en-US" sz="2800" dirty="0">
                <a:latin typeface="+mn-lt"/>
              </a:rPr>
              <a:t>，</a:t>
            </a:r>
            <a:r>
              <a:rPr lang="en-US" altLang="zh-CN" sz="2800" dirty="0">
                <a:latin typeface="+mn-lt"/>
              </a:rPr>
              <a:t>s</a:t>
            </a:r>
            <a:r>
              <a:rPr lang="zh-CN" altLang="en-US" sz="2800" dirty="0">
                <a:latin typeface="+mn-lt"/>
              </a:rPr>
              <a:t>，</a:t>
            </a:r>
            <a:r>
              <a:rPr lang="en-US" altLang="zh-CN" sz="2800" dirty="0">
                <a:latin typeface="+mn-lt"/>
              </a:rPr>
              <a:t>h</a:t>
            </a:r>
            <a:r>
              <a:rPr lang="zh-CN" altLang="en-US" sz="2800" dirty="0">
                <a:latin typeface="+mn-lt"/>
              </a:rPr>
              <a:t>，</a:t>
            </a:r>
            <a:r>
              <a:rPr lang="en-US" altLang="zh-CN" sz="2800" dirty="0">
                <a:latin typeface="+mn-lt"/>
              </a:rPr>
              <a:t>r </a:t>
            </a:r>
            <a:r>
              <a:rPr lang="zh-CN" altLang="en-US" sz="2800" dirty="0">
                <a:latin typeface="+mn-ea"/>
              </a:rPr>
              <a:t>出现频率为</a:t>
            </a:r>
            <a:r>
              <a:rPr lang="en-US" altLang="zh-CN" sz="2800" dirty="0" smtClean="0">
                <a:latin typeface="+mn-ea"/>
              </a:rPr>
              <a:t>0.06</a:t>
            </a:r>
            <a:r>
              <a:rPr lang="zh-CN" altLang="en-US" sz="2800" dirty="0" smtClean="0">
                <a:latin typeface="+mn-ea"/>
              </a:rPr>
              <a:t>～</a:t>
            </a:r>
            <a:r>
              <a:rPr lang="en-US" altLang="zh-CN" sz="2800" dirty="0" smtClean="0">
                <a:latin typeface="+mn-ea"/>
              </a:rPr>
              <a:t>0.09</a:t>
            </a:r>
            <a:r>
              <a:rPr lang="zh-CN" altLang="en-US" sz="2800" dirty="0" smtClean="0">
                <a:latin typeface="+mn-ea"/>
              </a:rPr>
              <a:t> </a:t>
            </a:r>
            <a:endParaRPr lang="en-US" altLang="zh-CN" sz="2800" dirty="0">
              <a:latin typeface="+mn-ea"/>
            </a:endParaRPr>
          </a:p>
          <a:p>
            <a:pPr>
              <a:buNone/>
              <a:defRPr/>
            </a:pPr>
            <a:r>
              <a:rPr lang="zh-CN" altLang="en-US" sz="2800" dirty="0">
                <a:latin typeface="+mn-ea"/>
              </a:rPr>
              <a:t>（</a:t>
            </a:r>
            <a:r>
              <a:rPr lang="en-US" altLang="zh-CN" sz="2800" dirty="0">
                <a:latin typeface="+mn-ea"/>
              </a:rPr>
              <a:t>3</a:t>
            </a:r>
            <a:r>
              <a:rPr lang="zh-CN" altLang="en-US" sz="2800" dirty="0">
                <a:latin typeface="+mn-ea"/>
              </a:rPr>
              <a:t>）</a:t>
            </a:r>
            <a:r>
              <a:rPr lang="en-US" altLang="zh-CN" sz="2800" dirty="0">
                <a:latin typeface="+mn-lt"/>
              </a:rPr>
              <a:t>d</a:t>
            </a:r>
            <a:r>
              <a:rPr lang="zh-CN" altLang="en-US" sz="2800" dirty="0">
                <a:latin typeface="+mn-lt"/>
              </a:rPr>
              <a:t>，</a:t>
            </a:r>
            <a:r>
              <a:rPr lang="en-US" altLang="zh-CN" sz="2800" dirty="0">
                <a:latin typeface="+mn-lt"/>
              </a:rPr>
              <a:t>l</a:t>
            </a:r>
            <a:r>
              <a:rPr lang="zh-CN" altLang="en-US" sz="2800" dirty="0">
                <a:latin typeface="+mn-ea"/>
              </a:rPr>
              <a:t>出现频率为 </a:t>
            </a:r>
            <a:r>
              <a:rPr lang="en-US" altLang="zh-CN" sz="2800" dirty="0" smtClean="0">
                <a:latin typeface="+mn-ea"/>
              </a:rPr>
              <a:t>0.04</a:t>
            </a:r>
            <a:r>
              <a:rPr lang="zh-CN" altLang="en-US" sz="2800" dirty="0" smtClean="0">
                <a:latin typeface="+mn-ea"/>
              </a:rPr>
              <a:t>。 </a:t>
            </a:r>
            <a:endParaRPr lang="en-US" altLang="zh-CN" sz="2800" dirty="0">
              <a:latin typeface="+mn-ea"/>
            </a:endParaRPr>
          </a:p>
          <a:p>
            <a:pPr>
              <a:buNone/>
              <a:defRPr/>
            </a:pPr>
            <a:r>
              <a:rPr lang="zh-CN" altLang="en-US" sz="2800" dirty="0">
                <a:latin typeface="+mn-ea"/>
              </a:rPr>
              <a:t>（</a:t>
            </a:r>
            <a:r>
              <a:rPr lang="en-US" altLang="zh-CN" sz="2800" dirty="0">
                <a:latin typeface="+mn-ea"/>
              </a:rPr>
              <a:t>4</a:t>
            </a:r>
            <a:r>
              <a:rPr lang="zh-CN" altLang="en-US" sz="2800" dirty="0">
                <a:latin typeface="+mn-ea"/>
              </a:rPr>
              <a:t>）</a:t>
            </a:r>
            <a:r>
              <a:rPr lang="en-US" altLang="zh-CN" sz="2800" dirty="0">
                <a:latin typeface="+mn-lt"/>
              </a:rPr>
              <a:t>c</a:t>
            </a:r>
            <a:r>
              <a:rPr lang="zh-CN" altLang="en-US" sz="2800" dirty="0">
                <a:latin typeface="+mn-lt"/>
              </a:rPr>
              <a:t>，</a:t>
            </a:r>
            <a:r>
              <a:rPr lang="en-US" altLang="zh-CN" sz="2800" dirty="0">
                <a:latin typeface="+mn-lt"/>
              </a:rPr>
              <a:t>u</a:t>
            </a:r>
            <a:r>
              <a:rPr lang="zh-CN" altLang="en-US" sz="2800" dirty="0">
                <a:latin typeface="+mn-lt"/>
              </a:rPr>
              <a:t>，</a:t>
            </a:r>
            <a:r>
              <a:rPr lang="en-US" altLang="zh-CN" sz="2800" dirty="0">
                <a:latin typeface="+mn-lt"/>
              </a:rPr>
              <a:t>m</a:t>
            </a:r>
            <a:r>
              <a:rPr lang="zh-CN" altLang="en-US" sz="2800" dirty="0">
                <a:latin typeface="+mn-lt"/>
              </a:rPr>
              <a:t>，</a:t>
            </a:r>
            <a:r>
              <a:rPr lang="en-US" altLang="zh-CN" sz="2800" dirty="0">
                <a:latin typeface="+mn-lt"/>
              </a:rPr>
              <a:t>w</a:t>
            </a:r>
            <a:r>
              <a:rPr lang="zh-CN" altLang="en-US" sz="2800" dirty="0">
                <a:latin typeface="+mn-lt"/>
              </a:rPr>
              <a:t>，</a:t>
            </a:r>
            <a:r>
              <a:rPr lang="en-US" altLang="zh-CN" sz="2800" dirty="0">
                <a:latin typeface="+mn-lt"/>
              </a:rPr>
              <a:t>f</a:t>
            </a:r>
            <a:r>
              <a:rPr lang="zh-CN" altLang="en-US" sz="2800" dirty="0">
                <a:latin typeface="+mn-lt"/>
              </a:rPr>
              <a:t>，</a:t>
            </a:r>
            <a:r>
              <a:rPr lang="en-US" altLang="zh-CN" sz="2800" dirty="0">
                <a:latin typeface="+mn-lt"/>
              </a:rPr>
              <a:t>g</a:t>
            </a:r>
            <a:r>
              <a:rPr lang="zh-CN" altLang="en-US" sz="2800" dirty="0">
                <a:latin typeface="+mn-lt"/>
              </a:rPr>
              <a:t>，</a:t>
            </a:r>
            <a:r>
              <a:rPr lang="en-US" altLang="zh-CN" sz="2800" dirty="0">
                <a:latin typeface="+mn-lt"/>
              </a:rPr>
              <a:t>y</a:t>
            </a:r>
            <a:r>
              <a:rPr lang="zh-CN" altLang="en-US" sz="2800" dirty="0">
                <a:latin typeface="+mn-lt"/>
              </a:rPr>
              <a:t>，</a:t>
            </a:r>
            <a:r>
              <a:rPr lang="en-US" altLang="zh-CN" sz="2800" dirty="0">
                <a:latin typeface="+mn-lt"/>
              </a:rPr>
              <a:t>p</a:t>
            </a:r>
            <a:r>
              <a:rPr lang="zh-CN" altLang="en-US" sz="2800" dirty="0">
                <a:latin typeface="+mn-lt"/>
              </a:rPr>
              <a:t>，</a:t>
            </a:r>
            <a:r>
              <a:rPr lang="en-US" altLang="zh-CN" sz="2800" dirty="0">
                <a:latin typeface="+mn-lt"/>
              </a:rPr>
              <a:t>b</a:t>
            </a:r>
            <a:r>
              <a:rPr lang="zh-CN" altLang="en-US" sz="2800" dirty="0">
                <a:latin typeface="+mn-ea"/>
              </a:rPr>
              <a:t>出现频率为</a:t>
            </a:r>
            <a:r>
              <a:rPr lang="en-US" altLang="zh-CN" sz="2800" dirty="0">
                <a:latin typeface="+mn-ea"/>
              </a:rPr>
              <a:t>0.015</a:t>
            </a:r>
            <a:r>
              <a:rPr lang="zh-CN" altLang="en-US" sz="2800" dirty="0">
                <a:latin typeface="+mn-ea"/>
              </a:rPr>
              <a:t>～ </a:t>
            </a:r>
            <a:r>
              <a:rPr lang="en-US" altLang="zh-CN" sz="2800" dirty="0" smtClean="0">
                <a:latin typeface="+mn-ea"/>
              </a:rPr>
              <a:t>0.028</a:t>
            </a:r>
            <a:r>
              <a:rPr lang="zh-CN" altLang="en-US" sz="2800" dirty="0" smtClean="0">
                <a:latin typeface="+mn-ea"/>
              </a:rPr>
              <a:t>。</a:t>
            </a:r>
            <a:endParaRPr lang="en-US" altLang="zh-CN" sz="2800" dirty="0" smtClean="0">
              <a:latin typeface="+mn-ea"/>
            </a:endParaRPr>
          </a:p>
          <a:p>
            <a:pPr>
              <a:buNone/>
              <a:defRPr/>
            </a:pPr>
            <a:r>
              <a:rPr lang="zh-CN" altLang="en-US" sz="2800" dirty="0">
                <a:latin typeface="+mn-ea"/>
              </a:rPr>
              <a:t>（</a:t>
            </a:r>
            <a:r>
              <a:rPr lang="en-US" altLang="zh-CN" sz="2800" dirty="0">
                <a:latin typeface="+mn-ea"/>
              </a:rPr>
              <a:t>5</a:t>
            </a:r>
            <a:r>
              <a:rPr lang="zh-CN" altLang="en-US" sz="2800" dirty="0">
                <a:latin typeface="+mn-ea"/>
              </a:rPr>
              <a:t>）</a:t>
            </a:r>
            <a:r>
              <a:rPr lang="en-US" altLang="zh-CN" sz="2800" dirty="0">
                <a:latin typeface="+mn-ea"/>
              </a:rPr>
              <a:t>v</a:t>
            </a:r>
            <a:r>
              <a:rPr lang="zh-CN" altLang="en-US" sz="2800" dirty="0">
                <a:latin typeface="+mn-ea"/>
              </a:rPr>
              <a:t>，</a:t>
            </a:r>
            <a:r>
              <a:rPr lang="en-US" altLang="zh-CN" sz="2800" dirty="0">
                <a:latin typeface="+mn-ea"/>
              </a:rPr>
              <a:t>k</a:t>
            </a:r>
            <a:r>
              <a:rPr lang="zh-CN" altLang="en-US" sz="2800" dirty="0">
                <a:latin typeface="+mn-ea"/>
              </a:rPr>
              <a:t>，</a:t>
            </a:r>
            <a:r>
              <a:rPr lang="en-US" altLang="zh-CN" sz="2800" dirty="0">
                <a:latin typeface="+mn-ea"/>
              </a:rPr>
              <a:t>j</a:t>
            </a:r>
            <a:r>
              <a:rPr lang="zh-CN" altLang="en-US" sz="2800" dirty="0">
                <a:latin typeface="+mn-ea"/>
              </a:rPr>
              <a:t>，</a:t>
            </a:r>
            <a:r>
              <a:rPr lang="en-US" altLang="zh-CN" sz="2800" dirty="0">
                <a:latin typeface="+mn-ea"/>
              </a:rPr>
              <a:t>x</a:t>
            </a:r>
            <a:r>
              <a:rPr lang="zh-CN" altLang="en-US" sz="2800" dirty="0">
                <a:latin typeface="+mn-ea"/>
              </a:rPr>
              <a:t>，</a:t>
            </a:r>
            <a:r>
              <a:rPr lang="en-US" altLang="zh-CN" sz="2800" dirty="0">
                <a:latin typeface="+mn-ea"/>
              </a:rPr>
              <a:t>q</a:t>
            </a:r>
            <a:r>
              <a:rPr lang="zh-CN" altLang="en-US" sz="2800" dirty="0">
                <a:latin typeface="+mn-ea"/>
              </a:rPr>
              <a:t>，</a:t>
            </a:r>
            <a:r>
              <a:rPr lang="en-US" altLang="zh-CN" sz="2800" dirty="0">
                <a:latin typeface="+mn-ea"/>
              </a:rPr>
              <a:t>z </a:t>
            </a:r>
            <a:r>
              <a:rPr lang="zh-CN" altLang="en-US" sz="2800" dirty="0">
                <a:latin typeface="+mn-ea"/>
              </a:rPr>
              <a:t>出现频率小于等于 </a:t>
            </a:r>
            <a:r>
              <a:rPr lang="en-US" altLang="zh-CN" sz="2800" dirty="0">
                <a:latin typeface="+mn-ea"/>
              </a:rPr>
              <a:t>0.010</a:t>
            </a:r>
            <a:r>
              <a:rPr lang="zh-CN" altLang="en-US" sz="2800" dirty="0" smtClean="0">
                <a:latin typeface="+mn-ea"/>
              </a:rPr>
              <a:t>。 </a:t>
            </a:r>
            <a:endParaRPr lang="en-US" altLang="zh-CN" sz="2800" dirty="0">
              <a:latin typeface="+mn-ea"/>
            </a:endParaRPr>
          </a:p>
        </p:txBody>
      </p:sp>
    </p:spTree>
    <p:extLst>
      <p:ext uri="{BB962C8B-B14F-4D97-AF65-F5344CB8AC3E}">
        <p14:creationId xmlns:p14="http://schemas.microsoft.com/office/powerpoint/2010/main" val="710617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6715" y="2017713"/>
            <a:ext cx="8658373" cy="2176338"/>
          </a:xfrm>
        </p:spPr>
        <p:txBody>
          <a:bodyPr/>
          <a:lstStyle/>
          <a:p>
            <a:pPr>
              <a:buSzPct val="100000"/>
              <a:buFont typeface="Wingdings" pitchFamily="2" charset="2"/>
              <a:buChar char="Ø"/>
            </a:pPr>
            <a:r>
              <a:rPr lang="zh-CN" altLang="en-US" dirty="0">
                <a:latin typeface="+mn-ea"/>
              </a:rPr>
              <a:t>在密码分析中，除了单字母的统计特性，知道双字母和三字母的统计特性也是非常有用的。出现频率最高的</a:t>
            </a:r>
            <a:r>
              <a:rPr lang="en-US" altLang="zh-CN" dirty="0">
                <a:latin typeface="+mn-ea"/>
              </a:rPr>
              <a:t>30</a:t>
            </a:r>
            <a:r>
              <a:rPr lang="zh-CN" altLang="en-US" dirty="0">
                <a:latin typeface="+mn-ea"/>
              </a:rPr>
              <a:t>个双字母（按频率从大到小排列）为</a:t>
            </a:r>
            <a:endParaRPr lang="en-US" altLang="zh-CN" dirty="0">
              <a:latin typeface="+mn-ea"/>
            </a:endParaRPr>
          </a:p>
          <a:p>
            <a:pPr marL="0" indent="0">
              <a:buNone/>
            </a:pP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64</a:t>
            </a:fld>
            <a:endParaRPr lang="en-US" altLang="zh-CN"/>
          </a:p>
        </p:txBody>
      </p:sp>
      <p:pic>
        <p:nvPicPr>
          <p:cNvPr id="7" name="图片 4">
            <a:extLst>
              <a:ext uri="{FF2B5EF4-FFF2-40B4-BE49-F238E27FC236}">
                <a16:creationId xmlns="" xmlns:a16="http://schemas.microsoft.com/office/drawing/2014/main" id="{F8F6FB03-31BE-4DCC-B842-885D769C9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72" y="4509072"/>
            <a:ext cx="8982747" cy="108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390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46745" y="2017713"/>
            <a:ext cx="8208343" cy="1186272"/>
          </a:xfrm>
        </p:spPr>
        <p:txBody>
          <a:bodyPr/>
          <a:lstStyle/>
          <a:p>
            <a:pPr>
              <a:buSzPct val="100000"/>
              <a:buFont typeface="Wingdings" pitchFamily="2" charset="2"/>
              <a:buChar char="Ø"/>
            </a:pPr>
            <a:r>
              <a:rPr lang="zh-CN" altLang="en-US" dirty="0">
                <a:latin typeface="+mn-ea"/>
              </a:rPr>
              <a:t>出现频率最高的</a:t>
            </a:r>
            <a:r>
              <a:rPr lang="en-US" altLang="zh-CN" dirty="0">
                <a:latin typeface="+mn-ea"/>
              </a:rPr>
              <a:t>20</a:t>
            </a:r>
            <a:r>
              <a:rPr lang="zh-CN" altLang="en-US" dirty="0">
                <a:latin typeface="+mn-ea"/>
              </a:rPr>
              <a:t>个三字母（按频率从大到小排列）为</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65</a:t>
            </a:fld>
            <a:endParaRPr lang="en-US" altLang="zh-CN"/>
          </a:p>
        </p:txBody>
      </p:sp>
      <p:pic>
        <p:nvPicPr>
          <p:cNvPr id="7" name="图片 5">
            <a:extLst>
              <a:ext uri="{FF2B5EF4-FFF2-40B4-BE49-F238E27FC236}">
                <a16:creationId xmlns="" xmlns:a16="http://schemas.microsoft.com/office/drawing/2014/main" id="{A5E63297-FEE7-4370-BDFA-21C32E4EA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24" y="3519005"/>
            <a:ext cx="8500685" cy="112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91386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6C163469-99F7-41D9-9845-8AAC98C8C69E}"/>
              </a:ext>
            </a:extLst>
          </p:cNvPr>
          <p:cNvSpPr>
            <a:spLocks noGrp="1"/>
          </p:cNvSpPr>
          <p:nvPr>
            <p:ph idx="1"/>
          </p:nvPr>
        </p:nvSpPr>
        <p:spPr>
          <a:xfrm>
            <a:off x="836613" y="2017713"/>
            <a:ext cx="8118475" cy="4114800"/>
          </a:xfrm>
        </p:spPr>
        <p:txBody>
          <a:bodyPr/>
          <a:lstStyle/>
          <a:p>
            <a:pPr marL="0" indent="0">
              <a:buFont typeface="Wingdings" panose="05000000000000000000" pitchFamily="2" charset="2"/>
              <a:buNone/>
              <a:defRPr/>
            </a:pPr>
            <a:r>
              <a:rPr lang="zh-CN" altLang="en-US" sz="2800" dirty="0">
                <a:latin typeface="+mn-ea"/>
              </a:rPr>
              <a:t>例 </a:t>
            </a:r>
            <a:r>
              <a:rPr lang="en-US" altLang="zh-CN" sz="2800" dirty="0">
                <a:latin typeface="+mn-ea"/>
              </a:rPr>
              <a:t>2.7 </a:t>
            </a:r>
            <a:r>
              <a:rPr lang="zh-CN" altLang="en-US" sz="2800" dirty="0">
                <a:latin typeface="+mn-ea"/>
              </a:rPr>
              <a:t>设某一段明文经单表古典密码加密后的密文为 </a:t>
            </a: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endParaRPr lang="en-US" altLang="zh-CN" sz="2800" dirty="0">
              <a:latin typeface="+mn-ea"/>
            </a:endParaRPr>
          </a:p>
          <a:p>
            <a:pPr marL="0" indent="0">
              <a:buFont typeface="Wingdings" panose="05000000000000000000" pitchFamily="2" charset="2"/>
              <a:buNone/>
              <a:defRPr/>
            </a:pPr>
            <a:r>
              <a:rPr lang="zh-CN" altLang="en-US" sz="2800" dirty="0">
                <a:latin typeface="+mn-ea"/>
              </a:rPr>
              <a:t>设加密变换为</a:t>
            </a:r>
            <a:r>
              <a:rPr lang="en-US" altLang="zh-CN" sz="2800" i="1" dirty="0" err="1"/>
              <a:t>E</a:t>
            </a:r>
            <a:r>
              <a:rPr lang="en-US" altLang="zh-CN" sz="2800" i="1" baseline="-25000" dirty="0" err="1"/>
              <a:t>k</a:t>
            </a:r>
            <a:r>
              <a:rPr lang="zh-CN" altLang="en-US" sz="2800" dirty="0">
                <a:latin typeface="+mn-ea"/>
              </a:rPr>
              <a:t>，解密变换为</a:t>
            </a:r>
            <a:r>
              <a:rPr lang="en-US" altLang="zh-CN" sz="2800" i="1" dirty="0" err="1"/>
              <a:t>D</a:t>
            </a:r>
            <a:r>
              <a:rPr lang="en-US" altLang="zh-CN" sz="2800" i="1" baseline="-25000" dirty="0" err="1"/>
              <a:t>k</a:t>
            </a:r>
            <a:r>
              <a:rPr lang="zh-CN" altLang="en-US" sz="2800" dirty="0" smtClean="0">
                <a:latin typeface="+mn-ea"/>
              </a:rPr>
              <a:t>。</a:t>
            </a:r>
            <a:endParaRPr lang="zh-CN" altLang="en-US" sz="2800" dirty="0">
              <a:latin typeface="+mn-ea"/>
            </a:endParaRPr>
          </a:p>
        </p:txBody>
      </p:sp>
      <p:sp>
        <p:nvSpPr>
          <p:cNvPr id="71683" name="日期占位符 3">
            <a:extLst>
              <a:ext uri="{FF2B5EF4-FFF2-40B4-BE49-F238E27FC236}">
                <a16:creationId xmlns="" xmlns:a16="http://schemas.microsoft.com/office/drawing/2014/main" id="{C05910FB-E45A-4F4D-9B49-A493D318EB9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B51AA4D1-9C60-4736-BB57-1AC454C6910F}"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pic>
        <p:nvPicPr>
          <p:cNvPr id="71684" name="图片 4">
            <a:extLst>
              <a:ext uri="{FF2B5EF4-FFF2-40B4-BE49-F238E27FC236}">
                <a16:creationId xmlns="" xmlns:a16="http://schemas.microsoft.com/office/drawing/2014/main" id="{E386ECF2-B79D-4A86-877F-A53A3900B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3" y="2933700"/>
            <a:ext cx="792003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页脚占位符 4">
            <a:extLst>
              <a:ext uri="{FF2B5EF4-FFF2-40B4-BE49-F238E27FC236}">
                <a16:creationId xmlns="" xmlns:a16="http://schemas.microsoft.com/office/drawing/2014/main" id="{9BF3D525-F008-4B74-93B9-F8CDC2BEA01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71686" name="灯片编号占位符 5">
            <a:extLst>
              <a:ext uri="{FF2B5EF4-FFF2-40B4-BE49-F238E27FC236}">
                <a16:creationId xmlns="" xmlns:a16="http://schemas.microsoft.com/office/drawing/2014/main" id="{5A39A187-5463-49E9-A44C-A258B1459E0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09CF9316-4A3E-481E-80B4-2042E5D1548F}" type="slidenum">
              <a:rPr lang="en-US" altLang="zh-CN" sz="1400" smtClean="0">
                <a:latin typeface="Tahoma" panose="020B0604030504040204" pitchFamily="34" charset="0"/>
              </a:rPr>
              <a:pPr>
                <a:spcBef>
                  <a:spcPct val="0"/>
                </a:spcBef>
                <a:buClrTx/>
                <a:buSzTx/>
                <a:buFontTx/>
                <a:buNone/>
              </a:pPr>
              <a:t>66</a:t>
            </a:fld>
            <a:endParaRPr lang="en-US" altLang="zh-CN" sz="1400">
              <a:latin typeface="Tahoma" panose="020B060403050404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3568" y="1947076"/>
            <a:ext cx="8658373" cy="1186272"/>
          </a:xfrm>
        </p:spPr>
        <p:txBody>
          <a:bodyPr/>
          <a:lstStyle/>
          <a:p>
            <a:pPr>
              <a:buSzPct val="100000"/>
              <a:buFont typeface="Wingdings" pitchFamily="2" charset="2"/>
              <a:buChar char="Ø"/>
            </a:pPr>
            <a:r>
              <a:rPr lang="zh-CN" altLang="en-US" dirty="0">
                <a:latin typeface="+mn-ea"/>
              </a:rPr>
              <a:t>密文中共有</a:t>
            </a:r>
            <a:r>
              <a:rPr lang="en-US" altLang="zh-CN" dirty="0">
                <a:latin typeface="+mn-ea"/>
              </a:rPr>
              <a:t>168 </a:t>
            </a:r>
            <a:r>
              <a:rPr lang="zh-CN" altLang="en-US" dirty="0">
                <a:latin typeface="+mn-ea"/>
              </a:rPr>
              <a:t>个字母，例</a:t>
            </a:r>
            <a:r>
              <a:rPr lang="en-US" altLang="zh-CN" dirty="0">
                <a:latin typeface="+mn-ea"/>
              </a:rPr>
              <a:t>2.7</a:t>
            </a:r>
            <a:r>
              <a:rPr lang="zh-CN" altLang="en-US" dirty="0">
                <a:latin typeface="+mn-ea"/>
              </a:rPr>
              <a:t>中各个密文字母的出现次数和出现频率如表</a:t>
            </a:r>
            <a:r>
              <a:rPr lang="en-US" altLang="zh-CN" dirty="0">
                <a:latin typeface="+mn-ea"/>
              </a:rPr>
              <a:t>2.11</a:t>
            </a:r>
            <a:r>
              <a:rPr lang="zh-CN" altLang="en-US" dirty="0">
                <a:latin typeface="+mn-ea"/>
              </a:rPr>
              <a:t>所示</a:t>
            </a:r>
            <a:r>
              <a:rPr lang="zh-CN" altLang="en-US" dirty="0" smtClean="0">
                <a:latin typeface="+mn-ea"/>
              </a:rPr>
              <a:t>。</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67</a:t>
            </a:fld>
            <a:endParaRPr lang="en-US" altLang="zh-CN"/>
          </a:p>
        </p:txBody>
      </p:sp>
      <p:pic>
        <p:nvPicPr>
          <p:cNvPr id="7" name="内容占位符 4">
            <a:extLst>
              <a:ext uri="{FF2B5EF4-FFF2-40B4-BE49-F238E27FC236}">
                <a16:creationId xmlns="" xmlns:a16="http://schemas.microsoft.com/office/drawing/2014/main" id="{AABF11FF-E2CD-42C4-BEE6-98B09185A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80" y="3113979"/>
            <a:ext cx="8248950" cy="327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91528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2017713"/>
            <a:ext cx="8685580" cy="4111467"/>
          </a:xfrm>
        </p:spPr>
        <p:txBody>
          <a:bodyPr/>
          <a:lstStyle/>
          <a:p>
            <a:r>
              <a:rPr lang="zh-CN" altLang="en-US" dirty="0">
                <a:latin typeface="宋体" panose="02010600030101010101" pitchFamily="2" charset="-122"/>
              </a:rPr>
              <a:t>密文字母</a:t>
            </a:r>
            <a:r>
              <a:rPr lang="en-US" altLang="zh-CN" dirty="0">
                <a:latin typeface="宋体" panose="02010600030101010101" pitchFamily="2" charset="-122"/>
              </a:rPr>
              <a:t>Z</a:t>
            </a:r>
            <a:r>
              <a:rPr lang="zh-CN" altLang="en-US" dirty="0">
                <a:latin typeface="宋体" panose="02010600030101010101" pitchFamily="2" charset="-122"/>
              </a:rPr>
              <a:t>的出现次数明显比其他密文字母的出现次数多，出现频率约为</a:t>
            </a:r>
            <a:r>
              <a:rPr lang="en-US" altLang="zh-CN" dirty="0">
                <a:latin typeface="宋体" panose="02010600030101010101" pitchFamily="2" charset="-122"/>
              </a:rPr>
              <a:t>0.12</a:t>
            </a:r>
            <a:r>
              <a:rPr lang="zh-CN" altLang="en-US" dirty="0">
                <a:latin typeface="宋体" panose="02010600030101010101" pitchFamily="2" charset="-122"/>
              </a:rPr>
              <a:t>。因此，可以猜测</a:t>
            </a:r>
            <a:r>
              <a:rPr lang="en-US" altLang="zh-CN" i="1" dirty="0" err="1"/>
              <a:t>D</a:t>
            </a:r>
            <a:r>
              <a:rPr lang="en-US" altLang="zh-CN" i="1" baseline="-25000" dirty="0" err="1"/>
              <a:t>k</a:t>
            </a:r>
            <a:r>
              <a:rPr lang="en-US" altLang="zh-CN" dirty="0"/>
              <a:t>(Z)=</a:t>
            </a:r>
            <a:r>
              <a:rPr lang="en-US" altLang="zh-CN" dirty="0" smtClean="0"/>
              <a:t>e</a:t>
            </a:r>
            <a:endParaRPr lang="zh-CN" altLang="en-US" dirty="0"/>
          </a:p>
          <a:p>
            <a:r>
              <a:rPr lang="zh-CN" altLang="en-US" dirty="0"/>
              <a:t>除</a:t>
            </a:r>
            <a:r>
              <a:rPr lang="en-US" altLang="zh-CN" dirty="0"/>
              <a:t>Z </a:t>
            </a:r>
            <a:r>
              <a:rPr lang="zh-CN" altLang="en-US" dirty="0"/>
              <a:t>外，出现至少</a:t>
            </a:r>
            <a:r>
              <a:rPr lang="en-US" altLang="zh-CN" dirty="0"/>
              <a:t>10</a:t>
            </a:r>
            <a:r>
              <a:rPr lang="zh-CN" altLang="en-US" dirty="0"/>
              <a:t>次的密文字母为</a:t>
            </a:r>
            <a:r>
              <a:rPr lang="en-US" altLang="zh-CN" dirty="0"/>
              <a:t>C</a:t>
            </a:r>
            <a:r>
              <a:rPr lang="zh-CN" altLang="en-US" dirty="0"/>
              <a:t>，</a:t>
            </a:r>
            <a:r>
              <a:rPr lang="en-US" altLang="zh-CN" dirty="0"/>
              <a:t>D</a:t>
            </a:r>
            <a:r>
              <a:rPr lang="zh-CN" altLang="en-US" dirty="0"/>
              <a:t>，</a:t>
            </a:r>
            <a:r>
              <a:rPr lang="en-US" altLang="zh-CN" dirty="0"/>
              <a:t>F</a:t>
            </a:r>
            <a:r>
              <a:rPr lang="zh-CN" altLang="en-US" dirty="0"/>
              <a:t>，</a:t>
            </a:r>
            <a:r>
              <a:rPr lang="en-US" altLang="zh-CN" dirty="0"/>
              <a:t>J</a:t>
            </a:r>
            <a:r>
              <a:rPr lang="zh-CN" altLang="en-US" dirty="0"/>
              <a:t>，</a:t>
            </a:r>
            <a:r>
              <a:rPr lang="en-US" altLang="zh-CN" dirty="0"/>
              <a:t>M</a:t>
            </a:r>
            <a:r>
              <a:rPr lang="zh-CN" altLang="en-US" dirty="0"/>
              <a:t>，</a:t>
            </a:r>
            <a:r>
              <a:rPr lang="en-US" altLang="zh-CN" dirty="0"/>
              <a:t>R</a:t>
            </a:r>
            <a:r>
              <a:rPr lang="zh-CN" altLang="en-US" dirty="0"/>
              <a:t>，</a:t>
            </a:r>
            <a:r>
              <a:rPr lang="en-US" altLang="zh-CN" dirty="0"/>
              <a:t>Y</a:t>
            </a:r>
            <a:r>
              <a:rPr lang="zh-CN" altLang="en-US" dirty="0"/>
              <a:t>，它们的出现频率为</a:t>
            </a:r>
            <a:r>
              <a:rPr lang="en-US" altLang="zh-CN" dirty="0"/>
              <a:t>0.060</a:t>
            </a:r>
            <a:r>
              <a:rPr lang="zh-CN" altLang="en-US" dirty="0"/>
              <a:t>～</a:t>
            </a:r>
            <a:r>
              <a:rPr lang="en-US" altLang="zh-CN" dirty="0"/>
              <a:t>0.095</a:t>
            </a:r>
            <a:r>
              <a:rPr lang="zh-CN" altLang="en-US" dirty="0" smtClean="0"/>
              <a:t>。因此</a:t>
            </a:r>
            <a:r>
              <a:rPr lang="zh-CN" altLang="en-US" dirty="0"/>
              <a:t>，可以</a:t>
            </a:r>
            <a:r>
              <a:rPr lang="zh-CN" altLang="en-US" dirty="0" smtClean="0"/>
              <a:t>猜测</a:t>
            </a:r>
            <a:r>
              <a:rPr lang="en-US" altLang="zh-CN" dirty="0" smtClean="0"/>
              <a:t>{</a:t>
            </a:r>
            <a:r>
              <a:rPr lang="en-US" altLang="zh-CN" dirty="0" err="1"/>
              <a:t>Dk</a:t>
            </a:r>
            <a:r>
              <a:rPr lang="en-US" altLang="zh-CN" dirty="0"/>
              <a:t>(c),</a:t>
            </a:r>
            <a:r>
              <a:rPr lang="en-US" altLang="zh-CN" dirty="0" err="1"/>
              <a:t>Dk</a:t>
            </a:r>
            <a:r>
              <a:rPr lang="en-US" altLang="zh-CN" dirty="0"/>
              <a:t>(D),</a:t>
            </a:r>
            <a:r>
              <a:rPr lang="en-US" altLang="zh-CN" dirty="0" err="1"/>
              <a:t>Dk</a:t>
            </a:r>
            <a:r>
              <a:rPr lang="en-US" altLang="zh-CN" dirty="0"/>
              <a:t>(F),</a:t>
            </a:r>
            <a:r>
              <a:rPr lang="en-US" altLang="zh-CN" dirty="0" err="1"/>
              <a:t>Dk</a:t>
            </a:r>
            <a:r>
              <a:rPr lang="en-US" altLang="zh-CN" dirty="0"/>
              <a:t>(J),</a:t>
            </a:r>
            <a:r>
              <a:rPr lang="en-US" altLang="zh-CN" dirty="0" err="1"/>
              <a:t>Dk</a:t>
            </a:r>
            <a:r>
              <a:rPr lang="en-US" altLang="zh-CN" dirty="0"/>
              <a:t>(M),</a:t>
            </a:r>
            <a:r>
              <a:rPr lang="en-US" altLang="zh-CN" dirty="0" err="1"/>
              <a:t>Dk</a:t>
            </a:r>
            <a:r>
              <a:rPr lang="en-US" altLang="zh-CN" dirty="0"/>
              <a:t>(R),</a:t>
            </a:r>
            <a:r>
              <a:rPr lang="en-US" altLang="zh-CN" dirty="0" err="1"/>
              <a:t>Dk</a:t>
            </a:r>
            <a:r>
              <a:rPr lang="en-US" altLang="zh-CN" dirty="0"/>
              <a:t>(Y</a:t>
            </a:r>
            <a:r>
              <a:rPr lang="en-US" altLang="zh-CN" dirty="0" smtClean="0"/>
              <a:t>)}</a:t>
            </a:r>
          </a:p>
          <a:p>
            <a:pPr marL="0" indent="0">
              <a:buNone/>
            </a:pPr>
            <a:r>
              <a:rPr lang="zh-CN" altLang="en-US" dirty="0" smtClean="0"/>
              <a:t> </a:t>
            </a:r>
            <a:r>
              <a:rPr lang="zh-CN" altLang="en-US" dirty="0"/>
              <a:t>⊆</a:t>
            </a:r>
            <a:r>
              <a:rPr lang="en-US" altLang="zh-CN" dirty="0"/>
              <a:t>{</a:t>
            </a:r>
            <a:r>
              <a:rPr lang="en-US" altLang="zh-CN" dirty="0" err="1"/>
              <a:t>t,a,o,i,n,s,h,r</a:t>
            </a:r>
            <a:r>
              <a:rPr lang="en-US" altLang="zh-CN" dirty="0" smtClean="0"/>
              <a:t>}</a:t>
            </a:r>
            <a:endParaRPr lang="en-US" altLang="zh-CN"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68</a:t>
            </a:fld>
            <a:endParaRPr lang="en-US" altLang="zh-CN"/>
          </a:p>
        </p:txBody>
      </p:sp>
    </p:spTree>
    <p:extLst>
      <p:ext uri="{BB962C8B-B14F-4D97-AF65-F5344CB8AC3E}">
        <p14:creationId xmlns:p14="http://schemas.microsoft.com/office/powerpoint/2010/main" val="35390977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1706" y="2017713"/>
            <a:ext cx="8793382" cy="1276278"/>
          </a:xfrm>
        </p:spPr>
        <p:txBody>
          <a:bodyPr/>
          <a:lstStyle/>
          <a:p>
            <a:r>
              <a:rPr lang="zh-CN" altLang="en-US" dirty="0">
                <a:latin typeface="宋体" panose="02010600030101010101" pitchFamily="2" charset="-122"/>
              </a:rPr>
              <a:t>例</a:t>
            </a:r>
            <a:r>
              <a:rPr lang="en-US" altLang="zh-CN" dirty="0">
                <a:latin typeface="宋体" panose="02010600030101010101" pitchFamily="2" charset="-122"/>
              </a:rPr>
              <a:t>2.7</a:t>
            </a:r>
            <a:r>
              <a:rPr lang="zh-CN" altLang="en-US" dirty="0">
                <a:latin typeface="宋体" panose="02010600030101010101" pitchFamily="2" charset="-122"/>
              </a:rPr>
              <a:t>的密文中包含字母</a:t>
            </a:r>
            <a:r>
              <a:rPr lang="en-US" altLang="zh-CN" dirty="0">
                <a:latin typeface="宋体" panose="02010600030101010101" pitchFamily="2" charset="-122"/>
              </a:rPr>
              <a:t>Z</a:t>
            </a:r>
            <a:r>
              <a:rPr lang="zh-CN" altLang="en-US" dirty="0">
                <a:latin typeface="宋体" panose="02010600030101010101" pitchFamily="2" charset="-122"/>
              </a:rPr>
              <a:t>的双字母的出现次数如表</a:t>
            </a:r>
            <a:r>
              <a:rPr lang="en-US" altLang="zh-CN" dirty="0">
                <a:latin typeface="宋体" panose="02010600030101010101" pitchFamily="2" charset="-122"/>
              </a:rPr>
              <a:t>2.12</a:t>
            </a:r>
            <a:r>
              <a:rPr lang="zh-CN" altLang="en-US" dirty="0">
                <a:latin typeface="宋体" panose="02010600030101010101" pitchFamily="2" charset="-122"/>
              </a:rPr>
              <a:t>所示</a:t>
            </a: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69</a:t>
            </a:fld>
            <a:endParaRPr lang="en-US" altLang="zh-CN"/>
          </a:p>
        </p:txBody>
      </p:sp>
      <p:pic>
        <p:nvPicPr>
          <p:cNvPr id="7" name="内容占位符 6">
            <a:extLst>
              <a:ext uri="{FF2B5EF4-FFF2-40B4-BE49-F238E27FC236}">
                <a16:creationId xmlns="" xmlns:a16="http://schemas.microsoft.com/office/drawing/2014/main" id="{BD548FF0-980F-4D99-92D0-580D4BF9D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78" y="3338994"/>
            <a:ext cx="8403843" cy="243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738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a:extLst>
              <a:ext uri="{FF2B5EF4-FFF2-40B4-BE49-F238E27FC236}">
                <a16:creationId xmlns="" xmlns:a16="http://schemas.microsoft.com/office/drawing/2014/main" id="{9677DE69-CB1F-44D2-AEA9-360487EE13D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9ADAB635-8A91-40AE-9664-B9284152000D}"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2291" name="页脚占位符 4">
            <a:extLst>
              <a:ext uri="{FF2B5EF4-FFF2-40B4-BE49-F238E27FC236}">
                <a16:creationId xmlns="" xmlns:a16="http://schemas.microsoft.com/office/drawing/2014/main" id="{476E810E-4336-4C87-ACFC-AD72A3B899E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dirty="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dirty="0">
              <a:latin typeface="Tahoma" panose="020B0604030504040204" pitchFamily="34" charset="0"/>
            </a:endParaRPr>
          </a:p>
        </p:txBody>
      </p:sp>
      <p:sp>
        <p:nvSpPr>
          <p:cNvPr id="12292" name="灯片编号占位符 5">
            <a:extLst>
              <a:ext uri="{FF2B5EF4-FFF2-40B4-BE49-F238E27FC236}">
                <a16:creationId xmlns="" xmlns:a16="http://schemas.microsoft.com/office/drawing/2014/main" id="{816698F0-5DBE-4D67-8BE5-1D3A1C6E246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F89A2D42-1290-4405-9E79-24A4DC05F429}" type="slidenum">
              <a:rPr lang="en-US" altLang="zh-CN" sz="1400" smtClean="0">
                <a:latin typeface="Tahoma" panose="020B0604030504040204" pitchFamily="34" charset="0"/>
              </a:rPr>
              <a:pPr>
                <a:spcBef>
                  <a:spcPct val="0"/>
                </a:spcBef>
                <a:buClrTx/>
                <a:buSzTx/>
                <a:buFontTx/>
                <a:buNone/>
              </a:pPr>
              <a:t>7</a:t>
            </a:fld>
            <a:endParaRPr lang="en-US" altLang="zh-CN" sz="1400" dirty="0">
              <a:latin typeface="Tahoma" panose="020B060403050404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 xmlns:a16="http://schemas.microsoft.com/office/drawing/2014/main" id="{08A18FB0-504A-45C3-8132-998CE160474D}"/>
                  </a:ext>
                </a:extLst>
              </p:cNvPr>
              <p:cNvSpPr txBox="1"/>
              <p:nvPr/>
            </p:nvSpPr>
            <p:spPr>
              <a:xfrm>
                <a:off x="251712" y="3291638"/>
                <a:ext cx="8687226" cy="2201500"/>
              </a:xfrm>
              <a:prstGeom prst="rect">
                <a:avLst/>
              </a:prstGeom>
              <a:noFill/>
            </p:spPr>
            <p:txBody>
              <a:bodyPr wrap="square" rtlCol="0">
                <a:spAutoFit/>
              </a:bodyPr>
              <a:lstStyle/>
              <a:p>
                <a:r>
                  <a:rPr lang="zh-CN" altLang="en-US" sz="2800" dirty="0"/>
                  <a:t> </a:t>
                </a:r>
                <a:r>
                  <a:rPr lang="zh-CN" altLang="en-US" sz="2800" dirty="0" smtClean="0"/>
                  <a:t>  置换</a:t>
                </a:r>
                <a:r>
                  <a:rPr lang="zh-CN" altLang="en-US" sz="2800" dirty="0"/>
                  <a:t>用对换表示不仅形式上简单，同时也提供了一种快速求逆置换的方法。若置换为</a:t>
                </a:r>
                <a:endParaRPr lang="en-US" altLang="zh-CN" sz="2800" dirty="0"/>
              </a:p>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baseline="-25000" smtClean="0">
                          <a:latin typeface="Cambria Math" panose="02040503050406030204" pitchFamily="18" charset="0"/>
                        </a:rPr>
                        <m:t>11</m:t>
                      </m:r>
                      <m:r>
                        <a:rPr lang="en-US" altLang="zh-CN" sz="2400" b="0" i="1" smtClean="0">
                          <a:latin typeface="Cambria Math" panose="02040503050406030204" pitchFamily="18" charset="0"/>
                        </a:rPr>
                        <m:t>𝑥</m:t>
                      </m:r>
                      <m:r>
                        <a:rPr lang="en-US" altLang="zh-CN" sz="2400" b="0" i="1" baseline="-25000" smtClean="0">
                          <a:latin typeface="Cambria Math" panose="02040503050406030204" pitchFamily="18" charset="0"/>
                        </a:rPr>
                        <m:t>12</m:t>
                      </m:r>
                      <m:r>
                        <a:rPr lang="en-US" altLang="zh-CN" sz="2400" b="0" i="1" smtClean="0">
                          <a:latin typeface="Cambria Math" panose="02040503050406030204" pitchFamily="18" charset="0"/>
                        </a:rPr>
                        <m:t>𝑥</m:t>
                      </m:r>
                      <m:r>
                        <a:rPr lang="en-US" altLang="zh-CN" sz="2400" b="0" i="1" baseline="-25000" smtClean="0">
                          <a:latin typeface="Cambria Math" panose="02040503050406030204" pitchFamily="18" charset="0"/>
                        </a:rPr>
                        <m:t>13</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1</m:t>
                          </m:r>
                          <m:d>
                            <m:dPr>
                              <m:ctrlPr>
                                <a:rPr lang="en-US" altLang="zh-CN" sz="2400" b="0" i="1" smtClean="0">
                                  <a:latin typeface="Cambria Math"/>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−1</m:t>
                              </m:r>
                            </m:e>
                          </m:d>
                        </m:sub>
                      </m:sSub>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𝑙</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1</m:t>
                          </m:r>
                        </m:sub>
                      </m:sSub>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2</m:t>
                          </m:r>
                        </m:sub>
                      </m:sSub>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−1)</m:t>
                          </m:r>
                        </m:sub>
                      </m:sSub>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𝑚𝑛</m:t>
                          </m:r>
                        </m:sub>
                      </m:sSub>
                      <m:r>
                        <a:rPr lang="en-US" altLang="zh-CN" sz="2400" b="0" i="1" smtClean="0">
                          <a:latin typeface="Cambria Math" panose="02040503050406030204" pitchFamily="18" charset="0"/>
                          <a:ea typeface="Cambria Math" panose="02040503050406030204" pitchFamily="18" charset="0"/>
                        </a:rPr>
                        <m:t>)</m:t>
                      </m:r>
                    </m:oMath>
                  </m:oMathPara>
                </a14:m>
                <a:endParaRPr lang="en-US" altLang="zh-CN" sz="2400" dirty="0">
                  <a:latin typeface="+mn-lt"/>
                </a:endParaRPr>
              </a:p>
              <a:p>
                <a:r>
                  <a:rPr lang="zh-CN" altLang="en-US" sz="2800" dirty="0"/>
                  <a:t>则相应的逆置换为</a:t>
                </a:r>
                <a:endParaRPr lang="en-US" altLang="zh-CN" sz="2800" dirty="0"/>
              </a:p>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a:rPr>
                          </m:ctrlPr>
                        </m:sSupPr>
                        <m:e>
                          <m:r>
                            <a:rPr lang="zh-CN" altLang="en-US" sz="2400" i="1" smtClean="0">
                              <a:latin typeface="Cambria Math" panose="02040503050406030204" pitchFamily="18" charset="0"/>
                            </a:rPr>
                            <m:t>𝜎</m:t>
                          </m:r>
                        </m:e>
                        <m:sup>
                          <m:r>
                            <a:rPr lang="en-US" altLang="zh-CN" sz="2400" i="1">
                              <a:latin typeface="Cambria Math" panose="02040503050406030204" pitchFamily="18" charset="0"/>
                            </a:rPr>
                            <m:t>−</m:t>
                          </m:r>
                          <m:r>
                            <a:rPr lang="en-US" altLang="zh-CN" sz="2400" b="0" i="1" smtClean="0">
                              <a:latin typeface="Cambria Math" panose="02040503050406030204" pitchFamily="18" charset="0"/>
                            </a:rPr>
                            <m:t>1</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b="0" i="1" smtClean="0">
                              <a:latin typeface="Cambria Math"/>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11</m:t>
                          </m:r>
                        </m:sub>
                      </m:sSub>
                      <m:sSub>
                        <m:sSubPr>
                          <m:ctrlPr>
                            <a:rPr lang="en-US" altLang="zh-CN" sz="2400" b="0" i="1" smtClean="0">
                              <a:latin typeface="Cambria Math"/>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𝑙</m:t>
                          </m:r>
                        </m:sub>
                      </m:sSub>
                      <m:sSub>
                        <m:sSubPr>
                          <m:ctrlPr>
                            <a:rPr lang="en-US" altLang="zh-CN" sz="2400" b="0" i="1" smtClean="0">
                              <a:latin typeface="Cambria Math"/>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−1)</m:t>
                          </m:r>
                        </m:sub>
                      </m:sSub>
                      <m:sSub>
                        <m:sSubPr>
                          <m:ctrlPr>
                            <a:rPr lang="en-US" altLang="zh-CN" sz="2400" b="0" i="1" smtClean="0">
                              <a:latin typeface="Cambria Math"/>
                            </a:rPr>
                          </m:ctrlPr>
                        </m:sSubPr>
                        <m:e>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13</m:t>
                          </m:r>
                        </m:sub>
                      </m:sSub>
                      <m:sSub>
                        <m:sSubPr>
                          <m:ctrlPr>
                            <a:rPr lang="en-US" altLang="zh-CN" sz="2400" b="0" i="1" smtClean="0">
                              <a:latin typeface="Cambria Math"/>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1</m:t>
                          </m:r>
                        </m:sub>
                      </m:sSub>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𝑚𝑛</m:t>
                          </m:r>
                        </m:sub>
                      </m:sSub>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3</m:t>
                          </m:r>
                        </m:sub>
                      </m:sSub>
                      <m:sSub>
                        <m:sSubPr>
                          <m:ctrlPr>
                            <a:rPr lang="en-US" altLang="zh-CN" sz="2400" b="0" i="1" smtClean="0">
                              <a:latin typeface="Cambria Math"/>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oMath>
                  </m:oMathPara>
                </a14:m>
                <a:endParaRPr lang="zh-CN" altLang="en-US" sz="3600" dirty="0"/>
              </a:p>
            </p:txBody>
          </p:sp>
        </mc:Choice>
        <mc:Fallback xmlns="">
          <p:sp>
            <p:nvSpPr>
              <p:cNvPr id="3" name="文本框 2">
                <a:extLst>
                  <a:ext uri="{FF2B5EF4-FFF2-40B4-BE49-F238E27FC236}">
                    <a16:creationId xmlns="" xmlns:a16="http://schemas.microsoft.com/office/drawing/2014/main" xmlns:a14="http://schemas.microsoft.com/office/drawing/2010/main" id="{08A18FB0-504A-45C3-8132-998CE160474D}"/>
                  </a:ext>
                </a:extLst>
              </p:cNvPr>
              <p:cNvSpPr txBox="1">
                <a:spLocks noRot="1" noChangeAspect="1" noMove="1" noResize="1" noEditPoints="1" noAdjustHandles="1" noChangeArrowheads="1" noChangeShapeType="1" noTextEdit="1"/>
              </p:cNvSpPr>
              <p:nvPr/>
            </p:nvSpPr>
            <p:spPr>
              <a:xfrm>
                <a:off x="251712" y="3291638"/>
                <a:ext cx="8687226" cy="2201500"/>
              </a:xfrm>
              <a:prstGeom prst="rect">
                <a:avLst/>
              </a:prstGeom>
              <a:blipFill rotWithShape="1">
                <a:blip r:embed="rId3"/>
                <a:stretch>
                  <a:fillRect l="-1404" t="-3324" b="-1939"/>
                </a:stretch>
              </a:blipFill>
            </p:spPr>
            <p:txBody>
              <a:bodyPr/>
              <a:lstStyle/>
              <a:p>
                <a:r>
                  <a:rPr lang="zh-CN" altLang="en-US">
                    <a:noFill/>
                  </a:rPr>
                  <a:t> </a:t>
                </a:r>
              </a:p>
            </p:txBody>
          </p:sp>
        </mc:Fallback>
      </mc:AlternateContent>
      <p:sp>
        <p:nvSpPr>
          <p:cNvPr id="2" name="矩形 1"/>
          <p:cNvSpPr/>
          <p:nvPr/>
        </p:nvSpPr>
        <p:spPr>
          <a:xfrm>
            <a:off x="1196775" y="1321766"/>
            <a:ext cx="4309193" cy="412934"/>
          </a:xfrm>
          <a:prstGeom prst="rect">
            <a:avLst/>
          </a:prstGeom>
        </p:spPr>
        <p:txBody>
          <a:bodyPr wrap="none">
            <a:spAutoFit/>
          </a:bodyPr>
          <a:lstStyle/>
          <a:p>
            <a:pPr eaLnBrk="1" hangingPunct="1">
              <a:lnSpc>
                <a:spcPts val="2500"/>
              </a:lnSpc>
              <a:spcBef>
                <a:spcPct val="70000"/>
              </a:spcBef>
              <a:buClrTx/>
              <a:buSzTx/>
              <a:buFont typeface="Wingdings" panose="05000000000000000000" pitchFamily="2" charset="2"/>
              <a:buNone/>
              <a:defRPr/>
            </a:pPr>
            <a:r>
              <a:rPr lang="zh-CN" altLang="en-US" sz="2800" dirty="0"/>
              <a:t>则其逆置换</a:t>
            </a:r>
            <a:r>
              <a:rPr lang="el-GR" altLang="zh-CN" sz="2800" dirty="0">
                <a:latin typeface="+mn-lt"/>
              </a:rPr>
              <a:t>σ</a:t>
            </a:r>
            <a:r>
              <a:rPr lang="en-US" altLang="zh-CN" sz="2800" baseline="30000" dirty="0">
                <a:latin typeface="+mn-lt"/>
              </a:rPr>
              <a:t>-1</a:t>
            </a:r>
            <a:r>
              <a:rPr lang="zh-CN" altLang="en-US" sz="2800" dirty="0"/>
              <a:t>可以表示为</a:t>
            </a:r>
            <a:endParaRPr lang="en-US" altLang="zh-CN"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802597002"/>
              </p:ext>
            </p:extLst>
          </p:nvPr>
        </p:nvGraphicFramePr>
        <p:xfrm>
          <a:off x="1016763" y="1987135"/>
          <a:ext cx="6924675" cy="1054100"/>
        </p:xfrm>
        <a:graphic>
          <a:graphicData uri="http://schemas.openxmlformats.org/presentationml/2006/ole">
            <mc:AlternateContent xmlns:mc="http://schemas.openxmlformats.org/markup-compatibility/2006">
              <mc:Choice xmlns:v="urn:schemas-microsoft-com:vml" Requires="v">
                <p:oleObj spid="_x0000_s2090" name="Equation" r:id="rId4" imgW="3251160" imgH="495000" progId="Equation.DSMT4">
                  <p:embed/>
                </p:oleObj>
              </mc:Choice>
              <mc:Fallback>
                <p:oleObj name="Equation" r:id="rId4" imgW="3251160" imgH="495000" progId="Equation.DSMT4">
                  <p:embed/>
                  <p:pic>
                    <p:nvPicPr>
                      <p:cNvPr id="0" name="对象 1"/>
                      <p:cNvPicPr>
                        <a:picLocks noChangeAspect="1" noChangeArrowheads="1"/>
                      </p:cNvPicPr>
                      <p:nvPr/>
                    </p:nvPicPr>
                    <p:blipFill>
                      <a:blip r:embed="rId5"/>
                      <a:srcRect/>
                      <a:stretch>
                        <a:fillRect/>
                      </a:stretch>
                    </p:blipFill>
                    <p:spPr bwMode="auto">
                      <a:xfrm>
                        <a:off x="1016763" y="1987135"/>
                        <a:ext cx="692467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6721" y="2168916"/>
            <a:ext cx="8478361" cy="3796446"/>
          </a:xfrm>
        </p:spPr>
        <p:txBody>
          <a:bodyPr/>
          <a:lstStyle/>
          <a:p>
            <a:pPr eaLnBrk="1" hangingPunct="1">
              <a:spcBef>
                <a:spcPct val="0"/>
              </a:spcBef>
              <a:buClrTx/>
              <a:buSzTx/>
            </a:pPr>
            <a:r>
              <a:rPr lang="zh-CN" altLang="en-US" dirty="0">
                <a:latin typeface="+mn-ea"/>
              </a:rPr>
              <a:t>现在考虑密文中形如</a:t>
            </a:r>
            <a:r>
              <a:rPr lang="zh-CN" altLang="en-US" dirty="0" smtClean="0">
                <a:latin typeface="+mn-ea"/>
              </a:rPr>
              <a:t>（</a:t>
            </a:r>
            <a:r>
              <a:rPr lang="en-US" altLang="zh-CN" dirty="0" smtClean="0">
                <a:latin typeface="+mn-ea"/>
              </a:rPr>
              <a:t>-Z</a:t>
            </a:r>
            <a:r>
              <a:rPr lang="zh-CN" altLang="en-US" dirty="0">
                <a:latin typeface="+mn-ea"/>
              </a:rPr>
              <a:t>）和（</a:t>
            </a:r>
            <a:r>
              <a:rPr lang="en-US" altLang="zh-CN" dirty="0" smtClean="0">
                <a:latin typeface="+mn-ea"/>
              </a:rPr>
              <a:t>Z-</a:t>
            </a:r>
            <a:r>
              <a:rPr lang="zh-CN" altLang="en-US" dirty="0" smtClean="0">
                <a:latin typeface="+mn-ea"/>
              </a:rPr>
              <a:t>）</a:t>
            </a:r>
            <a:r>
              <a:rPr lang="zh-CN" altLang="en-US" dirty="0">
                <a:latin typeface="+mn-ea"/>
              </a:rPr>
              <a:t>的双字母的出现情况</a:t>
            </a:r>
            <a:r>
              <a:rPr lang="zh-CN" altLang="en-US" dirty="0" smtClean="0">
                <a:latin typeface="+mn-ea"/>
              </a:rPr>
              <a:t>。</a:t>
            </a:r>
            <a:endParaRPr lang="en-US" altLang="zh-CN" dirty="0" smtClean="0">
              <a:latin typeface="+mn-ea"/>
            </a:endParaRPr>
          </a:p>
          <a:p>
            <a:pPr eaLnBrk="1" hangingPunct="1">
              <a:spcBef>
                <a:spcPct val="0"/>
              </a:spcBef>
              <a:buClrTx/>
              <a:buSzTx/>
            </a:pPr>
            <a:r>
              <a:rPr lang="zh-CN" altLang="en-US" dirty="0" smtClean="0">
                <a:latin typeface="+mn-ea"/>
              </a:rPr>
              <a:t>在</a:t>
            </a:r>
            <a:r>
              <a:rPr lang="zh-CN" altLang="en-US" dirty="0">
                <a:latin typeface="+mn-ea"/>
              </a:rPr>
              <a:t>密文中没有同时出现形</a:t>
            </a:r>
            <a:r>
              <a:rPr lang="zh-CN" altLang="en-US" dirty="0" smtClean="0">
                <a:latin typeface="+mn-ea"/>
              </a:rPr>
              <a:t>如（</a:t>
            </a:r>
            <a:r>
              <a:rPr lang="en-US" altLang="zh-CN" dirty="0" smtClean="0">
                <a:latin typeface="+mn-ea"/>
              </a:rPr>
              <a:t>-Z</a:t>
            </a:r>
            <a:r>
              <a:rPr lang="zh-CN" altLang="en-US" dirty="0">
                <a:latin typeface="+mn-ea"/>
              </a:rPr>
              <a:t>）和（</a:t>
            </a:r>
            <a:r>
              <a:rPr lang="en-US" altLang="zh-CN" dirty="0" smtClean="0">
                <a:latin typeface="+mn-ea"/>
              </a:rPr>
              <a:t>Z-</a:t>
            </a:r>
            <a:r>
              <a:rPr lang="zh-CN" altLang="en-US" dirty="0" smtClean="0">
                <a:latin typeface="+mn-ea"/>
              </a:rPr>
              <a:t>）</a:t>
            </a:r>
            <a:r>
              <a:rPr lang="zh-CN" altLang="en-US" dirty="0">
                <a:latin typeface="+mn-ea"/>
              </a:rPr>
              <a:t>的双字母。</a:t>
            </a:r>
            <a:endParaRPr lang="en-US" altLang="zh-CN" dirty="0">
              <a:latin typeface="+mn-ea"/>
            </a:endParaRPr>
          </a:p>
          <a:p>
            <a:pPr eaLnBrk="1" hangingPunct="1">
              <a:spcBef>
                <a:spcPct val="0"/>
              </a:spcBef>
              <a:buClrTx/>
              <a:buSzTx/>
            </a:pPr>
            <a:r>
              <a:rPr lang="zh-CN" altLang="en-US" dirty="0" smtClean="0"/>
              <a:t>因为</a:t>
            </a:r>
            <a:r>
              <a:rPr lang="en-US" altLang="zh-CN" dirty="0"/>
              <a:t>ZW</a:t>
            </a:r>
            <a:r>
              <a:rPr lang="zh-CN" altLang="en-US" dirty="0"/>
              <a:t>出现</a:t>
            </a:r>
            <a:r>
              <a:rPr lang="en-US" altLang="zh-CN" dirty="0"/>
              <a:t>4</a:t>
            </a:r>
            <a:r>
              <a:rPr lang="zh-CN" altLang="en-US" dirty="0" smtClean="0"/>
              <a:t>次</a:t>
            </a:r>
            <a:r>
              <a:rPr lang="zh-CN" altLang="en-US" dirty="0"/>
              <a:t>，</a:t>
            </a:r>
            <a:r>
              <a:rPr lang="en-US" altLang="zh-CN" dirty="0" smtClean="0"/>
              <a:t>WZ</a:t>
            </a:r>
            <a:r>
              <a:rPr lang="zh-CN" altLang="en-US" dirty="0"/>
              <a:t>没有出现</a:t>
            </a:r>
            <a:r>
              <a:rPr lang="en-US" altLang="zh-CN" dirty="0" err="1"/>
              <a:t>D</a:t>
            </a:r>
            <a:r>
              <a:rPr lang="en-US" altLang="zh-CN" baseline="-25000" dirty="0" err="1"/>
              <a:t>k</a:t>
            </a:r>
            <a:r>
              <a:rPr lang="en-US" altLang="zh-CN" dirty="0"/>
              <a:t>(W)∈{</a:t>
            </a:r>
            <a:r>
              <a:rPr lang="en-US" altLang="zh-CN" dirty="0" err="1" smtClean="0"/>
              <a:t>a,d,n</a:t>
            </a:r>
            <a:r>
              <a:rPr lang="en-US" altLang="zh-CN" dirty="0" smtClean="0"/>
              <a:t>}</a:t>
            </a:r>
            <a:r>
              <a:rPr lang="zh-CN" altLang="en-US" dirty="0" smtClean="0"/>
              <a:t>，</a:t>
            </a:r>
            <a:r>
              <a:rPr lang="en-US" altLang="zh-CN" dirty="0" smtClean="0"/>
              <a:t>W</a:t>
            </a:r>
            <a:r>
              <a:rPr lang="zh-CN" altLang="en-US" dirty="0"/>
              <a:t>的出现频率为</a:t>
            </a:r>
            <a:r>
              <a:rPr lang="en-US" altLang="zh-CN" dirty="0" smtClean="0"/>
              <a:t>0.048</a:t>
            </a:r>
            <a:r>
              <a:rPr lang="zh-CN" altLang="en-US" dirty="0" smtClean="0"/>
              <a:t>，</a:t>
            </a:r>
            <a:r>
              <a:rPr lang="en-US" altLang="zh-CN" dirty="0" smtClean="0"/>
              <a:t>d</a:t>
            </a:r>
            <a:r>
              <a:rPr lang="zh-CN" altLang="en-US" dirty="0"/>
              <a:t>的出现频率为</a:t>
            </a:r>
            <a:r>
              <a:rPr lang="en-US" altLang="zh-CN" dirty="0" smtClean="0"/>
              <a:t>0.043</a:t>
            </a:r>
            <a:r>
              <a:rPr lang="zh-CN" altLang="en-US" dirty="0" smtClean="0"/>
              <a:t>，所以</a:t>
            </a:r>
            <a:r>
              <a:rPr lang="zh-CN" altLang="en-US" dirty="0"/>
              <a:t>可以猜测</a:t>
            </a:r>
            <a:r>
              <a:rPr lang="en-US" altLang="zh-CN" dirty="0" err="1"/>
              <a:t>D</a:t>
            </a:r>
            <a:r>
              <a:rPr lang="en-US" altLang="zh-CN" baseline="-25000" dirty="0" err="1"/>
              <a:t>k</a:t>
            </a:r>
            <a:r>
              <a:rPr lang="en-US" altLang="zh-CN" dirty="0"/>
              <a:t>(W)=d</a:t>
            </a:r>
            <a:r>
              <a:rPr lang="zh-CN" altLang="en-US" dirty="0"/>
              <a:t>。</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70</a:t>
            </a:fld>
            <a:endParaRPr lang="en-US" altLang="zh-CN"/>
          </a:p>
        </p:txBody>
      </p:sp>
    </p:spTree>
    <p:extLst>
      <p:ext uri="{BB962C8B-B14F-4D97-AF65-F5344CB8AC3E}">
        <p14:creationId xmlns:p14="http://schemas.microsoft.com/office/powerpoint/2010/main" val="1686758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6716" y="2017714"/>
            <a:ext cx="8640576" cy="4066464"/>
          </a:xfrm>
        </p:spPr>
        <p:txBody>
          <a:bodyPr/>
          <a:lstStyle/>
          <a:p>
            <a:pPr>
              <a:defRPr/>
            </a:pPr>
            <a:r>
              <a:rPr lang="zh-CN" altLang="en-US" sz="3000" dirty="0"/>
              <a:t>注意到</a:t>
            </a:r>
            <a:r>
              <a:rPr lang="en-US" altLang="zh-CN" sz="3000" dirty="0"/>
              <a:t>DZ</a:t>
            </a:r>
            <a:r>
              <a:rPr lang="zh-CN" altLang="en-US" sz="3000" dirty="0"/>
              <a:t>出现</a:t>
            </a:r>
            <a:r>
              <a:rPr lang="en-US" altLang="zh-CN" sz="3000" dirty="0"/>
              <a:t>4</a:t>
            </a:r>
            <a:r>
              <a:rPr lang="zh-CN" altLang="en-US" sz="3000" dirty="0"/>
              <a:t>次，</a:t>
            </a:r>
            <a:r>
              <a:rPr lang="en-US" altLang="zh-CN" sz="3000" dirty="0"/>
              <a:t>ZD</a:t>
            </a:r>
            <a:r>
              <a:rPr lang="zh-CN" altLang="en-US" sz="3000" dirty="0"/>
              <a:t>出现</a:t>
            </a:r>
            <a:r>
              <a:rPr lang="en-US" altLang="zh-CN" sz="3000" dirty="0"/>
              <a:t>2</a:t>
            </a:r>
            <a:r>
              <a:rPr lang="zh-CN" altLang="en-US" sz="3000" dirty="0"/>
              <a:t>次，可以猜测</a:t>
            </a:r>
            <a:r>
              <a:rPr lang="en-US" altLang="zh-CN" sz="3000" dirty="0" err="1"/>
              <a:t>D</a:t>
            </a:r>
            <a:r>
              <a:rPr lang="en-US" altLang="zh-CN" sz="3000" baseline="-25000" dirty="0" err="1"/>
              <a:t>k</a:t>
            </a:r>
            <a:r>
              <a:rPr lang="en-US" altLang="zh-CN" sz="3000" dirty="0"/>
              <a:t>(d)∈{</a:t>
            </a:r>
            <a:r>
              <a:rPr lang="en-US" altLang="zh-CN" sz="3000" dirty="0" err="1"/>
              <a:t>r,s,t</a:t>
            </a:r>
            <a:r>
              <a:rPr lang="en-US" altLang="zh-CN" sz="3000" dirty="0"/>
              <a:t>}</a:t>
            </a:r>
            <a:r>
              <a:rPr lang="zh-CN" altLang="en-US" sz="3000" dirty="0" smtClean="0"/>
              <a:t>。</a:t>
            </a:r>
            <a:endParaRPr lang="en-US" altLang="zh-CN" sz="3000" dirty="0" smtClean="0"/>
          </a:p>
          <a:p>
            <a:pPr>
              <a:defRPr/>
            </a:pPr>
            <a:r>
              <a:rPr lang="zh-CN" altLang="en-US" sz="3000" dirty="0" smtClean="0"/>
              <a:t>在</a:t>
            </a:r>
            <a:r>
              <a:rPr lang="en-US" altLang="zh-CN" sz="3000" dirty="0" err="1"/>
              <a:t>D</a:t>
            </a:r>
            <a:r>
              <a:rPr lang="en-US" altLang="zh-CN" sz="3000" baseline="-25000" dirty="0" err="1"/>
              <a:t>k</a:t>
            </a:r>
            <a:r>
              <a:rPr lang="en-US" altLang="zh-CN" sz="3000" dirty="0"/>
              <a:t>(Z)=e</a:t>
            </a:r>
            <a:r>
              <a:rPr lang="zh-CN" altLang="en-US" sz="3000" dirty="0"/>
              <a:t>和</a:t>
            </a:r>
            <a:r>
              <a:rPr lang="en-US" altLang="zh-CN" sz="3000" dirty="0" err="1"/>
              <a:t>D</a:t>
            </a:r>
            <a:r>
              <a:rPr lang="en-US" altLang="zh-CN" sz="3000" baseline="-25000" dirty="0" err="1"/>
              <a:t>k</a:t>
            </a:r>
            <a:r>
              <a:rPr lang="en-US" altLang="zh-CN" sz="3000" dirty="0"/>
              <a:t>(W)=d</a:t>
            </a:r>
            <a:r>
              <a:rPr lang="zh-CN" altLang="en-US" sz="3000" dirty="0"/>
              <a:t>的假设前提下，继续观察</a:t>
            </a:r>
            <a:r>
              <a:rPr lang="zh-CN" altLang="en-US" sz="3000" dirty="0" smtClean="0"/>
              <a:t>密文</a:t>
            </a:r>
            <a:endParaRPr lang="en-US" altLang="zh-CN" sz="3000" dirty="0" smtClean="0"/>
          </a:p>
          <a:p>
            <a:pPr>
              <a:defRPr/>
            </a:pPr>
            <a:r>
              <a:rPr lang="zh-CN" altLang="en-US" sz="3000" dirty="0" smtClean="0"/>
              <a:t>可以</a:t>
            </a:r>
            <a:r>
              <a:rPr lang="zh-CN" altLang="en-US" sz="3000" dirty="0"/>
              <a:t>注意到在密文的开始部分出现了</a:t>
            </a:r>
            <a:r>
              <a:rPr lang="en-US" altLang="zh-CN" sz="3000" dirty="0"/>
              <a:t>ZRW</a:t>
            </a:r>
            <a:r>
              <a:rPr lang="zh-CN" altLang="en-US" sz="3000" dirty="0"/>
              <a:t>和</a:t>
            </a:r>
            <a:r>
              <a:rPr lang="en-US" altLang="zh-CN" sz="3000" dirty="0"/>
              <a:t>RZW</a:t>
            </a:r>
            <a:r>
              <a:rPr lang="zh-CN" altLang="en-US" sz="3000" dirty="0"/>
              <a:t>，并且在后面还出现了</a:t>
            </a:r>
            <a:r>
              <a:rPr lang="en-US" altLang="zh-CN" sz="3000" dirty="0"/>
              <a:t>RW</a:t>
            </a:r>
            <a:r>
              <a:rPr lang="zh-CN" altLang="en-US" sz="3000" dirty="0"/>
              <a:t>因为</a:t>
            </a:r>
            <a:r>
              <a:rPr lang="en-US" altLang="zh-CN" sz="3000" dirty="0"/>
              <a:t>R</a:t>
            </a:r>
            <a:r>
              <a:rPr lang="zh-CN" altLang="en-US" sz="3000" dirty="0"/>
              <a:t>在密文中经常出现，并且</a:t>
            </a:r>
            <a:r>
              <a:rPr lang="en-US" altLang="zh-CN" sz="3000" dirty="0" err="1"/>
              <a:t>nd</a:t>
            </a:r>
            <a:r>
              <a:rPr lang="zh-CN" altLang="en-US" sz="3000" dirty="0"/>
              <a:t>为明文中时常出现的双字母，所以很有</a:t>
            </a:r>
            <a:r>
              <a:rPr lang="zh-CN" altLang="en-US" sz="3000" dirty="0" smtClean="0"/>
              <a:t>可能</a:t>
            </a:r>
            <a:r>
              <a:rPr lang="en-US" altLang="zh-CN" sz="3000" dirty="0" smtClean="0"/>
              <a:t> </a:t>
            </a:r>
            <a:r>
              <a:rPr lang="en-US" altLang="zh-CN" sz="3000" dirty="0" err="1"/>
              <a:t>D</a:t>
            </a:r>
            <a:r>
              <a:rPr lang="en-US" altLang="zh-CN" sz="3000" baseline="-25000" dirty="0" err="1"/>
              <a:t>k</a:t>
            </a:r>
            <a:r>
              <a:rPr lang="en-US" altLang="zh-CN" sz="3000" dirty="0"/>
              <a:t>(R)=n</a:t>
            </a: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71</a:t>
            </a:fld>
            <a:endParaRPr lang="en-US" altLang="zh-CN"/>
          </a:p>
        </p:txBody>
      </p:sp>
    </p:spTree>
    <p:extLst>
      <p:ext uri="{BB962C8B-B14F-4D97-AF65-F5344CB8AC3E}">
        <p14:creationId xmlns:p14="http://schemas.microsoft.com/office/powerpoint/2010/main" val="24368108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86721" y="2017713"/>
            <a:ext cx="8568367" cy="826248"/>
          </a:xfrm>
        </p:spPr>
        <p:txBody>
          <a:bodyPr/>
          <a:lstStyle/>
          <a:p>
            <a:r>
              <a:rPr lang="zh-CN" altLang="en-US" dirty="0"/>
              <a:t>明文与密文的部分对应关系如下</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72</a:t>
            </a:fld>
            <a:endParaRPr lang="en-US" altLang="zh-CN"/>
          </a:p>
        </p:txBody>
      </p:sp>
      <p:pic>
        <p:nvPicPr>
          <p:cNvPr id="7" name="图片 6">
            <a:extLst>
              <a:ext uri="{FF2B5EF4-FFF2-40B4-BE49-F238E27FC236}">
                <a16:creationId xmlns="" xmlns:a16="http://schemas.microsoft.com/office/drawing/2014/main" id="{56548585-660E-4902-9D62-E4430A045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12" y="2916790"/>
            <a:ext cx="8346847" cy="244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6519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1724" y="2017713"/>
            <a:ext cx="8523364" cy="2266344"/>
          </a:xfrm>
        </p:spPr>
        <p:txBody>
          <a:bodyPr/>
          <a:lstStyle/>
          <a:p>
            <a:r>
              <a:rPr lang="zh-CN" altLang="en-US" dirty="0"/>
              <a:t>因为</a:t>
            </a:r>
            <a:r>
              <a:rPr lang="en-US" altLang="zh-CN" dirty="0"/>
              <a:t>NZ</a:t>
            </a:r>
            <a:r>
              <a:rPr lang="zh-CN" altLang="en-US" dirty="0"/>
              <a:t>是密文中时常出现的双字母，而</a:t>
            </a:r>
            <a:r>
              <a:rPr lang="en-US" altLang="zh-CN" dirty="0"/>
              <a:t>ZN</a:t>
            </a:r>
            <a:r>
              <a:rPr lang="zh-CN" altLang="en-US" dirty="0"/>
              <a:t>不出现，所以可以试着猜测</a:t>
            </a:r>
            <a:r>
              <a:rPr lang="en-US" altLang="zh-CN" dirty="0" err="1"/>
              <a:t>D</a:t>
            </a:r>
            <a:r>
              <a:rPr lang="en-US" altLang="zh-CN" baseline="-25000" dirty="0" err="1"/>
              <a:t>k</a:t>
            </a:r>
            <a:r>
              <a:rPr lang="en-US" altLang="zh-CN" dirty="0"/>
              <a:t>(N)=h</a:t>
            </a:r>
            <a:r>
              <a:rPr lang="zh-CN" altLang="en-US" dirty="0"/>
              <a:t>。如果这个猜测正确，那么由明文片段</a:t>
            </a:r>
            <a:r>
              <a:rPr lang="en-US" altLang="zh-CN" dirty="0"/>
              <a:t>ne-</a:t>
            </a:r>
            <a:r>
              <a:rPr lang="en-US" altLang="zh-CN" dirty="0" err="1"/>
              <a:t>ndhe</a:t>
            </a:r>
            <a:r>
              <a:rPr lang="zh-CN" altLang="en-US" dirty="0"/>
              <a:t>可以猜测 </a:t>
            </a:r>
            <a:r>
              <a:rPr lang="en-US" altLang="zh-CN" dirty="0" err="1"/>
              <a:t>D</a:t>
            </a:r>
            <a:r>
              <a:rPr lang="en-US" altLang="zh-CN" baseline="-25000" dirty="0" err="1"/>
              <a:t>k</a:t>
            </a:r>
            <a:r>
              <a:rPr lang="en-US" altLang="zh-CN" dirty="0"/>
              <a:t>(C)=a </a:t>
            </a:r>
            <a:r>
              <a:rPr lang="zh-CN" altLang="en-US" dirty="0"/>
              <a:t>。于是，可得</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73</a:t>
            </a:fld>
            <a:endParaRPr lang="en-US" altLang="zh-CN"/>
          </a:p>
        </p:txBody>
      </p:sp>
      <p:pic>
        <p:nvPicPr>
          <p:cNvPr id="7" name="图片 6">
            <a:extLst>
              <a:ext uri="{FF2B5EF4-FFF2-40B4-BE49-F238E27FC236}">
                <a16:creationId xmlns="" xmlns:a16="http://schemas.microsoft.com/office/drawing/2014/main" id="{E450FF1F-F9B9-4FB4-A082-49F9C13C8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04" y="4104045"/>
            <a:ext cx="748347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656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712" y="2017713"/>
            <a:ext cx="8703376" cy="2896386"/>
          </a:xfrm>
        </p:spPr>
        <p:txBody>
          <a:bodyPr/>
          <a:lstStyle/>
          <a:p>
            <a:r>
              <a:rPr lang="zh-CN" altLang="en-US" dirty="0"/>
              <a:t>在密文中，</a:t>
            </a:r>
            <a:r>
              <a:rPr lang="en-US" altLang="zh-CN" dirty="0"/>
              <a:t>M</a:t>
            </a:r>
            <a:r>
              <a:rPr lang="zh-CN" altLang="en-US" dirty="0"/>
              <a:t>是第</a:t>
            </a:r>
            <a:r>
              <a:rPr lang="en-US" altLang="zh-CN" dirty="0"/>
              <a:t>2</a:t>
            </a:r>
            <a:r>
              <a:rPr lang="zh-CN" altLang="en-US" dirty="0"/>
              <a:t>个最常出现的字母。对于密文片段</a:t>
            </a:r>
            <a:r>
              <a:rPr lang="en-US" altLang="zh-CN" dirty="0"/>
              <a:t>RNM</a:t>
            </a:r>
            <a:r>
              <a:rPr lang="zh-CN" altLang="en-US" dirty="0"/>
              <a:t>，已经猜测它对应明文</a:t>
            </a:r>
            <a:r>
              <a:rPr lang="en-US" altLang="zh-CN" dirty="0" err="1" smtClean="0"/>
              <a:t>nh</a:t>
            </a:r>
            <a:r>
              <a:rPr lang="en-US" altLang="zh-CN" dirty="0" smtClean="0"/>
              <a:t>-</a:t>
            </a:r>
            <a:r>
              <a:rPr lang="zh-CN" altLang="en-US" dirty="0" smtClean="0"/>
              <a:t>。</a:t>
            </a:r>
            <a:endParaRPr lang="en-US" altLang="zh-CN" dirty="0" smtClean="0"/>
          </a:p>
          <a:p>
            <a:r>
              <a:rPr lang="zh-CN" altLang="en-US" dirty="0" smtClean="0"/>
              <a:t>由此可知</a:t>
            </a:r>
            <a:r>
              <a:rPr lang="en-US" altLang="zh-CN" dirty="0"/>
              <a:t>h</a:t>
            </a:r>
            <a:r>
              <a:rPr lang="zh-CN" altLang="en-US" dirty="0"/>
              <a:t>可能是某一明文单词的首字母。因此，</a:t>
            </a:r>
            <a:r>
              <a:rPr lang="en-US" altLang="zh-CN" dirty="0"/>
              <a:t>M</a:t>
            </a:r>
            <a:r>
              <a:rPr lang="zh-CN" altLang="en-US" dirty="0"/>
              <a:t>可能代表明文中的一个元音字母。</a:t>
            </a:r>
            <a:r>
              <a:rPr lang="en-US" altLang="zh-CN" dirty="0"/>
              <a:t> </a:t>
            </a:r>
            <a:r>
              <a:rPr lang="zh-CN" altLang="en-US" dirty="0"/>
              <a:t>因为</a:t>
            </a:r>
            <a:r>
              <a:rPr lang="en-US" altLang="zh-CN" dirty="0" err="1"/>
              <a:t>D</a:t>
            </a:r>
            <a:r>
              <a:rPr lang="en-US" altLang="zh-CN" baseline="-25000" dirty="0" err="1"/>
              <a:t>k</a:t>
            </a:r>
            <a:r>
              <a:rPr lang="en-US" altLang="zh-CN" dirty="0"/>
              <a:t>(C)=a</a:t>
            </a:r>
            <a:r>
              <a:rPr lang="en-US" altLang="zh-CN" dirty="0" smtClean="0"/>
              <a:t>,</a:t>
            </a:r>
            <a:r>
              <a:rPr lang="en-US" altLang="zh-CN" dirty="0"/>
              <a:t> </a:t>
            </a:r>
            <a:r>
              <a:rPr lang="en-US" altLang="zh-CN" dirty="0" err="1"/>
              <a:t>D</a:t>
            </a:r>
            <a:r>
              <a:rPr lang="en-US" altLang="zh-CN" baseline="-25000" dirty="0" err="1"/>
              <a:t>k</a:t>
            </a:r>
            <a:r>
              <a:rPr lang="en-US" altLang="zh-CN" dirty="0"/>
              <a:t>(Z)=e</a:t>
            </a:r>
            <a:r>
              <a:rPr lang="zh-CN" altLang="en-US" dirty="0"/>
              <a:t>，所以可以猜测 </a:t>
            </a:r>
            <a:r>
              <a:rPr lang="en-US" altLang="zh-CN" dirty="0" err="1"/>
              <a:t>D</a:t>
            </a:r>
            <a:r>
              <a:rPr lang="en-US" altLang="zh-CN" baseline="-25000" dirty="0" err="1"/>
              <a:t>k</a:t>
            </a:r>
            <a:r>
              <a:rPr lang="en-US" altLang="zh-CN" dirty="0"/>
              <a:t>(M)∈{</a:t>
            </a:r>
            <a:r>
              <a:rPr lang="en-US" altLang="zh-CN" dirty="0" err="1"/>
              <a:t>i,o</a:t>
            </a:r>
            <a:r>
              <a:rPr lang="en-US" altLang="zh-CN" dirty="0"/>
              <a:t>}</a:t>
            </a:r>
            <a:r>
              <a:rPr lang="zh-CN" altLang="en-US" dirty="0" smtClean="0"/>
              <a:t>。</a:t>
            </a:r>
            <a:endParaRPr lang="en-US" altLang="zh-CN" dirty="0" smtClean="0"/>
          </a:p>
          <a:p>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74</a:t>
            </a:fld>
            <a:endParaRPr lang="en-US" altLang="zh-CN"/>
          </a:p>
        </p:txBody>
      </p:sp>
    </p:spTree>
    <p:extLst>
      <p:ext uri="{BB962C8B-B14F-4D97-AF65-F5344CB8AC3E}">
        <p14:creationId xmlns:p14="http://schemas.microsoft.com/office/powerpoint/2010/main" val="39718782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3312" y="2168916"/>
            <a:ext cx="8433358" cy="1215081"/>
          </a:xfrm>
        </p:spPr>
        <p:txBody>
          <a:bodyPr/>
          <a:lstStyle/>
          <a:p>
            <a:r>
              <a:rPr lang="zh-CN" altLang="en-US" dirty="0"/>
              <a:t>又因为明文双字母</a:t>
            </a:r>
            <a:r>
              <a:rPr lang="en-US" altLang="zh-CN" dirty="0" err="1"/>
              <a:t>ai</a:t>
            </a:r>
            <a:r>
              <a:rPr lang="zh-CN" altLang="en-US" dirty="0"/>
              <a:t>比</a:t>
            </a:r>
            <a:r>
              <a:rPr lang="en-US" altLang="zh-CN" dirty="0" err="1"/>
              <a:t>ao</a:t>
            </a:r>
            <a:r>
              <a:rPr lang="zh-CN" altLang="en-US" dirty="0"/>
              <a:t>更常出现，所以由密文双字母</a:t>
            </a:r>
            <a:r>
              <a:rPr lang="en-US" altLang="zh-CN" dirty="0"/>
              <a:t>CM</a:t>
            </a:r>
            <a:r>
              <a:rPr lang="zh-CN" altLang="en-US" dirty="0"/>
              <a:t>，先猜测</a:t>
            </a:r>
            <a:r>
              <a:rPr lang="en-US" altLang="zh-CN" dirty="0" err="1"/>
              <a:t>D</a:t>
            </a:r>
            <a:r>
              <a:rPr lang="en-US" altLang="zh-CN" baseline="-25000" dirty="0" err="1"/>
              <a:t>k</a:t>
            </a:r>
            <a:r>
              <a:rPr lang="en-US" altLang="zh-CN" dirty="0"/>
              <a:t>(M)=</a:t>
            </a:r>
            <a:r>
              <a:rPr lang="en-US" altLang="zh-CN" dirty="0" err="1"/>
              <a:t>i</a:t>
            </a:r>
            <a:r>
              <a:rPr lang="zh-CN" altLang="en-US" dirty="0"/>
              <a:t>。于是有</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75</a:t>
            </a:fld>
            <a:endParaRPr lang="en-US" altLang="zh-CN"/>
          </a:p>
        </p:txBody>
      </p:sp>
      <p:pic>
        <p:nvPicPr>
          <p:cNvPr id="7" name="图片 6">
            <a:extLst>
              <a:ext uri="{FF2B5EF4-FFF2-40B4-BE49-F238E27FC236}">
                <a16:creationId xmlns="" xmlns:a16="http://schemas.microsoft.com/office/drawing/2014/main" id="{C2513609-7DE6-4079-9E20-ADFEDF1C4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3609012"/>
            <a:ext cx="8469312" cy="205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76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1724" y="2017713"/>
            <a:ext cx="8523364" cy="4114800"/>
          </a:xfrm>
        </p:spPr>
        <p:txBody>
          <a:bodyPr/>
          <a:lstStyle/>
          <a:p>
            <a:pPr>
              <a:defRPr/>
            </a:pPr>
            <a:r>
              <a:rPr lang="zh-CN" altLang="en-US" dirty="0"/>
              <a:t>现在来确定哪个密文字母对应明文字母</a:t>
            </a:r>
            <a:r>
              <a:rPr lang="en-US" altLang="zh-CN" dirty="0"/>
              <a:t>o</a:t>
            </a:r>
            <a:r>
              <a:rPr lang="zh-CN" altLang="en-US" dirty="0"/>
              <a:t>。因为</a:t>
            </a:r>
            <a:r>
              <a:rPr lang="en-US" altLang="zh-CN" dirty="0"/>
              <a:t>o</a:t>
            </a:r>
            <a:r>
              <a:rPr lang="zh-CN" altLang="en-US" dirty="0"/>
              <a:t>是一个常见的明文字母，所以可以猜测</a:t>
            </a:r>
            <a:endParaRPr lang="en-US" altLang="zh-CN" dirty="0"/>
          </a:p>
          <a:p>
            <a:pPr marL="0" indent="0" algn="ctr">
              <a:buNone/>
              <a:defRPr/>
            </a:pPr>
            <a:r>
              <a:rPr lang="en-US" altLang="zh-CN" dirty="0" err="1"/>
              <a:t>E</a:t>
            </a:r>
            <a:r>
              <a:rPr lang="en-US" altLang="zh-CN" baseline="-25000" dirty="0" err="1"/>
              <a:t>k</a:t>
            </a:r>
            <a:r>
              <a:rPr lang="en-US" altLang="zh-CN" dirty="0"/>
              <a:t>(o)∈{D,F,J,Y}</a:t>
            </a:r>
          </a:p>
          <a:p>
            <a:pPr>
              <a:defRPr/>
            </a:pPr>
            <a:r>
              <a:rPr lang="zh-CN" altLang="en-US" dirty="0" smtClean="0"/>
              <a:t>由此</a:t>
            </a:r>
            <a:r>
              <a:rPr lang="zh-CN" altLang="en-US" dirty="0"/>
              <a:t>，最可能的是</a:t>
            </a:r>
            <a:r>
              <a:rPr lang="en-US" altLang="zh-CN" dirty="0" err="1"/>
              <a:t>E</a:t>
            </a:r>
            <a:r>
              <a:rPr lang="en-US" altLang="zh-CN" baseline="-25000" dirty="0" err="1"/>
              <a:t>k</a:t>
            </a:r>
            <a:r>
              <a:rPr lang="en-US" altLang="zh-CN" dirty="0"/>
              <a:t>(o)=Y</a:t>
            </a:r>
            <a:r>
              <a:rPr lang="zh-CN" altLang="en-US" dirty="0" smtClean="0"/>
              <a:t>。</a:t>
            </a:r>
            <a:endParaRPr lang="en-US" altLang="zh-CN" dirty="0" smtClean="0"/>
          </a:p>
          <a:p>
            <a:pPr>
              <a:defRPr/>
            </a:pPr>
            <a:r>
              <a:rPr lang="zh-CN" altLang="en-US" dirty="0" smtClean="0"/>
              <a:t>否则</a:t>
            </a:r>
            <a:r>
              <a:rPr lang="zh-CN" altLang="en-US" dirty="0"/>
              <a:t>，由密文片段</a:t>
            </a:r>
            <a:r>
              <a:rPr lang="en-US" altLang="zh-CN" dirty="0"/>
              <a:t>CFM</a:t>
            </a:r>
            <a:r>
              <a:rPr lang="zh-CN" altLang="en-US" dirty="0"/>
              <a:t>或</a:t>
            </a:r>
            <a:r>
              <a:rPr lang="en-US" altLang="zh-CN" dirty="0"/>
              <a:t>CJM</a:t>
            </a:r>
            <a:r>
              <a:rPr lang="zh-CN" altLang="en-US" dirty="0"/>
              <a:t>将得到明文中的一长串元音</a:t>
            </a:r>
            <a:r>
              <a:rPr lang="en-US" altLang="zh-CN" dirty="0" err="1"/>
              <a:t>aoi</a:t>
            </a:r>
            <a:r>
              <a:rPr lang="zh-CN" altLang="en-US" dirty="0"/>
              <a:t>，这是不太</a:t>
            </a:r>
            <a:r>
              <a:rPr lang="zh-CN" altLang="en-US" dirty="0" smtClean="0"/>
              <a:t>可能</a:t>
            </a:r>
            <a:r>
              <a:rPr lang="zh-CN" altLang="en-US" dirty="0">
                <a:latin typeface="+mn-ea"/>
              </a:rPr>
              <a:t>的</a:t>
            </a:r>
            <a:r>
              <a:rPr lang="zh-CN" altLang="en-US" dirty="0" smtClean="0">
                <a:latin typeface="+mn-ea"/>
              </a:rPr>
              <a:t>。</a:t>
            </a:r>
            <a:endParaRPr lang="en-US" altLang="zh-CN" dirty="0" smtClean="0">
              <a:latin typeface="+mn-ea"/>
            </a:endParaRPr>
          </a:p>
          <a:p>
            <a:pPr>
              <a:defRPr/>
            </a:pPr>
            <a:r>
              <a:rPr lang="zh-CN" altLang="en-US" dirty="0" smtClean="0">
                <a:latin typeface="+mn-ea"/>
              </a:rPr>
              <a:t>因此</a:t>
            </a:r>
            <a:r>
              <a:rPr lang="zh-CN" altLang="en-US" dirty="0">
                <a:latin typeface="+mn-ea"/>
              </a:rPr>
              <a:t>，猜测</a:t>
            </a:r>
            <a:r>
              <a:rPr lang="en-US" altLang="zh-CN" dirty="0" err="1"/>
              <a:t>E</a:t>
            </a:r>
            <a:r>
              <a:rPr lang="en-US" altLang="zh-CN" baseline="-25000" dirty="0" err="1"/>
              <a:t>k</a:t>
            </a:r>
            <a:r>
              <a:rPr lang="en-US" altLang="zh-CN" dirty="0"/>
              <a:t>(Y)=o</a:t>
            </a:r>
            <a:r>
              <a:rPr lang="zh-CN" altLang="en-US" dirty="0">
                <a:latin typeface="+mn-ea"/>
              </a:rPr>
              <a:t>。</a:t>
            </a:r>
            <a:endParaRPr lang="en-US" altLang="zh-CN" dirty="0">
              <a:latin typeface="+mn-ea"/>
            </a:endParaRPr>
          </a:p>
          <a:p>
            <a:pPr>
              <a:defRPr/>
            </a:pP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76</a:t>
            </a:fld>
            <a:endParaRPr lang="en-US" altLang="zh-CN"/>
          </a:p>
        </p:txBody>
      </p:sp>
    </p:spTree>
    <p:extLst>
      <p:ext uri="{BB962C8B-B14F-4D97-AF65-F5344CB8AC3E}">
        <p14:creationId xmlns:p14="http://schemas.microsoft.com/office/powerpoint/2010/main" val="30968770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1706" y="2017713"/>
            <a:ext cx="8793382" cy="2986392"/>
          </a:xfrm>
        </p:spPr>
        <p:txBody>
          <a:bodyPr/>
          <a:lstStyle/>
          <a:p>
            <a:r>
              <a:rPr lang="zh-CN" altLang="en-US" dirty="0"/>
              <a:t>对另外</a:t>
            </a:r>
            <a:r>
              <a:rPr lang="en-US" altLang="zh-CN" dirty="0"/>
              <a:t>3</a:t>
            </a:r>
            <a:r>
              <a:rPr lang="zh-CN" altLang="en-US" dirty="0"/>
              <a:t>个最常出现的密文字母 </a:t>
            </a:r>
            <a:r>
              <a:rPr lang="en-US" altLang="zh-CN" dirty="0"/>
              <a:t>D</a:t>
            </a:r>
            <a:r>
              <a:rPr lang="zh-CN" altLang="en-US" dirty="0"/>
              <a:t>、</a:t>
            </a:r>
            <a:r>
              <a:rPr lang="en-US" altLang="zh-CN" dirty="0"/>
              <a:t>F</a:t>
            </a:r>
            <a:r>
              <a:rPr lang="zh-CN" altLang="en-US" dirty="0"/>
              <a:t>、</a:t>
            </a:r>
            <a:r>
              <a:rPr lang="en-US" altLang="zh-CN" dirty="0"/>
              <a:t>J </a:t>
            </a:r>
            <a:r>
              <a:rPr lang="zh-CN" altLang="en-US" dirty="0"/>
              <a:t>进行猜测。在密文片段中</a:t>
            </a:r>
            <a:r>
              <a:rPr lang="en-US" altLang="zh-CN" dirty="0"/>
              <a:t>NMD</a:t>
            </a:r>
            <a:r>
              <a:rPr lang="zh-CN" altLang="en-US" dirty="0"/>
              <a:t>出现了两次，所以可以猜测 ，于是密文片段</a:t>
            </a:r>
            <a:r>
              <a:rPr lang="en-US" altLang="zh-CN" dirty="0"/>
              <a:t>NMD</a:t>
            </a:r>
            <a:r>
              <a:rPr lang="zh-CN" altLang="en-US" dirty="0"/>
              <a:t>对应明文</a:t>
            </a:r>
            <a:r>
              <a:rPr lang="en-US" altLang="zh-CN" dirty="0"/>
              <a:t>his</a:t>
            </a:r>
            <a:r>
              <a:rPr lang="zh-CN" altLang="en-US" dirty="0" smtClean="0"/>
              <a:t>。</a:t>
            </a:r>
            <a:endParaRPr lang="en-US" altLang="zh-CN" dirty="0" smtClean="0"/>
          </a:p>
          <a:p>
            <a:r>
              <a:rPr lang="zh-CN" altLang="en-US" dirty="0" smtClean="0"/>
              <a:t>这</a:t>
            </a:r>
            <a:r>
              <a:rPr lang="zh-CN" altLang="en-US" dirty="0"/>
              <a:t>与前面的猜测</a:t>
            </a:r>
            <a:r>
              <a:rPr lang="en-US" altLang="zh-CN" dirty="0" err="1"/>
              <a:t>D</a:t>
            </a:r>
            <a:r>
              <a:rPr lang="en-US" altLang="zh-CN" baseline="-25000" dirty="0" err="1"/>
              <a:t>k</a:t>
            </a:r>
            <a:r>
              <a:rPr lang="en-US" altLang="zh-CN" dirty="0"/>
              <a:t>(d)∈{</a:t>
            </a:r>
            <a:r>
              <a:rPr lang="en-US" altLang="zh-CN" dirty="0" err="1"/>
              <a:t>r,s,t</a:t>
            </a:r>
            <a:r>
              <a:rPr lang="en-US" altLang="zh-CN" dirty="0"/>
              <a:t>}</a:t>
            </a:r>
            <a:r>
              <a:rPr lang="zh-CN" altLang="en-US" dirty="0"/>
              <a:t>是一致的。对于密文片段</a:t>
            </a:r>
            <a:r>
              <a:rPr lang="en-US" altLang="zh-CN" dirty="0"/>
              <a:t>HNCMF</a:t>
            </a:r>
            <a:r>
              <a:rPr lang="zh-CN" altLang="en-US" dirty="0"/>
              <a:t>，猜测它可能对应明文</a:t>
            </a:r>
            <a:r>
              <a:rPr lang="en-US" altLang="zh-CN" dirty="0"/>
              <a:t>chair</a:t>
            </a:r>
            <a:r>
              <a:rPr lang="zh-CN" altLang="en-US" dirty="0"/>
              <a:t>，由此可知</a:t>
            </a:r>
            <a:r>
              <a:rPr lang="en-US" altLang="zh-CN" dirty="0" err="1"/>
              <a:t>D</a:t>
            </a:r>
            <a:r>
              <a:rPr lang="en-US" altLang="zh-CN" baseline="-25000" dirty="0" err="1"/>
              <a:t>k</a:t>
            </a:r>
            <a:r>
              <a:rPr lang="en-US" altLang="zh-CN" dirty="0"/>
              <a:t>(F)=r, </a:t>
            </a:r>
            <a:r>
              <a:rPr lang="en-US" altLang="zh-CN" dirty="0" err="1"/>
              <a:t>D</a:t>
            </a:r>
            <a:r>
              <a:rPr lang="en-US" altLang="zh-CN" baseline="-25000" dirty="0" err="1"/>
              <a:t>k</a:t>
            </a:r>
            <a:r>
              <a:rPr lang="en-US" altLang="zh-CN" dirty="0"/>
              <a:t>(H)=c, </a:t>
            </a:r>
            <a:r>
              <a:rPr lang="en-US" altLang="zh-CN" dirty="0" err="1"/>
              <a:t>D</a:t>
            </a:r>
            <a:r>
              <a:rPr lang="en-US" altLang="zh-CN" baseline="-25000" dirty="0" err="1"/>
              <a:t>k</a:t>
            </a:r>
            <a:r>
              <a:rPr lang="en-US" altLang="zh-CN" dirty="0"/>
              <a:t>(J)=t</a:t>
            </a:r>
            <a:r>
              <a:rPr lang="zh-CN" altLang="en-US" dirty="0"/>
              <a:t> </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77</a:t>
            </a:fld>
            <a:endParaRPr lang="en-US" altLang="zh-CN"/>
          </a:p>
        </p:txBody>
      </p:sp>
    </p:spTree>
    <p:extLst>
      <p:ext uri="{BB962C8B-B14F-4D97-AF65-F5344CB8AC3E}">
        <p14:creationId xmlns:p14="http://schemas.microsoft.com/office/powerpoint/2010/main" val="35243050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1706" y="2017713"/>
            <a:ext cx="8793382" cy="691239"/>
          </a:xfrm>
        </p:spPr>
        <p:txBody>
          <a:bodyPr/>
          <a:lstStyle/>
          <a:p>
            <a:r>
              <a:rPr lang="zh-CN" altLang="en-US" sz="2800" dirty="0" smtClean="0"/>
              <a:t>现在</a:t>
            </a:r>
            <a:r>
              <a:rPr lang="zh-CN" altLang="en-US" sz="2800" dirty="0"/>
              <a:t>，</a:t>
            </a:r>
            <a:r>
              <a:rPr lang="zh-CN" altLang="en-US" sz="2800" dirty="0" smtClean="0"/>
              <a:t>有</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78</a:t>
            </a:fld>
            <a:endParaRPr lang="en-US" altLang="zh-CN"/>
          </a:p>
        </p:txBody>
      </p:sp>
      <p:pic>
        <p:nvPicPr>
          <p:cNvPr id="7" name="图片 6">
            <a:extLst>
              <a:ext uri="{FF2B5EF4-FFF2-40B4-BE49-F238E27FC236}">
                <a16:creationId xmlns="" xmlns:a16="http://schemas.microsoft.com/office/drawing/2014/main" id="{33A7CC28-31C1-41DF-A1B2-205FD6622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24" y="2663948"/>
            <a:ext cx="8278350" cy="319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5277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2017713"/>
            <a:ext cx="8748379" cy="4114800"/>
          </a:xfrm>
        </p:spPr>
        <p:txBody>
          <a:bodyPr/>
          <a:lstStyle/>
          <a:p>
            <a:r>
              <a:rPr lang="zh-CN" altLang="en-US" dirty="0"/>
              <a:t>利用与上述类似的分析方法，容易确定其余密文字母和明文字母的对应关系</a:t>
            </a:r>
            <a:r>
              <a:rPr lang="zh-CN" altLang="en-US" dirty="0" smtClean="0"/>
              <a:t>。</a:t>
            </a:r>
            <a:endParaRPr lang="en-US" altLang="zh-CN" dirty="0" smtClean="0"/>
          </a:p>
          <a:p>
            <a:r>
              <a:rPr lang="zh-CN" altLang="en-US" dirty="0" smtClean="0"/>
              <a:t>最后</a:t>
            </a:r>
            <a:r>
              <a:rPr lang="zh-CN" altLang="en-US" dirty="0"/>
              <a:t>，将得到的明文加上标点符号，</a:t>
            </a:r>
            <a:r>
              <a:rPr lang="zh-CN" altLang="en-US" dirty="0" smtClean="0"/>
              <a:t>即</a:t>
            </a:r>
            <a:endParaRPr lang="en-US" altLang="zh-CN" dirty="0" smtClean="0"/>
          </a:p>
          <a:p>
            <a:r>
              <a:rPr lang="en-US" altLang="zh-CN" dirty="0" smtClean="0"/>
              <a:t>Our </a:t>
            </a:r>
            <a:r>
              <a:rPr lang="en-US" altLang="zh-CN" dirty="0"/>
              <a:t>friend from Paris examined his empty glass with surprise, as if evaporation had taken place while he wasn’t looking. I poured some more wine and he settled back in his chair, face tilted up towards the sun</a:t>
            </a:r>
            <a:r>
              <a:rPr lang="en-US" altLang="zh-CN" dirty="0" smtClean="0"/>
              <a:t>.</a:t>
            </a:r>
            <a:endParaRPr lang="en-US" altLang="zh-CN"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79</a:t>
            </a:fld>
            <a:endParaRPr lang="en-US" altLang="zh-CN"/>
          </a:p>
        </p:txBody>
      </p:sp>
    </p:spTree>
    <p:extLst>
      <p:ext uri="{BB962C8B-B14F-4D97-AF65-F5344CB8AC3E}">
        <p14:creationId xmlns:p14="http://schemas.microsoft.com/office/powerpoint/2010/main" val="328430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a:extLst>
              <a:ext uri="{FF2B5EF4-FFF2-40B4-BE49-F238E27FC236}">
                <a16:creationId xmlns="" xmlns:a16="http://schemas.microsoft.com/office/drawing/2014/main" id="{1A7CE550-7F64-4BD2-AD5C-E8916D0ED5E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4E6611DE-9BE6-40F0-A608-82D031409A28}"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3315" name="页脚占位符 4">
            <a:extLst>
              <a:ext uri="{FF2B5EF4-FFF2-40B4-BE49-F238E27FC236}">
                <a16:creationId xmlns="" xmlns:a16="http://schemas.microsoft.com/office/drawing/2014/main" id="{41E888D7-2A36-4771-B7E3-3852EF6582D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dirty="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dirty="0">
              <a:latin typeface="Tahoma" panose="020B0604030504040204" pitchFamily="34" charset="0"/>
            </a:endParaRPr>
          </a:p>
        </p:txBody>
      </p:sp>
      <p:sp>
        <p:nvSpPr>
          <p:cNvPr id="13316" name="灯片编号占位符 5">
            <a:extLst>
              <a:ext uri="{FF2B5EF4-FFF2-40B4-BE49-F238E27FC236}">
                <a16:creationId xmlns="" xmlns:a16="http://schemas.microsoft.com/office/drawing/2014/main" id="{412EF15F-E9D0-4B54-8015-D2663F4B87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4677F972-6A6C-4436-BFCC-2A91476395A9}" type="slidenum">
              <a:rPr lang="en-US" altLang="zh-CN" sz="1400" smtClean="0">
                <a:latin typeface="Tahoma" panose="020B0604030504040204" pitchFamily="34" charset="0"/>
              </a:rPr>
              <a:pPr>
                <a:spcBef>
                  <a:spcPct val="0"/>
                </a:spcBef>
                <a:buClrTx/>
                <a:buSzTx/>
                <a:buFontTx/>
                <a:buNone/>
              </a:pPr>
              <a:t>8</a:t>
            </a:fld>
            <a:endParaRPr lang="en-US" altLang="zh-CN" sz="1400" dirty="0">
              <a:latin typeface="Tahoma" panose="020B0604030504040204" pitchFamily="34" charset="0"/>
            </a:endParaRPr>
          </a:p>
        </p:txBody>
      </p:sp>
      <mc:AlternateContent xmlns:mc="http://schemas.openxmlformats.org/markup-compatibility/2006" xmlns:a14="http://schemas.microsoft.com/office/drawing/2010/main">
        <mc:Choice Requires="a14">
          <p:sp>
            <p:nvSpPr>
              <p:cNvPr id="13318" name="Text Box 3">
                <a:extLst>
                  <a:ext uri="{FF2B5EF4-FFF2-40B4-BE49-F238E27FC236}">
                    <a16:creationId xmlns="" xmlns:a16="http://schemas.microsoft.com/office/drawing/2014/main" id="{27C2CCD4-FF94-488F-9F77-E088A1BC73A5}"/>
                  </a:ext>
                </a:extLst>
              </p:cNvPr>
              <p:cNvSpPr txBox="1">
                <a:spLocks noChangeArrowheads="1"/>
              </p:cNvSpPr>
              <p:nvPr/>
            </p:nvSpPr>
            <p:spPr bwMode="auto">
              <a:xfrm>
                <a:off x="431724" y="1853895"/>
                <a:ext cx="8505825" cy="4442113"/>
              </a:xfrm>
              <a:prstGeom prst="rect">
                <a:avLst/>
              </a:prstGeom>
              <a:noFill/>
              <a:ln>
                <a:noFill/>
              </a:ln>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90000"/>
                  <a:buFont typeface="Monotype Sorts" pitchFamily="2" charset="2"/>
                  <a:buNone/>
                  <a:defRPr/>
                </a:pPr>
                <a:r>
                  <a:rPr lang="zh-CN" altLang="en-US" sz="2800" dirty="0" smtClean="0">
                    <a:latin typeface="+mn-ea"/>
                    <a:ea typeface="+mn-ea"/>
                  </a:rPr>
                  <a:t>   </a:t>
                </a:r>
                <a:r>
                  <a:rPr lang="zh-CN" altLang="en-US" sz="2800" dirty="0" smtClean="0">
                    <a:latin typeface="+mn-lt"/>
                    <a:ea typeface="+mn-ea"/>
                  </a:rPr>
                  <a:t>设</a:t>
                </a:r>
                <a:r>
                  <a:rPr lang="zh-CN" altLang="en-US" sz="2800" dirty="0">
                    <a:latin typeface="+mn-lt"/>
                    <a:ea typeface="+mn-ea"/>
                  </a:rPr>
                  <a:t>为正整数，</a:t>
                </a:r>
                <a:r>
                  <a:rPr lang="en-US" altLang="zh-CN" sz="2800" i="1" dirty="0">
                    <a:latin typeface="+mn-lt"/>
                    <a:ea typeface="+mn-ea"/>
                  </a:rPr>
                  <a:t>M</a:t>
                </a:r>
                <a:r>
                  <a:rPr lang="zh-CN" altLang="en-US" sz="2800" dirty="0">
                    <a:latin typeface="+mn-lt"/>
                    <a:ea typeface="+mn-ea"/>
                  </a:rPr>
                  <a:t>、</a:t>
                </a:r>
                <a:r>
                  <a:rPr lang="en-US" altLang="zh-CN" sz="2800" i="1" dirty="0">
                    <a:latin typeface="+mn-lt"/>
                    <a:ea typeface="+mn-ea"/>
                  </a:rPr>
                  <a:t>C</a:t>
                </a:r>
                <a:r>
                  <a:rPr lang="zh-CN" altLang="en-US" sz="2800" dirty="0">
                    <a:latin typeface="+mn-lt"/>
                    <a:ea typeface="+mn-ea"/>
                  </a:rPr>
                  <a:t>和</a:t>
                </a:r>
                <a:r>
                  <a:rPr lang="en-US" altLang="zh-CN" sz="2800" i="1" dirty="0">
                    <a:latin typeface="+mn-lt"/>
                    <a:ea typeface="+mn-ea"/>
                  </a:rPr>
                  <a:t>K</a:t>
                </a:r>
                <a:r>
                  <a:rPr lang="zh-CN" altLang="en-US" sz="2800" dirty="0">
                    <a:latin typeface="+mn-lt"/>
                    <a:ea typeface="+mn-ea"/>
                  </a:rPr>
                  <a:t>分别为明文空间、密文空间和密钥空间。明文、密文都是长度为</a:t>
                </a:r>
                <a:r>
                  <a:rPr lang="en-US" altLang="zh-CN" sz="2800" i="1" dirty="0">
                    <a:latin typeface="+mn-lt"/>
                    <a:ea typeface="+mn-ea"/>
                  </a:rPr>
                  <a:t>n</a:t>
                </a:r>
                <a:r>
                  <a:rPr lang="zh-CN" altLang="en-US" sz="2800" dirty="0">
                    <a:latin typeface="+mn-lt"/>
                    <a:ea typeface="+mn-ea"/>
                  </a:rPr>
                  <a:t>的字符序列，分别记为</a:t>
                </a:r>
                <a:r>
                  <a:rPr lang="en-US" altLang="zh-CN" sz="2800" dirty="0">
                    <a:latin typeface="+mn-lt"/>
                    <a:ea typeface="+mn-ea"/>
                    <a:cs typeface="Times New Roman" panose="02020603050405020304" pitchFamily="18" charset="0"/>
                  </a:rPr>
                  <a:t>X=(</a:t>
                </a:r>
                <a:r>
                  <a:rPr lang="en-US" altLang="zh-CN" sz="2800" i="1" dirty="0">
                    <a:latin typeface="+mn-lt"/>
                    <a:ea typeface="+mn-ea"/>
                    <a:cs typeface="Times New Roman" panose="02020603050405020304" pitchFamily="18" charset="0"/>
                  </a:rPr>
                  <a:t>x</a:t>
                </a:r>
                <a:r>
                  <a:rPr lang="en-US" altLang="zh-CN" sz="2800" baseline="-25000" dirty="0">
                    <a:latin typeface="+mn-lt"/>
                    <a:ea typeface="+mn-ea"/>
                    <a:cs typeface="Times New Roman" panose="02020603050405020304" pitchFamily="18" charset="0"/>
                  </a:rPr>
                  <a:t>1</a:t>
                </a:r>
                <a:r>
                  <a:rPr lang="en-US" altLang="zh-CN" sz="2800" dirty="0">
                    <a:latin typeface="+mn-lt"/>
                    <a:ea typeface="+mn-ea"/>
                    <a:cs typeface="Times New Roman" panose="02020603050405020304" pitchFamily="18" charset="0"/>
                  </a:rPr>
                  <a:t>,</a:t>
                </a:r>
                <a:r>
                  <a:rPr lang="en-US" altLang="zh-CN" sz="2800" i="1" dirty="0">
                    <a:latin typeface="+mn-lt"/>
                    <a:ea typeface="+mn-ea"/>
                    <a:cs typeface="Times New Roman" panose="02020603050405020304" pitchFamily="18" charset="0"/>
                  </a:rPr>
                  <a:t>x</a:t>
                </a:r>
                <a:r>
                  <a:rPr lang="en-US" altLang="zh-CN" sz="2800" baseline="-25000" dirty="0">
                    <a:latin typeface="+mn-lt"/>
                    <a:ea typeface="+mn-ea"/>
                    <a:cs typeface="Times New Roman" panose="02020603050405020304" pitchFamily="18" charset="0"/>
                  </a:rPr>
                  <a:t>2</a:t>
                </a:r>
                <a:r>
                  <a:rPr lang="en-US" altLang="zh-CN" sz="2800" dirty="0">
                    <a:latin typeface="+mn-lt"/>
                    <a:ea typeface="+mn-ea"/>
                    <a:cs typeface="Times New Roman" panose="02020603050405020304" pitchFamily="18" charset="0"/>
                  </a:rPr>
                  <a:t>,…,</a:t>
                </a:r>
                <a:r>
                  <a:rPr lang="en-US" altLang="zh-CN" sz="2800" i="1" dirty="0" err="1">
                    <a:latin typeface="+mn-lt"/>
                    <a:ea typeface="+mn-ea"/>
                    <a:cs typeface="Times New Roman" panose="02020603050405020304" pitchFamily="18" charset="0"/>
                  </a:rPr>
                  <a:t>x</a:t>
                </a:r>
                <a:r>
                  <a:rPr lang="en-US" altLang="zh-CN" sz="2800" baseline="-25000" dirty="0" err="1">
                    <a:latin typeface="+mn-lt"/>
                    <a:ea typeface="+mn-ea"/>
                    <a:cs typeface="Times New Roman" panose="02020603050405020304" pitchFamily="18" charset="0"/>
                  </a:rPr>
                  <a:t>n</a:t>
                </a:r>
                <a:r>
                  <a:rPr lang="en-US" altLang="zh-CN" sz="2800" dirty="0">
                    <a:latin typeface="+mn-lt"/>
                    <a:ea typeface="+mn-ea"/>
                    <a:cs typeface="Times New Roman" panose="02020603050405020304" pitchFamily="18" charset="0"/>
                  </a:rPr>
                  <a:t>)</a:t>
                </a:r>
                <a:r>
                  <a:rPr lang="en-US" altLang="zh-CN" sz="2800" dirty="0">
                    <a:latin typeface="+mn-lt"/>
                    <a:cs typeface="Times New Roman" panose="02020603050405020304" pitchFamily="18" charset="0"/>
                  </a:rPr>
                  <a:t>∈M</a:t>
                </a:r>
                <a:r>
                  <a:rPr lang="zh-CN" altLang="en-US" sz="2800" dirty="0">
                    <a:latin typeface="+mn-lt"/>
                    <a:ea typeface="+mn-ea"/>
                  </a:rPr>
                  <a:t>和</a:t>
                </a:r>
                <a:r>
                  <a:rPr lang="en-US" altLang="zh-CN" sz="2800" dirty="0">
                    <a:latin typeface="+mn-lt"/>
                    <a:cs typeface="Times New Roman" panose="02020603050405020304" pitchFamily="18" charset="0"/>
                  </a:rPr>
                  <a:t>Y=(</a:t>
                </a:r>
                <a:r>
                  <a:rPr lang="en-US" altLang="zh-CN" sz="2800" i="1" dirty="0">
                    <a:latin typeface="+mn-lt"/>
                    <a:cs typeface="Times New Roman" panose="02020603050405020304" pitchFamily="18" charset="0"/>
                  </a:rPr>
                  <a:t>y</a:t>
                </a:r>
                <a:r>
                  <a:rPr lang="en-US" altLang="zh-CN" sz="2800" baseline="-25000" dirty="0">
                    <a:latin typeface="+mn-lt"/>
                    <a:cs typeface="Times New Roman" panose="02020603050405020304" pitchFamily="18" charset="0"/>
                  </a:rPr>
                  <a:t>1</a:t>
                </a:r>
                <a:r>
                  <a:rPr lang="en-US" altLang="zh-CN" sz="2800" dirty="0">
                    <a:latin typeface="+mn-lt"/>
                    <a:cs typeface="Times New Roman" panose="02020603050405020304" pitchFamily="18" charset="0"/>
                  </a:rPr>
                  <a:t>,</a:t>
                </a:r>
                <a:r>
                  <a:rPr lang="en-US" altLang="zh-CN" sz="2800" i="1" dirty="0">
                    <a:latin typeface="+mn-lt"/>
                    <a:cs typeface="Times New Roman" panose="02020603050405020304" pitchFamily="18" charset="0"/>
                  </a:rPr>
                  <a:t>y</a:t>
                </a:r>
                <a:r>
                  <a:rPr lang="en-US" altLang="zh-CN" sz="2800" baseline="-25000" dirty="0">
                    <a:latin typeface="+mn-lt"/>
                    <a:cs typeface="Times New Roman" panose="02020603050405020304" pitchFamily="18" charset="0"/>
                  </a:rPr>
                  <a:t>2</a:t>
                </a:r>
                <a:r>
                  <a:rPr lang="en-US" altLang="zh-CN" sz="2800" dirty="0">
                    <a:latin typeface="+mn-lt"/>
                    <a:cs typeface="Times New Roman" panose="02020603050405020304" pitchFamily="18" charset="0"/>
                  </a:rPr>
                  <a:t>,…,</a:t>
                </a:r>
                <a:r>
                  <a:rPr lang="en-US" altLang="zh-CN" sz="2800" i="1" dirty="0" err="1">
                    <a:latin typeface="+mn-lt"/>
                    <a:cs typeface="Times New Roman" panose="02020603050405020304" pitchFamily="18" charset="0"/>
                  </a:rPr>
                  <a:t>y</a:t>
                </a:r>
                <a:r>
                  <a:rPr lang="en-US" altLang="zh-CN" sz="2800" baseline="-25000" dirty="0" err="1">
                    <a:latin typeface="+mn-lt"/>
                    <a:cs typeface="Times New Roman" panose="02020603050405020304" pitchFamily="18" charset="0"/>
                  </a:rPr>
                  <a:t>n</a:t>
                </a:r>
                <a:r>
                  <a:rPr lang="en-US" altLang="zh-CN" sz="2800" dirty="0">
                    <a:latin typeface="+mn-lt"/>
                    <a:cs typeface="Times New Roman" panose="02020603050405020304" pitchFamily="18" charset="0"/>
                  </a:rPr>
                  <a:t>) ∈C</a:t>
                </a:r>
                <a:r>
                  <a:rPr lang="zh-CN" altLang="en-US" sz="2800" dirty="0">
                    <a:latin typeface="+mn-lt"/>
                    <a:ea typeface="+mn-ea"/>
                  </a:rPr>
                  <a:t>，</a:t>
                </a:r>
                <a:r>
                  <a:rPr lang="en-US" altLang="zh-CN" sz="2800" i="1" dirty="0">
                    <a:latin typeface="+mn-lt"/>
                    <a:ea typeface="+mn-ea"/>
                  </a:rPr>
                  <a:t>K</a:t>
                </a:r>
                <a:r>
                  <a:rPr lang="zh-CN" altLang="en-US" sz="2800" dirty="0">
                    <a:latin typeface="+mn-lt"/>
                    <a:ea typeface="+mn-ea"/>
                  </a:rPr>
                  <a:t>是定义在</a:t>
                </a:r>
                <a:r>
                  <a:rPr lang="en-US" altLang="zh-CN" sz="2800" dirty="0">
                    <a:latin typeface="+mn-lt"/>
                    <a:ea typeface="+mn-ea"/>
                  </a:rPr>
                  <a:t>{1,2,</a:t>
                </a:r>
                <a:r>
                  <a:rPr lang="en-US" altLang="zh-CN" sz="2800" dirty="0">
                    <a:latin typeface="+mn-lt"/>
                    <a:cs typeface="Times New Roman" panose="02020603050405020304" pitchFamily="18" charset="0"/>
                  </a:rPr>
                  <a:t>…,</a:t>
                </a:r>
                <a:r>
                  <a:rPr lang="en-US" altLang="zh-CN" sz="2800" i="1" dirty="0">
                    <a:latin typeface="+mn-lt"/>
                    <a:cs typeface="Times New Roman" panose="02020603050405020304" pitchFamily="18" charset="0"/>
                  </a:rPr>
                  <a:t>n</a:t>
                </a:r>
                <a:r>
                  <a:rPr lang="en-US" altLang="zh-CN" sz="2800" dirty="0">
                    <a:latin typeface="+mn-lt"/>
                    <a:ea typeface="+mn-ea"/>
                  </a:rPr>
                  <a:t>}</a:t>
                </a:r>
                <a:r>
                  <a:rPr lang="zh-CN" altLang="en-US" sz="2800" dirty="0">
                    <a:latin typeface="+mn-lt"/>
                    <a:ea typeface="+mn-ea"/>
                  </a:rPr>
                  <a:t>的所有置换组成的集合</a:t>
                </a:r>
                <a:r>
                  <a:rPr lang="zh-CN" altLang="en-US" sz="2800" dirty="0" smtClean="0">
                    <a:latin typeface="+mn-lt"/>
                    <a:ea typeface="+mn-ea"/>
                  </a:rPr>
                  <a:t>。</a:t>
                </a:r>
                <a:endParaRPr lang="en-US" altLang="zh-CN" sz="2800" dirty="0" smtClean="0">
                  <a:latin typeface="+mn-lt"/>
                  <a:ea typeface="+mn-ea"/>
                </a:endParaRPr>
              </a:p>
              <a:p>
                <a:pPr eaLnBrk="1" hangingPunct="1">
                  <a:buClr>
                    <a:schemeClr val="accent1"/>
                  </a:buClr>
                  <a:buSzPct val="90000"/>
                  <a:buFont typeface="Monotype Sorts" pitchFamily="2" charset="2"/>
                  <a:buNone/>
                  <a:defRPr/>
                </a:pPr>
                <a:r>
                  <a:rPr lang="en-US" altLang="zh-CN" sz="2800" dirty="0">
                    <a:latin typeface="+mn-lt"/>
                    <a:ea typeface="+mn-ea"/>
                  </a:rPr>
                  <a:t> </a:t>
                </a:r>
                <a:r>
                  <a:rPr lang="en-US" altLang="zh-CN" sz="2800" dirty="0" smtClean="0">
                    <a:latin typeface="+mn-lt"/>
                    <a:ea typeface="+mn-ea"/>
                  </a:rPr>
                  <a:t>    </a:t>
                </a:r>
                <a:r>
                  <a:rPr lang="zh-CN" altLang="en-US" sz="2800" dirty="0" smtClean="0">
                    <a:latin typeface="+mn-lt"/>
                    <a:ea typeface="+mn-ea"/>
                  </a:rPr>
                  <a:t>对</a:t>
                </a:r>
                <a:r>
                  <a:rPr lang="zh-CN" altLang="en-US" sz="2800" dirty="0">
                    <a:latin typeface="+mn-lt"/>
                    <a:ea typeface="+mn-ea"/>
                  </a:rPr>
                  <a:t>任何一个密钥</a:t>
                </a:r>
                <a:r>
                  <a:rPr lang="el-GR" altLang="zh-CN" sz="2800" dirty="0">
                    <a:latin typeface="+mn-lt"/>
                    <a:ea typeface="+mn-ea"/>
                    <a:cs typeface="Times New Roman" panose="02020603050405020304" pitchFamily="18" charset="0"/>
                  </a:rPr>
                  <a:t>σ</a:t>
                </a:r>
                <a:r>
                  <a:rPr lang="el-GR" altLang="zh-CN" sz="2800" dirty="0" smtClean="0">
                    <a:latin typeface="+mn-lt"/>
                    <a:cs typeface="Times New Roman" panose="02020603050405020304" pitchFamily="18" charset="0"/>
                  </a:rPr>
                  <a:t>∈</a:t>
                </a:r>
                <a:r>
                  <a:rPr lang="en-US" altLang="zh-CN" sz="2800" i="1" dirty="0" smtClean="0">
                    <a:latin typeface="+mn-lt"/>
                    <a:cs typeface="Times New Roman" panose="02020603050405020304" pitchFamily="18" charset="0"/>
                  </a:rPr>
                  <a:t>K</a:t>
                </a:r>
                <a:r>
                  <a:rPr lang="zh-CN" altLang="en-US" sz="2800" dirty="0" smtClean="0">
                    <a:latin typeface="+mn-lt"/>
                    <a:ea typeface="+mn-ea"/>
                  </a:rPr>
                  <a:t>，</a:t>
                </a:r>
                <a:r>
                  <a:rPr lang="zh-CN" altLang="en-US" sz="2800" dirty="0">
                    <a:latin typeface="+mn-lt"/>
                    <a:ea typeface="+mn-ea"/>
                  </a:rPr>
                  <a:t>即任何一个置换，定义置换密码</a:t>
                </a:r>
                <a:r>
                  <a:rPr lang="zh-CN" altLang="en-US" sz="2800" dirty="0" smtClean="0">
                    <a:latin typeface="+mn-lt"/>
                    <a:ea typeface="+mn-ea"/>
                  </a:rPr>
                  <a:t>为：</a:t>
                </a:r>
                <a:endParaRPr lang="en-US" altLang="zh-CN" sz="2800" dirty="0" smtClean="0">
                  <a:latin typeface="+mn-lt"/>
                  <a:ea typeface="+mn-ea"/>
                </a:endParaRPr>
              </a:p>
              <a:p>
                <a:pPr eaLnBrk="1" hangingPunct="1">
                  <a:buClr>
                    <a:schemeClr val="accent1"/>
                  </a:buClr>
                  <a:buSzPct val="90000"/>
                  <a:buFont typeface="Monotype Sorts" pitchFamily="2" charset="2"/>
                  <a:buNone/>
                  <a:defRPr/>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a:ea typeface="+mn-ea"/>
                            </a:rPr>
                          </m:ctrlPr>
                        </m:sSubPr>
                        <m:e>
                          <m:r>
                            <a:rPr lang="en-US" altLang="zh-CN" sz="2800" b="0" i="1" smtClean="0">
                              <a:latin typeface="Cambria Math"/>
                              <a:ea typeface="+mn-ea"/>
                            </a:rPr>
                            <m:t>𝑒</m:t>
                          </m:r>
                        </m:e>
                        <m:sub>
                          <m:r>
                            <a:rPr lang="zh-CN" altLang="en-US" sz="2800" i="1" smtClean="0">
                              <a:latin typeface="Cambria Math"/>
                              <a:ea typeface="+mn-ea"/>
                            </a:rPr>
                            <m:t>𝜎</m:t>
                          </m:r>
                        </m:sub>
                      </m:sSub>
                      <m:d>
                        <m:dPr>
                          <m:ctrlPr>
                            <a:rPr lang="en-US" altLang="zh-CN" sz="2800" b="0" i="1" smtClean="0">
                              <a:latin typeface="Cambria Math"/>
                              <a:ea typeface="+mn-ea"/>
                            </a:rPr>
                          </m:ctrlPr>
                        </m:dPr>
                        <m:e>
                          <m:r>
                            <a:rPr lang="en-US" altLang="zh-CN" sz="2800" b="0" i="1" smtClean="0">
                              <a:latin typeface="Cambria Math"/>
                              <a:ea typeface="+mn-ea"/>
                            </a:rPr>
                            <m:t> </m:t>
                          </m:r>
                          <m:r>
                            <a:rPr lang="en-US" altLang="zh-CN" sz="2800" b="0" i="1" smtClean="0">
                              <a:latin typeface="Cambria Math"/>
                              <a:ea typeface="+mn-ea"/>
                            </a:rPr>
                            <m:t>𝑥</m:t>
                          </m:r>
                          <m:r>
                            <a:rPr lang="en-US" altLang="zh-CN" sz="2800" b="0" i="1" baseline="-25000" smtClean="0">
                              <a:latin typeface="Cambria Math"/>
                              <a:ea typeface="+mn-ea"/>
                            </a:rPr>
                            <m:t>1</m:t>
                          </m:r>
                          <m:r>
                            <a:rPr lang="en-US" altLang="zh-CN" sz="2800" b="0" i="1" smtClean="0">
                              <a:latin typeface="Cambria Math"/>
                              <a:ea typeface="+mn-ea"/>
                            </a:rPr>
                            <m:t>,</m:t>
                          </m:r>
                          <m:r>
                            <a:rPr lang="en-US" altLang="zh-CN" sz="2800" b="0" i="1" smtClean="0">
                              <a:latin typeface="Cambria Math"/>
                              <a:ea typeface="+mn-ea"/>
                            </a:rPr>
                            <m:t>𝑥</m:t>
                          </m:r>
                          <m:r>
                            <a:rPr lang="en-US" altLang="zh-CN" sz="2800" b="0" i="1" baseline="-25000" smtClean="0">
                              <a:latin typeface="Cambria Math"/>
                              <a:ea typeface="+mn-ea"/>
                            </a:rPr>
                            <m:t>2</m:t>
                          </m:r>
                          <m:r>
                            <a:rPr lang="en-US" altLang="zh-CN" sz="2800" b="0" i="1" smtClean="0">
                              <a:latin typeface="Cambria Math"/>
                              <a:ea typeface="+mn-ea"/>
                            </a:rPr>
                            <m:t>,</m:t>
                          </m:r>
                          <m:r>
                            <a:rPr lang="en-US" altLang="zh-CN" sz="2800" b="0" i="1" smtClean="0">
                              <a:latin typeface="Cambria Math"/>
                              <a:ea typeface="Cambria Math" panose="02040503050406030204" pitchFamily="18" charset="0"/>
                            </a:rPr>
                            <m:t>⋯</m:t>
                          </m:r>
                          <m:r>
                            <a:rPr lang="en-US" altLang="zh-CN" sz="2800" b="0" i="1" smtClean="0">
                              <a:latin typeface="Cambria Math"/>
                              <a:ea typeface="+mn-ea"/>
                            </a:rPr>
                            <m:t>,</m:t>
                          </m:r>
                          <m:r>
                            <a:rPr lang="en-US" altLang="zh-CN" sz="2800" b="0" i="1" smtClean="0">
                              <a:latin typeface="Cambria Math"/>
                              <a:ea typeface="+mn-ea"/>
                            </a:rPr>
                            <m:t>𝑥𝑛</m:t>
                          </m:r>
                        </m:e>
                      </m:d>
                      <m:r>
                        <a:rPr lang="en-US" altLang="zh-CN" sz="2800" i="1">
                          <a:latin typeface="Cambria Math"/>
                          <a:ea typeface="+mn-ea"/>
                        </a:rPr>
                        <m:t>=</m:t>
                      </m:r>
                      <m:d>
                        <m:dPr>
                          <m:ctrlPr>
                            <a:rPr lang="en-US" altLang="zh-CN" sz="2800" b="0" i="1" smtClean="0">
                              <a:latin typeface="Cambria Math"/>
                              <a:ea typeface="+mn-ea"/>
                            </a:rPr>
                          </m:ctrlPr>
                        </m:dPr>
                        <m:e>
                          <m:sSub>
                            <m:sSubPr>
                              <m:ctrlPr>
                                <a:rPr lang="en-US" altLang="zh-CN" sz="2800" b="0" i="1" smtClean="0">
                                  <a:latin typeface="Cambria Math"/>
                                  <a:ea typeface="+mn-ea"/>
                                </a:rPr>
                              </m:ctrlPr>
                            </m:sSubPr>
                            <m:e>
                              <m:r>
                                <a:rPr lang="en-US" altLang="zh-CN" sz="2800" b="0" i="1" smtClean="0">
                                  <a:latin typeface="Cambria Math"/>
                                  <a:ea typeface="+mn-ea"/>
                                </a:rPr>
                                <m:t>𝑥</m:t>
                              </m:r>
                            </m:e>
                            <m:sub>
                              <m:r>
                                <a:rPr lang="zh-CN" altLang="en-US" sz="2800" b="0" i="1" smtClean="0">
                                  <a:latin typeface="Cambria Math"/>
                                  <a:ea typeface="+mn-ea"/>
                                </a:rPr>
                                <m:t>𝜎</m:t>
                              </m:r>
                              <m:d>
                                <m:dPr>
                                  <m:ctrlPr>
                                    <a:rPr lang="en-US" altLang="zh-CN" sz="2800" b="0" i="1" smtClean="0">
                                      <a:latin typeface="Cambria Math"/>
                                      <a:ea typeface="+mn-ea"/>
                                    </a:rPr>
                                  </m:ctrlPr>
                                </m:dPr>
                                <m:e>
                                  <m:r>
                                    <a:rPr lang="en-US" altLang="zh-CN" sz="2800" b="0" i="1" smtClean="0">
                                      <a:latin typeface="Cambria Math"/>
                                      <a:ea typeface="+mn-ea"/>
                                    </a:rPr>
                                    <m:t>1</m:t>
                                  </m:r>
                                </m:e>
                              </m:d>
                            </m:sub>
                          </m:sSub>
                          <m:sSub>
                            <m:sSubPr>
                              <m:ctrlPr>
                                <a:rPr lang="en-US" altLang="zh-CN" sz="2800" b="0" i="1" smtClean="0">
                                  <a:latin typeface="Cambria Math"/>
                                  <a:ea typeface="+mn-ea"/>
                                </a:rPr>
                              </m:ctrlPr>
                            </m:sSubPr>
                            <m:e>
                              <m:r>
                                <a:rPr lang="en-US" altLang="zh-CN" sz="2800" b="0" i="1" smtClean="0">
                                  <a:latin typeface="Cambria Math"/>
                                  <a:ea typeface="+mn-ea"/>
                                </a:rPr>
                                <m:t>,</m:t>
                              </m:r>
                              <m:r>
                                <a:rPr lang="en-US" altLang="zh-CN" sz="2800" b="0" i="1" smtClean="0">
                                  <a:latin typeface="Cambria Math"/>
                                  <a:ea typeface="+mn-ea"/>
                                </a:rPr>
                                <m:t>𝑥</m:t>
                              </m:r>
                            </m:e>
                            <m:sub>
                              <m:r>
                                <a:rPr lang="zh-CN" altLang="en-US" sz="2800" b="0" i="1" smtClean="0">
                                  <a:latin typeface="Cambria Math"/>
                                  <a:ea typeface="+mn-ea"/>
                                </a:rPr>
                                <m:t>𝜎</m:t>
                              </m:r>
                              <m:d>
                                <m:dPr>
                                  <m:ctrlPr>
                                    <a:rPr lang="en-US" altLang="zh-CN" sz="2800" b="0" i="1" smtClean="0">
                                      <a:latin typeface="Cambria Math"/>
                                      <a:ea typeface="+mn-ea"/>
                                    </a:rPr>
                                  </m:ctrlPr>
                                </m:dPr>
                                <m:e>
                                  <m:r>
                                    <a:rPr lang="en-US" altLang="zh-CN" sz="2800" b="0" i="1" smtClean="0">
                                      <a:latin typeface="Cambria Math"/>
                                      <a:ea typeface="+mn-ea"/>
                                    </a:rPr>
                                    <m:t>2</m:t>
                                  </m:r>
                                </m:e>
                              </m:d>
                            </m:sub>
                          </m:sSub>
                          <m:r>
                            <a:rPr lang="en-US" altLang="zh-CN" sz="2800" b="0" i="1" smtClean="0">
                              <a:latin typeface="Cambria Math"/>
                              <a:ea typeface="+mn-ea"/>
                            </a:rPr>
                            <m:t>,</m:t>
                          </m:r>
                          <m:r>
                            <a:rPr lang="en-US" altLang="zh-CN" sz="2800" b="0" i="1" smtClean="0">
                              <a:latin typeface="Cambria Math"/>
                              <a:ea typeface="Cambria Math" panose="02040503050406030204" pitchFamily="18" charset="0"/>
                            </a:rPr>
                            <m:t>⋯,</m:t>
                          </m:r>
                          <m:sSub>
                            <m:sSubPr>
                              <m:ctrlPr>
                                <a:rPr lang="en-US" altLang="zh-CN" sz="2800" b="0" i="1" smtClean="0">
                                  <a:latin typeface="Cambria Math"/>
                                  <a:ea typeface="+mn-ea"/>
                                </a:rPr>
                              </m:ctrlPr>
                            </m:sSubPr>
                            <m:e>
                              <m:r>
                                <a:rPr lang="en-US" altLang="zh-CN" sz="2800" b="0" i="1" smtClean="0">
                                  <a:latin typeface="Cambria Math"/>
                                  <a:ea typeface="+mn-ea"/>
                                </a:rPr>
                                <m:t>𝑥</m:t>
                              </m:r>
                            </m:e>
                            <m:sub>
                              <m:r>
                                <a:rPr lang="zh-CN" altLang="en-US" sz="2800" b="0" i="1" smtClean="0">
                                  <a:latin typeface="Cambria Math"/>
                                  <a:ea typeface="+mn-ea"/>
                                </a:rPr>
                                <m:t>𝜎</m:t>
                              </m:r>
                              <m:d>
                                <m:dPr>
                                  <m:ctrlPr>
                                    <a:rPr lang="en-US" altLang="zh-CN" sz="2800" b="0" i="1" smtClean="0">
                                      <a:latin typeface="Cambria Math"/>
                                      <a:ea typeface="+mn-ea"/>
                                    </a:rPr>
                                  </m:ctrlPr>
                                </m:dPr>
                                <m:e>
                                  <m:r>
                                    <a:rPr lang="en-US" altLang="zh-CN" sz="2800" b="0" i="1" smtClean="0">
                                      <a:latin typeface="Cambria Math"/>
                                      <a:ea typeface="+mn-ea"/>
                                    </a:rPr>
                                    <m:t>𝑛</m:t>
                                  </m:r>
                                </m:e>
                              </m:d>
                            </m:sub>
                          </m:sSub>
                        </m:e>
                      </m:d>
                    </m:oMath>
                  </m:oMathPara>
                </a14:m>
                <a:endParaRPr lang="en-US" altLang="zh-CN" sz="2800" b="0" i="1" dirty="0" smtClean="0">
                  <a:latin typeface="+mn-lt"/>
                  <a:ea typeface="+mn-ea"/>
                </a:endParaRPr>
              </a:p>
              <a:p>
                <a:pPr algn="ctr" eaLnBrk="1" hangingPunct="1">
                  <a:buClr>
                    <a:schemeClr val="accent1"/>
                  </a:buClr>
                  <a:buSzPct val="90000"/>
                  <a:buFont typeface="Monotype Sorts" pitchFamily="2" charset="2"/>
                  <a:buNone/>
                  <a:defRPr/>
                </a:pPr>
                <a:r>
                  <a:rPr lang="en-US" altLang="zh-CN" sz="2800" dirty="0" smtClean="0"/>
                  <a:t> </a:t>
                </a:r>
                <a14:m>
                  <m:oMath xmlns:m="http://schemas.openxmlformats.org/officeDocument/2006/math">
                    <m:sSub>
                      <m:sSubPr>
                        <m:ctrlPr>
                          <a:rPr lang="en-US" altLang="zh-CN" sz="2800" i="1">
                            <a:latin typeface="Cambria Math"/>
                          </a:rPr>
                        </m:ctrlPr>
                      </m:sSubPr>
                      <m:e>
                        <m:r>
                          <a:rPr lang="en-US" altLang="zh-CN" sz="2800" b="0" i="1" smtClean="0">
                            <a:latin typeface="Cambria Math"/>
                          </a:rPr>
                          <m:t>𝑑</m:t>
                        </m:r>
                      </m:e>
                      <m:sub>
                        <m:sSup>
                          <m:sSupPr>
                            <m:ctrlPr>
                              <a:rPr lang="en-US" altLang="zh-CN" sz="2800" i="1">
                                <a:latin typeface="Cambria Math"/>
                              </a:rPr>
                            </m:ctrlPr>
                          </m:sSupPr>
                          <m:e>
                            <m:r>
                              <a:rPr lang="zh-CN" altLang="en-US" sz="2800" i="1">
                                <a:latin typeface="Cambria Math"/>
                              </a:rPr>
                              <m:t>𝜎</m:t>
                            </m:r>
                          </m:e>
                          <m:sup>
                            <m:r>
                              <a:rPr lang="en-US" altLang="zh-CN" sz="2800" i="1">
                                <a:latin typeface="Cambria Math"/>
                              </a:rPr>
                              <m:t>−1</m:t>
                            </m:r>
                          </m:sup>
                        </m:sSup>
                      </m:sub>
                    </m:sSub>
                    <m:d>
                      <m:dPr>
                        <m:ctrlPr>
                          <a:rPr lang="en-US" altLang="zh-CN" sz="2800" b="0" i="1" smtClean="0">
                            <a:latin typeface="Cambria Math"/>
                            <a:ea typeface="+mn-ea"/>
                          </a:rPr>
                        </m:ctrlPr>
                      </m:dPr>
                      <m:e>
                        <m:r>
                          <a:rPr lang="en-US" altLang="zh-CN" sz="2800" b="0" i="1" smtClean="0">
                            <a:latin typeface="Cambria Math"/>
                            <a:ea typeface="+mn-ea"/>
                          </a:rPr>
                          <m:t>𝑦</m:t>
                        </m:r>
                        <m:r>
                          <a:rPr lang="en-US" altLang="zh-CN" sz="2800" b="0" i="1" baseline="-25000" smtClean="0">
                            <a:latin typeface="Cambria Math"/>
                            <a:ea typeface="+mn-ea"/>
                          </a:rPr>
                          <m:t>1</m:t>
                        </m:r>
                        <m:r>
                          <a:rPr lang="en-US" altLang="zh-CN" sz="2800" b="0" i="1" smtClean="0">
                            <a:latin typeface="Cambria Math"/>
                            <a:ea typeface="+mn-ea"/>
                          </a:rPr>
                          <m:t>,</m:t>
                        </m:r>
                        <m:r>
                          <a:rPr lang="en-US" altLang="zh-CN" sz="2800" b="0" i="1" smtClean="0">
                            <a:latin typeface="Cambria Math"/>
                            <a:ea typeface="+mn-ea"/>
                          </a:rPr>
                          <m:t>𝑦</m:t>
                        </m:r>
                        <m:r>
                          <a:rPr lang="en-US" altLang="zh-CN" sz="2800" b="0" i="1" baseline="-25000" smtClean="0">
                            <a:latin typeface="Cambria Math"/>
                            <a:ea typeface="+mn-ea"/>
                          </a:rPr>
                          <m:t>2</m:t>
                        </m:r>
                        <m:r>
                          <a:rPr lang="en-US" altLang="zh-CN" sz="2800" b="0" i="1" smtClean="0">
                            <a:latin typeface="Cambria Math"/>
                            <a:ea typeface="+mn-ea"/>
                          </a:rPr>
                          <m:t>,</m:t>
                        </m:r>
                        <m:r>
                          <a:rPr lang="en-US" altLang="zh-CN" sz="2800" b="0" i="1" smtClean="0">
                            <a:latin typeface="Cambria Math"/>
                            <a:ea typeface="Cambria Math" panose="02040503050406030204" pitchFamily="18" charset="0"/>
                          </a:rPr>
                          <m:t>⋯</m:t>
                        </m:r>
                        <m:r>
                          <a:rPr lang="en-US" altLang="zh-CN" sz="2800" b="0" i="1" smtClean="0">
                            <a:latin typeface="Cambria Math"/>
                            <a:ea typeface="+mn-ea"/>
                          </a:rPr>
                          <m:t>,</m:t>
                        </m:r>
                        <m:r>
                          <a:rPr lang="en-US" altLang="zh-CN" sz="2800" b="0" i="1" smtClean="0">
                            <a:latin typeface="Cambria Math"/>
                            <a:ea typeface="+mn-ea"/>
                          </a:rPr>
                          <m:t>𝑦𝑛</m:t>
                        </m:r>
                      </m:e>
                    </m:d>
                    <m:r>
                      <a:rPr lang="en-US" altLang="zh-CN" sz="2800" b="0" i="1" smtClean="0">
                        <a:latin typeface="Cambria Math"/>
                        <a:ea typeface="+mn-ea"/>
                      </a:rPr>
                      <m:t>=(</m:t>
                    </m:r>
                    <m:sSub>
                      <m:sSubPr>
                        <m:ctrlPr>
                          <a:rPr lang="en-US" altLang="zh-CN" sz="2800" b="0" i="1" smtClean="0">
                            <a:latin typeface="Cambria Math"/>
                            <a:ea typeface="+mn-ea"/>
                          </a:rPr>
                        </m:ctrlPr>
                      </m:sSubPr>
                      <m:e>
                        <m:r>
                          <a:rPr lang="en-US" altLang="zh-CN" sz="2800" b="0" i="1" smtClean="0">
                            <a:latin typeface="Cambria Math"/>
                            <a:ea typeface="+mn-ea"/>
                          </a:rPr>
                          <m:t>𝑦</m:t>
                        </m:r>
                      </m:e>
                      <m:sub>
                        <m:sSup>
                          <m:sSupPr>
                            <m:ctrlPr>
                              <a:rPr lang="en-US" altLang="zh-CN" sz="2800" b="0" i="1" smtClean="0">
                                <a:latin typeface="Cambria Math"/>
                                <a:ea typeface="+mn-ea"/>
                              </a:rPr>
                            </m:ctrlPr>
                          </m:sSupPr>
                          <m:e>
                            <m:r>
                              <a:rPr lang="zh-CN" altLang="en-US" sz="2800" b="0" i="1" smtClean="0">
                                <a:latin typeface="Cambria Math"/>
                                <a:ea typeface="+mn-ea"/>
                              </a:rPr>
                              <m:t>𝜎</m:t>
                            </m:r>
                          </m:e>
                          <m:sup>
                            <m:r>
                              <a:rPr lang="en-US" altLang="zh-CN" sz="2800" b="0" i="1" smtClean="0">
                                <a:latin typeface="Cambria Math"/>
                                <a:ea typeface="+mn-ea"/>
                              </a:rPr>
                              <m:t>−1</m:t>
                            </m:r>
                          </m:sup>
                        </m:sSup>
                        <m:d>
                          <m:dPr>
                            <m:ctrlPr>
                              <a:rPr lang="en-US" altLang="zh-CN" sz="2800" b="0" i="1" smtClean="0">
                                <a:latin typeface="Cambria Math"/>
                                <a:ea typeface="+mn-ea"/>
                              </a:rPr>
                            </m:ctrlPr>
                          </m:dPr>
                          <m:e>
                            <m:r>
                              <a:rPr lang="en-US" altLang="zh-CN" sz="2800" b="0" i="1" smtClean="0">
                                <a:latin typeface="Cambria Math"/>
                                <a:ea typeface="+mn-ea"/>
                              </a:rPr>
                              <m:t>1</m:t>
                            </m:r>
                          </m:e>
                        </m:d>
                      </m:sub>
                    </m:sSub>
                    <m:r>
                      <a:rPr lang="en-US" altLang="zh-CN" sz="2800" b="0" i="1" smtClean="0">
                        <a:latin typeface="Cambria Math"/>
                        <a:ea typeface="+mn-ea"/>
                      </a:rPr>
                      <m:t>,</m:t>
                    </m:r>
                    <m:sSub>
                      <m:sSubPr>
                        <m:ctrlPr>
                          <a:rPr lang="en-US" altLang="zh-CN" sz="2800" i="1">
                            <a:latin typeface="Cambria Math"/>
                          </a:rPr>
                        </m:ctrlPr>
                      </m:sSubPr>
                      <m:e>
                        <m:r>
                          <a:rPr lang="en-US" altLang="zh-CN" sz="2800" i="1">
                            <a:latin typeface="Cambria Math"/>
                          </a:rPr>
                          <m:t>𝑦</m:t>
                        </m:r>
                      </m:e>
                      <m:sub>
                        <m:sSup>
                          <m:sSupPr>
                            <m:ctrlPr>
                              <a:rPr lang="en-US" altLang="zh-CN" sz="2800" i="1">
                                <a:latin typeface="Cambria Math"/>
                              </a:rPr>
                            </m:ctrlPr>
                          </m:sSupPr>
                          <m:e>
                            <m:r>
                              <a:rPr lang="zh-CN" altLang="en-US" sz="2800" i="1">
                                <a:latin typeface="Cambria Math"/>
                              </a:rPr>
                              <m:t>𝜎</m:t>
                            </m:r>
                          </m:e>
                          <m:sup>
                            <m:r>
                              <a:rPr lang="en-US" altLang="zh-CN" sz="2800" i="1">
                                <a:latin typeface="Cambria Math"/>
                              </a:rPr>
                              <m:t>−1</m:t>
                            </m:r>
                          </m:sup>
                        </m:sSup>
                        <m:d>
                          <m:dPr>
                            <m:ctrlPr>
                              <a:rPr lang="en-US" altLang="zh-CN" sz="2800" i="1">
                                <a:latin typeface="Cambria Math"/>
                              </a:rPr>
                            </m:ctrlPr>
                          </m:dPr>
                          <m:e>
                            <m:r>
                              <a:rPr lang="en-US" altLang="zh-CN" sz="2800" b="0" i="1" smtClean="0">
                                <a:latin typeface="Cambria Math"/>
                              </a:rPr>
                              <m:t>2</m:t>
                            </m:r>
                          </m:e>
                        </m:d>
                      </m:sub>
                    </m:sSub>
                    <m:r>
                      <a:rPr lang="en-US" altLang="zh-CN" sz="2800" b="0" i="1" smtClean="0">
                        <a:latin typeface="Cambria Math"/>
                      </a:rPr>
                      <m:t>,</m:t>
                    </m:r>
                    <m:r>
                      <a:rPr lang="en-US" altLang="zh-CN" sz="2800" b="0" i="1" smtClean="0">
                        <a:latin typeface="Cambria Math"/>
                        <a:ea typeface="Cambria Math" panose="02040503050406030204" pitchFamily="18" charset="0"/>
                      </a:rPr>
                      <m:t>⋯</m:t>
                    </m:r>
                    <m:r>
                      <a:rPr lang="en-US" altLang="zh-CN" sz="2800" b="0" i="1" smtClean="0">
                        <a:latin typeface="Cambria Math"/>
                      </a:rPr>
                      <m:t>,</m:t>
                    </m:r>
                    <m:sSub>
                      <m:sSubPr>
                        <m:ctrlPr>
                          <a:rPr lang="en-US" altLang="zh-CN" sz="2800" i="1">
                            <a:latin typeface="Cambria Math"/>
                          </a:rPr>
                        </m:ctrlPr>
                      </m:sSubPr>
                      <m:e>
                        <m:r>
                          <a:rPr lang="en-US" altLang="zh-CN" sz="2800" i="1">
                            <a:latin typeface="Cambria Math"/>
                          </a:rPr>
                          <m:t>𝑦</m:t>
                        </m:r>
                      </m:e>
                      <m:sub>
                        <m:sSup>
                          <m:sSupPr>
                            <m:ctrlPr>
                              <a:rPr lang="en-US" altLang="zh-CN" sz="2800" i="1">
                                <a:latin typeface="Cambria Math"/>
                              </a:rPr>
                            </m:ctrlPr>
                          </m:sSupPr>
                          <m:e>
                            <m:r>
                              <a:rPr lang="zh-CN" altLang="en-US" sz="2800" i="1">
                                <a:latin typeface="Cambria Math"/>
                              </a:rPr>
                              <m:t>𝜎</m:t>
                            </m:r>
                          </m:e>
                          <m:sup>
                            <m:r>
                              <a:rPr lang="en-US" altLang="zh-CN" sz="2800" i="1">
                                <a:latin typeface="Cambria Math"/>
                              </a:rPr>
                              <m:t>−1</m:t>
                            </m:r>
                          </m:sup>
                        </m:sSup>
                        <m:r>
                          <a:rPr lang="en-US" altLang="zh-CN" sz="2800" i="1">
                            <a:latin typeface="Cambria Math"/>
                          </a:rPr>
                          <m:t>(</m:t>
                        </m:r>
                        <m:r>
                          <a:rPr lang="en-US" altLang="zh-CN" sz="2800" b="0" i="1" smtClean="0">
                            <a:latin typeface="Cambria Math"/>
                          </a:rPr>
                          <m:t>𝑛</m:t>
                        </m:r>
                        <m:r>
                          <a:rPr lang="en-US" altLang="zh-CN" sz="2800" i="1">
                            <a:latin typeface="Cambria Math"/>
                          </a:rPr>
                          <m:t>)</m:t>
                        </m:r>
                      </m:sub>
                    </m:sSub>
                    <m:r>
                      <a:rPr lang="en-US" altLang="zh-CN" sz="2800" b="0" i="1" smtClean="0">
                        <a:latin typeface="Cambria Math"/>
                        <a:ea typeface="+mn-ea"/>
                      </a:rPr>
                      <m:t>)</m:t>
                    </m:r>
                  </m:oMath>
                </a14:m>
                <a:endParaRPr lang="en-US" altLang="zh-CN" sz="2800" dirty="0">
                  <a:latin typeface="+mn-lt"/>
                  <a:ea typeface="+mn-ea"/>
                </a:endParaRPr>
              </a:p>
              <a:p>
                <a:pPr eaLnBrk="1" hangingPunct="1">
                  <a:buClr>
                    <a:schemeClr val="accent1"/>
                  </a:buClr>
                  <a:buSzPct val="90000"/>
                  <a:buFont typeface="Monotype Sorts" pitchFamily="2" charset="2"/>
                  <a:buNone/>
                  <a:defRPr/>
                </a:pPr>
                <a:r>
                  <a:rPr lang="en-US" altLang="zh-CN" sz="2800" dirty="0">
                    <a:latin typeface="+mn-lt"/>
                    <a:ea typeface="+mn-ea"/>
                  </a:rPr>
                  <a:t>      </a:t>
                </a:r>
                <a:r>
                  <a:rPr lang="zh-CN" altLang="en-US" sz="2800" dirty="0">
                    <a:latin typeface="+mn-lt"/>
                    <a:ea typeface="+mn-ea"/>
                  </a:rPr>
                  <a:t>其中，</a:t>
                </a:r>
                <a:r>
                  <a:rPr lang="el-GR" altLang="zh-CN" sz="2800" dirty="0">
                    <a:solidFill>
                      <a:srgbClr val="000000"/>
                    </a:solidFill>
                    <a:latin typeface="+mn-lt"/>
                    <a:cs typeface="Times New Roman" panose="02020603050405020304" pitchFamily="18" charset="0"/>
                  </a:rPr>
                  <a:t>σ</a:t>
                </a:r>
                <a:r>
                  <a:rPr lang="en-US" altLang="zh-CN" sz="2800" baseline="30000" dirty="0">
                    <a:solidFill>
                      <a:srgbClr val="000000"/>
                    </a:solidFill>
                    <a:latin typeface="+mn-lt"/>
                    <a:cs typeface="Times New Roman" panose="02020603050405020304" pitchFamily="18" charset="0"/>
                  </a:rPr>
                  <a:t>-1</a:t>
                </a:r>
                <a:r>
                  <a:rPr lang="zh-CN" altLang="en-US" sz="2800" dirty="0">
                    <a:latin typeface="+mn-lt"/>
                    <a:ea typeface="+mn-ea"/>
                  </a:rPr>
                  <a:t>是</a:t>
                </a:r>
                <a:r>
                  <a:rPr lang="el-GR" altLang="zh-CN" sz="2800" dirty="0">
                    <a:solidFill>
                      <a:srgbClr val="000000"/>
                    </a:solidFill>
                    <a:latin typeface="+mn-lt"/>
                    <a:cs typeface="Times New Roman" panose="02020603050405020304" pitchFamily="18" charset="0"/>
                  </a:rPr>
                  <a:t>σ</a:t>
                </a:r>
                <a:r>
                  <a:rPr lang="zh-CN" altLang="en-US" sz="2800" dirty="0">
                    <a:solidFill>
                      <a:srgbClr val="000000"/>
                    </a:solidFill>
                    <a:latin typeface="+mn-lt"/>
                    <a:cs typeface="Times New Roman" panose="02020603050405020304" pitchFamily="18" charset="0"/>
                  </a:rPr>
                  <a:t>的逆置换，密钥空间</a:t>
                </a:r>
                <a:r>
                  <a:rPr lang="en-US" altLang="zh-CN" sz="2800" dirty="0">
                    <a:solidFill>
                      <a:srgbClr val="000000"/>
                    </a:solidFill>
                    <a:latin typeface="+mn-lt"/>
                    <a:cs typeface="Times New Roman" panose="02020603050405020304" pitchFamily="18" charset="0"/>
                  </a:rPr>
                  <a:t>K</a:t>
                </a:r>
                <a:r>
                  <a:rPr lang="zh-CN" altLang="en-US" sz="2800" dirty="0">
                    <a:solidFill>
                      <a:srgbClr val="000000"/>
                    </a:solidFill>
                    <a:latin typeface="+mn-lt"/>
                    <a:cs typeface="Times New Roman" panose="02020603050405020304" pitchFamily="18" charset="0"/>
                  </a:rPr>
                  <a:t>的大小为</a:t>
                </a:r>
                <a:r>
                  <a:rPr lang="en-US" altLang="zh-CN" sz="2800" i="1" dirty="0">
                    <a:solidFill>
                      <a:srgbClr val="000000"/>
                    </a:solidFill>
                    <a:latin typeface="+mn-lt"/>
                    <a:cs typeface="Times New Roman" panose="02020603050405020304" pitchFamily="18" charset="0"/>
                  </a:rPr>
                  <a:t>n</a:t>
                </a:r>
                <a:r>
                  <a:rPr lang="zh-CN" altLang="en-US" sz="2800" dirty="0">
                    <a:solidFill>
                      <a:srgbClr val="000000"/>
                    </a:solidFill>
                    <a:latin typeface="+mn-lt"/>
                    <a:cs typeface="Times New Roman" panose="02020603050405020304" pitchFamily="18" charset="0"/>
                  </a:rPr>
                  <a:t>！</a:t>
                </a:r>
                <a:endParaRPr kumimoji="1" lang="en-US" altLang="zh-CN" sz="2800" b="1" dirty="0">
                  <a:latin typeface="+mn-lt"/>
                  <a:ea typeface="+mn-ea"/>
                </a:endParaRPr>
              </a:p>
            </p:txBody>
          </p:sp>
        </mc:Choice>
        <mc:Fallback xmlns="">
          <p:sp>
            <p:nvSpPr>
              <p:cNvPr id="13318" name="Text Box 3">
                <a:extLst>
                  <a:ext uri="{FF2B5EF4-FFF2-40B4-BE49-F238E27FC236}">
                    <a16:creationId xmlns="" xmlns:a16="http://schemas.microsoft.com/office/drawing/2014/main" xmlns:a14="http://schemas.microsoft.com/office/drawing/2010/main" id="{27C2CCD4-FF94-488F-9F77-E088A1BC73A5}"/>
                  </a:ext>
                </a:extLst>
              </p:cNvPr>
              <p:cNvSpPr txBox="1">
                <a:spLocks noRot="1" noChangeAspect="1" noMove="1" noResize="1" noEditPoints="1" noAdjustHandles="1" noChangeArrowheads="1" noChangeShapeType="1" noTextEdit="1"/>
              </p:cNvSpPr>
              <p:nvPr/>
            </p:nvSpPr>
            <p:spPr bwMode="auto">
              <a:xfrm>
                <a:off x="431724" y="1853895"/>
                <a:ext cx="8505825" cy="4442113"/>
              </a:xfrm>
              <a:prstGeom prst="rect">
                <a:avLst/>
              </a:prstGeom>
              <a:blipFill rotWithShape="1">
                <a:blip r:embed="rId2"/>
                <a:stretch>
                  <a:fillRect t="-1783" r="-3226" b="-3018"/>
                </a:stretch>
              </a:blipFill>
              <a:ln>
                <a:noFill/>
              </a:ln>
            </p:spPr>
            <p:txBody>
              <a:bodyPr/>
              <a:lstStyle/>
              <a:p>
                <a:r>
                  <a:rPr lang="zh-CN" altLang="en-US">
                    <a:noFill/>
                  </a:rPr>
                  <a:t> </a:t>
                </a:r>
              </a:p>
            </p:txBody>
          </p:sp>
        </mc:Fallback>
      </mc:AlternateContent>
      <p:sp>
        <p:nvSpPr>
          <p:cNvPr id="2" name="矩形 1"/>
          <p:cNvSpPr/>
          <p:nvPr/>
        </p:nvSpPr>
        <p:spPr>
          <a:xfrm>
            <a:off x="1241777" y="773823"/>
            <a:ext cx="5220349" cy="707886"/>
          </a:xfrm>
          <a:prstGeom prst="rect">
            <a:avLst/>
          </a:prstGeom>
        </p:spPr>
        <p:txBody>
          <a:bodyPr wrap="square">
            <a:spAutoFit/>
          </a:bodyPr>
          <a:lstStyle/>
          <a:p>
            <a:r>
              <a:rPr lang="zh-CN" altLang="en-US" sz="4000" dirty="0">
                <a:solidFill>
                  <a:srgbClr val="000000"/>
                </a:solidFill>
                <a:latin typeface="Times New Roman"/>
                <a:ea typeface="宋体"/>
              </a:rPr>
              <a:t>定义</a:t>
            </a:r>
            <a:r>
              <a:rPr lang="en-US" altLang="zh-CN" sz="4000" b="1" dirty="0">
                <a:solidFill>
                  <a:srgbClr val="000000"/>
                </a:solidFill>
                <a:latin typeface="Times New Roman"/>
                <a:ea typeface="宋体"/>
              </a:rPr>
              <a:t>2.2</a:t>
            </a:r>
            <a:r>
              <a:rPr lang="zh-CN" altLang="en-US" sz="4000" dirty="0">
                <a:solidFill>
                  <a:srgbClr val="000000"/>
                </a:solidFill>
                <a:latin typeface="Times New Roman"/>
                <a:ea typeface="宋体"/>
              </a:rPr>
              <a:t>（置换密码）</a:t>
            </a:r>
            <a:endParaRPr lang="zh-CN" altLang="en-US" sz="4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6721" y="2017713"/>
            <a:ext cx="8568367" cy="4114800"/>
          </a:xfrm>
        </p:spPr>
        <p:txBody>
          <a:bodyPr/>
          <a:lstStyle/>
          <a:p>
            <a:r>
              <a:rPr lang="zh-CN" altLang="en-US" dirty="0"/>
              <a:t>上面讨论的单表古典密码的统计分析方法针对一般的单表置换密码</a:t>
            </a:r>
            <a:r>
              <a:rPr lang="zh-CN" altLang="en-US" dirty="0" smtClean="0"/>
              <a:t>。</a:t>
            </a:r>
            <a:endParaRPr lang="en-US" altLang="zh-CN" dirty="0" smtClean="0"/>
          </a:p>
          <a:p>
            <a:r>
              <a:rPr lang="zh-CN" altLang="en-US" dirty="0" smtClean="0"/>
              <a:t>如果</a:t>
            </a:r>
            <a:r>
              <a:rPr lang="zh-CN" altLang="en-US" dirty="0"/>
              <a:t>已知所用的密码体制，那么相应的分析工作可能会更简单一些。对于加法密码和乘法密码，只需要得到一个密文字母所对应的明文字母就可求得密钥。对于一般的放射密码，只需要得到两个密文字母所对应的明文字母就可求得密钥。</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80</a:t>
            </a:fld>
            <a:endParaRPr lang="en-US" altLang="zh-CN"/>
          </a:p>
        </p:txBody>
      </p:sp>
    </p:spTree>
    <p:extLst>
      <p:ext uri="{BB962C8B-B14F-4D97-AF65-F5344CB8AC3E}">
        <p14:creationId xmlns:p14="http://schemas.microsoft.com/office/powerpoint/2010/main" val="5185383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2017713"/>
            <a:ext cx="8748379" cy="4114800"/>
          </a:xfrm>
        </p:spPr>
        <p:txBody>
          <a:bodyPr/>
          <a:lstStyle/>
          <a:p>
            <a:r>
              <a:rPr lang="zh-CN" altLang="en-US" sz="2800" dirty="0"/>
              <a:t>另外，对于加法密码和乘法密码，由于密钥量比较小，也可以通过穷举攻击求得密钥。</a:t>
            </a:r>
          </a:p>
          <a:p>
            <a:pPr>
              <a:defRPr/>
            </a:pPr>
            <a:r>
              <a:rPr lang="zh-CN" altLang="en-US" sz="2800" dirty="0" smtClean="0"/>
              <a:t>统计分析</a:t>
            </a:r>
            <a:r>
              <a:rPr lang="zh-CN" altLang="en-US" sz="2800" dirty="0"/>
              <a:t>法是指某种语言中各个字符出现的频率不同而表现出一定的统计规律，这些统计规律可能在密文中重现，从而使攻击者利用这些统计规律通过一些推测和验证过程来实现密码分析的方法。单表代换密码的密钥量很小，同时它没有将字母出现的统计概率隐藏起来，因此密码分析者就容易利用该语言的规律性进行分析。</a:t>
            </a:r>
            <a:endParaRPr lang="en-US" altLang="zh-CN" sz="2800"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81</a:t>
            </a:fld>
            <a:endParaRPr lang="en-US" altLang="zh-CN"/>
          </a:p>
        </p:txBody>
      </p:sp>
    </p:spTree>
    <p:extLst>
      <p:ext uri="{BB962C8B-B14F-4D97-AF65-F5344CB8AC3E}">
        <p14:creationId xmlns:p14="http://schemas.microsoft.com/office/powerpoint/2010/main" val="7006968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1724" y="2017713"/>
            <a:ext cx="8523364" cy="646236"/>
          </a:xfrm>
        </p:spPr>
        <p:txBody>
          <a:bodyPr/>
          <a:lstStyle/>
          <a:p>
            <a:r>
              <a:rPr lang="zh-CN" altLang="en-US" dirty="0">
                <a:latin typeface="+mn-ea"/>
              </a:rPr>
              <a:t>例</a:t>
            </a:r>
            <a:r>
              <a:rPr lang="en-US" altLang="zh-CN" b="1" dirty="0">
                <a:latin typeface="+mn-ea"/>
              </a:rPr>
              <a:t>2.8</a:t>
            </a:r>
            <a:r>
              <a:rPr lang="zh-CN" altLang="en-US" dirty="0">
                <a:latin typeface="+mn-ea"/>
              </a:rPr>
              <a:t>设由仿射密码加密而截获的密文为</a:t>
            </a:r>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82</a:t>
            </a:fld>
            <a:endParaRPr lang="en-US" altLang="zh-CN"/>
          </a:p>
        </p:txBody>
      </p:sp>
      <p:pic>
        <p:nvPicPr>
          <p:cNvPr id="7" name="图片 6">
            <a:extLst>
              <a:ext uri="{FF2B5EF4-FFF2-40B4-BE49-F238E27FC236}">
                <a16:creationId xmlns="" xmlns:a16="http://schemas.microsoft.com/office/drawing/2014/main" id="{91E073AE-CE59-48A6-9CCF-4A1253E15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06" y="3068976"/>
            <a:ext cx="8605057" cy="171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9600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6715" y="2017713"/>
            <a:ext cx="8658373" cy="1726308"/>
          </a:xfrm>
        </p:spPr>
        <p:txBody>
          <a:bodyPr/>
          <a:lstStyle/>
          <a:p>
            <a:r>
              <a:rPr lang="zh-CN" altLang="en-US" dirty="0">
                <a:latin typeface="+mn-ea"/>
              </a:rPr>
              <a:t>虽然只有</a:t>
            </a:r>
            <a:r>
              <a:rPr lang="en-US" altLang="zh-CN" dirty="0">
                <a:latin typeface="+mn-ea"/>
              </a:rPr>
              <a:t>222</a:t>
            </a:r>
            <a:r>
              <a:rPr lang="zh-CN" altLang="en-US" dirty="0">
                <a:latin typeface="+mn-ea"/>
              </a:rPr>
              <a:t>个字母，但这对仿射密码的分析来说已经足够了，通过统计得到</a:t>
            </a:r>
            <a:r>
              <a:rPr lang="en-US" altLang="zh-CN" dirty="0">
                <a:latin typeface="+mn-ea"/>
              </a:rPr>
              <a:t>26</a:t>
            </a:r>
            <a:r>
              <a:rPr lang="zh-CN" altLang="en-US" dirty="0">
                <a:latin typeface="+mn-ea"/>
              </a:rPr>
              <a:t>个英文字母在密文中的概率分布如表</a:t>
            </a:r>
            <a:r>
              <a:rPr lang="en-US" altLang="zh-CN" dirty="0">
                <a:latin typeface="+mn-ea"/>
              </a:rPr>
              <a:t>2.13</a:t>
            </a:r>
            <a:r>
              <a:rPr lang="zh-CN" altLang="en-US" dirty="0">
                <a:latin typeface="+mn-ea"/>
              </a:rPr>
              <a:t>所示</a:t>
            </a:r>
            <a:r>
              <a:rPr lang="zh-CN" altLang="en-US" dirty="0"/>
              <a:t>。</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83</a:t>
            </a:fld>
            <a:endParaRPr lang="en-US" altLang="zh-CN"/>
          </a:p>
        </p:txBody>
      </p:sp>
      <p:pic>
        <p:nvPicPr>
          <p:cNvPr id="7" name="图片 6">
            <a:extLst>
              <a:ext uri="{FF2B5EF4-FFF2-40B4-BE49-F238E27FC236}">
                <a16:creationId xmlns="" xmlns:a16="http://schemas.microsoft.com/office/drawing/2014/main" id="{B6B19A85-6016-4660-971B-58B0177F7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2" y="3969036"/>
            <a:ext cx="755967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9556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31724" y="2017713"/>
                <a:ext cx="8523364" cy="4114800"/>
              </a:xfrm>
            </p:spPr>
            <p:txBody>
              <a:bodyPr/>
              <a:lstStyle/>
              <a:p>
                <a:pPr>
                  <a:defRPr/>
                </a:pPr>
                <a:r>
                  <a:rPr lang="zh-CN" altLang="en-US" dirty="0" smtClean="0"/>
                  <a:t>密文统计出的</a:t>
                </a:r>
                <a:r>
                  <a:rPr lang="en-US" altLang="zh-CN" dirty="0"/>
                  <a:t>26</a:t>
                </a:r>
                <a:r>
                  <a:rPr lang="zh-CN" altLang="en-US" dirty="0"/>
                  <a:t>个字母中频率最高的为</a:t>
                </a:r>
                <a:r>
                  <a:rPr lang="en-US" altLang="zh-CN" dirty="0"/>
                  <a:t>y</a:t>
                </a:r>
                <a:r>
                  <a:rPr lang="zh-CN" altLang="en-US" dirty="0"/>
                  <a:t>，有</a:t>
                </a:r>
                <a:r>
                  <a:rPr lang="en-US" altLang="zh-CN" dirty="0"/>
                  <a:t>41</a:t>
                </a:r>
                <a:r>
                  <a:rPr lang="zh-CN" altLang="en-US" dirty="0"/>
                  <a:t>次。根据</a:t>
                </a:r>
                <a:r>
                  <a:rPr lang="en-US" altLang="zh-CN" dirty="0"/>
                  <a:t>26</a:t>
                </a:r>
                <a:r>
                  <a:rPr lang="zh-CN" altLang="en-US" dirty="0"/>
                  <a:t>个英文字母的概率分布，首先假定密文字母</a:t>
                </a:r>
                <a:r>
                  <a:rPr lang="en-US" altLang="zh-CN" dirty="0"/>
                  <a:t>y</a:t>
                </a:r>
                <a:r>
                  <a:rPr lang="zh-CN" altLang="en-US" dirty="0"/>
                  <a:t>是明文字母</a:t>
                </a:r>
                <a:r>
                  <a:rPr lang="en-US" altLang="zh-CN" dirty="0"/>
                  <a:t>e</a:t>
                </a:r>
                <a:r>
                  <a:rPr lang="zh-CN" altLang="en-US" dirty="0"/>
                  <a:t>加密</a:t>
                </a:r>
                <a:r>
                  <a:rPr lang="zh-CN" altLang="en-US" dirty="0">
                    <a:latin typeface="+mn-ea"/>
                  </a:rPr>
                  <a:t>果，不妨设加密函数为</a:t>
                </a:r>
                <a:r>
                  <a:rPr lang="en-US" altLang="zh-CN" dirty="0"/>
                  <a:t>e(</a:t>
                </a:r>
                <a:r>
                  <a:rPr lang="en-US" altLang="zh-CN" i="1" dirty="0"/>
                  <a:t>x</a:t>
                </a:r>
                <a:r>
                  <a:rPr lang="en-US" altLang="zh-CN" dirty="0"/>
                  <a:t>)≡</a:t>
                </a:r>
                <a:r>
                  <a:rPr lang="en-US" altLang="zh-CN" dirty="0" err="1"/>
                  <a:t>a</a:t>
                </a:r>
                <a:r>
                  <a:rPr lang="en-US" altLang="zh-CN" i="1" dirty="0" err="1"/>
                  <a:t>x</a:t>
                </a:r>
                <a:r>
                  <a:rPr lang="en-US" altLang="zh-CN" dirty="0" err="1"/>
                  <a:t>+b</a:t>
                </a:r>
                <a:r>
                  <a:rPr lang="en-US" altLang="zh-CN" dirty="0"/>
                  <a:t>(mod 26)</a:t>
                </a:r>
                <a:r>
                  <a:rPr lang="zh-CN" altLang="en-US" dirty="0" smtClean="0">
                    <a:latin typeface="+mn-ea"/>
                  </a:rPr>
                  <a:t>，</a:t>
                </a:r>
                <a:endParaRPr lang="en-US" altLang="zh-CN" dirty="0" smtClean="0">
                  <a:latin typeface="+mn-ea"/>
                </a:endParaRPr>
              </a:p>
              <a:p>
                <a:pPr>
                  <a:defRPr/>
                </a:pPr>
                <a:r>
                  <a:rPr lang="zh-CN" altLang="en-US" dirty="0" smtClean="0">
                    <a:latin typeface="+mn-ea"/>
                  </a:rPr>
                  <a:t>联立方程组</a:t>
                </a:r>
                <a:r>
                  <a:rPr lang="en-US" altLang="zh-CN" dirty="0" smtClean="0">
                    <a:latin typeface="+mn-ea"/>
                  </a:rPr>
                  <a:t>,</a:t>
                </a:r>
                <a:r>
                  <a:rPr lang="zh-CN" altLang="en-US" dirty="0" smtClean="0">
                    <a:latin typeface="+mn-ea"/>
                  </a:rPr>
                  <a:t>得</a:t>
                </a:r>
                <a:r>
                  <a:rPr lang="en-US" altLang="zh-CN" dirty="0" smtClean="0">
                    <a:latin typeface="+mn-ea"/>
                  </a:rPr>
                  <a:t>: </a:t>
                </a:r>
                <a:endParaRPr lang="en-US" altLang="zh-CN" dirty="0">
                  <a:latin typeface="+mn-ea"/>
                </a:endParaRPr>
              </a:p>
              <a:p>
                <a:pPr marL="0" indent="0">
                  <a:buNone/>
                  <a:defRPr/>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f>
                        <m:fPr>
                          <m:ctrlPr>
                            <a:rPr lang="en-US" altLang="zh-CN" sz="2400" i="1">
                              <a:latin typeface="Cambria Math"/>
                            </a:rPr>
                          </m:ctrlPr>
                        </m:fPr>
                        <m:num>
                          <m:r>
                            <a:rPr lang="en-US" altLang="zh-CN" sz="2400" i="1">
                              <a:latin typeface="Cambria Math" panose="02040503050406030204" pitchFamily="18" charset="0"/>
                            </a:rPr>
                            <m:t>𝑒</m:t>
                          </m:r>
                          <m:d>
                            <m:dPr>
                              <m:ctrlPr>
                                <a:rPr lang="en-US" altLang="zh-CN" sz="2400" i="1">
                                  <a:latin typeface="Cambria Math"/>
                                </a:rPr>
                              </m:ctrlPr>
                            </m:dPr>
                            <m:e>
                              <m:r>
                                <a:rPr lang="en-US" altLang="zh-CN" sz="2400" i="1">
                                  <a:latin typeface="Cambria Math" panose="02040503050406030204" pitchFamily="18" charset="0"/>
                                </a:rPr>
                                <m:t>′</m:t>
                              </m:r>
                              <m:sSup>
                                <m:sSupPr>
                                  <m:ctrlPr>
                                    <a:rPr lang="en-US" altLang="zh-CN" sz="2400" i="1">
                                      <a:latin typeface="Cambria Math"/>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sup>
                              </m:sSup>
                            </m:e>
                          </m:d>
                          <m:sSup>
                            <m:sSupPr>
                              <m:ctrlPr>
                                <a:rPr lang="en-US" altLang="zh-CN" sz="2400" i="1">
                                  <a:latin typeface="Cambria Math"/>
                                </a:rPr>
                              </m:ctrlPr>
                            </m:sSupPr>
                            <m:e>
                              <m:r>
                                <a:rPr lang="en-US" altLang="zh-CN" sz="2400" i="1">
                                  <a:latin typeface="Cambria Math" panose="02040503050406030204" pitchFamily="18" charset="0"/>
                                </a:rPr>
                                <m:t>=</m:t>
                              </m:r>
                            </m:e>
                            <m:sup>
                              <m:r>
                                <a:rPr lang="en-US" altLang="zh-CN" sz="2400" i="1">
                                  <a:latin typeface="Cambria Math" panose="02040503050406030204" pitchFamily="18" charset="0"/>
                                </a:rPr>
                                <m:t>′</m:t>
                              </m:r>
                            </m:sup>
                          </m:sSup>
                          <m:r>
                            <a:rPr lang="en-US" altLang="zh-CN" sz="2400" b="0" i="1" smtClean="0">
                              <a:latin typeface="Cambria Math"/>
                            </a:rPr>
                            <m:t>𝑦</m:t>
                          </m:r>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𝑒</m:t>
                          </m:r>
                          <m:d>
                            <m:dPr>
                              <m:ctrlPr>
                                <a:rPr lang="en-US" altLang="zh-CN" sz="2400" i="1">
                                  <a:latin typeface="Cambria Math"/>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4</m:t>
                              </m:r>
                            </m:e>
                          </m:d>
                          <m:r>
                            <a:rPr lang="en-US" altLang="zh-CN" sz="2400" i="1">
                              <a:latin typeface="Cambria Math" panose="02040503050406030204" pitchFamily="18" charset="0"/>
                              <a:ea typeface="Cambria Math" panose="02040503050406030204" pitchFamily="18" charset="0"/>
                            </a:rPr>
                            <m:t>≡24</m:t>
                          </m:r>
                          <m:d>
                            <m:dPr>
                              <m:ctrlPr>
                                <a:rPr lang="en-US" altLang="zh-CN" sz="2400" i="1">
                                  <a:latin typeface="Cambria Math"/>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𝑚𝑜𝑑</m:t>
                              </m:r>
                              <m:r>
                                <a:rPr lang="en-US" altLang="zh-CN" sz="2400" i="1">
                                  <a:latin typeface="Cambria Math" panose="02040503050406030204" pitchFamily="18" charset="0"/>
                                  <a:ea typeface="Cambria Math" panose="02040503050406030204" pitchFamily="18" charset="0"/>
                                </a:rPr>
                                <m:t> 26</m:t>
                              </m:r>
                            </m:e>
                          </m:d>
                          <m:r>
                            <a:rPr lang="en-US" altLang="zh-CN" sz="2400" i="1">
                              <a:latin typeface="Cambria Math" panose="02040503050406030204" pitchFamily="18" charset="0"/>
                              <a:ea typeface="Cambria Math" panose="02040503050406030204" pitchFamily="18" charset="0"/>
                            </a:rPr>
                            <m:t>⇒4</m:t>
                          </m:r>
                          <m:r>
                            <a:rPr lang="en-US" altLang="zh-CN" sz="2400" i="1">
                              <a:latin typeface="Cambria Math" panose="02040503050406030204" pitchFamily="18" charset="0"/>
                              <a:ea typeface="Cambria Math" panose="02040503050406030204" pitchFamily="18" charset="0"/>
                            </a:rPr>
                            <m:t>𝑎</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𝑏</m:t>
                          </m:r>
                          <m:r>
                            <a:rPr lang="en-US" altLang="zh-CN" sz="2400" i="1">
                              <a:latin typeface="Cambria Math" panose="02040503050406030204" pitchFamily="18" charset="0"/>
                              <a:ea typeface="Cambria Math" panose="02040503050406030204" pitchFamily="18" charset="0"/>
                            </a:rPr>
                            <m:t>≡24(</m:t>
                          </m:r>
                          <m:r>
                            <a:rPr lang="en-US" altLang="zh-CN" sz="2400" i="1">
                              <a:latin typeface="Cambria Math" panose="02040503050406030204" pitchFamily="18" charset="0"/>
                              <a:ea typeface="Cambria Math" panose="02040503050406030204" pitchFamily="18" charset="0"/>
                            </a:rPr>
                            <m:t>𝑚𝑜𝑑</m:t>
                          </m:r>
                          <m:r>
                            <a:rPr lang="en-US" altLang="zh-CN" sz="2400" i="1">
                              <a:latin typeface="Cambria Math" panose="02040503050406030204" pitchFamily="18" charset="0"/>
                              <a:ea typeface="Cambria Math" panose="02040503050406030204" pitchFamily="18" charset="0"/>
                            </a:rPr>
                            <m:t> 26)</m:t>
                          </m:r>
                        </m:num>
                        <m:den>
                          <m:r>
                            <a:rPr lang="en-US" altLang="zh-CN" sz="2400" i="1">
                              <a:latin typeface="Cambria Math" panose="02040503050406030204" pitchFamily="18" charset="0"/>
                            </a:rPr>
                            <m:t>𝑒</m:t>
                          </m:r>
                          <m:d>
                            <m:dPr>
                              <m:ctrlPr>
                                <a:rPr lang="en-US" altLang="zh-CN" sz="2400" i="1">
                                  <a:latin typeface="Cambria Math"/>
                                </a:rPr>
                              </m:ctrlPr>
                            </m:dPr>
                            <m:e>
                              <m:r>
                                <a:rPr lang="en-US" altLang="zh-CN" sz="2400" i="1">
                                  <a:latin typeface="Cambria Math" panose="02040503050406030204" pitchFamily="18" charset="0"/>
                                </a:rPr>
                                <m:t>′</m:t>
                              </m:r>
                              <m:sSup>
                                <m:sSupPr>
                                  <m:ctrlPr>
                                    <a:rPr lang="en-US" altLang="zh-CN" sz="2400" i="1">
                                      <a:latin typeface="Cambria Math"/>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m:t>
                                  </m:r>
                                </m:sup>
                              </m:sSup>
                            </m:e>
                          </m:d>
                          <m:sSup>
                            <m:sSupPr>
                              <m:ctrlPr>
                                <a:rPr lang="en-US" altLang="zh-CN" sz="2400" i="1">
                                  <a:latin typeface="Cambria Math"/>
                                </a:rPr>
                              </m:ctrlPr>
                            </m:sSupPr>
                            <m:e>
                              <m:r>
                                <a:rPr lang="en-US" altLang="zh-CN" sz="2400" i="1">
                                  <a:latin typeface="Cambria Math" panose="02040503050406030204" pitchFamily="18" charset="0"/>
                                </a:rPr>
                                <m:t>=</m:t>
                              </m:r>
                            </m:e>
                            <m:sup>
                              <m:r>
                                <a:rPr lang="en-US" altLang="zh-CN" sz="2400" i="1">
                                  <a:latin typeface="Cambria Math" panose="02040503050406030204" pitchFamily="18" charset="0"/>
                                </a:rPr>
                                <m:t>′</m:t>
                              </m:r>
                            </m:sup>
                          </m:sSup>
                          <m:r>
                            <a:rPr lang="en-US" altLang="zh-CN" sz="2400" b="0" i="1" smtClean="0">
                              <a:latin typeface="Cambria Math"/>
                            </a:rPr>
                            <m:t>𝑟</m:t>
                          </m:r>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𝑒</m:t>
                          </m:r>
                          <m:d>
                            <m:dPr>
                              <m:ctrlPr>
                                <a:rPr lang="en-US" altLang="zh-CN" sz="2400" i="1">
                                  <a:latin typeface="Cambria Math"/>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13</m:t>
                              </m:r>
                            </m:e>
                          </m:d>
                          <m:r>
                            <a:rPr lang="en-US" altLang="zh-CN" sz="2400" i="1">
                              <a:latin typeface="Cambria Math" panose="02040503050406030204" pitchFamily="18" charset="0"/>
                              <a:ea typeface="Cambria Math" panose="02040503050406030204" pitchFamily="18" charset="0"/>
                            </a:rPr>
                            <m:t>≡17</m:t>
                          </m:r>
                          <m:d>
                            <m:dPr>
                              <m:ctrlPr>
                                <a:rPr lang="en-US" altLang="zh-CN" sz="2400" i="1">
                                  <a:latin typeface="Cambria Math"/>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𝑚𝑜𝑑</m:t>
                              </m:r>
                              <m:r>
                                <a:rPr lang="en-US" altLang="zh-CN" sz="2400" i="1">
                                  <a:latin typeface="Cambria Math" panose="02040503050406030204" pitchFamily="18" charset="0"/>
                                  <a:ea typeface="Cambria Math" panose="02040503050406030204" pitchFamily="18" charset="0"/>
                                </a:rPr>
                                <m:t> 26</m:t>
                              </m:r>
                            </m:e>
                          </m:d>
                          <m:r>
                            <a:rPr lang="en-US" altLang="zh-CN" sz="2400" i="1">
                              <a:latin typeface="Cambria Math" panose="02040503050406030204" pitchFamily="18" charset="0"/>
                              <a:ea typeface="Cambria Math" panose="02040503050406030204" pitchFamily="18" charset="0"/>
                            </a:rPr>
                            <m:t>⇒13</m:t>
                          </m:r>
                          <m:r>
                            <a:rPr lang="en-US" altLang="zh-CN" sz="2400" i="1">
                              <a:latin typeface="Cambria Math" panose="02040503050406030204" pitchFamily="18" charset="0"/>
                              <a:ea typeface="Cambria Math" panose="02040503050406030204" pitchFamily="18" charset="0"/>
                            </a:rPr>
                            <m:t>𝑎</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𝑏</m:t>
                          </m:r>
                          <m:r>
                            <a:rPr lang="en-US" altLang="zh-CN" sz="2400" i="1">
                              <a:latin typeface="Cambria Math" panose="02040503050406030204" pitchFamily="18" charset="0"/>
                              <a:ea typeface="Cambria Math" panose="02040503050406030204" pitchFamily="18" charset="0"/>
                            </a:rPr>
                            <m:t>≡17(</m:t>
                          </m:r>
                          <m:r>
                            <a:rPr lang="en-US" altLang="zh-CN" sz="2400" i="1">
                              <a:latin typeface="Cambria Math" panose="02040503050406030204" pitchFamily="18" charset="0"/>
                              <a:ea typeface="Cambria Math" panose="02040503050406030204" pitchFamily="18" charset="0"/>
                            </a:rPr>
                            <m:t>𝑚𝑜𝑑</m:t>
                          </m:r>
                          <m:r>
                            <a:rPr lang="en-US" altLang="zh-CN" sz="2400" i="1">
                              <a:latin typeface="Cambria Math" panose="02040503050406030204" pitchFamily="18" charset="0"/>
                              <a:ea typeface="Cambria Math" panose="02040503050406030204" pitchFamily="18" charset="0"/>
                            </a:rPr>
                            <m:t> 26)</m:t>
                          </m:r>
                        </m:den>
                      </m:f>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d>
                        <m:dPr>
                          <m:begChr m:val="{"/>
                          <m:endChr m:val=""/>
                          <m:ctrlPr>
                            <a:rPr lang="en-US" altLang="zh-CN" sz="2400" i="1">
                              <a:latin typeface="Cambria Math"/>
                              <a:ea typeface="Cambria Math" panose="02040503050406030204" pitchFamily="18" charset="0"/>
                            </a:rPr>
                          </m:ctrlPr>
                        </m:dPr>
                        <m:e>
                          <m:f>
                            <m:fPr>
                              <m:ctrlPr>
                                <a:rPr lang="en-US" altLang="zh-CN" sz="2400" i="1">
                                  <a:latin typeface="Cambria Math"/>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𝑎</m:t>
                              </m:r>
                              <m:r>
                                <a:rPr lang="en-US" altLang="zh-CN" sz="2400" i="1">
                                  <a:latin typeface="Cambria Math" panose="02040503050406030204" pitchFamily="18" charset="0"/>
                                  <a:ea typeface="Cambria Math" panose="02040503050406030204" pitchFamily="18" charset="0"/>
                                </a:rPr>
                                <m:t>=5</m:t>
                              </m:r>
                            </m:num>
                            <m:den>
                              <m:r>
                                <a:rPr lang="en-US" altLang="zh-CN" sz="2400" i="1">
                                  <a:latin typeface="Cambria Math" panose="02040503050406030204" pitchFamily="18" charset="0"/>
                                  <a:ea typeface="Cambria Math" panose="02040503050406030204" pitchFamily="18" charset="0"/>
                                </a:rPr>
                                <m:t>𝑏</m:t>
                              </m:r>
                              <m:r>
                                <a:rPr lang="en-US" altLang="zh-CN" sz="2400" i="1">
                                  <a:latin typeface="Cambria Math" panose="02040503050406030204" pitchFamily="18" charset="0"/>
                                  <a:ea typeface="Cambria Math" panose="02040503050406030204" pitchFamily="18" charset="0"/>
                                </a:rPr>
                                <m:t>=4</m:t>
                              </m:r>
                            </m:den>
                          </m:f>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31724" y="2017713"/>
                <a:ext cx="8523364" cy="4114800"/>
              </a:xfrm>
              <a:blipFill rotWithShape="1">
                <a:blip r:embed="rId2"/>
                <a:stretch>
                  <a:fillRect l="-1645" t="-2519" r="-1073" b="-163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84</a:t>
            </a:fld>
            <a:endParaRPr lang="en-US" altLang="zh-CN"/>
          </a:p>
        </p:txBody>
      </p:sp>
    </p:spTree>
    <p:extLst>
      <p:ext uri="{BB962C8B-B14F-4D97-AF65-F5344CB8AC3E}">
        <p14:creationId xmlns:p14="http://schemas.microsoft.com/office/powerpoint/2010/main" val="11969967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6715" y="2017713"/>
                <a:ext cx="8658373" cy="4114800"/>
              </a:xfrm>
            </p:spPr>
            <p:txBody>
              <a:bodyPr/>
              <a:lstStyle/>
              <a:p>
                <a:r>
                  <a:rPr lang="zh-CN" altLang="en-US" dirty="0">
                    <a:latin typeface="+mn-ea"/>
                  </a:rPr>
                  <a:t>因此，加密函数为</a:t>
                </a:r>
                <a:r>
                  <a:rPr lang="en-US" altLang="zh-CN" i="1" dirty="0"/>
                  <a:t>e</a:t>
                </a:r>
                <a:r>
                  <a:rPr lang="en-US" altLang="zh-CN" dirty="0"/>
                  <a:t>(</a:t>
                </a:r>
                <a:r>
                  <a:rPr lang="en-US" altLang="zh-CN" i="1" dirty="0"/>
                  <a:t>x</a:t>
                </a:r>
                <a:r>
                  <a:rPr lang="en-US" altLang="zh-CN" dirty="0"/>
                  <a:t>)≡</a:t>
                </a:r>
                <a:r>
                  <a:rPr lang="en-US" altLang="zh-CN" dirty="0" smtClean="0"/>
                  <a:t>5</a:t>
                </a:r>
                <a:r>
                  <a:rPr lang="en-US" altLang="zh-CN" i="1" dirty="0" smtClean="0"/>
                  <a:t>x</a:t>
                </a:r>
                <a:r>
                  <a:rPr lang="en-US" altLang="zh-CN" dirty="0" smtClean="0"/>
                  <a:t>+4(mod26</a:t>
                </a:r>
                <a:r>
                  <a:rPr lang="en-US" altLang="zh-CN" dirty="0"/>
                  <a:t>) </a:t>
                </a:r>
                <a:r>
                  <a:rPr lang="zh-CN" altLang="en-US" dirty="0">
                    <a:latin typeface="+mn-ea"/>
                  </a:rPr>
                  <a:t>，由放射密码的解密函数表达式得到对应的解密</a:t>
                </a:r>
                <a:endParaRPr lang="en-US" altLang="zh-CN" i="1"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𝑑</m:t>
                      </m:r>
                      <m:d>
                        <m:dPr>
                          <m:ctrlPr>
                            <a:rPr lang="en-US" altLang="zh-CN" sz="2800" i="1">
                              <a:latin typeface="Cambria Math"/>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𝑒</m:t>
                          </m:r>
                          <m:d>
                            <m:dPr>
                              <m:ctrlPr>
                                <a:rPr lang="en-US" altLang="zh-CN" sz="2800" i="1">
                                  <a:latin typeface="Cambria Math"/>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e>
                      </m:d>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5</m:t>
                          </m:r>
                        </m:e>
                        <m:sup>
                          <m:r>
                            <a:rPr lang="en-US" altLang="zh-CN" sz="2800" i="1">
                              <a:latin typeface="Cambria Math" panose="02040503050406030204" pitchFamily="18" charset="0"/>
                              <a:ea typeface="Cambria Math" panose="02040503050406030204" pitchFamily="18" charset="0"/>
                            </a:rPr>
                            <m:t>−1</m:t>
                          </m:r>
                        </m:sup>
                      </m:sSup>
                      <m:d>
                        <m:dPr>
                          <m:ctrlPr>
                            <a:rPr lang="en-US" altLang="zh-CN" sz="2800" i="1">
                              <a:latin typeface="Cambria Math"/>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𝑒</m:t>
                          </m:r>
                          <m:d>
                            <m:dPr>
                              <m:ctrlPr>
                                <a:rPr lang="en-US" altLang="zh-CN" sz="2800" i="1">
                                  <a:latin typeface="Cambria Math"/>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−1</m:t>
                          </m:r>
                        </m:e>
                      </m:d>
                      <m:r>
                        <a:rPr lang="en-US" altLang="zh-CN" sz="2800" i="1">
                          <a:latin typeface="Cambria Math" panose="02040503050406030204" pitchFamily="18" charset="0"/>
                          <a:ea typeface="Cambria Math" panose="02040503050406030204" pitchFamily="18" charset="0"/>
                        </a:rPr>
                        <m:t>≡21</m:t>
                      </m:r>
                      <m:d>
                        <m:dPr>
                          <m:ctrlPr>
                            <a:rPr lang="en-US" altLang="zh-CN" sz="2800" i="1">
                              <a:latin typeface="Cambria Math"/>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𝑒</m:t>
                          </m:r>
                          <m:d>
                            <m:dPr>
                              <m:ctrlPr>
                                <a:rPr lang="en-US" altLang="zh-CN" sz="2800" i="1">
                                  <a:latin typeface="Cambria Math"/>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−1</m:t>
                          </m:r>
                        </m:e>
                      </m:d>
                      <m:d>
                        <m:dPr>
                          <m:ctrlPr>
                            <a:rPr lang="en-US" altLang="zh-CN" sz="2800" i="1">
                              <a:latin typeface="Cambria Math"/>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𝑚𝑜𝑑</m:t>
                          </m:r>
                          <m:r>
                            <a:rPr lang="en-US" altLang="zh-CN" sz="2800" i="1">
                              <a:latin typeface="Cambria Math" panose="02040503050406030204" pitchFamily="18" charset="0"/>
                              <a:ea typeface="Cambria Math" panose="02040503050406030204" pitchFamily="18" charset="0"/>
                            </a:rPr>
                            <m:t> 26</m:t>
                          </m:r>
                        </m:e>
                      </m:d>
                    </m:oMath>
                  </m:oMathPara>
                </a14:m>
                <a:endParaRPr lang="en-US" altLang="zh-CN" sz="2800" dirty="0">
                  <a:ea typeface="Cambria Math" panose="02040503050406030204" pitchFamily="18" charset="0"/>
                </a:endParaRPr>
              </a:p>
              <a:p>
                <a:r>
                  <a:rPr lang="zh-CN" altLang="en-US" dirty="0">
                    <a:latin typeface="+mn-ea"/>
                  </a:rPr>
                  <a:t>所以明文字母和密文字母的对应关系如表</a:t>
                </a:r>
                <a:r>
                  <a:rPr lang="en-US" altLang="zh-CN" dirty="0">
                    <a:latin typeface="+mn-ea"/>
                  </a:rPr>
                  <a:t>2.14</a:t>
                </a:r>
                <a:r>
                  <a:rPr lang="zh-CN" altLang="en-US" dirty="0">
                    <a:latin typeface="+mn-ea"/>
                  </a:rPr>
                  <a:t>所示。</a:t>
                </a:r>
                <a:endParaRPr lang="en-US" altLang="zh-CN" dirty="0">
                  <a:latin typeface="+mn-ea"/>
                </a:endParaRPr>
              </a:p>
              <a:p>
                <a:pPr marL="0" indent="0">
                  <a:buNone/>
                </a:pPr>
                <a:endParaRPr lang="en-US" altLang="zh-CN" dirty="0">
                  <a:latin typeface="+mn-ea"/>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6715" y="2017713"/>
                <a:ext cx="8658373" cy="4114800"/>
              </a:xfrm>
              <a:blipFill rotWithShape="1">
                <a:blip r:embed="rId2"/>
                <a:stretch>
                  <a:fillRect l="-1620" t="-2519" r="-176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85</a:t>
            </a:fld>
            <a:endParaRPr lang="en-US" altLang="zh-CN"/>
          </a:p>
        </p:txBody>
      </p:sp>
      <p:pic>
        <p:nvPicPr>
          <p:cNvPr id="7" name="图片 6">
            <a:extLst>
              <a:ext uri="{FF2B5EF4-FFF2-40B4-BE49-F238E27FC236}">
                <a16:creationId xmlns="" xmlns:a16="http://schemas.microsoft.com/office/drawing/2014/main" id="{6FCA9AC5-CB73-442C-A3B2-68FA4C22A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757" y="4644081"/>
            <a:ext cx="77978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70175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712" y="2017713"/>
            <a:ext cx="8703376" cy="4114800"/>
          </a:xfrm>
        </p:spPr>
        <p:txBody>
          <a:bodyPr/>
          <a:lstStyle/>
          <a:p>
            <a:r>
              <a:rPr lang="zh-CN" altLang="en-US" dirty="0"/>
              <a:t>最后得到解密</a:t>
            </a:r>
            <a:r>
              <a:rPr lang="zh-CN" altLang="en-US" dirty="0" smtClean="0"/>
              <a:t>的</a:t>
            </a:r>
            <a:r>
              <a:rPr lang="zh-CN" altLang="en-US" dirty="0"/>
              <a:t>明</a:t>
            </a:r>
            <a:r>
              <a:rPr lang="zh-CN" altLang="en-US" dirty="0" smtClean="0"/>
              <a:t>文为</a:t>
            </a:r>
            <a:r>
              <a:rPr lang="en-US" altLang="zh-CN" dirty="0" smtClean="0"/>
              <a:t>: </a:t>
            </a:r>
          </a:p>
          <a:p>
            <a:pPr marL="0" indent="0">
              <a:buNone/>
            </a:pPr>
            <a:r>
              <a:rPr lang="zh-CN" altLang="en-US" dirty="0" smtClean="0"/>
              <a:t>“</a:t>
            </a:r>
            <a:r>
              <a:rPr lang="en-US" altLang="zh-CN" dirty="0"/>
              <a:t>the state key laboratory of networking and switching technology belongs to Beijing university and telecommunications the laboratory was opened in nineteen ninety two in nineteen ninety five the laboratory passed acceptance inspection by government”</a:t>
            </a:r>
            <a:r>
              <a:rPr lang="zh-CN" altLang="en-US" dirty="0"/>
              <a:t>。</a:t>
            </a:r>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86</a:t>
            </a:fld>
            <a:endParaRPr lang="en-US" altLang="zh-CN"/>
          </a:p>
        </p:txBody>
      </p:sp>
    </p:spTree>
    <p:extLst>
      <p:ext uri="{BB962C8B-B14F-4D97-AF65-F5344CB8AC3E}">
        <p14:creationId xmlns:p14="http://schemas.microsoft.com/office/powerpoint/2010/main" val="27922169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605EEAD-60FC-4C51-BB50-7A43DED857B1}"/>
              </a:ext>
            </a:extLst>
          </p:cNvPr>
          <p:cNvSpPr>
            <a:spLocks noGrp="1"/>
          </p:cNvSpPr>
          <p:nvPr>
            <p:ph type="title"/>
          </p:nvPr>
        </p:nvSpPr>
        <p:spPr/>
        <p:txBody>
          <a:bodyPr/>
          <a:lstStyle/>
          <a:p>
            <a:pPr>
              <a:defRPr/>
            </a:pPr>
            <a:r>
              <a:rPr lang="en-US" altLang="zh-CN" dirty="0">
                <a:solidFill>
                  <a:srgbClr val="FF0000"/>
                </a:solidFill>
                <a:latin typeface="+mj-ea"/>
              </a:rPr>
              <a:t>2.5.2</a:t>
            </a:r>
            <a:r>
              <a:rPr lang="zh-CN" altLang="en-US" dirty="0">
                <a:solidFill>
                  <a:srgbClr val="FF0000"/>
                </a:solidFill>
                <a:latin typeface="+mj-ea"/>
              </a:rPr>
              <a:t>多表古典密码的统计分析</a:t>
            </a:r>
          </a:p>
        </p:txBody>
      </p:sp>
      <p:sp>
        <p:nvSpPr>
          <p:cNvPr id="3" name="内容占位符 2">
            <a:extLst>
              <a:ext uri="{FF2B5EF4-FFF2-40B4-BE49-F238E27FC236}">
                <a16:creationId xmlns="" xmlns:a16="http://schemas.microsoft.com/office/drawing/2014/main" id="{7531A707-A250-4EA0-906B-B22F3551E001}"/>
              </a:ext>
            </a:extLst>
          </p:cNvPr>
          <p:cNvSpPr>
            <a:spLocks noGrp="1"/>
          </p:cNvSpPr>
          <p:nvPr>
            <p:ph idx="1"/>
          </p:nvPr>
        </p:nvSpPr>
        <p:spPr>
          <a:xfrm>
            <a:off x="521730" y="2033588"/>
            <a:ext cx="8042833" cy="4114800"/>
          </a:xfrm>
        </p:spPr>
        <p:txBody>
          <a:bodyPr/>
          <a:lstStyle/>
          <a:p>
            <a:pPr>
              <a:defRPr/>
            </a:pPr>
            <a:r>
              <a:rPr lang="zh-CN" altLang="en-US" sz="2800" dirty="0" smtClean="0">
                <a:latin typeface="+mn-ea"/>
              </a:rPr>
              <a:t>在</a:t>
            </a:r>
            <a:r>
              <a:rPr lang="zh-CN" altLang="en-US" sz="2800" dirty="0">
                <a:latin typeface="+mn-ea"/>
              </a:rPr>
              <a:t>多表古典密码的统计分析中，首先要确定密钥字的长度，也就是要确定所使用的加密表的个数，然后再分析确定具体的密钥。</a:t>
            </a:r>
          </a:p>
          <a:p>
            <a:pPr>
              <a:defRPr/>
            </a:pPr>
            <a:r>
              <a:rPr lang="zh-CN" altLang="en-US" sz="2800" dirty="0" smtClean="0">
                <a:latin typeface="+mn-ea"/>
              </a:rPr>
              <a:t>下面</a:t>
            </a:r>
            <a:r>
              <a:rPr lang="zh-CN" altLang="en-US" sz="2800" dirty="0">
                <a:latin typeface="+mn-ea"/>
              </a:rPr>
              <a:t>以维吉尼亚密码为例来说明多表古典密码的分析方法。</a:t>
            </a:r>
          </a:p>
          <a:p>
            <a:pPr>
              <a:defRPr/>
            </a:pPr>
            <a:r>
              <a:rPr lang="zh-CN" altLang="en-US" sz="2800" dirty="0" smtClean="0">
                <a:latin typeface="+mn-ea"/>
              </a:rPr>
              <a:t>确定</a:t>
            </a:r>
            <a:r>
              <a:rPr lang="zh-CN" altLang="en-US" sz="2800" dirty="0">
                <a:latin typeface="+mn-ea"/>
              </a:rPr>
              <a:t>密钥字的长度</a:t>
            </a:r>
            <a:r>
              <a:rPr lang="en-US" altLang="zh-CN" sz="2800" i="1" dirty="0"/>
              <a:t>m</a:t>
            </a:r>
            <a:r>
              <a:rPr lang="zh-CN" altLang="en-US" sz="2800" dirty="0">
                <a:latin typeface="+mn-ea"/>
              </a:rPr>
              <a:t>的常用方法有</a:t>
            </a:r>
            <a:r>
              <a:rPr lang="en-US" altLang="zh-CN" sz="2800" dirty="0" err="1">
                <a:latin typeface="+mn-ea"/>
              </a:rPr>
              <a:t>Kasiski</a:t>
            </a:r>
            <a:r>
              <a:rPr lang="zh-CN" altLang="en-US" sz="2800" dirty="0">
                <a:latin typeface="+mn-ea"/>
              </a:rPr>
              <a:t>测试法（</a:t>
            </a:r>
            <a:r>
              <a:rPr lang="en-US" altLang="zh-CN" sz="2800" dirty="0" err="1">
                <a:latin typeface="+mn-ea"/>
              </a:rPr>
              <a:t>Kasiski</a:t>
            </a:r>
            <a:r>
              <a:rPr lang="en-US" altLang="zh-CN" sz="2800" dirty="0">
                <a:latin typeface="+mn-ea"/>
              </a:rPr>
              <a:t> Test</a:t>
            </a:r>
            <a:r>
              <a:rPr lang="zh-CN" altLang="en-US" sz="2800" dirty="0">
                <a:latin typeface="+mn-ea"/>
              </a:rPr>
              <a:t>）和重合指数法（</a:t>
            </a:r>
            <a:r>
              <a:rPr lang="en-US" altLang="zh-CN" sz="2800" dirty="0">
                <a:latin typeface="+mn-ea"/>
              </a:rPr>
              <a:t>Index of Coincidence</a:t>
            </a:r>
            <a:r>
              <a:rPr lang="zh-CN" altLang="en-US" sz="2800" dirty="0">
                <a:latin typeface="+mn-ea"/>
              </a:rPr>
              <a:t>）</a:t>
            </a:r>
            <a:r>
              <a:rPr lang="zh-CN" altLang="en-US" dirty="0"/>
              <a:t>。</a:t>
            </a:r>
          </a:p>
        </p:txBody>
      </p:sp>
      <p:sp>
        <p:nvSpPr>
          <p:cNvPr id="87044" name="日期占位符 3">
            <a:extLst>
              <a:ext uri="{FF2B5EF4-FFF2-40B4-BE49-F238E27FC236}">
                <a16:creationId xmlns="" xmlns:a16="http://schemas.microsoft.com/office/drawing/2014/main" id="{575769A2-430C-4324-9F73-D441051CF91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FEF2A25-BEDF-4782-B95C-41508DDB17B6}"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87045" name="页脚占位符 4">
            <a:extLst>
              <a:ext uri="{FF2B5EF4-FFF2-40B4-BE49-F238E27FC236}">
                <a16:creationId xmlns="" xmlns:a16="http://schemas.microsoft.com/office/drawing/2014/main" id="{753687CA-80EC-4158-ADEE-656E6EEDAF7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87046" name="灯片编号占位符 5">
            <a:extLst>
              <a:ext uri="{FF2B5EF4-FFF2-40B4-BE49-F238E27FC236}">
                <a16:creationId xmlns="" xmlns:a16="http://schemas.microsoft.com/office/drawing/2014/main" id="{780FF163-4864-4A88-B41A-0B5FA29ACC7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8226B1C7-4FB7-4744-A633-C698FB6D10F1}" type="slidenum">
              <a:rPr lang="en-US" altLang="zh-CN" sz="1400" smtClean="0">
                <a:latin typeface="Tahoma" panose="020B0604030504040204" pitchFamily="34" charset="0"/>
              </a:rPr>
              <a:pPr>
                <a:spcBef>
                  <a:spcPct val="0"/>
                </a:spcBef>
                <a:buClrTx/>
                <a:buSzTx/>
                <a:buFontTx/>
                <a:buNone/>
              </a:pPr>
              <a:t>87</a:t>
            </a:fld>
            <a:endParaRPr lang="en-US" altLang="zh-CN" sz="1400">
              <a:latin typeface="Tahoma" panose="020B060403050404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6715" y="2017713"/>
            <a:ext cx="8658373" cy="3436422"/>
          </a:xfrm>
        </p:spPr>
        <p:txBody>
          <a:bodyPr/>
          <a:lstStyle/>
          <a:p>
            <a:r>
              <a:rPr lang="zh-CN" altLang="en-US" dirty="0">
                <a:latin typeface="+mn-ea"/>
              </a:rPr>
              <a:t>在明文中，如果两个相同的明文片段之间的距离</a:t>
            </a:r>
            <a:r>
              <a:rPr lang="en-US" altLang="zh-CN" i="1" dirty="0"/>
              <a:t>d</a:t>
            </a:r>
            <a:r>
              <a:rPr lang="zh-CN" altLang="en-US" dirty="0">
                <a:latin typeface="+mn-ea"/>
              </a:rPr>
              <a:t>是密钥字长度</a:t>
            </a:r>
            <a:r>
              <a:rPr lang="en-US" altLang="zh-CN" i="1" dirty="0"/>
              <a:t>m</a:t>
            </a:r>
            <a:r>
              <a:rPr lang="zh-CN" altLang="en-US" dirty="0">
                <a:latin typeface="+mn-ea"/>
              </a:rPr>
              <a:t>的倍数，那么这两个明文片段所对应的密文片段一定是相同的</a:t>
            </a:r>
            <a:r>
              <a:rPr lang="zh-CN" altLang="en-US" dirty="0" smtClean="0">
                <a:latin typeface="+mn-ea"/>
              </a:rPr>
              <a:t>。</a:t>
            </a:r>
            <a:endParaRPr lang="en-US" altLang="zh-CN" dirty="0" smtClean="0">
              <a:latin typeface="+mn-ea"/>
            </a:endParaRPr>
          </a:p>
          <a:p>
            <a:r>
              <a:rPr lang="zh-CN" altLang="en-US" dirty="0" smtClean="0">
                <a:latin typeface="+mn-ea"/>
              </a:rPr>
              <a:t>反过来</a:t>
            </a:r>
            <a:r>
              <a:rPr lang="zh-CN" altLang="en-US" dirty="0">
                <a:latin typeface="+mn-ea"/>
              </a:rPr>
              <a:t>，如果密文中出现两个相同的密文片段（长度至少为</a:t>
            </a:r>
            <a:r>
              <a:rPr lang="en-US" altLang="zh-CN" dirty="0">
                <a:latin typeface="+mn-ea"/>
              </a:rPr>
              <a:t>3</a:t>
            </a:r>
            <a:r>
              <a:rPr lang="zh-CN" altLang="en-US" dirty="0">
                <a:latin typeface="+mn-ea"/>
              </a:rPr>
              <a:t>），那么它们对应的明文片段极有可能是相同的，当然也可能不同。</a:t>
            </a:r>
            <a:endParaRPr lang="en-US" altLang="zh-CN"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88</a:t>
            </a:fld>
            <a:endParaRPr lang="en-US" altLang="zh-CN"/>
          </a:p>
        </p:txBody>
      </p:sp>
    </p:spTree>
    <p:extLst>
      <p:ext uri="{BB962C8B-B14F-4D97-AF65-F5344CB8AC3E}">
        <p14:creationId xmlns:p14="http://schemas.microsoft.com/office/powerpoint/2010/main" val="20949695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1898898"/>
            <a:ext cx="8748379" cy="4114800"/>
          </a:xfrm>
        </p:spPr>
        <p:txBody>
          <a:bodyPr/>
          <a:lstStyle/>
          <a:p>
            <a:pPr>
              <a:defRPr/>
            </a:pPr>
            <a:r>
              <a:rPr lang="zh-CN" altLang="en-US" sz="3000" dirty="0">
                <a:latin typeface="+mn-ea"/>
              </a:rPr>
              <a:t>寻找密文中长度至少为</a:t>
            </a:r>
            <a:r>
              <a:rPr lang="en-US" altLang="zh-CN" sz="3000" dirty="0">
                <a:latin typeface="+mn-ea"/>
              </a:rPr>
              <a:t>3</a:t>
            </a:r>
            <a:r>
              <a:rPr lang="zh-CN" altLang="en-US" sz="3000" dirty="0">
                <a:latin typeface="+mn-ea"/>
              </a:rPr>
              <a:t>的相同的密文片段对，计算每对密文片段中的两个密文片段之间的距离，这样就得到了一些距离值</a:t>
            </a:r>
            <a:r>
              <a:rPr lang="en-US" altLang="zh-CN" sz="3000" i="1" dirty="0"/>
              <a:t>d</a:t>
            </a:r>
            <a:r>
              <a:rPr lang="en-US" altLang="zh-CN" sz="3000" baseline="-25000" dirty="0"/>
              <a:t>1</a:t>
            </a:r>
            <a:r>
              <a:rPr lang="en-US" altLang="zh-CN" sz="3000" i="1" dirty="0"/>
              <a:t>,d</a:t>
            </a:r>
            <a:r>
              <a:rPr lang="en-US" altLang="zh-CN" sz="3000" baseline="-25000" dirty="0"/>
              <a:t>2</a:t>
            </a:r>
            <a:r>
              <a:rPr lang="en-US" altLang="zh-CN" sz="3000" i="1" dirty="0"/>
              <a:t>,d</a:t>
            </a:r>
            <a:r>
              <a:rPr lang="en-US" altLang="zh-CN" sz="3000" baseline="-25000" dirty="0"/>
              <a:t>3</a:t>
            </a:r>
            <a:r>
              <a:rPr lang="en-US" altLang="zh-CN" sz="3000" i="1" dirty="0"/>
              <a:t>,…,d</a:t>
            </a:r>
            <a:r>
              <a:rPr lang="en-US" altLang="zh-CN" sz="3000" i="1" baseline="-25000" dirty="0"/>
              <a:t>i</a:t>
            </a:r>
            <a:r>
              <a:rPr lang="zh-CN" altLang="en-US" sz="3000" dirty="0" smtClean="0">
                <a:latin typeface="+mn-ea"/>
              </a:rPr>
              <a:t>。</a:t>
            </a:r>
            <a:endParaRPr lang="en-US" altLang="zh-CN" sz="3000" dirty="0" smtClean="0">
              <a:latin typeface="+mn-ea"/>
            </a:endParaRPr>
          </a:p>
          <a:p>
            <a:pPr>
              <a:defRPr/>
            </a:pPr>
            <a:r>
              <a:rPr lang="zh-CN" altLang="en-US" sz="3000" dirty="0" smtClean="0">
                <a:latin typeface="+mn-ea"/>
              </a:rPr>
              <a:t>可以</a:t>
            </a:r>
            <a:r>
              <a:rPr lang="zh-CN" altLang="en-US" sz="3000" dirty="0">
                <a:latin typeface="+mn-ea"/>
              </a:rPr>
              <a:t>猜测密钥字的长度</a:t>
            </a:r>
            <a:r>
              <a:rPr lang="en-US" altLang="zh-CN" sz="3000" i="1" dirty="0"/>
              <a:t>m</a:t>
            </a:r>
            <a:r>
              <a:rPr lang="zh-CN" altLang="en-US" sz="3000" dirty="0">
                <a:latin typeface="+mn-ea"/>
              </a:rPr>
              <a:t>可能</a:t>
            </a:r>
            <a:r>
              <a:rPr lang="zh-CN" altLang="en-US" sz="3000" dirty="0" smtClean="0">
                <a:latin typeface="+mn-ea"/>
              </a:rPr>
              <a:t>是</a:t>
            </a:r>
            <a:r>
              <a:rPr lang="en-US" altLang="zh-CN" sz="3000" i="1" dirty="0"/>
              <a:t>d</a:t>
            </a:r>
            <a:r>
              <a:rPr lang="en-US" altLang="zh-CN" sz="3000" baseline="-25000" dirty="0"/>
              <a:t>1</a:t>
            </a:r>
            <a:r>
              <a:rPr lang="en-US" altLang="zh-CN" sz="3000" i="1" dirty="0"/>
              <a:t>,d</a:t>
            </a:r>
            <a:r>
              <a:rPr lang="en-US" altLang="zh-CN" sz="3000" baseline="-25000" dirty="0"/>
              <a:t>2</a:t>
            </a:r>
            <a:r>
              <a:rPr lang="en-US" altLang="zh-CN" sz="3000" i="1" dirty="0"/>
              <a:t>,d</a:t>
            </a:r>
            <a:r>
              <a:rPr lang="en-US" altLang="zh-CN" sz="3000" baseline="-25000" dirty="0"/>
              <a:t>3</a:t>
            </a:r>
            <a:r>
              <a:rPr lang="en-US" altLang="zh-CN" sz="3000" i="1" dirty="0"/>
              <a:t>,…,d</a:t>
            </a:r>
            <a:r>
              <a:rPr lang="en-US" altLang="zh-CN" sz="3000" i="1" baseline="-25000" dirty="0"/>
              <a:t>i</a:t>
            </a:r>
            <a:r>
              <a:rPr lang="zh-CN" altLang="en-US" sz="3000" dirty="0" smtClean="0">
                <a:latin typeface="+mn-ea"/>
              </a:rPr>
              <a:t>的</a:t>
            </a:r>
            <a:r>
              <a:rPr lang="zh-CN" altLang="en-US" sz="3000" dirty="0">
                <a:latin typeface="+mn-ea"/>
              </a:rPr>
              <a:t>最大公因子，这就是</a:t>
            </a:r>
            <a:r>
              <a:rPr lang="en-US" altLang="zh-CN" sz="3000" dirty="0" err="1">
                <a:latin typeface="+mn-ea"/>
              </a:rPr>
              <a:t>Kasiski</a:t>
            </a:r>
            <a:r>
              <a:rPr lang="zh-CN" altLang="en-US" sz="3000" dirty="0">
                <a:latin typeface="+mn-ea"/>
              </a:rPr>
              <a:t>测试法</a:t>
            </a:r>
            <a:r>
              <a:rPr lang="zh-CN" altLang="en-US" sz="3000" dirty="0" smtClean="0">
                <a:latin typeface="+mn-ea"/>
              </a:rPr>
              <a:t>。</a:t>
            </a:r>
            <a:endParaRPr lang="en-US" altLang="zh-CN" sz="3000" dirty="0" smtClean="0">
              <a:latin typeface="+mn-ea"/>
            </a:endParaRPr>
          </a:p>
          <a:p>
            <a:pPr>
              <a:defRPr/>
            </a:pPr>
            <a:r>
              <a:rPr lang="zh-CN" altLang="en-US" sz="3000" dirty="0" smtClean="0">
                <a:latin typeface="+mn-ea"/>
              </a:rPr>
              <a:t>它</a:t>
            </a:r>
            <a:r>
              <a:rPr lang="zh-CN" altLang="en-US" sz="3000" dirty="0">
                <a:latin typeface="+mn-ea"/>
              </a:rPr>
              <a:t>是由</a:t>
            </a:r>
            <a:r>
              <a:rPr lang="en-US" altLang="zh-CN" sz="3000" dirty="0">
                <a:latin typeface="+mn-ea"/>
              </a:rPr>
              <a:t>Friedrich </a:t>
            </a:r>
            <a:r>
              <a:rPr lang="en-US" altLang="zh-CN" sz="3000" dirty="0" err="1">
                <a:latin typeface="+mn-ea"/>
              </a:rPr>
              <a:t>Kasiski</a:t>
            </a:r>
            <a:r>
              <a:rPr lang="zh-CN" altLang="en-US" sz="3000" dirty="0">
                <a:latin typeface="+mn-ea"/>
              </a:rPr>
              <a:t>于</a:t>
            </a:r>
            <a:r>
              <a:rPr lang="en-US" altLang="zh-CN" sz="3000" dirty="0">
                <a:latin typeface="+mn-ea"/>
              </a:rPr>
              <a:t>1863</a:t>
            </a:r>
            <a:r>
              <a:rPr lang="zh-CN" altLang="en-US" sz="3000" dirty="0">
                <a:latin typeface="+mn-ea"/>
              </a:rPr>
              <a:t>年首先提出来的</a:t>
            </a:r>
            <a:endParaRPr lang="en-US" altLang="zh-CN" sz="3000" dirty="0">
              <a:latin typeface="+mn-ea"/>
            </a:endParaRPr>
          </a:p>
          <a:p>
            <a:pPr>
              <a:defRPr/>
            </a:pPr>
            <a:r>
              <a:rPr lang="zh-CN" altLang="en-US" sz="3000" dirty="0" smtClean="0">
                <a:latin typeface="+mn-ea"/>
              </a:rPr>
              <a:t>利用</a:t>
            </a:r>
            <a:r>
              <a:rPr lang="zh-CN" altLang="en-US" sz="3000" dirty="0">
                <a:latin typeface="+mn-ea"/>
              </a:rPr>
              <a:t>重合指数法可以进一步确定密钥字的长度是否为</a:t>
            </a:r>
            <a:r>
              <a:rPr lang="en-US" altLang="zh-CN" sz="3000" i="1" dirty="0"/>
              <a:t>m</a:t>
            </a:r>
            <a:r>
              <a:rPr lang="zh-CN" altLang="en-US" sz="3000" dirty="0">
                <a:latin typeface="+mn-ea"/>
              </a:rPr>
              <a:t>。重合指数的概念是</a:t>
            </a:r>
            <a:r>
              <a:rPr lang="en-US" altLang="zh-CN" sz="3000" dirty="0">
                <a:latin typeface="+mn-ea"/>
              </a:rPr>
              <a:t>Wolfe Friedman</a:t>
            </a:r>
            <a:r>
              <a:rPr lang="zh-CN" altLang="en-US" sz="3000" dirty="0">
                <a:latin typeface="+mn-ea"/>
              </a:rPr>
              <a:t>在</a:t>
            </a:r>
            <a:r>
              <a:rPr lang="en-US" altLang="zh-CN" sz="3000" dirty="0">
                <a:latin typeface="+mn-ea"/>
              </a:rPr>
              <a:t>1920</a:t>
            </a:r>
            <a:r>
              <a:rPr lang="zh-CN" altLang="en-US" sz="3000" dirty="0">
                <a:latin typeface="+mn-ea"/>
              </a:rPr>
              <a:t>年给出的。</a:t>
            </a:r>
            <a:endParaRPr lang="en-US" altLang="zh-CN" sz="3000"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89</a:t>
            </a:fld>
            <a:endParaRPr lang="en-US" altLang="zh-CN"/>
          </a:p>
        </p:txBody>
      </p:sp>
    </p:spTree>
    <p:extLst>
      <p:ext uri="{BB962C8B-B14F-4D97-AF65-F5344CB8AC3E}">
        <p14:creationId xmlns:p14="http://schemas.microsoft.com/office/powerpoint/2010/main" val="89018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E9636D8F-DD62-4691-ACD3-A705C135227B}"/>
              </a:ext>
            </a:extLst>
          </p:cNvPr>
          <p:cNvSpPr>
            <a:spLocks noGrp="1"/>
          </p:cNvSpPr>
          <p:nvPr>
            <p:ph idx="1"/>
          </p:nvPr>
        </p:nvSpPr>
        <p:spPr>
          <a:xfrm>
            <a:off x="341718" y="1853895"/>
            <a:ext cx="8595573" cy="4114800"/>
          </a:xfrm>
        </p:spPr>
        <p:txBody>
          <a:bodyPr/>
          <a:lstStyle/>
          <a:p>
            <a:pPr marL="0" indent="0">
              <a:buFont typeface="Wingdings" panose="05000000000000000000" pitchFamily="2" charset="2"/>
              <a:buNone/>
              <a:defRPr/>
            </a:pPr>
            <a:r>
              <a:rPr lang="zh-CN" altLang="en-US" dirty="0"/>
              <a:t>       </a:t>
            </a:r>
            <a:r>
              <a:rPr lang="zh-CN" altLang="en-US" sz="2800" dirty="0">
                <a:latin typeface="+mn-ea"/>
              </a:rPr>
              <a:t>列置换密码就是按列换位，并且按列读出明文序列得到密文。具体加密过程</a:t>
            </a:r>
            <a:r>
              <a:rPr lang="zh-CN" altLang="en-US" sz="2800" dirty="0" smtClean="0">
                <a:latin typeface="+mn-ea"/>
              </a:rPr>
              <a:t>如下</a:t>
            </a:r>
            <a:r>
              <a:rPr lang="en-US" altLang="zh-CN" sz="2800" dirty="0" smtClean="0">
                <a:latin typeface="+mn-ea"/>
              </a:rPr>
              <a:t>: </a:t>
            </a:r>
            <a:endParaRPr lang="en-US" altLang="zh-CN" sz="2800" dirty="0">
              <a:latin typeface="+mn-ea"/>
            </a:endParaRPr>
          </a:p>
          <a:p>
            <a:pPr marL="0" indent="0">
              <a:buFont typeface="Wingdings" panose="05000000000000000000" pitchFamily="2" charset="2"/>
              <a:buNone/>
              <a:defRPr/>
            </a:pPr>
            <a:r>
              <a:rPr lang="zh-CN" altLang="en-US" sz="2800" dirty="0">
                <a:latin typeface="+mn-ea"/>
              </a:rPr>
              <a:t>（</a:t>
            </a:r>
            <a:r>
              <a:rPr lang="en-US" altLang="zh-CN" sz="2800" dirty="0"/>
              <a:t>1</a:t>
            </a:r>
            <a:r>
              <a:rPr lang="zh-CN" altLang="en-US" sz="2800" dirty="0"/>
              <a:t>）将明文</a:t>
            </a:r>
            <a:r>
              <a:rPr lang="en-US" altLang="zh-CN" sz="2800" i="1" dirty="0"/>
              <a:t>p</a:t>
            </a:r>
            <a:r>
              <a:rPr lang="zh-CN" altLang="en-US" sz="2800" dirty="0"/>
              <a:t>以设定的固定分组宽度</a:t>
            </a:r>
            <a:r>
              <a:rPr lang="en-US" altLang="zh-CN" sz="2800" i="1" dirty="0"/>
              <a:t>m</a:t>
            </a:r>
            <a:r>
              <a:rPr lang="zh-CN" altLang="en-US" sz="2800" dirty="0"/>
              <a:t>按行写出，即每行有</a:t>
            </a:r>
            <a:r>
              <a:rPr lang="en-US" altLang="zh-CN" sz="2800" i="1" dirty="0"/>
              <a:t>m</a:t>
            </a:r>
            <a:r>
              <a:rPr lang="zh-CN" altLang="en-US" sz="2800" dirty="0"/>
              <a:t>个字符。若明文长度不是</a:t>
            </a:r>
            <a:r>
              <a:rPr lang="en-US" altLang="zh-CN" sz="2800" i="1" dirty="0"/>
              <a:t>m</a:t>
            </a:r>
            <a:r>
              <a:rPr lang="zh-CN" altLang="en-US" sz="2800" dirty="0"/>
              <a:t>的整数倍，则不足部分用双方约定的方式填充，如双方约定用空格方式填充。不妨设最后得到的字符矩阵为</a:t>
            </a:r>
            <a:r>
              <a:rPr lang="en-US" altLang="zh-CN" sz="2800" dirty="0">
                <a:cs typeface="Times New Roman" panose="02020603050405020304" pitchFamily="18" charset="0"/>
              </a:rPr>
              <a:t>[</a:t>
            </a:r>
            <a:r>
              <a:rPr lang="en-US" altLang="zh-CN" sz="2800" i="1" dirty="0" err="1">
                <a:cs typeface="Times New Roman" panose="02020603050405020304" pitchFamily="18" charset="0"/>
              </a:rPr>
              <a:t>M</a:t>
            </a:r>
            <a:r>
              <a:rPr lang="en-US" altLang="zh-CN" sz="2800" i="1" baseline="-25000" dirty="0" err="1">
                <a:cs typeface="Times New Roman" panose="02020603050405020304" pitchFamily="18" charset="0"/>
              </a:rPr>
              <a:t>p</a:t>
            </a:r>
            <a:r>
              <a:rPr lang="en-US" altLang="zh-CN" sz="2800" dirty="0">
                <a:cs typeface="Times New Roman" panose="02020603050405020304" pitchFamily="18" charset="0"/>
              </a:rPr>
              <a:t>]</a:t>
            </a:r>
            <a:r>
              <a:rPr lang="en-US" altLang="zh-CN" sz="2800" i="1" baseline="-25000" dirty="0" err="1">
                <a:cs typeface="Times New Roman" panose="02020603050405020304" pitchFamily="18" charset="0"/>
              </a:rPr>
              <a:t>n</a:t>
            </a:r>
            <a:r>
              <a:rPr lang="en-US" altLang="zh-CN" sz="2800" baseline="-25000" dirty="0" err="1">
                <a:cs typeface="Times New Roman" panose="02020603050405020304" pitchFamily="18" charset="0"/>
              </a:rPr>
              <a:t>×</a:t>
            </a:r>
            <a:r>
              <a:rPr lang="en-US" altLang="zh-CN" sz="2800" i="1" baseline="-25000" dirty="0" err="1">
                <a:cs typeface="Times New Roman" panose="02020603050405020304" pitchFamily="18" charset="0"/>
              </a:rPr>
              <a:t>m</a:t>
            </a:r>
            <a:r>
              <a:rPr lang="zh-CN" altLang="en-US" sz="2800" dirty="0"/>
              <a:t>。</a:t>
            </a:r>
            <a:endParaRPr lang="en-US" altLang="zh-CN" sz="2800" dirty="0"/>
          </a:p>
          <a:p>
            <a:pPr marL="0" indent="0">
              <a:buNone/>
              <a:defRPr/>
            </a:pPr>
            <a:r>
              <a:rPr lang="zh-CN" altLang="en-US" sz="2800" dirty="0" smtClean="0"/>
              <a:t>（</a:t>
            </a:r>
            <a:r>
              <a:rPr lang="en-US" altLang="zh-CN" sz="2800" dirty="0" smtClean="0"/>
              <a:t>2</a:t>
            </a:r>
            <a:r>
              <a:rPr lang="zh-CN" altLang="en-US" sz="2800" dirty="0" smtClean="0"/>
              <a:t>）按</a:t>
            </a:r>
            <a:r>
              <a:rPr lang="en-US" altLang="zh-CN" sz="2800" dirty="0" smtClean="0"/>
              <a:t>(12</a:t>
            </a:r>
            <a:r>
              <a:rPr lang="en-US" altLang="zh-CN" sz="2800" dirty="0" smtClean="0">
                <a:cs typeface="Times New Roman" panose="02020603050405020304" pitchFamily="18" charset="0"/>
              </a:rPr>
              <a:t>…</a:t>
            </a:r>
            <a:r>
              <a:rPr lang="en-US" altLang="zh-CN" sz="2800" i="1" dirty="0" smtClean="0">
                <a:cs typeface="Times New Roman" panose="02020603050405020304" pitchFamily="18" charset="0"/>
              </a:rPr>
              <a:t>m</a:t>
            </a:r>
            <a:r>
              <a:rPr lang="en-US" altLang="zh-CN" sz="2800" dirty="0" smtClean="0">
                <a:cs typeface="Times New Roman" panose="02020603050405020304" pitchFamily="18" charset="0"/>
              </a:rPr>
              <a:t>)</a:t>
            </a:r>
            <a:r>
              <a:rPr lang="zh-CN" altLang="en-US" sz="2800" dirty="0" smtClean="0"/>
              <a:t>的</a:t>
            </a:r>
            <a:r>
              <a:rPr lang="zh-CN" altLang="en-US" sz="2800" dirty="0"/>
              <a:t>置换</a:t>
            </a:r>
            <a:r>
              <a:rPr lang="el-GR" altLang="zh-CN" sz="2800" dirty="0">
                <a:cs typeface="Times New Roman" panose="02020603050405020304" pitchFamily="18" charset="0"/>
              </a:rPr>
              <a:t>σ</a:t>
            </a:r>
            <a:r>
              <a:rPr lang="zh-CN" altLang="en-US" sz="2800" dirty="0"/>
              <a:t>交换列的位置得到字符矩阵</a:t>
            </a:r>
            <a:r>
              <a:rPr lang="en-US" altLang="zh-CN" sz="2800" dirty="0">
                <a:cs typeface="Times New Roman" panose="02020603050405020304" pitchFamily="18" charset="0"/>
              </a:rPr>
              <a:t>[</a:t>
            </a:r>
            <a:r>
              <a:rPr lang="en-US" altLang="zh-CN" sz="2800" i="1" dirty="0" err="1">
                <a:cs typeface="+mn-lt"/>
              </a:rPr>
              <a:t>M</a:t>
            </a:r>
            <a:r>
              <a:rPr lang="en-US" altLang="zh-CN" sz="2800" dirty="0" err="1">
                <a:cs typeface="+mn-lt"/>
              </a:rPr>
              <a:t>′</a:t>
            </a:r>
            <a:r>
              <a:rPr lang="en-US" altLang="zh-CN" sz="2800" i="1" baseline="-25000" dirty="0" err="1">
                <a:cs typeface="+mn-lt"/>
              </a:rPr>
              <a:t>p</a:t>
            </a:r>
            <a:r>
              <a:rPr lang="en-US" altLang="zh-CN" sz="2800" dirty="0">
                <a:cs typeface="Times New Roman" panose="02020603050405020304" pitchFamily="18" charset="0"/>
              </a:rPr>
              <a:t>]</a:t>
            </a:r>
            <a:r>
              <a:rPr lang="en-US" altLang="zh-CN" sz="2800" i="1" baseline="-25000" dirty="0" err="1">
                <a:cs typeface="Times New Roman" panose="02020603050405020304" pitchFamily="18" charset="0"/>
              </a:rPr>
              <a:t>n</a:t>
            </a:r>
            <a:r>
              <a:rPr lang="en-US" altLang="zh-CN" sz="2800" baseline="-25000" dirty="0" err="1">
                <a:cs typeface="Times New Roman" panose="02020603050405020304" pitchFamily="18" charset="0"/>
              </a:rPr>
              <a:t>×</a:t>
            </a:r>
            <a:r>
              <a:rPr lang="en-US" altLang="zh-CN" sz="2800" i="1" baseline="-25000" dirty="0" err="1">
                <a:cs typeface="Times New Roman" panose="02020603050405020304" pitchFamily="18" charset="0"/>
              </a:rPr>
              <a:t>m</a:t>
            </a:r>
            <a:r>
              <a:rPr lang="en-US" altLang="zh-CN" sz="2800" baseline="-25000" dirty="0">
                <a:cs typeface="Times New Roman" panose="02020603050405020304" pitchFamily="18" charset="0"/>
              </a:rPr>
              <a:t> </a:t>
            </a:r>
            <a:r>
              <a:rPr lang="zh-CN" altLang="en-US" sz="2800" dirty="0" smtClean="0"/>
              <a:t>。</a:t>
            </a:r>
            <a:endParaRPr lang="en-US" altLang="zh-CN" sz="2800" dirty="0" smtClean="0"/>
          </a:p>
          <a:p>
            <a:pPr marL="0" indent="0">
              <a:buNone/>
              <a:defRPr/>
            </a:pPr>
            <a:r>
              <a:rPr lang="zh-CN" altLang="en-US" sz="2800" dirty="0" smtClean="0"/>
              <a:t>（</a:t>
            </a:r>
            <a:r>
              <a:rPr lang="en-US" altLang="zh-CN" sz="2800" dirty="0" smtClean="0"/>
              <a:t>3</a:t>
            </a:r>
            <a:r>
              <a:rPr lang="zh-CN" altLang="en-US" sz="2800" dirty="0" smtClean="0"/>
              <a:t>）把矩阵</a:t>
            </a:r>
            <a:r>
              <a:rPr lang="en-US" altLang="zh-CN" sz="2800" dirty="0">
                <a:cs typeface="Times New Roman" panose="02020603050405020304" pitchFamily="18" charset="0"/>
              </a:rPr>
              <a:t>[</a:t>
            </a:r>
            <a:r>
              <a:rPr lang="en-US" altLang="zh-CN" sz="2800" i="1" dirty="0" err="1">
                <a:cs typeface="+mn-lt"/>
              </a:rPr>
              <a:t>M</a:t>
            </a:r>
            <a:r>
              <a:rPr lang="en-US" altLang="zh-CN" sz="2800" dirty="0" err="1">
                <a:cs typeface="+mn-lt"/>
              </a:rPr>
              <a:t>′</a:t>
            </a:r>
            <a:r>
              <a:rPr lang="en-US" altLang="zh-CN" sz="2800" i="1" baseline="-25000" dirty="0" err="1">
                <a:cs typeface="+mn-lt"/>
              </a:rPr>
              <a:t>p</a:t>
            </a:r>
            <a:r>
              <a:rPr lang="en-US" altLang="zh-CN" sz="2800" dirty="0">
                <a:cs typeface="Times New Roman" panose="02020603050405020304" pitchFamily="18" charset="0"/>
              </a:rPr>
              <a:t>]</a:t>
            </a:r>
            <a:r>
              <a:rPr lang="en-US" altLang="zh-CN" sz="2800" i="1" baseline="-25000" dirty="0" err="1">
                <a:cs typeface="Times New Roman" panose="02020603050405020304" pitchFamily="18" charset="0"/>
              </a:rPr>
              <a:t>n</a:t>
            </a:r>
            <a:r>
              <a:rPr lang="en-US" altLang="zh-CN" sz="2800" baseline="-25000" dirty="0" err="1">
                <a:cs typeface="Times New Roman" panose="02020603050405020304" pitchFamily="18" charset="0"/>
              </a:rPr>
              <a:t>×</a:t>
            </a:r>
            <a:r>
              <a:rPr lang="en-US" altLang="zh-CN" sz="2800" i="1" baseline="-25000" dirty="0" err="1">
                <a:cs typeface="Times New Roman" panose="02020603050405020304" pitchFamily="18" charset="0"/>
              </a:rPr>
              <a:t>m</a:t>
            </a:r>
            <a:r>
              <a:rPr lang="zh-CN" altLang="en-US" sz="2800" dirty="0" smtClean="0"/>
              <a:t>按</a:t>
            </a:r>
            <a:r>
              <a:rPr lang="en-US" altLang="zh-CN" sz="2800" dirty="0"/>
              <a:t>(12</a:t>
            </a:r>
            <a:r>
              <a:rPr lang="en-US" altLang="zh-CN" sz="2800" dirty="0">
                <a:cs typeface="Times New Roman" panose="02020603050405020304" pitchFamily="18" charset="0"/>
              </a:rPr>
              <a:t>…</a:t>
            </a:r>
            <a:r>
              <a:rPr lang="en-US" altLang="zh-CN" sz="2800" i="1" dirty="0">
                <a:cs typeface="Times New Roman" panose="02020603050405020304" pitchFamily="18" charset="0"/>
              </a:rPr>
              <a:t>m</a:t>
            </a:r>
            <a:r>
              <a:rPr lang="en-US" altLang="zh-CN" sz="2800" dirty="0">
                <a:cs typeface="Times New Roman" panose="02020603050405020304" pitchFamily="18" charset="0"/>
              </a:rPr>
              <a:t>)</a:t>
            </a:r>
            <a:r>
              <a:rPr lang="zh-CN" altLang="en-US" sz="2800" dirty="0" smtClean="0"/>
              <a:t>列</a:t>
            </a:r>
            <a:r>
              <a:rPr lang="zh-CN" altLang="en-US" sz="2800" dirty="0"/>
              <a:t>的顺序依次读出，得到密文</a:t>
            </a:r>
            <a:r>
              <a:rPr lang="en-US" altLang="zh-CN" sz="2800" i="1" dirty="0"/>
              <a:t>c</a:t>
            </a:r>
            <a:r>
              <a:rPr lang="zh-CN" altLang="en-US" sz="2800" i="1" dirty="0"/>
              <a:t>。</a:t>
            </a:r>
            <a:endParaRPr lang="en-US" altLang="zh-CN" sz="2800" i="1" dirty="0"/>
          </a:p>
          <a:p>
            <a:pPr marL="0" indent="0">
              <a:buNone/>
              <a:defRPr/>
            </a:pPr>
            <a:endParaRPr lang="zh-CN" altLang="en-US" sz="2800" b="1" dirty="0"/>
          </a:p>
        </p:txBody>
      </p:sp>
      <p:sp>
        <p:nvSpPr>
          <p:cNvPr id="14339" name="日期占位符 3">
            <a:extLst>
              <a:ext uri="{FF2B5EF4-FFF2-40B4-BE49-F238E27FC236}">
                <a16:creationId xmlns="" xmlns:a16="http://schemas.microsoft.com/office/drawing/2014/main" id="{FE0C79DD-95EE-432A-BA2D-F4452199397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AA89E9D-2805-4DC5-8272-CA2461B8426F}"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14340" name="页脚占位符 4">
            <a:extLst>
              <a:ext uri="{FF2B5EF4-FFF2-40B4-BE49-F238E27FC236}">
                <a16:creationId xmlns="" xmlns:a16="http://schemas.microsoft.com/office/drawing/2014/main" id="{61FF2BA1-BDA3-42D9-A2F5-03A9E754888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14341" name="灯片编号占位符 5">
            <a:extLst>
              <a:ext uri="{FF2B5EF4-FFF2-40B4-BE49-F238E27FC236}">
                <a16:creationId xmlns="" xmlns:a16="http://schemas.microsoft.com/office/drawing/2014/main" id="{9720AAC0-2156-47F2-BD86-95AE1F53F27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AEBEA8C1-5718-47AA-8587-66AD08901D2B}" type="slidenum">
              <a:rPr lang="en-US" altLang="zh-CN" sz="1400" smtClean="0">
                <a:latin typeface="Tahoma" panose="020B0604030504040204" pitchFamily="34" charset="0"/>
              </a:rPr>
              <a:pPr>
                <a:spcBef>
                  <a:spcPct val="0"/>
                </a:spcBef>
                <a:buClrTx/>
                <a:buSzTx/>
                <a:buFontTx/>
                <a:buNone/>
              </a:pPr>
              <a:t>9</a:t>
            </a:fld>
            <a:endParaRPr lang="en-US" altLang="zh-CN" sz="1400">
              <a:latin typeface="Tahoma" panose="020B0604030504040204" pitchFamily="34" charset="0"/>
            </a:endParaRPr>
          </a:p>
        </p:txBody>
      </p:sp>
      <p:sp>
        <p:nvSpPr>
          <p:cNvPr id="8" name="内容占位符 2">
            <a:extLst>
              <a:ext uri="{FF2B5EF4-FFF2-40B4-BE49-F238E27FC236}">
                <a16:creationId xmlns="" xmlns:a16="http://schemas.microsoft.com/office/drawing/2014/main" id="{150D9649-50FD-4718-B15B-2083513EDDC6}"/>
              </a:ext>
            </a:extLst>
          </p:cNvPr>
          <p:cNvSpPr txBox="1"/>
          <p:nvPr/>
        </p:nvSpPr>
        <p:spPr bwMode="auto">
          <a:xfrm>
            <a:off x="1144588" y="825201"/>
            <a:ext cx="4718050" cy="674688"/>
          </a:xfrm>
          <a:prstGeom prst="rect">
            <a:avLst/>
          </a:prstGeom>
          <a:noFill/>
          <a:ln>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0" indent="0">
              <a:buFont typeface="Wingdings" panose="05000000000000000000" pitchFamily="2" charset="2"/>
              <a:buNone/>
              <a:defRPr/>
            </a:pPr>
            <a:r>
              <a:rPr lang="en-US" altLang="zh-CN" sz="4000" b="1" kern="0" dirty="0">
                <a:solidFill>
                  <a:srgbClr val="FF0000"/>
                </a:solidFill>
                <a:latin typeface="+mj-ea"/>
                <a:ea typeface="+mj-ea"/>
              </a:rPr>
              <a:t>2.1.1</a:t>
            </a:r>
            <a:r>
              <a:rPr lang="zh-CN" altLang="en-US" sz="4000" b="1" kern="0" dirty="0">
                <a:solidFill>
                  <a:srgbClr val="FF0000"/>
                </a:solidFill>
                <a:latin typeface="+mj-ea"/>
                <a:ea typeface="+mj-ea"/>
              </a:rPr>
              <a:t> 列置换密码</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定义</a:t>
            </a:r>
            <a:r>
              <a:rPr lang="en-US" altLang="zh-CN" b="1" dirty="0" smtClean="0">
                <a:latin typeface="+mn-ea"/>
              </a:rPr>
              <a:t>2.3: </a:t>
            </a:r>
            <a:r>
              <a:rPr lang="zh-CN" altLang="en-US" dirty="0" smtClean="0">
                <a:latin typeface="+mn-ea"/>
              </a:rPr>
              <a:t>重合</a:t>
            </a:r>
            <a:r>
              <a:rPr lang="zh-CN" altLang="en-US" dirty="0">
                <a:latin typeface="+mn-ea"/>
              </a:rPr>
              <a:t>指数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712" y="1763889"/>
                <a:ext cx="8703376" cy="3420228"/>
              </a:xfrm>
            </p:spPr>
            <p:txBody>
              <a:bodyPr/>
              <a:lstStyle/>
              <a:p>
                <a:pPr>
                  <a:defRPr/>
                </a:pPr>
                <a:r>
                  <a:rPr lang="zh-CN" altLang="en-US" sz="3000" dirty="0" smtClean="0">
                    <a:latin typeface="+mn-ea"/>
                  </a:rPr>
                  <a:t>设</a:t>
                </a:r>
                <a:r>
                  <a:rPr lang="en-US" altLang="zh-CN" sz="2800" i="1" dirty="0"/>
                  <a:t>x=x</a:t>
                </a:r>
                <a:r>
                  <a:rPr lang="en-US" altLang="zh-CN" sz="2800" baseline="-25000" dirty="0"/>
                  <a:t>1</a:t>
                </a:r>
                <a:r>
                  <a:rPr lang="en-US" altLang="zh-CN" sz="2800" i="1" dirty="0"/>
                  <a:t>x</a:t>
                </a:r>
                <a:r>
                  <a:rPr lang="en-US" altLang="zh-CN" sz="2800" baseline="-25000" dirty="0"/>
                  <a:t>2</a:t>
                </a:r>
                <a:r>
                  <a:rPr lang="en-US" altLang="zh-CN" sz="2800" i="1" dirty="0"/>
                  <a:t>…</a:t>
                </a:r>
                <a:r>
                  <a:rPr lang="en-US" altLang="zh-CN" sz="2800" i="1" dirty="0" err="1"/>
                  <a:t>x</a:t>
                </a:r>
                <a:r>
                  <a:rPr lang="en-US" altLang="zh-CN" sz="2800" i="1" baseline="-25000" dirty="0" err="1"/>
                  <a:t>n</a:t>
                </a:r>
                <a:r>
                  <a:rPr lang="zh-CN" altLang="en-US" sz="2800" dirty="0">
                    <a:latin typeface="+mn-ea"/>
                  </a:rPr>
                  <a:t>是一个长度为</a:t>
                </a:r>
                <a:r>
                  <a:rPr lang="en-US" altLang="zh-CN" sz="2800" i="1" dirty="0"/>
                  <a:t>n</a:t>
                </a:r>
                <a:r>
                  <a:rPr lang="zh-CN" altLang="en-US" sz="2800" dirty="0">
                    <a:latin typeface="+mn-ea"/>
                  </a:rPr>
                  <a:t>的英文字母串。</a:t>
                </a:r>
                <a:r>
                  <a:rPr lang="en-US" altLang="zh-CN" sz="2800" i="1" dirty="0"/>
                  <a:t>x</a:t>
                </a:r>
                <a:r>
                  <a:rPr lang="zh-CN" altLang="en-US" sz="2800" dirty="0">
                    <a:latin typeface="+mn-ea"/>
                  </a:rPr>
                  <a:t>的重合指数定义为</a:t>
                </a:r>
                <a:r>
                  <a:rPr lang="en-US" altLang="zh-CN" sz="2800" i="1" dirty="0"/>
                  <a:t>x</a:t>
                </a:r>
                <a:r>
                  <a:rPr lang="zh-CN" altLang="en-US" sz="2800" dirty="0">
                    <a:latin typeface="+mn-ea"/>
                  </a:rPr>
                  <a:t>中的两个随机元素相通的概率，记为</a:t>
                </a:r>
                <a:r>
                  <a:rPr lang="en-US" altLang="zh-CN" sz="2800" i="1" dirty="0" err="1"/>
                  <a:t>I</a:t>
                </a:r>
                <a:r>
                  <a:rPr lang="en-US" altLang="zh-CN" sz="2800" i="1" baseline="-25000" dirty="0" err="1"/>
                  <a:t>c</a:t>
                </a:r>
                <a:r>
                  <a:rPr lang="en-US" altLang="zh-CN" sz="2800" i="1" dirty="0"/>
                  <a:t>(x)</a:t>
                </a:r>
                <a:r>
                  <a:rPr lang="zh-CN" altLang="en-US" sz="2800" dirty="0" smtClean="0">
                    <a:latin typeface="+mn-ea"/>
                  </a:rPr>
                  <a:t>。</a:t>
                </a:r>
                <a:endParaRPr lang="en-US" altLang="zh-CN" sz="2800" dirty="0" smtClean="0">
                  <a:latin typeface="+mn-ea"/>
                </a:endParaRPr>
              </a:p>
              <a:p>
                <a:pPr>
                  <a:defRPr/>
                </a:pPr>
                <a:r>
                  <a:rPr lang="zh-CN" altLang="en-US" sz="2800" dirty="0" smtClean="0">
                    <a:latin typeface="+mn-ea"/>
                  </a:rPr>
                  <a:t>假设</a:t>
                </a:r>
                <a:r>
                  <a:rPr lang="zh-CN" altLang="en-US" sz="2800" dirty="0">
                    <a:latin typeface="+mn-ea"/>
                  </a:rPr>
                  <a:t>英文字母</a:t>
                </a:r>
                <a:r>
                  <a:rPr lang="en-US" altLang="zh-CN" sz="2800" i="1" dirty="0"/>
                  <a:t>A</a:t>
                </a:r>
                <a:r>
                  <a:rPr lang="zh-CN" altLang="en-US" sz="2800" i="1" dirty="0"/>
                  <a:t>，</a:t>
                </a:r>
                <a:r>
                  <a:rPr lang="en-US" altLang="zh-CN" sz="2800" i="1" dirty="0"/>
                  <a:t>B</a:t>
                </a:r>
                <a:r>
                  <a:rPr lang="zh-CN" altLang="en-US" sz="2800" i="1" dirty="0"/>
                  <a:t>，</a:t>
                </a:r>
                <a:r>
                  <a:rPr lang="en-US" altLang="zh-CN" sz="2800" i="1" dirty="0"/>
                  <a:t>C</a:t>
                </a:r>
                <a:r>
                  <a:rPr lang="zh-CN" altLang="en-US" sz="2800" dirty="0">
                    <a:latin typeface="+mn-ea"/>
                  </a:rPr>
                  <a:t>，</a:t>
                </a:r>
                <a:r>
                  <a:rPr lang="en-US" altLang="zh-CN" sz="2800" dirty="0">
                    <a:latin typeface="+mn-ea"/>
                  </a:rPr>
                  <a:t>…</a:t>
                </a:r>
                <a:r>
                  <a:rPr lang="zh-CN" altLang="en-US" sz="2800" dirty="0">
                    <a:latin typeface="+mn-ea"/>
                  </a:rPr>
                  <a:t>，</a:t>
                </a:r>
                <a:r>
                  <a:rPr lang="en-US" altLang="zh-CN" sz="2800" i="1" dirty="0"/>
                  <a:t>Z</a:t>
                </a:r>
                <a:r>
                  <a:rPr lang="zh-CN" altLang="en-US" sz="2800" dirty="0">
                    <a:latin typeface="+mn-ea"/>
                  </a:rPr>
                  <a:t>在</a:t>
                </a:r>
                <a:r>
                  <a:rPr lang="en-US" altLang="zh-CN" sz="2800" i="1" dirty="0"/>
                  <a:t>x</a:t>
                </a:r>
                <a:r>
                  <a:rPr lang="zh-CN" altLang="en-US" sz="2800" dirty="0">
                    <a:latin typeface="+mn-ea"/>
                  </a:rPr>
                  <a:t>中的出现次数分别为</a:t>
                </a:r>
                <a:r>
                  <a:rPr lang="en-US" altLang="zh-CN" sz="2800" i="1" dirty="0"/>
                  <a:t>f</a:t>
                </a:r>
                <a:r>
                  <a:rPr lang="en-US" altLang="zh-CN" sz="2800" baseline="-25000" dirty="0"/>
                  <a:t>0</a:t>
                </a:r>
                <a:r>
                  <a:rPr lang="en-US" altLang="zh-CN" sz="2800" dirty="0"/>
                  <a:t>,</a:t>
                </a:r>
                <a:r>
                  <a:rPr lang="en-US" altLang="zh-CN" sz="2800" i="1" dirty="0"/>
                  <a:t>f</a:t>
                </a:r>
                <a:r>
                  <a:rPr lang="en-US" altLang="zh-CN" sz="2800" baseline="-25000" dirty="0"/>
                  <a:t>1</a:t>
                </a:r>
                <a:r>
                  <a:rPr lang="en-US" altLang="zh-CN" sz="2800" dirty="0"/>
                  <a:t>,</a:t>
                </a:r>
                <a:r>
                  <a:rPr lang="en-US" altLang="zh-CN" sz="2800" i="1" dirty="0"/>
                  <a:t>f</a:t>
                </a:r>
                <a:r>
                  <a:rPr lang="en-US" altLang="zh-CN" sz="2800" baseline="-25000" dirty="0"/>
                  <a:t>2</a:t>
                </a:r>
                <a:r>
                  <a:rPr lang="en-US" altLang="zh-CN" sz="2800" dirty="0"/>
                  <a:t>,…</a:t>
                </a:r>
                <a:r>
                  <a:rPr lang="en-US" altLang="zh-CN" sz="2800" i="1" dirty="0"/>
                  <a:t>f</a:t>
                </a:r>
                <a:r>
                  <a:rPr lang="en-US" altLang="zh-CN" sz="2800" baseline="-25000" dirty="0"/>
                  <a:t>25</a:t>
                </a:r>
                <a:r>
                  <a:rPr lang="zh-CN" altLang="en-US" sz="2800" dirty="0">
                    <a:latin typeface="+mn-ea"/>
                  </a:rPr>
                  <a:t>。显然，从</a:t>
                </a:r>
                <a:r>
                  <a:rPr lang="en-US" altLang="zh-CN" sz="2800" i="1" dirty="0"/>
                  <a:t>x</a:t>
                </a:r>
                <a:r>
                  <a:rPr lang="zh-CN" altLang="en-US" sz="2800" dirty="0">
                    <a:latin typeface="+mn-ea"/>
                  </a:rPr>
                  <a:t>中选取两个元素共有</a:t>
                </a:r>
                <a14:m>
                  <m:oMath xmlns:m="http://schemas.openxmlformats.org/officeDocument/2006/math">
                    <m:d>
                      <m:dPr>
                        <m:ctrlPr>
                          <a:rPr lang="en-US" altLang="zh-CN" sz="2800" i="1" dirty="0">
                            <a:latin typeface="Cambria Math"/>
                          </a:rPr>
                        </m:ctrlPr>
                      </m:dPr>
                      <m:e>
                        <m:f>
                          <m:fPr>
                            <m:type m:val="noBar"/>
                            <m:ctrlPr>
                              <a:rPr lang="en-US" altLang="zh-CN" sz="2800" i="1" dirty="0">
                                <a:latin typeface="Cambria Math"/>
                              </a:rPr>
                            </m:ctrlPr>
                          </m:fPr>
                          <m:num>
                            <m:r>
                              <a:rPr lang="en-US" altLang="zh-CN" sz="2800" i="1" dirty="0">
                                <a:latin typeface="Cambria Math" panose="02040503050406030204" pitchFamily="18" charset="0"/>
                              </a:rPr>
                              <m:t>𝑛</m:t>
                            </m:r>
                          </m:num>
                          <m:den>
                            <m:r>
                              <a:rPr lang="en-US" altLang="zh-CN" sz="2800" i="1" dirty="0">
                                <a:latin typeface="Cambria Math" panose="02040503050406030204" pitchFamily="18" charset="0"/>
                              </a:rPr>
                              <m:t>2</m:t>
                            </m:r>
                          </m:den>
                        </m:f>
                      </m:e>
                    </m:d>
                    <m:r>
                      <m:rPr>
                        <m:nor/>
                      </m:rPr>
                      <a:rPr lang="zh-CN" altLang="en-US" sz="2800" dirty="0">
                        <a:latin typeface="+mn-ea"/>
                      </a:rPr>
                      <m:t>种</m:t>
                    </m:r>
                  </m:oMath>
                </a14:m>
                <a:r>
                  <a:rPr lang="zh-CN" altLang="en-US" sz="2800" dirty="0">
                    <a:latin typeface="+mn-ea"/>
                  </a:rPr>
                  <a:t>方法，选取的两个元素同时为第</a:t>
                </a:r>
                <a:r>
                  <a:rPr lang="en-US" altLang="zh-CN" sz="2800" i="1" dirty="0" err="1"/>
                  <a:t>i</a:t>
                </a:r>
                <a:r>
                  <a:rPr lang="zh-CN" altLang="en-US" sz="2800" dirty="0">
                    <a:latin typeface="+mn-ea"/>
                  </a:rPr>
                  <a:t>个英文字母的情形共有</a:t>
                </a:r>
                <a14:m>
                  <m:oMath xmlns:m="http://schemas.openxmlformats.org/officeDocument/2006/math">
                    <m:d>
                      <m:dPr>
                        <m:ctrlPr>
                          <a:rPr lang="en-US" altLang="zh-CN" sz="2800" i="1" dirty="0">
                            <a:latin typeface="Cambria Math"/>
                          </a:rPr>
                        </m:ctrlPr>
                      </m:dPr>
                      <m:e>
                        <m:f>
                          <m:fPr>
                            <m:type m:val="noBar"/>
                            <m:ctrlPr>
                              <a:rPr lang="en-US" altLang="zh-CN" sz="2800" i="1" dirty="0">
                                <a:latin typeface="Cambria Math"/>
                              </a:rPr>
                            </m:ctrlPr>
                          </m:fPr>
                          <m:num>
                            <m:r>
                              <a:rPr lang="en-US" altLang="zh-CN" sz="2800" i="1" dirty="0">
                                <a:latin typeface="Cambria Math" panose="02040503050406030204" pitchFamily="18" charset="0"/>
                              </a:rPr>
                              <m:t>𝑓</m:t>
                            </m:r>
                            <m:r>
                              <a:rPr lang="en-US" altLang="zh-CN" sz="2800" i="1" baseline="-25000" dirty="0">
                                <a:latin typeface="Cambria Math" panose="02040503050406030204" pitchFamily="18" charset="0"/>
                              </a:rPr>
                              <m:t>𝑖</m:t>
                            </m:r>
                          </m:num>
                          <m:den>
                            <m:r>
                              <a:rPr lang="en-US" altLang="zh-CN" sz="2800" i="1" dirty="0">
                                <a:latin typeface="Cambria Math" panose="02040503050406030204" pitchFamily="18" charset="0"/>
                              </a:rPr>
                              <m:t>2</m:t>
                            </m:r>
                          </m:den>
                        </m:f>
                      </m:e>
                    </m:d>
                  </m:oMath>
                </a14:m>
                <a:r>
                  <a:rPr lang="zh-CN" altLang="en-US" sz="2800" dirty="0"/>
                  <a:t>种，</a:t>
                </a:r>
                <a:r>
                  <a:rPr lang="en-US" altLang="zh-CN" sz="2800" dirty="0"/>
                  <a:t>0</a:t>
                </a:r>
                <a:r>
                  <a:rPr lang="zh-CN" altLang="en-US" sz="2800" dirty="0"/>
                  <a:t>≤</a:t>
                </a:r>
                <a:r>
                  <a:rPr lang="en-US" altLang="zh-CN" sz="2800" i="1" dirty="0" err="1"/>
                  <a:t>i</a:t>
                </a:r>
                <a:r>
                  <a:rPr lang="zh-CN" altLang="en-US" sz="2800" dirty="0"/>
                  <a:t>≤</a:t>
                </a:r>
                <a:r>
                  <a:rPr lang="en-US" altLang="zh-CN" sz="2800" dirty="0"/>
                  <a:t>25</a:t>
                </a:r>
                <a:r>
                  <a:rPr lang="zh-CN" altLang="en-US" sz="2800" dirty="0" smtClean="0"/>
                  <a:t>。</a:t>
                </a:r>
                <a:r>
                  <a:rPr lang="zh-CN" altLang="en-US" sz="3000" dirty="0" smtClean="0"/>
                  <a:t>因此</a:t>
                </a:r>
                <a:r>
                  <a:rPr lang="zh-CN" altLang="en-US" sz="3000" dirty="0"/>
                  <a:t>，</a:t>
                </a:r>
                <a:r>
                  <a:rPr lang="zh-CN" altLang="en-US" sz="3000" dirty="0" smtClean="0"/>
                  <a:t>有</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712" y="1763889"/>
                <a:ext cx="8703376" cy="3420228"/>
              </a:xfrm>
              <a:blipFill rotWithShape="1">
                <a:blip r:embed="rId3"/>
                <a:stretch>
                  <a:fillRect l="-1401" t="-2674" r="-630" b="-213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90</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2365975865"/>
              </p:ext>
            </p:extLst>
          </p:nvPr>
        </p:nvGraphicFramePr>
        <p:xfrm>
          <a:off x="2524125" y="5049838"/>
          <a:ext cx="3328988" cy="1276350"/>
        </p:xfrm>
        <a:graphic>
          <a:graphicData uri="http://schemas.openxmlformats.org/presentationml/2006/ole">
            <mc:AlternateContent xmlns:mc="http://schemas.openxmlformats.org/markup-compatibility/2006">
              <mc:Choice xmlns:v="urn:schemas-microsoft-com:vml" Requires="v">
                <p:oleObj spid="_x0000_s3084" name="Equation" r:id="rId4" imgW="927000" imgH="355320" progId="Equation.DSMT4">
                  <p:embed/>
                </p:oleObj>
              </mc:Choice>
              <mc:Fallback>
                <p:oleObj name="Equation" r:id="rId4" imgW="927000" imgH="355320" progId="Equation.DSMT4">
                  <p:embed/>
                  <p:pic>
                    <p:nvPicPr>
                      <p:cNvPr id="0" name=""/>
                      <p:cNvPicPr/>
                      <p:nvPr/>
                    </p:nvPicPr>
                    <p:blipFill>
                      <a:blip r:embed="rId5"/>
                      <a:stretch>
                        <a:fillRect/>
                      </a:stretch>
                    </p:blipFill>
                    <p:spPr>
                      <a:xfrm>
                        <a:off x="2524125" y="5049838"/>
                        <a:ext cx="3328988" cy="1276350"/>
                      </a:xfrm>
                      <a:prstGeom prst="rect">
                        <a:avLst/>
                      </a:prstGeom>
                    </p:spPr>
                  </p:pic>
                </p:oleObj>
              </mc:Fallback>
            </mc:AlternateContent>
          </a:graphicData>
        </a:graphic>
      </p:graphicFrame>
    </p:spTree>
    <p:extLst>
      <p:ext uri="{BB962C8B-B14F-4D97-AF65-F5344CB8AC3E}">
        <p14:creationId xmlns:p14="http://schemas.microsoft.com/office/powerpoint/2010/main" val="5158238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06709" y="2017713"/>
                <a:ext cx="8748379" cy="3751443"/>
              </a:xfrm>
            </p:spPr>
            <p:txBody>
              <a:bodyPr/>
              <a:lstStyle/>
              <a:p>
                <a:r>
                  <a:rPr lang="zh-CN" altLang="en-US" dirty="0">
                    <a:latin typeface="+mn-ea"/>
                  </a:rPr>
                  <a:t>将表</a:t>
                </a:r>
                <a:r>
                  <a:rPr lang="en-US" altLang="zh-CN" dirty="0">
                    <a:latin typeface="+mn-ea"/>
                  </a:rPr>
                  <a:t>2.14</a:t>
                </a:r>
                <a:r>
                  <a:rPr lang="zh-CN" altLang="en-US" dirty="0">
                    <a:latin typeface="+mn-ea"/>
                  </a:rPr>
                  <a:t>中的英文字母</a:t>
                </a:r>
                <a:r>
                  <a:rPr lang="en-US" altLang="zh-CN" i="1" dirty="0"/>
                  <a:t>a</a:t>
                </a:r>
                <a:r>
                  <a:rPr lang="zh-CN" altLang="en-US" i="1" dirty="0"/>
                  <a:t>，</a:t>
                </a:r>
                <a:r>
                  <a:rPr lang="en-US" altLang="zh-CN" i="1" dirty="0"/>
                  <a:t>b</a:t>
                </a:r>
                <a:r>
                  <a:rPr lang="zh-CN" altLang="en-US" i="1" dirty="0"/>
                  <a:t>，</a:t>
                </a:r>
                <a:r>
                  <a:rPr lang="en-US" altLang="zh-CN" i="1" dirty="0"/>
                  <a:t>c</a:t>
                </a:r>
                <a:r>
                  <a:rPr lang="zh-CN" altLang="en-US" i="1" dirty="0"/>
                  <a:t>，</a:t>
                </a:r>
                <a:r>
                  <a:rPr lang="en-US" altLang="zh-CN" i="1" dirty="0"/>
                  <a:t>…</a:t>
                </a:r>
                <a:r>
                  <a:rPr lang="zh-CN" altLang="en-US" i="1" dirty="0"/>
                  <a:t>，</a:t>
                </a:r>
                <a:r>
                  <a:rPr lang="en-US" altLang="zh-CN" i="1" dirty="0"/>
                  <a:t>z</a:t>
                </a:r>
                <a:r>
                  <a:rPr lang="zh-CN" altLang="en-US" dirty="0">
                    <a:latin typeface="+mn-ea"/>
                  </a:rPr>
                  <a:t>的期望概率分别记为</a:t>
                </a:r>
                <a:r>
                  <a:rPr lang="en-US" altLang="zh-CN" i="1" dirty="0"/>
                  <a:t>p</a:t>
                </a:r>
                <a:r>
                  <a:rPr lang="en-US" altLang="zh-CN" baseline="-25000" dirty="0"/>
                  <a:t>0</a:t>
                </a:r>
                <a:r>
                  <a:rPr lang="en-US" altLang="zh-CN" dirty="0"/>
                  <a:t>,</a:t>
                </a:r>
                <a:r>
                  <a:rPr lang="en-US" altLang="zh-CN" i="1" dirty="0"/>
                  <a:t>p</a:t>
                </a:r>
                <a:r>
                  <a:rPr lang="en-US" altLang="zh-CN" i="1" baseline="-25000" dirty="0"/>
                  <a:t>1</a:t>
                </a:r>
                <a:r>
                  <a:rPr lang="en-US" altLang="zh-CN" i="1" dirty="0"/>
                  <a:t>,p</a:t>
                </a:r>
                <a:r>
                  <a:rPr lang="en-US" altLang="zh-CN" i="1" baseline="-25000" dirty="0"/>
                  <a:t>2</a:t>
                </a:r>
                <a:r>
                  <a:rPr lang="en-US" altLang="zh-CN" i="1" dirty="0"/>
                  <a:t>,</a:t>
                </a:r>
                <a:r>
                  <a:rPr lang="en-US" altLang="zh-CN" dirty="0"/>
                  <a:t>…,</a:t>
                </a:r>
                <a:r>
                  <a:rPr lang="en-US" altLang="zh-CN" i="1" dirty="0"/>
                  <a:t>p</a:t>
                </a:r>
                <a:r>
                  <a:rPr lang="en-US" altLang="zh-CN" baseline="-25000" dirty="0"/>
                  <a:t>25</a:t>
                </a:r>
                <a:r>
                  <a:rPr lang="zh-CN" altLang="en-US" dirty="0">
                    <a:latin typeface="+mn-ea"/>
                  </a:rPr>
                  <a:t>。假设</a:t>
                </a:r>
                <a:r>
                  <a:rPr lang="en-US" altLang="zh-CN" i="1" dirty="0"/>
                  <a:t>x</a:t>
                </a:r>
                <a:r>
                  <a:rPr lang="zh-CN" altLang="en-US" dirty="0">
                    <a:latin typeface="+mn-ea"/>
                  </a:rPr>
                  <a:t>为英文明文，因为</a:t>
                </a:r>
                <a:r>
                  <a:rPr lang="en-US" altLang="zh-CN" i="1" dirty="0"/>
                  <a:t>x</a:t>
                </a:r>
                <a:r>
                  <a:rPr lang="zh-CN" altLang="en-US" dirty="0">
                    <a:latin typeface="+mn-ea"/>
                  </a:rPr>
                  <a:t>中的两个随机元素同时为第</a:t>
                </a:r>
                <a:r>
                  <a:rPr lang="en-US" altLang="zh-CN" i="1" dirty="0" err="1"/>
                  <a:t>i</a:t>
                </a:r>
                <a:r>
                  <a:rPr lang="zh-CN" altLang="en-US" dirty="0">
                    <a:latin typeface="+mn-ea"/>
                  </a:rPr>
                  <a:t>个英文字的概率为</a:t>
                </a:r>
                <a14:m>
                  <m:oMath xmlns:m="http://schemas.openxmlformats.org/officeDocument/2006/math">
                    <m:sSubSup>
                      <m:sSubSupPr>
                        <m:ctrlPr>
                          <a:rPr lang="en-US" altLang="zh-CN" i="1">
                            <a:latin typeface="Cambria Math"/>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oMath>
                </a14:m>
                <a:r>
                  <a:rPr lang="en-US" altLang="zh-CN" dirty="0">
                    <a:latin typeface="+mn-ea"/>
                  </a:rPr>
                  <a:t>,</a:t>
                </a:r>
                <a:r>
                  <a:rPr lang="en-US" altLang="zh-CN" dirty="0"/>
                  <a:t>0≤</a:t>
                </a:r>
                <a:r>
                  <a:rPr lang="en-US" altLang="zh-CN" i="1" dirty="0"/>
                  <a:t>i</a:t>
                </a:r>
                <a:r>
                  <a:rPr lang="en-US" altLang="zh-CN" dirty="0"/>
                  <a:t>≤25</a:t>
                </a:r>
                <a:r>
                  <a:rPr lang="zh-CN" altLang="en-US" dirty="0">
                    <a:latin typeface="+mn-ea"/>
                  </a:rPr>
                  <a:t>，所以</a:t>
                </a:r>
                <a:r>
                  <a:rPr lang="zh-CN" altLang="en-US" dirty="0" smtClean="0">
                    <a:latin typeface="+mn-ea"/>
                  </a:rPr>
                  <a:t>有</a:t>
                </a:r>
                <a:r>
                  <a:rPr lang="en-US" altLang="zh-CN" dirty="0" smtClean="0">
                    <a:latin typeface="+mn-ea"/>
                  </a:rPr>
                  <a:t>:</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𝐼</m:t>
                      </m:r>
                      <m:r>
                        <a:rPr lang="en-US" altLang="zh-CN" i="1" baseline="-25000">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nary>
                        <m:naryPr>
                          <m:chr m:val="∑"/>
                          <m:ctrlPr>
                            <a:rPr lang="en-US" altLang="zh-CN" i="1">
                              <a:latin typeface="Cambria Math"/>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25</m:t>
                          </m:r>
                        </m:sup>
                        <m:e>
                          <m:sSubSup>
                            <m:sSubSupPr>
                              <m:ctrlPr>
                                <a:rPr lang="en-US" altLang="zh-CN" i="1">
                                  <a:latin typeface="Cambria Math"/>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2</m:t>
                              </m:r>
                            </m:sup>
                          </m:sSubSup>
                          <m:r>
                            <a:rPr lang="en-US" altLang="zh-CN" i="1">
                              <a:latin typeface="Cambria Math" panose="02040503050406030204" pitchFamily="18" charset="0"/>
                              <a:ea typeface="Cambria Math" panose="02040503050406030204" pitchFamily="18" charset="0"/>
                            </a:rPr>
                            <m:t>=0.065</m:t>
                          </m:r>
                        </m:e>
                      </m:nary>
                    </m:oMath>
                  </m:oMathPara>
                </a14:m>
                <a:endParaRPr lang="en-US" altLang="zh-CN" dirty="0"/>
              </a:p>
              <a:p>
                <a:pPr marL="0" indent="0">
                  <a:buNone/>
                </a:pPr>
                <a:endParaRPr lang="en-US" altLang="zh-CN" dirty="0">
                  <a:latin typeface="+mn-ea"/>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06709" y="2017713"/>
                <a:ext cx="8748379" cy="3751443"/>
              </a:xfrm>
              <a:blipFill rotWithShape="1">
                <a:blip r:embed="rId2"/>
                <a:stretch>
                  <a:fillRect l="-1603" t="-2764" r="-132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91</a:t>
            </a:fld>
            <a:endParaRPr lang="en-US" altLang="zh-CN"/>
          </a:p>
        </p:txBody>
      </p:sp>
    </p:spTree>
    <p:extLst>
      <p:ext uri="{BB962C8B-B14F-4D97-AF65-F5344CB8AC3E}">
        <p14:creationId xmlns:p14="http://schemas.microsoft.com/office/powerpoint/2010/main" val="41538518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61706" y="2017713"/>
                <a:ext cx="8793382" cy="2941389"/>
              </a:xfrm>
            </p:spPr>
            <p:txBody>
              <a:bodyPr/>
              <a:lstStyle/>
              <a:p>
                <a:pPr marL="0" indent="0">
                  <a:buNone/>
                  <a:defRPr/>
                </a:pPr>
                <a:r>
                  <a:rPr lang="zh-CN" altLang="en-US" dirty="0">
                    <a:latin typeface="+mn-ea"/>
                  </a:rPr>
                  <a:t>若</a:t>
                </a:r>
                <a:r>
                  <a:rPr lang="en-US" altLang="zh-CN" i="1" dirty="0"/>
                  <a:t>x</a:t>
                </a:r>
                <a:r>
                  <a:rPr lang="zh-CN" altLang="en-US" dirty="0">
                    <a:latin typeface="+mn-ea"/>
                  </a:rPr>
                  <a:t>是由单表古典密码得到的密文，则各个密文字母的期望概率是各个明文字母的期望概率的一个重新排列。因此，仍然有</a:t>
                </a:r>
                <a:endParaRPr lang="en-US" altLang="zh-CN" dirty="0">
                  <a:latin typeface="+mn-ea"/>
                </a:endParaRPr>
              </a:p>
              <a:p>
                <a:pPr marL="0" indent="0">
                  <a:buNone/>
                  <a:defRPr/>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𝐼</m:t>
                      </m:r>
                      <m:r>
                        <a:rPr lang="en-US" altLang="zh-CN" i="1" baseline="-25000">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nary>
                        <m:naryPr>
                          <m:chr m:val="∑"/>
                          <m:ctrlPr>
                            <a:rPr lang="en-US" altLang="zh-CN" i="1">
                              <a:latin typeface="Cambria Math"/>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25</m:t>
                          </m:r>
                        </m:sup>
                        <m:e>
                          <m:sSubSup>
                            <m:sSubSupPr>
                              <m:ctrlPr>
                                <a:rPr lang="en-US" altLang="zh-CN" i="1">
                                  <a:latin typeface="Cambria Math"/>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2</m:t>
                              </m:r>
                            </m:sup>
                          </m:sSubSup>
                          <m:r>
                            <a:rPr lang="en-US" altLang="zh-CN" i="1">
                              <a:latin typeface="Cambria Math" panose="02040503050406030204" pitchFamily="18" charset="0"/>
                              <a:ea typeface="Cambria Math" panose="02040503050406030204" pitchFamily="18" charset="0"/>
                            </a:rPr>
                            <m:t>=0.065</m:t>
                          </m:r>
                        </m:e>
                      </m:nary>
                    </m:oMath>
                  </m:oMathPara>
                </a14:m>
                <a:endParaRPr lang="en-US" altLang="zh-CN" dirty="0">
                  <a:latin typeface="+mn-ea"/>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61706" y="2017713"/>
                <a:ext cx="8793382" cy="2941389"/>
              </a:xfrm>
              <a:blipFill rotWithShape="1">
                <a:blip r:embed="rId2"/>
                <a:stretch>
                  <a:fillRect l="-1803" t="-3520" r="-111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92</a:t>
            </a:fld>
            <a:endParaRPr lang="en-US" altLang="zh-CN"/>
          </a:p>
        </p:txBody>
      </p:sp>
    </p:spTree>
    <p:extLst>
      <p:ext uri="{BB962C8B-B14F-4D97-AF65-F5344CB8AC3E}">
        <p14:creationId xmlns:p14="http://schemas.microsoft.com/office/powerpoint/2010/main" val="3794133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96715" y="2017713"/>
                <a:ext cx="8658373" cy="3391419"/>
              </a:xfrm>
            </p:spPr>
            <p:txBody>
              <a:bodyPr/>
              <a:lstStyle/>
              <a:p>
                <a:r>
                  <a:rPr lang="zh-CN" altLang="en-US" dirty="0">
                    <a:latin typeface="+mn-ea"/>
                  </a:rPr>
                  <a:t>假设</a:t>
                </a:r>
                <a:r>
                  <a:rPr lang="en-US" altLang="zh-CN" i="1" dirty="0"/>
                  <a:t>y=y</a:t>
                </a:r>
                <a:r>
                  <a:rPr lang="en-US" altLang="zh-CN" i="1" baseline="-25000" dirty="0"/>
                  <a:t>1</a:t>
                </a:r>
                <a:r>
                  <a:rPr lang="en-US" altLang="zh-CN" i="1" dirty="0"/>
                  <a:t>y</a:t>
                </a:r>
                <a:r>
                  <a:rPr lang="en-US" altLang="zh-CN" i="1" baseline="-25000" dirty="0"/>
                  <a:t>2</a:t>
                </a:r>
                <a:r>
                  <a:rPr lang="en-US" altLang="zh-CN" i="1" dirty="0"/>
                  <a:t>…</a:t>
                </a:r>
                <a:r>
                  <a:rPr lang="en-US" altLang="zh-CN" i="1" dirty="0" err="1"/>
                  <a:t>y</a:t>
                </a:r>
                <a:r>
                  <a:rPr lang="en-US" altLang="zh-CN" i="1" baseline="-25000" dirty="0" err="1"/>
                  <a:t>n</a:t>
                </a:r>
                <a:r>
                  <a:rPr lang="zh-CN" altLang="en-US" dirty="0">
                    <a:latin typeface="+mn-ea"/>
                  </a:rPr>
                  <a:t>是由维吉尼亚密码得到的长度为</a:t>
                </a:r>
                <a:r>
                  <a:rPr lang="en-US" altLang="zh-CN" i="1" dirty="0"/>
                  <a:t>n</a:t>
                </a:r>
                <a:r>
                  <a:rPr lang="zh-CN" altLang="en-US" dirty="0">
                    <a:latin typeface="+mn-ea"/>
                  </a:rPr>
                  <a:t>的密文，将</a:t>
                </a:r>
                <a:r>
                  <a:rPr lang="en-US" altLang="zh-CN" i="1" dirty="0"/>
                  <a:t>y</a:t>
                </a:r>
                <a:r>
                  <a:rPr lang="zh-CN" altLang="en-US" dirty="0">
                    <a:latin typeface="+mn-ea"/>
                  </a:rPr>
                  <a:t>按列排成一个</a:t>
                </a:r>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r>
                      <a:rPr lang="en-US" altLang="zh-CN" i="1">
                        <a:latin typeface="Cambria Math" panose="02040503050406030204" pitchFamily="18" charset="0"/>
                        <a:ea typeface="Cambria Math" panose="02040503050406030204" pitchFamily="18" charset="0"/>
                      </a:rPr>
                      <m:t>)</m:t>
                    </m:r>
                  </m:oMath>
                </a14:m>
                <a:r>
                  <a:rPr lang="zh-CN" altLang="en-US" dirty="0">
                    <a:latin typeface="+mn-ea"/>
                  </a:rPr>
                  <a:t>的矩形阵列，各行分别记为</a:t>
                </a:r>
                <a:r>
                  <a:rPr lang="en-US" altLang="zh-CN" i="1" dirty="0"/>
                  <a:t>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m</a:t>
                </a:r>
                <a:r>
                  <a:rPr lang="zh-CN" altLang="en-US" dirty="0">
                    <a:latin typeface="+mn-ea"/>
                  </a:rPr>
                  <a:t>，若</a:t>
                </a:r>
                <a:r>
                  <a:rPr lang="en-US" altLang="zh-CN" i="1" dirty="0"/>
                  <a:t>m</a:t>
                </a:r>
                <a:r>
                  <a:rPr lang="zh-CN" altLang="en-US" dirty="0">
                    <a:latin typeface="+mn-ea"/>
                  </a:rPr>
                  <a:t>确实是密钥字的长度，则中的各个密文字母都是由同一个加法密码得到的。因此，</a:t>
                </a:r>
                <a:r>
                  <a:rPr lang="zh-CN" altLang="en-US" dirty="0" smtClean="0">
                    <a:latin typeface="+mn-ea"/>
                  </a:rPr>
                  <a:t>有</a:t>
                </a:r>
                <a:endParaRPr lang="en-US" altLang="zh-CN" dirty="0" smtClean="0">
                  <a:latin typeface="+mn-ea"/>
                </a:endParaRPr>
              </a:p>
              <a:p>
                <a:pPr marL="0" indent="0" algn="ctr">
                  <a:buNone/>
                </a:pPr>
                <a:r>
                  <a:rPr lang="en-US" altLang="zh-CN" i="1" dirty="0" err="1" smtClean="0"/>
                  <a:t>I</a:t>
                </a:r>
                <a:r>
                  <a:rPr lang="en-US" altLang="zh-CN" i="1" baseline="-25000" dirty="0" err="1" smtClean="0"/>
                  <a:t>c</a:t>
                </a:r>
                <a:r>
                  <a:rPr lang="en-US" altLang="zh-CN" dirty="0" smtClean="0"/>
                  <a:t>(</a:t>
                </a:r>
                <a:r>
                  <a:rPr lang="en-US" altLang="zh-CN" i="1" dirty="0" err="1" smtClean="0"/>
                  <a:t>y</a:t>
                </a:r>
                <a:r>
                  <a:rPr lang="en-US" altLang="zh-CN" i="1" baseline="-25000" dirty="0" err="1" smtClean="0"/>
                  <a:t>i</a:t>
                </a:r>
                <a:r>
                  <a:rPr lang="en-US" altLang="zh-CN" dirty="0"/>
                  <a:t>)</a:t>
                </a:r>
                <a:r>
                  <a:rPr lang="en-US" altLang="zh-CN" i="1" dirty="0">
                    <a:ea typeface="宋体" panose="02010600030101010101" pitchFamily="2" charset="-122"/>
                  </a:rPr>
                  <a:t>≈</a:t>
                </a:r>
                <a:r>
                  <a:rPr lang="en-US" altLang="zh-CN" dirty="0">
                    <a:ea typeface="宋体" panose="02010600030101010101" pitchFamily="2" charset="-122"/>
                  </a:rPr>
                  <a:t>0.065,1</a:t>
                </a:r>
                <a:r>
                  <a:rPr lang="en-US" altLang="zh-CN" dirty="0">
                    <a:ea typeface="等线" panose="02010600030101010101" pitchFamily="2" charset="-122"/>
                  </a:rPr>
                  <a:t>≤</a:t>
                </a:r>
                <a:r>
                  <a:rPr lang="en-US" altLang="zh-CN" i="1" dirty="0">
                    <a:ea typeface="等线" panose="02010600030101010101" pitchFamily="2" charset="-122"/>
                  </a:rPr>
                  <a:t>i</a:t>
                </a:r>
                <a:r>
                  <a:rPr lang="en-US" altLang="zh-CN" dirty="0">
                    <a:ea typeface="等线" panose="02010600030101010101" pitchFamily="2" charset="-122"/>
                  </a:rPr>
                  <a:t>≤</a:t>
                </a:r>
                <a:r>
                  <a:rPr lang="en-US" altLang="zh-CN" i="1" dirty="0">
                    <a:ea typeface="等线" panose="02010600030101010101" pitchFamily="2" charset="-122"/>
                  </a:rPr>
                  <a:t>m</a:t>
                </a:r>
                <a:endParaRPr lang="zh-CN" altLang="en-US" dirty="0">
                  <a:latin typeface="+mn-ea"/>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96715" y="2017713"/>
                <a:ext cx="8658373" cy="3391419"/>
              </a:xfrm>
              <a:blipFill rotWithShape="1">
                <a:blip r:embed="rId2"/>
                <a:stretch>
                  <a:fillRect l="-1620" t="-3058" r="-176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93</a:t>
            </a:fld>
            <a:endParaRPr lang="en-US" altLang="zh-CN"/>
          </a:p>
        </p:txBody>
      </p:sp>
    </p:spTree>
    <p:extLst>
      <p:ext uri="{BB962C8B-B14F-4D97-AF65-F5344CB8AC3E}">
        <p14:creationId xmlns:p14="http://schemas.microsoft.com/office/powerpoint/2010/main" val="17725195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712" y="1943901"/>
                <a:ext cx="8568367" cy="3301413"/>
              </a:xfrm>
            </p:spPr>
            <p:txBody>
              <a:bodyPr/>
              <a:lstStyle/>
              <a:p>
                <a:r>
                  <a:rPr lang="zh-CN" altLang="en-US" dirty="0">
                    <a:latin typeface="+mn-ea"/>
                  </a:rPr>
                  <a:t>另外，若</a:t>
                </a:r>
                <a:r>
                  <a:rPr lang="en-US" altLang="zh-CN" i="1" dirty="0">
                    <a:ea typeface="等线" panose="02010600030101010101" pitchFamily="2" charset="-122"/>
                  </a:rPr>
                  <a:t>m</a:t>
                </a:r>
                <a:r>
                  <a:rPr lang="zh-CN" altLang="en-US" dirty="0">
                    <a:latin typeface="+mn-ea"/>
                  </a:rPr>
                  <a:t>不是密钥的长度，则</a:t>
                </a:r>
                <a:r>
                  <a:rPr lang="en-US" altLang="zh-CN" i="1" dirty="0" err="1"/>
                  <a:t>y</a:t>
                </a:r>
                <a:r>
                  <a:rPr lang="en-US" altLang="zh-CN" i="1" baseline="-25000" dirty="0" err="1"/>
                  <a:t>i</a:t>
                </a:r>
                <a:r>
                  <a:rPr lang="zh-CN" altLang="en-US" dirty="0">
                    <a:latin typeface="+mn-ea"/>
                  </a:rPr>
                  <a:t>中的各个密文字母将由不同的加法密码得到，</a:t>
                </a:r>
                <a:r>
                  <a:rPr lang="en-US" altLang="zh-CN" i="1" dirty="0" err="1"/>
                  <a:t>y</a:t>
                </a:r>
                <a:r>
                  <a:rPr lang="en-US" altLang="zh-CN" i="1" baseline="-25000" dirty="0" err="1"/>
                  <a:t>i</a:t>
                </a:r>
                <a:r>
                  <a:rPr lang="zh-CN" altLang="en-US" dirty="0">
                    <a:latin typeface="+mn-ea"/>
                  </a:rPr>
                  <a:t>中的各个密文字母看起来更随机一些</a:t>
                </a:r>
                <a:r>
                  <a:rPr lang="zh-CN" altLang="en-US" dirty="0" smtClean="0">
                    <a:latin typeface="+mn-ea"/>
                  </a:rPr>
                  <a:t>。</a:t>
                </a:r>
                <a:endParaRPr lang="en-US" altLang="zh-CN" dirty="0" smtClean="0">
                  <a:latin typeface="+mn-ea"/>
                </a:endParaRPr>
              </a:p>
              <a:p>
                <a:r>
                  <a:rPr lang="zh-CN" altLang="en-US" dirty="0" smtClean="0">
                    <a:latin typeface="+mn-ea"/>
                  </a:rPr>
                  <a:t>对于</a:t>
                </a:r>
                <a:r>
                  <a:rPr lang="zh-CN" altLang="en-US" dirty="0">
                    <a:latin typeface="+mn-ea"/>
                  </a:rPr>
                  <a:t>一个随机的英文字母串有</a:t>
                </a:r>
                <a:endParaRPr lang="en-US" altLang="zh-CN"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宋体" panose="02010600030101010101" pitchFamily="2" charset="-122"/>
                        </a:rPr>
                        <m:t>𝐼</m:t>
                      </m:r>
                      <m:r>
                        <a:rPr lang="en-US" altLang="zh-CN" sz="2800" i="1" baseline="-25000">
                          <a:latin typeface="Cambria Math" panose="02040503050406030204" pitchFamily="18" charset="0"/>
                          <a:ea typeface="宋体" panose="02010600030101010101" pitchFamily="2" charset="-122"/>
                        </a:rPr>
                        <m:t>𝑐</m:t>
                      </m:r>
                      <m:r>
                        <a:rPr lang="en-US" altLang="zh-CN" sz="2800" i="1">
                          <a:latin typeface="Cambria Math" panose="02040503050406030204" pitchFamily="18" charset="0"/>
                          <a:ea typeface="Cambria Math" panose="02040503050406030204" pitchFamily="18" charset="0"/>
                        </a:rPr>
                        <m:t>≈26×</m:t>
                      </m:r>
                      <m:d>
                        <m:dPr>
                          <m:ctrlPr>
                            <a:rPr lang="en-US" altLang="zh-CN" sz="2800" i="1">
                              <a:latin typeface="Cambria Math"/>
                              <a:ea typeface="Cambria Math" panose="02040503050406030204" pitchFamily="18" charset="0"/>
                            </a:rPr>
                          </m:ctrlPr>
                        </m:dPr>
                        <m:e>
                          <m:f>
                            <m:fPr>
                              <m:ctrlPr>
                                <a:rPr lang="en-US" altLang="zh-CN" sz="2800" i="1">
                                  <a:latin typeface="Cambria Math"/>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26</m:t>
                              </m:r>
                            </m:den>
                          </m:f>
                        </m:e>
                      </m:d>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f>
                        <m:fPr>
                          <m:ctrlPr>
                            <a:rPr lang="en-US" altLang="zh-CN" sz="2800" i="1" baseline="30000">
                              <a:latin typeface="Cambria Math"/>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26</m:t>
                          </m:r>
                        </m:den>
                      </m:f>
                      <m:r>
                        <a:rPr lang="en-US" altLang="zh-CN" sz="2800" i="1">
                          <a:latin typeface="Cambria Math" panose="02040503050406030204" pitchFamily="18" charset="0"/>
                          <a:ea typeface="Cambria Math" panose="02040503050406030204" pitchFamily="18" charset="0"/>
                        </a:rPr>
                        <m:t>=0.038</m:t>
                      </m:r>
                    </m:oMath>
                  </m:oMathPara>
                </a14:m>
                <a:endParaRPr lang="en-US" altLang="zh-CN" sz="2800" i="1" dirty="0">
                  <a:latin typeface="+mn-ea"/>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712" y="1943901"/>
                <a:ext cx="8568367" cy="3301413"/>
              </a:xfrm>
              <a:blipFill rotWithShape="1">
                <a:blip r:embed="rId2"/>
                <a:stretch>
                  <a:fillRect l="-1565" t="-3142" r="-128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94</a:t>
            </a:fld>
            <a:endParaRPr lang="en-US" altLang="zh-CN"/>
          </a:p>
        </p:txBody>
      </p:sp>
    </p:spTree>
    <p:extLst>
      <p:ext uri="{BB962C8B-B14F-4D97-AF65-F5344CB8AC3E}">
        <p14:creationId xmlns:p14="http://schemas.microsoft.com/office/powerpoint/2010/main" val="30506947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6751" y="2078910"/>
            <a:ext cx="7767213" cy="4114800"/>
          </a:xfrm>
        </p:spPr>
        <p:txBody>
          <a:bodyPr/>
          <a:lstStyle/>
          <a:p>
            <a:r>
              <a:rPr lang="zh-CN" altLang="en-US" dirty="0">
                <a:latin typeface="+mn-ea"/>
              </a:rPr>
              <a:t>因为</a:t>
            </a:r>
            <a:r>
              <a:rPr lang="en-US" altLang="zh-CN" dirty="0">
                <a:latin typeface="+mn-ea"/>
              </a:rPr>
              <a:t>0.065</a:t>
            </a:r>
            <a:r>
              <a:rPr lang="zh-CN" altLang="en-US" dirty="0">
                <a:latin typeface="+mn-ea"/>
              </a:rPr>
              <a:t>和</a:t>
            </a:r>
            <a:r>
              <a:rPr lang="en-US" altLang="zh-CN" dirty="0">
                <a:latin typeface="+mn-ea"/>
              </a:rPr>
              <a:t>0.038</a:t>
            </a:r>
            <a:r>
              <a:rPr lang="zh-CN" altLang="en-US" dirty="0">
                <a:latin typeface="+mn-ea"/>
              </a:rPr>
              <a:t>相差较远，所以一般能够确定密钥字的长度，或者说能够确定由</a:t>
            </a:r>
            <a:r>
              <a:rPr lang="en-US" altLang="zh-CN" dirty="0" err="1">
                <a:latin typeface="+mn-ea"/>
              </a:rPr>
              <a:t>Kasiski</a:t>
            </a:r>
            <a:r>
              <a:rPr lang="zh-CN" altLang="en-US" dirty="0">
                <a:latin typeface="+mn-ea"/>
              </a:rPr>
              <a:t>测试法得到的密钥字的长度是否正确。</a:t>
            </a:r>
            <a:endParaRPr lang="en-US" altLang="zh-CN"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95</a:t>
            </a:fld>
            <a:endParaRPr lang="en-US" altLang="zh-CN"/>
          </a:p>
        </p:txBody>
      </p:sp>
    </p:spTree>
    <p:extLst>
      <p:ext uri="{BB962C8B-B14F-4D97-AF65-F5344CB8AC3E}">
        <p14:creationId xmlns:p14="http://schemas.microsoft.com/office/powerpoint/2010/main" val="10202909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709" y="2017713"/>
            <a:ext cx="8748379" cy="2491359"/>
          </a:xfrm>
        </p:spPr>
        <p:txBody>
          <a:bodyPr/>
          <a:lstStyle/>
          <a:p>
            <a:r>
              <a:rPr lang="zh-CN" altLang="en-US" dirty="0">
                <a:latin typeface="+mn-ea"/>
              </a:rPr>
              <a:t>下面来讨论如何确定密钥字</a:t>
            </a:r>
            <a:r>
              <a:rPr lang="zh-CN" altLang="en-US" dirty="0" smtClean="0">
                <a:latin typeface="+mn-ea"/>
              </a:rPr>
              <a:t>。</a:t>
            </a:r>
            <a:endParaRPr lang="en-US" altLang="zh-CN" dirty="0" smtClean="0">
              <a:latin typeface="+mn-ea"/>
            </a:endParaRPr>
          </a:p>
          <a:p>
            <a:r>
              <a:rPr lang="zh-CN" altLang="en-US" dirty="0" smtClean="0">
                <a:latin typeface="+mn-ea"/>
              </a:rPr>
              <a:t>首先</a:t>
            </a:r>
            <a:r>
              <a:rPr lang="zh-CN" altLang="en-US" dirty="0">
                <a:latin typeface="+mn-ea"/>
              </a:rPr>
              <a:t>给出交互重合指数（</a:t>
            </a:r>
            <a:r>
              <a:rPr lang="en-US" altLang="zh-CN" dirty="0">
                <a:latin typeface="+mn-ea"/>
              </a:rPr>
              <a:t>Mutual Index of Coincidence</a:t>
            </a:r>
            <a:r>
              <a:rPr lang="zh-CN" altLang="en-US" dirty="0">
                <a:latin typeface="+mn-ea"/>
              </a:rPr>
              <a:t>）的概念，它可以用于确定密钥字。</a:t>
            </a:r>
            <a:endParaRPr lang="en-US" altLang="zh-CN" dirty="0">
              <a:latin typeface="+mn-ea"/>
            </a:endParaRPr>
          </a:p>
          <a:p>
            <a:endParaRPr lang="zh-CN" altLang="en-US" dirty="0"/>
          </a:p>
        </p:txBody>
      </p:sp>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96</a:t>
            </a:fld>
            <a:endParaRPr lang="en-US" altLang="zh-CN"/>
          </a:p>
        </p:txBody>
      </p:sp>
    </p:spTree>
    <p:extLst>
      <p:ext uri="{BB962C8B-B14F-4D97-AF65-F5344CB8AC3E}">
        <p14:creationId xmlns:p14="http://schemas.microsoft.com/office/powerpoint/2010/main" val="149983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 xmlns:a16="http://schemas.microsoft.com/office/drawing/2014/main" id="{822280CF-C152-437E-AC14-F9091B7BE4AC}"/>
                  </a:ext>
                </a:extLst>
              </p:cNvPr>
              <p:cNvSpPr>
                <a:spLocks noGrp="1"/>
              </p:cNvSpPr>
              <p:nvPr>
                <p:ph idx="1"/>
              </p:nvPr>
            </p:nvSpPr>
            <p:spPr>
              <a:xfrm>
                <a:off x="476250" y="1944688"/>
                <a:ext cx="8235950" cy="4203700"/>
              </a:xfrm>
            </p:spPr>
            <p:txBody>
              <a:bodyPr/>
              <a:lstStyle/>
              <a:p>
                <a:pPr>
                  <a:defRPr/>
                </a:pPr>
                <a:r>
                  <a:rPr lang="zh-CN" altLang="en-US" sz="2800" dirty="0" smtClean="0">
                    <a:latin typeface="+mn-ea"/>
                  </a:rPr>
                  <a:t>设</a:t>
                </a:r>
                <a:r>
                  <a:rPr lang="en-US" altLang="zh-CN" sz="2800" i="1" dirty="0"/>
                  <a:t>x=x</a:t>
                </a:r>
                <a:r>
                  <a:rPr lang="en-US" altLang="zh-CN" sz="2800" baseline="-25000" dirty="0"/>
                  <a:t>1</a:t>
                </a:r>
                <a:r>
                  <a:rPr lang="en-US" altLang="zh-CN" sz="2800" i="1" dirty="0"/>
                  <a:t>x</a:t>
                </a:r>
                <a:r>
                  <a:rPr lang="en-US" altLang="zh-CN" sz="2800" baseline="-25000" dirty="0"/>
                  <a:t>2</a:t>
                </a:r>
                <a:r>
                  <a:rPr lang="en-US" altLang="zh-CN" sz="2800" dirty="0"/>
                  <a:t>…</a:t>
                </a:r>
                <a:r>
                  <a:rPr lang="en-US" altLang="zh-CN" sz="2800" i="1" dirty="0" err="1"/>
                  <a:t>x</a:t>
                </a:r>
                <a:r>
                  <a:rPr lang="en-US" altLang="zh-CN" sz="2800" i="1" baseline="-25000" dirty="0" err="1"/>
                  <a:t>n</a:t>
                </a:r>
                <a:r>
                  <a:rPr lang="zh-CN" altLang="en-US" sz="2800" dirty="0">
                    <a:latin typeface="+mn-ea"/>
                  </a:rPr>
                  <a:t>和</a:t>
                </a:r>
                <a:r>
                  <a:rPr lang="en-US" altLang="zh-CN" sz="2800" i="1" dirty="0"/>
                  <a:t>y=y</a:t>
                </a:r>
                <a:r>
                  <a:rPr lang="en-US" altLang="zh-CN" sz="2800" baseline="-25000" dirty="0"/>
                  <a:t>1</a:t>
                </a:r>
                <a:r>
                  <a:rPr lang="en-US" altLang="zh-CN" sz="2800" i="1" dirty="0"/>
                  <a:t>y</a:t>
                </a:r>
                <a:r>
                  <a:rPr lang="en-US" altLang="zh-CN" sz="2800" baseline="-25000" dirty="0"/>
                  <a:t>2</a:t>
                </a:r>
                <a:r>
                  <a:rPr lang="en-US" altLang="zh-CN" sz="2800" i="1" dirty="0"/>
                  <a:t> </a:t>
                </a:r>
                <a:r>
                  <a:rPr lang="en-US" altLang="zh-CN" sz="2800" dirty="0"/>
                  <a:t>…</a:t>
                </a:r>
                <a:r>
                  <a:rPr lang="en-US" altLang="zh-CN" sz="2800" i="1" dirty="0"/>
                  <a:t> </a:t>
                </a:r>
                <a:r>
                  <a:rPr lang="en-US" altLang="zh-CN" sz="2800" i="1" dirty="0" err="1" smtClean="0"/>
                  <a:t>y</a:t>
                </a:r>
                <a:r>
                  <a:rPr lang="en-US" altLang="zh-CN" sz="2800" i="1" baseline="-25000" dirty="0" err="1" smtClean="0"/>
                  <a:t>n</a:t>
                </a:r>
                <a:r>
                  <a:rPr lang="zh-CN" altLang="en-US" sz="2800" i="1" baseline="-25000" dirty="0" smtClean="0"/>
                  <a:t>′</a:t>
                </a:r>
                <a:r>
                  <a:rPr lang="zh-CN" altLang="en-US" sz="2800" dirty="0" smtClean="0">
                    <a:latin typeface="+mn-ea"/>
                  </a:rPr>
                  <a:t>是</a:t>
                </a:r>
                <a:r>
                  <a:rPr lang="zh-CN" altLang="en-US" sz="2800" dirty="0">
                    <a:latin typeface="+mn-ea"/>
                  </a:rPr>
                  <a:t>两个长度分别为</a:t>
                </a:r>
                <a:r>
                  <a:rPr lang="en-US" altLang="zh-CN" sz="2800" i="1" dirty="0"/>
                  <a:t>n</a:t>
                </a:r>
                <a:r>
                  <a:rPr lang="zh-CN" altLang="en-US" sz="2800" dirty="0">
                    <a:latin typeface="+mn-ea"/>
                  </a:rPr>
                  <a:t>和</a:t>
                </a:r>
                <a:r>
                  <a:rPr lang="en-US" altLang="zh-CN" sz="2800" i="1" dirty="0"/>
                  <a:t>n</a:t>
                </a:r>
                <a:r>
                  <a:rPr lang="zh-CN" altLang="en-US" sz="2800" i="1" dirty="0"/>
                  <a:t>′</a:t>
                </a:r>
                <a:r>
                  <a:rPr lang="zh-CN" altLang="en-US" sz="2800" dirty="0">
                    <a:latin typeface="+mn-ea"/>
                  </a:rPr>
                  <a:t>的字母串。</a:t>
                </a:r>
                <a:r>
                  <a:rPr lang="en-US" altLang="zh-CN" sz="2800" i="1" dirty="0"/>
                  <a:t>x</a:t>
                </a:r>
                <a:r>
                  <a:rPr lang="zh-CN" altLang="en-US" sz="2800" dirty="0">
                    <a:latin typeface="+mn-ea"/>
                  </a:rPr>
                  <a:t>和</a:t>
                </a:r>
                <a:r>
                  <a:rPr lang="en-US" altLang="zh-CN" sz="2800" i="1" dirty="0"/>
                  <a:t>y</a:t>
                </a:r>
                <a:r>
                  <a:rPr lang="zh-CN" altLang="en-US" sz="2800" dirty="0">
                    <a:latin typeface="+mn-ea"/>
                  </a:rPr>
                  <a:t>的交互重合指数定义为</a:t>
                </a:r>
                <a:r>
                  <a:rPr lang="en-US" altLang="zh-CN" sz="2800" i="1" dirty="0"/>
                  <a:t>x</a:t>
                </a:r>
                <a:r>
                  <a:rPr lang="zh-CN" altLang="en-US" sz="2800" dirty="0">
                    <a:latin typeface="+mn-ea"/>
                  </a:rPr>
                  <a:t>中的一个随机元素与</a:t>
                </a:r>
                <a:r>
                  <a:rPr lang="en-US" altLang="zh-CN" sz="2800" i="1" dirty="0"/>
                  <a:t>y</a:t>
                </a:r>
                <a:r>
                  <a:rPr lang="zh-CN" altLang="en-US" sz="2800" dirty="0">
                    <a:latin typeface="+mn-ea"/>
                  </a:rPr>
                  <a:t>中的一个随机元素相同的概率</a:t>
                </a:r>
                <a:r>
                  <a:rPr lang="en-US" altLang="zh-CN" sz="2800" dirty="0">
                    <a:latin typeface="+mn-ea"/>
                  </a:rPr>
                  <a:t>,</a:t>
                </a:r>
                <a:r>
                  <a:rPr lang="zh-CN" altLang="en-US" sz="2800" dirty="0">
                    <a:latin typeface="+mn-ea"/>
                  </a:rPr>
                  <a:t>记为</a:t>
                </a:r>
                <a:r>
                  <a:rPr lang="en-US" altLang="zh-CN" sz="2800" i="1" dirty="0" err="1"/>
                  <a:t>MI</a:t>
                </a:r>
                <a:r>
                  <a:rPr lang="en-US" altLang="zh-CN" sz="2800" i="1" baseline="-25000" dirty="0" err="1"/>
                  <a:t>c</a:t>
                </a:r>
                <a:r>
                  <a:rPr lang="en-US" altLang="zh-CN" sz="2800" dirty="0"/>
                  <a:t>(</a:t>
                </a:r>
                <a:r>
                  <a:rPr lang="en-US" altLang="zh-CN" sz="2800" i="1" dirty="0" err="1"/>
                  <a:t>x</a:t>
                </a:r>
                <a:r>
                  <a:rPr lang="en-US" altLang="zh-CN" sz="2800" dirty="0" err="1"/>
                  <a:t>,</a:t>
                </a:r>
                <a:r>
                  <a:rPr lang="en-US" altLang="zh-CN" sz="2800" i="1" dirty="0" err="1"/>
                  <a:t>y</a:t>
                </a:r>
                <a:r>
                  <a:rPr lang="en-US" altLang="zh-CN" sz="2800" dirty="0"/>
                  <a:t>)</a:t>
                </a:r>
                <a:r>
                  <a:rPr lang="zh-CN" altLang="en-US" sz="2800" dirty="0" smtClean="0">
                    <a:latin typeface="+mn-ea"/>
                  </a:rPr>
                  <a:t>。</a:t>
                </a:r>
                <a:endParaRPr lang="en-US" altLang="zh-CN" sz="2800" dirty="0" smtClean="0">
                  <a:latin typeface="+mn-ea"/>
                </a:endParaRPr>
              </a:p>
              <a:p>
                <a:pPr>
                  <a:defRPr/>
                </a:pPr>
                <a:r>
                  <a:rPr lang="zh-CN" altLang="en-US" sz="2800" dirty="0" smtClean="0">
                    <a:latin typeface="+mn-ea"/>
                  </a:rPr>
                  <a:t>假设</a:t>
                </a:r>
                <a:r>
                  <a:rPr lang="zh-CN" altLang="en-US" sz="2800" dirty="0">
                    <a:latin typeface="+mn-ea"/>
                  </a:rPr>
                  <a:t>英文字母</a:t>
                </a:r>
                <a:r>
                  <a:rPr lang="en-US" altLang="zh-CN" sz="2800" i="1" dirty="0"/>
                  <a:t>A,B,C,…,Z</a:t>
                </a:r>
                <a:r>
                  <a:rPr lang="zh-CN" altLang="en-US" sz="2800" dirty="0">
                    <a:latin typeface="+mn-ea"/>
                  </a:rPr>
                  <a:t>在</a:t>
                </a:r>
                <a:r>
                  <a:rPr lang="en-US" altLang="zh-CN" sz="2800" i="1" dirty="0"/>
                  <a:t>x</a:t>
                </a:r>
                <a:r>
                  <a:rPr lang="zh-CN" altLang="en-US" sz="2800" dirty="0">
                    <a:latin typeface="+mn-ea"/>
                  </a:rPr>
                  <a:t>和</a:t>
                </a:r>
                <a:r>
                  <a:rPr lang="en-US" altLang="zh-CN" sz="2800" i="1" dirty="0"/>
                  <a:t>y</a:t>
                </a:r>
                <a:r>
                  <a:rPr lang="zh-CN" altLang="en-US" sz="2800" dirty="0">
                    <a:latin typeface="+mn-ea"/>
                  </a:rPr>
                  <a:t>中出现的次数分别为</a:t>
                </a:r>
                <a:r>
                  <a:rPr lang="en-US" altLang="zh-CN" sz="2800" i="1" dirty="0"/>
                  <a:t>f</a:t>
                </a:r>
                <a:r>
                  <a:rPr lang="en-US" altLang="zh-CN" sz="2800" baseline="-25000" dirty="0"/>
                  <a:t>0</a:t>
                </a:r>
                <a:r>
                  <a:rPr lang="en-US" altLang="zh-CN" sz="2800" dirty="0"/>
                  <a:t>,</a:t>
                </a:r>
                <a:r>
                  <a:rPr lang="en-US" altLang="zh-CN" sz="2800" i="1" dirty="0"/>
                  <a:t>f</a:t>
                </a:r>
                <a:r>
                  <a:rPr lang="en-US" altLang="zh-CN" sz="2800" baseline="-25000" dirty="0"/>
                  <a:t>1</a:t>
                </a:r>
                <a:r>
                  <a:rPr lang="en-US" altLang="zh-CN" sz="2800" dirty="0"/>
                  <a:t>,</a:t>
                </a:r>
                <a:r>
                  <a:rPr lang="en-US" altLang="zh-CN" sz="2800" i="1" dirty="0"/>
                  <a:t>f</a:t>
                </a:r>
                <a:r>
                  <a:rPr lang="en-US" altLang="zh-CN" sz="2800" baseline="-25000" dirty="0"/>
                  <a:t>2</a:t>
                </a:r>
                <a:r>
                  <a:rPr lang="en-US" altLang="zh-CN" sz="2800" dirty="0"/>
                  <a:t>, …,</a:t>
                </a:r>
                <a:r>
                  <a:rPr lang="en-US" altLang="zh-CN" sz="2800" i="1" dirty="0"/>
                  <a:t>f</a:t>
                </a:r>
                <a:r>
                  <a:rPr lang="en-US" altLang="zh-CN" sz="2800" i="1" baseline="-25000" dirty="0"/>
                  <a:t>25</a:t>
                </a:r>
                <a:r>
                  <a:rPr lang="zh-CN" altLang="en-US" sz="2800" dirty="0">
                    <a:latin typeface="+mn-ea"/>
                  </a:rPr>
                  <a:t>和</a:t>
                </a:r>
                <a:r>
                  <a:rPr lang="en-US" altLang="zh-CN" sz="2800" i="1" dirty="0"/>
                  <a:t>f</a:t>
                </a:r>
                <a:r>
                  <a:rPr lang="en-US" altLang="zh-CN" sz="2800" baseline="-25000" dirty="0"/>
                  <a:t>0</a:t>
                </a:r>
                <a:r>
                  <a:rPr lang="en-US" altLang="zh-CN" sz="2800" dirty="0"/>
                  <a:t>′</a:t>
                </a:r>
                <a:r>
                  <a:rPr lang="en-US" altLang="zh-CN" sz="2800" i="1" dirty="0"/>
                  <a:t>,f</a:t>
                </a:r>
                <a:r>
                  <a:rPr lang="en-US" altLang="zh-CN" sz="2800" baseline="-25000" dirty="0"/>
                  <a:t>1</a:t>
                </a:r>
                <a:r>
                  <a:rPr lang="en-US" altLang="zh-CN" sz="2800" dirty="0"/>
                  <a:t>′</a:t>
                </a:r>
                <a:r>
                  <a:rPr lang="en-US" altLang="zh-CN" sz="2800" i="1" dirty="0"/>
                  <a:t>,f</a:t>
                </a:r>
                <a:r>
                  <a:rPr lang="en-US" altLang="zh-CN" sz="2800" baseline="-25000" dirty="0"/>
                  <a:t>2</a:t>
                </a:r>
                <a:r>
                  <a:rPr lang="en-US" altLang="zh-CN" sz="2800" dirty="0"/>
                  <a:t>′, …,</a:t>
                </a:r>
                <a:r>
                  <a:rPr lang="en-US" altLang="zh-CN" sz="2800" i="1" dirty="0"/>
                  <a:t>f</a:t>
                </a:r>
                <a:r>
                  <a:rPr lang="en-US" altLang="zh-CN" sz="2800" baseline="-25000" dirty="0"/>
                  <a:t>25</a:t>
                </a:r>
                <a:r>
                  <a:rPr lang="en-US" altLang="zh-CN" sz="2800" dirty="0"/>
                  <a:t>′</a:t>
                </a:r>
                <a:r>
                  <a:rPr lang="en-US" altLang="zh-CN" sz="2800" i="1" baseline="-25000" dirty="0"/>
                  <a:t> </a:t>
                </a:r>
                <a:r>
                  <a:rPr lang="zh-CN" altLang="en-US" sz="2800" dirty="0">
                    <a:latin typeface="+mn-ea"/>
                  </a:rPr>
                  <a:t>，则容易看出</a:t>
                </a:r>
                <a:endParaRPr lang="en-US" altLang="zh-CN" sz="2800" dirty="0">
                  <a:latin typeface="+mn-ea"/>
                </a:endParaRPr>
              </a:p>
              <a:p>
                <a:pPr marL="0" indent="0">
                  <a:buNone/>
                  <a:defRPr/>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𝑀𝐼</m:t>
                      </m:r>
                      <m:r>
                        <a:rPr lang="en-US" altLang="zh-CN" sz="2800" b="0" i="1" baseline="-25000" smtClean="0">
                          <a:latin typeface="Cambria Math" panose="02040503050406030204" pitchFamily="18" charset="0"/>
                        </a:rPr>
                        <m:t>𝑐</m:t>
                      </m:r>
                      <m:d>
                        <m:dPr>
                          <m:ctrlPr>
                            <a:rPr lang="en-US" altLang="zh-CN" sz="2800" b="0" i="1" smtClean="0">
                              <a:latin typeface="Cambria Math"/>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𝑦</m:t>
                          </m:r>
                        </m:e>
                      </m:d>
                      <m:r>
                        <a:rPr lang="en-US" altLang="zh-CN" sz="2800" b="0" i="1" smtClean="0">
                          <a:latin typeface="Cambria Math" panose="02040503050406030204" pitchFamily="18" charset="0"/>
                        </a:rPr>
                        <m:t>=</m:t>
                      </m:r>
                      <m:nary>
                        <m:naryPr>
                          <m:chr m:val="∑"/>
                          <m:ctrlPr>
                            <a:rPr lang="en-US" altLang="zh-CN" sz="2800" i="1">
                              <a:latin typeface="Cambria Math"/>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=0</m:t>
                          </m:r>
                        </m:sub>
                        <m:sup>
                          <m:r>
                            <a:rPr lang="en-US" altLang="zh-CN" sz="2800" i="1">
                              <a:latin typeface="Cambria Math" panose="02040503050406030204" pitchFamily="18" charset="0"/>
                            </a:rPr>
                            <m:t>25</m:t>
                          </m:r>
                        </m:sup>
                        <m:e>
                          <m:r>
                            <a:rPr lang="en-US" altLang="zh-CN" sz="2800" b="0" i="1" smtClean="0">
                              <a:latin typeface="Cambria Math"/>
                            </a:rPr>
                            <m:t>(</m:t>
                          </m:r>
                          <m:r>
                            <a:rPr lang="en-US" altLang="zh-CN" sz="2800" i="1">
                              <a:latin typeface="Cambria Math" panose="02040503050406030204" pitchFamily="18" charset="0"/>
                            </a:rPr>
                            <m:t>𝑓</m:t>
                          </m:r>
                          <m:r>
                            <a:rPr lang="en-US" altLang="zh-CN" sz="2800" i="1" baseline="-25000">
                              <a:latin typeface="Cambria Math" panose="02040503050406030204" pitchFamily="18" charset="0"/>
                            </a:rPr>
                            <m:t>𝑖</m:t>
                          </m:r>
                          <m:r>
                            <a:rPr lang="en-US" altLang="zh-CN" sz="2800" i="1">
                              <a:latin typeface="Cambria Math" panose="02040503050406030204" pitchFamily="18" charset="0"/>
                            </a:rPr>
                            <m:t>𝑓</m:t>
                          </m:r>
                          <m:sSup>
                            <m:sSupPr>
                              <m:ctrlPr>
                                <a:rPr lang="en-US" altLang="zh-CN" sz="2800" i="1">
                                  <a:latin typeface="Cambria Math"/>
                                </a:rPr>
                              </m:ctrlPr>
                            </m:sSupPr>
                            <m:e>
                              <m:r>
                                <a:rPr lang="en-US" altLang="zh-CN" sz="2800" i="1" baseline="-25000">
                                  <a:latin typeface="Cambria Math" panose="02040503050406030204" pitchFamily="18" charset="0"/>
                                </a:rPr>
                                <m:t>𝑖</m:t>
                              </m:r>
                            </m:e>
                            <m:sup>
                              <m:r>
                                <a:rPr lang="en-US" altLang="zh-CN" sz="2800" i="1" baseline="-25000">
                                  <a:latin typeface="Cambria Math" panose="02040503050406030204" pitchFamily="18" charset="0"/>
                                </a:rPr>
                                <m:t>′</m:t>
                              </m:r>
                            </m:sup>
                          </m:sSup>
                        </m:e>
                      </m:nary>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𝑛𝑛</m:t>
                      </m:r>
                      <m:r>
                        <a:rPr lang="en-US" altLang="zh-CN" sz="2800" b="0" i="1" smtClean="0">
                          <a:latin typeface="Cambria Math" panose="02040503050406030204" pitchFamily="18" charset="0"/>
                        </a:rPr>
                        <m:t>′)</m:t>
                      </m:r>
                    </m:oMath>
                  </m:oMathPara>
                </a14:m>
                <a:endParaRPr lang="en-US" altLang="zh-CN" sz="2800" dirty="0"/>
              </a:p>
              <a:p>
                <a:pPr marL="0" indent="0">
                  <a:buFont typeface="Wingdings" panose="05000000000000000000" pitchFamily="2" charset="2"/>
                  <a:buNone/>
                  <a:defRPr/>
                </a:pPr>
                <a:endParaRPr lang="zh-CN" altLang="en-US" sz="2800" dirty="0">
                  <a:latin typeface="+mn-ea"/>
                </a:endParaRPr>
              </a:p>
            </p:txBody>
          </p:sp>
        </mc:Choice>
        <mc:Fallback>
          <p:sp>
            <p:nvSpPr>
              <p:cNvPr id="3" name="内容占位符 2">
                <a:extLst>
                  <a:ext uri="{FF2B5EF4-FFF2-40B4-BE49-F238E27FC236}">
                    <a16:creationId xmlns="" xmlns:a16="http://schemas.microsoft.com/office/drawing/2014/main" xmlns:a14="http://schemas.microsoft.com/office/drawing/2010/main" id="{822280CF-C152-437E-AC14-F9091B7BE4AC}"/>
                  </a:ext>
                </a:extLst>
              </p:cNvPr>
              <p:cNvSpPr>
                <a:spLocks noGrp="1" noRot="1" noChangeAspect="1" noMove="1" noResize="1" noEditPoints="1" noAdjustHandles="1" noChangeArrowheads="1" noChangeShapeType="1" noTextEdit="1"/>
              </p:cNvSpPr>
              <p:nvPr>
                <p:ph idx="1"/>
              </p:nvPr>
            </p:nvSpPr>
            <p:spPr>
              <a:xfrm>
                <a:off x="476250" y="1944688"/>
                <a:ext cx="8235950" cy="4203700"/>
              </a:xfrm>
              <a:blipFill rotWithShape="1">
                <a:blip r:embed="rId2"/>
                <a:stretch>
                  <a:fillRect l="-1258" t="-1884"/>
                </a:stretch>
              </a:blipFill>
            </p:spPr>
            <p:txBody>
              <a:bodyPr/>
              <a:lstStyle/>
              <a:p>
                <a:r>
                  <a:rPr lang="zh-CN" altLang="en-US">
                    <a:noFill/>
                  </a:rPr>
                  <a:t> </a:t>
                </a:r>
              </a:p>
            </p:txBody>
          </p:sp>
        </mc:Fallback>
      </mc:AlternateContent>
      <p:sp>
        <p:nvSpPr>
          <p:cNvPr id="93187" name="日期占位符 3">
            <a:extLst>
              <a:ext uri="{FF2B5EF4-FFF2-40B4-BE49-F238E27FC236}">
                <a16:creationId xmlns="" xmlns:a16="http://schemas.microsoft.com/office/drawing/2014/main" id="{3F92B6F5-7475-4726-8B95-25A65761628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61947724-2185-46B2-A7C1-8759535692AD}" type="datetime1">
              <a:rPr lang="zh-CN" altLang="en-US" sz="1400" smtClean="0">
                <a:latin typeface="Tahoma" panose="020B0604030504040204" pitchFamily="34" charset="0"/>
              </a:rPr>
              <a:t>2019\12\5 Thursday</a:t>
            </a:fld>
            <a:endParaRPr lang="zh-CN" altLang="en-US" sz="1400">
              <a:latin typeface="Tahoma" panose="020B0604030504040204" pitchFamily="34" charset="0"/>
            </a:endParaRPr>
          </a:p>
        </p:txBody>
      </p:sp>
      <p:sp>
        <p:nvSpPr>
          <p:cNvPr id="93188" name="页脚占位符 4">
            <a:extLst>
              <a:ext uri="{FF2B5EF4-FFF2-40B4-BE49-F238E27FC236}">
                <a16:creationId xmlns="" xmlns:a16="http://schemas.microsoft.com/office/drawing/2014/main" id="{B254C16E-2373-4638-8209-3779DA96D7B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1400" smtClean="0">
                <a:latin typeface="Tahoma" panose="020B0604030504040204" pitchFamily="34" charset="0"/>
              </a:rPr>
              <a:t>密码学</a:t>
            </a:r>
            <a:r>
              <a:rPr lang="en-US" altLang="zh-CN" sz="1400" smtClean="0">
                <a:latin typeface="Tahoma" panose="020B0604030504040204" pitchFamily="34" charset="0"/>
              </a:rPr>
              <a:t>---</a:t>
            </a:r>
            <a:r>
              <a:rPr lang="zh-CN" altLang="en-US" sz="1400" smtClean="0">
                <a:latin typeface="Tahoma" panose="020B0604030504040204" pitchFamily="34" charset="0"/>
              </a:rPr>
              <a:t>基础理论与应用</a:t>
            </a:r>
            <a:endParaRPr lang="en-US" altLang="zh-CN" sz="1400">
              <a:latin typeface="Tahoma" panose="020B0604030504040204" pitchFamily="34" charset="0"/>
            </a:endParaRPr>
          </a:p>
        </p:txBody>
      </p:sp>
      <p:sp>
        <p:nvSpPr>
          <p:cNvPr id="93189" name="灯片编号占位符 5">
            <a:extLst>
              <a:ext uri="{FF2B5EF4-FFF2-40B4-BE49-F238E27FC236}">
                <a16:creationId xmlns="" xmlns:a16="http://schemas.microsoft.com/office/drawing/2014/main" id="{7BE068EE-C65E-4C30-99C5-651A2D0AA8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E272B576-D265-4A4E-9029-691FF435C83E}" type="slidenum">
              <a:rPr lang="en-US" altLang="zh-CN" sz="1400" smtClean="0">
                <a:latin typeface="Tahoma" panose="020B0604030504040204" pitchFamily="34" charset="0"/>
              </a:rPr>
              <a:pPr>
                <a:spcBef>
                  <a:spcPct val="0"/>
                </a:spcBef>
                <a:buClrTx/>
                <a:buSzTx/>
                <a:buFontTx/>
                <a:buNone/>
              </a:pPr>
              <a:t>97</a:t>
            </a:fld>
            <a:endParaRPr lang="en-US" altLang="zh-CN" sz="1400">
              <a:latin typeface="Tahoma" panose="020B0604030504040204" pitchFamily="34" charset="0"/>
            </a:endParaRPr>
          </a:p>
        </p:txBody>
      </p:sp>
      <p:sp>
        <p:nvSpPr>
          <p:cNvPr id="2" name="矩形 1"/>
          <p:cNvSpPr/>
          <p:nvPr/>
        </p:nvSpPr>
        <p:spPr>
          <a:xfrm>
            <a:off x="1234765" y="863829"/>
            <a:ext cx="6109365" cy="769441"/>
          </a:xfrm>
          <a:prstGeom prst="rect">
            <a:avLst/>
          </a:prstGeom>
        </p:spPr>
        <p:txBody>
          <a:bodyPr wrap="none">
            <a:spAutoFit/>
          </a:bodyPr>
          <a:lstStyle/>
          <a:p>
            <a:r>
              <a:rPr lang="zh-CN" altLang="en-US" sz="4400" dirty="0">
                <a:solidFill>
                  <a:schemeClr val="tx2"/>
                </a:solidFill>
                <a:latin typeface="+mn-ea"/>
                <a:ea typeface="+mj-ea"/>
                <a:cs typeface="+mj-cs"/>
              </a:rPr>
              <a:t>定义</a:t>
            </a:r>
            <a:r>
              <a:rPr lang="en-US" altLang="zh-CN" sz="4400" dirty="0" smtClean="0">
                <a:solidFill>
                  <a:schemeClr val="tx2"/>
                </a:solidFill>
                <a:latin typeface="+mn-ea"/>
                <a:ea typeface="+mj-ea"/>
                <a:cs typeface="+mj-cs"/>
              </a:rPr>
              <a:t>2.4: </a:t>
            </a:r>
            <a:r>
              <a:rPr lang="zh-CN" altLang="en-US" sz="4400" dirty="0" smtClean="0">
                <a:solidFill>
                  <a:schemeClr val="tx2"/>
                </a:solidFill>
                <a:latin typeface="+mn-ea"/>
                <a:ea typeface="+mj-ea"/>
                <a:cs typeface="+mj-cs"/>
              </a:rPr>
              <a:t>交互</a:t>
            </a:r>
            <a:r>
              <a:rPr lang="zh-CN" altLang="en-US" sz="4400" dirty="0">
                <a:solidFill>
                  <a:schemeClr val="tx2"/>
                </a:solidFill>
                <a:latin typeface="+mn-ea"/>
                <a:ea typeface="+mj-ea"/>
                <a:cs typeface="+mj-cs"/>
              </a:rPr>
              <a:t>重合指数</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712" y="1943901"/>
                <a:ext cx="8658373" cy="4114800"/>
              </a:xfrm>
            </p:spPr>
            <p:txBody>
              <a:bodyPr/>
              <a:lstStyle/>
              <a:p>
                <a:pPr>
                  <a:defRPr/>
                </a:pPr>
                <a:r>
                  <a:rPr lang="zh-CN" altLang="en-US" dirty="0">
                    <a:latin typeface="+mn-ea"/>
                  </a:rPr>
                  <a:t>假设已经确定了密钥字的长度</a:t>
                </a:r>
                <a:r>
                  <a:rPr lang="en-US" altLang="zh-CN" i="1" dirty="0"/>
                  <a:t>m</a:t>
                </a:r>
                <a:r>
                  <a:rPr lang="zh-CN" altLang="en-US" dirty="0">
                    <a:latin typeface="+mn-ea"/>
                  </a:rPr>
                  <a:t>，密文子串</a:t>
                </a:r>
                <a:r>
                  <a:rPr lang="en-US" altLang="zh-CN" i="1" dirty="0" err="1"/>
                  <a:t>y</a:t>
                </a:r>
                <a:r>
                  <a:rPr lang="en-US" altLang="zh-CN" i="1" baseline="-25000" dirty="0" err="1"/>
                  <a:t>i</a:t>
                </a:r>
                <a:r>
                  <a:rPr lang="zh-CN" altLang="en-US" dirty="0">
                    <a:latin typeface="+mn-ea"/>
                  </a:rPr>
                  <a:t>中的各个密文字母都是由同一个加法密码得到的</a:t>
                </a:r>
                <a:r>
                  <a:rPr lang="zh-CN" altLang="en-US" dirty="0" smtClean="0">
                    <a:latin typeface="+mn-ea"/>
                  </a:rPr>
                  <a:t>。</a:t>
                </a:r>
                <a:endParaRPr lang="en-US" altLang="zh-CN" dirty="0" smtClean="0">
                  <a:latin typeface="+mn-ea"/>
                </a:endParaRPr>
              </a:p>
              <a:p>
                <a:pPr>
                  <a:defRPr/>
                </a:pPr>
                <a:r>
                  <a:rPr lang="zh-CN" altLang="en-US" dirty="0" smtClean="0">
                    <a:latin typeface="+mn-ea"/>
                  </a:rPr>
                  <a:t>设</a:t>
                </a:r>
                <a:r>
                  <a:rPr lang="zh-CN" altLang="en-US" dirty="0">
                    <a:latin typeface="+mn-ea"/>
                  </a:rPr>
                  <a:t>密钥为</a:t>
                </a:r>
                <a:r>
                  <a:rPr lang="en-US" altLang="zh-CN" i="1" dirty="0"/>
                  <a:t>k=</a:t>
                </a:r>
                <a:r>
                  <a:rPr lang="en-US" altLang="zh-CN" dirty="0"/>
                  <a:t>(</a:t>
                </a:r>
                <a:r>
                  <a:rPr lang="en-US" altLang="zh-CN" i="1" dirty="0"/>
                  <a:t>k</a:t>
                </a:r>
                <a:r>
                  <a:rPr lang="en-US" altLang="zh-CN" baseline="-25000" dirty="0"/>
                  <a:t>1</a:t>
                </a:r>
                <a:r>
                  <a:rPr lang="en-US" altLang="zh-CN" i="1" dirty="0"/>
                  <a:t>,k</a:t>
                </a:r>
                <a:r>
                  <a:rPr lang="en-US" altLang="zh-CN" baseline="-25000" dirty="0"/>
                  <a:t>2</a:t>
                </a:r>
                <a:r>
                  <a:rPr lang="en-US" altLang="zh-CN" dirty="0"/>
                  <a:t>, …,</a:t>
                </a:r>
                <a:r>
                  <a:rPr lang="en-US" altLang="zh-CN" i="1" dirty="0"/>
                  <a:t>k</a:t>
                </a:r>
                <a:r>
                  <a:rPr lang="en-US" altLang="zh-CN" i="1" baseline="-25000" dirty="0"/>
                  <a:t>m</a:t>
                </a:r>
                <a:r>
                  <a:rPr lang="en-US" altLang="zh-CN" dirty="0"/>
                  <a:t>),</a:t>
                </a:r>
                <a:r>
                  <a:rPr lang="zh-CN" altLang="en-US" dirty="0"/>
                  <a:t>现在来估计</a:t>
                </a:r>
                <a:r>
                  <a:rPr lang="en-US" altLang="zh-CN" i="1" dirty="0" err="1"/>
                  <a:t>MI</a:t>
                </a:r>
                <a:r>
                  <a:rPr lang="en-US" altLang="zh-CN" i="1" baseline="-25000" dirty="0" err="1"/>
                  <a:t>c</a:t>
                </a:r>
                <a:r>
                  <a:rPr lang="en-US" altLang="zh-CN" dirty="0"/>
                  <a:t>(</a:t>
                </a:r>
                <a:r>
                  <a:rPr lang="en-US" altLang="zh-CN" i="1" dirty="0" err="1"/>
                  <a:t>y</a:t>
                </a:r>
                <a:r>
                  <a:rPr lang="en-US" altLang="zh-CN" i="1" baseline="-25000" dirty="0" err="1"/>
                  <a:t>i</a:t>
                </a:r>
                <a:r>
                  <a:rPr lang="en-US" altLang="zh-CN" i="1" dirty="0" err="1"/>
                  <a:t>,y</a:t>
                </a:r>
                <a:r>
                  <a:rPr lang="en-US" altLang="zh-CN" i="1" baseline="-25000" dirty="0" err="1"/>
                  <a:t>j</a:t>
                </a:r>
                <a:r>
                  <a:rPr lang="en-US" altLang="zh-CN" dirty="0"/>
                  <a:t>)</a:t>
                </a:r>
                <a:r>
                  <a:rPr lang="zh-CN" altLang="en-US" dirty="0"/>
                  <a:t>的值</a:t>
                </a:r>
                <a:r>
                  <a:rPr lang="zh-CN" altLang="en-US" dirty="0" smtClean="0"/>
                  <a:t>。</a:t>
                </a:r>
                <a:endParaRPr lang="en-US" altLang="zh-CN" dirty="0" smtClean="0"/>
              </a:p>
              <a:p>
                <a:pPr>
                  <a:defRPr/>
                </a:pPr>
                <a:r>
                  <a:rPr lang="zh-CN" altLang="en-US" dirty="0" smtClean="0"/>
                  <a:t>显然</a:t>
                </a:r>
                <a:r>
                  <a:rPr lang="zh-CN" altLang="en-US" dirty="0"/>
                  <a:t>，</a:t>
                </a:r>
                <a:r>
                  <a:rPr lang="en-US" altLang="zh-CN" i="1" dirty="0" err="1"/>
                  <a:t>y</a:t>
                </a:r>
                <a:r>
                  <a:rPr lang="en-US" altLang="zh-CN" i="1" baseline="-25000" dirty="0" err="1"/>
                  <a:t>i</a:t>
                </a:r>
                <a:r>
                  <a:rPr lang="zh-CN" altLang="en-US" dirty="0"/>
                  <a:t>中的一个随机元素同时为第</a:t>
                </a:r>
                <a:r>
                  <a:rPr lang="en-US" altLang="zh-CN" i="1" dirty="0"/>
                  <a:t>h</a:t>
                </a:r>
                <a:r>
                  <a:rPr lang="zh-CN" altLang="en-US" dirty="0"/>
                  <a:t>个英文字母的概率为</a:t>
                </a:r>
                <a14:m>
                  <m:oMath xmlns:m="http://schemas.openxmlformats.org/officeDocument/2006/math">
                    <m:sSub>
                      <m:sSubPr>
                        <m:ctrlPr>
                          <a:rPr lang="en-US" altLang="zh-CN" i="1" dirty="0">
                            <a:latin typeface="Cambria Math"/>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𝑘𝑖</m:t>
                        </m:r>
                      </m:sub>
                    </m:sSub>
                    <m:sSub>
                      <m:sSubPr>
                        <m:ctrlPr>
                          <a:rPr lang="en-US" altLang="zh-CN" i="1" dirty="0">
                            <a:latin typeface="Cambria Math"/>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𝑘𝑗</m:t>
                        </m:r>
                      </m:sub>
                    </m:sSub>
                  </m:oMath>
                </a14:m>
                <a:r>
                  <a:rPr lang="en-US" altLang="zh-CN" dirty="0"/>
                  <a:t>,0</a:t>
                </a:r>
                <a:r>
                  <a:rPr lang="en-US" altLang="zh-CN" dirty="0">
                    <a:ea typeface="等线" pitchFamily="2" charset="-122"/>
                  </a:rPr>
                  <a:t>≤</a:t>
                </a:r>
                <a:r>
                  <a:rPr lang="en-US" altLang="zh-CN" i="1" dirty="0"/>
                  <a:t>h</a:t>
                </a:r>
                <a:r>
                  <a:rPr lang="en-US" altLang="zh-CN" dirty="0">
                    <a:ea typeface="等线" pitchFamily="2" charset="-122"/>
                  </a:rPr>
                  <a:t>≤</a:t>
                </a:r>
                <a:r>
                  <a:rPr lang="en-US" altLang="zh-CN" dirty="0"/>
                  <a:t>25,</a:t>
                </a:r>
                <a:r>
                  <a:rPr lang="zh-CN" altLang="en-US" dirty="0"/>
                  <a:t> </a:t>
                </a:r>
                <a:r>
                  <a:rPr lang="zh-CN" altLang="en-US" dirty="0">
                    <a:latin typeface="+mn-ea"/>
                  </a:rPr>
                  <a:t>这里下标中的运算为模</a:t>
                </a:r>
                <a:r>
                  <a:rPr lang="en-US" altLang="zh-CN" dirty="0"/>
                  <a:t>26</a:t>
                </a:r>
                <a:r>
                  <a:rPr lang="zh-CN" altLang="en-US" dirty="0">
                    <a:latin typeface="+mn-ea"/>
                  </a:rPr>
                  <a:t>运算</a:t>
                </a:r>
                <a:r>
                  <a:rPr lang="zh-CN" altLang="en-US" dirty="0" smtClean="0">
                    <a:latin typeface="+mn-ea"/>
                  </a:rPr>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1712" y="1943901"/>
                <a:ext cx="8658373" cy="4114800"/>
              </a:xfrm>
              <a:blipFill rotWithShape="1">
                <a:blip r:embed="rId2"/>
                <a:stretch>
                  <a:fillRect l="-1548" t="-2519" r="-1759" b="-77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98</a:t>
            </a:fld>
            <a:endParaRPr lang="en-US" altLang="zh-CN"/>
          </a:p>
        </p:txBody>
      </p:sp>
    </p:spTree>
    <p:extLst>
      <p:ext uri="{BB962C8B-B14F-4D97-AF65-F5344CB8AC3E}">
        <p14:creationId xmlns:p14="http://schemas.microsoft.com/office/powerpoint/2010/main" val="8323465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06709" y="2017713"/>
                <a:ext cx="8748379" cy="4114800"/>
              </a:xfrm>
            </p:spPr>
            <p:txBody>
              <a:bodyPr/>
              <a:lstStyle/>
              <a:p>
                <a:pPr>
                  <a:defRPr/>
                </a:pPr>
                <a:r>
                  <a:rPr lang="zh-CN" altLang="en-US" dirty="0">
                    <a:latin typeface="+mn-ea"/>
                  </a:rPr>
                  <a:t>因此，</a:t>
                </a:r>
                <a:r>
                  <a:rPr lang="zh-CN" altLang="en-US" dirty="0" smtClean="0">
                    <a:latin typeface="+mn-ea"/>
                  </a:rPr>
                  <a:t>有</a:t>
                </a:r>
                <a:r>
                  <a:rPr lang="en-US" altLang="zh-CN" dirty="0" smtClean="0">
                    <a:latin typeface="+mn-ea"/>
                  </a:rPr>
                  <a:t>: </a:t>
                </a:r>
                <a:endParaRPr lang="en-US" altLang="zh-CN" i="1" dirty="0" smtClean="0">
                  <a:latin typeface="Cambria Math" panose="02040503050406030204" pitchFamily="18" charset="0"/>
                </a:endParaRPr>
              </a:p>
              <a:p>
                <a:pPr marL="0" indent="0">
                  <a:buNone/>
                  <a:defRPr/>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𝑀𝐼</m:t>
                      </m:r>
                      <m:r>
                        <a:rPr lang="en-US" altLang="zh-CN" i="1" baseline="-25000">
                          <a:latin typeface="Cambria Math" panose="02040503050406030204" pitchFamily="18" charset="0"/>
                        </a:rPr>
                        <m:t>𝑐</m:t>
                      </m:r>
                      <m:d>
                        <m:dPr>
                          <m:ctrlPr>
                            <a:rPr lang="en-US" altLang="zh-CN" i="1">
                              <a:latin typeface="Cambria Math"/>
                            </a:rPr>
                          </m:ctrlPr>
                        </m:dPr>
                        <m:e>
                          <m:r>
                            <a:rPr lang="en-US" altLang="zh-CN" i="1">
                              <a:latin typeface="Cambria Math" panose="02040503050406030204" pitchFamily="18" charset="0"/>
                            </a:rPr>
                            <m:t>𝑦</m:t>
                          </m:r>
                          <m:r>
                            <a:rPr lang="en-US" altLang="zh-CN" i="1" baseline="-25000">
                              <a:latin typeface="Cambria Math" panose="02040503050406030204" pitchFamily="18" charset="0"/>
                            </a:rPr>
                            <m:t>𝑖</m:t>
                          </m:r>
                          <m:r>
                            <a:rPr lang="en-US" altLang="zh-CN" i="0">
                              <a:latin typeface="Cambria Math" panose="02040503050406030204" pitchFamily="18" charset="0"/>
                            </a:rPr>
                            <m:t>,</m:t>
                          </m:r>
                          <m:r>
                            <a:rPr lang="en-US" altLang="zh-CN" i="1">
                              <a:latin typeface="Cambria Math" panose="02040503050406030204" pitchFamily="18" charset="0"/>
                            </a:rPr>
                            <m:t>𝑦</m:t>
                          </m:r>
                          <m:r>
                            <a:rPr lang="en-US" altLang="zh-CN" i="1" baseline="-25000">
                              <a:latin typeface="Cambria Math" panose="02040503050406030204" pitchFamily="18" charset="0"/>
                            </a:rPr>
                            <m:t>𝑗</m:t>
                          </m:r>
                        </m:e>
                      </m:d>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h</m:t>
                          </m:r>
                          <m:r>
                            <a:rPr lang="en-US" altLang="zh-CN" i="1">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25</m:t>
                          </m:r>
                        </m:sup>
                        <m:e>
                          <m:sSub>
                            <m:sSubPr>
                              <m:ctrlPr>
                                <a:rPr lang="en-US" altLang="zh-CN" i="1" dirty="0">
                                  <a:latin typeface="Cambria Math"/>
                                </a:rPr>
                              </m:ctrlPr>
                            </m:sSubPr>
                            <m:e>
                              <m:sSub>
                                <m:sSubPr>
                                  <m:ctrlPr>
                                    <a:rPr lang="en-US" altLang="zh-CN" i="1" dirty="0">
                                      <a:latin typeface="Cambria Math"/>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𝑘𝑖</m:t>
                                  </m:r>
                                </m:sub>
                              </m:sSub>
                              <m:r>
                                <a:rPr lang="en-US" altLang="zh-CN" i="1" dirty="0">
                                  <a:latin typeface="Cambria Math" panose="02040503050406030204" pitchFamily="18" charset="0"/>
                                </a:rPr>
                                <m:t>𝑝</m:t>
                              </m:r>
                            </m:e>
                            <m:sub>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𝑘𝑗</m:t>
                              </m:r>
                            </m:sub>
                          </m:sSub>
                        </m:e>
                      </m:nary>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h</m:t>
                          </m:r>
                          <m:r>
                            <a:rPr lang="en-US" altLang="zh-CN" i="1">
                              <a:latin typeface="Cambria Math" panose="02040503050406030204" pitchFamily="18" charset="0"/>
                              <a:ea typeface="Cambria Math" panose="02040503050406030204" pitchFamily="18" charset="0"/>
                            </a:rPr>
                            <m:t>=0</m:t>
                          </m:r>
                        </m:sub>
                        <m:sup>
                          <m:r>
                            <a:rPr lang="en-US" altLang="zh-CN" i="1">
                              <a:latin typeface="Cambria Math" panose="02040503050406030204" pitchFamily="18" charset="0"/>
                              <a:ea typeface="Cambria Math" panose="02040503050406030204" pitchFamily="18" charset="0"/>
                            </a:rPr>
                            <m:t>25</m:t>
                          </m:r>
                        </m:sup>
                        <m:e>
                          <m:sSub>
                            <m:sSubPr>
                              <m:ctrlPr>
                                <a:rPr lang="en-US" altLang="zh-CN" i="1" dirty="0">
                                  <a:latin typeface="Cambria Math"/>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sub>
                          </m:sSub>
                          <m:sSub>
                            <m:sSubPr>
                              <m:ctrlPr>
                                <a:rPr lang="en-US" altLang="zh-CN" i="1" dirty="0">
                                  <a:latin typeface="Cambria Math"/>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h</m:t>
                              </m:r>
                              <m:r>
                                <a:rPr lang="en-US" altLang="zh-CN" i="1" dirty="0">
                                  <a:latin typeface="Cambria Math" panose="02040503050406030204" pitchFamily="18" charset="0"/>
                                </a:rPr>
                                <m:t>+</m:t>
                              </m:r>
                              <m:r>
                                <a:rPr lang="en-US" altLang="zh-CN" i="1" dirty="0">
                                  <a:latin typeface="Cambria Math" panose="02040503050406030204" pitchFamily="18" charset="0"/>
                                </a:rPr>
                                <m:t>𝑘𝑖</m:t>
                              </m:r>
                              <m:r>
                                <a:rPr lang="en-US" altLang="zh-CN" i="1" dirty="0">
                                  <a:latin typeface="Cambria Math" panose="02040503050406030204" pitchFamily="18" charset="0"/>
                                </a:rPr>
                                <m:t>−</m:t>
                              </m:r>
                              <m:r>
                                <a:rPr lang="en-US" altLang="zh-CN" i="1" dirty="0">
                                  <a:latin typeface="Cambria Math" panose="02040503050406030204" pitchFamily="18" charset="0"/>
                                </a:rPr>
                                <m:t>𝑘𝑗</m:t>
                              </m:r>
                            </m:sub>
                          </m:sSub>
                        </m:e>
                      </m:nary>
                    </m:oMath>
                  </m:oMathPara>
                </a14:m>
                <a:endParaRPr lang="en-US" altLang="zh-CN" dirty="0"/>
              </a:p>
              <a:p>
                <a:r>
                  <a:rPr lang="zh-CN" altLang="en-US" dirty="0">
                    <a:latin typeface="+mn-ea"/>
                  </a:rPr>
                  <a:t>注意到这个估计值仅依赖于</a:t>
                </a:r>
                <a:r>
                  <a:rPr lang="en-US" altLang="zh-CN" dirty="0"/>
                  <a:t>(</a:t>
                </a:r>
                <a:r>
                  <a:rPr lang="en-US" altLang="zh-CN" i="1" dirty="0" err="1"/>
                  <a:t>k</a:t>
                </a:r>
                <a:r>
                  <a:rPr lang="en-US" altLang="zh-CN" i="1" baseline="-25000" dirty="0" err="1"/>
                  <a:t>i</a:t>
                </a:r>
                <a:r>
                  <a:rPr lang="en-US" altLang="zh-CN" i="1" dirty="0" err="1"/>
                  <a:t>-k</a:t>
                </a:r>
                <a:r>
                  <a:rPr lang="en-US" altLang="zh-CN" i="1" baseline="-25000" dirty="0" err="1"/>
                  <a:t>j</a:t>
                </a:r>
                <a:r>
                  <a:rPr lang="en-US" altLang="zh-CN" dirty="0"/>
                  <a:t>)mod26</a:t>
                </a:r>
                <a:r>
                  <a:rPr lang="zh-CN" altLang="en-US" dirty="0">
                    <a:latin typeface="+mn-ea"/>
                  </a:rPr>
                  <a:t>，称</a:t>
                </a:r>
                <a:r>
                  <a:rPr lang="en-US" altLang="zh-CN" dirty="0"/>
                  <a:t>(</a:t>
                </a:r>
                <a:r>
                  <a:rPr lang="en-US" altLang="zh-CN" i="1" dirty="0" err="1"/>
                  <a:t>k</a:t>
                </a:r>
                <a:r>
                  <a:rPr lang="en-US" altLang="zh-CN" i="1" baseline="-25000" dirty="0" err="1"/>
                  <a:t>i</a:t>
                </a:r>
                <a:r>
                  <a:rPr lang="en-US" altLang="zh-CN" i="1" dirty="0" err="1"/>
                  <a:t>-k</a:t>
                </a:r>
                <a:r>
                  <a:rPr lang="en-US" altLang="zh-CN" i="1" baseline="-25000" dirty="0" err="1"/>
                  <a:t>j</a:t>
                </a:r>
                <a:r>
                  <a:rPr lang="en-US" altLang="zh-CN" dirty="0"/>
                  <a:t>)mod26</a:t>
                </a:r>
                <a:r>
                  <a:rPr lang="zh-CN" altLang="en-US" dirty="0">
                    <a:latin typeface="+mn-ea"/>
                  </a:rPr>
                  <a:t>为</a:t>
                </a:r>
                <a:r>
                  <a:rPr lang="en-US" altLang="zh-CN" i="1" dirty="0" err="1"/>
                  <a:t>y</a:t>
                </a:r>
                <a:r>
                  <a:rPr lang="en-US" altLang="zh-CN" i="1" baseline="-25000" dirty="0" err="1"/>
                  <a:t>i</a:t>
                </a:r>
                <a:r>
                  <a:rPr lang="zh-CN" altLang="en-US" dirty="0">
                    <a:latin typeface="+mn-ea"/>
                  </a:rPr>
                  <a:t>与</a:t>
                </a:r>
                <a:r>
                  <a:rPr lang="en-US" altLang="zh-CN" i="1" dirty="0" err="1"/>
                  <a:t>y</a:t>
                </a:r>
                <a:r>
                  <a:rPr lang="en-US" altLang="zh-CN" i="1" baseline="-25000" dirty="0" err="1"/>
                  <a:t>j</a:t>
                </a:r>
                <a:r>
                  <a:rPr lang="zh-CN" altLang="en-US" dirty="0">
                    <a:latin typeface="+mn-ea"/>
                  </a:rPr>
                  <a:t>的相对位移</a:t>
                </a:r>
                <a:r>
                  <a:rPr lang="en-US" altLang="zh-CN" dirty="0">
                    <a:latin typeface="+mn-ea"/>
                  </a:rPr>
                  <a:t>(</a:t>
                </a:r>
                <a:r>
                  <a:rPr lang="en-US" altLang="zh-CN" dirty="0"/>
                  <a:t>Relative Shift)</a:t>
                </a:r>
                <a:r>
                  <a:rPr lang="zh-CN" altLang="en-US" dirty="0"/>
                  <a:t> </a:t>
                </a:r>
                <a:r>
                  <a:rPr lang="zh-CN" altLang="en-US" dirty="0" smtClean="0"/>
                  <a:t>。</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06709" y="2017713"/>
                <a:ext cx="8748379" cy="4114800"/>
              </a:xfrm>
              <a:blipFill rotWithShape="1">
                <a:blip r:embed="rId2"/>
                <a:stretch>
                  <a:fillRect l="-1603" t="-237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3A8F94CF-BBE3-4E23-A489-741DD4B6DCA1}" type="datetime1">
              <a:rPr lang="zh-CN" altLang="en-US" smtClean="0"/>
              <a:t>2019\12\5 Thursday</a:t>
            </a:fld>
            <a:endParaRPr lang="en-US" altLang="zh-CN"/>
          </a:p>
        </p:txBody>
      </p:sp>
      <p:sp>
        <p:nvSpPr>
          <p:cNvPr id="5" name="页脚占位符 4"/>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灯片编号占位符 5"/>
          <p:cNvSpPr>
            <a:spLocks noGrp="1"/>
          </p:cNvSpPr>
          <p:nvPr>
            <p:ph type="sldNum" sz="quarter" idx="12"/>
          </p:nvPr>
        </p:nvSpPr>
        <p:spPr/>
        <p:txBody>
          <a:bodyPr/>
          <a:lstStyle/>
          <a:p>
            <a:pPr>
              <a:defRPr/>
            </a:pPr>
            <a:fld id="{8BD556FA-8E83-4AD2-A116-5AA1DE2D55BD}" type="slidenum">
              <a:rPr lang="en-US" altLang="zh-CN" smtClean="0"/>
              <a:pPr>
                <a:defRPr/>
              </a:pPr>
              <a:t>99</a:t>
            </a:fld>
            <a:endParaRPr lang="en-US" altLang="zh-CN"/>
          </a:p>
        </p:txBody>
      </p:sp>
    </p:spTree>
    <p:extLst>
      <p:ext uri="{BB962C8B-B14F-4D97-AF65-F5344CB8AC3E}">
        <p14:creationId xmlns:p14="http://schemas.microsoft.com/office/powerpoint/2010/main" val="3008914010"/>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TotalTime>
  <Words>9038</Words>
  <Application>Microsoft Office PowerPoint</Application>
  <PresentationFormat>全屏显示(4:3)</PresentationFormat>
  <Paragraphs>802</Paragraphs>
  <Slides>118</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118</vt:i4>
      </vt:variant>
    </vt:vector>
  </HeadingPairs>
  <TitlesOfParts>
    <vt:vector size="120" baseType="lpstr">
      <vt:lpstr>Blends</vt:lpstr>
      <vt:lpstr>Equation</vt:lpstr>
      <vt:lpstr>第2章 古典密码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2.1.2 周期置换密码</vt:lpstr>
      <vt:lpstr>PowerPoint 演示文稿</vt:lpstr>
      <vt:lpstr>PowerPoint 演示文稿</vt:lpstr>
      <vt:lpstr>2.2 代换密码</vt:lpstr>
      <vt:lpstr>2.2.1 单表代换密码</vt:lpstr>
      <vt:lpstr>PowerPoint 演示文稿</vt:lpstr>
      <vt:lpstr>PowerPoint 演示文稿</vt:lpstr>
      <vt:lpstr>PowerPoint 演示文稿</vt:lpstr>
      <vt:lpstr>1．凯撒密码</vt:lpstr>
      <vt:lpstr>PowerPoint 演示文稿</vt:lpstr>
      <vt:lpstr>PowerPoint 演示文稿</vt:lpstr>
      <vt:lpstr>PowerPoint 演示文稿</vt:lpstr>
      <vt:lpstr>2．仿射密码</vt:lpstr>
      <vt:lpstr>PowerPoint 演示文稿</vt:lpstr>
      <vt:lpstr>PowerPoint 演示文稿</vt:lpstr>
      <vt:lpstr>PowerPoint 演示文稿</vt:lpstr>
      <vt:lpstr>2.2.2 多表代换密码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转轮密码</vt:lpstr>
      <vt:lpstr>PowerPoint 演示文稿</vt:lpstr>
      <vt:lpstr>PowerPoint 演示文稿</vt:lpstr>
      <vt:lpstr>PowerPoint 演示文稿</vt:lpstr>
      <vt:lpstr>PowerPoint 演示文稿</vt:lpstr>
      <vt:lpstr>PowerPoint 演示文稿</vt:lpstr>
      <vt:lpstr>PowerPoint 演示文稿</vt:lpstr>
      <vt:lpstr>2.3.2 Enigma的加密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古典密码的分类 </vt:lpstr>
      <vt:lpstr>2.5 古典密码的统计分析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2.5.2多表古典密码的统计分析</vt:lpstr>
      <vt:lpstr>PowerPoint 演示文稿</vt:lpstr>
      <vt:lpstr>PowerPoint 演示文稿</vt:lpstr>
      <vt:lpstr>定义2.3: 重合指数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本章习题</vt:lpstr>
      <vt:lpstr>PowerPoint 演示文稿</vt:lpstr>
      <vt:lpstr>PowerPoint 演示文稿</vt:lpstr>
    </vt:vector>
  </TitlesOfParts>
  <Company>zdh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dc:title>
  <dc:creator>lyj</dc:creator>
  <cp:lastModifiedBy>User</cp:lastModifiedBy>
  <cp:revision>622</cp:revision>
  <dcterms:created xsi:type="dcterms:W3CDTF">2004-01-23T05:06:20Z</dcterms:created>
  <dcterms:modified xsi:type="dcterms:W3CDTF">2019-12-05T02:23:15Z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