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6"/>
  </p:notesMasterIdLst>
  <p:handoutMasterIdLst>
    <p:handoutMasterId r:id="rId147"/>
  </p:handoutMasterIdLst>
  <p:sldIdLst>
    <p:sldId id="256" r:id="rId2"/>
    <p:sldId id="398" r:id="rId3"/>
    <p:sldId id="257" r:id="rId4"/>
    <p:sldId id="297" r:id="rId5"/>
    <p:sldId id="458" r:id="rId6"/>
    <p:sldId id="459" r:id="rId7"/>
    <p:sldId id="517" r:id="rId8"/>
    <p:sldId id="518" r:id="rId9"/>
    <p:sldId id="519" r:id="rId10"/>
    <p:sldId id="520" r:id="rId11"/>
    <p:sldId id="521" r:id="rId12"/>
    <p:sldId id="791" r:id="rId13"/>
    <p:sldId id="792" r:id="rId14"/>
    <p:sldId id="522" r:id="rId15"/>
    <p:sldId id="523" r:id="rId16"/>
    <p:sldId id="524" r:id="rId17"/>
    <p:sldId id="793" r:id="rId18"/>
    <p:sldId id="582" r:id="rId19"/>
    <p:sldId id="785" r:id="rId20"/>
    <p:sldId id="786" r:id="rId21"/>
    <p:sldId id="585" r:id="rId22"/>
    <p:sldId id="794" r:id="rId23"/>
    <p:sldId id="586" r:id="rId24"/>
    <p:sldId id="587" r:id="rId25"/>
    <p:sldId id="795" r:id="rId26"/>
    <p:sldId id="589" r:id="rId27"/>
    <p:sldId id="347" r:id="rId28"/>
    <p:sldId id="591" r:id="rId29"/>
    <p:sldId id="797" r:id="rId30"/>
    <p:sldId id="796" r:id="rId31"/>
    <p:sldId id="594" r:id="rId32"/>
    <p:sldId id="595" r:id="rId33"/>
    <p:sldId id="596" r:id="rId34"/>
    <p:sldId id="597" r:id="rId35"/>
    <p:sldId id="798" r:id="rId36"/>
    <p:sldId id="799" r:id="rId37"/>
    <p:sldId id="802" r:id="rId38"/>
    <p:sldId id="801" r:id="rId39"/>
    <p:sldId id="803" r:id="rId40"/>
    <p:sldId id="787" r:id="rId41"/>
    <p:sldId id="649" r:id="rId42"/>
    <p:sldId id="650" r:id="rId43"/>
    <p:sldId id="651" r:id="rId44"/>
    <p:sldId id="652" r:id="rId45"/>
    <p:sldId id="653" r:id="rId46"/>
    <p:sldId id="654" r:id="rId47"/>
    <p:sldId id="655" r:id="rId48"/>
    <p:sldId id="656" r:id="rId49"/>
    <p:sldId id="657" r:id="rId50"/>
    <p:sldId id="658" r:id="rId51"/>
    <p:sldId id="659" r:id="rId52"/>
    <p:sldId id="660" r:id="rId53"/>
    <p:sldId id="804" r:id="rId54"/>
    <p:sldId id="661" r:id="rId55"/>
    <p:sldId id="662" r:id="rId56"/>
    <p:sldId id="805" r:id="rId57"/>
    <p:sldId id="663" r:id="rId58"/>
    <p:sldId id="806" r:id="rId59"/>
    <p:sldId id="664" r:id="rId60"/>
    <p:sldId id="807" r:id="rId61"/>
    <p:sldId id="665" r:id="rId62"/>
    <p:sldId id="666" r:id="rId63"/>
    <p:sldId id="667" r:id="rId64"/>
    <p:sldId id="808" r:id="rId65"/>
    <p:sldId id="668" r:id="rId66"/>
    <p:sldId id="809" r:id="rId67"/>
    <p:sldId id="669" r:id="rId68"/>
    <p:sldId id="810" r:id="rId69"/>
    <p:sldId id="670" r:id="rId70"/>
    <p:sldId id="671" r:id="rId71"/>
    <p:sldId id="717" r:id="rId72"/>
    <p:sldId id="718" r:id="rId73"/>
    <p:sldId id="719" r:id="rId74"/>
    <p:sldId id="811" r:id="rId75"/>
    <p:sldId id="812" r:id="rId76"/>
    <p:sldId id="720" r:id="rId77"/>
    <p:sldId id="721" r:id="rId78"/>
    <p:sldId id="354" r:id="rId79"/>
    <p:sldId id="723" r:id="rId80"/>
    <p:sldId id="355" r:id="rId81"/>
    <p:sldId id="728" r:id="rId82"/>
    <p:sldId id="813" r:id="rId83"/>
    <p:sldId id="724" r:id="rId84"/>
    <p:sldId id="815" r:id="rId85"/>
    <p:sldId id="357" r:id="rId86"/>
    <p:sldId id="789" r:id="rId87"/>
    <p:sldId id="360" r:id="rId88"/>
    <p:sldId id="730" r:id="rId89"/>
    <p:sldId id="731" r:id="rId90"/>
    <p:sldId id="816" r:id="rId91"/>
    <p:sldId id="817" r:id="rId92"/>
    <p:sldId id="732" r:id="rId93"/>
    <p:sldId id="733" r:id="rId94"/>
    <p:sldId id="818" r:id="rId95"/>
    <p:sldId id="734" r:id="rId96"/>
    <p:sldId id="819" r:id="rId97"/>
    <p:sldId id="735" r:id="rId98"/>
    <p:sldId id="736" r:id="rId99"/>
    <p:sldId id="737" r:id="rId100"/>
    <p:sldId id="738" r:id="rId101"/>
    <p:sldId id="820" r:id="rId102"/>
    <p:sldId id="739" r:id="rId103"/>
    <p:sldId id="821" r:id="rId104"/>
    <p:sldId id="740" r:id="rId105"/>
    <p:sldId id="822" r:id="rId106"/>
    <p:sldId id="742" r:id="rId107"/>
    <p:sldId id="823" r:id="rId108"/>
    <p:sldId id="743" r:id="rId109"/>
    <p:sldId id="825" r:id="rId110"/>
    <p:sldId id="750" r:id="rId111"/>
    <p:sldId id="824" r:id="rId112"/>
    <p:sldId id="826" r:id="rId113"/>
    <p:sldId id="751" r:id="rId114"/>
    <p:sldId id="827" r:id="rId115"/>
    <p:sldId id="752" r:id="rId116"/>
    <p:sldId id="753" r:id="rId117"/>
    <p:sldId id="754" r:id="rId118"/>
    <p:sldId id="755" r:id="rId119"/>
    <p:sldId id="828" r:id="rId120"/>
    <p:sldId id="756" r:id="rId121"/>
    <p:sldId id="757" r:id="rId122"/>
    <p:sldId id="758" r:id="rId123"/>
    <p:sldId id="759" r:id="rId124"/>
    <p:sldId id="760" r:id="rId125"/>
    <p:sldId id="761" r:id="rId126"/>
    <p:sldId id="762" r:id="rId127"/>
    <p:sldId id="763" r:id="rId128"/>
    <p:sldId id="764" r:id="rId129"/>
    <p:sldId id="769" r:id="rId130"/>
    <p:sldId id="790" r:id="rId131"/>
    <p:sldId id="770" r:id="rId132"/>
    <p:sldId id="771" r:id="rId133"/>
    <p:sldId id="772" r:id="rId134"/>
    <p:sldId id="773" r:id="rId135"/>
    <p:sldId id="774" r:id="rId136"/>
    <p:sldId id="776" r:id="rId137"/>
    <p:sldId id="777" r:id="rId138"/>
    <p:sldId id="778" r:id="rId139"/>
    <p:sldId id="779" r:id="rId140"/>
    <p:sldId id="780" r:id="rId141"/>
    <p:sldId id="781" r:id="rId142"/>
    <p:sldId id="782" r:id="rId143"/>
    <p:sldId id="783" r:id="rId144"/>
    <p:sldId id="784" r:id="rId145"/>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088">
          <p15:clr>
            <a:srgbClr val="A4A3A4"/>
          </p15:clr>
        </p15:guide>
        <p15:guide id="2" pos="29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410E"/>
    <a:srgbClr val="0000FF"/>
    <a:srgbClr val="A581DF"/>
    <a:srgbClr val="D59677"/>
    <a:srgbClr val="00FFFF"/>
    <a:srgbClr val="00FF00"/>
    <a:srgbClr val="1CD8D8"/>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614"/>
  </p:normalViewPr>
  <p:slideViewPr>
    <p:cSldViewPr showGuides="1">
      <p:cViewPr>
        <p:scale>
          <a:sx n="50" d="100"/>
          <a:sy n="50" d="100"/>
        </p:scale>
        <p:origin x="-1090" y="-125"/>
      </p:cViewPr>
      <p:guideLst>
        <p:guide orient="horz" pos="2088"/>
        <p:guide pos="292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3288"/>
    </p:cViewPr>
  </p:sorter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liyanjun</a:t>
            </a:r>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C20375-2F47-473B-94F2-F0466328C6DA}"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375884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57D7454-2C33-4918-B667-86975B6ED9F8}"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2158953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1</a:t>
            </a:fld>
            <a:endParaRPr lang="en-US" altLang="zh-CN" dirty="0"/>
          </a:p>
        </p:txBody>
      </p:sp>
      <p:sp>
        <p:nvSpPr>
          <p:cNvPr id="6147" name="Rectangle 2"/>
          <p:cNvSpPr>
            <a:spLocks noGrp="1" noRot="1" noChangeAspect="1" noTextEdit="1"/>
          </p:cNvSpPr>
          <p:nvPr>
            <p:ph type="sldImg"/>
          </p:nvPr>
        </p:nvSpPr>
        <p:spPr/>
      </p:sp>
      <p:sp>
        <p:nvSpPr>
          <p:cNvPr id="6148"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chemeClr val="tx1"/>
                </a:solidFill>
                <a:latin typeface="Times New Roman" pitchFamily="18" charset="0"/>
                <a:cs typeface="Times New Roman" pitchFamily="18" charset="0"/>
              </a:rPr>
              <a:t>2</a:t>
            </a:r>
            <a:r>
              <a:rPr lang="zh-CN" altLang="en-US" sz="1200" i="1" baseline="30000" dirty="0" smtClean="0">
                <a:solidFill>
                  <a:schemeClr val="tx1"/>
                </a:solidFill>
                <a:latin typeface="Times New Roman" pitchFamily="18" charset="0"/>
                <a:cs typeface="Times New Roman" pitchFamily="18" charset="0"/>
              </a:rPr>
              <a:t>k</a:t>
            </a:r>
            <a:r>
              <a:rPr lang="zh-CN" altLang="en-US" sz="1200" dirty="0" smtClean="0">
                <a:solidFill>
                  <a:schemeClr val="tx1"/>
                </a:solidFill>
                <a:latin typeface="Times New Roman" pitchFamily="18" charset="0"/>
                <a:cs typeface="Times New Roman" pitchFamily="18" charset="0"/>
              </a:rPr>
              <a:t>个变换</a:t>
            </a:r>
            <a:r>
              <a:rPr lang="en-US" altLang="zh-CN" sz="1200" dirty="0" smtClean="0">
                <a:solidFill>
                  <a:schemeClr val="tx1"/>
                </a:solidFill>
                <a:latin typeface="Arial" panose="020B0604020202020204" pitchFamily="34" charset="0"/>
                <a:cs typeface="+mn-cs"/>
              </a:rPr>
              <a:t>,</a:t>
            </a:r>
            <a:r>
              <a:rPr lang="zh-CN" altLang="en-US" sz="1200" dirty="0" smtClean="0">
                <a:solidFill>
                  <a:schemeClr val="tx1"/>
                </a:solidFill>
                <a:latin typeface="Arial" panose="020B0604020202020204" pitchFamily="34" charset="0"/>
                <a:cs typeface="+mn-cs"/>
              </a:rPr>
              <a:t>一个密钥的排序，对应一个加密的变换。</a:t>
            </a:r>
            <a:endParaRPr lang="en-US" altLang="zh-CN" sz="12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8962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5" y="1604"/>
              <a:ext cx="449"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7" name="Group 6"/>
            <p:cNvGrpSpPr/>
            <p:nvPr/>
          </p:nvGrpSpPr>
          <p:grpSpPr>
            <a:xfrm>
              <a:off x="263" y="1870"/>
              <a:ext cx="466"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59756"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5975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24" name="Rectangle 14"/>
          <p:cNvSpPr>
            <a:spLocks noGrp="1" noChangeArrowheads="1"/>
          </p:cNvSpPr>
          <p:nvPr>
            <p:ph type="dt" sz="half" idx="2"/>
          </p:nvPr>
        </p:nvSpPr>
        <p:spPr bwMode="auto">
          <a:xfrm>
            <a:off x="266424" y="6264315"/>
            <a:ext cx="2760095" cy="457200"/>
          </a:xfrm>
          <a:prstGeom prst="rect">
            <a:avLst/>
          </a:prstGeom>
          <a:ln>
            <a:miter lim="800000"/>
          </a:ln>
        </p:spPr>
        <p:txBody>
          <a:bodyPr vert="horz" wrap="square" lIns="91440" tIns="45720" rIns="91440" bIns="45720" numCol="1" anchor="ctr"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C7DB70A-C86F-475A-8788-1F2861676201}" type="datetime1">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ctr"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bg2"/>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ctr" anchorCtr="0" compatLnSpc="1"/>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B00800F-677D-4F13-B0F3-CE87B59D681D}"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dirty="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251519" y="6219310"/>
            <a:ext cx="2565285" cy="457200"/>
          </a:xfrm>
        </p:spPr>
        <p:txBody>
          <a:bodyPr anchor="ctr" anchorCtr="0"/>
          <a:lstStyle/>
          <a:p>
            <a:pPr marL="0" marR="0" lvl="0" indent="0" algn="l" defTabSz="914400" rtl="0" eaLnBrk="1" fontAlgn="base" latinLnBrk="0" hangingPunct="1">
              <a:lnSpc>
                <a:spcPct val="100000"/>
              </a:lnSpc>
              <a:spcBef>
                <a:spcPct val="0"/>
              </a:spcBef>
              <a:spcAft>
                <a:spcPct val="0"/>
              </a:spcAft>
              <a:buClrTx/>
              <a:buSzTx/>
              <a:buFontTx/>
              <a:buNone/>
              <a:defRPr/>
            </a:pPr>
            <a:fld id="{D4B7CE1F-1F3F-4F0C-9544-3059A7727BE2}"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a:xfrm>
            <a:off x="3491880" y="6264315"/>
            <a:ext cx="2895600" cy="457200"/>
          </a:xfrm>
        </p:spPr>
        <p:txBody>
          <a:bodyPr anchor="ctr" anchorCtr="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nchor="ctr" anchorCtr="0"/>
          <a:lstStyle/>
          <a:p>
            <a:pPr marL="0" marR="0" lvl="0" indent="0" algn="r" defTabSz="914400" rtl="0" eaLnBrk="1" fontAlgn="base" latinLnBrk="0" hangingPunct="1">
              <a:lnSpc>
                <a:spcPct val="100000"/>
              </a:lnSpc>
              <a:spcBef>
                <a:spcPct val="0"/>
              </a:spcBef>
              <a:spcAft>
                <a:spcPct val="0"/>
              </a:spcAft>
              <a:buClrTx/>
              <a:buSzTx/>
              <a:buFontTx/>
              <a:buNone/>
              <a:defRPr/>
            </a:pPr>
            <a:fld id="{49F64603-CA4B-40BF-A698-D3ABF5564C0C}"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296525" y="6219310"/>
            <a:ext cx="2610290" cy="457200"/>
          </a:xfrm>
        </p:spPr>
        <p:txBody>
          <a:bodyPr anchor="ctr" anchorCtr="0"/>
          <a:lstStyle/>
          <a:p>
            <a:pPr marL="0" marR="0" lvl="0" indent="0" algn="l" defTabSz="914400" rtl="0" eaLnBrk="1" fontAlgn="base" latinLnBrk="0" hangingPunct="1">
              <a:lnSpc>
                <a:spcPct val="100000"/>
              </a:lnSpc>
              <a:spcBef>
                <a:spcPct val="0"/>
              </a:spcBef>
              <a:spcAft>
                <a:spcPct val="0"/>
              </a:spcAft>
              <a:buClrTx/>
              <a:buSzTx/>
              <a:buFontTx/>
              <a:buNone/>
              <a:defRPr/>
            </a:pPr>
            <a:fld id="{3B8A87AE-55C1-4C68-BE37-010255793FE2}"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nchor="ctr" anchorCtr="0"/>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nchor="ctr" anchorCtr="0"/>
          <a:lstStyle/>
          <a:p>
            <a:pPr marL="0" marR="0" lvl="0" indent="0" algn="r" defTabSz="914400" rtl="0" eaLnBrk="1" fontAlgn="base" latinLnBrk="0" hangingPunct="1">
              <a:lnSpc>
                <a:spcPct val="100000"/>
              </a:lnSpc>
              <a:spcBef>
                <a:spcPct val="0"/>
              </a:spcBef>
              <a:spcAft>
                <a:spcPct val="0"/>
              </a:spcAft>
              <a:buClrTx/>
              <a:buSzTx/>
              <a:buFontTx/>
              <a:buNone/>
              <a:defRPr/>
            </a:pPr>
            <a:fld id="{49F64603-CA4B-40BF-A698-D3ABF5564C0C}"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lstStyle/>
          <a:p>
            <a:pPr lvl="0"/>
            <a:r>
              <a:rPr lang="zh-CN" altLang="en-US" dirty="0"/>
              <a:t>单击此处编辑母版标题样式</a:t>
            </a:r>
          </a:p>
        </p:txBody>
      </p:sp>
      <p:sp>
        <p:nvSpPr>
          <p:cNvPr id="1034" name="Rectangle 10"/>
          <p:cNvSpPr>
            <a:spLocks noGrp="1"/>
          </p:cNvSpPr>
          <p:nvPr>
            <p:ph type="body" idx="1"/>
          </p:nvPr>
        </p:nvSpPr>
        <p:spPr>
          <a:xfrm>
            <a:off x="1182688" y="2017713"/>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8731" name="Rectangle 11"/>
          <p:cNvSpPr>
            <a:spLocks noGrp="1" noChangeArrowheads="1"/>
          </p:cNvSpPr>
          <p:nvPr>
            <p:ph type="dt" sz="half" idx="2"/>
          </p:nvPr>
        </p:nvSpPr>
        <p:spPr bwMode="auto">
          <a:xfrm>
            <a:off x="176212" y="6264315"/>
            <a:ext cx="3045637" cy="457200"/>
          </a:xfrm>
          <a:prstGeom prst="rect">
            <a:avLst/>
          </a:prstGeom>
          <a:noFill/>
          <a:ln w="9525">
            <a:noFill/>
            <a:miter lim="800000"/>
          </a:ln>
          <a:effectLst/>
        </p:spPr>
        <p:txBody>
          <a:bodyPr vert="horz" wrap="square" lIns="91440" tIns="45720" rIns="91440" bIns="45720" numCol="1" anchor="ctr" anchorCtr="0" compatLnSpc="1"/>
          <a:lstStyle>
            <a:lvl1pPr eaLnBrk="1" hangingPunct="1">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88800AB-01A0-4588-8537-95E4ED6F5468}"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8732"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ctr" anchorCtr="0" compatLnSpc="1"/>
          <a:lstStyle>
            <a:lvl1pPr algn="ctr" eaLnBrk="1" hangingPunct="1">
              <a:defRPr sz="14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8733"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ctr"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49F64603-CA4B-40BF-A698-D3ABF5564C0C}"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11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2.wmf"/><Relationship Id="rId5" Type="http://schemas.openxmlformats.org/officeDocument/2006/relationships/oleObject" Target="../embeddings/oleObject7.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9.bin"/></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59.png"/><Relationship Id="rId4" Type="http://schemas.openxmlformats.org/officeDocument/2006/relationships/image" Target="../media/image58.wmf"/></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p:cNvSpPr txBox="1">
            <a:spLocks noGrp="1"/>
          </p:cNvSpPr>
          <p:nvPr>
            <p:ph type="dt" sz="half" idx="2"/>
          </p:nvPr>
        </p:nvSpPr>
        <p:spPr/>
        <p:txBody>
          <a:bodyPr anchor="b"/>
          <a:lstStyle/>
          <a:p>
            <a:pPr marL="0" indent="0" eaLnBrk="1" hangingPunct="1">
              <a:spcBef>
                <a:spcPct val="0"/>
              </a:spcBef>
              <a:buClrTx/>
              <a:buSzTx/>
              <a:buFontTx/>
              <a:buNone/>
            </a:pPr>
            <a:fld id="{F80072D7-0F53-4CDD-9178-280AE694848A}" type="datetime1">
              <a:rPr lang="zh-CN" altLang="en-US" sz="1400" smtClean="0">
                <a:latin typeface="+mn-lt"/>
                <a:ea typeface="+mn-ea"/>
                <a:cs typeface="+mn-cs"/>
              </a:rPr>
              <a:t>2020\1\23 Thursday</a:t>
            </a:fld>
            <a:endParaRPr lang="zh-CN" altLang="en-US" sz="1400" dirty="0">
              <a:latin typeface="+mn-lt"/>
              <a:ea typeface="+mn-ea"/>
              <a:cs typeface="+mn-cs"/>
            </a:endParaRPr>
          </a:p>
        </p:txBody>
      </p:sp>
      <p:sp>
        <p:nvSpPr>
          <p:cNvPr id="5123" name="Rectangle 15"/>
          <p:cNvSpPr txBox="1">
            <a:spLocks noGrp="1"/>
          </p:cNvSpPr>
          <p:nvPr>
            <p:ph type="ftr" sz="quarter" idx="3"/>
          </p:nvPr>
        </p:nvSpPr>
        <p:spPr/>
        <p:txBody>
          <a:bodyPr anchor="b"/>
          <a:lstStyle/>
          <a:p>
            <a:pPr marL="0" indent="0" algn="ctr" eaLnBrk="1" hangingPunct="1">
              <a:spcBef>
                <a:spcPct val="0"/>
              </a:spcBef>
              <a:buClrTx/>
              <a:buSzTx/>
              <a:buFontTx/>
              <a:buNone/>
            </a:pPr>
            <a:r>
              <a:rPr lang="zh-CN" altLang="en-US" sz="1400" smtClean="0">
                <a:latin typeface="+mn-lt"/>
                <a:ea typeface="+mn-ea"/>
                <a:cs typeface="+mn-cs"/>
              </a:rPr>
              <a:t>密码学</a:t>
            </a:r>
            <a:r>
              <a:rPr lang="en-US" altLang="zh-CN" sz="1400" smtClean="0">
                <a:latin typeface="+mn-lt"/>
                <a:ea typeface="+mn-ea"/>
                <a:cs typeface="+mn-cs"/>
              </a:rPr>
              <a:t>---</a:t>
            </a:r>
            <a:r>
              <a:rPr lang="zh-CN" altLang="en-US" sz="1400" smtClean="0">
                <a:latin typeface="+mn-lt"/>
                <a:ea typeface="+mn-ea"/>
                <a:cs typeface="+mn-cs"/>
              </a:rPr>
              <a:t>基础理论与应用</a:t>
            </a:r>
            <a:endParaRPr lang="en-US" altLang="zh-CN" sz="1400" dirty="0">
              <a:latin typeface="+mn-lt"/>
              <a:ea typeface="+mn-ea"/>
              <a:cs typeface="+mn-cs"/>
            </a:endParaRPr>
          </a:p>
        </p:txBody>
      </p:sp>
      <p:sp>
        <p:nvSpPr>
          <p:cNvPr id="5124" name="Rectangle 16"/>
          <p:cNvSpPr txBox="1">
            <a:spLocks noGrp="1"/>
          </p:cNvSpPr>
          <p:nvPr>
            <p:ph type="sldNum" sz="quarter" idx="4"/>
          </p:nvPr>
        </p:nvSpPr>
        <p:spPr/>
        <p:txBody>
          <a:bodyPr anchor="b"/>
          <a:lstStyle/>
          <a:p>
            <a:pPr marL="0" indent="0" algn="r" eaLnBrk="1" hangingPunct="1">
              <a:spcBef>
                <a:spcPct val="0"/>
              </a:spcBef>
              <a:buClrTx/>
              <a:buSzTx/>
              <a:buFontTx/>
              <a:buNone/>
            </a:pPr>
            <a:fld id="{9A0DB2DC-4C9A-4742-B13C-FB6460FD3503}" type="slidenum">
              <a:rPr lang="en-US" altLang="zh-CN" sz="1400" dirty="0">
                <a:latin typeface="+mn-lt"/>
                <a:ea typeface="+mn-ea"/>
                <a:cs typeface="+mn-cs"/>
              </a:rPr>
              <a:t>1</a:t>
            </a:fld>
            <a:endParaRPr lang="en-US" altLang="zh-CN" sz="1400" dirty="0">
              <a:latin typeface="+mn-lt"/>
              <a:ea typeface="+mn-ea"/>
              <a:cs typeface="+mn-cs"/>
            </a:endParaRPr>
          </a:p>
        </p:txBody>
      </p:sp>
      <p:sp>
        <p:nvSpPr>
          <p:cNvPr id="5125" name="Rectangle 2"/>
          <p:cNvSpPr>
            <a:spLocks noGrp="1"/>
          </p:cNvSpPr>
          <p:nvPr>
            <p:ph type="ctrTitle"/>
          </p:nvPr>
        </p:nvSpPr>
        <p:spPr>
          <a:xfrm>
            <a:off x="1016000" y="1808163"/>
            <a:ext cx="7335838" cy="1260475"/>
          </a:xfrm>
        </p:spPr>
        <p:txBody>
          <a:bodyPr vert="horz" wrap="square" lIns="91440" tIns="45720" rIns="91440" bIns="45720" anchor="b"/>
          <a:lstStyle/>
          <a:p>
            <a:pPr algn="ctr" eaLnBrk="1" hangingPunct="1">
              <a:buClrTx/>
              <a:buSzTx/>
              <a:buFontTx/>
            </a:pPr>
            <a:r>
              <a:rPr lang="zh-CN" altLang="en-US" sz="5400" b="1" dirty="0" smtClean="0">
                <a:solidFill>
                  <a:srgbClr val="FF0000"/>
                </a:solidFill>
                <a:latin typeface="Times New Roman" pitchFamily="18" charset="0"/>
                <a:ea typeface="华文中宋" pitchFamily="2" charset="-122"/>
                <a:cs typeface="Times New Roman" pitchFamily="18" charset="0"/>
              </a:rPr>
              <a:t>第</a:t>
            </a:r>
            <a:r>
              <a:rPr lang="en-US" altLang="zh-CN" sz="5400" b="1" dirty="0" smtClean="0">
                <a:solidFill>
                  <a:srgbClr val="FF0000"/>
                </a:solidFill>
                <a:latin typeface="Times New Roman" pitchFamily="18" charset="0"/>
                <a:ea typeface="华文中宋" pitchFamily="2" charset="-122"/>
                <a:cs typeface="Times New Roman" pitchFamily="18" charset="0"/>
              </a:rPr>
              <a:t>3</a:t>
            </a:r>
            <a:r>
              <a:rPr lang="zh-CN" altLang="en-US" sz="5400" b="1" dirty="0" smtClean="0">
                <a:solidFill>
                  <a:srgbClr val="FF0000"/>
                </a:solidFill>
                <a:latin typeface="Times New Roman" pitchFamily="18" charset="0"/>
                <a:ea typeface="华文中宋" pitchFamily="2" charset="-122"/>
                <a:cs typeface="Times New Roman" pitchFamily="18" charset="0"/>
              </a:rPr>
              <a:t>章 分组密码</a:t>
            </a:r>
            <a:endParaRPr lang="zh-CN" altLang="en-US" sz="5400" b="1" dirty="0">
              <a:solidFill>
                <a:srgbClr val="FF0000"/>
              </a:solidFill>
              <a:latin typeface="Times New Roman" pitchFamily="18" charset="0"/>
              <a:ea typeface="华文中宋"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sym typeface="+mn-ea"/>
              </a:rPr>
              <a:t>3.1.2 分组密码的基本原理</a:t>
            </a:r>
            <a:endParaRPr lang="zh-CN" altLang="en-US" dirty="0"/>
          </a:p>
        </p:txBody>
      </p:sp>
      <p:sp>
        <p:nvSpPr>
          <p:cNvPr id="3" name="内容占位符 2"/>
          <p:cNvSpPr>
            <a:spLocks noGrp="1"/>
          </p:cNvSpPr>
          <p:nvPr>
            <p:ph idx="1"/>
          </p:nvPr>
        </p:nvSpPr>
        <p:spPr>
          <a:xfrm>
            <a:off x="503555" y="2018030"/>
            <a:ext cx="8451850" cy="4114800"/>
          </a:xfrm>
        </p:spPr>
        <p:txBody>
          <a:bodyPr/>
          <a:lstStyle/>
          <a:p>
            <a:pPr marL="0" indent="0">
              <a:buNone/>
            </a:pPr>
            <a:r>
              <a:rPr lang="zh-CN" altLang="en-US" sz="3600" b="1" dirty="0">
                <a:solidFill>
                  <a:srgbClr val="FF0000"/>
                </a:solidFill>
              </a:rPr>
              <a:t>2．扩散</a:t>
            </a:r>
          </a:p>
          <a:p>
            <a:pPr>
              <a:buSzPct val="100000"/>
              <a:buFont typeface="Wingdings" pitchFamily="2" charset="2"/>
              <a:buChar char="Ø"/>
            </a:pPr>
            <a:r>
              <a:rPr lang="zh-CN" altLang="en-US" sz="2800" dirty="0">
                <a:solidFill>
                  <a:schemeClr val="tx1"/>
                </a:solidFill>
              </a:rPr>
              <a:t>扩散和混淆是香农提出的设计密码系统的两种基本方法，目的是抗击攻击者对密码系统的统计分析</a:t>
            </a:r>
            <a:r>
              <a:rPr lang="zh-CN" altLang="en-US" sz="2800" dirty="0" smtClean="0">
                <a:solidFill>
                  <a:schemeClr val="tx1"/>
                </a:solidFill>
              </a:rPr>
              <a:t>。</a:t>
            </a:r>
            <a:endParaRPr lang="en-US" altLang="zh-CN" sz="2800" dirty="0" smtClean="0">
              <a:solidFill>
                <a:schemeClr val="tx1"/>
              </a:solidFill>
            </a:endParaRPr>
          </a:p>
          <a:p>
            <a:pPr>
              <a:buSzPct val="100000"/>
              <a:buFont typeface="Wingdings" pitchFamily="2" charset="2"/>
              <a:buChar char="Ø"/>
            </a:pPr>
            <a:r>
              <a:rPr lang="zh-CN" altLang="en-US" sz="2800" dirty="0" smtClean="0">
                <a:solidFill>
                  <a:schemeClr val="tx1"/>
                </a:solidFill>
              </a:rPr>
              <a:t>扩散</a:t>
            </a:r>
            <a:r>
              <a:rPr lang="zh-CN" altLang="en-US" sz="2800" dirty="0">
                <a:solidFill>
                  <a:schemeClr val="tx1"/>
                </a:solidFill>
              </a:rPr>
              <a:t>是将明文的统计特性散布到密文中去，使明文的每位影响密文中多位的值，等价于密文中每位均受明文中多位的影响，即从密文中不能获得明文的统计特性。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EE58721-95EB-4B39-9A73-CE40C0B7E03A}"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219" name="页脚占位符 3"/>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922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10</a:t>
            </a:fld>
            <a:endParaRPr lang="en-US" altLang="zh-CN" sz="14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p:sp>
        <p:nvSpPr>
          <p:cNvPr id="3" name="内容占位符 2"/>
          <p:cNvSpPr>
            <a:spLocks noGrp="1"/>
          </p:cNvSpPr>
          <p:nvPr>
            <p:ph idx="1"/>
          </p:nvPr>
        </p:nvSpPr>
        <p:spPr>
          <a:xfrm>
            <a:off x="476545" y="2033844"/>
            <a:ext cx="8478543" cy="4455495"/>
          </a:xfrm>
        </p:spPr>
        <p:txBody>
          <a:bodyPr/>
          <a:lstStyle/>
          <a:p>
            <a:pPr marL="0" indent="0">
              <a:buNone/>
              <a:defRPr/>
            </a:pPr>
            <a:r>
              <a:rPr lang="en-US" altLang="zh-CN" sz="3600" b="1" dirty="0">
                <a:solidFill>
                  <a:srgbClr val="FF0000"/>
                </a:solidFill>
                <a:latin typeface="+mn-ea"/>
                <a:cs typeface="+mn-ea"/>
              </a:rPr>
              <a:t>4</a:t>
            </a:r>
            <a:r>
              <a:rPr lang="zh-CN" altLang="en-US" sz="3600" b="1" dirty="0">
                <a:solidFill>
                  <a:srgbClr val="FF0000"/>
                </a:solidFill>
                <a:latin typeface="+mn-ea"/>
                <a:cs typeface="+mn-ea"/>
              </a:rPr>
              <a:t>．轮密钥加</a:t>
            </a:r>
            <a:endParaRPr lang="en-US" altLang="zh-CN" sz="3600" b="1" dirty="0">
              <a:solidFill>
                <a:srgbClr val="FF0000"/>
              </a:solidFill>
              <a:latin typeface="+mn-ea"/>
              <a:cs typeface="+mn-ea"/>
            </a:endParaRPr>
          </a:p>
          <a:p>
            <a:pPr>
              <a:buSzPct val="100000"/>
              <a:buFont typeface="Wingdings" pitchFamily="2" charset="2"/>
              <a:buChar char="Ø"/>
            </a:pPr>
            <a:r>
              <a:rPr lang="en-US" altLang="zh-CN" dirty="0" smtClean="0">
                <a:solidFill>
                  <a:schemeClr val="tx1">
                    <a:lumMod val="95000"/>
                    <a:lumOff val="5000"/>
                  </a:schemeClr>
                </a:solidFill>
              </a:rPr>
              <a:t>128</a:t>
            </a:r>
            <a:r>
              <a:rPr lang="zh-CN" altLang="en-US" dirty="0">
                <a:solidFill>
                  <a:schemeClr val="tx1">
                    <a:lumMod val="95000"/>
                    <a:lumOff val="5000"/>
                  </a:schemeClr>
                </a:solidFill>
              </a:rPr>
              <a:t>位的</a:t>
            </a:r>
            <a:r>
              <a:rPr lang="en-US" altLang="zh-CN" dirty="0">
                <a:solidFill>
                  <a:schemeClr val="tx1">
                    <a:lumMod val="95000"/>
                    <a:lumOff val="5000"/>
                  </a:schemeClr>
                </a:solidFill>
              </a:rPr>
              <a:t>State</a:t>
            </a:r>
            <a:r>
              <a:rPr lang="zh-CN" altLang="en-US" dirty="0">
                <a:solidFill>
                  <a:schemeClr val="tx1">
                    <a:lumMod val="95000"/>
                    <a:lumOff val="5000"/>
                  </a:schemeClr>
                </a:solidFill>
              </a:rPr>
              <a:t>按位与</a:t>
            </a:r>
            <a:r>
              <a:rPr lang="en-US" altLang="zh-CN" dirty="0">
                <a:solidFill>
                  <a:schemeClr val="tx1">
                    <a:lumMod val="95000"/>
                    <a:lumOff val="5000"/>
                  </a:schemeClr>
                </a:solidFill>
              </a:rPr>
              <a:t>128</a:t>
            </a:r>
            <a:r>
              <a:rPr lang="zh-CN" altLang="en-US" dirty="0">
                <a:solidFill>
                  <a:schemeClr val="tx1">
                    <a:lumMod val="95000"/>
                    <a:lumOff val="5000"/>
                  </a:schemeClr>
                </a:solidFill>
              </a:rPr>
              <a:t>位的密钥逐位异或（</a:t>
            </a:r>
            <a:r>
              <a:rPr lang="en-US" altLang="zh-CN" dirty="0">
                <a:solidFill>
                  <a:schemeClr val="tx1">
                    <a:lumMod val="95000"/>
                    <a:lumOff val="5000"/>
                  </a:schemeClr>
                </a:solidFill>
              </a:rPr>
              <a:t>XOR</a:t>
            </a:r>
            <a:r>
              <a:rPr lang="zh-CN" altLang="en-US" dirty="0" smtClean="0">
                <a:solidFill>
                  <a:schemeClr val="tx1">
                    <a:lumMod val="95000"/>
                    <a:lumOff val="5000"/>
                  </a:schemeClr>
                </a:solidFill>
              </a:rPr>
              <a:t>），</a:t>
            </a:r>
            <a:endParaRPr lang="en-US" altLang="zh-CN" dirty="0" smtClean="0">
              <a:solidFill>
                <a:schemeClr val="tx1">
                  <a:lumMod val="95000"/>
                  <a:lumOff val="5000"/>
                </a:schemeClr>
              </a:solidFill>
            </a:endParaRPr>
          </a:p>
          <a:p>
            <a:pPr>
              <a:buSzPct val="100000"/>
              <a:buFont typeface="Wingdings" pitchFamily="2" charset="2"/>
              <a:buChar char="Ø"/>
            </a:pPr>
            <a:r>
              <a:rPr lang="en-US" altLang="zh-CN" dirty="0" smtClean="0">
                <a:solidFill>
                  <a:schemeClr val="tx1">
                    <a:lumMod val="95000"/>
                    <a:lumOff val="5000"/>
                  </a:schemeClr>
                </a:solidFill>
              </a:rPr>
              <a:t>10</a:t>
            </a:r>
            <a:r>
              <a:rPr lang="zh-CN" altLang="en-US" dirty="0">
                <a:solidFill>
                  <a:schemeClr val="tx1">
                    <a:lumMod val="95000"/>
                    <a:lumOff val="5000"/>
                  </a:schemeClr>
                </a:solidFill>
              </a:rPr>
              <a:t>轮轮密钥加变换虽然简单，却影响了</a:t>
            </a:r>
            <a:r>
              <a:rPr lang="en-US" altLang="zh-CN" dirty="0">
                <a:solidFill>
                  <a:schemeClr val="tx1">
                    <a:lumMod val="95000"/>
                    <a:lumOff val="5000"/>
                  </a:schemeClr>
                </a:solidFill>
              </a:rPr>
              <a:t>State</a:t>
            </a:r>
            <a:r>
              <a:rPr lang="zh-CN" altLang="en-US" dirty="0">
                <a:solidFill>
                  <a:schemeClr val="tx1">
                    <a:lumMod val="95000"/>
                    <a:lumOff val="5000"/>
                  </a:schemeClr>
                </a:solidFill>
              </a:rPr>
              <a:t>中的每一</a:t>
            </a:r>
            <a:r>
              <a:rPr lang="zh-CN" altLang="en-US" dirty="0" smtClean="0">
                <a:solidFill>
                  <a:schemeClr val="tx1">
                    <a:lumMod val="95000"/>
                    <a:lumOff val="5000"/>
                  </a:schemeClr>
                </a:solidFill>
              </a:rPr>
              <a:t>位</a:t>
            </a:r>
            <a:r>
              <a:rPr lang="en-US" altLang="zh-CN" dirty="0" smtClean="0">
                <a:solidFill>
                  <a:schemeClr val="tx1">
                    <a:lumMod val="95000"/>
                    <a:lumOff val="5000"/>
                  </a:schemeClr>
                </a:solidFill>
              </a:rPr>
              <a:t>.</a:t>
            </a:r>
            <a:endParaRPr lang="zh-CN" altLang="en-US" dirty="0">
              <a:solidFill>
                <a:schemeClr val="tx1">
                  <a:lumMod val="95000"/>
                  <a:lumOff val="5000"/>
                </a:schemeClr>
              </a:solidFill>
            </a:endParaRPr>
          </a:p>
        </p:txBody>
      </p:sp>
      <p:sp>
        <p:nvSpPr>
          <p:cNvPr id="4" name="日期占位符 3"/>
          <p:cNvSpPr>
            <a:spLocks noGrp="1"/>
          </p:cNvSpPr>
          <p:nvPr>
            <p:ph type="dt" sz="half" idx="10"/>
          </p:nvPr>
        </p:nvSpPr>
        <p:spPr>
          <a:xfrm>
            <a:off x="251520" y="6219310"/>
            <a:ext cx="270030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81087E5-4D49-40C4-BB97-64BAA4B2A684}"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100</a:t>
            </a:fld>
            <a:endParaRPr lang="en-US" altLang="zh-CN" sz="14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p:sp>
        <p:nvSpPr>
          <p:cNvPr id="3" name="内容占位符 2"/>
          <p:cNvSpPr>
            <a:spLocks noGrp="1"/>
          </p:cNvSpPr>
          <p:nvPr>
            <p:ph idx="1"/>
          </p:nvPr>
        </p:nvSpPr>
        <p:spPr>
          <a:xfrm>
            <a:off x="476545" y="2033844"/>
            <a:ext cx="8478543" cy="3870431"/>
          </a:xfrm>
        </p:spPr>
        <p:txBody>
          <a:bodyPr/>
          <a:lstStyle/>
          <a:p>
            <a:pPr>
              <a:buSzPct val="100000"/>
              <a:buFont typeface="Wingdings" pitchFamily="2" charset="2"/>
              <a:buChar char="Ø"/>
              <a:defRPr/>
            </a:pPr>
            <a:r>
              <a:rPr lang="zh-CN" altLang="en-US" dirty="0" smtClean="0">
                <a:solidFill>
                  <a:schemeClr val="tx1">
                    <a:lumMod val="95000"/>
                    <a:lumOff val="5000"/>
                  </a:schemeClr>
                </a:solidFill>
                <a:latin typeface="Times New Roman" pitchFamily="18" charset="0"/>
                <a:cs typeface="Times New Roman" pitchFamily="18" charset="0"/>
              </a:rPr>
              <a:t>密钥</a:t>
            </a:r>
            <a:r>
              <a:rPr lang="zh-CN" altLang="en-US" dirty="0">
                <a:solidFill>
                  <a:schemeClr val="tx1">
                    <a:lumMod val="95000"/>
                    <a:lumOff val="5000"/>
                  </a:schemeClr>
                </a:solidFill>
                <a:latin typeface="Times New Roman" pitchFamily="18" charset="0"/>
                <a:cs typeface="Times New Roman" pitchFamily="18" charset="0"/>
              </a:rPr>
              <a:t>扩展的复杂性和</a:t>
            </a:r>
            <a:r>
              <a:rPr lang="en-US" altLang="zh-CN" dirty="0">
                <a:solidFill>
                  <a:schemeClr val="tx1">
                    <a:lumMod val="95000"/>
                    <a:lumOff val="5000"/>
                  </a:schemeClr>
                </a:solidFill>
                <a:latin typeface="Times New Roman" pitchFamily="18" charset="0"/>
                <a:cs typeface="Times New Roman" pitchFamily="18" charset="0"/>
              </a:rPr>
              <a:t>AES</a:t>
            </a:r>
            <a:r>
              <a:rPr lang="zh-CN" altLang="en-US" dirty="0">
                <a:solidFill>
                  <a:schemeClr val="tx1">
                    <a:lumMod val="95000"/>
                    <a:lumOff val="5000"/>
                  </a:schemeClr>
                </a:solidFill>
                <a:latin typeface="Times New Roman" pitchFamily="18" charset="0"/>
                <a:cs typeface="Times New Roman" pitchFamily="18" charset="0"/>
              </a:rPr>
              <a:t>其他阶段运算</a:t>
            </a:r>
            <a:r>
              <a:rPr lang="zh-CN" altLang="en-US" dirty="0" smtClean="0">
                <a:solidFill>
                  <a:schemeClr val="tx1">
                    <a:lumMod val="95000"/>
                    <a:lumOff val="5000"/>
                  </a:schemeClr>
                </a:solidFill>
                <a:latin typeface="Times New Roman" pitchFamily="18" charset="0"/>
                <a:cs typeface="Times New Roman" pitchFamily="18" charset="0"/>
              </a:rPr>
              <a:t>的复杂性</a:t>
            </a:r>
            <a:r>
              <a:rPr lang="zh-CN" altLang="en-US" dirty="0">
                <a:solidFill>
                  <a:schemeClr val="tx1">
                    <a:lumMod val="95000"/>
                    <a:lumOff val="5000"/>
                  </a:schemeClr>
                </a:solidFill>
                <a:latin typeface="Times New Roman" pitchFamily="18" charset="0"/>
                <a:cs typeface="Times New Roman" pitchFamily="18" charset="0"/>
              </a:rPr>
              <a:t>，确保了该算法的安全性</a:t>
            </a:r>
            <a:r>
              <a:rPr lang="zh-CN" altLang="en-US" dirty="0" smtClean="0">
                <a:solidFill>
                  <a:schemeClr val="tx1">
                    <a:lumMod val="95000"/>
                    <a:lumOff val="5000"/>
                  </a:schemeClr>
                </a:solidFill>
                <a:latin typeface="Times New Roman" pitchFamily="18" charset="0"/>
                <a:cs typeface="Times New Roman" pitchFamily="18" charset="0"/>
              </a:rPr>
              <a:t>。</a:t>
            </a:r>
            <a:endParaRPr lang="en-US" altLang="zh-CN" dirty="0" smtClean="0">
              <a:solidFill>
                <a:schemeClr val="tx1">
                  <a:lumMod val="95000"/>
                  <a:lumOff val="5000"/>
                </a:schemeClr>
              </a:solidFill>
              <a:latin typeface="Times New Roman" pitchFamily="18" charset="0"/>
              <a:cs typeface="Times New Roman" pitchFamily="18" charset="0"/>
            </a:endParaRPr>
          </a:p>
          <a:p>
            <a:pPr>
              <a:buSzPct val="100000"/>
              <a:buFont typeface="Wingdings" pitchFamily="2" charset="2"/>
              <a:buChar char="Ø"/>
              <a:defRPr/>
            </a:pPr>
            <a:r>
              <a:rPr lang="zh-CN" altLang="en-US" dirty="0" smtClean="0">
                <a:solidFill>
                  <a:schemeClr val="tx1">
                    <a:lumMod val="95000"/>
                    <a:lumOff val="5000"/>
                  </a:schemeClr>
                </a:solidFill>
                <a:latin typeface="Times New Roman" pitchFamily="18" charset="0"/>
                <a:cs typeface="Times New Roman" pitchFamily="18" charset="0"/>
              </a:rPr>
              <a:t>轮</a:t>
            </a:r>
            <a:r>
              <a:rPr lang="zh-CN" altLang="en-US" dirty="0">
                <a:solidFill>
                  <a:schemeClr val="tx1">
                    <a:lumMod val="95000"/>
                    <a:lumOff val="5000"/>
                  </a:schemeClr>
                </a:solidFill>
                <a:latin typeface="Times New Roman" pitchFamily="18" charset="0"/>
                <a:cs typeface="Times New Roman" pitchFamily="18" charset="0"/>
              </a:rPr>
              <a:t>密钥加是将</a:t>
            </a:r>
            <a:r>
              <a:rPr lang="en-US" altLang="zh-CN" dirty="0">
                <a:solidFill>
                  <a:schemeClr val="tx1">
                    <a:lumMod val="95000"/>
                    <a:lumOff val="5000"/>
                  </a:schemeClr>
                </a:solidFill>
                <a:latin typeface="Times New Roman" pitchFamily="18" charset="0"/>
                <a:cs typeface="Times New Roman" pitchFamily="18" charset="0"/>
              </a:rPr>
              <a:t>128bit</a:t>
            </a:r>
            <a:r>
              <a:rPr lang="zh-CN" altLang="en-US" dirty="0">
                <a:solidFill>
                  <a:schemeClr val="tx1">
                    <a:lumMod val="95000"/>
                    <a:lumOff val="5000"/>
                  </a:schemeClr>
                </a:solidFill>
                <a:latin typeface="Times New Roman" pitchFamily="18" charset="0"/>
                <a:cs typeface="Times New Roman" pitchFamily="18" charset="0"/>
              </a:rPr>
              <a:t>密钥</a:t>
            </a:r>
            <a:r>
              <a:rPr lang="en-US" altLang="zh-CN" dirty="0">
                <a:solidFill>
                  <a:schemeClr val="tx1">
                    <a:lumMod val="95000"/>
                    <a:lumOff val="5000"/>
                  </a:schemeClr>
                </a:solidFill>
                <a:latin typeface="Times New Roman" pitchFamily="18" charset="0"/>
                <a:cs typeface="Times New Roman" pitchFamily="18" charset="0"/>
              </a:rPr>
              <a:t>K</a:t>
            </a:r>
            <a:r>
              <a:rPr lang="en-US" altLang="zh-CN" baseline="-25000" dirty="0">
                <a:latin typeface="Times New Roman" pitchFamily="18" charset="0"/>
                <a:cs typeface="Times New Roman" pitchFamily="18" charset="0"/>
              </a:rPr>
              <a:t>i</a:t>
            </a:r>
            <a:r>
              <a:rPr lang="zh-CN" altLang="en-US" dirty="0">
                <a:solidFill>
                  <a:schemeClr val="tx1">
                    <a:lumMod val="95000"/>
                    <a:lumOff val="5000"/>
                  </a:schemeClr>
                </a:solidFill>
                <a:latin typeface="Times New Roman" pitchFamily="18" charset="0"/>
                <a:cs typeface="Times New Roman" pitchFamily="18" charset="0"/>
              </a:rPr>
              <a:t>同</a:t>
            </a:r>
            <a:r>
              <a:rPr lang="en-US" altLang="zh-CN" dirty="0">
                <a:solidFill>
                  <a:schemeClr val="tx1">
                    <a:lumMod val="95000"/>
                    <a:lumOff val="5000"/>
                  </a:schemeClr>
                </a:solidFill>
                <a:latin typeface="Times New Roman" pitchFamily="18" charset="0"/>
                <a:cs typeface="Times New Roman" pitchFamily="18" charset="0"/>
              </a:rPr>
              <a:t>State</a:t>
            </a:r>
            <a:r>
              <a:rPr lang="zh-CN" altLang="en-US" dirty="0">
                <a:solidFill>
                  <a:schemeClr val="tx1">
                    <a:lumMod val="95000"/>
                    <a:lumOff val="5000"/>
                  </a:schemeClr>
                </a:solidFill>
                <a:latin typeface="Times New Roman" pitchFamily="18" charset="0"/>
                <a:cs typeface="Times New Roman" pitchFamily="18" charset="0"/>
              </a:rPr>
              <a:t>中的数据进行逐位异</a:t>
            </a:r>
            <a:r>
              <a:rPr lang="zh-CN" altLang="en-US" dirty="0" smtClean="0">
                <a:solidFill>
                  <a:schemeClr val="tx1">
                    <a:lumMod val="95000"/>
                    <a:lumOff val="5000"/>
                  </a:schemeClr>
                </a:solidFill>
                <a:latin typeface="Times New Roman" pitchFamily="18" charset="0"/>
                <a:cs typeface="Times New Roman" pitchFamily="18" charset="0"/>
              </a:rPr>
              <a:t>或操作</a:t>
            </a:r>
            <a:r>
              <a:rPr lang="zh-CN" altLang="en-US" dirty="0">
                <a:solidFill>
                  <a:schemeClr val="tx1">
                    <a:lumMod val="95000"/>
                    <a:lumOff val="5000"/>
                  </a:schemeClr>
                </a:solidFill>
                <a:latin typeface="Times New Roman" pitchFamily="18" charset="0"/>
                <a:cs typeface="Times New Roman" pitchFamily="18" charset="0"/>
              </a:rPr>
              <a:t>，该过程可以看作字逐位异或的结果，也可以看作字节级别的操作</a:t>
            </a:r>
            <a:r>
              <a:rPr lang="zh-CN" altLang="en-US" dirty="0" smtClean="0">
                <a:solidFill>
                  <a:schemeClr val="tx1">
                    <a:lumMod val="95000"/>
                    <a:lumOff val="5000"/>
                  </a:schemeClr>
                </a:solidFill>
                <a:latin typeface="Times New Roman" pitchFamily="18" charset="0"/>
                <a:cs typeface="Times New Roman" pitchFamily="18" charset="0"/>
              </a:rPr>
              <a:t>。</a:t>
            </a:r>
            <a:endParaRPr lang="en-US" altLang="zh-CN" dirty="0" smtClean="0">
              <a:solidFill>
                <a:schemeClr val="tx1">
                  <a:lumMod val="95000"/>
                  <a:lumOff val="5000"/>
                </a:schemeClr>
              </a:solidFill>
              <a:latin typeface="Times New Roman" pitchFamily="18" charset="0"/>
              <a:cs typeface="Times New Roman" pitchFamily="18" charset="0"/>
            </a:endParaRPr>
          </a:p>
          <a:p>
            <a:pPr>
              <a:buSzPct val="100000"/>
              <a:buFont typeface="Wingdings" pitchFamily="2" charset="2"/>
              <a:buChar char="Ø"/>
              <a:defRPr/>
            </a:pPr>
            <a:r>
              <a:rPr lang="zh-CN" altLang="en-US" dirty="0" smtClean="0">
                <a:solidFill>
                  <a:schemeClr val="tx1">
                    <a:lumMod val="95000"/>
                    <a:lumOff val="5000"/>
                  </a:schemeClr>
                </a:solidFill>
                <a:latin typeface="Times New Roman" pitchFamily="18" charset="0"/>
                <a:cs typeface="Times New Roman" pitchFamily="18" charset="0"/>
              </a:rPr>
              <a:t>其中</a:t>
            </a:r>
            <a:r>
              <a:rPr lang="zh-CN" altLang="en-US" dirty="0">
                <a:solidFill>
                  <a:schemeClr val="tx1">
                    <a:lumMod val="95000"/>
                    <a:lumOff val="5000"/>
                  </a:schemeClr>
                </a:solidFill>
                <a:latin typeface="Times New Roman" pitchFamily="18" charset="0"/>
                <a:cs typeface="Times New Roman" pitchFamily="18" charset="0"/>
              </a:rPr>
              <a:t>，密钥</a:t>
            </a:r>
            <a:r>
              <a:rPr lang="en-US" altLang="zh-CN" dirty="0">
                <a:solidFill>
                  <a:schemeClr val="tx1">
                    <a:lumMod val="95000"/>
                    <a:lumOff val="5000"/>
                  </a:schemeClr>
                </a:solidFill>
                <a:latin typeface="Times New Roman" pitchFamily="18" charset="0"/>
                <a:cs typeface="Times New Roman" pitchFamily="18" charset="0"/>
              </a:rPr>
              <a:t>K</a:t>
            </a:r>
            <a:r>
              <a:rPr lang="en-US" altLang="zh-CN" baseline="-25000" dirty="0">
                <a:latin typeface="Times New Roman" pitchFamily="18" charset="0"/>
                <a:cs typeface="Times New Roman" pitchFamily="18" charset="0"/>
              </a:rPr>
              <a:t>i</a:t>
            </a:r>
            <a:r>
              <a:rPr lang="zh-CN" altLang="en-US" dirty="0">
                <a:solidFill>
                  <a:schemeClr val="tx1">
                    <a:lumMod val="95000"/>
                    <a:lumOff val="5000"/>
                  </a:schemeClr>
                </a:solidFill>
                <a:latin typeface="Times New Roman" pitchFamily="18" charset="0"/>
                <a:cs typeface="Times New Roman" pitchFamily="18" charset="0"/>
              </a:rPr>
              <a:t>中</a:t>
            </a:r>
            <a:r>
              <a:rPr lang="zh-CN" altLang="en-US" dirty="0" smtClean="0">
                <a:solidFill>
                  <a:schemeClr val="tx1">
                    <a:lumMod val="95000"/>
                    <a:lumOff val="5000"/>
                  </a:schemeClr>
                </a:solidFill>
                <a:latin typeface="Times New Roman" pitchFamily="18" charset="0"/>
                <a:cs typeface="Times New Roman" pitchFamily="18" charset="0"/>
              </a:rPr>
              <a:t>每个字</a:t>
            </a:r>
            <a:r>
              <a:rPr lang="en-US" altLang="zh-CN" dirty="0" smtClean="0">
                <a:solidFill>
                  <a:schemeClr val="tx1">
                    <a:lumMod val="95000"/>
                    <a:lumOff val="5000"/>
                  </a:schemeClr>
                </a:solidFill>
                <a:latin typeface="Times New Roman" panose="02020603050405020304" pitchFamily="18" charset="0"/>
                <a:cs typeface="Times New Roman" panose="02020603050405020304" pitchFamily="18" charset="0"/>
              </a:rPr>
              <a:t>w[4</a:t>
            </a:r>
            <a:r>
              <a:rPr lang="en-US" altLang="zh-CN" dirty="0" smtClean="0">
                <a:latin typeface="Times New Roman" panose="02020603050405020304" pitchFamily="18" charset="0"/>
                <a:cs typeface="Times New Roman" panose="02020603050405020304" pitchFamily="18" charset="0"/>
              </a:rPr>
              <a:t>i</a:t>
            </a:r>
            <a:r>
              <a:rPr lang="en-US" altLang="zh-CN"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altLang="zh-CN" dirty="0">
                <a:solidFill>
                  <a:schemeClr val="tx1">
                    <a:lumMod val="95000"/>
                    <a:lumOff val="5000"/>
                  </a:schemeClr>
                </a:solidFill>
                <a:latin typeface="Times New Roman" panose="02020603050405020304" pitchFamily="18" charset="0"/>
                <a:cs typeface="Times New Roman" panose="02020603050405020304" pitchFamily="18" charset="0"/>
              </a:rPr>
              <a:t>w[4</a:t>
            </a:r>
            <a:r>
              <a:rPr lang="en-US" altLang="zh-CN" dirty="0">
                <a:latin typeface="Times New Roman" panose="02020603050405020304" pitchFamily="18" charset="0"/>
                <a:cs typeface="Times New Roman" panose="02020603050405020304" pitchFamily="18" charset="0"/>
              </a:rPr>
              <a:t>i+1</a:t>
            </a:r>
            <a:r>
              <a:rPr lang="en-US" altLang="zh-CN"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altLang="zh-CN" dirty="0">
                <a:solidFill>
                  <a:schemeClr val="tx1">
                    <a:lumMod val="95000"/>
                    <a:lumOff val="5000"/>
                  </a:schemeClr>
                </a:solidFill>
                <a:latin typeface="Times New Roman" panose="02020603050405020304" pitchFamily="18" charset="0"/>
                <a:cs typeface="Times New Roman" panose="02020603050405020304" pitchFamily="18" charset="0"/>
              </a:rPr>
              <a:t>w[4</a:t>
            </a:r>
            <a:r>
              <a:rPr lang="en-US" altLang="zh-CN" dirty="0">
                <a:latin typeface="Times New Roman" panose="02020603050405020304" pitchFamily="18" charset="0"/>
                <a:cs typeface="Times New Roman" panose="02020603050405020304" pitchFamily="18" charset="0"/>
              </a:rPr>
              <a:t>i+2</a:t>
            </a:r>
            <a:r>
              <a:rPr lang="en-US" altLang="zh-CN"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altLang="zh-CN" dirty="0">
                <a:solidFill>
                  <a:schemeClr val="tx1">
                    <a:lumMod val="95000"/>
                    <a:lumOff val="5000"/>
                  </a:schemeClr>
                </a:solidFill>
                <a:latin typeface="Times New Roman" panose="02020603050405020304" pitchFamily="18" charset="0"/>
                <a:cs typeface="Times New Roman" panose="02020603050405020304" pitchFamily="18" charset="0"/>
              </a:rPr>
              <a:t>w[4</a:t>
            </a:r>
            <a:r>
              <a:rPr lang="en-US" altLang="zh-CN" dirty="0">
                <a:latin typeface="Times New Roman" panose="02020603050405020304" pitchFamily="18" charset="0"/>
                <a:cs typeface="Times New Roman" panose="02020603050405020304" pitchFamily="18" charset="0"/>
              </a:rPr>
              <a:t>i+3</a:t>
            </a:r>
            <a:r>
              <a:rPr lang="en-US" altLang="zh-CN"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dirty="0">
                <a:solidFill>
                  <a:schemeClr val="tx1">
                    <a:lumMod val="95000"/>
                    <a:lumOff val="5000"/>
                  </a:schemeClr>
                </a:solidFill>
                <a:latin typeface="Times New Roman" pitchFamily="18" charset="0"/>
                <a:cs typeface="Times New Roman" pitchFamily="18" charset="0"/>
              </a:rPr>
              <a:t>均为</a:t>
            </a:r>
            <a:r>
              <a:rPr lang="en-US" altLang="zh-CN" dirty="0">
                <a:solidFill>
                  <a:schemeClr val="tx1">
                    <a:lumMod val="95000"/>
                    <a:lumOff val="5000"/>
                  </a:schemeClr>
                </a:solidFill>
                <a:latin typeface="Times New Roman" pitchFamily="18" charset="0"/>
                <a:cs typeface="Times New Roman" pitchFamily="18" charset="0"/>
              </a:rPr>
              <a:t>32bit</a:t>
            </a:r>
            <a:r>
              <a:rPr lang="zh-CN" altLang="en-US" dirty="0">
                <a:solidFill>
                  <a:schemeClr val="tx1">
                    <a:lumMod val="95000"/>
                    <a:lumOff val="5000"/>
                  </a:schemeClr>
                </a:solidFill>
                <a:latin typeface="Times New Roman" pitchFamily="18" charset="0"/>
                <a:cs typeface="Times New Roman" pitchFamily="18" charset="0"/>
              </a:rPr>
              <a:t>，包含</a:t>
            </a:r>
            <a:r>
              <a:rPr lang="en-US" altLang="zh-CN" dirty="0">
                <a:solidFill>
                  <a:schemeClr val="tx1">
                    <a:lumMod val="95000"/>
                    <a:lumOff val="5000"/>
                  </a:schemeClr>
                </a:solidFill>
                <a:latin typeface="Times New Roman" pitchFamily="18" charset="0"/>
                <a:cs typeface="Times New Roman" pitchFamily="18" charset="0"/>
              </a:rPr>
              <a:t>4</a:t>
            </a:r>
            <a:r>
              <a:rPr lang="zh-CN" altLang="en-US" dirty="0">
                <a:solidFill>
                  <a:schemeClr val="tx1">
                    <a:lumMod val="95000"/>
                    <a:lumOff val="5000"/>
                  </a:schemeClr>
                </a:solidFill>
                <a:latin typeface="Times New Roman" pitchFamily="18" charset="0"/>
                <a:cs typeface="Times New Roman" pitchFamily="18" charset="0"/>
              </a:rPr>
              <a:t>个字节。</a:t>
            </a:r>
          </a:p>
        </p:txBody>
      </p:sp>
      <p:sp>
        <p:nvSpPr>
          <p:cNvPr id="4" name="日期占位符 3"/>
          <p:cNvSpPr>
            <a:spLocks noGrp="1"/>
          </p:cNvSpPr>
          <p:nvPr>
            <p:ph type="dt" sz="half" idx="10"/>
          </p:nvPr>
        </p:nvSpPr>
        <p:spPr>
          <a:xfrm>
            <a:off x="251520" y="6219310"/>
            <a:ext cx="243027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81087E5-4D49-40C4-BB97-64BAA4B2A684}"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101</a:t>
            </a:fld>
            <a:endParaRPr lang="en-US" altLang="zh-CN" sz="1400" dirty="0"/>
          </a:p>
        </p:txBody>
      </p:sp>
    </p:spTree>
    <p:extLst>
      <p:ext uri="{BB962C8B-B14F-4D97-AF65-F5344CB8AC3E}">
        <p14:creationId xmlns:p14="http://schemas.microsoft.com/office/powerpoint/2010/main" val="34392371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p:sp>
        <p:nvSpPr>
          <p:cNvPr id="3" name="内容占位符 2"/>
          <p:cNvSpPr>
            <a:spLocks noGrp="1"/>
          </p:cNvSpPr>
          <p:nvPr>
            <p:ph idx="1"/>
          </p:nvPr>
        </p:nvSpPr>
        <p:spPr>
          <a:xfrm>
            <a:off x="521550" y="1988840"/>
            <a:ext cx="8433538" cy="4410490"/>
          </a:xfrm>
        </p:spPr>
        <p:txBody>
          <a:bodyPr/>
          <a:lstStyle/>
          <a:p>
            <a:pPr>
              <a:buSzPct val="100000"/>
              <a:buFont typeface="Wingdings" pitchFamily="2" charset="2"/>
              <a:buChar char="Ø"/>
            </a:pPr>
            <a:r>
              <a:rPr lang="zh-CN" altLang="en-US" dirty="0"/>
              <a:t>密钥</a:t>
            </a:r>
            <a:r>
              <a:rPr lang="en-US" altLang="zh-CN" dirty="0"/>
              <a:t>K</a:t>
            </a:r>
            <a:r>
              <a:rPr lang="en-US" altLang="zh-CN" baseline="-25000" dirty="0"/>
              <a:t>i</a:t>
            </a:r>
            <a:r>
              <a:rPr lang="zh-CN" altLang="en-US" dirty="0"/>
              <a:t>（</a:t>
            </a:r>
            <a:r>
              <a:rPr lang="en-US" altLang="zh-CN" dirty="0"/>
              <a:t>i=0</a:t>
            </a:r>
            <a:r>
              <a:rPr lang="zh-CN" altLang="en-US" dirty="0"/>
              <a:t> ，</a:t>
            </a:r>
            <a:r>
              <a:rPr lang="en-US" altLang="zh-CN" dirty="0"/>
              <a:t>1</a:t>
            </a:r>
            <a:r>
              <a:rPr lang="zh-CN" altLang="en-US" dirty="0"/>
              <a:t>，</a:t>
            </a:r>
            <a:r>
              <a:rPr lang="en-US" altLang="zh-CN" dirty="0"/>
              <a:t>…</a:t>
            </a:r>
            <a:r>
              <a:rPr lang="zh-CN" altLang="en-US" dirty="0"/>
              <a:t> ，</a:t>
            </a:r>
            <a:r>
              <a:rPr lang="en-US" altLang="zh-CN" dirty="0"/>
              <a:t>9</a:t>
            </a:r>
            <a:r>
              <a:rPr lang="zh-CN" altLang="en-US" dirty="0"/>
              <a:t>）的生成过程为密钥扩展算法，轮密钥加运算示意图如图</a:t>
            </a:r>
            <a:r>
              <a:rPr lang="en-US" altLang="zh-CN" dirty="0"/>
              <a:t>3.15</a:t>
            </a:r>
            <a:r>
              <a:rPr lang="zh-CN" altLang="en-US" dirty="0"/>
              <a:t>所示。</a:t>
            </a:r>
            <a:endParaRPr lang="en-US" altLang="zh-CN" dirty="0"/>
          </a:p>
          <a:p>
            <a:pPr>
              <a:buSzPct val="100000"/>
              <a:buFont typeface="Wingdings" pitchFamily="2" charset="2"/>
              <a:buChar char="Ø"/>
            </a:pPr>
            <a:endParaRPr lang="en-US" altLang="zh-CN" dirty="0"/>
          </a:p>
        </p:txBody>
      </p:sp>
      <p:sp>
        <p:nvSpPr>
          <p:cNvPr id="4" name="日期占位符 3"/>
          <p:cNvSpPr>
            <a:spLocks noGrp="1"/>
          </p:cNvSpPr>
          <p:nvPr>
            <p:ph type="dt" sz="half" idx="10"/>
          </p:nvPr>
        </p:nvSpPr>
        <p:spPr>
          <a:xfrm>
            <a:off x="251519" y="6219310"/>
            <a:ext cx="2565285"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C916B05-F92C-4648-B138-92A94A2D6503}"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645" y="3699030"/>
            <a:ext cx="6088908" cy="2088061"/>
          </a:xfrm>
          <a:prstGeom prst="rect">
            <a:avLst/>
          </a:prstGeom>
        </p:spPr>
      </p:pic>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102</a:t>
            </a:fld>
            <a:endParaRPr lang="en-US" altLang="zh-CN" sz="14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p:sp>
        <p:nvSpPr>
          <p:cNvPr id="3" name="内容占位符 2"/>
          <p:cNvSpPr>
            <a:spLocks noGrp="1"/>
          </p:cNvSpPr>
          <p:nvPr>
            <p:ph idx="1"/>
          </p:nvPr>
        </p:nvSpPr>
        <p:spPr>
          <a:xfrm>
            <a:off x="521550" y="1988840"/>
            <a:ext cx="8433538" cy="3420380"/>
          </a:xfrm>
        </p:spPr>
        <p:txBody>
          <a:bodyPr/>
          <a:lstStyle/>
          <a:p>
            <a:pPr>
              <a:buSzPct val="100000"/>
              <a:buFont typeface="Wingdings" pitchFamily="2" charset="2"/>
              <a:buChar char="Ø"/>
            </a:pPr>
            <a:endParaRPr lang="en-US" altLang="zh-CN" dirty="0"/>
          </a:p>
          <a:p>
            <a:pPr marL="0" indent="0">
              <a:buSzPct val="100000"/>
              <a:buNone/>
            </a:pPr>
            <a:endParaRPr lang="en-US" altLang="zh-CN" dirty="0"/>
          </a:p>
          <a:p>
            <a:pPr>
              <a:buSzPct val="100000"/>
              <a:buFont typeface="Wingdings" pitchFamily="2" charset="2"/>
              <a:buChar char="Ø"/>
            </a:pPr>
            <a:r>
              <a:rPr lang="zh-CN" altLang="en-US" dirty="0"/>
              <a:t>轮密钥加运算的逆运算同正向的轮密钥加运算完全一致，这是因为异或的逆操作是其本身。</a:t>
            </a:r>
            <a:endParaRPr lang="en-US" altLang="zh-CN" dirty="0"/>
          </a:p>
          <a:p>
            <a:pPr>
              <a:buSzPct val="100000"/>
              <a:buFont typeface="Wingdings" pitchFamily="2" charset="2"/>
              <a:buChar char="Ø"/>
            </a:pPr>
            <a:endParaRPr lang="zh-CN" altLang="en-US" dirty="0"/>
          </a:p>
        </p:txBody>
      </p:sp>
      <p:sp>
        <p:nvSpPr>
          <p:cNvPr id="4" name="日期占位符 3"/>
          <p:cNvSpPr>
            <a:spLocks noGrp="1"/>
          </p:cNvSpPr>
          <p:nvPr>
            <p:ph type="dt" sz="half" idx="10"/>
          </p:nvPr>
        </p:nvSpPr>
        <p:spPr>
          <a:xfrm>
            <a:off x="251520" y="6219310"/>
            <a:ext cx="279031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C916B05-F92C-4648-B138-92A94A2D6503}"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103</a:t>
            </a:fld>
            <a:endParaRPr lang="en-US" altLang="zh-CN" sz="1400" dirty="0"/>
          </a:p>
        </p:txBody>
      </p:sp>
    </p:spTree>
    <p:extLst>
      <p:ext uri="{BB962C8B-B14F-4D97-AF65-F5344CB8AC3E}">
        <p14:creationId xmlns:p14="http://schemas.microsoft.com/office/powerpoint/2010/main" val="40552238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p:sp>
        <p:nvSpPr>
          <p:cNvPr id="3" name="内容占位符 2"/>
          <p:cNvSpPr>
            <a:spLocks noGrp="1"/>
          </p:cNvSpPr>
          <p:nvPr>
            <p:ph idx="1"/>
          </p:nvPr>
        </p:nvSpPr>
        <p:spPr>
          <a:xfrm>
            <a:off x="431540" y="1988840"/>
            <a:ext cx="8523548" cy="4053663"/>
          </a:xfrm>
        </p:spPr>
        <p:txBody>
          <a:bodyPr/>
          <a:lstStyle/>
          <a:p>
            <a:pPr marL="0" indent="0">
              <a:buNone/>
              <a:defRPr/>
            </a:pPr>
            <a:r>
              <a:rPr lang="en-US" altLang="zh-CN" sz="3600" b="1" dirty="0">
                <a:solidFill>
                  <a:srgbClr val="FF0000"/>
                </a:solidFill>
                <a:latin typeface="+mn-ea"/>
                <a:cs typeface="+mn-ea"/>
              </a:rPr>
              <a:t>5</a:t>
            </a:r>
            <a:r>
              <a:rPr lang="zh-CN" altLang="en-US" sz="3600" b="1" dirty="0">
                <a:solidFill>
                  <a:srgbClr val="FF0000"/>
                </a:solidFill>
                <a:latin typeface="+mn-ea"/>
                <a:cs typeface="+mn-ea"/>
              </a:rPr>
              <a:t>．密钥扩展</a:t>
            </a:r>
            <a:endParaRPr lang="en-US" altLang="zh-CN" sz="3600" b="1" dirty="0">
              <a:solidFill>
                <a:srgbClr val="FF0000"/>
              </a:solidFill>
              <a:latin typeface="+mn-ea"/>
              <a:cs typeface="+mn-ea"/>
            </a:endParaRPr>
          </a:p>
          <a:p>
            <a:pPr>
              <a:buSzPct val="100000"/>
              <a:buFont typeface="Wingdings" pitchFamily="2" charset="2"/>
              <a:buChar char="Ø"/>
            </a:pPr>
            <a:r>
              <a:rPr lang="en-US" altLang="zh-CN" dirty="0">
                <a:solidFill>
                  <a:schemeClr val="tx1">
                    <a:lumMod val="95000"/>
                    <a:lumOff val="5000"/>
                  </a:schemeClr>
                </a:solidFill>
                <a:latin typeface="+mn-ea"/>
              </a:rPr>
              <a:t>AES</a:t>
            </a:r>
            <a:r>
              <a:rPr lang="zh-CN" altLang="en-US" dirty="0">
                <a:solidFill>
                  <a:schemeClr val="tx1">
                    <a:lumMod val="95000"/>
                    <a:lumOff val="5000"/>
                  </a:schemeClr>
                </a:solidFill>
                <a:latin typeface="+mn-ea"/>
              </a:rPr>
              <a:t>在加密和解密算法中使用了一个由种子密钥字节数组生成的密钥调度表</a:t>
            </a:r>
            <a:r>
              <a:rPr lang="zh-CN" altLang="en-US" dirty="0" smtClean="0">
                <a:solidFill>
                  <a:schemeClr val="tx1">
                    <a:lumMod val="95000"/>
                    <a:lumOff val="5000"/>
                  </a:schemeClr>
                </a:solidFill>
                <a:latin typeface="+mn-ea"/>
              </a:rPr>
              <a:t>，称为</a:t>
            </a:r>
            <a:r>
              <a:rPr lang="zh-CN" altLang="en-US" dirty="0">
                <a:solidFill>
                  <a:schemeClr val="tx1">
                    <a:lumMod val="95000"/>
                    <a:lumOff val="5000"/>
                  </a:schemeClr>
                </a:solidFill>
                <a:latin typeface="+mn-ea"/>
              </a:rPr>
              <a:t>密钥扩展（</a:t>
            </a:r>
            <a:r>
              <a:rPr lang="en-US" altLang="zh-CN" dirty="0">
                <a:solidFill>
                  <a:schemeClr val="tx1">
                    <a:lumMod val="95000"/>
                    <a:lumOff val="5000"/>
                  </a:schemeClr>
                </a:solidFill>
                <a:latin typeface="+mn-ea"/>
              </a:rPr>
              <a:t>Key Expansion</a:t>
            </a:r>
            <a:r>
              <a:rPr lang="zh-CN" altLang="en-US" dirty="0">
                <a:solidFill>
                  <a:schemeClr val="tx1">
                    <a:lumMod val="95000"/>
                    <a:lumOff val="5000"/>
                  </a:schemeClr>
                </a:solidFill>
                <a:latin typeface="+mn-ea"/>
              </a:rPr>
              <a:t>）</a:t>
            </a:r>
            <a:r>
              <a:rPr lang="zh-CN" altLang="en-US" dirty="0" smtClean="0">
                <a:solidFill>
                  <a:schemeClr val="tx1">
                    <a:lumMod val="95000"/>
                    <a:lumOff val="5000"/>
                  </a:schemeClr>
                </a:solidFill>
                <a:latin typeface="+mn-ea"/>
              </a:rPr>
              <a:t>。</a:t>
            </a:r>
            <a:endParaRPr lang="en-US" altLang="zh-CN" dirty="0" smtClean="0">
              <a:solidFill>
                <a:schemeClr val="tx1">
                  <a:lumMod val="95000"/>
                  <a:lumOff val="5000"/>
                </a:schemeClr>
              </a:solidFill>
              <a:latin typeface="+mn-ea"/>
            </a:endParaRPr>
          </a:p>
          <a:p>
            <a:pPr>
              <a:buSzPct val="100000"/>
              <a:buFont typeface="Wingdings" pitchFamily="2" charset="2"/>
              <a:buChar char="Ø"/>
            </a:pPr>
            <a:r>
              <a:rPr lang="zh-CN" altLang="en-US" dirty="0" smtClean="0">
                <a:solidFill>
                  <a:schemeClr val="tx1">
                    <a:lumMod val="95000"/>
                    <a:lumOff val="5000"/>
                  </a:schemeClr>
                </a:solidFill>
                <a:latin typeface="+mn-ea"/>
              </a:rPr>
              <a:t>密钥</a:t>
            </a:r>
            <a:r>
              <a:rPr lang="zh-CN" altLang="en-US" dirty="0">
                <a:solidFill>
                  <a:schemeClr val="tx1">
                    <a:lumMod val="95000"/>
                    <a:lumOff val="5000"/>
                  </a:schemeClr>
                </a:solidFill>
                <a:latin typeface="+mn-ea"/>
              </a:rPr>
              <a:t>扩展从一个原始密钥中生成多重密钥以代替使用单个密钥，大大增加了比特位的</a:t>
            </a:r>
            <a:r>
              <a:rPr lang="zh-CN" altLang="en-US" dirty="0" smtClean="0">
                <a:solidFill>
                  <a:schemeClr val="tx1">
                    <a:lumMod val="95000"/>
                    <a:lumOff val="5000"/>
                  </a:schemeClr>
                </a:solidFill>
                <a:latin typeface="+mn-ea"/>
              </a:rPr>
              <a:t>扩散</a:t>
            </a:r>
            <a:r>
              <a:rPr lang="zh-CN" altLang="en-US" dirty="0">
                <a:solidFill>
                  <a:schemeClr val="tx1">
                    <a:lumMod val="95000"/>
                    <a:lumOff val="5000"/>
                  </a:schemeClr>
                </a:solidFill>
                <a:latin typeface="+mn-ea"/>
              </a:rPr>
              <a:t>。</a:t>
            </a:r>
          </a:p>
        </p:txBody>
      </p:sp>
      <p:sp>
        <p:nvSpPr>
          <p:cNvPr id="4" name="日期占位符 3"/>
          <p:cNvSpPr>
            <a:spLocks noGrp="1"/>
          </p:cNvSpPr>
          <p:nvPr>
            <p:ph type="dt" sz="half" idx="10"/>
          </p:nvPr>
        </p:nvSpPr>
        <p:spPr>
          <a:xfrm>
            <a:off x="251519" y="6219310"/>
            <a:ext cx="2835315"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66D51306-6A37-409E-82F8-C271FABB66F6}"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104</a:t>
            </a:fld>
            <a:endParaRPr lang="en-US" altLang="zh-CN" sz="14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p:sp>
        <p:nvSpPr>
          <p:cNvPr id="3" name="内容占位符 2"/>
          <p:cNvSpPr>
            <a:spLocks noGrp="1"/>
          </p:cNvSpPr>
          <p:nvPr>
            <p:ph idx="1"/>
          </p:nvPr>
        </p:nvSpPr>
        <p:spPr>
          <a:xfrm>
            <a:off x="431540" y="1988840"/>
            <a:ext cx="8523548" cy="4053663"/>
          </a:xfrm>
        </p:spPr>
        <p:txBody>
          <a:bodyPr/>
          <a:lstStyle/>
          <a:p>
            <a:pPr>
              <a:buSzPct val="100000"/>
              <a:buFont typeface="Wingdings" pitchFamily="2" charset="2"/>
              <a:buChar char="Ø"/>
            </a:pPr>
            <a:r>
              <a:rPr lang="en-US" altLang="zh-CN" dirty="0" smtClean="0">
                <a:solidFill>
                  <a:schemeClr val="tx1">
                    <a:lumMod val="95000"/>
                    <a:lumOff val="5000"/>
                  </a:schemeClr>
                </a:solidFill>
                <a:latin typeface="+mn-ea"/>
              </a:rPr>
              <a:t>AES</a:t>
            </a:r>
            <a:r>
              <a:rPr lang="zh-CN" altLang="en-US" dirty="0">
                <a:solidFill>
                  <a:schemeClr val="tx1">
                    <a:lumMod val="95000"/>
                    <a:lumOff val="5000"/>
                  </a:schemeClr>
                </a:solidFill>
                <a:latin typeface="+mn-ea"/>
              </a:rPr>
              <a:t>密钥扩展算法的输入值是</a:t>
            </a:r>
            <a:r>
              <a:rPr lang="en-US" altLang="zh-CN" dirty="0">
                <a:solidFill>
                  <a:schemeClr val="tx1">
                    <a:lumMod val="95000"/>
                    <a:lumOff val="5000"/>
                  </a:schemeClr>
                </a:solidFill>
                <a:latin typeface="+mn-ea"/>
              </a:rPr>
              <a:t>4</a:t>
            </a:r>
            <a:r>
              <a:rPr lang="zh-CN" altLang="en-US" dirty="0">
                <a:solidFill>
                  <a:schemeClr val="tx1">
                    <a:lumMod val="95000"/>
                    <a:lumOff val="5000"/>
                  </a:schemeClr>
                </a:solidFill>
                <a:latin typeface="+mn-ea"/>
              </a:rPr>
              <a:t>字密钥，输出是一个</a:t>
            </a:r>
            <a:r>
              <a:rPr lang="en-US" altLang="zh-CN" dirty="0">
                <a:solidFill>
                  <a:schemeClr val="tx1">
                    <a:lumMod val="95000"/>
                    <a:lumOff val="5000"/>
                  </a:schemeClr>
                </a:solidFill>
                <a:latin typeface="+mn-ea"/>
              </a:rPr>
              <a:t>44</a:t>
            </a:r>
            <a:r>
              <a:rPr lang="zh-CN" altLang="en-US" dirty="0">
                <a:solidFill>
                  <a:schemeClr val="tx1">
                    <a:lumMod val="95000"/>
                    <a:lumOff val="5000"/>
                  </a:schemeClr>
                </a:solidFill>
                <a:latin typeface="+mn-ea"/>
              </a:rPr>
              <a:t>字的一维线性数组</a:t>
            </a:r>
            <a:r>
              <a:rPr lang="zh-CN" altLang="en-US" dirty="0" smtClean="0">
                <a:solidFill>
                  <a:schemeClr val="tx1">
                    <a:lumMod val="95000"/>
                    <a:lumOff val="5000"/>
                  </a:schemeClr>
                </a:solidFill>
                <a:latin typeface="+mn-ea"/>
              </a:rPr>
              <a:t>，这为</a:t>
            </a:r>
            <a:r>
              <a:rPr lang="zh-CN" altLang="en-US" dirty="0">
                <a:solidFill>
                  <a:schemeClr val="tx1">
                    <a:lumMod val="95000"/>
                    <a:lumOff val="5000"/>
                  </a:schemeClr>
                </a:solidFill>
                <a:latin typeface="+mn-ea"/>
              </a:rPr>
              <a:t>初始轮密钥扩展阶段和算法中的其他</a:t>
            </a:r>
            <a:r>
              <a:rPr lang="en-US" altLang="zh-CN" dirty="0">
                <a:solidFill>
                  <a:schemeClr val="tx1">
                    <a:lumMod val="95000"/>
                    <a:lumOff val="5000"/>
                  </a:schemeClr>
                </a:solidFill>
                <a:latin typeface="+mn-ea"/>
              </a:rPr>
              <a:t>10</a:t>
            </a:r>
            <a:r>
              <a:rPr lang="zh-CN" altLang="en-US" dirty="0">
                <a:solidFill>
                  <a:schemeClr val="tx1">
                    <a:lumMod val="95000"/>
                    <a:lumOff val="5000"/>
                  </a:schemeClr>
                </a:solidFill>
                <a:latin typeface="+mn-ea"/>
              </a:rPr>
              <a:t>轮中的每一轮提供</a:t>
            </a:r>
            <a:r>
              <a:rPr lang="en-US" altLang="zh-CN" dirty="0" smtClean="0">
                <a:solidFill>
                  <a:schemeClr val="tx1">
                    <a:lumMod val="95000"/>
                    <a:lumOff val="5000"/>
                  </a:schemeClr>
                </a:solidFill>
                <a:latin typeface="+mn-ea"/>
              </a:rPr>
              <a:t>16</a:t>
            </a:r>
            <a:r>
              <a:rPr lang="zh-CN" altLang="en-US" dirty="0" smtClean="0">
                <a:solidFill>
                  <a:schemeClr val="tx1">
                    <a:lumMod val="95000"/>
                    <a:lumOff val="5000"/>
                  </a:schemeClr>
                </a:solidFill>
                <a:latin typeface="+mn-ea"/>
              </a:rPr>
              <a:t>个字节的轮</a:t>
            </a:r>
            <a:r>
              <a:rPr lang="zh-CN" altLang="en-US" dirty="0">
                <a:solidFill>
                  <a:schemeClr val="tx1">
                    <a:lumMod val="95000"/>
                    <a:lumOff val="5000"/>
                  </a:schemeClr>
                </a:solidFill>
                <a:latin typeface="+mn-ea"/>
              </a:rPr>
              <a:t>密钥。</a:t>
            </a:r>
          </a:p>
        </p:txBody>
      </p:sp>
      <p:sp>
        <p:nvSpPr>
          <p:cNvPr id="4" name="日期占位符 3"/>
          <p:cNvSpPr>
            <a:spLocks noGrp="1"/>
          </p:cNvSpPr>
          <p:nvPr>
            <p:ph type="dt" sz="half" idx="10"/>
          </p:nvPr>
        </p:nvSpPr>
        <p:spPr>
          <a:xfrm>
            <a:off x="251520" y="6219310"/>
            <a:ext cx="270030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66D51306-6A37-409E-82F8-C271FABB66F6}"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105</a:t>
            </a:fld>
            <a:endParaRPr lang="en-US" altLang="zh-CN" sz="1400" dirty="0"/>
          </a:p>
        </p:txBody>
      </p:sp>
    </p:spTree>
    <p:extLst>
      <p:ext uri="{BB962C8B-B14F-4D97-AF65-F5344CB8AC3E}">
        <p14:creationId xmlns:p14="http://schemas.microsoft.com/office/powerpoint/2010/main" val="39551164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p:sp>
        <p:nvSpPr>
          <p:cNvPr id="3" name="内容占位符 2"/>
          <p:cNvSpPr>
            <a:spLocks noGrp="1"/>
          </p:cNvSpPr>
          <p:nvPr>
            <p:ph idx="1"/>
          </p:nvPr>
        </p:nvSpPr>
        <p:spPr>
          <a:xfrm>
            <a:off x="206515" y="1943835"/>
            <a:ext cx="8613558" cy="4098668"/>
          </a:xfrm>
        </p:spPr>
        <p:txBody>
          <a:bodyPr/>
          <a:lstStyle/>
          <a:p>
            <a:pPr algn="l">
              <a:buSzPct val="100000"/>
              <a:buFont typeface="Wingdings" pitchFamily="2" charset="2"/>
              <a:buChar char="Ø"/>
            </a:pPr>
            <a:r>
              <a:rPr lang="en-US" altLang="zh-CN" dirty="0">
                <a:solidFill>
                  <a:schemeClr val="tx1">
                    <a:lumMod val="95000"/>
                    <a:lumOff val="5000"/>
                  </a:schemeClr>
                </a:solidFill>
                <a:latin typeface="Times New Roman" pitchFamily="18" charset="0"/>
                <a:cs typeface="Times New Roman" pitchFamily="18" charset="0"/>
              </a:rPr>
              <a:t>AES</a:t>
            </a:r>
            <a:r>
              <a:rPr lang="zh-CN" altLang="en-US" dirty="0">
                <a:solidFill>
                  <a:schemeClr val="tx1">
                    <a:lumMod val="95000"/>
                    <a:lumOff val="5000"/>
                  </a:schemeClr>
                </a:solidFill>
                <a:latin typeface="Times New Roman" pitchFamily="18" charset="0"/>
                <a:cs typeface="Times New Roman" pitchFamily="18" charset="0"/>
              </a:rPr>
              <a:t>首先将初始</a:t>
            </a:r>
            <a:r>
              <a:rPr lang="en-US" altLang="zh-CN" dirty="0">
                <a:solidFill>
                  <a:schemeClr val="tx1">
                    <a:lumMod val="95000"/>
                    <a:lumOff val="5000"/>
                  </a:schemeClr>
                </a:solidFill>
                <a:latin typeface="Times New Roman" pitchFamily="18" charset="0"/>
                <a:cs typeface="Times New Roman" pitchFamily="18" charset="0"/>
              </a:rPr>
              <a:t>128</a:t>
            </a:r>
            <a:r>
              <a:rPr lang="zh-CN" altLang="en-US" dirty="0">
                <a:solidFill>
                  <a:schemeClr val="tx1">
                    <a:lumMod val="95000"/>
                    <a:lumOff val="5000"/>
                  </a:schemeClr>
                </a:solidFill>
                <a:latin typeface="Times New Roman" pitchFamily="18" charset="0"/>
                <a:cs typeface="Times New Roman" pitchFamily="18" charset="0"/>
              </a:rPr>
              <a:t>位密钥输入一个</a:t>
            </a:r>
            <a:r>
              <a:rPr lang="en-US" altLang="zh-CN" dirty="0">
                <a:solidFill>
                  <a:schemeClr val="tx1">
                    <a:lumMod val="95000"/>
                    <a:lumOff val="5000"/>
                  </a:schemeClr>
                </a:solidFill>
                <a:latin typeface="Times New Roman" pitchFamily="18" charset="0"/>
                <a:cs typeface="Times New Roman" pitchFamily="18" charset="0"/>
              </a:rPr>
              <a:t>4×4</a:t>
            </a:r>
            <a:r>
              <a:rPr lang="zh-CN" altLang="en-US" dirty="0">
                <a:solidFill>
                  <a:schemeClr val="tx1">
                    <a:lumMod val="95000"/>
                    <a:lumOff val="5000"/>
                  </a:schemeClr>
                </a:solidFill>
                <a:latin typeface="Times New Roman" pitchFamily="18" charset="0"/>
                <a:cs typeface="Times New Roman" pitchFamily="18" charset="0"/>
              </a:rPr>
              <a:t>矩阵中。矩阵的每列被称为</a:t>
            </a:r>
            <a:r>
              <a:rPr lang="en-US" altLang="zh-CN" dirty="0">
                <a:solidFill>
                  <a:schemeClr val="tx1">
                    <a:lumMod val="95000"/>
                    <a:lumOff val="5000"/>
                  </a:schemeClr>
                </a:solidFill>
                <a:latin typeface="Times New Roman" pitchFamily="18" charset="0"/>
                <a:cs typeface="Times New Roman" pitchFamily="18" charset="0"/>
              </a:rPr>
              <a:t>1</a:t>
            </a:r>
            <a:r>
              <a:rPr lang="zh-CN" altLang="en-US" dirty="0">
                <a:solidFill>
                  <a:schemeClr val="tx1">
                    <a:lumMod val="95000"/>
                    <a:lumOff val="5000"/>
                  </a:schemeClr>
                </a:solidFill>
                <a:latin typeface="Times New Roman" pitchFamily="18" charset="0"/>
                <a:cs typeface="Times New Roman" pitchFamily="18" charset="0"/>
              </a:rPr>
              <a:t>个</a:t>
            </a:r>
            <a:r>
              <a:rPr lang="en-US" altLang="zh-CN" dirty="0">
                <a:solidFill>
                  <a:schemeClr val="tx1">
                    <a:lumMod val="95000"/>
                    <a:lumOff val="5000"/>
                  </a:schemeClr>
                </a:solidFill>
                <a:latin typeface="Times New Roman" pitchFamily="18" charset="0"/>
                <a:cs typeface="Times New Roman" pitchFamily="18" charset="0"/>
              </a:rPr>
              <a:t>32bit</a:t>
            </a:r>
            <a:r>
              <a:rPr lang="zh-CN" altLang="en-US" dirty="0">
                <a:solidFill>
                  <a:schemeClr val="tx1">
                    <a:lumMod val="95000"/>
                    <a:lumOff val="5000"/>
                  </a:schemeClr>
                </a:solidFill>
                <a:latin typeface="Times New Roman" pitchFamily="18" charset="0"/>
                <a:cs typeface="Times New Roman" pitchFamily="18" charset="0"/>
              </a:rPr>
              <a:t>的字， 依次命名为 </a:t>
            </a:r>
            <a:r>
              <a:rPr lang="en-US" altLang="zh-CN" dirty="0" smtClean="0">
                <a:solidFill>
                  <a:schemeClr val="tx1">
                    <a:lumMod val="95000"/>
                    <a:lumOff val="5000"/>
                  </a:schemeClr>
                </a:solidFill>
                <a:latin typeface="Times New Roman" pitchFamily="18" charset="0"/>
                <a:cs typeface="Times New Roman" pitchFamily="18" charset="0"/>
              </a:rPr>
              <a:t>w[0</a:t>
            </a:r>
            <a:r>
              <a:rPr lang="en-US" altLang="zh-CN" dirty="0">
                <a:solidFill>
                  <a:schemeClr val="tx1">
                    <a:lumMod val="95000"/>
                    <a:lumOff val="5000"/>
                  </a:schemeClr>
                </a:solidFill>
                <a:latin typeface="Times New Roman" pitchFamily="18" charset="0"/>
                <a:cs typeface="Times New Roman" pitchFamily="18" charset="0"/>
              </a:rPr>
              <a:t>]</a:t>
            </a:r>
            <a:r>
              <a:rPr lang="zh-CN" altLang="en-US" dirty="0">
                <a:solidFill>
                  <a:schemeClr val="tx1">
                    <a:lumMod val="95000"/>
                    <a:lumOff val="5000"/>
                  </a:schemeClr>
                </a:solidFill>
                <a:latin typeface="Times New Roman" pitchFamily="18" charset="0"/>
                <a:cs typeface="Times New Roman" pitchFamily="18" charset="0"/>
              </a:rPr>
              <a:t>、</a:t>
            </a:r>
            <a:r>
              <a:rPr lang="en-US" altLang="zh-CN" dirty="0">
                <a:solidFill>
                  <a:schemeClr val="tx1">
                    <a:lumMod val="95000"/>
                    <a:lumOff val="5000"/>
                  </a:schemeClr>
                </a:solidFill>
                <a:latin typeface="Times New Roman" pitchFamily="18" charset="0"/>
                <a:cs typeface="Times New Roman" pitchFamily="18" charset="0"/>
              </a:rPr>
              <a:t>w[1]</a:t>
            </a:r>
            <a:r>
              <a:rPr lang="zh-CN" altLang="en-US" dirty="0">
                <a:solidFill>
                  <a:schemeClr val="tx1">
                    <a:lumMod val="95000"/>
                    <a:lumOff val="5000"/>
                  </a:schemeClr>
                </a:solidFill>
                <a:latin typeface="Times New Roman" pitchFamily="18" charset="0"/>
                <a:cs typeface="Times New Roman" pitchFamily="18" charset="0"/>
              </a:rPr>
              <a:t>、</a:t>
            </a:r>
            <a:r>
              <a:rPr lang="en-US" altLang="zh-CN" dirty="0">
                <a:solidFill>
                  <a:schemeClr val="tx1">
                    <a:lumMod val="95000"/>
                    <a:lumOff val="5000"/>
                  </a:schemeClr>
                </a:solidFill>
                <a:latin typeface="Times New Roman" pitchFamily="18" charset="0"/>
                <a:cs typeface="Times New Roman" pitchFamily="18" charset="0"/>
              </a:rPr>
              <a:t>w[2]</a:t>
            </a:r>
            <a:r>
              <a:rPr lang="zh-CN" altLang="en-US" dirty="0">
                <a:solidFill>
                  <a:schemeClr val="tx1">
                    <a:lumMod val="95000"/>
                    <a:lumOff val="5000"/>
                  </a:schemeClr>
                </a:solidFill>
                <a:latin typeface="Times New Roman" pitchFamily="18" charset="0"/>
                <a:cs typeface="Times New Roman" pitchFamily="18" charset="0"/>
              </a:rPr>
              <a:t>、</a:t>
            </a:r>
            <a:r>
              <a:rPr lang="en-US" altLang="zh-CN" dirty="0">
                <a:solidFill>
                  <a:schemeClr val="tx1">
                    <a:lumMod val="95000"/>
                    <a:lumOff val="5000"/>
                  </a:schemeClr>
                </a:solidFill>
                <a:latin typeface="Times New Roman" pitchFamily="18" charset="0"/>
                <a:cs typeface="Times New Roman" pitchFamily="18" charset="0"/>
              </a:rPr>
              <a:t>w[3]</a:t>
            </a:r>
          </a:p>
          <a:p>
            <a:pPr>
              <a:buSzPct val="100000"/>
              <a:buFont typeface="Wingdings" pitchFamily="2" charset="2"/>
              <a:buChar char="Ø"/>
            </a:pPr>
            <a:r>
              <a:rPr lang="zh-CN" altLang="en-US" dirty="0">
                <a:solidFill>
                  <a:schemeClr val="tx1">
                    <a:lumMod val="95000"/>
                    <a:lumOff val="5000"/>
                  </a:schemeClr>
                </a:solidFill>
                <a:latin typeface="Times New Roman" pitchFamily="18" charset="0"/>
                <a:cs typeface="Times New Roman" pitchFamily="18" charset="0"/>
              </a:rPr>
              <a:t>它们构成了一个以字为单位的数组</a:t>
            </a:r>
            <a:r>
              <a:rPr lang="en-US" altLang="zh-CN" dirty="0">
                <a:solidFill>
                  <a:schemeClr val="tx1">
                    <a:lumMod val="95000"/>
                    <a:lumOff val="5000"/>
                  </a:schemeClr>
                </a:solidFill>
                <a:latin typeface="Times New Roman" pitchFamily="18" charset="0"/>
                <a:cs typeface="Times New Roman" pitchFamily="18" charset="0"/>
              </a:rPr>
              <a:t>w</a:t>
            </a:r>
            <a:r>
              <a:rPr lang="zh-CN" altLang="en-US" dirty="0" smtClean="0">
                <a:solidFill>
                  <a:schemeClr val="tx1">
                    <a:lumMod val="95000"/>
                    <a:lumOff val="5000"/>
                  </a:schemeClr>
                </a:solidFill>
                <a:latin typeface="Times New Roman" pitchFamily="18" charset="0"/>
                <a:cs typeface="Times New Roman" pitchFamily="18" charset="0"/>
              </a:rPr>
              <a:t>。</a:t>
            </a:r>
            <a:endParaRPr lang="en-US" altLang="zh-CN" dirty="0" smtClean="0">
              <a:solidFill>
                <a:schemeClr val="tx1">
                  <a:lumMod val="95000"/>
                  <a:lumOff val="5000"/>
                </a:schemeClr>
              </a:solidFill>
              <a:latin typeface="Times New Roman" pitchFamily="18" charset="0"/>
              <a:cs typeface="Times New Roman" pitchFamily="18" charset="0"/>
            </a:endParaRPr>
          </a:p>
          <a:p>
            <a:pPr>
              <a:buSzPct val="100000"/>
              <a:buFont typeface="Wingdings" pitchFamily="2" charset="2"/>
              <a:buChar char="Ø"/>
            </a:pPr>
            <a:r>
              <a:rPr lang="zh-CN" altLang="en-US" dirty="0" smtClean="0">
                <a:solidFill>
                  <a:schemeClr val="tx1">
                    <a:lumMod val="95000"/>
                    <a:lumOff val="5000"/>
                  </a:schemeClr>
                </a:solidFill>
                <a:latin typeface="Times New Roman" pitchFamily="18" charset="0"/>
                <a:cs typeface="Times New Roman" pitchFamily="18" charset="0"/>
              </a:rPr>
              <a:t>然后</a:t>
            </a:r>
            <a:r>
              <a:rPr lang="zh-CN" altLang="en-US" dirty="0">
                <a:solidFill>
                  <a:schemeClr val="tx1">
                    <a:lumMod val="95000"/>
                    <a:lumOff val="5000"/>
                  </a:schemeClr>
                </a:solidFill>
                <a:latin typeface="Times New Roman" pitchFamily="18" charset="0"/>
                <a:cs typeface="Times New Roman" pitchFamily="18" charset="0"/>
              </a:rPr>
              <a:t>每次用</a:t>
            </a:r>
            <a:r>
              <a:rPr lang="en-US" altLang="zh-CN" dirty="0">
                <a:solidFill>
                  <a:schemeClr val="tx1">
                    <a:lumMod val="95000"/>
                    <a:lumOff val="5000"/>
                  </a:schemeClr>
                </a:solidFill>
                <a:latin typeface="Times New Roman" pitchFamily="18" charset="0"/>
                <a:cs typeface="Times New Roman" pitchFamily="18" charset="0"/>
              </a:rPr>
              <a:t>w</a:t>
            </a:r>
            <a:r>
              <a:rPr lang="zh-CN" altLang="en-US" dirty="0">
                <a:solidFill>
                  <a:schemeClr val="tx1">
                    <a:lumMod val="95000"/>
                    <a:lumOff val="5000"/>
                  </a:schemeClr>
                </a:solidFill>
                <a:latin typeface="Times New Roman" pitchFamily="18" charset="0"/>
                <a:cs typeface="Times New Roman" pitchFamily="18" charset="0"/>
              </a:rPr>
              <a:t>数组填充扩展密钥数组余下的部分，在扩展密钥数组中，</a:t>
            </a:r>
            <a:r>
              <a:rPr lang="en-US" altLang="zh-CN" dirty="0">
                <a:solidFill>
                  <a:schemeClr val="tx1">
                    <a:lumMod val="95000"/>
                    <a:lumOff val="5000"/>
                  </a:schemeClr>
                </a:solidFill>
                <a:latin typeface="Times New Roman" pitchFamily="18" charset="0"/>
                <a:cs typeface="Times New Roman" pitchFamily="18" charset="0"/>
              </a:rPr>
              <a:t>w[i]</a:t>
            </a:r>
            <a:r>
              <a:rPr lang="zh-CN" altLang="en-US" dirty="0">
                <a:solidFill>
                  <a:schemeClr val="tx1">
                    <a:lumMod val="95000"/>
                    <a:lumOff val="5000"/>
                  </a:schemeClr>
                </a:solidFill>
                <a:latin typeface="Times New Roman" pitchFamily="18" charset="0"/>
                <a:cs typeface="Times New Roman" pitchFamily="18" charset="0"/>
              </a:rPr>
              <a:t>的值依赖于</a:t>
            </a:r>
            <a:r>
              <a:rPr lang="en-US" altLang="zh-CN" dirty="0">
                <a:solidFill>
                  <a:schemeClr val="tx1">
                    <a:lumMod val="95000"/>
                    <a:lumOff val="5000"/>
                  </a:schemeClr>
                </a:solidFill>
                <a:latin typeface="Times New Roman" pitchFamily="18" charset="0"/>
                <a:cs typeface="Times New Roman" pitchFamily="18" charset="0"/>
              </a:rPr>
              <a:t>w[i-1]</a:t>
            </a:r>
            <a:r>
              <a:rPr lang="zh-CN" altLang="en-US" dirty="0">
                <a:solidFill>
                  <a:schemeClr val="tx1">
                    <a:lumMod val="95000"/>
                    <a:lumOff val="5000"/>
                  </a:schemeClr>
                </a:solidFill>
                <a:latin typeface="Times New Roman" pitchFamily="18" charset="0"/>
                <a:cs typeface="Times New Roman" pitchFamily="18" charset="0"/>
              </a:rPr>
              <a:t>和</a:t>
            </a:r>
            <a:r>
              <a:rPr lang="en-US" altLang="zh-CN" dirty="0">
                <a:solidFill>
                  <a:schemeClr val="tx1">
                    <a:lumMod val="95000"/>
                    <a:lumOff val="5000"/>
                  </a:schemeClr>
                </a:solidFill>
                <a:latin typeface="Times New Roman" pitchFamily="18" charset="0"/>
                <a:cs typeface="Times New Roman" pitchFamily="18" charset="0"/>
              </a:rPr>
              <a:t>w[i-4]</a:t>
            </a:r>
            <a:r>
              <a:rPr lang="zh-CN" altLang="en-US" dirty="0">
                <a:solidFill>
                  <a:schemeClr val="tx1">
                    <a:lumMod val="95000"/>
                    <a:lumOff val="5000"/>
                  </a:schemeClr>
                </a:solidFill>
                <a:latin typeface="Times New Roman" pitchFamily="18" charset="0"/>
                <a:cs typeface="Times New Roman" pitchFamily="18" charset="0"/>
              </a:rPr>
              <a:t>（</a:t>
            </a:r>
            <a:r>
              <a:rPr lang="en-US" altLang="zh-CN" dirty="0">
                <a:solidFill>
                  <a:schemeClr val="tx1">
                    <a:lumMod val="95000"/>
                    <a:lumOff val="5000"/>
                  </a:schemeClr>
                </a:solidFill>
                <a:latin typeface="Times New Roman" pitchFamily="18" charset="0"/>
                <a:cs typeface="Times New Roman" pitchFamily="18" charset="0"/>
              </a:rPr>
              <a:t>i≥4</a:t>
            </a:r>
            <a:r>
              <a:rPr lang="zh-CN" altLang="en-US" dirty="0">
                <a:solidFill>
                  <a:schemeClr val="tx1">
                    <a:lumMod val="95000"/>
                    <a:lumOff val="5000"/>
                  </a:schemeClr>
                </a:solidFill>
                <a:latin typeface="Times New Roman" pitchFamily="18" charset="0"/>
                <a:cs typeface="Times New Roman" pitchFamily="18" charset="0"/>
              </a:rPr>
              <a:t>）</a:t>
            </a:r>
            <a:r>
              <a:rPr lang="zh-CN" altLang="en-US" dirty="0" smtClean="0">
                <a:solidFill>
                  <a:schemeClr val="tx1">
                    <a:lumMod val="95000"/>
                    <a:lumOff val="5000"/>
                  </a:schemeClr>
                </a:solidFill>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4" name="日期占位符 3"/>
          <p:cNvSpPr>
            <a:spLocks noGrp="1"/>
          </p:cNvSpPr>
          <p:nvPr>
            <p:ph type="dt" sz="half" idx="10"/>
          </p:nvPr>
        </p:nvSpPr>
        <p:spPr>
          <a:xfrm>
            <a:off x="251519" y="6219310"/>
            <a:ext cx="2745305"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8B49BE2-36F6-404E-A050-38367E6A2BF1}"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106</a:t>
            </a:fld>
            <a:endParaRPr lang="en-US" altLang="zh-CN" sz="14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p:sp>
        <p:nvSpPr>
          <p:cNvPr id="3" name="内容占位符 2"/>
          <p:cNvSpPr>
            <a:spLocks noGrp="1"/>
          </p:cNvSpPr>
          <p:nvPr>
            <p:ph idx="1"/>
          </p:nvPr>
        </p:nvSpPr>
        <p:spPr>
          <a:xfrm>
            <a:off x="386535" y="1988840"/>
            <a:ext cx="8568553" cy="4410490"/>
          </a:xfrm>
        </p:spPr>
        <p:txBody>
          <a:bodyPr/>
          <a:lstStyle/>
          <a:p>
            <a:pPr>
              <a:buSzPct val="100000"/>
              <a:buFont typeface="Wingdings" pitchFamily="2" charset="2"/>
              <a:buChar char="Ø"/>
            </a:pPr>
            <a:r>
              <a:rPr lang="zh-CN" altLang="en-US" dirty="0">
                <a:latin typeface="Times New Roman" pitchFamily="18" charset="0"/>
                <a:cs typeface="Times New Roman" pitchFamily="18" charset="0"/>
              </a:rPr>
              <a:t>对</a:t>
            </a:r>
            <a:r>
              <a:rPr lang="en-US" altLang="zh-CN" dirty="0">
                <a:latin typeface="Times New Roman" pitchFamily="18" charset="0"/>
                <a:cs typeface="Times New Roman" pitchFamily="18" charset="0"/>
              </a:rPr>
              <a:t>w</a:t>
            </a:r>
            <a:r>
              <a:rPr lang="zh-CN" altLang="en-US" dirty="0">
                <a:latin typeface="Times New Roman" pitchFamily="18" charset="0"/>
                <a:cs typeface="Times New Roman" pitchFamily="18" charset="0"/>
              </a:rPr>
              <a:t>数组中下标不为</a:t>
            </a:r>
            <a:r>
              <a:rPr lang="en-US" altLang="zh-CN" dirty="0">
                <a:latin typeface="Times New Roman" pitchFamily="18" charset="0"/>
                <a:cs typeface="Times New Roman" pitchFamily="18" charset="0"/>
              </a:rPr>
              <a:t>4</a:t>
            </a:r>
            <a:r>
              <a:rPr lang="zh-CN" altLang="en-US" dirty="0">
                <a:latin typeface="Times New Roman" pitchFamily="18" charset="0"/>
                <a:cs typeface="Times New Roman" pitchFamily="18" charset="0"/>
              </a:rPr>
              <a:t>的倍数的元素，只进行简单的异或，其逻辑关系为</a:t>
            </a:r>
            <a:r>
              <a:rPr lang="en-US" altLang="zh-CN" dirty="0">
                <a:latin typeface="Times New Roman" pitchFamily="18" charset="0"/>
                <a:cs typeface="Times New Roman" pitchFamily="18" charset="0"/>
              </a:rPr>
              <a:t>w[i]=w[i-1]</a:t>
            </a:r>
            <a:r>
              <a:rPr lang="en-US" altLang="zh-CN" dirty="0">
                <a:latin typeface="Times New Roman" pitchFamily="18" charset="0"/>
                <a:ea typeface="Cambria Math" panose="02040503050406030204" pitchFamily="18" charset="0"/>
                <a:cs typeface="Times New Roman" pitchFamily="18" charset="0"/>
              </a:rPr>
              <a:t>⨁</a:t>
            </a:r>
            <a:r>
              <a:rPr lang="en-US" altLang="zh-CN" dirty="0">
                <a:latin typeface="Times New Roman" pitchFamily="18" charset="0"/>
                <a:cs typeface="Times New Roman" pitchFamily="18" charset="0"/>
              </a:rPr>
              <a:t>w[i-4] </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i</a:t>
            </a:r>
            <a:r>
              <a:rPr lang="zh-CN" altLang="en-US" dirty="0">
                <a:latin typeface="Times New Roman" pitchFamily="18" charset="0"/>
                <a:cs typeface="Times New Roman" pitchFamily="18" charset="0"/>
              </a:rPr>
              <a:t>不为 </a:t>
            </a:r>
            <a:r>
              <a:rPr lang="en-US" altLang="zh-CN" dirty="0">
                <a:latin typeface="Times New Roman" pitchFamily="18" charset="0"/>
                <a:cs typeface="Times New Roman" pitchFamily="18" charset="0"/>
              </a:rPr>
              <a:t>4 </a:t>
            </a:r>
            <a:r>
              <a:rPr lang="zh-CN" altLang="en-US" dirty="0">
                <a:latin typeface="Times New Roman" pitchFamily="18" charset="0"/>
                <a:cs typeface="Times New Roman" pitchFamily="18" charset="0"/>
              </a:rPr>
              <a:t>的倍数）</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buSzPct val="100000"/>
              <a:buFont typeface="Wingdings" pitchFamily="2" charset="2"/>
              <a:buChar char="Ø"/>
            </a:pPr>
            <a:r>
              <a:rPr lang="zh-CN" altLang="en-US" dirty="0" smtClean="0">
                <a:latin typeface="Times New Roman" pitchFamily="18" charset="0"/>
                <a:cs typeface="Times New Roman" pitchFamily="18" charset="0"/>
              </a:rPr>
              <a:t>对</a:t>
            </a:r>
            <a:r>
              <a:rPr lang="en-US" altLang="zh-CN" dirty="0">
                <a:latin typeface="Times New Roman" pitchFamily="18" charset="0"/>
                <a:cs typeface="Times New Roman" pitchFamily="18" charset="0"/>
              </a:rPr>
              <a:t>w</a:t>
            </a:r>
            <a:r>
              <a:rPr lang="zh-CN" altLang="en-US" dirty="0">
                <a:latin typeface="Times New Roman" pitchFamily="18" charset="0"/>
                <a:cs typeface="Times New Roman" pitchFamily="18" charset="0"/>
              </a:rPr>
              <a:t>数组中下标为</a:t>
            </a:r>
            <a:r>
              <a:rPr lang="en-US" altLang="zh-CN" dirty="0">
                <a:latin typeface="Times New Roman" pitchFamily="18" charset="0"/>
                <a:cs typeface="Times New Roman" pitchFamily="18" charset="0"/>
              </a:rPr>
              <a:t>4</a:t>
            </a:r>
            <a:r>
              <a:rPr lang="zh-CN" altLang="en-US" dirty="0">
                <a:latin typeface="Times New Roman" pitchFamily="18" charset="0"/>
                <a:cs typeface="Times New Roman" pitchFamily="18" charset="0"/>
              </a:rPr>
              <a:t>的倍数的元素，由等式 </a:t>
            </a:r>
            <a:r>
              <a:rPr lang="en-US" altLang="zh-CN" dirty="0">
                <a:latin typeface="Times New Roman" pitchFamily="18" charset="0"/>
                <a:cs typeface="Times New Roman" pitchFamily="18" charset="0"/>
              </a:rPr>
              <a:t>w[i]=w[i-4]</a:t>
            </a:r>
            <a:r>
              <a:rPr lang="en-US" altLang="zh-CN" dirty="0">
                <a:latin typeface="Times New Roman" pitchFamily="18" charset="0"/>
                <a:ea typeface="Cambria Math" panose="02040503050406030204" pitchFamily="18" charset="0"/>
                <a:cs typeface="Times New Roman" pitchFamily="18" charset="0"/>
              </a:rPr>
              <a:t>⨁</a:t>
            </a:r>
            <a:r>
              <a:rPr lang="en-US" altLang="zh-CN" dirty="0">
                <a:latin typeface="Times New Roman" pitchFamily="18" charset="0"/>
                <a:cs typeface="Times New Roman" pitchFamily="18" charset="0"/>
              </a:rPr>
              <a:t>T(w[i-1])</a:t>
            </a:r>
            <a:r>
              <a:rPr lang="zh-CN" altLang="en-US" dirty="0">
                <a:latin typeface="Times New Roman" pitchFamily="18" charset="0"/>
                <a:cs typeface="Times New Roman" pitchFamily="18" charset="0"/>
              </a:rPr>
              <a:t>确定。 </a:t>
            </a:r>
            <a:endParaRPr lang="en-US" altLang="zh-CN" dirty="0" smtClean="0">
              <a:latin typeface="Times New Roman" pitchFamily="18" charset="0"/>
              <a:cs typeface="Times New Roman" pitchFamily="18" charset="0"/>
            </a:endParaRPr>
          </a:p>
          <a:p>
            <a:pPr>
              <a:buSzPct val="100000"/>
              <a:buFont typeface="Wingdings" pitchFamily="2" charset="2"/>
              <a:buChar char="Ø"/>
            </a:pPr>
            <a:r>
              <a:rPr lang="zh-CN" altLang="en-US" dirty="0" smtClean="0">
                <a:latin typeface="Times New Roman" pitchFamily="18" charset="0"/>
                <a:cs typeface="Times New Roman" pitchFamily="18" charset="0"/>
              </a:rPr>
              <a:t>其中</a:t>
            </a:r>
            <a:r>
              <a:rPr lang="en-US" altLang="zh-CN" dirty="0">
                <a:latin typeface="Times New Roman" pitchFamily="18" charset="0"/>
                <a:cs typeface="Times New Roman" pitchFamily="18" charset="0"/>
              </a:rPr>
              <a:t>T</a:t>
            </a:r>
            <a:r>
              <a:rPr lang="zh-CN" altLang="en-US" dirty="0">
                <a:latin typeface="Times New Roman" pitchFamily="18" charset="0"/>
                <a:cs typeface="Times New Roman" pitchFamily="18" charset="0"/>
              </a:rPr>
              <a:t>是一个复杂的函数，由</a:t>
            </a:r>
            <a:r>
              <a:rPr lang="en-US" altLang="zh-CN" dirty="0">
                <a:latin typeface="Times New Roman" pitchFamily="18" charset="0"/>
                <a:cs typeface="Times New Roman" pitchFamily="18" charset="0"/>
              </a:rPr>
              <a:t>3</a:t>
            </a:r>
            <a:r>
              <a:rPr lang="zh-CN" altLang="en-US" dirty="0">
                <a:latin typeface="Times New Roman" pitchFamily="18" charset="0"/>
                <a:cs typeface="Times New Roman" pitchFamily="18" charset="0"/>
              </a:rPr>
              <a:t>部分组成：字循环、字节代换和轮常量异或</a:t>
            </a:r>
            <a:r>
              <a:rPr lang="zh-CN" altLang="en-US"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4" name="日期占位符 3"/>
          <p:cNvSpPr>
            <a:spLocks noGrp="1"/>
          </p:cNvSpPr>
          <p:nvPr>
            <p:ph type="dt" sz="half" idx="10"/>
          </p:nvPr>
        </p:nvSpPr>
        <p:spPr>
          <a:xfrm>
            <a:off x="251519" y="6219310"/>
            <a:ext cx="2475275"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E4BAF06-B8AB-401B-98D2-5CE140185533}"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107</a:t>
            </a:fld>
            <a:endParaRPr lang="en-US" altLang="zh-CN" sz="1400" dirty="0"/>
          </a:p>
        </p:txBody>
      </p:sp>
    </p:spTree>
    <p:extLst>
      <p:ext uri="{BB962C8B-B14F-4D97-AF65-F5344CB8AC3E}">
        <p14:creationId xmlns:p14="http://schemas.microsoft.com/office/powerpoint/2010/main" val="16949641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p:sp>
        <p:nvSpPr>
          <p:cNvPr id="3" name="内容占位符 2"/>
          <p:cNvSpPr>
            <a:spLocks noGrp="1"/>
          </p:cNvSpPr>
          <p:nvPr>
            <p:ph idx="1"/>
          </p:nvPr>
        </p:nvSpPr>
        <p:spPr>
          <a:xfrm>
            <a:off x="386535" y="1988840"/>
            <a:ext cx="8568553" cy="4410490"/>
          </a:xfrm>
        </p:spPr>
        <p:txBody>
          <a:bodyPr/>
          <a:lstStyle/>
          <a:p>
            <a:pPr>
              <a:buSzPct val="100000"/>
              <a:buFont typeface="Wingdings" pitchFamily="2" charset="2"/>
              <a:buChar char="Ø"/>
            </a:pPr>
            <a:endParaRPr lang="zh-CN" altLang="en-US" dirty="0">
              <a:latin typeface="Times New Roman" pitchFamily="18" charset="0"/>
              <a:cs typeface="Times New Roman" pitchFamily="18" charset="0"/>
            </a:endParaRPr>
          </a:p>
          <a:p>
            <a:pPr marL="0" indent="0">
              <a:buSzPct val="100000"/>
              <a:buNone/>
            </a:pPr>
            <a:r>
              <a:rPr lang="en-US" altLang="zh-CN" i="1" dirty="0" smtClean="0">
                <a:latin typeface="Times New Roman" pitchFamily="18" charset="0"/>
                <a:cs typeface="Times New Roman" pitchFamily="18" charset="0"/>
              </a:rPr>
              <a:t>T</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w</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i</a:t>
            </a:r>
            <a:r>
              <a:rPr lang="en-US" altLang="zh-CN" dirty="0" smtClean="0">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ByteSub</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RotByte</a:t>
            </a: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w</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i</a:t>
            </a:r>
            <a:r>
              <a:rPr lang="en-US" altLang="zh-CN" dirty="0">
                <a:latin typeface="Times New Roman" pitchFamily="18" charset="0"/>
                <a:cs typeface="Times New Roman" pitchFamily="18" charset="0"/>
              </a:rPr>
              <a:t>-1]))</a:t>
            </a:r>
            <a:r>
              <a:rPr lang="zh-CN"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Rcon</a:t>
            </a:r>
            <a:r>
              <a:rPr lang="en-US" altLang="zh-CN"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a:t>
            </a:r>
            <a:endParaRPr lang="zh-CN" altLang="zh-CN" dirty="0">
              <a:latin typeface="Times New Roman" pitchFamily="18" charset="0"/>
              <a:cs typeface="Times New Roman" pitchFamily="18" charset="0"/>
            </a:endParaRPr>
          </a:p>
          <a:p>
            <a:pPr marL="0" indent="0">
              <a:buSzPct val="100000"/>
              <a:buNone/>
            </a:pPr>
            <a:r>
              <a:rPr lang="zh-CN" altLang="en-US" dirty="0" smtClean="0">
                <a:latin typeface="Times New Roman" pitchFamily="18" charset="0"/>
                <a:cs typeface="Times New Roman" pitchFamily="18" charset="0"/>
              </a:rPr>
              <a:t>具体</a:t>
            </a:r>
            <a:r>
              <a:rPr lang="zh-CN" altLang="en-US" dirty="0">
                <a:latin typeface="Times New Roman" pitchFamily="18" charset="0"/>
                <a:cs typeface="Times New Roman" pitchFamily="18" charset="0"/>
              </a:rPr>
              <a:t>作用如下。</a:t>
            </a:r>
          </a:p>
          <a:p>
            <a:pPr>
              <a:buSzPct val="100000"/>
              <a:buFont typeface="Wingdings" pitchFamily="2" charset="2"/>
              <a:buChar char="Ø"/>
            </a:pPr>
            <a:r>
              <a:rPr lang="zh-CN" altLang="en-US" dirty="0">
                <a:latin typeface="Times New Roman" pitchFamily="18" charset="0"/>
                <a:cs typeface="Times New Roman" pitchFamily="18" charset="0"/>
              </a:rPr>
              <a:t>（1）字</a:t>
            </a:r>
            <a:r>
              <a:rPr lang="zh-CN" altLang="en-US" dirty="0" smtClean="0">
                <a:latin typeface="Times New Roman" pitchFamily="18" charset="0"/>
                <a:cs typeface="Times New Roman" pitchFamily="18" charset="0"/>
              </a:rPr>
              <a:t>循环</a:t>
            </a:r>
            <a:r>
              <a:rPr lang="en-US" altLang="zh-CN" dirty="0" err="1">
                <a:latin typeface="Times New Roman" pitchFamily="18" charset="0"/>
                <a:cs typeface="Times New Roman" pitchFamily="18" charset="0"/>
              </a:rPr>
              <a:t>RotByte</a:t>
            </a:r>
            <a:endParaRPr lang="zh-CN" altLang="en-US" dirty="0">
              <a:latin typeface="Times New Roman" pitchFamily="18" charset="0"/>
              <a:cs typeface="Times New Roman" pitchFamily="18" charset="0"/>
            </a:endParaRPr>
          </a:p>
          <a:p>
            <a:pPr>
              <a:buSzPct val="100000"/>
              <a:buFont typeface="Wingdings" pitchFamily="2" charset="2"/>
              <a:buChar char="Ø"/>
            </a:pPr>
            <a:r>
              <a:rPr lang="zh-CN" altLang="en-US" dirty="0">
                <a:latin typeface="Times New Roman" pitchFamily="18" charset="0"/>
                <a:cs typeface="Times New Roman" pitchFamily="18" charset="0"/>
              </a:rPr>
              <a:t>（2）字节</a:t>
            </a:r>
            <a:r>
              <a:rPr lang="zh-CN" altLang="en-US" dirty="0" smtClean="0">
                <a:latin typeface="Times New Roman" pitchFamily="18" charset="0"/>
                <a:cs typeface="Times New Roman" pitchFamily="18" charset="0"/>
              </a:rPr>
              <a:t>代换</a:t>
            </a:r>
            <a:r>
              <a:rPr lang="en-US" altLang="zh-CN" dirty="0" err="1">
                <a:latin typeface="Times New Roman" pitchFamily="18" charset="0"/>
                <a:cs typeface="Times New Roman" pitchFamily="18" charset="0"/>
              </a:rPr>
              <a:t>ByteSub</a:t>
            </a:r>
            <a:endParaRPr lang="zh-CN" altLang="en-US" dirty="0">
              <a:latin typeface="Times New Roman" pitchFamily="18" charset="0"/>
              <a:cs typeface="Times New Roman" pitchFamily="18" charset="0"/>
            </a:endParaRPr>
          </a:p>
          <a:p>
            <a:pPr>
              <a:buSzPct val="100000"/>
              <a:buFont typeface="Wingdings" pitchFamily="2" charset="2"/>
              <a:buChar char="Ø"/>
            </a:pPr>
            <a:r>
              <a:rPr lang="zh-CN" altLang="en-US" dirty="0">
                <a:latin typeface="Times New Roman" pitchFamily="18" charset="0"/>
                <a:cs typeface="Times New Roman" pitchFamily="18" charset="0"/>
              </a:rPr>
              <a:t>（3）轮常量异</a:t>
            </a:r>
            <a:r>
              <a:rPr lang="zh-CN" altLang="en-US" dirty="0" smtClean="0">
                <a:latin typeface="Times New Roman" pitchFamily="18" charset="0"/>
                <a:cs typeface="Times New Roman" pitchFamily="18" charset="0"/>
              </a:rPr>
              <a:t>或</a:t>
            </a:r>
            <a:r>
              <a:rPr lang="zh-CN"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4" name="日期占位符 3"/>
          <p:cNvSpPr>
            <a:spLocks noGrp="1"/>
          </p:cNvSpPr>
          <p:nvPr>
            <p:ph type="dt" sz="half" idx="10"/>
          </p:nvPr>
        </p:nvSpPr>
        <p:spPr>
          <a:xfrm>
            <a:off x="251519" y="6219310"/>
            <a:ext cx="2385265"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E4BAF06-B8AB-401B-98D2-5CE140185533}"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108</a:t>
            </a:fld>
            <a:endParaRPr lang="en-US" altLang="zh-CN" sz="14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48262" y="2033845"/>
            <a:ext cx="8847475" cy="4114800"/>
          </a:xfrm>
        </p:spPr>
        <p:txBody>
          <a:bodyPr/>
          <a:lstStyle/>
          <a:p>
            <a:pPr>
              <a:buSzPct val="100000"/>
              <a:buFont typeface="Wingdings" pitchFamily="2" charset="2"/>
              <a:buChar char="Ø"/>
            </a:pPr>
            <a:r>
              <a:rPr lang="zh-CN" altLang="zh-CN" b="1" dirty="0">
                <a:latin typeface="Times New Roman" pitchFamily="18" charset="0"/>
                <a:cs typeface="Times New Roman" pitchFamily="18" charset="0"/>
              </a:rPr>
              <a:t>（</a:t>
            </a:r>
            <a:r>
              <a:rPr lang="en-US" altLang="zh-CN" b="1" dirty="0">
                <a:latin typeface="Times New Roman" pitchFamily="18" charset="0"/>
                <a:cs typeface="Times New Roman" pitchFamily="18" charset="0"/>
              </a:rPr>
              <a:t>1</a:t>
            </a:r>
            <a:r>
              <a:rPr lang="zh-CN" altLang="zh-CN" b="1" dirty="0">
                <a:latin typeface="Times New Roman" pitchFamily="18" charset="0"/>
                <a:cs typeface="Times New Roman" pitchFamily="18" charset="0"/>
              </a:rPr>
              <a:t>）字循环</a:t>
            </a:r>
            <a:r>
              <a:rPr lang="en-US" altLang="zh-CN" b="1" dirty="0" err="1">
                <a:latin typeface="Times New Roman" pitchFamily="18" charset="0"/>
                <a:cs typeface="Times New Roman" pitchFamily="18" charset="0"/>
              </a:rPr>
              <a:t>RotByte</a:t>
            </a:r>
            <a:r>
              <a:rPr lang="zh-CN" altLang="zh-CN" b="1" dirty="0">
                <a:latin typeface="Times New Roman" pitchFamily="18" charset="0"/>
                <a:cs typeface="Times New Roman" pitchFamily="18" charset="0"/>
              </a:rPr>
              <a:t>（）：</a:t>
            </a:r>
            <a:r>
              <a:rPr lang="zh-CN" altLang="zh-CN" dirty="0">
                <a:latin typeface="Times New Roman" pitchFamily="18" charset="0"/>
                <a:cs typeface="Times New Roman" pitchFamily="18" charset="0"/>
              </a:rPr>
              <a:t>将</a:t>
            </a:r>
            <a:r>
              <a:rPr lang="en-US" altLang="zh-CN" dirty="0">
                <a:latin typeface="Times New Roman" pitchFamily="18" charset="0"/>
                <a:cs typeface="Times New Roman" pitchFamily="18" charset="0"/>
              </a:rPr>
              <a:t>1</a:t>
            </a:r>
            <a:r>
              <a:rPr lang="zh-CN" altLang="zh-CN" dirty="0">
                <a:latin typeface="Times New Roman" pitchFamily="18" charset="0"/>
                <a:cs typeface="Times New Roman" pitchFamily="18" charset="0"/>
              </a:rPr>
              <a:t>个字的</a:t>
            </a:r>
            <a:r>
              <a:rPr lang="en-US" altLang="zh-CN" dirty="0">
                <a:latin typeface="Times New Roman" pitchFamily="18" charset="0"/>
                <a:cs typeface="Times New Roman" pitchFamily="18" charset="0"/>
              </a:rPr>
              <a:t>4</a:t>
            </a:r>
            <a:r>
              <a:rPr lang="zh-CN" altLang="zh-CN" dirty="0">
                <a:latin typeface="Times New Roman" pitchFamily="18" charset="0"/>
                <a:cs typeface="Times New Roman" pitchFamily="18" charset="0"/>
              </a:rPr>
              <a:t>个字节循环左移</a:t>
            </a:r>
            <a:r>
              <a:rPr lang="en-US" altLang="zh-CN" dirty="0">
                <a:latin typeface="Times New Roman" pitchFamily="18" charset="0"/>
                <a:cs typeface="Times New Roman" pitchFamily="18" charset="0"/>
              </a:rPr>
              <a:t>1</a:t>
            </a:r>
            <a:r>
              <a:rPr lang="zh-CN" altLang="zh-CN" dirty="0">
                <a:latin typeface="Times New Roman" pitchFamily="18" charset="0"/>
                <a:cs typeface="Times New Roman" pitchFamily="18" charset="0"/>
              </a:rPr>
              <a:t>个字节，即将</a:t>
            </a:r>
            <a:r>
              <a:rPr lang="zh-CN" altLang="zh-CN" dirty="0" smtClean="0">
                <a:latin typeface="Times New Roman" pitchFamily="18" charset="0"/>
                <a:cs typeface="Times New Roman" pitchFamily="18" charset="0"/>
              </a:rPr>
              <a:t>字</a:t>
            </a:r>
            <a:r>
              <a:rPr lang="en-US" altLang="zh-CN" dirty="0" smtClean="0">
                <a:latin typeface="Times New Roman" pitchFamily="18" charset="0"/>
                <a:cs typeface="Times New Roman" pitchFamily="18" charset="0"/>
              </a:rPr>
              <a:t>(B</a:t>
            </a:r>
            <a:r>
              <a:rPr lang="en-US" altLang="zh-CN" baseline="-25000" dirty="0" smtClean="0">
                <a:latin typeface="Times New Roman" pitchFamily="18" charset="0"/>
                <a:cs typeface="Times New Roman" pitchFamily="18" charset="0"/>
              </a:rPr>
              <a:t>0</a:t>
            </a:r>
            <a:r>
              <a:rPr lang="en-US" altLang="zh-CN" dirty="0" smtClean="0">
                <a:latin typeface="Times New Roman" pitchFamily="18" charset="0"/>
                <a:cs typeface="Times New Roman" pitchFamily="18" charset="0"/>
              </a:rPr>
              <a:t>B</a:t>
            </a:r>
            <a:r>
              <a:rPr lang="en-US" altLang="zh-CN" baseline="-25000" dirty="0" smtClean="0">
                <a:latin typeface="Times New Roman" pitchFamily="18" charset="0"/>
                <a:cs typeface="Times New Roman" pitchFamily="18" charset="0"/>
              </a:rPr>
              <a:t>1</a:t>
            </a:r>
            <a:r>
              <a:rPr lang="en-US" altLang="zh-CN" dirty="0" smtClean="0">
                <a:latin typeface="Times New Roman" pitchFamily="18" charset="0"/>
                <a:cs typeface="Times New Roman" pitchFamily="18" charset="0"/>
              </a:rPr>
              <a:t>B</a:t>
            </a:r>
            <a:r>
              <a:rPr lang="en-US" altLang="zh-CN" baseline="-25000" dirty="0" smtClean="0">
                <a:latin typeface="Times New Roman" pitchFamily="18" charset="0"/>
                <a:cs typeface="Times New Roman" pitchFamily="18" charset="0"/>
              </a:rPr>
              <a:t>2</a:t>
            </a:r>
            <a:r>
              <a:rPr lang="en-US" altLang="zh-CN" dirty="0" smtClean="0">
                <a:latin typeface="Times New Roman" pitchFamily="18" charset="0"/>
                <a:cs typeface="Times New Roman" pitchFamily="18" charset="0"/>
              </a:rPr>
              <a:t>B</a:t>
            </a:r>
            <a:r>
              <a:rPr lang="en-US" altLang="zh-CN" baseline="-25000" dirty="0" smtClean="0">
                <a:latin typeface="Times New Roman" pitchFamily="18" charset="0"/>
                <a:cs typeface="Times New Roman" pitchFamily="18" charset="0"/>
              </a:rPr>
              <a:t>3</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变为</a:t>
            </a:r>
            <a:r>
              <a:rPr lang="en-US" altLang="zh-CN" dirty="0" smtClean="0">
                <a:latin typeface="Times New Roman" pitchFamily="18" charset="0"/>
                <a:cs typeface="Times New Roman" pitchFamily="18" charset="0"/>
              </a:rPr>
              <a:t>(B</a:t>
            </a:r>
            <a:r>
              <a:rPr lang="en-US" altLang="zh-CN" baseline="-25000" dirty="0" smtClean="0">
                <a:latin typeface="Times New Roman" pitchFamily="18" charset="0"/>
                <a:cs typeface="Times New Roman" pitchFamily="18" charset="0"/>
              </a:rPr>
              <a:t>1</a:t>
            </a:r>
            <a:r>
              <a:rPr lang="en-US" altLang="zh-CN" dirty="0" smtClean="0">
                <a:latin typeface="Times New Roman" pitchFamily="18" charset="0"/>
                <a:cs typeface="Times New Roman" pitchFamily="18" charset="0"/>
              </a:rPr>
              <a:t>B</a:t>
            </a:r>
            <a:r>
              <a:rPr lang="en-US" altLang="zh-CN" baseline="-25000" dirty="0" smtClean="0">
                <a:latin typeface="Times New Roman" pitchFamily="18" charset="0"/>
                <a:cs typeface="Times New Roman" pitchFamily="18" charset="0"/>
              </a:rPr>
              <a:t>2</a:t>
            </a:r>
            <a:r>
              <a:rPr lang="en-US" altLang="zh-CN" dirty="0" smtClean="0">
                <a:latin typeface="Times New Roman" pitchFamily="18" charset="0"/>
                <a:cs typeface="Times New Roman" pitchFamily="18" charset="0"/>
              </a:rPr>
              <a:t>B</a:t>
            </a:r>
            <a:r>
              <a:rPr lang="en-US" altLang="zh-CN" baseline="-25000" dirty="0" smtClean="0">
                <a:latin typeface="Times New Roman" pitchFamily="18" charset="0"/>
                <a:cs typeface="Times New Roman" pitchFamily="18" charset="0"/>
              </a:rPr>
              <a:t>3</a:t>
            </a:r>
            <a:r>
              <a:rPr lang="en-US" altLang="zh-CN" dirty="0" smtClean="0">
                <a:latin typeface="Times New Roman" pitchFamily="18" charset="0"/>
                <a:cs typeface="Times New Roman" pitchFamily="18" charset="0"/>
              </a:rPr>
              <a:t>B</a:t>
            </a:r>
            <a:r>
              <a:rPr lang="en-US" altLang="zh-CN" baseline="-25000" dirty="0" smtClean="0">
                <a:latin typeface="Times New Roman" pitchFamily="18" charset="0"/>
                <a:cs typeface="Times New Roman" pitchFamily="18" charset="0"/>
              </a:rPr>
              <a:t>0</a:t>
            </a:r>
            <a:r>
              <a:rPr lang="en-US" altLang="zh-CN" dirty="0" smtClean="0">
                <a:latin typeface="Times New Roman" pitchFamily="18" charset="0"/>
                <a:cs typeface="Times New Roman" pitchFamily="18" charset="0"/>
              </a:rPr>
              <a:t>) </a:t>
            </a:r>
            <a:r>
              <a:rPr lang="zh-CN" altLang="zh-CN" dirty="0">
                <a:latin typeface="Times New Roman" pitchFamily="18" charset="0"/>
                <a:cs typeface="Times New Roman" pitchFamily="18" charset="0"/>
              </a:rPr>
              <a:t>。</a:t>
            </a:r>
          </a:p>
          <a:p>
            <a:pPr>
              <a:buSzPct val="100000"/>
              <a:buFont typeface="Wingdings" pitchFamily="2" charset="2"/>
              <a:buChar char="Ø"/>
            </a:pPr>
            <a:r>
              <a:rPr lang="zh-CN" altLang="zh-CN" b="1" dirty="0">
                <a:latin typeface="Times New Roman" pitchFamily="18" charset="0"/>
                <a:cs typeface="Times New Roman" pitchFamily="18" charset="0"/>
              </a:rPr>
              <a:t>（</a:t>
            </a:r>
            <a:r>
              <a:rPr lang="en-US" altLang="zh-CN" b="1" dirty="0">
                <a:latin typeface="Times New Roman" pitchFamily="18" charset="0"/>
                <a:cs typeface="Times New Roman" pitchFamily="18" charset="0"/>
              </a:rPr>
              <a:t>2</a:t>
            </a:r>
            <a:r>
              <a:rPr lang="zh-CN" altLang="zh-CN" b="1" dirty="0">
                <a:latin typeface="Times New Roman" pitchFamily="18" charset="0"/>
                <a:cs typeface="Times New Roman" pitchFamily="18" charset="0"/>
              </a:rPr>
              <a:t>）字节代换</a:t>
            </a:r>
            <a:r>
              <a:rPr lang="en-US" altLang="zh-CN" b="1" dirty="0" err="1">
                <a:latin typeface="Times New Roman" pitchFamily="18" charset="0"/>
                <a:cs typeface="Times New Roman" pitchFamily="18" charset="0"/>
              </a:rPr>
              <a:t>ByteSub</a:t>
            </a:r>
            <a:r>
              <a:rPr lang="zh-CN" altLang="zh-CN" b="1" dirty="0">
                <a:latin typeface="Times New Roman" pitchFamily="18" charset="0"/>
                <a:cs typeface="Times New Roman" pitchFamily="18" charset="0"/>
              </a:rPr>
              <a:t>（）</a:t>
            </a:r>
            <a:r>
              <a:rPr lang="zh-CN" altLang="zh-CN" dirty="0">
                <a:latin typeface="Times New Roman" pitchFamily="18" charset="0"/>
                <a:cs typeface="Times New Roman" pitchFamily="18" charset="0"/>
              </a:rPr>
              <a:t>：基于</a:t>
            </a:r>
            <a:r>
              <a:rPr lang="en-US" altLang="zh-CN" dirty="0">
                <a:latin typeface="Times New Roman" pitchFamily="18" charset="0"/>
                <a:cs typeface="Times New Roman" pitchFamily="18" charset="0"/>
              </a:rPr>
              <a:t>S</a:t>
            </a:r>
            <a:r>
              <a:rPr lang="zh-CN" altLang="zh-CN" dirty="0">
                <a:latin typeface="Times New Roman" pitchFamily="18" charset="0"/>
                <a:cs typeface="Times New Roman" pitchFamily="18" charset="0"/>
              </a:rPr>
              <a:t>盒对输入字中的每个字节进行</a:t>
            </a:r>
            <a:r>
              <a:rPr lang="en-US" altLang="zh-CN" dirty="0">
                <a:latin typeface="Times New Roman" pitchFamily="18" charset="0"/>
                <a:cs typeface="Times New Roman" pitchFamily="18" charset="0"/>
              </a:rPr>
              <a:t>S</a:t>
            </a:r>
            <a:r>
              <a:rPr lang="zh-CN" altLang="zh-CN" dirty="0">
                <a:latin typeface="Times New Roman" pitchFamily="18" charset="0"/>
                <a:cs typeface="Times New Roman" pitchFamily="18" charset="0"/>
              </a:rPr>
              <a:t>代替。</a:t>
            </a:r>
          </a:p>
          <a:p>
            <a:pPr>
              <a:buSzPct val="100000"/>
              <a:buFont typeface="Wingdings" pitchFamily="2" charset="2"/>
              <a:buChar char="Ø"/>
            </a:pPr>
            <a:r>
              <a:rPr lang="zh-CN" altLang="en-US" b="1" dirty="0" smtClean="0">
                <a:latin typeface="Times New Roman" pitchFamily="18" charset="0"/>
                <a:cs typeface="Times New Roman" pitchFamily="18" charset="0"/>
              </a:rPr>
              <a:t>（</a:t>
            </a:r>
            <a:r>
              <a:rPr lang="en-US" altLang="zh-CN" b="1" dirty="0" smtClean="0">
                <a:latin typeface="Times New Roman" pitchFamily="18" charset="0"/>
                <a:cs typeface="Times New Roman" pitchFamily="18" charset="0"/>
              </a:rPr>
              <a:t>3</a:t>
            </a:r>
            <a:r>
              <a:rPr lang="zh-CN" altLang="en-US" b="1" dirty="0" smtClean="0">
                <a:latin typeface="Times New Roman" pitchFamily="18" charset="0"/>
                <a:cs typeface="Times New Roman" pitchFamily="18" charset="0"/>
              </a:rPr>
              <a:t>）</a:t>
            </a:r>
            <a:r>
              <a:rPr lang="zh-CN" altLang="zh-CN" b="1" dirty="0" smtClean="0">
                <a:latin typeface="Times New Roman" pitchFamily="18" charset="0"/>
                <a:cs typeface="Times New Roman" pitchFamily="18" charset="0"/>
              </a:rPr>
              <a:t>轮</a:t>
            </a:r>
            <a:r>
              <a:rPr lang="zh-CN" altLang="zh-CN" b="1" dirty="0">
                <a:latin typeface="Times New Roman" pitchFamily="18" charset="0"/>
                <a:cs typeface="Times New Roman" pitchFamily="18" charset="0"/>
              </a:rPr>
              <a:t>常量异或：</a:t>
            </a:r>
            <a:r>
              <a:rPr lang="zh-CN" altLang="zh-CN" dirty="0">
                <a:latin typeface="Times New Roman" pitchFamily="18" charset="0"/>
                <a:cs typeface="Times New Roman" pitchFamily="18" charset="0"/>
              </a:rPr>
              <a:t>将上述（</a:t>
            </a:r>
            <a:r>
              <a:rPr lang="en-US" altLang="zh-CN" dirty="0">
                <a:latin typeface="Times New Roman" pitchFamily="18" charset="0"/>
                <a:cs typeface="Times New Roman" pitchFamily="18" charset="0"/>
              </a:rPr>
              <a:t>1</a:t>
            </a:r>
            <a:r>
              <a:rPr lang="zh-CN" altLang="zh-CN" dirty="0">
                <a:latin typeface="Times New Roman" pitchFamily="18" charset="0"/>
                <a:cs typeface="Times New Roman" pitchFamily="18" charset="0"/>
              </a:rPr>
              <a:t>）和（</a:t>
            </a:r>
            <a:r>
              <a:rPr lang="en-US" altLang="zh-CN" dirty="0">
                <a:latin typeface="Times New Roman" pitchFamily="18" charset="0"/>
                <a:cs typeface="Times New Roman" pitchFamily="18" charset="0"/>
              </a:rPr>
              <a:t>2</a:t>
            </a:r>
            <a:r>
              <a:rPr lang="zh-CN" altLang="zh-CN" dirty="0">
                <a:latin typeface="Times New Roman" pitchFamily="18" charset="0"/>
                <a:cs typeface="Times New Roman" pitchFamily="18" charset="0"/>
              </a:rPr>
              <a:t>）的结果再与轮常量</a:t>
            </a:r>
            <a:r>
              <a:rPr lang="en-US" altLang="zh-CN" dirty="0" err="1">
                <a:latin typeface="Times New Roman" pitchFamily="18" charset="0"/>
                <a:cs typeface="Times New Roman" pitchFamily="18" charset="0"/>
              </a:rPr>
              <a:t>Rcon</a:t>
            </a:r>
            <a:r>
              <a:rPr lang="en-US" altLang="zh-CN" dirty="0">
                <a:latin typeface="Times New Roman" pitchFamily="18" charset="0"/>
                <a:cs typeface="Times New Roman" pitchFamily="18" charset="0"/>
              </a:rPr>
              <a:t>[</a:t>
            </a:r>
            <a:r>
              <a:rPr lang="en-US" altLang="zh-CN" i="1"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a:t>
            </a:r>
            <a:r>
              <a:rPr lang="zh-CN" altLang="zh-CN" dirty="0">
                <a:latin typeface="Times New Roman" pitchFamily="18" charset="0"/>
                <a:cs typeface="Times New Roman" pitchFamily="18" charset="0"/>
              </a:rPr>
              <a:t>相异或，其中</a:t>
            </a:r>
            <a:r>
              <a:rPr lang="en-US" altLang="zh-CN" i="1" dirty="0" err="1">
                <a:latin typeface="Times New Roman" pitchFamily="18" charset="0"/>
                <a:cs typeface="Times New Roman" pitchFamily="18" charset="0"/>
              </a:rPr>
              <a:t>i</a:t>
            </a:r>
            <a:r>
              <a:rPr lang="zh-CN" altLang="zh-CN" dirty="0">
                <a:latin typeface="Times New Roman" pitchFamily="18" charset="0"/>
                <a:cs typeface="Times New Roman" pitchFamily="18" charset="0"/>
              </a:rPr>
              <a:t>表示轮数。</a:t>
            </a:r>
            <a:endParaRPr lang="zh-CN" altLang="en-US"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4B7CE1F-1F3F-4F0C-9544-3059A7727BE2}"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F64603-CA4B-40BF-A698-D3ABF5564C0C}"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109</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73077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3.1.2 分组密码的基本原理</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41530" y="1941036"/>
                <a:ext cx="8619811" cy="4037965"/>
              </a:xfrm>
            </p:spPr>
            <p:txBody>
              <a:bodyPr/>
              <a:lstStyle/>
              <a:p>
                <a:pPr marL="0" indent="720000">
                  <a:buNone/>
                </a:pPr>
                <a:r>
                  <a:rPr lang="zh-CN" altLang="en-US" dirty="0" smtClean="0"/>
                  <a:t>例如</a:t>
                </a:r>
                <a:r>
                  <a:rPr lang="zh-CN" altLang="en-US" dirty="0"/>
                  <a:t>，对明文消息</a:t>
                </a:r>
                <a:r>
                  <a:rPr lang="en-US" altLang="zh-CN" dirty="0">
                    <a:latin typeface="Times New Roman" panose="02020603050405020304" pitchFamily="18" charset="0"/>
                    <a:cs typeface="Times New Roman" panose="02020603050405020304" pitchFamily="18" charset="0"/>
                  </a:rPr>
                  <a:t>M=</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en-US" altLang="zh-CN" dirty="0"/>
                  <a:t>的加密操作</a:t>
                </a:r>
              </a:p>
              <a:p>
                <a:pPr marL="0" indent="0">
                  <a:buNone/>
                </a:pPr>
                <a14:m>
                  <m:oMathPara xmlns:m="http://schemas.openxmlformats.org/officeDocument/2006/math">
                    <m:oMathParaPr>
                      <m:jc m:val="centerGroup"/>
                    </m:oMathParaPr>
                    <m:oMath xmlns:m="http://schemas.openxmlformats.org/officeDocument/2006/math">
                      <m:r>
                        <m:rPr>
                          <m:nor/>
                        </m:rPr>
                        <a:rPr lang="en-US" altLang="zh-CN" b="0" i="1" dirty="0" smtClean="0">
                          <a:latin typeface="Times New Roman" panose="02020603050405020304" pitchFamily="18" charset="0"/>
                          <a:cs typeface="Times New Roman" panose="02020603050405020304" pitchFamily="18" charset="0"/>
                        </a:rPr>
                        <m:t>y</m:t>
                      </m:r>
                      <m:r>
                        <m:rPr>
                          <m:nor/>
                        </m:rPr>
                        <a:rPr lang="en-US" altLang="zh-CN" b="0" i="1" baseline="-25000" dirty="0" smtClean="0">
                          <a:latin typeface="Times New Roman" panose="02020603050405020304" pitchFamily="18" charset="0"/>
                          <a:cs typeface="Times New Roman" panose="02020603050405020304" pitchFamily="18" charset="0"/>
                        </a:rPr>
                        <m:t>n</m:t>
                      </m:r>
                      <m:r>
                        <m:rPr>
                          <m:nor/>
                        </m:rPr>
                        <a:rPr lang="en-US" altLang="zh-CN" b="0" i="0" dirty="0" smtClean="0">
                          <a:latin typeface="Times New Roman" panose="02020603050405020304" pitchFamily="18" charset="0"/>
                          <a:cs typeface="Times New Roman" panose="02020603050405020304" pitchFamily="18" charset="0"/>
                        </a:rPr>
                        <m:t>=</m:t>
                      </m:r>
                      <m:r>
                        <m:rPr>
                          <m:nor/>
                        </m:rPr>
                        <a:rPr lang="en-US" altLang="zh-CN" b="0" i="0" dirty="0" err="1" smtClean="0">
                          <a:latin typeface="Times New Roman" panose="02020603050405020304" pitchFamily="18" charset="0"/>
                          <a:cs typeface="Times New Roman" panose="02020603050405020304" pitchFamily="18" charset="0"/>
                        </a:rPr>
                        <m:t>chr</m:t>
                      </m:r>
                      <m:r>
                        <m:rPr>
                          <m:nor/>
                        </m:rPr>
                        <a:rPr lang="en-US" altLang="zh-CN" b="0" i="0" dirty="0" smtClean="0">
                          <a:latin typeface="Times New Roman" panose="02020603050405020304" pitchFamily="18" charset="0"/>
                          <a:cs typeface="Times New Roman" panose="02020603050405020304" pitchFamily="18" charset="0"/>
                        </a:rPr>
                        <m:t>[</m:t>
                      </m:r>
                      <m:nary>
                        <m:naryPr>
                          <m:chr m:val="∑"/>
                          <m:ctrlPr>
                            <a:rPr lang="en-US" altLang="zh-CN" b="0" i="1" dirty="0" smtClean="0">
                              <a:latin typeface="Cambria Math"/>
                            </a:rPr>
                          </m:ctrlPr>
                        </m:naryPr>
                        <m:sub>
                          <m:r>
                            <m:rPr>
                              <m:nor/>
                              <m:brk m:alnAt="23"/>
                            </m:rPr>
                            <a:rPr lang="en-US" altLang="zh-CN" b="0" i="1" smtClean="0">
                              <a:latin typeface="Times New Roman" panose="02020603050405020304" pitchFamily="18" charset="0"/>
                              <a:cs typeface="Times New Roman" panose="02020603050405020304" pitchFamily="18" charset="0"/>
                            </a:rPr>
                            <m:t>i</m:t>
                          </m:r>
                        </m:sub>
                        <m:sup>
                          <m:r>
                            <m:rPr>
                              <m:nor/>
                            </m:rPr>
                            <a:rPr lang="en-US" altLang="zh-CN" b="0" i="1" dirty="0" smtClean="0">
                              <a:latin typeface="Times New Roman" panose="02020603050405020304" pitchFamily="18" charset="0"/>
                              <a:cs typeface="Times New Roman" panose="02020603050405020304" pitchFamily="18" charset="0"/>
                            </a:rPr>
                            <m:t>k</m:t>
                          </m:r>
                        </m:sup>
                        <m:e>
                          <m:r>
                            <m:rPr>
                              <m:nor/>
                            </m:rPr>
                            <a:rPr lang="en-US" altLang="zh-CN" b="0" i="0" dirty="0" smtClean="0">
                              <a:latin typeface="Times New Roman" panose="02020603050405020304" pitchFamily="18" charset="0"/>
                              <a:cs typeface="Times New Roman" panose="02020603050405020304" pitchFamily="18" charset="0"/>
                            </a:rPr>
                            <m:t>ord</m:t>
                          </m:r>
                          <m:d>
                            <m:dPr>
                              <m:ctrlPr>
                                <a:rPr lang="en-US" altLang="zh-CN" b="0" i="1" dirty="0" smtClean="0">
                                  <a:latin typeface="Cambria Math"/>
                                </a:rPr>
                              </m:ctrlPr>
                            </m:dPr>
                            <m:e>
                              <m:r>
                                <m:rPr>
                                  <m:nor/>
                                </m:rPr>
                                <a:rPr lang="en-US" altLang="zh-CN" b="0" i="1" dirty="0" smtClean="0">
                                  <a:latin typeface="Times New Roman" panose="02020603050405020304" pitchFamily="18" charset="0"/>
                                  <a:cs typeface="Times New Roman" panose="02020603050405020304" pitchFamily="18" charset="0"/>
                                </a:rPr>
                                <m:t>m</m:t>
                              </m:r>
                              <m:r>
                                <m:rPr>
                                  <m:nor/>
                                </m:rPr>
                                <a:rPr lang="en-US" altLang="zh-CN" b="0" i="1" baseline="-25000" dirty="0" smtClean="0">
                                  <a:latin typeface="Times New Roman" panose="02020603050405020304" pitchFamily="18" charset="0"/>
                                  <a:cs typeface="Times New Roman" panose="02020603050405020304" pitchFamily="18" charset="0"/>
                                </a:rPr>
                                <m:t>n</m:t>
                              </m:r>
                              <m:r>
                                <m:rPr>
                                  <m:nor/>
                                </m:rPr>
                                <a:rPr lang="en-US" altLang="zh-CN" b="0" i="0" baseline="-25000" dirty="0" smtClean="0">
                                  <a:latin typeface="Times New Roman" panose="02020603050405020304" pitchFamily="18" charset="0"/>
                                  <a:cs typeface="Times New Roman" panose="02020603050405020304" pitchFamily="18" charset="0"/>
                                </a:rPr>
                                <m:t>+</m:t>
                              </m:r>
                              <m:r>
                                <a:rPr lang="en-US" altLang="zh-CN" b="0" i="1" baseline="-25000" dirty="0" smtClean="0">
                                  <a:latin typeface="Cambria Math"/>
                                  <a:cs typeface="Times New Roman" panose="02020603050405020304" pitchFamily="18" charset="0"/>
                                </a:rPr>
                                <m:t>𝑖</m:t>
                              </m:r>
                            </m:e>
                          </m:d>
                          <m:r>
                            <m:rPr>
                              <m:nor/>
                            </m:rPr>
                            <a:rPr lang="en-US" altLang="zh-CN" b="0" i="0" dirty="0" smtClean="0">
                              <a:latin typeface="Times New Roman" panose="02020603050405020304" pitchFamily="18" charset="0"/>
                              <a:cs typeface="Times New Roman" panose="02020603050405020304" pitchFamily="18" charset="0"/>
                            </a:rPr>
                            <m:t>mod</m:t>
                          </m:r>
                          <m:r>
                            <m:rPr>
                              <m:nor/>
                            </m:rPr>
                            <a:rPr lang="en-US" altLang="zh-CN" b="0" i="0" dirty="0" smtClean="0">
                              <a:latin typeface="Times New Roman" panose="02020603050405020304" pitchFamily="18" charset="0"/>
                              <a:cs typeface="Times New Roman" panose="02020603050405020304" pitchFamily="18" charset="0"/>
                            </a:rPr>
                            <m:t>(26)</m:t>
                          </m:r>
                        </m:e>
                      </m:nary>
                      <m:r>
                        <m:rPr>
                          <m:nor/>
                        </m:rPr>
                        <a:rPr lang="en-US" altLang="zh-CN" b="0" i="0" dirty="0" smtClean="0">
                          <a:latin typeface="Times New Roman" panose="02020603050405020304" pitchFamily="18" charset="0"/>
                          <a:cs typeface="Times New Roman" panose="02020603050405020304" pitchFamily="18" charset="0"/>
                        </a:rPr>
                        <m:t>]</m:t>
                      </m:r>
                    </m:oMath>
                  </m:oMathPara>
                </a14:m>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720000">
                  <a:buNone/>
                </a:pPr>
                <a:r>
                  <a:rPr lang="zh-CN" altLang="en-US" dirty="0"/>
                  <a:t>其中</a:t>
                </a:r>
                <a:r>
                  <a:rPr lang="en-US" altLang="zh-CN" dirty="0">
                    <a:latin typeface="Times New Roman" panose="02020603050405020304" pitchFamily="18" charset="0"/>
                    <a:cs typeface="Times New Roman" panose="02020603050405020304" pitchFamily="18" charset="0"/>
                  </a:rPr>
                  <a:t>ord(</a:t>
                </a:r>
                <a:r>
                  <a:rPr lang="en-US" altLang="zh-CN" i="1" dirty="0">
                    <a:latin typeface="Times New Roman" panose="02020603050405020304" pitchFamily="18" charset="0"/>
                    <a:cs typeface="Times New Roman" panose="02020603050405020304" pitchFamily="18" charset="0"/>
                  </a:rPr>
                  <a:t>m</a:t>
                </a:r>
                <a:r>
                  <a:rPr lang="en-US" altLang="zh-CN" i="1"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dirty="0"/>
                  <a:t>是求字母</a:t>
                </a:r>
                <a:r>
                  <a:rPr lang="en-US" altLang="zh-CN" i="1" dirty="0">
                    <a:latin typeface="Times New Roman" panose="02020603050405020304" pitchFamily="18" charset="0"/>
                    <a:cs typeface="Times New Roman" panose="02020603050405020304" pitchFamily="18" charset="0"/>
                  </a:rPr>
                  <a:t>m</a:t>
                </a:r>
                <a:r>
                  <a:rPr lang="en-US" altLang="zh-CN" i="1" baseline="-25000" dirty="0">
                    <a:latin typeface="Times New Roman" panose="02020603050405020304" pitchFamily="18" charset="0"/>
                    <a:cs typeface="Times New Roman" panose="02020603050405020304" pitchFamily="18" charset="0"/>
                  </a:rPr>
                  <a:t>i</a:t>
                </a:r>
                <a:r>
                  <a:rPr lang="en-US" altLang="zh-CN" dirty="0"/>
                  <a:t>对应的序号，</a:t>
                </a:r>
                <a:r>
                  <a:rPr lang="en-US" altLang="zh-CN" dirty="0">
                    <a:latin typeface="Times New Roman" panose="02020603050405020304" pitchFamily="18" charset="0"/>
                    <a:cs typeface="Times New Roman" panose="02020603050405020304" pitchFamily="18" charset="0"/>
                  </a:rPr>
                  <a:t>chr(</a:t>
                </a:r>
                <a:r>
                  <a:rPr lang="en-US" altLang="zh-CN" i="1"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dirty="0" err="1"/>
                  <a:t>是求序号</a:t>
                </a:r>
                <a:r>
                  <a:rPr lang="en-US" altLang="zh-CN" i="1" dirty="0" err="1">
                    <a:latin typeface="Times New Roman" panose="02020603050405020304" pitchFamily="18" charset="0"/>
                    <a:cs typeface="Times New Roman" panose="02020603050405020304" pitchFamily="18" charset="0"/>
                  </a:rPr>
                  <a:t>i</a:t>
                </a:r>
                <a:r>
                  <a:rPr lang="en-US" altLang="zh-CN" dirty="0" err="1"/>
                  <a:t>对应的字母</a:t>
                </a:r>
                <a:r>
                  <a:rPr lang="en-US" altLang="zh-CN" dirty="0" smtClean="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41530" y="1941036"/>
                <a:ext cx="8619811" cy="4037965"/>
              </a:xfrm>
              <a:blipFill rotWithShape="1">
                <a:blip r:embed="rId3"/>
                <a:stretch>
                  <a:fillRect l="-1768" t="-256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A516907-CEBF-40A4-946E-F04C78C63C8E}"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123" name="Rectangle 15"/>
          <p:cNvSpPr txBox="1">
            <a:spLocks noGrp="1"/>
          </p:cNvSpPr>
          <p:nvPr>
            <p:ph type="ftr" sz="quarter" idx="3"/>
          </p:nvPr>
        </p:nvSpPr>
        <p:spPr/>
        <p:txBody>
          <a:bodyPr anchor="b"/>
          <a:lstStyle/>
          <a:p>
            <a:pPr marL="0" indent="0" algn="ctr" eaLnBrk="1" hangingPunct="1">
              <a:spcBef>
                <a:spcPct val="0"/>
              </a:spcBef>
              <a:buClrTx/>
              <a:buSzTx/>
              <a:buFontTx/>
              <a:buNone/>
            </a:pPr>
            <a:r>
              <a:rPr lang="zh-CN" altLang="en-US" sz="1400" smtClean="0">
                <a:latin typeface="+mn-lt"/>
                <a:ea typeface="+mn-ea"/>
                <a:cs typeface="+mn-cs"/>
              </a:rPr>
              <a:t>密码学</a:t>
            </a:r>
            <a:r>
              <a:rPr lang="en-US" altLang="zh-CN" sz="1400" smtClean="0">
                <a:latin typeface="+mn-lt"/>
                <a:ea typeface="+mn-ea"/>
                <a:cs typeface="+mn-cs"/>
              </a:rPr>
              <a:t>---</a:t>
            </a:r>
            <a:r>
              <a:rPr lang="zh-CN" altLang="en-US" sz="1400" smtClean="0">
                <a:latin typeface="+mn-lt"/>
                <a:ea typeface="+mn-ea"/>
                <a:cs typeface="+mn-cs"/>
              </a:rPr>
              <a:t>基础理论与应用</a:t>
            </a:r>
            <a:endParaRPr lang="en-US" altLang="zh-CN" sz="1400" dirty="0">
              <a:latin typeface="+mn-lt"/>
              <a:ea typeface="+mn-ea"/>
              <a:cs typeface="+mn-cs"/>
            </a:endParaRPr>
          </a:p>
        </p:txBody>
      </p:sp>
      <p:sp>
        <p:nvSpPr>
          <p:cNvPr id="5124" name="Rectangle 16"/>
          <p:cNvSpPr txBox="1">
            <a:spLocks noGrp="1"/>
          </p:cNvSpPr>
          <p:nvPr>
            <p:ph type="sldNum" sz="quarter" idx="4"/>
          </p:nvPr>
        </p:nvSpPr>
        <p:spPr/>
        <p:txBody>
          <a:bodyPr anchor="b"/>
          <a:lstStyle/>
          <a:p>
            <a:pPr marL="0" indent="0" algn="r" eaLnBrk="1" hangingPunct="1">
              <a:spcBef>
                <a:spcPct val="0"/>
              </a:spcBef>
              <a:buClrTx/>
              <a:buSzTx/>
              <a:buFontTx/>
              <a:buNone/>
            </a:pPr>
            <a:fld id="{9A0DB2DC-4C9A-4742-B13C-FB6460FD3503}" type="slidenum">
              <a:rPr lang="en-US" altLang="zh-CN" sz="1400" dirty="0">
                <a:latin typeface="+mn-lt"/>
                <a:ea typeface="+mn-ea"/>
                <a:cs typeface="+mn-cs"/>
              </a:rPr>
              <a:t>11</a:t>
            </a:fld>
            <a:endParaRPr lang="en-US" altLang="zh-CN" sz="1400" dirty="0">
              <a:latin typeface="+mn-lt"/>
              <a:ea typeface="+mn-ea"/>
              <a:cs typeface="+mn-cs"/>
            </a:endParaRPr>
          </a:p>
        </p:txBody>
      </p:sp>
      <p:graphicFrame>
        <p:nvGraphicFramePr>
          <p:cNvPr id="7" name="对象 6">
            <a:hlinkClick r:id="" action="ppaction://ole?verb=0"/>
          </p:cNvPr>
          <p:cNvGraphicFramePr>
            <a:graphicFrameLocks noChangeAspect="1"/>
          </p:cNvGraphicFramePr>
          <p:nvPr/>
        </p:nvGraphicFramePr>
        <p:xfrm>
          <a:off x="4114800" y="3275330"/>
          <a:ext cx="914400" cy="306705"/>
        </p:xfrm>
        <a:graphic>
          <a:graphicData uri="http://schemas.openxmlformats.org/presentationml/2006/ole">
            <mc:AlternateContent xmlns:mc="http://schemas.openxmlformats.org/markup-compatibility/2006">
              <mc:Choice xmlns:v="urn:schemas-microsoft-com:vml" Requires="v">
                <p:oleObj spid="_x0000_s3176" r:id="rId4" imgW="914400" imgH="306705" progId="Equation.KSEE3">
                  <p:embed/>
                </p:oleObj>
              </mc:Choice>
              <mc:Fallback>
                <p:oleObj r:id="rId4" imgW="914400" imgH="306705" progId="Equation.KSEE3">
                  <p:embed/>
                  <p:pic>
                    <p:nvPicPr>
                      <p:cNvPr id="0" name="图片 1024"/>
                      <p:cNvPicPr/>
                      <p:nvPr/>
                    </p:nvPicPr>
                    <p:blipFill>
                      <a:blip r:embed="rId5"/>
                      <a:stretch>
                        <a:fillRect/>
                      </a:stretch>
                    </p:blipFill>
                    <p:spPr>
                      <a:xfrm>
                        <a:off x="4114800" y="3275330"/>
                        <a:ext cx="914400" cy="306705"/>
                      </a:xfrm>
                      <a:prstGeom prst="rect">
                        <a:avLst/>
                      </a:prstGeom>
                    </p:spPr>
                  </p:pic>
                </p:oleObj>
              </mc:Fallback>
            </mc:AlternateContent>
          </a:graphicData>
        </a:graphic>
      </p:graphicFrame>
      <p:sp>
        <p:nvSpPr>
          <p:cNvPr id="10" name="页脚占位符 3"/>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11"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11</a:t>
            </a:fld>
            <a:endParaRPr lang="en-US" altLang="zh-CN" sz="14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p:sp>
        <p:nvSpPr>
          <p:cNvPr id="3" name="内容占位符 2"/>
          <p:cNvSpPr>
            <a:spLocks noGrp="1"/>
          </p:cNvSpPr>
          <p:nvPr>
            <p:ph idx="1"/>
          </p:nvPr>
        </p:nvSpPr>
        <p:spPr>
          <a:xfrm>
            <a:off x="371475" y="1995805"/>
            <a:ext cx="8583930" cy="1739900"/>
          </a:xfrm>
        </p:spPr>
        <p:txBody>
          <a:bodyPr/>
          <a:lstStyle/>
          <a:p>
            <a:pPr>
              <a:buSzPct val="100000"/>
              <a:buFont typeface="Wingdings" pitchFamily="2" charset="2"/>
              <a:buChar char="Ø"/>
            </a:pPr>
            <a:r>
              <a:rPr lang="zh-CN" altLang="en-US" dirty="0">
                <a:latin typeface="Times New Roman" pitchFamily="18" charset="0"/>
                <a:cs typeface="Times New Roman" pitchFamily="18" charset="0"/>
              </a:rPr>
              <a:t>为了抵抗已有的密码分析，AES使用了与轮相关的轮常量来防止不同轮中产生的轮密钥的对称性或相似性</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buSzPct val="100000"/>
              <a:buFont typeface="Wingdings" pitchFamily="2" charset="2"/>
              <a:buChar char="Ø"/>
            </a:pPr>
            <a:r>
              <a:rPr lang="zh-CN" altLang="en-US" dirty="0" smtClean="0">
                <a:latin typeface="Times New Roman" pitchFamily="18" charset="0"/>
                <a:cs typeface="Times New Roman" pitchFamily="18" charset="0"/>
              </a:rPr>
              <a:t>轮</a:t>
            </a:r>
            <a:r>
              <a:rPr lang="zh-CN" altLang="en-US" dirty="0">
                <a:latin typeface="Times New Roman" pitchFamily="18" charset="0"/>
                <a:cs typeface="Times New Roman" pitchFamily="18" charset="0"/>
              </a:rPr>
              <a:t>常量Rcon[</a:t>
            </a:r>
            <a:r>
              <a:rPr lang="zh-CN" altLang="en-US" i="1" dirty="0">
                <a:latin typeface="Times New Roman" pitchFamily="18" charset="0"/>
                <a:cs typeface="Times New Roman" pitchFamily="18" charset="0"/>
              </a:rPr>
              <a:t>i</a:t>
            </a:r>
            <a:r>
              <a:rPr lang="zh-CN" altLang="en-US" dirty="0">
                <a:latin typeface="Times New Roman" pitchFamily="18" charset="0"/>
                <a:cs typeface="Times New Roman" pitchFamily="18" charset="0"/>
              </a:rPr>
              <a:t>]是1</a:t>
            </a:r>
            <a:r>
              <a:rPr lang="zh-CN" altLang="en-US" dirty="0" smtClean="0">
                <a:latin typeface="Times New Roman" pitchFamily="18" charset="0"/>
                <a:cs typeface="Times New Roman" pitchFamily="18" charset="0"/>
              </a:rPr>
              <a:t>个</a:t>
            </a:r>
            <a:r>
              <a:rPr lang="en-US" altLang="zh-CN" dirty="0" smtClean="0">
                <a:latin typeface="Times New Roman" pitchFamily="18" charset="0"/>
                <a:cs typeface="Times New Roman" pitchFamily="18" charset="0"/>
              </a:rPr>
              <a:t>4</a:t>
            </a:r>
            <a:r>
              <a:rPr lang="zh-CN" altLang="en-US" dirty="0" smtClean="0">
                <a:latin typeface="Times New Roman" pitchFamily="18" charset="0"/>
                <a:cs typeface="Times New Roman" pitchFamily="18" charset="0"/>
              </a:rPr>
              <a:t>个字节的字</a:t>
            </a:r>
            <a:r>
              <a:rPr lang="zh-CN" altLang="en-US" dirty="0">
                <a:latin typeface="Times New Roman" pitchFamily="18" charset="0"/>
                <a:cs typeface="Times New Roman" pitchFamily="18" charset="0"/>
              </a:rPr>
              <a:t>，这个字的右边3个字节总为0，Rcon[</a:t>
            </a:r>
            <a:r>
              <a:rPr lang="zh-CN" altLang="en-US" i="1" dirty="0">
                <a:latin typeface="Times New Roman" pitchFamily="18" charset="0"/>
                <a:cs typeface="Times New Roman" pitchFamily="18" charset="0"/>
              </a:rPr>
              <a:t>i</a:t>
            </a:r>
            <a:r>
              <a:rPr lang="zh-CN" altLang="en-US" dirty="0">
                <a:latin typeface="Times New Roman" pitchFamily="18" charset="0"/>
                <a:cs typeface="Times New Roman" pitchFamily="18" charset="0"/>
              </a:rPr>
              <a:t>]数据表如表3.9所示。</a:t>
            </a:r>
          </a:p>
          <a:p>
            <a:pPr marL="0" indent="0">
              <a:buNone/>
            </a:pPr>
            <a:endParaRPr lang="zh-CN" altLang="en-US" sz="2800" dirty="0"/>
          </a:p>
          <a:p>
            <a:pPr marL="0" indent="0">
              <a:buNone/>
            </a:pPr>
            <a:endParaRPr lang="zh-CN" altLang="en-US" sz="2800" dirty="0"/>
          </a:p>
          <a:p>
            <a:pPr marL="0" indent="0">
              <a:buNone/>
            </a:pPr>
            <a:endParaRPr lang="zh-CN" altLang="en-US" sz="2800" dirty="0"/>
          </a:p>
        </p:txBody>
      </p:sp>
      <p:sp>
        <p:nvSpPr>
          <p:cNvPr id="4" name="日期占位符 3"/>
          <p:cNvSpPr>
            <a:spLocks noGrp="1"/>
          </p:cNvSpPr>
          <p:nvPr>
            <p:ph type="dt" sz="half" idx="10"/>
          </p:nvPr>
        </p:nvSpPr>
        <p:spPr>
          <a:xfrm>
            <a:off x="251519" y="6219310"/>
            <a:ext cx="2745305"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37E465D-5706-4222-A97C-12791D71643E}"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5" name="图片 4" descr="微信图片_20191014192625"/>
          <p:cNvPicPr>
            <a:picLocks noChangeAspect="1"/>
          </p:cNvPicPr>
          <p:nvPr/>
        </p:nvPicPr>
        <p:blipFill>
          <a:blip r:embed="rId2"/>
          <a:stretch>
            <a:fillRect/>
          </a:stretch>
        </p:blipFill>
        <p:spPr>
          <a:xfrm>
            <a:off x="821930" y="4599130"/>
            <a:ext cx="7908290" cy="1416685"/>
          </a:xfrm>
          <a:prstGeom prst="rect">
            <a:avLst/>
          </a:prstGeom>
        </p:spPr>
      </p:pic>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110</a:t>
            </a:fld>
            <a:endParaRPr lang="en-US" altLang="zh-CN" sz="14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86535" y="2017713"/>
            <a:ext cx="8568553" cy="4114800"/>
          </a:xfrm>
        </p:spPr>
        <p:txBody>
          <a:bodyPr/>
          <a:lstStyle/>
          <a:p>
            <a:pPr marL="738188" indent="-457200" eaLnBrk="1" hangingPunct="1">
              <a:lnSpc>
                <a:spcPct val="90000"/>
              </a:lnSpc>
              <a:buSzPct val="100000"/>
              <a:buFont typeface="Wingdings" pitchFamily="2" charset="2"/>
              <a:buChar char="Ø"/>
            </a:pPr>
            <a:r>
              <a:rPr lang="en-US" altLang="zh-CN" dirty="0" err="1">
                <a:latin typeface="Times New Roman" pitchFamily="18" charset="0"/>
                <a:ea typeface="楷体_GB2312" pitchFamily="49" charset="-122"/>
                <a:cs typeface="Times New Roman" pitchFamily="18" charset="0"/>
              </a:rPr>
              <a:t>Rcon</a:t>
            </a:r>
            <a:r>
              <a:rPr lang="en-US" altLang="zh-CN" dirty="0">
                <a:latin typeface="Times New Roman" pitchFamily="18" charset="0"/>
                <a:ea typeface="楷体_GB2312" pitchFamily="49" charset="-122"/>
                <a:cs typeface="Times New Roman" pitchFamily="18" charset="0"/>
              </a:rPr>
              <a:t>[</a:t>
            </a:r>
            <a:r>
              <a:rPr lang="en-US" altLang="zh-CN" i="1" dirty="0" err="1">
                <a:latin typeface="Times New Roman" pitchFamily="18" charset="0"/>
                <a:ea typeface="楷体_GB2312" pitchFamily="49" charset="-122"/>
                <a:cs typeface="Times New Roman" pitchFamily="18" charset="0"/>
              </a:rPr>
              <a:t>i</a:t>
            </a:r>
            <a:r>
              <a:rPr lang="en-US" altLang="zh-CN" dirty="0">
                <a:latin typeface="Times New Roman" pitchFamily="18" charset="0"/>
                <a:ea typeface="楷体_GB2312" pitchFamily="49" charset="-122"/>
                <a:cs typeface="Times New Roman" pitchFamily="18" charset="0"/>
              </a:rPr>
              <a:t>/</a:t>
            </a:r>
            <a:r>
              <a:rPr lang="en-US" altLang="zh-CN" dirty="0" err="1">
                <a:latin typeface="Times New Roman" pitchFamily="18" charset="0"/>
                <a:ea typeface="楷体_GB2312" pitchFamily="49" charset="-122"/>
                <a:cs typeface="Times New Roman" pitchFamily="18" charset="0"/>
              </a:rPr>
              <a:t>Nk</a:t>
            </a:r>
            <a:r>
              <a:rPr lang="en-US" altLang="zh-CN" dirty="0">
                <a:latin typeface="Times New Roman" pitchFamily="18" charset="0"/>
                <a:ea typeface="楷体_GB2312" pitchFamily="49" charset="-122"/>
                <a:cs typeface="Times New Roman" pitchFamily="18" charset="0"/>
              </a:rPr>
              <a:t>] </a:t>
            </a:r>
            <a:r>
              <a:rPr lang="zh-CN" altLang="en-US" dirty="0">
                <a:latin typeface="Times New Roman" pitchFamily="18" charset="0"/>
                <a:ea typeface="楷体_GB2312" pitchFamily="49" charset="-122"/>
                <a:cs typeface="Times New Roman" pitchFamily="18" charset="0"/>
              </a:rPr>
              <a:t>为轮常数，其值与</a:t>
            </a:r>
            <a:r>
              <a:rPr lang="en-US" altLang="zh-CN" dirty="0" err="1">
                <a:latin typeface="Times New Roman" pitchFamily="18" charset="0"/>
                <a:ea typeface="楷体_GB2312" pitchFamily="49" charset="-122"/>
                <a:cs typeface="Times New Roman" pitchFamily="18" charset="0"/>
              </a:rPr>
              <a:t>Nk</a:t>
            </a:r>
            <a:r>
              <a:rPr lang="zh-CN" altLang="en-US" dirty="0">
                <a:latin typeface="Times New Roman" pitchFamily="18" charset="0"/>
                <a:ea typeface="楷体_GB2312" pitchFamily="49" charset="-122"/>
                <a:cs typeface="Times New Roman" pitchFamily="18" charset="0"/>
              </a:rPr>
              <a:t>无关，定义为（字节用十六进制表示，同时理解为</a:t>
            </a:r>
            <a:r>
              <a:rPr lang="en-US" altLang="zh-CN" dirty="0">
                <a:latin typeface="Times New Roman" pitchFamily="18" charset="0"/>
                <a:ea typeface="楷体_GB2312" pitchFamily="49" charset="-122"/>
                <a:cs typeface="Times New Roman" pitchFamily="18" charset="0"/>
              </a:rPr>
              <a:t>GF(2</a:t>
            </a:r>
            <a:r>
              <a:rPr lang="en-US" altLang="zh-CN" baseline="30000" dirty="0">
                <a:latin typeface="Times New Roman" pitchFamily="18" charset="0"/>
                <a:ea typeface="楷体_GB2312" pitchFamily="49" charset="-122"/>
                <a:cs typeface="Times New Roman" pitchFamily="18" charset="0"/>
              </a:rPr>
              <a:t>8</a:t>
            </a:r>
            <a:r>
              <a:rPr lang="en-US" altLang="zh-CN" dirty="0">
                <a:latin typeface="Times New Roman" pitchFamily="18" charset="0"/>
                <a:ea typeface="楷体_GB2312" pitchFamily="49" charset="-122"/>
                <a:cs typeface="Times New Roman" pitchFamily="18" charset="0"/>
              </a:rPr>
              <a:t>)</a:t>
            </a:r>
            <a:r>
              <a:rPr lang="zh-CN" altLang="en-US" dirty="0">
                <a:latin typeface="Times New Roman" pitchFamily="18" charset="0"/>
                <a:ea typeface="楷体_GB2312" pitchFamily="49" charset="-122"/>
                <a:cs typeface="Times New Roman" pitchFamily="18" charset="0"/>
              </a:rPr>
              <a:t>上的元素）：</a:t>
            </a:r>
          </a:p>
          <a:p>
            <a:pPr marL="738188" indent="-457200" eaLnBrk="1" hangingPunct="1">
              <a:lnSpc>
                <a:spcPct val="90000"/>
              </a:lnSpc>
              <a:buSzPct val="100000"/>
              <a:buFont typeface="Wingdings" pitchFamily="2" charset="2"/>
              <a:buChar char="Ø"/>
            </a:pPr>
            <a:r>
              <a:rPr lang="en-US" altLang="zh-CN" dirty="0" err="1">
                <a:latin typeface="Times New Roman" pitchFamily="18" charset="0"/>
                <a:ea typeface="楷体_GB2312" pitchFamily="49" charset="-122"/>
                <a:cs typeface="Times New Roman" pitchFamily="18" charset="0"/>
              </a:rPr>
              <a:t>Rcon</a:t>
            </a:r>
            <a:r>
              <a:rPr lang="en-US" altLang="zh-CN" dirty="0">
                <a:latin typeface="Times New Roman" pitchFamily="18" charset="0"/>
                <a:ea typeface="楷体_GB2312" pitchFamily="49" charset="-122"/>
                <a:cs typeface="Times New Roman" pitchFamily="18" charset="0"/>
              </a:rPr>
              <a:t>[</a:t>
            </a:r>
            <a:r>
              <a:rPr lang="en-US" altLang="zh-CN" i="1" dirty="0" err="1">
                <a:latin typeface="Times New Roman" pitchFamily="18" charset="0"/>
                <a:ea typeface="楷体_GB2312" pitchFamily="49" charset="-122"/>
                <a:cs typeface="Times New Roman" pitchFamily="18" charset="0"/>
              </a:rPr>
              <a:t>i</a:t>
            </a:r>
            <a:r>
              <a:rPr lang="en-US" altLang="zh-CN" dirty="0">
                <a:latin typeface="Times New Roman" pitchFamily="18" charset="0"/>
                <a:ea typeface="楷体_GB2312" pitchFamily="49" charset="-122"/>
                <a:cs typeface="Times New Roman" pitchFamily="18" charset="0"/>
              </a:rPr>
              <a:t>]=(RC[</a:t>
            </a:r>
            <a:r>
              <a:rPr lang="en-US" altLang="zh-CN" dirty="0" err="1">
                <a:latin typeface="Times New Roman" pitchFamily="18" charset="0"/>
                <a:ea typeface="楷体_GB2312" pitchFamily="49" charset="-122"/>
                <a:cs typeface="Times New Roman" pitchFamily="18" charset="0"/>
              </a:rPr>
              <a:t>i</a:t>
            </a:r>
            <a:r>
              <a:rPr lang="en-US" altLang="zh-CN" dirty="0">
                <a:latin typeface="Times New Roman" pitchFamily="18" charset="0"/>
                <a:ea typeface="楷体_GB2312" pitchFamily="49" charset="-122"/>
                <a:cs typeface="Times New Roman" pitchFamily="18" charset="0"/>
              </a:rPr>
              <a:t>], ‘00’, ‘00’, ‘00’)</a:t>
            </a:r>
          </a:p>
          <a:p>
            <a:pPr marL="738188" indent="-457200" eaLnBrk="1" hangingPunct="1">
              <a:lnSpc>
                <a:spcPct val="90000"/>
              </a:lnSpc>
              <a:buSzPct val="100000"/>
              <a:buFont typeface="Wingdings" pitchFamily="2" charset="2"/>
              <a:buChar char="Ø"/>
            </a:pPr>
            <a:r>
              <a:rPr lang="zh-CN" altLang="en-US" dirty="0">
                <a:latin typeface="Times New Roman" pitchFamily="18" charset="0"/>
                <a:ea typeface="楷体_GB2312" pitchFamily="49" charset="-122"/>
                <a:cs typeface="Times New Roman" pitchFamily="18" charset="0"/>
              </a:rPr>
              <a:t>其中</a:t>
            </a:r>
            <a:r>
              <a:rPr lang="en-US" altLang="zh-CN" dirty="0">
                <a:latin typeface="Times New Roman" pitchFamily="18" charset="0"/>
                <a:ea typeface="楷体_GB2312" pitchFamily="49" charset="-122"/>
                <a:cs typeface="Times New Roman" pitchFamily="18" charset="0"/>
              </a:rPr>
              <a:t>RC[</a:t>
            </a:r>
            <a:r>
              <a:rPr lang="en-US" altLang="zh-CN" i="1" dirty="0" err="1">
                <a:latin typeface="Times New Roman" pitchFamily="18" charset="0"/>
                <a:ea typeface="楷体_GB2312" pitchFamily="49" charset="-122"/>
                <a:cs typeface="Times New Roman" pitchFamily="18" charset="0"/>
              </a:rPr>
              <a:t>i</a:t>
            </a:r>
            <a:r>
              <a:rPr lang="en-US" altLang="zh-CN" dirty="0">
                <a:latin typeface="Times New Roman" pitchFamily="18" charset="0"/>
                <a:ea typeface="楷体_GB2312" pitchFamily="49" charset="-122"/>
                <a:cs typeface="Times New Roman" pitchFamily="18" charset="0"/>
              </a:rPr>
              <a:t>]</a:t>
            </a:r>
            <a:r>
              <a:rPr lang="zh-CN" altLang="en-US" dirty="0">
                <a:latin typeface="Times New Roman" pitchFamily="18" charset="0"/>
                <a:ea typeface="楷体_GB2312" pitchFamily="49" charset="-122"/>
                <a:cs typeface="Times New Roman" pitchFamily="18" charset="0"/>
              </a:rPr>
              <a:t>是</a:t>
            </a:r>
            <a:r>
              <a:rPr lang="en-US" altLang="zh-CN" dirty="0">
                <a:latin typeface="Times New Roman" pitchFamily="18" charset="0"/>
                <a:ea typeface="楷体_GB2312" pitchFamily="49" charset="-122"/>
                <a:cs typeface="Times New Roman" pitchFamily="18" charset="0"/>
              </a:rPr>
              <a:t>GF(2</a:t>
            </a:r>
            <a:r>
              <a:rPr lang="en-US" altLang="zh-CN" baseline="30000" dirty="0">
                <a:latin typeface="Times New Roman" pitchFamily="18" charset="0"/>
                <a:ea typeface="楷体_GB2312" pitchFamily="49" charset="-122"/>
                <a:cs typeface="Times New Roman" pitchFamily="18" charset="0"/>
              </a:rPr>
              <a:t>8</a:t>
            </a:r>
            <a:r>
              <a:rPr lang="en-US" altLang="zh-CN" dirty="0">
                <a:latin typeface="Times New Roman" pitchFamily="18" charset="0"/>
                <a:ea typeface="楷体_GB2312" pitchFamily="49" charset="-122"/>
                <a:cs typeface="Times New Roman" pitchFamily="18" charset="0"/>
              </a:rPr>
              <a:t>)</a:t>
            </a:r>
            <a:r>
              <a:rPr lang="zh-CN" altLang="en-US" dirty="0">
                <a:latin typeface="Times New Roman" pitchFamily="18" charset="0"/>
                <a:ea typeface="楷体_GB2312" pitchFamily="49" charset="-122"/>
                <a:cs typeface="Times New Roman" pitchFamily="18" charset="0"/>
              </a:rPr>
              <a:t>中值为</a:t>
            </a:r>
            <a:r>
              <a:rPr lang="en-US" altLang="zh-CN" dirty="0">
                <a:latin typeface="Times New Roman" pitchFamily="18" charset="0"/>
                <a:ea typeface="楷体_GB2312" pitchFamily="49" charset="-122"/>
                <a:cs typeface="Times New Roman" pitchFamily="18" charset="0"/>
              </a:rPr>
              <a:t>x</a:t>
            </a:r>
            <a:r>
              <a:rPr lang="en-US" altLang="zh-CN" baseline="30000" dirty="0">
                <a:latin typeface="Times New Roman" pitchFamily="18" charset="0"/>
                <a:ea typeface="楷体_GB2312" pitchFamily="49" charset="-122"/>
                <a:cs typeface="Times New Roman" pitchFamily="18" charset="0"/>
              </a:rPr>
              <a:t>i-1</a:t>
            </a:r>
            <a:r>
              <a:rPr lang="zh-CN" altLang="en-US" dirty="0">
                <a:latin typeface="Times New Roman" pitchFamily="18" charset="0"/>
                <a:ea typeface="楷体_GB2312" pitchFamily="49" charset="-122"/>
                <a:cs typeface="Times New Roman" pitchFamily="18" charset="0"/>
              </a:rPr>
              <a:t>的元素，因此。</a:t>
            </a:r>
          </a:p>
          <a:p>
            <a:pPr marL="738188" indent="-457200" eaLnBrk="1" hangingPunct="1">
              <a:lnSpc>
                <a:spcPct val="90000"/>
              </a:lnSpc>
              <a:buSzPct val="100000"/>
              <a:buFont typeface="Wingdings" pitchFamily="2" charset="2"/>
              <a:buChar char="Ø"/>
            </a:pPr>
            <a:r>
              <a:rPr lang="en-US" altLang="zh-CN" dirty="0">
                <a:latin typeface="Times New Roman" pitchFamily="18" charset="0"/>
                <a:ea typeface="楷体_GB2312" pitchFamily="49" charset="-122"/>
                <a:cs typeface="Times New Roman" pitchFamily="18" charset="0"/>
              </a:rPr>
              <a:t>RC[1]=1(</a:t>
            </a:r>
            <a:r>
              <a:rPr lang="zh-CN" altLang="en-US" dirty="0">
                <a:latin typeface="Times New Roman" pitchFamily="18" charset="0"/>
                <a:ea typeface="楷体_GB2312" pitchFamily="49" charset="-122"/>
                <a:cs typeface="Times New Roman" pitchFamily="18" charset="0"/>
              </a:rPr>
              <a:t>即‘</a:t>
            </a:r>
            <a:r>
              <a:rPr lang="en-US" altLang="zh-CN" dirty="0">
                <a:latin typeface="Times New Roman" pitchFamily="18" charset="0"/>
                <a:ea typeface="楷体_GB2312" pitchFamily="49" charset="-122"/>
                <a:cs typeface="Times New Roman" pitchFamily="18" charset="0"/>
              </a:rPr>
              <a:t>01’)</a:t>
            </a:r>
          </a:p>
          <a:p>
            <a:pPr marL="738188" indent="-457200" eaLnBrk="1" hangingPunct="1">
              <a:lnSpc>
                <a:spcPct val="90000"/>
              </a:lnSpc>
              <a:buSzPct val="100000"/>
              <a:buFont typeface="Wingdings" pitchFamily="2" charset="2"/>
              <a:buChar char="Ø"/>
            </a:pPr>
            <a:r>
              <a:rPr lang="en-US" altLang="zh-CN" dirty="0">
                <a:latin typeface="Times New Roman" pitchFamily="18" charset="0"/>
                <a:ea typeface="楷体_GB2312" pitchFamily="49" charset="-122"/>
                <a:cs typeface="Times New Roman" pitchFamily="18" charset="0"/>
              </a:rPr>
              <a:t>RC[2]=x(</a:t>
            </a:r>
            <a:r>
              <a:rPr lang="zh-CN" altLang="en-US" dirty="0">
                <a:latin typeface="Times New Roman" pitchFamily="18" charset="0"/>
                <a:ea typeface="楷体_GB2312" pitchFamily="49" charset="-122"/>
                <a:cs typeface="Times New Roman" pitchFamily="18" charset="0"/>
              </a:rPr>
              <a:t>即‘</a:t>
            </a:r>
            <a:r>
              <a:rPr lang="en-US" altLang="zh-CN" dirty="0">
                <a:latin typeface="Times New Roman" pitchFamily="18" charset="0"/>
                <a:ea typeface="楷体_GB2312" pitchFamily="49" charset="-122"/>
                <a:cs typeface="Times New Roman" pitchFamily="18" charset="0"/>
              </a:rPr>
              <a:t>02’)</a:t>
            </a:r>
          </a:p>
          <a:p>
            <a:pPr marL="738188" indent="-457200" eaLnBrk="1" hangingPunct="1">
              <a:lnSpc>
                <a:spcPct val="90000"/>
              </a:lnSpc>
              <a:buSzPct val="100000"/>
              <a:buFont typeface="Wingdings" pitchFamily="2" charset="2"/>
              <a:buChar char="Ø"/>
            </a:pPr>
            <a:r>
              <a:rPr lang="en-US" altLang="zh-CN" dirty="0">
                <a:latin typeface="Times New Roman" pitchFamily="18" charset="0"/>
                <a:ea typeface="楷体_GB2312" pitchFamily="49" charset="-122"/>
                <a:cs typeface="Times New Roman" pitchFamily="18" charset="0"/>
              </a:rPr>
              <a:t>RC[</a:t>
            </a:r>
            <a:r>
              <a:rPr lang="en-US" altLang="zh-CN" i="1" dirty="0" err="1">
                <a:latin typeface="Times New Roman" pitchFamily="18" charset="0"/>
                <a:ea typeface="楷体_GB2312" pitchFamily="49" charset="-122"/>
                <a:cs typeface="Times New Roman" pitchFamily="18" charset="0"/>
              </a:rPr>
              <a:t>i</a:t>
            </a:r>
            <a:r>
              <a:rPr lang="en-US" altLang="zh-CN" dirty="0">
                <a:latin typeface="Times New Roman" pitchFamily="18" charset="0"/>
                <a:ea typeface="楷体_GB2312" pitchFamily="49" charset="-122"/>
                <a:cs typeface="Times New Roman" pitchFamily="18" charset="0"/>
              </a:rPr>
              <a:t>]=x</a:t>
            </a:r>
            <a:r>
              <a:rPr lang="en-US" altLang="zh-CN" i="1" baseline="30000" dirty="0">
                <a:latin typeface="Times New Roman" pitchFamily="18" charset="0"/>
                <a:ea typeface="楷体_GB2312" pitchFamily="49" charset="-122"/>
                <a:cs typeface="Times New Roman" pitchFamily="18" charset="0"/>
              </a:rPr>
              <a:t>i</a:t>
            </a:r>
            <a:r>
              <a:rPr lang="en-US" altLang="zh-CN" baseline="30000" dirty="0">
                <a:latin typeface="Times New Roman" pitchFamily="18" charset="0"/>
                <a:ea typeface="楷体_GB2312" pitchFamily="49" charset="-122"/>
                <a:cs typeface="Times New Roman" pitchFamily="18" charset="0"/>
              </a:rPr>
              <a:t>-1</a:t>
            </a:r>
            <a:endParaRPr lang="en-US" altLang="zh-CN" dirty="0">
              <a:latin typeface="Times New Roman" pitchFamily="18" charset="0"/>
              <a:ea typeface="楷体_GB2312" pitchFamily="49" charset="-122"/>
              <a:cs typeface="Times New Roman" pitchFamily="18" charset="0"/>
            </a:endParaRPr>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4B7CE1F-1F3F-4F0C-9544-3059A7727BE2}"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F64603-CA4B-40BF-A698-D3ABF5564C0C}"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111</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406108339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86535" y="2017713"/>
            <a:ext cx="8568553" cy="4114800"/>
          </a:xfrm>
        </p:spPr>
        <p:txBody>
          <a:bodyPr/>
          <a:lstStyle/>
          <a:p>
            <a:pPr marL="0" indent="0">
              <a:buNone/>
            </a:pPr>
            <a:r>
              <a:rPr lang="zh-CN" altLang="en-US" dirty="0" smtClean="0">
                <a:latin typeface="Times New Roman" pitchFamily="18" charset="0"/>
                <a:cs typeface="Times New Roman" pitchFamily="18" charset="0"/>
              </a:rPr>
              <a:t>例：计算</a:t>
            </a:r>
            <a:r>
              <a:rPr lang="en-US" altLang="zh-CN" dirty="0" smtClean="0">
                <a:latin typeface="Times New Roman" pitchFamily="18" charset="0"/>
                <a:cs typeface="Times New Roman" pitchFamily="18" charset="0"/>
              </a:rPr>
              <a:t>RC[10]</a:t>
            </a:r>
          </a:p>
          <a:p>
            <a:pPr marL="0" indent="0">
              <a:buNone/>
            </a:pPr>
            <a:r>
              <a:rPr lang="en-US" altLang="zh-CN" dirty="0" smtClean="0">
                <a:latin typeface="Times New Roman" pitchFamily="18" charset="0"/>
                <a:cs typeface="Times New Roman" pitchFamily="18" charset="0"/>
              </a:rPr>
              <a:t>RC[10]=x</a:t>
            </a:r>
            <a:r>
              <a:rPr lang="en-US" altLang="zh-CN" baseline="30000" dirty="0" smtClean="0">
                <a:latin typeface="Times New Roman" pitchFamily="18" charset="0"/>
                <a:cs typeface="Times New Roman" pitchFamily="18" charset="0"/>
              </a:rPr>
              <a:t>9</a:t>
            </a:r>
            <a:r>
              <a:rPr lang="en-US" altLang="zh-CN" dirty="0" smtClean="0">
                <a:latin typeface="Times New Roman" pitchFamily="18" charset="0"/>
                <a:cs typeface="Times New Roman" pitchFamily="18" charset="0"/>
              </a:rPr>
              <a:t>mod(x</a:t>
            </a:r>
            <a:r>
              <a:rPr lang="en-US" altLang="zh-CN" baseline="30000" dirty="0" smtClean="0">
                <a:latin typeface="Times New Roman" pitchFamily="18" charset="0"/>
                <a:cs typeface="Times New Roman" pitchFamily="18" charset="0"/>
              </a:rPr>
              <a:t>8</a:t>
            </a:r>
            <a:r>
              <a:rPr lang="en-US" altLang="zh-CN" dirty="0" smtClean="0">
                <a:latin typeface="Times New Roman" pitchFamily="18" charset="0"/>
                <a:cs typeface="Times New Roman" pitchFamily="18" charset="0"/>
              </a:rPr>
              <a:t>+x</a:t>
            </a:r>
            <a:r>
              <a:rPr lang="en-US" altLang="zh-CN" baseline="30000" dirty="0" smtClean="0">
                <a:latin typeface="Times New Roman" pitchFamily="18" charset="0"/>
                <a:cs typeface="Times New Roman" pitchFamily="18" charset="0"/>
              </a:rPr>
              <a:t>4</a:t>
            </a:r>
            <a:r>
              <a:rPr lang="en-US" altLang="zh-CN" dirty="0" smtClean="0">
                <a:latin typeface="Times New Roman" pitchFamily="18" charset="0"/>
                <a:cs typeface="Times New Roman" pitchFamily="18" charset="0"/>
              </a:rPr>
              <a:t>+x</a:t>
            </a:r>
            <a:r>
              <a:rPr lang="en-US" altLang="zh-CN" baseline="30000" dirty="0" smtClean="0">
                <a:latin typeface="Times New Roman" pitchFamily="18" charset="0"/>
                <a:cs typeface="Times New Roman" pitchFamily="18" charset="0"/>
              </a:rPr>
              <a:t>3</a:t>
            </a:r>
            <a:r>
              <a:rPr lang="en-US" altLang="zh-CN" dirty="0" smtClean="0">
                <a:latin typeface="Times New Roman" pitchFamily="18" charset="0"/>
                <a:cs typeface="Times New Roman" pitchFamily="18" charset="0"/>
              </a:rPr>
              <a:t>+x+1)</a:t>
            </a:r>
          </a:p>
          <a:p>
            <a:pPr marL="0" indent="0">
              <a:buNone/>
            </a:pPr>
            <a:r>
              <a:rPr lang="en-US" altLang="zh-CN" dirty="0" smtClean="0">
                <a:latin typeface="Times New Roman" pitchFamily="18" charset="0"/>
                <a:cs typeface="Times New Roman" pitchFamily="18" charset="0"/>
              </a:rPr>
              <a:t>            =x</a:t>
            </a:r>
            <a:r>
              <a:rPr lang="en-US" altLang="zh-CN" baseline="30000" dirty="0" smtClean="0">
                <a:latin typeface="Times New Roman" pitchFamily="18" charset="0"/>
                <a:cs typeface="Times New Roman" pitchFamily="18" charset="0"/>
              </a:rPr>
              <a:t>5</a:t>
            </a:r>
            <a:r>
              <a:rPr lang="en-US" altLang="zh-CN" dirty="0" smtClean="0">
                <a:latin typeface="Times New Roman" pitchFamily="18" charset="0"/>
                <a:cs typeface="Times New Roman" pitchFamily="18" charset="0"/>
              </a:rPr>
              <a:t>+x</a:t>
            </a:r>
            <a:r>
              <a:rPr lang="en-US" altLang="zh-CN" baseline="30000" dirty="0" smtClean="0">
                <a:latin typeface="Times New Roman" pitchFamily="18" charset="0"/>
                <a:cs typeface="Times New Roman" pitchFamily="18" charset="0"/>
              </a:rPr>
              <a:t>4</a:t>
            </a:r>
            <a:r>
              <a:rPr lang="en-US" altLang="zh-CN" dirty="0" smtClean="0">
                <a:latin typeface="Times New Roman" pitchFamily="18" charset="0"/>
                <a:cs typeface="Times New Roman" pitchFamily="18" charset="0"/>
              </a:rPr>
              <a:t>+x</a:t>
            </a:r>
            <a:r>
              <a:rPr lang="en-US" altLang="zh-CN" baseline="30000" dirty="0" smtClean="0">
                <a:latin typeface="Times New Roman" pitchFamily="18" charset="0"/>
                <a:cs typeface="Times New Roman" pitchFamily="18" charset="0"/>
              </a:rPr>
              <a:t>2</a:t>
            </a:r>
            <a:r>
              <a:rPr lang="en-US" altLang="zh-CN" dirty="0" smtClean="0">
                <a:latin typeface="Times New Roman" pitchFamily="18" charset="0"/>
                <a:cs typeface="Times New Roman" pitchFamily="18" charset="0"/>
              </a:rPr>
              <a:t>+x</a:t>
            </a:r>
          </a:p>
          <a:p>
            <a:pPr marL="0" indent="0">
              <a:buNone/>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=(00110110)</a:t>
            </a:r>
            <a:r>
              <a:rPr lang="en-US" altLang="zh-CN" baseline="-25000" dirty="0" smtClean="0">
                <a:latin typeface="Times New Roman" pitchFamily="18" charset="0"/>
                <a:cs typeface="Times New Roman" pitchFamily="18" charset="0"/>
              </a:rPr>
              <a:t>2</a:t>
            </a:r>
          </a:p>
          <a:p>
            <a:pPr marL="0" indent="0">
              <a:buNone/>
            </a:pPr>
            <a:r>
              <a:rPr lang="en-US" altLang="zh-CN" dirty="0">
                <a:latin typeface="Times New Roman" pitchFamily="18" charset="0"/>
                <a:cs typeface="Times New Roman" pitchFamily="18" charset="0"/>
              </a:rPr>
              <a:t>            </a:t>
            </a:r>
            <a:r>
              <a:rPr lang="en-US" altLang="zh-CN" dirty="0" smtClean="0">
                <a:latin typeface="Times New Roman" pitchFamily="18" charset="0"/>
                <a:cs typeface="Times New Roman" pitchFamily="18" charset="0"/>
              </a:rPr>
              <a:t>=0x36</a:t>
            </a:r>
            <a:endParaRPr lang="zh-CN" altLang="en-US"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4B7CE1F-1F3F-4F0C-9544-3059A7727BE2}"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F64603-CA4B-40BF-A698-D3ABF5564C0C}"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112</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9673310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p:sp>
        <p:nvSpPr>
          <p:cNvPr id="3" name="内容占位符 2"/>
          <p:cNvSpPr>
            <a:spLocks noGrp="1"/>
          </p:cNvSpPr>
          <p:nvPr>
            <p:ph idx="1"/>
          </p:nvPr>
        </p:nvSpPr>
        <p:spPr>
          <a:xfrm>
            <a:off x="161510" y="1852295"/>
            <a:ext cx="8782465" cy="4104640"/>
          </a:xfrm>
        </p:spPr>
        <p:txBody>
          <a:bodyPr/>
          <a:lstStyle/>
          <a:p>
            <a:pPr>
              <a:buSzPct val="100000"/>
              <a:buFont typeface="Wingdings" pitchFamily="2" charset="2"/>
              <a:buChar char="Ø"/>
            </a:pPr>
            <a:r>
              <a:rPr lang="zh-CN" altLang="en-US" sz="2800" dirty="0"/>
              <a:t>Rijndael 的开发者希望密钥扩展算法可以抵抗已有的密码分析攻击，其设计标准如下</a:t>
            </a:r>
            <a:r>
              <a:rPr lang="zh-CN" altLang="en-US" sz="2800" dirty="0" smtClean="0"/>
              <a:t>。</a:t>
            </a:r>
            <a:endParaRPr lang="en-US" altLang="zh-CN" sz="2800" dirty="0" smtClean="0"/>
          </a:p>
          <a:p>
            <a:pPr marL="360000" indent="0">
              <a:buSzPct val="100000"/>
              <a:buNone/>
            </a:pPr>
            <a:r>
              <a:rPr lang="zh-CN" altLang="en-US" sz="2400" dirty="0" smtClean="0"/>
              <a:t>（</a:t>
            </a:r>
            <a:r>
              <a:rPr lang="zh-CN" altLang="en-US" sz="2400" dirty="0"/>
              <a:t>1）知道密钥或轮密钥的部分位不能计算出轮密钥的其他</a:t>
            </a:r>
            <a:r>
              <a:rPr lang="zh-CN" altLang="en-US" sz="2400" dirty="0" smtClean="0"/>
              <a:t>位</a:t>
            </a:r>
            <a:endParaRPr lang="en-US" altLang="zh-CN" sz="2400" dirty="0" smtClean="0"/>
          </a:p>
          <a:p>
            <a:pPr marL="360000" indent="0">
              <a:buSzPct val="100000"/>
              <a:buNone/>
            </a:pPr>
            <a:r>
              <a:rPr lang="zh-CN" altLang="en-US" sz="2400" dirty="0" smtClean="0"/>
              <a:t>（</a:t>
            </a:r>
            <a:r>
              <a:rPr lang="zh-CN" altLang="en-US" sz="2400" dirty="0"/>
              <a:t>2）它是一个可逆的变换，即知道扩展密钥中任何连续的N</a:t>
            </a:r>
            <a:r>
              <a:rPr lang="zh-CN" altLang="en-US" sz="2400" baseline="-25000" dirty="0"/>
              <a:t>k</a:t>
            </a:r>
            <a:r>
              <a:rPr lang="zh-CN" altLang="en-US" sz="2400" dirty="0"/>
              <a:t>个字能够重新产生整个扩展密钥</a:t>
            </a:r>
            <a:r>
              <a:rPr lang="zh-CN" altLang="en-US" sz="2400" dirty="0" smtClean="0"/>
              <a:t>。</a:t>
            </a:r>
            <a:endParaRPr lang="en-US" altLang="zh-CN" sz="2400" dirty="0" smtClean="0"/>
          </a:p>
          <a:p>
            <a:pPr marL="360000" indent="0">
              <a:buSzPct val="100000"/>
              <a:buNone/>
            </a:pPr>
            <a:r>
              <a:rPr lang="zh-CN" altLang="en-US" sz="2400" dirty="0" smtClean="0"/>
              <a:t>（</a:t>
            </a:r>
            <a:r>
              <a:rPr lang="zh-CN" altLang="en-US" sz="2400" dirty="0"/>
              <a:t>3）能够在各种处理器上有效执行</a:t>
            </a:r>
            <a:r>
              <a:rPr lang="zh-CN" altLang="en-US" sz="2400" dirty="0" smtClean="0"/>
              <a:t>。</a:t>
            </a:r>
            <a:endParaRPr lang="en-US" altLang="zh-CN" sz="2400" dirty="0" smtClean="0"/>
          </a:p>
          <a:p>
            <a:pPr marL="360000" indent="0">
              <a:buSzPct val="100000"/>
              <a:buNone/>
            </a:pPr>
            <a:r>
              <a:rPr lang="zh-CN" altLang="en-US" sz="2400" dirty="0" smtClean="0"/>
              <a:t>（</a:t>
            </a:r>
            <a:r>
              <a:rPr lang="zh-CN" altLang="en-US" sz="2400" dirty="0"/>
              <a:t>4）使用轮常量来排除对称性</a:t>
            </a:r>
            <a:r>
              <a:rPr lang="zh-CN" altLang="en-US" sz="2400" dirty="0" smtClean="0"/>
              <a:t>。</a:t>
            </a:r>
            <a:endParaRPr lang="en-US" altLang="zh-CN" sz="2400" dirty="0" smtClean="0"/>
          </a:p>
          <a:p>
            <a:pPr marL="360000" indent="0">
              <a:buSzPct val="100000"/>
              <a:buNone/>
            </a:pPr>
            <a:r>
              <a:rPr lang="zh-CN" altLang="en-US" sz="2400" dirty="0" smtClean="0"/>
              <a:t>（</a:t>
            </a:r>
            <a:r>
              <a:rPr lang="zh-CN" altLang="en-US" sz="2400" dirty="0"/>
              <a:t>5）密钥的每一位能影响到轮密钥的一些位</a:t>
            </a:r>
            <a:r>
              <a:rPr lang="zh-CN" altLang="en-US" sz="2400" dirty="0" smtClean="0"/>
              <a:t>。</a:t>
            </a:r>
            <a:endParaRPr lang="en-US" altLang="zh-CN" sz="2400" dirty="0" smtClean="0"/>
          </a:p>
          <a:p>
            <a:pPr marL="360000" indent="0">
              <a:buSzPct val="100000"/>
              <a:buNone/>
            </a:pPr>
            <a:r>
              <a:rPr lang="zh-CN" altLang="en-US" sz="2400" dirty="0" smtClean="0"/>
              <a:t>（</a:t>
            </a:r>
            <a:r>
              <a:rPr lang="zh-CN" altLang="en-US" sz="2400" dirty="0"/>
              <a:t>6）足够非线性防止轮密钥差由密钥差决定</a:t>
            </a:r>
            <a:r>
              <a:rPr lang="zh-CN" altLang="en-US" sz="2400" dirty="0" smtClean="0"/>
              <a:t>。</a:t>
            </a:r>
            <a:endParaRPr lang="en-US" altLang="zh-CN" sz="2400" dirty="0" smtClean="0"/>
          </a:p>
          <a:p>
            <a:pPr marL="360000" indent="0">
              <a:buSzPct val="100000"/>
              <a:buNone/>
            </a:pPr>
            <a:r>
              <a:rPr lang="zh-CN" altLang="en-US" sz="2400" dirty="0" smtClean="0"/>
              <a:t>（</a:t>
            </a:r>
            <a:r>
              <a:rPr lang="zh-CN" altLang="en-US" sz="2400" dirty="0"/>
              <a:t>7）易于描述。</a:t>
            </a:r>
          </a:p>
        </p:txBody>
      </p:sp>
      <p:sp>
        <p:nvSpPr>
          <p:cNvPr id="4" name="日期占位符 3"/>
          <p:cNvSpPr>
            <a:spLocks noGrp="1"/>
          </p:cNvSpPr>
          <p:nvPr>
            <p:ph type="dt" sz="half" idx="10"/>
          </p:nvPr>
        </p:nvSpPr>
        <p:spPr>
          <a:xfrm>
            <a:off x="251519" y="6219310"/>
            <a:ext cx="2565285"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C52A9B9-0C0F-477D-8740-4CC8593B54C1}"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113</a:t>
            </a:fld>
            <a:endParaRPr lang="en-US" altLang="zh-CN" sz="14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3.4 分组密码的工作模式</a:t>
            </a:r>
          </a:p>
        </p:txBody>
      </p:sp>
      <p:sp>
        <p:nvSpPr>
          <p:cNvPr id="3" name="内容占位符 2"/>
          <p:cNvSpPr>
            <a:spLocks noGrp="1"/>
          </p:cNvSpPr>
          <p:nvPr>
            <p:ph idx="1"/>
          </p:nvPr>
        </p:nvSpPr>
        <p:spPr>
          <a:xfrm>
            <a:off x="525145" y="2018030"/>
            <a:ext cx="8430260" cy="4114800"/>
          </a:xfrm>
        </p:spPr>
        <p:txBody>
          <a:bodyPr/>
          <a:lstStyle/>
          <a:p>
            <a:pPr>
              <a:buSzPct val="100000"/>
              <a:buFont typeface="Wingdings" pitchFamily="2" charset="2"/>
              <a:buChar char="Ø"/>
            </a:pPr>
            <a:r>
              <a:rPr lang="zh-CN" altLang="en-US" dirty="0"/>
              <a:t>分组密码在加密时，明文分组的长度是固定的，而实际应用中待加密消息的数据量是不固定的，数据格式可能多种多样</a:t>
            </a:r>
            <a:r>
              <a:rPr lang="zh-CN" altLang="en-US" dirty="0" smtClean="0"/>
              <a:t>。</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E6DEB4B-4385-4B98-8CB2-857A0A99A68E}"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114</a:t>
            </a:fld>
            <a:endParaRPr lang="en-US" altLang="zh-CN" sz="1400" dirty="0"/>
          </a:p>
        </p:txBody>
      </p:sp>
    </p:spTree>
    <p:extLst>
      <p:ext uri="{BB962C8B-B14F-4D97-AF65-F5344CB8AC3E}">
        <p14:creationId xmlns:p14="http://schemas.microsoft.com/office/powerpoint/2010/main" val="148481725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3.4 分组密码的工作模式</a:t>
            </a:r>
          </a:p>
        </p:txBody>
      </p:sp>
      <p:sp>
        <p:nvSpPr>
          <p:cNvPr id="3" name="内容占位符 2"/>
          <p:cNvSpPr>
            <a:spLocks noGrp="1"/>
          </p:cNvSpPr>
          <p:nvPr>
            <p:ph idx="1"/>
          </p:nvPr>
        </p:nvSpPr>
        <p:spPr>
          <a:xfrm>
            <a:off x="525145" y="2018030"/>
            <a:ext cx="8430260" cy="4114800"/>
          </a:xfrm>
        </p:spPr>
        <p:txBody>
          <a:bodyPr/>
          <a:lstStyle/>
          <a:p>
            <a:pPr>
              <a:buSzPct val="100000"/>
              <a:buFont typeface="Wingdings" pitchFamily="2" charset="2"/>
              <a:buChar char="Ø"/>
            </a:pPr>
            <a:r>
              <a:rPr lang="zh-CN" altLang="en-US" sz="2800" dirty="0" smtClean="0"/>
              <a:t>为了</a:t>
            </a:r>
            <a:r>
              <a:rPr lang="zh-CN" altLang="en-US" sz="2800" dirty="0"/>
              <a:t>能在各种应用场合使用DES，1980年NIST公布了DES的4种工作模式：电子密码本（Electronic Code Book，ECB）模式、密码分组链接（Cipher Block Chaining，CBC）模式、密码反馈（Cipher Feedback，CFB）模式和输出反馈（Output Feedback，OFB）模式</a:t>
            </a:r>
            <a:r>
              <a:rPr lang="zh-CN" altLang="en-US" sz="2800" dirty="0" smtClean="0"/>
              <a:t>。</a:t>
            </a:r>
            <a:endParaRPr lang="en-US" altLang="zh-CN" sz="2800" dirty="0" smtClean="0"/>
          </a:p>
          <a:p>
            <a:pPr>
              <a:buSzPct val="100000"/>
              <a:buFont typeface="Wingdings" pitchFamily="2" charset="2"/>
              <a:buChar char="Ø"/>
            </a:pPr>
            <a:r>
              <a:rPr lang="zh-CN" altLang="en-US" sz="2800" dirty="0" smtClean="0"/>
              <a:t>2001年12月</a:t>
            </a:r>
            <a:r>
              <a:rPr lang="zh-CN" altLang="en-US" sz="2800" dirty="0"/>
              <a:t>公布了AES的5种工作模式，即ECB、CBC、CFB、OFB和CTR（计数器模式，Counter Mode）。</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E6DEB4B-4385-4B98-8CB2-857A0A99A68E}"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115</a:t>
            </a:fld>
            <a:endParaRPr lang="en-US" altLang="zh-CN" sz="14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3.4.1 ECB 模式</a:t>
            </a:r>
          </a:p>
        </p:txBody>
      </p:sp>
      <p:sp>
        <p:nvSpPr>
          <p:cNvPr id="3" name="内容占位符 2"/>
          <p:cNvSpPr>
            <a:spLocks noGrp="1"/>
          </p:cNvSpPr>
          <p:nvPr>
            <p:ph idx="1"/>
          </p:nvPr>
        </p:nvSpPr>
        <p:spPr>
          <a:xfrm>
            <a:off x="469265" y="1997075"/>
            <a:ext cx="8486140" cy="4398645"/>
          </a:xfrm>
        </p:spPr>
        <p:txBody>
          <a:bodyPr/>
          <a:lstStyle/>
          <a:p>
            <a:pPr>
              <a:buSzPct val="100000"/>
              <a:buFont typeface="Wingdings" pitchFamily="2" charset="2"/>
              <a:buChar char="Ø"/>
            </a:pPr>
            <a:r>
              <a:rPr lang="zh-CN" altLang="en-US" sz="2800" dirty="0">
                <a:solidFill>
                  <a:schemeClr val="tx1">
                    <a:lumMod val="95000"/>
                    <a:lumOff val="5000"/>
                  </a:schemeClr>
                </a:solidFill>
              </a:rPr>
              <a:t>ECB模式是最简单的工作模式，ECB模式的加密操作和ECB模式的解密操作分别如图3.16和图3.17所示。它一次对一个64bit长的明文分组加密，而且每次的加密密钥都相同。当密钥取定时，对明文的每个分组都有唯一的密文与之对应。</a:t>
            </a:r>
          </a:p>
          <a:p>
            <a:pPr marL="0" indent="0">
              <a:buNone/>
            </a:pPr>
            <a:endParaRPr lang="zh-CN" altLang="en-US" sz="2800" dirty="0">
              <a:solidFill>
                <a:schemeClr val="tx1">
                  <a:lumMod val="95000"/>
                  <a:lumOff val="5000"/>
                </a:schemeClr>
              </a:solidFill>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84C634D-4A13-4C01-9AC7-32B7F71D011A}"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5" name="图片 4" descr="微信图片_20191014204721"/>
          <p:cNvPicPr>
            <a:picLocks noChangeAspect="1"/>
          </p:cNvPicPr>
          <p:nvPr/>
        </p:nvPicPr>
        <p:blipFill>
          <a:blip r:embed="rId2"/>
          <a:stretch>
            <a:fillRect/>
          </a:stretch>
        </p:blipFill>
        <p:spPr>
          <a:xfrm>
            <a:off x="923290" y="4329100"/>
            <a:ext cx="7143750" cy="2019300"/>
          </a:xfrm>
          <a:prstGeom prst="rect">
            <a:avLst/>
          </a:prstGeom>
        </p:spPr>
      </p:pic>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116</a:t>
            </a:fld>
            <a:endParaRPr lang="en-US" altLang="zh-CN" sz="14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3.4.1 ECB 模式</a:t>
            </a:r>
            <a:endParaRPr lang="zh-CN" altLang="en-US"/>
          </a:p>
        </p:txBody>
      </p:sp>
      <p:sp>
        <p:nvSpPr>
          <p:cNvPr id="3" name="内容占位符 2"/>
          <p:cNvSpPr>
            <a:spLocks noGrp="1"/>
          </p:cNvSpPr>
          <p:nvPr>
            <p:ph idx="1"/>
          </p:nvPr>
        </p:nvSpPr>
        <p:spPr>
          <a:xfrm>
            <a:off x="393065" y="2007870"/>
            <a:ext cx="8562340" cy="4410075"/>
          </a:xfrm>
        </p:spPr>
        <p:txBody>
          <a:bodyPr/>
          <a:lstStyle/>
          <a:p>
            <a:pPr>
              <a:buSzPct val="100000"/>
              <a:buFont typeface="Wingdings" pitchFamily="2" charset="2"/>
              <a:buChar char="Ø"/>
            </a:pPr>
            <a:r>
              <a:rPr lang="zh-CN" altLang="en-US" dirty="0"/>
              <a:t>ECB模式在用于短数据（如加密密钥）时非常理想，因此如果需要安全地传递DES密钥，ECB是最合适的模式。</a:t>
            </a:r>
          </a:p>
          <a:p>
            <a:pPr>
              <a:buSzPct val="100000"/>
              <a:buFont typeface="Wingdings" pitchFamily="2" charset="2"/>
              <a:buChar char="Ø"/>
            </a:pPr>
            <a:r>
              <a:rPr lang="zh-CN" altLang="en-US" dirty="0"/>
              <a:t>ECB模式的最大缺陷是，若同一明文分组在消息中重复出现，则产生的密文分组也相同</a:t>
            </a:r>
            <a:r>
              <a:rPr lang="zh-CN" altLang="en-US" dirty="0" smtClean="0"/>
              <a:t>。</a:t>
            </a:r>
            <a:endParaRPr lang="en-US" altLang="zh-CN" dirty="0" smtClean="0"/>
          </a:p>
          <a:p>
            <a:pPr>
              <a:buSzPct val="100000"/>
              <a:buFont typeface="Wingdings" pitchFamily="2" charset="2"/>
              <a:buChar char="Ø"/>
            </a:pPr>
            <a:r>
              <a:rPr lang="zh-CN" altLang="en-US" dirty="0" smtClean="0"/>
              <a:t>因此</a:t>
            </a:r>
            <a:r>
              <a:rPr lang="zh-CN" altLang="en-US" dirty="0"/>
              <a:t>，ECB模式用于长消息时可能不够安全，若消息有固定结构，则密码分析者有可能找出这种关系。</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0BB294F-51AB-463A-91BF-476EE4299B0B}"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117</a:t>
            </a:fld>
            <a:endParaRPr lang="en-US" altLang="zh-CN" sz="14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3.4.2 CBC 模式</a:t>
            </a:r>
          </a:p>
        </p:txBody>
      </p:sp>
      <p:sp>
        <p:nvSpPr>
          <p:cNvPr id="3" name="内容占位符 2"/>
          <p:cNvSpPr>
            <a:spLocks noGrp="1"/>
          </p:cNvSpPr>
          <p:nvPr>
            <p:ph idx="1"/>
          </p:nvPr>
        </p:nvSpPr>
        <p:spPr>
          <a:xfrm>
            <a:off x="415925" y="2018030"/>
            <a:ext cx="8539480" cy="1906025"/>
          </a:xfrm>
        </p:spPr>
        <p:txBody>
          <a:bodyPr/>
          <a:lstStyle/>
          <a:p>
            <a:pPr>
              <a:buSzPct val="100000"/>
              <a:buFont typeface="Wingdings" pitchFamily="2" charset="2"/>
              <a:buChar char="Ø"/>
            </a:pPr>
            <a:r>
              <a:rPr lang="zh-CN" altLang="en-US" sz="2800" dirty="0">
                <a:solidFill>
                  <a:schemeClr val="tx1">
                    <a:lumMod val="95000"/>
                    <a:lumOff val="5000"/>
                  </a:schemeClr>
                </a:solidFill>
              </a:rPr>
              <a:t>为了解决ECB模式的安全缺陷，可以让重复的明文分组产生不同的密文分组，CBC模式就可以满足这一要求。CBC模式的加密操作和CBC模式的解密操作分别如图3.18和图3.19所示</a:t>
            </a:r>
            <a:r>
              <a:rPr lang="zh-CN" altLang="en-US" sz="2800" dirty="0" smtClean="0">
                <a:solidFill>
                  <a:schemeClr val="tx1">
                    <a:lumMod val="95000"/>
                    <a:lumOff val="5000"/>
                  </a:schemeClr>
                </a:solidFill>
              </a:rPr>
              <a:t>，</a:t>
            </a:r>
            <a:endParaRPr lang="zh-CN" altLang="en-US" sz="2800" dirty="0">
              <a:solidFill>
                <a:schemeClr val="tx1">
                  <a:lumMod val="95000"/>
                  <a:lumOff val="5000"/>
                </a:schemeClr>
              </a:solidFill>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AABD58E-81A6-40C8-B796-0D7AD0DC3F47}"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118</a:t>
            </a:fld>
            <a:endParaRPr lang="en-US" altLang="zh-CN" sz="1400" dirty="0"/>
          </a:p>
        </p:txBody>
      </p:sp>
      <p:pic>
        <p:nvPicPr>
          <p:cNvPr id="9" name="图片 8" descr="微信图片_20191014210504"/>
          <p:cNvPicPr>
            <a:picLocks noChangeAspect="1"/>
          </p:cNvPicPr>
          <p:nvPr/>
        </p:nvPicPr>
        <p:blipFill>
          <a:blip r:embed="rId2"/>
          <a:stretch>
            <a:fillRect/>
          </a:stretch>
        </p:blipFill>
        <p:spPr>
          <a:xfrm>
            <a:off x="746575" y="3918069"/>
            <a:ext cx="7667443" cy="2025225"/>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3.4.2 CBC 模式</a:t>
            </a:r>
          </a:p>
        </p:txBody>
      </p:sp>
      <p:sp>
        <p:nvSpPr>
          <p:cNvPr id="3" name="内容占位符 2"/>
          <p:cNvSpPr>
            <a:spLocks noGrp="1"/>
          </p:cNvSpPr>
          <p:nvPr>
            <p:ph idx="1"/>
          </p:nvPr>
        </p:nvSpPr>
        <p:spPr>
          <a:xfrm>
            <a:off x="415925" y="2018030"/>
            <a:ext cx="8539480" cy="4114800"/>
          </a:xfrm>
        </p:spPr>
        <p:txBody>
          <a:bodyPr/>
          <a:lstStyle/>
          <a:p>
            <a:pPr>
              <a:buSzPct val="100000"/>
              <a:buFont typeface="Wingdings" pitchFamily="2" charset="2"/>
              <a:buChar char="Ø"/>
            </a:pPr>
            <a:r>
              <a:rPr lang="zh-CN" altLang="en-US" dirty="0" smtClean="0">
                <a:solidFill>
                  <a:schemeClr val="tx1">
                    <a:lumMod val="95000"/>
                    <a:lumOff val="5000"/>
                  </a:schemeClr>
                </a:solidFill>
              </a:rPr>
              <a:t>它</a:t>
            </a:r>
            <a:r>
              <a:rPr lang="zh-CN" altLang="en-US" dirty="0">
                <a:solidFill>
                  <a:schemeClr val="tx1">
                    <a:lumMod val="95000"/>
                    <a:lumOff val="5000"/>
                  </a:schemeClr>
                </a:solidFill>
              </a:rPr>
              <a:t>一次对一个明文分组加密，每次加密使用同一密钥，加密算法的输入是当前明文分组和前一次密文分组的异或</a:t>
            </a:r>
            <a:r>
              <a:rPr lang="zh-CN" altLang="en-US" dirty="0" smtClean="0">
                <a:solidFill>
                  <a:schemeClr val="tx1">
                    <a:lumMod val="95000"/>
                    <a:lumOff val="5000"/>
                  </a:schemeClr>
                </a:solidFill>
              </a:rPr>
              <a:t>，</a:t>
            </a:r>
            <a:endParaRPr lang="en-US" altLang="zh-CN" dirty="0" smtClean="0">
              <a:solidFill>
                <a:schemeClr val="tx1">
                  <a:lumMod val="95000"/>
                  <a:lumOff val="5000"/>
                </a:schemeClr>
              </a:solidFill>
            </a:endParaRPr>
          </a:p>
          <a:p>
            <a:pPr>
              <a:buSzPct val="100000"/>
              <a:buFont typeface="Wingdings" pitchFamily="2" charset="2"/>
              <a:buChar char="Ø"/>
            </a:pPr>
            <a:r>
              <a:rPr lang="zh-CN" altLang="en-US" dirty="0" smtClean="0">
                <a:solidFill>
                  <a:schemeClr val="tx1">
                    <a:lumMod val="95000"/>
                    <a:lumOff val="5000"/>
                  </a:schemeClr>
                </a:solidFill>
              </a:rPr>
              <a:t>因此</a:t>
            </a:r>
            <a:r>
              <a:rPr lang="zh-CN" altLang="en-US" dirty="0">
                <a:solidFill>
                  <a:schemeClr val="tx1">
                    <a:lumMod val="95000"/>
                    <a:lumOff val="5000"/>
                  </a:schemeClr>
                </a:solidFill>
              </a:rPr>
              <a:t>加密算法的输入不会显示与这次的明文分组之间的固定关系，且重复的明文分组不会在密文分组中暴露这种重复关系。</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AABD58E-81A6-40C8-B796-0D7AD0DC3F47}"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119</a:t>
            </a:fld>
            <a:endParaRPr lang="en-US" altLang="zh-CN" sz="1400" dirty="0"/>
          </a:p>
        </p:txBody>
      </p:sp>
    </p:spTree>
    <p:extLst>
      <p:ext uri="{BB962C8B-B14F-4D97-AF65-F5344CB8AC3E}">
        <p14:creationId xmlns:p14="http://schemas.microsoft.com/office/powerpoint/2010/main" val="398685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3.1.2 分组密码的基本原理</a:t>
            </a:r>
            <a:endParaRPr lang="zh-CN" altLang="en-US"/>
          </a:p>
        </p:txBody>
      </p:sp>
      <p:sp>
        <p:nvSpPr>
          <p:cNvPr id="3" name="内容占位符 2"/>
          <p:cNvSpPr>
            <a:spLocks noGrp="1"/>
          </p:cNvSpPr>
          <p:nvPr>
            <p:ph idx="1"/>
          </p:nvPr>
        </p:nvSpPr>
        <p:spPr>
          <a:xfrm>
            <a:off x="206516" y="1941036"/>
            <a:ext cx="8754826" cy="4037965"/>
          </a:xfrm>
        </p:spPr>
        <p:txBody>
          <a:bodyPr/>
          <a:lstStyle/>
          <a:p>
            <a:pPr>
              <a:buSzPct val="100000"/>
              <a:buFont typeface="Wingdings" pitchFamily="2" charset="2"/>
              <a:buChar char="Ø"/>
            </a:pPr>
            <a:r>
              <a:rPr lang="en-US" altLang="zh-CN" dirty="0" err="1" smtClean="0"/>
              <a:t>这时明文的统计特性将被散布到密文中</a:t>
            </a:r>
            <a:r>
              <a:rPr lang="en-US" altLang="zh-CN" dirty="0" err="1"/>
              <a:t>，每个字母在密文中出现的频率比在明文中出现的频率更近于相等，双字母及多字母</a:t>
            </a:r>
            <a:r>
              <a:rPr lang="zh-CN" altLang="en-US" dirty="0"/>
              <a:t>也</a:t>
            </a:r>
            <a:r>
              <a:rPr lang="zh-CN" altLang="en-US" dirty="0" smtClean="0"/>
              <a:t>是</a:t>
            </a:r>
            <a:r>
              <a:rPr lang="zh-CN" altLang="en-US" dirty="0"/>
              <a:t>这样</a:t>
            </a:r>
            <a:r>
              <a:rPr lang="en-US" altLang="zh-CN" dirty="0" smtClean="0"/>
              <a:t>。</a:t>
            </a:r>
          </a:p>
          <a:p>
            <a:pPr>
              <a:buSzPct val="100000"/>
              <a:buFont typeface="Wingdings" pitchFamily="2" charset="2"/>
              <a:buChar char="Ø"/>
            </a:pPr>
            <a:r>
              <a:rPr lang="en-US" altLang="zh-CN" dirty="0" err="1" smtClean="0"/>
              <a:t>在二元分组密码中</a:t>
            </a:r>
            <a:r>
              <a:rPr lang="en-US" altLang="zh-CN" dirty="0" err="1"/>
              <a:t>，可对数据重复执行某个置换，再对这一置换作用于一个函数，</a:t>
            </a:r>
            <a:r>
              <a:rPr lang="en-US" altLang="zh-CN" dirty="0" err="1" smtClean="0"/>
              <a:t>可得扩散</a:t>
            </a:r>
            <a:endParaRPr lang="en-US" altLang="zh-CN" dirty="0" smtClean="0"/>
          </a:p>
          <a:p>
            <a:pPr>
              <a:buSzPct val="100000"/>
              <a:buFont typeface="Wingdings" pitchFamily="2" charset="2"/>
              <a:buChar char="Ø"/>
            </a:pPr>
            <a:r>
              <a:rPr lang="en-US" altLang="zh-CN" dirty="0" err="1" smtClean="0"/>
              <a:t>扩散的目的是使明文密文间的统计关系变得复杂</a:t>
            </a:r>
            <a:r>
              <a:rPr lang="en-US" altLang="zh-CN" dirty="0" err="1"/>
              <a:t>，使攻击者无法得到密钥</a:t>
            </a:r>
            <a:r>
              <a:rPr lang="en-US" altLang="zh-CN" dirty="0"/>
              <a:t>。</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A4BCDDA-6D43-41FD-AC63-1FC7F16EB498}"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123" name="Rectangle 15"/>
          <p:cNvSpPr txBox="1">
            <a:spLocks noGrp="1"/>
          </p:cNvSpPr>
          <p:nvPr>
            <p:ph type="ftr" sz="quarter" idx="4294967295"/>
          </p:nvPr>
        </p:nvSpPr>
        <p:spPr/>
        <p:txBody>
          <a:bodyPr anchor="b"/>
          <a:lstStyle/>
          <a:p>
            <a:pPr marL="0" indent="0" algn="ctr" eaLnBrk="1" hangingPunct="1">
              <a:spcBef>
                <a:spcPct val="0"/>
              </a:spcBef>
              <a:buClrTx/>
              <a:buSzTx/>
              <a:buFontTx/>
              <a:buNone/>
            </a:pPr>
            <a:r>
              <a:rPr lang="zh-CN" altLang="en-US" sz="1400" smtClean="0">
                <a:latin typeface="+mn-lt"/>
                <a:ea typeface="+mn-ea"/>
                <a:cs typeface="+mn-cs"/>
              </a:rPr>
              <a:t>密码学</a:t>
            </a:r>
            <a:r>
              <a:rPr lang="en-US" altLang="zh-CN" sz="1400" smtClean="0">
                <a:latin typeface="+mn-lt"/>
                <a:ea typeface="+mn-ea"/>
                <a:cs typeface="+mn-cs"/>
              </a:rPr>
              <a:t>---</a:t>
            </a:r>
            <a:r>
              <a:rPr lang="zh-CN" altLang="en-US" sz="1400" smtClean="0">
                <a:latin typeface="+mn-lt"/>
                <a:ea typeface="+mn-ea"/>
                <a:cs typeface="+mn-cs"/>
              </a:rPr>
              <a:t>基础理论与应用</a:t>
            </a:r>
            <a:endParaRPr lang="en-US" altLang="zh-CN" sz="1400" dirty="0">
              <a:latin typeface="+mn-lt"/>
              <a:ea typeface="+mn-ea"/>
              <a:cs typeface="+mn-cs"/>
            </a:endParaRPr>
          </a:p>
        </p:txBody>
      </p:sp>
      <p:sp>
        <p:nvSpPr>
          <p:cNvPr id="5124" name="Rectangle 16"/>
          <p:cNvSpPr txBox="1">
            <a:spLocks noGrp="1"/>
          </p:cNvSpPr>
          <p:nvPr>
            <p:ph type="sldNum" sz="quarter" idx="4294967295"/>
          </p:nvPr>
        </p:nvSpPr>
        <p:spPr/>
        <p:txBody>
          <a:bodyPr anchor="b"/>
          <a:lstStyle/>
          <a:p>
            <a:pPr marL="0" indent="0" algn="r" eaLnBrk="1" hangingPunct="1">
              <a:spcBef>
                <a:spcPct val="0"/>
              </a:spcBef>
              <a:buClrTx/>
              <a:buSzTx/>
              <a:buFontTx/>
              <a:buNone/>
            </a:pPr>
            <a:fld id="{9A0DB2DC-4C9A-4742-B13C-FB6460FD3503}" type="slidenum">
              <a:rPr lang="en-US" altLang="zh-CN" sz="1400" dirty="0">
                <a:latin typeface="+mn-lt"/>
                <a:ea typeface="+mn-ea"/>
                <a:cs typeface="+mn-cs"/>
              </a:rPr>
              <a:t>12</a:t>
            </a:fld>
            <a:endParaRPr lang="en-US" altLang="zh-CN" sz="1400" dirty="0">
              <a:latin typeface="+mn-lt"/>
              <a:ea typeface="+mn-ea"/>
              <a:cs typeface="+mn-cs"/>
            </a:endParaRPr>
          </a:p>
        </p:txBody>
      </p:sp>
      <p:graphicFrame>
        <p:nvGraphicFramePr>
          <p:cNvPr id="7" name="对象 6">
            <a:hlinkClick r:id="" action="ppaction://ole?verb=0"/>
          </p:cNvPr>
          <p:cNvGraphicFramePr>
            <a:graphicFrameLocks noChangeAspect="1"/>
          </p:cNvGraphicFramePr>
          <p:nvPr/>
        </p:nvGraphicFramePr>
        <p:xfrm>
          <a:off x="4114800" y="3275330"/>
          <a:ext cx="914400" cy="306705"/>
        </p:xfrm>
        <a:graphic>
          <a:graphicData uri="http://schemas.openxmlformats.org/presentationml/2006/ole">
            <mc:AlternateContent xmlns:mc="http://schemas.openxmlformats.org/markup-compatibility/2006">
              <mc:Choice xmlns:v="urn:schemas-microsoft-com:vml" Requires="v">
                <p:oleObj spid="_x0000_s24619" r:id="rId3" imgW="914400" imgH="306705" progId="Equation.KSEE3">
                  <p:embed/>
                </p:oleObj>
              </mc:Choice>
              <mc:Fallback>
                <p:oleObj r:id="rId3" imgW="914400" imgH="306705" progId="Equation.KSEE3">
                  <p:embed/>
                  <p:pic>
                    <p:nvPicPr>
                      <p:cNvPr id="0" name=""/>
                      <p:cNvPicPr/>
                      <p:nvPr/>
                    </p:nvPicPr>
                    <p:blipFill>
                      <a:blip r:embed="rId4"/>
                      <a:stretch>
                        <a:fillRect/>
                      </a:stretch>
                    </p:blipFill>
                    <p:spPr>
                      <a:xfrm>
                        <a:off x="4114800" y="3275330"/>
                        <a:ext cx="914400" cy="306705"/>
                      </a:xfrm>
                      <a:prstGeom prst="rect">
                        <a:avLst/>
                      </a:prstGeom>
                    </p:spPr>
                  </p:pic>
                </p:oleObj>
              </mc:Fallback>
            </mc:AlternateContent>
          </a:graphicData>
        </a:graphic>
      </p:graphicFrame>
      <p:sp>
        <p:nvSpPr>
          <p:cNvPr id="10" name="页脚占位符 3"/>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11"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12</a:t>
            </a:fld>
            <a:endParaRPr lang="en-US" altLang="zh-CN" sz="1400" dirty="0"/>
          </a:p>
        </p:txBody>
      </p:sp>
    </p:spTree>
    <p:extLst>
      <p:ext uri="{BB962C8B-B14F-4D97-AF65-F5344CB8AC3E}">
        <p14:creationId xmlns:p14="http://schemas.microsoft.com/office/powerpoint/2010/main" val="23926324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3.4.2 CBC 模式</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26085" y="1985010"/>
                <a:ext cx="8529320" cy="3649235"/>
              </a:xfrm>
            </p:spPr>
            <p:txBody>
              <a:bodyPr/>
              <a:lstStyle/>
              <a:p>
                <a:pPr>
                  <a:buSzPct val="100000"/>
                  <a:buFont typeface="Wingdings" pitchFamily="2" charset="2"/>
                  <a:buChar char="Ø"/>
                </a:pPr>
                <a:r>
                  <a:rPr lang="zh-CN" altLang="en-US" dirty="0">
                    <a:solidFill>
                      <a:schemeClr val="tx1">
                        <a:lumMod val="95000"/>
                        <a:lumOff val="5000"/>
                      </a:schemeClr>
                    </a:solidFill>
                    <a:sym typeface="+mn-ea"/>
                  </a:rPr>
                  <a:t>解密时，每个密文分组被解密后，再与前一个密文分组异或，即</a:t>
                </a:r>
              </a:p>
              <a:p>
                <a:pPr marL="0" indent="0">
                  <a:buSzPct val="100000"/>
                  <a:buNone/>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lumMod val="95000"/>
                                  <a:lumOff val="5000"/>
                                </a:schemeClr>
                              </a:solidFill>
                              <a:latin typeface="Cambria Math"/>
                              <a:sym typeface="+mn-ea"/>
                            </a:rPr>
                          </m:ctrlPr>
                        </m:sSubPr>
                        <m:e>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sym typeface="+mn-ea"/>
                            </a:rPr>
                            <m:t>D</m:t>
                          </m:r>
                        </m:e>
                        <m:sub>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sym typeface="+mn-ea"/>
                            </a:rPr>
                            <m:t>k</m:t>
                          </m:r>
                        </m:sub>
                      </m:sSub>
                      <m:d>
                        <m:dPr>
                          <m:begChr m:val="["/>
                          <m:endChr m:val="]"/>
                          <m:ctrlPr>
                            <a:rPr lang="en-US" altLang="zh-CN" i="1" smtClean="0">
                              <a:solidFill>
                                <a:schemeClr val="tx1">
                                  <a:lumMod val="95000"/>
                                  <a:lumOff val="5000"/>
                                </a:schemeClr>
                              </a:solidFill>
                              <a:latin typeface="Cambria Math"/>
                              <a:sym typeface="+mn-ea"/>
                            </a:rPr>
                          </m:ctrlPr>
                        </m:dPr>
                        <m:e>
                          <m:sSub>
                            <m:sSubPr>
                              <m:ctrlPr>
                                <a:rPr lang="en-US" altLang="zh-CN" i="1" smtClean="0">
                                  <a:solidFill>
                                    <a:schemeClr val="tx1">
                                      <a:lumMod val="95000"/>
                                      <a:lumOff val="5000"/>
                                    </a:schemeClr>
                                  </a:solidFill>
                                  <a:latin typeface="Cambria Math"/>
                                  <a:sym typeface="+mn-ea"/>
                                </a:rPr>
                              </m:ctrlPr>
                            </m:sSubPr>
                            <m:e>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sym typeface="+mn-ea"/>
                                </a:rPr>
                                <m:t>y</m:t>
                              </m:r>
                            </m:e>
                            <m:sub>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sym typeface="+mn-ea"/>
                                </a:rPr>
                                <m:t>n</m:t>
                              </m:r>
                            </m:sub>
                          </m:sSub>
                        </m:e>
                      </m:d>
                      <m:r>
                        <m:rPr>
                          <m:nor/>
                        </m:rPr>
                        <a:rPr lang="en-US" altLang="zh-CN"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m:t>
                      </m:r>
                      <m:sSub>
                        <m:sSubPr>
                          <m:ctrlPr>
                            <a:rPr lang="en-US" altLang="zh-CN" i="1" smtClean="0">
                              <a:solidFill>
                                <a:schemeClr val="tx1">
                                  <a:lumMod val="95000"/>
                                  <a:lumOff val="5000"/>
                                </a:schemeClr>
                              </a:solidFill>
                              <a:latin typeface="Cambria Math"/>
                              <a:ea typeface="Cambria Math" panose="02040503050406030204" pitchFamily="18" charset="0"/>
                              <a:sym typeface="+mn-ea"/>
                            </a:rPr>
                          </m:ctrlPr>
                        </m:sSubPr>
                        <m:e>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y</m:t>
                          </m:r>
                        </m:e>
                        <m:sub>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n</m:t>
                          </m:r>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−1</m:t>
                          </m:r>
                        </m:sub>
                      </m:sSub>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m:t>
                      </m:r>
                      <m:sSub>
                        <m:sSubPr>
                          <m:ctrlPr>
                            <a:rPr lang="en-US" altLang="zh-CN" b="0" i="1" smtClean="0">
                              <a:solidFill>
                                <a:schemeClr val="tx1">
                                  <a:lumMod val="95000"/>
                                  <a:lumOff val="5000"/>
                                </a:schemeClr>
                              </a:solidFill>
                              <a:latin typeface="Cambria Math"/>
                              <a:ea typeface="Cambria Math" panose="02040503050406030204" pitchFamily="18" charset="0"/>
                              <a:sym typeface="+mn-ea"/>
                            </a:rPr>
                          </m:ctrlPr>
                        </m:sSubPr>
                        <m:e>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D</m:t>
                          </m:r>
                        </m:e>
                        <m:sub>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k</m:t>
                          </m:r>
                        </m:sub>
                      </m:sSub>
                      <m:d>
                        <m:dPr>
                          <m:begChr m:val="["/>
                          <m:endChr m:val="]"/>
                          <m:ctrlPr>
                            <a:rPr lang="en-US" altLang="zh-CN" b="0" i="1" smtClean="0">
                              <a:solidFill>
                                <a:schemeClr val="tx1">
                                  <a:lumMod val="95000"/>
                                  <a:lumOff val="5000"/>
                                </a:schemeClr>
                              </a:solidFill>
                              <a:latin typeface="Cambria Math"/>
                              <a:ea typeface="Cambria Math" panose="02040503050406030204" pitchFamily="18" charset="0"/>
                              <a:sym typeface="+mn-ea"/>
                            </a:rPr>
                          </m:ctrlPr>
                        </m:dPr>
                        <m:e>
                          <m:sSub>
                            <m:sSubPr>
                              <m:ctrlPr>
                                <a:rPr lang="en-US" altLang="zh-CN" b="0" i="1" smtClean="0">
                                  <a:solidFill>
                                    <a:schemeClr val="tx1">
                                      <a:lumMod val="95000"/>
                                      <a:lumOff val="5000"/>
                                    </a:schemeClr>
                                  </a:solidFill>
                                  <a:latin typeface="Cambria Math"/>
                                  <a:ea typeface="Cambria Math" panose="02040503050406030204" pitchFamily="18" charset="0"/>
                                  <a:sym typeface="+mn-ea"/>
                                </a:rPr>
                              </m:ctrlPr>
                            </m:sSubPr>
                            <m:e>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E</m:t>
                              </m:r>
                            </m:e>
                            <m:sub>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k</m:t>
                              </m:r>
                            </m:sub>
                          </m:sSub>
                          <m:d>
                            <m:dPr>
                              <m:begChr m:val="["/>
                              <m:endChr m:val="]"/>
                              <m:ctrlPr>
                                <a:rPr lang="en-US" altLang="zh-CN" b="0" i="1" smtClean="0">
                                  <a:solidFill>
                                    <a:schemeClr val="tx1">
                                      <a:lumMod val="95000"/>
                                      <a:lumOff val="5000"/>
                                    </a:schemeClr>
                                  </a:solidFill>
                                  <a:latin typeface="Cambria Math"/>
                                  <a:ea typeface="Cambria Math" panose="02040503050406030204" pitchFamily="18" charset="0"/>
                                  <a:sym typeface="+mn-ea"/>
                                </a:rPr>
                              </m:ctrlPr>
                            </m:dPr>
                            <m:e>
                              <m:sSub>
                                <m:sSubPr>
                                  <m:ctrlPr>
                                    <a:rPr lang="en-US" altLang="zh-CN" b="0" i="1" smtClean="0">
                                      <a:solidFill>
                                        <a:schemeClr val="tx1">
                                          <a:lumMod val="95000"/>
                                          <a:lumOff val="5000"/>
                                        </a:schemeClr>
                                      </a:solidFill>
                                      <a:latin typeface="Cambria Math"/>
                                      <a:ea typeface="Cambria Math" panose="02040503050406030204" pitchFamily="18" charset="0"/>
                                      <a:sym typeface="+mn-ea"/>
                                    </a:rPr>
                                  </m:ctrlPr>
                                </m:sSubPr>
                                <m:e>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y</m:t>
                                  </m:r>
                                </m:e>
                                <m:sub>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n</m:t>
                                  </m:r>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−1</m:t>
                                  </m:r>
                                </m:sub>
                              </m:sSub>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m:t>
                              </m:r>
                              <m:sSub>
                                <m:sSubPr>
                                  <m:ctrlPr>
                                    <a:rPr lang="en-US" altLang="zh-CN" b="0" i="1" smtClean="0">
                                      <a:solidFill>
                                        <a:schemeClr val="tx1">
                                          <a:lumMod val="95000"/>
                                          <a:lumOff val="5000"/>
                                        </a:schemeClr>
                                      </a:solidFill>
                                      <a:latin typeface="Cambria Math"/>
                                      <a:ea typeface="Cambria Math" panose="02040503050406030204" pitchFamily="18" charset="0"/>
                                      <a:sym typeface="+mn-ea"/>
                                    </a:rPr>
                                  </m:ctrlPr>
                                </m:sSubPr>
                                <m:e>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x</m:t>
                                  </m:r>
                                </m:e>
                                <m:sub>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n</m:t>
                                  </m:r>
                                </m:sub>
                              </m:sSub>
                            </m:e>
                          </m:d>
                        </m:e>
                      </m:d>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m:t>
                      </m:r>
                      <m:sSub>
                        <m:sSubPr>
                          <m:ctrlPr>
                            <a:rPr lang="en-US" altLang="zh-CN" b="0" i="1" smtClean="0">
                              <a:solidFill>
                                <a:schemeClr val="tx1">
                                  <a:lumMod val="95000"/>
                                  <a:lumOff val="5000"/>
                                </a:schemeClr>
                              </a:solidFill>
                              <a:latin typeface="Cambria Math"/>
                              <a:ea typeface="Cambria Math" panose="02040503050406030204" pitchFamily="18" charset="0"/>
                              <a:sym typeface="+mn-ea"/>
                            </a:rPr>
                          </m:ctrlPr>
                        </m:sSubPr>
                        <m:e>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y</m:t>
                          </m:r>
                        </m:e>
                        <m:sub>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n</m:t>
                          </m:r>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−1</m:t>
                          </m:r>
                        </m:sub>
                      </m:sSub>
                    </m:oMath>
                  </m:oMathPara>
                </a14:m>
                <a:endParaRPr lang="en-US" altLang="zh-CN" b="0" i="1" dirty="0">
                  <a:solidFill>
                    <a:schemeClr val="tx1">
                      <a:lumMod val="95000"/>
                      <a:lumOff val="5000"/>
                    </a:schemeClr>
                  </a:solidFill>
                  <a:latin typeface="Cambria Math" panose="02040503050406030204" pitchFamily="18" charset="0"/>
                  <a:ea typeface="Cambria Math" panose="02040503050406030204" pitchFamily="18" charset="0"/>
                  <a:sym typeface="+mn-ea"/>
                </a:endParaRPr>
              </a:p>
              <a:p>
                <a:pPr marL="0" indent="0">
                  <a:buSzPct val="100000"/>
                  <a:buNone/>
                </a:pPr>
                <a14:m>
                  <m:oMathPara xmlns:m="http://schemas.openxmlformats.org/officeDocument/2006/math">
                    <m:oMathParaPr>
                      <m:jc m:val="centerGroup"/>
                    </m:oMathParaPr>
                    <m:oMath xmlns:m="http://schemas.openxmlformats.org/officeDocument/2006/math">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m:t>
                      </m:r>
                      <m:sSub>
                        <m:sSubPr>
                          <m:ctrlPr>
                            <a:rPr lang="en-US" altLang="zh-CN" i="1">
                              <a:solidFill>
                                <a:schemeClr val="tx1">
                                  <a:lumMod val="95000"/>
                                  <a:lumOff val="5000"/>
                                </a:schemeClr>
                              </a:solidFill>
                              <a:latin typeface="Cambria Math"/>
                              <a:ea typeface="Cambria Math" panose="02040503050406030204" pitchFamily="18" charset="0"/>
                              <a:sym typeface="+mn-ea"/>
                            </a:rPr>
                          </m:ctrlPr>
                        </m:sSubPr>
                        <m:e>
                          <m:r>
                            <m:rPr>
                              <m:nor/>
                            </m:rPr>
                            <a:rPr lang="en-US" altLang="zh-CN" i="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y</m:t>
                          </m:r>
                        </m:e>
                        <m:sub>
                          <m:r>
                            <m:rPr>
                              <m:nor/>
                            </m:rPr>
                            <a:rPr lang="en-US" altLang="zh-CN" i="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n</m:t>
                          </m:r>
                          <m:r>
                            <m:rPr>
                              <m:nor/>
                            </m:rPr>
                            <a:rPr lang="en-US" altLang="zh-CN" i="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−1</m:t>
                          </m:r>
                        </m:sub>
                      </m:sSub>
                      <m:r>
                        <m:rPr>
                          <m:nor/>
                        </m:rPr>
                        <a:rPr lang="en-US" altLang="zh-CN"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m:t>
                      </m:r>
                      <m:sSub>
                        <m:sSubPr>
                          <m:ctrlPr>
                            <a:rPr lang="en-US" altLang="zh-CN" i="1" smtClean="0">
                              <a:solidFill>
                                <a:schemeClr val="tx1">
                                  <a:lumMod val="95000"/>
                                  <a:lumOff val="5000"/>
                                </a:schemeClr>
                              </a:solidFill>
                              <a:latin typeface="Cambria Math"/>
                              <a:ea typeface="Cambria Math" panose="02040503050406030204" pitchFamily="18" charset="0"/>
                              <a:sym typeface="+mn-ea"/>
                            </a:rPr>
                          </m:ctrlPr>
                        </m:sSubPr>
                        <m:e>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x</m:t>
                          </m:r>
                        </m:e>
                        <m:sub>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n</m:t>
                          </m:r>
                        </m:sub>
                      </m:sSub>
                      <m:r>
                        <m:rPr>
                          <m:nor/>
                        </m:rPr>
                        <a:rPr lang="en-US" altLang="zh-CN" i="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m:t>
                      </m:r>
                      <m:sSub>
                        <m:sSubPr>
                          <m:ctrlPr>
                            <a:rPr lang="en-US" altLang="zh-CN" i="1">
                              <a:solidFill>
                                <a:schemeClr val="tx1">
                                  <a:lumMod val="95000"/>
                                  <a:lumOff val="5000"/>
                                </a:schemeClr>
                              </a:solidFill>
                              <a:latin typeface="Cambria Math"/>
                              <a:ea typeface="Cambria Math" panose="02040503050406030204" pitchFamily="18" charset="0"/>
                              <a:sym typeface="+mn-ea"/>
                            </a:rPr>
                          </m:ctrlPr>
                        </m:sSubPr>
                        <m:e>
                          <m:r>
                            <m:rPr>
                              <m:nor/>
                            </m:rPr>
                            <a:rPr lang="en-US" altLang="zh-CN" i="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y</m:t>
                          </m:r>
                        </m:e>
                        <m:sub>
                          <m:r>
                            <m:rPr>
                              <m:nor/>
                            </m:rPr>
                            <a:rPr lang="en-US" altLang="zh-CN" i="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n</m:t>
                          </m:r>
                          <m:r>
                            <m:rPr>
                              <m:nor/>
                            </m:rPr>
                            <a:rPr lang="en-US" altLang="zh-CN" i="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−1</m:t>
                          </m:r>
                        </m:sub>
                      </m:sSub>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m:t>
                      </m:r>
                      <m:sSub>
                        <m:sSubPr>
                          <m:ctrlPr>
                            <a:rPr lang="en-US" altLang="zh-CN" b="0" i="1" smtClean="0">
                              <a:solidFill>
                                <a:schemeClr val="tx1">
                                  <a:lumMod val="95000"/>
                                  <a:lumOff val="5000"/>
                                </a:schemeClr>
                              </a:solidFill>
                              <a:latin typeface="Cambria Math"/>
                              <a:ea typeface="Cambria Math" panose="02040503050406030204" pitchFamily="18" charset="0"/>
                              <a:sym typeface="+mn-ea"/>
                            </a:rPr>
                          </m:ctrlPr>
                        </m:sSubPr>
                        <m:e>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x</m:t>
                          </m:r>
                        </m:e>
                        <m:sub>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n</m:t>
                          </m:r>
                        </m:sub>
                      </m:sSub>
                    </m:oMath>
                  </m:oMathPara>
                </a14:m>
                <a:endParaRPr lang="en-US" altLang="zh-CN"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endParaRPr>
              </a:p>
              <a:p>
                <a:pPr marL="0" indent="0" algn="ctr">
                  <a:buSzPct val="100000"/>
                  <a:buNone/>
                </a:pP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mn-ea"/>
                  </a:rPr>
                  <a:t>（设</a:t>
                </a:r>
                <a14:m>
                  <m:oMath xmlns:m="http://schemas.openxmlformats.org/officeDocument/2006/math">
                    <m:sSub>
                      <m:sSubPr>
                        <m:ctrlPr>
                          <a:rPr lang="en-US" altLang="zh-CN" i="1">
                            <a:solidFill>
                              <a:schemeClr val="tx1">
                                <a:lumMod val="95000"/>
                                <a:lumOff val="5000"/>
                              </a:schemeClr>
                            </a:solidFill>
                            <a:latin typeface="Cambria Math"/>
                            <a:ea typeface="Cambria Math" panose="02040503050406030204" pitchFamily="18" charset="0"/>
                            <a:sym typeface="+mn-ea"/>
                          </a:rPr>
                        </m:ctrlPr>
                      </m:sSubPr>
                      <m:e>
                        <m:sSub>
                          <m:sSubPr>
                            <m:ctrlPr>
                              <a:rPr lang="en-US" altLang="zh-CN" i="1" smtClean="0">
                                <a:solidFill>
                                  <a:schemeClr val="tx1">
                                    <a:lumMod val="95000"/>
                                    <a:lumOff val="5000"/>
                                  </a:schemeClr>
                                </a:solidFill>
                                <a:latin typeface="Cambria Math"/>
                                <a:ea typeface="Cambria Math" panose="02040503050406030204" pitchFamily="18" charset="0"/>
                                <a:sym typeface="+mn-ea"/>
                              </a:rPr>
                            </m:ctrlPr>
                          </m:sSubPr>
                          <m:e>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y</m:t>
                            </m:r>
                          </m:e>
                          <m:sub>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n</m:t>
                            </m:r>
                          </m:sub>
                        </m:sSub>
                        <m:r>
                          <m:rPr>
                            <m:nor/>
                          </m:rPr>
                          <a:rPr lang="en-US" altLang="zh-CN" b="0" i="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m:t>
                        </m:r>
                        <m:r>
                          <m:rPr>
                            <m:nor/>
                          </m:rPr>
                          <a:rPr lang="en-US" altLang="zh-CN" i="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E</m:t>
                        </m:r>
                      </m:e>
                      <m:sub>
                        <m:r>
                          <m:rPr>
                            <m:nor/>
                          </m:rPr>
                          <a:rPr lang="en-US" altLang="zh-CN" i="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k</m:t>
                        </m:r>
                      </m:sub>
                    </m:sSub>
                    <m:d>
                      <m:dPr>
                        <m:begChr m:val="["/>
                        <m:endChr m:val="]"/>
                        <m:ctrlPr>
                          <a:rPr lang="en-US" altLang="zh-CN" i="1">
                            <a:solidFill>
                              <a:schemeClr val="tx1">
                                <a:lumMod val="95000"/>
                                <a:lumOff val="5000"/>
                              </a:schemeClr>
                            </a:solidFill>
                            <a:latin typeface="Cambria Math"/>
                            <a:ea typeface="Cambria Math" panose="02040503050406030204" pitchFamily="18" charset="0"/>
                            <a:sym typeface="+mn-ea"/>
                          </a:rPr>
                        </m:ctrlPr>
                      </m:dPr>
                      <m:e>
                        <m:sSub>
                          <m:sSubPr>
                            <m:ctrlPr>
                              <a:rPr lang="en-US" altLang="zh-CN" i="1">
                                <a:solidFill>
                                  <a:schemeClr val="tx1">
                                    <a:lumMod val="95000"/>
                                    <a:lumOff val="5000"/>
                                  </a:schemeClr>
                                </a:solidFill>
                                <a:latin typeface="Cambria Math"/>
                                <a:ea typeface="Cambria Math" panose="02040503050406030204" pitchFamily="18" charset="0"/>
                                <a:sym typeface="+mn-ea"/>
                              </a:rPr>
                            </m:ctrlPr>
                          </m:sSubPr>
                          <m:e>
                            <m:r>
                              <m:rPr>
                                <m:nor/>
                              </m:rPr>
                              <a:rPr lang="en-US" altLang="zh-CN" i="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y</m:t>
                            </m:r>
                          </m:e>
                          <m:sub>
                            <m:r>
                              <m:rPr>
                                <m:nor/>
                              </m:rPr>
                              <a:rPr lang="en-US" altLang="zh-CN" i="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n</m:t>
                            </m:r>
                            <m:r>
                              <m:rPr>
                                <m:nor/>
                              </m:rPr>
                              <a:rPr lang="en-US" altLang="zh-CN" i="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−1</m:t>
                            </m:r>
                          </m:sub>
                        </m:sSub>
                        <m:r>
                          <m:rPr>
                            <m:nor/>
                          </m:rPr>
                          <a:rPr lang="en-US" altLang="zh-CN" i="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m:t>
                        </m:r>
                        <m:sSub>
                          <m:sSubPr>
                            <m:ctrlPr>
                              <a:rPr lang="en-US" altLang="zh-CN" i="1">
                                <a:solidFill>
                                  <a:schemeClr val="tx1">
                                    <a:lumMod val="95000"/>
                                    <a:lumOff val="5000"/>
                                  </a:schemeClr>
                                </a:solidFill>
                                <a:latin typeface="Cambria Math"/>
                                <a:ea typeface="Cambria Math" panose="02040503050406030204" pitchFamily="18" charset="0"/>
                                <a:sym typeface="+mn-ea"/>
                              </a:rPr>
                            </m:ctrlPr>
                          </m:sSubPr>
                          <m:e>
                            <m:r>
                              <m:rPr>
                                <m:nor/>
                              </m:rPr>
                              <a:rPr lang="en-US" altLang="zh-CN" i="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x</m:t>
                            </m:r>
                          </m:e>
                          <m:sub>
                            <m:r>
                              <m:rPr>
                                <m:nor/>
                              </m:rPr>
                              <a:rPr lang="en-US" altLang="zh-CN" i="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sym typeface="+mn-ea"/>
                              </a:rPr>
                              <m:t>n</m:t>
                            </m:r>
                          </m:sub>
                        </m:sSub>
                      </m:e>
                    </m:d>
                  </m:oMath>
                </a14:m>
                <a:r>
                  <a:rPr lang="zh-CN" altLang="en-US"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a:t>
                </a:r>
                <a:endParaRPr lang="en-US" altLang="zh-CN"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endParaRPr>
              </a:p>
              <a:p>
                <a:pPr>
                  <a:buSzPct val="100000"/>
                  <a:buFont typeface="Wingdings" pitchFamily="2" charset="2"/>
                  <a:buChar char="Ø"/>
                </a:pPr>
                <a:r>
                  <a:rPr lang="zh-CN" altLang="en-US" dirty="0">
                    <a:solidFill>
                      <a:schemeClr val="tx1">
                        <a:lumMod val="95000"/>
                        <a:lumOff val="5000"/>
                      </a:schemeClr>
                    </a:solidFill>
                    <a:sym typeface="+mn-ea"/>
                  </a:rPr>
                  <a:t>因而产生明文分组。</a:t>
                </a:r>
                <a:endParaRPr lang="en-US" altLang="zh-CN" dirty="0">
                  <a:solidFill>
                    <a:schemeClr val="tx1">
                      <a:lumMod val="95000"/>
                      <a:lumOff val="5000"/>
                    </a:schemeClr>
                  </a:solidFill>
                  <a:sym typeface="+mn-ea"/>
                </a:endParaRPr>
              </a:p>
              <a:p>
                <a:pPr marL="0" indent="0">
                  <a:buNone/>
                </a:pPr>
                <a:endParaRPr lang="zh-CN" altLang="en-US" dirty="0">
                  <a:solidFill>
                    <a:schemeClr val="tx1">
                      <a:lumMod val="95000"/>
                      <a:lumOff val="5000"/>
                    </a:schemeClr>
                  </a:solidFill>
                  <a:sym typeface="+mn-ea"/>
                </a:endParaRPr>
              </a:p>
              <a:p>
                <a:pPr marL="0" indent="0">
                  <a:buNone/>
                </a:pPr>
                <a:endParaRPr lang="zh-CN" altLang="en-US" dirty="0">
                  <a:solidFill>
                    <a:schemeClr val="tx1">
                      <a:lumMod val="95000"/>
                      <a:lumOff val="5000"/>
                    </a:schemeClr>
                  </a:solidFill>
                </a:endParaRPr>
              </a:p>
              <a:p>
                <a:pPr marL="0" indent="0">
                  <a:buNone/>
                </a:pP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26085" y="1985010"/>
                <a:ext cx="8529320" cy="3649235"/>
              </a:xfrm>
              <a:blipFill rotWithShape="1">
                <a:blip r:embed="rId2"/>
                <a:stretch>
                  <a:fillRect l="-1644" t="-2174" b="-183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836A5168-A950-4E14-8B54-0FC0E8511622}"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10"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120</a:t>
            </a:fld>
            <a:endParaRPr lang="en-US" altLang="zh-CN" sz="14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3.4.3 CFB 模式</a:t>
            </a:r>
          </a:p>
        </p:txBody>
      </p:sp>
      <p:sp>
        <p:nvSpPr>
          <p:cNvPr id="3" name="内容占位符 2"/>
          <p:cNvSpPr>
            <a:spLocks noGrp="1"/>
          </p:cNvSpPr>
          <p:nvPr>
            <p:ph idx="1"/>
          </p:nvPr>
        </p:nvSpPr>
        <p:spPr>
          <a:xfrm>
            <a:off x="360045" y="2007870"/>
            <a:ext cx="8583930" cy="4420870"/>
          </a:xfrm>
        </p:spPr>
        <p:txBody>
          <a:bodyPr/>
          <a:lstStyle/>
          <a:p>
            <a:pPr>
              <a:buSzPct val="100000"/>
              <a:buFont typeface="Wingdings" pitchFamily="2" charset="2"/>
              <a:buChar char="Ø"/>
            </a:pPr>
            <a:r>
              <a:rPr lang="en-US" altLang="zh-CN" sz="2800" dirty="0">
                <a:solidFill>
                  <a:schemeClr val="tx1">
                    <a:lumMod val="95000"/>
                    <a:lumOff val="5000"/>
                  </a:schemeClr>
                </a:solidFill>
              </a:rPr>
              <a:t>DES是分组长为64bit的分组密码，但利用CFB模式或OFB模式可将DES</a:t>
            </a:r>
            <a:r>
              <a:rPr lang="en-US" altLang="zh-CN" sz="2800" dirty="0" smtClean="0">
                <a:solidFill>
                  <a:schemeClr val="tx1">
                    <a:lumMod val="95000"/>
                    <a:lumOff val="5000"/>
                  </a:schemeClr>
                </a:solidFill>
              </a:rPr>
              <a:t>转换为流密码。</a:t>
            </a:r>
          </a:p>
          <a:p>
            <a:pPr>
              <a:buSzPct val="100000"/>
              <a:buFont typeface="Wingdings" pitchFamily="2" charset="2"/>
              <a:buChar char="Ø"/>
            </a:pPr>
            <a:r>
              <a:rPr lang="en-US" altLang="zh-CN" sz="2800" dirty="0" smtClean="0">
                <a:solidFill>
                  <a:schemeClr val="tx1">
                    <a:lumMod val="95000"/>
                    <a:lumOff val="5000"/>
                  </a:schemeClr>
                </a:solidFill>
              </a:rPr>
              <a:t>CFB</a:t>
            </a:r>
            <a:r>
              <a:rPr lang="en-US" altLang="zh-CN" sz="2800" dirty="0">
                <a:solidFill>
                  <a:schemeClr val="tx1">
                    <a:lumMod val="95000"/>
                    <a:lumOff val="5000"/>
                  </a:schemeClr>
                </a:solidFill>
              </a:rPr>
              <a:t>模式的加密操作和CFB模式的解密操作分别如图3.20和图3.21所示。</a:t>
            </a:r>
          </a:p>
          <a:p>
            <a:pPr marL="0" indent="0">
              <a:buNone/>
            </a:pPr>
            <a:endParaRPr lang="en-US" altLang="zh-CN" sz="2800" dirty="0">
              <a:solidFill>
                <a:schemeClr val="tx1">
                  <a:lumMod val="95000"/>
                  <a:lumOff val="5000"/>
                </a:schemeClr>
              </a:solidFill>
            </a:endParaRPr>
          </a:p>
          <a:p>
            <a:pPr marL="0" indent="0">
              <a:buNone/>
            </a:pPr>
            <a:endParaRPr lang="en-US" altLang="zh-CN" sz="2800" dirty="0">
              <a:solidFill>
                <a:schemeClr val="tx1">
                  <a:lumMod val="95000"/>
                  <a:lumOff val="5000"/>
                </a:schemeClr>
              </a:solidFill>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826500CC-087F-4A79-A33E-1E2D387A6E6E}"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5" name="图片 4" descr="微信图片_20191014211938"/>
          <p:cNvPicPr>
            <a:picLocks noChangeAspect="1"/>
          </p:cNvPicPr>
          <p:nvPr/>
        </p:nvPicPr>
        <p:blipFill>
          <a:blip r:embed="rId2"/>
          <a:stretch>
            <a:fillRect/>
          </a:stretch>
        </p:blipFill>
        <p:spPr>
          <a:xfrm>
            <a:off x="206515" y="3789040"/>
            <a:ext cx="8705075" cy="2454915"/>
          </a:xfrm>
          <a:prstGeom prst="rect">
            <a:avLst/>
          </a:prstGeom>
        </p:spPr>
      </p:pic>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121</a:t>
            </a:fld>
            <a:endParaRPr lang="en-US" altLang="zh-CN" sz="14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3.4.3 CFB 模式</a:t>
            </a:r>
            <a:endParaRPr lang="zh-CN" altLang="en-US"/>
          </a:p>
        </p:txBody>
      </p:sp>
      <p:sp>
        <p:nvSpPr>
          <p:cNvPr id="3" name="内容占位符 2"/>
          <p:cNvSpPr>
            <a:spLocks noGrp="1"/>
          </p:cNvSpPr>
          <p:nvPr>
            <p:ph idx="1"/>
          </p:nvPr>
        </p:nvSpPr>
        <p:spPr>
          <a:xfrm>
            <a:off x="296525" y="1898830"/>
            <a:ext cx="8658880" cy="4124960"/>
          </a:xfrm>
        </p:spPr>
        <p:txBody>
          <a:bodyPr/>
          <a:lstStyle/>
          <a:p>
            <a:pPr>
              <a:buSzPct val="100000"/>
              <a:buFont typeface="Wingdings" pitchFamily="2" charset="2"/>
              <a:buChar char="Ø"/>
            </a:pPr>
            <a:r>
              <a:rPr lang="zh-CN" altLang="en-US" sz="2800" dirty="0"/>
              <a:t>加密时，加密算法的输入是64bit移位寄存器，其初值为某个初始向量IV。解密时，将收到的密文单元与加密函数的输出进行异或。</a:t>
            </a:r>
          </a:p>
          <a:p>
            <a:pPr>
              <a:buSzPct val="100000"/>
              <a:buFont typeface="Wingdings" pitchFamily="2" charset="2"/>
              <a:buChar char="Ø"/>
            </a:pPr>
            <a:r>
              <a:rPr lang="zh-CN" altLang="en-US" sz="2800" dirty="0"/>
              <a:t>CFB模式除能获得保密性外，还能用于认证。CFB模式的特点为适合数据以比特或字节为单位出现，存在有限的错误传播等。</a:t>
            </a:r>
          </a:p>
          <a:p>
            <a:pPr>
              <a:buSzPct val="100000"/>
              <a:buFont typeface="Wingdings" pitchFamily="2" charset="2"/>
              <a:buChar char="Ø"/>
            </a:pPr>
            <a:r>
              <a:rPr lang="zh-CN" altLang="zh-CN" sz="2800" dirty="0" smtClean="0"/>
              <a:t>利用</a:t>
            </a:r>
            <a:r>
              <a:rPr lang="en-US" altLang="zh-CN" sz="2800" dirty="0"/>
              <a:t>CFB</a:t>
            </a:r>
            <a:r>
              <a:rPr lang="zh-CN" altLang="zh-CN" sz="2800" dirty="0"/>
              <a:t>模式或</a:t>
            </a:r>
            <a:r>
              <a:rPr lang="en-US" altLang="zh-CN" sz="2800" dirty="0"/>
              <a:t>OFB</a:t>
            </a:r>
            <a:r>
              <a:rPr lang="zh-CN" altLang="zh-CN" sz="2800" dirty="0"/>
              <a:t>模式可</a:t>
            </a:r>
            <a:r>
              <a:rPr lang="zh-CN" altLang="zh-CN" sz="2800" dirty="0" smtClean="0"/>
              <a:t>将</a:t>
            </a:r>
            <a:r>
              <a:rPr lang="zh-CN" altLang="en-US" sz="2800" dirty="0" smtClean="0"/>
              <a:t>分组密码</a:t>
            </a:r>
            <a:r>
              <a:rPr lang="zh-CN" altLang="zh-CN" sz="2800" dirty="0" smtClean="0"/>
              <a:t>转换</a:t>
            </a:r>
            <a:r>
              <a:rPr lang="zh-CN" altLang="zh-CN" sz="2800" dirty="0"/>
              <a:t>为流密码。流密码不需要对消息填充，而且运行是实时的，因此如果传送字母流，可使用流密码对每个字母直接加密并传送</a:t>
            </a:r>
            <a:r>
              <a:rPr lang="zh-CN" altLang="zh-CN" sz="2800" dirty="0" smtClean="0"/>
              <a:t>。</a:t>
            </a:r>
            <a:endParaRPr lang="en-US" altLang="zh-CN" sz="2800" b="1" dirty="0"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DB5BC30-3F11-4235-A347-6DFEE010BDA4}"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122</a:t>
            </a:fld>
            <a:endParaRPr lang="en-US" altLang="zh-CN" sz="1400"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3.4.4 OFB 模式</a:t>
            </a:r>
          </a:p>
        </p:txBody>
      </p:sp>
      <p:sp>
        <p:nvSpPr>
          <p:cNvPr id="3" name="内容占位符 2"/>
          <p:cNvSpPr>
            <a:spLocks noGrp="1"/>
          </p:cNvSpPr>
          <p:nvPr>
            <p:ph idx="1"/>
          </p:nvPr>
        </p:nvSpPr>
        <p:spPr>
          <a:xfrm>
            <a:off x="480695" y="1997075"/>
            <a:ext cx="8474710" cy="4135755"/>
          </a:xfrm>
        </p:spPr>
        <p:txBody>
          <a:bodyPr/>
          <a:lstStyle/>
          <a:p>
            <a:pPr marL="0" indent="720000">
              <a:buNone/>
            </a:pPr>
            <a:r>
              <a:rPr lang="zh-CN" altLang="en-US" sz="2800" dirty="0"/>
              <a:t>OFB模式的结构类似于CFB模式，OFB模式的加密操作和OFB模式的解密操作分别如图3.22和图3.23所示。不同之处在于OFB模式是将加密算法的输出反馈到移位寄存器，而CFB模式是将密文单元反馈到移位寄存器。</a:t>
            </a:r>
          </a:p>
          <a:p>
            <a:pPr marL="0" indent="0">
              <a:buNone/>
            </a:pPr>
            <a:endParaRPr lang="zh-CN" altLang="en-US" sz="2800"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0DF15AD-DCEF-4C9B-9AE9-618659F53378}"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5" name="图片 4" descr="微信图片_20191014215606"/>
          <p:cNvPicPr>
            <a:picLocks noChangeAspect="1"/>
          </p:cNvPicPr>
          <p:nvPr/>
        </p:nvPicPr>
        <p:blipFill>
          <a:blip r:embed="rId2"/>
          <a:stretch>
            <a:fillRect/>
          </a:stretch>
        </p:blipFill>
        <p:spPr>
          <a:xfrm>
            <a:off x="782320" y="4251325"/>
            <a:ext cx="7266940" cy="1881505"/>
          </a:xfrm>
          <a:prstGeom prst="rect">
            <a:avLst/>
          </a:prstGeom>
        </p:spPr>
      </p:pic>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123</a:t>
            </a:fld>
            <a:endParaRPr lang="en-US" altLang="zh-CN" sz="14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3.4.5 CTR 模式</a:t>
            </a:r>
          </a:p>
        </p:txBody>
      </p:sp>
      <p:sp>
        <p:nvSpPr>
          <p:cNvPr id="3" name="内容占位符 2"/>
          <p:cNvSpPr>
            <a:spLocks noGrp="1"/>
          </p:cNvSpPr>
          <p:nvPr>
            <p:ph idx="1"/>
          </p:nvPr>
        </p:nvSpPr>
        <p:spPr>
          <a:xfrm>
            <a:off x="525145" y="2018030"/>
            <a:ext cx="8430260" cy="4443095"/>
          </a:xfrm>
        </p:spPr>
        <p:txBody>
          <a:bodyPr/>
          <a:lstStyle/>
          <a:p>
            <a:pPr marL="0" indent="720000">
              <a:buNone/>
            </a:pPr>
            <a:r>
              <a:rPr lang="zh-CN" altLang="en-US" sz="2800" dirty="0"/>
              <a:t>CTR模式被广泛用于ATM网络安全和IPSec应用中，CTR模式的加密操作和CTR模式的解密操作分别如图3.24和图3.25所示</a:t>
            </a:r>
            <a:r>
              <a:rPr lang="zh-CN" altLang="en-US" sz="2800" dirty="0" smtClean="0"/>
              <a:t>。</a:t>
            </a:r>
            <a:endParaRPr lang="zh-CN" altLang="en-US" sz="2800"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AAB4313-48D1-47F8-9E0C-E003C398F3BA}"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124</a:t>
            </a:fld>
            <a:endParaRPr lang="en-US" altLang="zh-CN" sz="1400" dirty="0"/>
          </a:p>
        </p:txBody>
      </p:sp>
      <p:pic>
        <p:nvPicPr>
          <p:cNvPr id="9" name="图片 8" descr="微信图片_20191014220335"/>
          <p:cNvPicPr>
            <a:picLocks noChangeAspect="1"/>
          </p:cNvPicPr>
          <p:nvPr/>
        </p:nvPicPr>
        <p:blipFill>
          <a:blip r:embed="rId2"/>
          <a:stretch>
            <a:fillRect/>
          </a:stretch>
        </p:blipFill>
        <p:spPr>
          <a:xfrm>
            <a:off x="431540" y="3654025"/>
            <a:ext cx="8380625" cy="2250250"/>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3.4.5 CTR 模式</a:t>
            </a:r>
            <a:endParaRPr lang="zh-CN" altLang="en-US"/>
          </a:p>
        </p:txBody>
      </p:sp>
      <p:sp>
        <p:nvSpPr>
          <p:cNvPr id="3" name="内容占位符 2"/>
          <p:cNvSpPr>
            <a:spLocks noGrp="1"/>
          </p:cNvSpPr>
          <p:nvPr>
            <p:ph idx="1"/>
          </p:nvPr>
        </p:nvSpPr>
        <p:spPr>
          <a:xfrm>
            <a:off x="371475" y="2018030"/>
            <a:ext cx="8583930" cy="4114800"/>
          </a:xfrm>
        </p:spPr>
        <p:txBody>
          <a:bodyPr/>
          <a:lstStyle/>
          <a:p>
            <a:pPr marL="0" indent="720000">
              <a:buNone/>
            </a:pPr>
            <a:r>
              <a:rPr lang="zh-CN" altLang="en-US" sz="2800" dirty="0"/>
              <a:t>相对于其他模式而言，CTR模式具有如下特点。</a:t>
            </a:r>
          </a:p>
          <a:p>
            <a:pPr marL="0" indent="720000">
              <a:buNone/>
            </a:pPr>
            <a:r>
              <a:rPr lang="zh-CN" altLang="en-US" sz="2800" dirty="0"/>
              <a:t>（1）硬件效率；               </a:t>
            </a:r>
          </a:p>
          <a:p>
            <a:pPr marL="0" indent="720000">
              <a:buNone/>
            </a:pPr>
            <a:r>
              <a:rPr lang="zh-CN" altLang="en-US" sz="2800" dirty="0"/>
              <a:t>（2）软件效率；               </a:t>
            </a:r>
          </a:p>
          <a:p>
            <a:pPr marL="0" indent="720000">
              <a:buNone/>
            </a:pPr>
            <a:r>
              <a:rPr lang="zh-CN" altLang="en-US" sz="2800" dirty="0"/>
              <a:t>（3）预处理；</a:t>
            </a:r>
          </a:p>
          <a:p>
            <a:pPr marL="0" indent="720000">
              <a:buNone/>
            </a:pPr>
            <a:r>
              <a:rPr lang="zh-CN" altLang="en-US" sz="2800" dirty="0"/>
              <a:t>（4）随机访问；</a:t>
            </a:r>
          </a:p>
          <a:p>
            <a:pPr marL="0" indent="720000">
              <a:buNone/>
            </a:pPr>
            <a:r>
              <a:rPr lang="zh-CN" altLang="en-US" sz="2800" dirty="0"/>
              <a:t>（5）可证明的安全性。</a:t>
            </a:r>
          </a:p>
          <a:p>
            <a:pPr marL="0" indent="0">
              <a:buNone/>
            </a:pPr>
            <a:r>
              <a:rPr lang="zh-CN" altLang="en-US" sz="2800" dirty="0" smtClean="0">
                <a:sym typeface="+mn-ea"/>
              </a:rPr>
              <a:t>      （</a:t>
            </a:r>
            <a:r>
              <a:rPr lang="zh-CN" altLang="en-US" sz="2800" dirty="0">
                <a:sym typeface="+mn-ea"/>
              </a:rPr>
              <a:t>6）简单性：</a:t>
            </a:r>
          </a:p>
          <a:p>
            <a:pPr marL="0" indent="0">
              <a:buNone/>
            </a:pPr>
            <a:r>
              <a:rPr lang="zh-CN" altLang="en-US" sz="2800" dirty="0" smtClean="0">
                <a:sym typeface="+mn-ea"/>
              </a:rPr>
              <a:t>       （</a:t>
            </a:r>
            <a:r>
              <a:rPr lang="zh-CN" altLang="en-US" sz="2800" dirty="0">
                <a:sym typeface="+mn-ea"/>
              </a:rPr>
              <a:t>7）无填充：</a:t>
            </a:r>
          </a:p>
          <a:p>
            <a:pPr marL="0" indent="0">
              <a:buNone/>
            </a:pPr>
            <a:endParaRPr lang="zh-CN" altLang="en-US" sz="2800" dirty="0">
              <a:solidFill>
                <a:schemeClr val="tx1">
                  <a:lumMod val="95000"/>
                  <a:lumOff val="5000"/>
                </a:schemeClr>
              </a:solidFill>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6FCC7E7C-41D0-4B78-9A6B-6AC8B2D8023F}"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125</a:t>
            </a:fld>
            <a:endParaRPr lang="en-US" altLang="zh-CN" sz="14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3.5 分组密码分析</a:t>
            </a:r>
          </a:p>
        </p:txBody>
      </p:sp>
      <p:sp>
        <p:nvSpPr>
          <p:cNvPr id="3" name="内容占位符 2"/>
          <p:cNvSpPr>
            <a:spLocks noGrp="1"/>
          </p:cNvSpPr>
          <p:nvPr>
            <p:ph idx="1"/>
          </p:nvPr>
        </p:nvSpPr>
        <p:spPr>
          <a:xfrm>
            <a:off x="251520" y="1898830"/>
            <a:ext cx="8892480" cy="4114800"/>
          </a:xfrm>
        </p:spPr>
        <p:txBody>
          <a:bodyPr/>
          <a:lstStyle/>
          <a:p>
            <a:pPr>
              <a:buFont typeface="Wingdings" pitchFamily="2" charset="2"/>
              <a:buChar char="Ø"/>
            </a:pPr>
            <a:r>
              <a:rPr lang="zh-CN" altLang="en-US" sz="2800" dirty="0"/>
              <a:t>对分组密码的安全性分析主要包括3个方面的内容</a:t>
            </a:r>
            <a:r>
              <a:rPr lang="zh-CN" altLang="en-US" sz="2800" dirty="0" smtClean="0"/>
              <a:t>：</a:t>
            </a:r>
            <a:endParaRPr lang="en-US" altLang="zh-CN" sz="2800" dirty="0" smtClean="0"/>
          </a:p>
          <a:p>
            <a:pPr>
              <a:buFont typeface="Wingdings" pitchFamily="2" charset="2"/>
              <a:buChar char="Ø"/>
            </a:pPr>
            <a:r>
              <a:rPr lang="zh-CN" altLang="en-US" sz="2800" dirty="0" smtClean="0"/>
              <a:t>一</a:t>
            </a:r>
            <a:r>
              <a:rPr lang="zh-CN" altLang="en-US" sz="2800" dirty="0"/>
              <a:t>是基于数学方法研究，如差分分析、线性分析及其变体不可能差分分析、截断差分分析、高阶差分分析、多重线性分析等，此外还存在积分攻击、相关密钥攻击、碰撞攻击、代数攻击等不同思想的分析方法</a:t>
            </a:r>
            <a:r>
              <a:rPr lang="zh-CN" altLang="en-US" sz="2800" dirty="0" smtClean="0"/>
              <a:t>；</a:t>
            </a:r>
            <a:endParaRPr lang="en-US" altLang="zh-CN" sz="2800" dirty="0" smtClean="0"/>
          </a:p>
          <a:p>
            <a:pPr>
              <a:buFont typeface="Wingdings" pitchFamily="2" charset="2"/>
              <a:buChar char="Ø"/>
            </a:pPr>
            <a:r>
              <a:rPr lang="zh-CN" altLang="en-US" sz="2800" dirty="0" smtClean="0"/>
              <a:t>二</a:t>
            </a:r>
            <a:r>
              <a:rPr lang="zh-CN" altLang="en-US" sz="2800" dirty="0"/>
              <a:t>是结合物理实现方式研究，如侧信道攻击</a:t>
            </a:r>
            <a:r>
              <a:rPr lang="zh-CN" altLang="en-US" sz="2800" dirty="0" smtClean="0"/>
              <a:t>；</a:t>
            </a:r>
            <a:endParaRPr lang="en-US" altLang="zh-CN" sz="2800" dirty="0" smtClean="0"/>
          </a:p>
          <a:p>
            <a:pPr>
              <a:buFont typeface="Wingdings" pitchFamily="2" charset="2"/>
              <a:buChar char="Ø"/>
            </a:pPr>
            <a:r>
              <a:rPr lang="zh-CN" altLang="en-US" sz="2800" dirty="0" smtClean="0"/>
              <a:t>三</a:t>
            </a:r>
            <a:r>
              <a:rPr lang="zh-CN" altLang="en-US" sz="2800" dirty="0"/>
              <a:t>是研究算法在不同使用模式下的安全性，如分析算法在CBC模式下的安全性等。</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5BC43A6-5B78-43C5-BA0B-760F906AF11E}"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126</a:t>
            </a:fld>
            <a:endParaRPr lang="en-US" altLang="zh-CN" sz="14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3.5.1 差分分析</a:t>
            </a:r>
          </a:p>
        </p:txBody>
      </p:sp>
      <p:sp>
        <p:nvSpPr>
          <p:cNvPr id="3" name="内容占位符 2"/>
          <p:cNvSpPr>
            <a:spLocks noGrp="1"/>
          </p:cNvSpPr>
          <p:nvPr>
            <p:ph idx="1"/>
          </p:nvPr>
        </p:nvSpPr>
        <p:spPr>
          <a:xfrm>
            <a:off x="480695" y="2029460"/>
            <a:ext cx="8474710" cy="4103370"/>
          </a:xfrm>
        </p:spPr>
        <p:txBody>
          <a:bodyPr/>
          <a:lstStyle/>
          <a:p>
            <a:pPr>
              <a:buSzPct val="100000"/>
              <a:buFont typeface="Wingdings" pitchFamily="2" charset="2"/>
              <a:buChar char="Ø"/>
            </a:pPr>
            <a:r>
              <a:rPr lang="zh-CN" altLang="en-US" dirty="0">
                <a:solidFill>
                  <a:schemeClr val="tx1">
                    <a:lumMod val="95000"/>
                    <a:lumOff val="5000"/>
                  </a:schemeClr>
                </a:solidFill>
              </a:rPr>
              <a:t>差分分析是迄今为止已知的攻击迭代密码中最有效的方法之一，是第一个公开的以小于255复杂度成功攻击DES的方法</a:t>
            </a:r>
            <a:r>
              <a:rPr lang="zh-CN" altLang="en-US" dirty="0" smtClean="0">
                <a:solidFill>
                  <a:schemeClr val="tx1">
                    <a:lumMod val="95000"/>
                    <a:lumOff val="5000"/>
                  </a:schemeClr>
                </a:solidFill>
              </a:rPr>
              <a:t>。</a:t>
            </a:r>
            <a:endParaRPr lang="en-US" altLang="zh-CN" dirty="0" smtClean="0">
              <a:solidFill>
                <a:schemeClr val="tx1">
                  <a:lumMod val="95000"/>
                  <a:lumOff val="5000"/>
                </a:schemeClr>
              </a:solidFill>
            </a:endParaRPr>
          </a:p>
          <a:p>
            <a:pPr>
              <a:buSzPct val="100000"/>
              <a:buFont typeface="Wingdings" pitchFamily="2" charset="2"/>
              <a:buChar char="Ø"/>
            </a:pPr>
            <a:r>
              <a:rPr lang="zh-CN" altLang="en-US" dirty="0" smtClean="0">
                <a:solidFill>
                  <a:schemeClr val="tx1">
                    <a:lumMod val="95000"/>
                    <a:lumOff val="5000"/>
                  </a:schemeClr>
                </a:solidFill>
              </a:rPr>
              <a:t>差分</a:t>
            </a:r>
            <a:r>
              <a:rPr lang="zh-CN" altLang="en-US" dirty="0">
                <a:solidFill>
                  <a:schemeClr val="tx1">
                    <a:lumMod val="95000"/>
                    <a:lumOff val="5000"/>
                  </a:schemeClr>
                </a:solidFill>
              </a:rPr>
              <a:t>分析是一种CPA，其基本思想是通过分析特定明文差分对相应的密文差分的影响，以获得可能性最大的密钥</a:t>
            </a:r>
            <a:r>
              <a:rPr lang="zh-CN" altLang="en-US" dirty="0" smtClean="0">
                <a:solidFill>
                  <a:schemeClr val="tx1">
                    <a:lumMod val="95000"/>
                    <a:lumOff val="5000"/>
                  </a:schemeClr>
                </a:solidFill>
              </a:rPr>
              <a:t>。</a:t>
            </a:r>
            <a:endParaRPr lang="en-US" altLang="zh-CN" dirty="0" smtClean="0">
              <a:solidFill>
                <a:schemeClr val="tx1">
                  <a:lumMod val="95000"/>
                  <a:lumOff val="5000"/>
                </a:schemeClr>
              </a:solidFill>
            </a:endParaRPr>
          </a:p>
          <a:p>
            <a:pPr>
              <a:buSzPct val="100000"/>
              <a:buFont typeface="Wingdings" pitchFamily="2" charset="2"/>
              <a:buChar char="Ø"/>
            </a:pPr>
            <a:r>
              <a:rPr lang="zh-CN" altLang="en-US" dirty="0" smtClean="0">
                <a:solidFill>
                  <a:schemeClr val="tx1">
                    <a:lumMod val="95000"/>
                    <a:lumOff val="5000"/>
                  </a:schemeClr>
                </a:solidFill>
              </a:rPr>
              <a:t>简单</a:t>
            </a:r>
            <a:r>
              <a:rPr lang="zh-CN" altLang="en-US" dirty="0">
                <a:solidFill>
                  <a:schemeClr val="tx1">
                    <a:lumMod val="95000"/>
                    <a:lumOff val="5000"/>
                  </a:schemeClr>
                </a:solidFill>
              </a:rPr>
              <a:t>来说，差分分析就是系统地研究明文中的一个细小变化是如何影响密文的。</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0B6C80C-91E9-4223-9D33-49C9DF9F8097}"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127</a:t>
            </a:fld>
            <a:endParaRPr lang="en-US" altLang="zh-CN" sz="14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3.5.1 差分分析</a:t>
            </a:r>
            <a:endParaRPr lang="zh-CN" altLang="en-US"/>
          </a:p>
        </p:txBody>
      </p:sp>
      <p:sp>
        <p:nvSpPr>
          <p:cNvPr id="3" name="内容占位符 2"/>
          <p:cNvSpPr>
            <a:spLocks noGrp="1"/>
          </p:cNvSpPr>
          <p:nvPr>
            <p:ph idx="1"/>
          </p:nvPr>
        </p:nvSpPr>
        <p:spPr>
          <a:xfrm>
            <a:off x="161510" y="1943835"/>
            <a:ext cx="8982490" cy="4114800"/>
          </a:xfrm>
        </p:spPr>
        <p:txBody>
          <a:bodyPr/>
          <a:lstStyle/>
          <a:p>
            <a:pPr>
              <a:buSzPct val="100000"/>
              <a:buFont typeface="Wingdings" pitchFamily="2" charset="2"/>
              <a:buChar char="Ø"/>
            </a:pPr>
            <a:r>
              <a:rPr lang="en-US" altLang="zh-CN" dirty="0" err="1">
                <a:latin typeface="Times New Roman" panose="02020603050405020304" pitchFamily="18" charset="0"/>
                <a:cs typeface="Times New Roman" panose="02020603050405020304" pitchFamily="18" charset="0"/>
              </a:rPr>
              <a:t>对分组长度为n的r轮迭代密码，两个n比特串Yi</a:t>
            </a:r>
            <a:r>
              <a:rPr lang="en-US" altLang="zh-CN" dirty="0" err="1" smtClean="0">
                <a:latin typeface="Times New Roman" panose="02020603050405020304" pitchFamily="18" charset="0"/>
                <a:cs typeface="Times New Roman" panose="02020603050405020304" pitchFamily="18" charset="0"/>
              </a:rPr>
              <a:t>和Yi</a:t>
            </a:r>
            <a:r>
              <a:rPr lang="en-US" altLang="zh-CN" baseline="30000"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的差分定义为ΔY</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Y</a:t>
            </a:r>
            <a:r>
              <a:rPr lang="en-US" altLang="zh-CN" baseline="-25000" dirty="0" err="1">
                <a:latin typeface="Times New Roman" panose="02020603050405020304" pitchFamily="18" charset="0"/>
                <a:cs typeface="Times New Roman" panose="02020603050405020304" pitchFamily="18" charset="0"/>
              </a:rPr>
              <a:t>i</a:t>
            </a:r>
            <a:r>
              <a:rPr lang="en-US" altLang="zh-CN" dirty="0" err="1">
                <a:latin typeface="Times New Roman" pitchFamily="18" charset="0"/>
                <a:ea typeface="Cambria Math" panose="02040503050406030204" pitchFamily="18" charset="0"/>
                <a:cs typeface="Times New Roman" pitchFamily="18" charset="0"/>
              </a:rPr>
              <a:t>⨂</a:t>
            </a:r>
            <a:r>
              <a:rPr lang="en-US" altLang="zh-CN" dirty="0" err="1">
                <a:latin typeface="Times New Roman" panose="02020603050405020304" pitchFamily="18" charset="0"/>
                <a:cs typeface="Times New Roman" panose="02020603050405020304" pitchFamily="18" charset="0"/>
              </a:rPr>
              <a:t>Y</a:t>
            </a:r>
            <a:r>
              <a:rPr lang="en-US" altLang="zh-CN" baseline="-25000" dirty="0" err="1">
                <a:latin typeface="Times New Roman" panose="02020603050405020304" pitchFamily="18" charset="0"/>
                <a:cs typeface="Times New Roman" panose="02020603050405020304" pitchFamily="18" charset="0"/>
              </a:rPr>
              <a:t>i</a:t>
            </a:r>
            <a:r>
              <a:rPr lang="en-US" altLang="zh-CN" baseline="30000" dirty="0">
                <a:latin typeface="Times New Roman" panose="02020603050405020304" pitchFamily="18" charset="0"/>
                <a:cs typeface="Times New Roman" panose="02020603050405020304" pitchFamily="18" charset="0"/>
                <a:sym typeface="+mn-ea"/>
              </a:rPr>
              <a:t>*-1</a:t>
            </a:r>
            <a:r>
              <a:rPr lang="zh-CN" altLang="en-US" dirty="0">
                <a:latin typeface="Times New Roman" pitchFamily="18" charset="0"/>
                <a:cs typeface="Times New Roman" pitchFamily="18" charset="0"/>
                <a:sym typeface="+mn-ea"/>
              </a:rPr>
              <a:t>，其中⨂</a:t>
            </a:r>
            <a:r>
              <a:rPr lang="en-US" altLang="zh-CN" dirty="0" err="1">
                <a:latin typeface="Times New Roman" pitchFamily="18" charset="0"/>
                <a:cs typeface="Times New Roman" pitchFamily="18" charset="0"/>
              </a:rPr>
              <a:t>表示n比特串集上的一个特定群运算，</a:t>
            </a:r>
            <a:r>
              <a:rPr lang="en-US" altLang="zh-CN" dirty="0" err="1">
                <a:latin typeface="Times New Roman" pitchFamily="18" charset="0"/>
                <a:cs typeface="Times New Roman" pitchFamily="18" charset="0"/>
                <a:sym typeface="+mn-ea"/>
              </a:rPr>
              <a:t>Y</a:t>
            </a:r>
            <a:r>
              <a:rPr lang="en-US" altLang="zh-CN" baseline="-25000" dirty="0" err="1">
                <a:latin typeface="Times New Roman" pitchFamily="18" charset="0"/>
                <a:cs typeface="Times New Roman" pitchFamily="18" charset="0"/>
                <a:sym typeface="+mn-ea"/>
              </a:rPr>
              <a:t>i</a:t>
            </a:r>
            <a:r>
              <a:rPr lang="en-US" altLang="zh-CN" baseline="30000" dirty="0">
                <a:latin typeface="Times New Roman" pitchFamily="18" charset="0"/>
                <a:cs typeface="Times New Roman" pitchFamily="18" charset="0"/>
                <a:sym typeface="+mn-ea"/>
              </a:rPr>
              <a:t>*-1</a:t>
            </a:r>
            <a:r>
              <a:rPr lang="en-US" altLang="zh-CN" dirty="0">
                <a:latin typeface="Times New Roman" pitchFamily="18" charset="0"/>
                <a:cs typeface="Times New Roman" pitchFamily="18" charset="0"/>
                <a:sym typeface="+mn-ea"/>
              </a:rPr>
              <a:t>表示Yi</a:t>
            </a:r>
            <a:r>
              <a:rPr lang="en-US" altLang="zh-CN" baseline="30000" dirty="0">
                <a:latin typeface="Times New Roman" pitchFamily="18" charset="0"/>
                <a:cs typeface="Times New Roman" pitchFamily="18" charset="0"/>
                <a:sym typeface="+mn-ea"/>
              </a:rPr>
              <a:t>*</a:t>
            </a:r>
            <a:r>
              <a:rPr lang="en-US" altLang="zh-CN" dirty="0" err="1">
                <a:latin typeface="Times New Roman" panose="02020603050405020304" pitchFamily="18" charset="0"/>
                <a:cs typeface="Times New Roman" panose="02020603050405020304" pitchFamily="18" charset="0"/>
                <a:sym typeface="+mn-ea"/>
              </a:rPr>
              <a:t>在此群中的逆元</a:t>
            </a:r>
            <a:r>
              <a:rPr lang="en-US" altLang="zh-CN" dirty="0" smtClean="0">
                <a:latin typeface="Times New Roman" panose="02020603050405020304" pitchFamily="18" charset="0"/>
                <a:cs typeface="Times New Roman" panose="02020603050405020304" pitchFamily="18" charset="0"/>
                <a:sym typeface="+mn-ea"/>
              </a:rPr>
              <a:t>。</a:t>
            </a:r>
          </a:p>
          <a:p>
            <a:pPr>
              <a:buSzPct val="100000"/>
              <a:buFont typeface="Wingdings" pitchFamily="2" charset="2"/>
              <a:buChar char="Ø"/>
            </a:pPr>
            <a:r>
              <a:rPr lang="en-US" altLang="zh-CN" dirty="0" smtClean="0">
                <a:latin typeface="Times New Roman" panose="02020603050405020304" pitchFamily="18" charset="0"/>
                <a:cs typeface="Times New Roman" panose="02020603050405020304" pitchFamily="18" charset="0"/>
                <a:sym typeface="+mn-ea"/>
              </a:rPr>
              <a:t>由加密对可得差分序列</a:t>
            </a:r>
            <a:r>
              <a:rPr lang="en-US" altLang="zh-CN" dirty="0">
                <a:latin typeface="Times New Roman" panose="02020603050405020304" pitchFamily="18" charset="0"/>
                <a:cs typeface="Times New Roman" panose="02020603050405020304" pitchFamily="18" charset="0"/>
                <a:sym typeface="+mn-ea"/>
              </a:rPr>
              <a:t>：ΔY</a:t>
            </a:r>
            <a:r>
              <a:rPr lang="en-US" altLang="zh-CN" baseline="-25000" dirty="0">
                <a:latin typeface="Times New Roman" panose="02020603050405020304" pitchFamily="18" charset="0"/>
                <a:cs typeface="Times New Roman" panose="02020603050405020304" pitchFamily="18" charset="0"/>
                <a:sym typeface="+mn-ea"/>
              </a:rPr>
              <a:t>0</a:t>
            </a:r>
            <a:r>
              <a:rPr lang="zh-CN" altLang="en-US" dirty="0">
                <a:latin typeface="Times New Roman" panose="02020603050405020304" pitchFamily="18" charset="0"/>
                <a:cs typeface="Times New Roman" panose="02020603050405020304" pitchFamily="18" charset="0"/>
                <a:sym typeface="+mn-ea"/>
              </a:rPr>
              <a:t>，</a:t>
            </a:r>
            <a:r>
              <a:rPr lang="en-US" altLang="zh-CN" dirty="0">
                <a:latin typeface="Times New Roman" panose="02020603050405020304" pitchFamily="18" charset="0"/>
                <a:cs typeface="Times New Roman" panose="02020603050405020304" pitchFamily="18" charset="0"/>
                <a:sym typeface="+mn-ea"/>
              </a:rPr>
              <a:t>ΔY</a:t>
            </a:r>
            <a:r>
              <a:rPr lang="en-US" altLang="zh-CN" baseline="-25000" dirty="0">
                <a:latin typeface="Times New Roman" panose="02020603050405020304" pitchFamily="18" charset="0"/>
                <a:cs typeface="Times New Roman" panose="02020603050405020304" pitchFamily="18" charset="0"/>
                <a:sym typeface="+mn-ea"/>
              </a:rPr>
              <a:t>1</a:t>
            </a:r>
            <a:r>
              <a:rPr lang="zh-CN" altLang="en-US" dirty="0">
                <a:latin typeface="Times New Roman" panose="02020603050405020304" pitchFamily="18" charset="0"/>
                <a:cs typeface="Times New Roman" panose="02020603050405020304" pitchFamily="18" charset="0"/>
                <a:sym typeface="+mn-ea"/>
              </a:rPr>
              <a:t>，</a:t>
            </a:r>
            <a:r>
              <a:rPr lang="en-US" altLang="zh-CN" dirty="0">
                <a:latin typeface="Times New Roman" panose="02020603050405020304" pitchFamily="18" charset="0"/>
                <a:cs typeface="Times New Roman" panose="02020603050405020304" pitchFamily="18" charset="0"/>
                <a:sym typeface="+mn-ea"/>
              </a:rPr>
              <a:t>...</a:t>
            </a:r>
            <a:r>
              <a:rPr lang="zh-CN" altLang="en-US" dirty="0">
                <a:latin typeface="Times New Roman" panose="02020603050405020304" pitchFamily="18" charset="0"/>
                <a:cs typeface="Times New Roman" panose="02020603050405020304" pitchFamily="18" charset="0"/>
                <a:sym typeface="+mn-ea"/>
              </a:rPr>
              <a:t>，</a:t>
            </a:r>
            <a:r>
              <a:rPr lang="en-US" altLang="zh-CN" dirty="0" err="1">
                <a:latin typeface="Times New Roman" panose="02020603050405020304" pitchFamily="18" charset="0"/>
                <a:cs typeface="Times New Roman" panose="02020603050405020304" pitchFamily="18" charset="0"/>
                <a:sym typeface="+mn-ea"/>
              </a:rPr>
              <a:t>ΔY</a:t>
            </a:r>
            <a:r>
              <a:rPr lang="en-US" altLang="zh-CN" baseline="-25000" dirty="0" err="1">
                <a:latin typeface="Times New Roman" panose="02020603050405020304" pitchFamily="18" charset="0"/>
                <a:cs typeface="Times New Roman" panose="02020603050405020304" pitchFamily="18" charset="0"/>
                <a:sym typeface="+mn-ea"/>
              </a:rPr>
              <a:t>r</a:t>
            </a:r>
            <a:r>
              <a:rPr lang="zh-CN" altLang="en-US" dirty="0">
                <a:latin typeface="Times New Roman" pitchFamily="18" charset="0"/>
                <a:cs typeface="Times New Roman" pitchFamily="18" charset="0"/>
                <a:sym typeface="+mn-ea"/>
              </a:rPr>
              <a:t>，其中</a:t>
            </a:r>
            <a:r>
              <a:rPr lang="en-US" altLang="zh-CN" dirty="0">
                <a:latin typeface="Times New Roman" panose="02020603050405020304" pitchFamily="18" charset="0"/>
                <a:cs typeface="Times New Roman" panose="02020603050405020304" pitchFamily="18" charset="0"/>
              </a:rPr>
              <a:t>Y</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和Y</a:t>
            </a:r>
            <a:r>
              <a:rPr lang="en-US" altLang="zh-CN" baseline="-25000" dirty="0">
                <a:latin typeface="Times New Roman" panose="02020603050405020304" pitchFamily="18" charset="0"/>
                <a:cs typeface="Times New Roman" panose="02020603050405020304" pitchFamily="18" charset="0"/>
              </a:rPr>
              <a:t>0</a:t>
            </a:r>
            <a:r>
              <a:rPr lang="en-US" altLang="zh-CN" baseline="30000" dirty="0">
                <a:latin typeface="Times New Roman" panose="02020603050405020304" pitchFamily="18" charset="0"/>
                <a:cs typeface="Times New Roman" panose="02020603050405020304" pitchFamily="18" charset="0"/>
                <a:sym typeface="+mn-ea"/>
              </a:rPr>
              <a:t>*</a:t>
            </a:r>
            <a:r>
              <a:rPr lang="en-US" altLang="zh-CN" dirty="0" err="1">
                <a:latin typeface="Times New Roman" pitchFamily="18" charset="0"/>
                <a:cs typeface="Times New Roman" pitchFamily="18" charset="0"/>
              </a:rPr>
              <a:t>是明文对，</a:t>
            </a:r>
            <a:r>
              <a:rPr lang="en-US" altLang="zh-CN" dirty="0" err="1">
                <a:latin typeface="Times New Roman" panose="02020603050405020304" pitchFamily="18" charset="0"/>
                <a:cs typeface="Times New Roman" panose="02020603050405020304" pitchFamily="18" charset="0"/>
                <a:sym typeface="+mn-ea"/>
              </a:rPr>
              <a:t>Yi</a:t>
            </a:r>
            <a:r>
              <a:rPr lang="zh-CN" altLang="en-US" dirty="0">
                <a:latin typeface="Times New Roman" panose="02020603050405020304" pitchFamily="18" charset="0"/>
                <a:cs typeface="Times New Roman" panose="02020603050405020304" pitchFamily="18" charset="0"/>
                <a:sym typeface="+mn-ea"/>
              </a:rPr>
              <a:t>和</a:t>
            </a:r>
            <a:r>
              <a:rPr lang="en-US" altLang="zh-CN" dirty="0">
                <a:latin typeface="Times New Roman" panose="02020603050405020304" pitchFamily="18" charset="0"/>
                <a:cs typeface="Times New Roman" panose="02020603050405020304" pitchFamily="18" charset="0"/>
                <a:sym typeface="+mn-ea"/>
              </a:rPr>
              <a:t>Yi</a:t>
            </a:r>
            <a:r>
              <a:rPr lang="en-US" altLang="zh-CN" baseline="30000" dirty="0">
                <a:latin typeface="Times New Roman" panose="02020603050405020304" pitchFamily="18" charset="0"/>
                <a:cs typeface="Times New Roman" panose="02020603050405020304" pitchFamily="18" charset="0"/>
                <a:sym typeface="+mn-ea"/>
              </a:rPr>
              <a:t>*</a:t>
            </a:r>
            <a:r>
              <a:rPr lang="en-US" altLang="zh-CN" dirty="0">
                <a:latin typeface="Times New Roman" pitchFamily="18" charset="0"/>
                <a:cs typeface="Times New Roman" pitchFamily="18" charset="0"/>
              </a:rPr>
              <a:t> (1≤i≤r)是</a:t>
            </a:r>
            <a:r>
              <a:rPr lang="zh-CN" altLang="en-US" dirty="0">
                <a:latin typeface="Times New Roman" pitchFamily="18" charset="0"/>
                <a:cs typeface="Times New Roman" pitchFamily="18" charset="0"/>
              </a:rPr>
              <a:t>第</a:t>
            </a:r>
            <a:r>
              <a:rPr lang="en-US" altLang="zh-CN" dirty="0">
                <a:latin typeface="Times New Roman" pitchFamily="18" charset="0"/>
                <a:cs typeface="Times New Roman" pitchFamily="18" charset="0"/>
              </a:rPr>
              <a:t>i轮的输出，它们同时也是第i+1轮的输入</a:t>
            </a:r>
            <a:r>
              <a:rPr lang="en-US" altLang="zh-CN" dirty="0" smtClean="0">
                <a:latin typeface="Times New Roman" pitchFamily="18" charset="0"/>
                <a:cs typeface="Times New Roman" pitchFamily="18" charset="0"/>
              </a:rPr>
              <a:t>。</a:t>
            </a:r>
          </a:p>
          <a:p>
            <a:pPr>
              <a:buSzPct val="100000"/>
              <a:buFont typeface="Wingdings" pitchFamily="2" charset="2"/>
              <a:buChar char="Ø"/>
            </a:pPr>
            <a:r>
              <a:rPr lang="en-US" altLang="zh-CN" sz="2900" dirty="0" err="1" smtClean="0">
                <a:latin typeface="Times New Roman" pitchFamily="18" charset="0"/>
                <a:cs typeface="Times New Roman" pitchFamily="18" charset="0"/>
              </a:rPr>
              <a:t>第</a:t>
            </a:r>
            <a:r>
              <a:rPr lang="en-US" altLang="zh-CN" sz="2900" dirty="0" err="1">
                <a:latin typeface="Times New Roman" pitchFamily="18" charset="0"/>
                <a:cs typeface="Times New Roman" pitchFamily="18" charset="0"/>
              </a:rPr>
              <a:t>i轮的子密钥记为K</a:t>
            </a:r>
            <a:r>
              <a:rPr lang="en-US" altLang="zh-CN" sz="2900" baseline="-25000" dirty="0" err="1">
                <a:latin typeface="Times New Roman" pitchFamily="18" charset="0"/>
                <a:cs typeface="Times New Roman" pitchFamily="18" charset="0"/>
              </a:rPr>
              <a:t>i</a:t>
            </a:r>
            <a:r>
              <a:rPr lang="en-US" altLang="zh-CN" sz="2900" dirty="0" err="1">
                <a:latin typeface="Times New Roman" pitchFamily="18" charset="0"/>
                <a:cs typeface="Times New Roman" pitchFamily="18" charset="0"/>
              </a:rPr>
              <a:t>，F</a:t>
            </a:r>
            <a:r>
              <a:rPr lang="en-US" altLang="zh-CN" sz="2900" dirty="0">
                <a:latin typeface="Times New Roman" pitchFamily="18" charset="0"/>
                <a:cs typeface="Times New Roman" pitchFamily="18" charset="0"/>
              </a:rPr>
              <a:t> </a:t>
            </a:r>
            <a:r>
              <a:rPr lang="en-US" altLang="zh-CN" sz="2900" dirty="0" err="1">
                <a:latin typeface="Times New Roman" pitchFamily="18" charset="0"/>
                <a:cs typeface="Times New Roman" pitchFamily="18" charset="0"/>
              </a:rPr>
              <a:t>是轮函数，且Y</a:t>
            </a:r>
            <a:r>
              <a:rPr lang="en-US" altLang="zh-CN" sz="2900" baseline="-25000" dirty="0" err="1">
                <a:latin typeface="Times New Roman" pitchFamily="18" charset="0"/>
                <a:cs typeface="Times New Roman" pitchFamily="18" charset="0"/>
              </a:rPr>
              <a:t>i</a:t>
            </a:r>
            <a:r>
              <a:rPr lang="en-US" altLang="zh-CN" sz="2900" dirty="0">
                <a:latin typeface="Times New Roman" pitchFamily="18" charset="0"/>
                <a:cs typeface="Times New Roman" pitchFamily="18" charset="0"/>
              </a:rPr>
              <a:t>=F(Y</a:t>
            </a:r>
            <a:r>
              <a:rPr lang="en-US" altLang="zh-CN" sz="2900" baseline="-25000" dirty="0">
                <a:latin typeface="Times New Roman" pitchFamily="18" charset="0"/>
                <a:cs typeface="Times New Roman" pitchFamily="18" charset="0"/>
              </a:rPr>
              <a:t>i-1</a:t>
            </a:r>
            <a:r>
              <a:rPr lang="en-US" altLang="zh-CN" sz="2900" dirty="0">
                <a:latin typeface="Times New Roman" pitchFamily="18" charset="0"/>
                <a:cs typeface="Times New Roman" pitchFamily="18" charset="0"/>
              </a:rPr>
              <a:t>,K</a:t>
            </a:r>
            <a:r>
              <a:rPr lang="en-US" altLang="zh-CN" sz="2900" baseline="-25000" dirty="0">
                <a:latin typeface="Times New Roman" pitchFamily="18" charset="0"/>
                <a:cs typeface="Times New Roman" pitchFamily="18" charset="0"/>
              </a:rPr>
              <a:t>i</a:t>
            </a:r>
            <a:r>
              <a:rPr lang="en-US" altLang="zh-CN" sz="2900" dirty="0">
                <a:latin typeface="Times New Roman" pitchFamily="18" charset="0"/>
                <a:cs typeface="Times New Roman" pitchFamily="18" charset="0"/>
              </a:rPr>
              <a:t>) 。  </a:t>
            </a:r>
          </a:p>
          <a:p>
            <a:pPr marL="0" indent="0">
              <a:buNone/>
            </a:pPr>
            <a:r>
              <a:rPr lang="en-US" altLang="zh-CN" dirty="0">
                <a:latin typeface="Times New Roman" pitchFamily="18" charset="0"/>
                <a:cs typeface="Times New Roman" pitchFamily="18" charset="0"/>
              </a:rPr>
              <a:t></a:t>
            </a:r>
          </a:p>
          <a:p>
            <a:pPr marL="0" indent="0">
              <a:buNone/>
            </a:pPr>
            <a:r>
              <a:rPr lang="en-US" altLang="zh-CN" dirty="0">
                <a:latin typeface="Times New Roman" pitchFamily="18" charset="0"/>
                <a:cs typeface="Times New Roman" pitchFamily="18" charset="0"/>
              </a:rPr>
              <a:t></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65799D06-5AB6-4FA1-AB97-D24518BB2711}"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10"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128</a:t>
            </a:fld>
            <a:endParaRPr lang="en-US" altLang="zh-CN" sz="14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3.5.1 差分分析</a:t>
            </a:r>
            <a:endParaRPr lang="zh-CN" altLang="en-US"/>
          </a:p>
        </p:txBody>
      </p:sp>
      <p:sp>
        <p:nvSpPr>
          <p:cNvPr id="3" name="内容占位符 2"/>
          <p:cNvSpPr>
            <a:spLocks noGrp="1"/>
          </p:cNvSpPr>
          <p:nvPr>
            <p:ph idx="1"/>
          </p:nvPr>
        </p:nvSpPr>
        <p:spPr>
          <a:xfrm>
            <a:off x="161510" y="1897539"/>
            <a:ext cx="8496300" cy="4124960"/>
          </a:xfrm>
        </p:spPr>
        <p:txBody>
          <a:bodyPr/>
          <a:lstStyle/>
          <a:p>
            <a:pPr>
              <a:buFont typeface="Wingdings" pitchFamily="2" charset="2"/>
              <a:buChar char="Ø"/>
            </a:pPr>
            <a:r>
              <a:rPr lang="zh-CN" altLang="en-US" dirty="0">
                <a:latin typeface="Times New Roman" pitchFamily="18" charset="0"/>
                <a:cs typeface="Times New Roman" pitchFamily="18" charset="0"/>
              </a:rPr>
              <a:t>r-轮特征（r-Round Characteristic）Ω是一个差分序列 α</a:t>
            </a:r>
            <a:r>
              <a:rPr lang="en-US" altLang="zh-CN" baseline="-25000" dirty="0">
                <a:latin typeface="Times New Roman" pitchFamily="18" charset="0"/>
                <a:cs typeface="Times New Roman" pitchFamily="18" charset="0"/>
              </a:rPr>
              <a:t>0</a:t>
            </a:r>
            <a:r>
              <a:rPr lang="zh-CN" altLang="en-US" dirty="0">
                <a:latin typeface="Times New Roman" pitchFamily="18" charset="0"/>
                <a:cs typeface="Times New Roman" pitchFamily="18" charset="0"/>
              </a:rPr>
              <a:t>，</a:t>
            </a:r>
            <a:r>
              <a:rPr lang="zh-CN" altLang="en-US" dirty="0">
                <a:latin typeface="Times New Roman" pitchFamily="18" charset="0"/>
                <a:cs typeface="Times New Roman" pitchFamily="18" charset="0"/>
                <a:sym typeface="+mn-ea"/>
              </a:rPr>
              <a:t>α</a:t>
            </a:r>
            <a:r>
              <a:rPr lang="en-US" altLang="zh-CN" baseline="-25000" dirty="0">
                <a:latin typeface="Times New Roman" pitchFamily="18" charset="0"/>
                <a:cs typeface="Times New Roman" pitchFamily="18" charset="0"/>
                <a:sym typeface="+mn-ea"/>
              </a:rPr>
              <a:t>1</a:t>
            </a:r>
            <a:r>
              <a:rPr lang="zh-CN" altLang="en-US" dirty="0">
                <a:latin typeface="Times New Roman" pitchFamily="18" charset="0"/>
                <a:cs typeface="Times New Roman" pitchFamily="18" charset="0"/>
                <a:sym typeface="+mn-ea"/>
              </a:rPr>
              <a:t>，</a:t>
            </a:r>
            <a:r>
              <a:rPr lang="en-US" altLang="zh-CN" dirty="0">
                <a:latin typeface="Times New Roman" pitchFamily="18" charset="0"/>
                <a:cs typeface="Times New Roman" pitchFamily="18" charset="0"/>
                <a:sym typeface="+mn-ea"/>
              </a:rPr>
              <a:t>...</a:t>
            </a:r>
            <a:r>
              <a:rPr lang="zh-CN" altLang="en-US" dirty="0">
                <a:latin typeface="Times New Roman" pitchFamily="18" charset="0"/>
                <a:cs typeface="Times New Roman" pitchFamily="18" charset="0"/>
                <a:sym typeface="+mn-ea"/>
              </a:rPr>
              <a:t>，α</a:t>
            </a:r>
            <a:r>
              <a:rPr lang="zh-CN" altLang="en-US" baseline="-25000" dirty="0">
                <a:latin typeface="Times New Roman" pitchFamily="18" charset="0"/>
                <a:cs typeface="Times New Roman" pitchFamily="18" charset="0"/>
              </a:rPr>
              <a:t>r</a:t>
            </a:r>
            <a:r>
              <a:rPr lang="zh-CN" altLang="en-US" dirty="0">
                <a:latin typeface="Times New Roman" pitchFamily="18" charset="0"/>
                <a:cs typeface="Times New Roman" pitchFamily="18" charset="0"/>
              </a:rPr>
              <a:t>，其中α </a:t>
            </a:r>
            <a:r>
              <a:rPr lang="zh-CN" altLang="en-US" baseline="-25000" dirty="0">
                <a:latin typeface="Times New Roman" pitchFamily="18" charset="0"/>
                <a:cs typeface="Times New Roman" pitchFamily="18" charset="0"/>
              </a:rPr>
              <a:t>0</a:t>
            </a:r>
            <a:r>
              <a:rPr lang="zh-CN" altLang="en-US" dirty="0">
                <a:latin typeface="Times New Roman" pitchFamily="18" charset="0"/>
                <a:cs typeface="Times New Roman" pitchFamily="18" charset="0"/>
              </a:rPr>
              <a:t>是明文对Y</a:t>
            </a:r>
            <a:r>
              <a:rPr lang="zh-CN" altLang="en-US" baseline="-25000" dirty="0">
                <a:latin typeface="Times New Roman" pitchFamily="18" charset="0"/>
                <a:cs typeface="Times New Roman" pitchFamily="18" charset="0"/>
              </a:rPr>
              <a:t>0</a:t>
            </a:r>
            <a:r>
              <a:rPr lang="zh-CN" altLang="en-US" dirty="0">
                <a:latin typeface="Times New Roman" pitchFamily="18" charset="0"/>
                <a:cs typeface="Times New Roman" pitchFamily="18" charset="0"/>
              </a:rPr>
              <a:t>和Y</a:t>
            </a:r>
            <a:r>
              <a:rPr lang="zh-CN" altLang="en-US" baseline="-25000" dirty="0">
                <a:latin typeface="Times New Roman" pitchFamily="18" charset="0"/>
                <a:cs typeface="Times New Roman" pitchFamily="18" charset="0"/>
              </a:rPr>
              <a:t>0</a:t>
            </a:r>
            <a:r>
              <a:rPr lang="zh-CN" altLang="en-US" baseline="30000" dirty="0">
                <a:latin typeface="Times New Roman" pitchFamily="18" charset="0"/>
                <a:cs typeface="Times New Roman" pitchFamily="18" charset="0"/>
                <a:sym typeface="+mn-ea"/>
              </a:rPr>
              <a:t>*</a:t>
            </a:r>
            <a:r>
              <a:rPr lang="zh-CN" altLang="en-US" dirty="0">
                <a:latin typeface="Times New Roman" pitchFamily="18" charset="0"/>
                <a:cs typeface="Times New Roman" pitchFamily="18" charset="0"/>
              </a:rPr>
              <a:t>的差分，</a:t>
            </a:r>
            <a:r>
              <a:rPr lang="zh-CN" altLang="en-US" dirty="0">
                <a:latin typeface="Times New Roman" pitchFamily="18" charset="0"/>
                <a:cs typeface="Times New Roman" pitchFamily="18" charset="0"/>
                <a:sym typeface="+mn-ea"/>
              </a:rPr>
              <a:t>α</a:t>
            </a:r>
            <a:r>
              <a:rPr lang="zh-CN" altLang="en-US" baseline="-25000" dirty="0">
                <a:latin typeface="Times New Roman" pitchFamily="18" charset="0"/>
                <a:cs typeface="Times New Roman" pitchFamily="18" charset="0"/>
              </a:rPr>
              <a:t>i</a:t>
            </a: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≤i≤</a:t>
            </a:r>
            <a:r>
              <a:rPr lang="en-US" altLang="zh-CN" dirty="0">
                <a:latin typeface="Times New Roman" pitchFamily="18" charset="0"/>
                <a:cs typeface="Times New Roman" pitchFamily="18" charset="0"/>
              </a:rPr>
              <a:t>r)</a:t>
            </a:r>
            <a:r>
              <a:rPr lang="zh-CN" altLang="en-US" dirty="0">
                <a:latin typeface="Times New Roman" pitchFamily="18" charset="0"/>
                <a:cs typeface="Times New Roman" pitchFamily="18" charset="0"/>
              </a:rPr>
              <a:t>是第i轮输出Y</a:t>
            </a:r>
            <a:r>
              <a:rPr lang="zh-CN" altLang="en-US" baseline="-25000" dirty="0">
                <a:latin typeface="Times New Roman" pitchFamily="18" charset="0"/>
                <a:cs typeface="Times New Roman" pitchFamily="18" charset="0"/>
              </a:rPr>
              <a:t>i</a:t>
            </a:r>
            <a:r>
              <a:rPr lang="zh-CN" altLang="en-US" dirty="0">
                <a:latin typeface="Times New Roman" pitchFamily="18" charset="0"/>
                <a:cs typeface="Times New Roman" pitchFamily="18" charset="0"/>
              </a:rPr>
              <a:t>和Y</a:t>
            </a:r>
            <a:r>
              <a:rPr lang="zh-CN" altLang="en-US" baseline="-25000" dirty="0">
                <a:latin typeface="Times New Roman" pitchFamily="18" charset="0"/>
                <a:cs typeface="Times New Roman" pitchFamily="18" charset="0"/>
              </a:rPr>
              <a:t>i</a:t>
            </a:r>
            <a:r>
              <a:rPr lang="zh-CN" altLang="en-US" baseline="30000" dirty="0">
                <a:latin typeface="Times New Roman" pitchFamily="18" charset="0"/>
                <a:cs typeface="Times New Roman" pitchFamily="18" charset="0"/>
                <a:sym typeface="+mn-ea"/>
              </a:rPr>
              <a:t>*</a:t>
            </a:r>
            <a:r>
              <a:rPr lang="zh-CN" altLang="en-US" dirty="0">
                <a:latin typeface="Times New Roman" pitchFamily="18" charset="0"/>
                <a:cs typeface="Times New Roman" pitchFamily="18" charset="0"/>
              </a:rPr>
              <a:t>的差分</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buFont typeface="Wingdings" pitchFamily="2" charset="2"/>
              <a:buChar char="Ø"/>
            </a:pPr>
            <a:r>
              <a:rPr lang="zh-CN" altLang="en-US" dirty="0" smtClean="0">
                <a:latin typeface="Times New Roman" pitchFamily="18" charset="0"/>
                <a:cs typeface="Times New Roman" pitchFamily="18" charset="0"/>
              </a:rPr>
              <a:t>r</a:t>
            </a:r>
            <a:r>
              <a:rPr lang="zh-CN" altLang="en-US" dirty="0">
                <a:latin typeface="Times New Roman" pitchFamily="18" charset="0"/>
                <a:cs typeface="Times New Roman" pitchFamily="18" charset="0"/>
              </a:rPr>
              <a:t>-轮特征Ω</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sym typeface="+mn-ea"/>
              </a:rPr>
              <a:t>α</a:t>
            </a:r>
            <a:r>
              <a:rPr lang="en-US" altLang="zh-CN" baseline="-25000" dirty="0">
                <a:latin typeface="Times New Roman" pitchFamily="18" charset="0"/>
                <a:cs typeface="Times New Roman" pitchFamily="18" charset="0"/>
                <a:sym typeface="+mn-ea"/>
              </a:rPr>
              <a:t>0</a:t>
            </a:r>
            <a:r>
              <a:rPr lang="zh-CN" altLang="en-US" dirty="0">
                <a:latin typeface="Times New Roman" pitchFamily="18" charset="0"/>
                <a:cs typeface="Times New Roman" pitchFamily="18" charset="0"/>
                <a:sym typeface="+mn-ea"/>
              </a:rPr>
              <a:t>，α</a:t>
            </a:r>
            <a:r>
              <a:rPr lang="en-US" altLang="zh-CN" baseline="-25000" dirty="0">
                <a:latin typeface="Times New Roman" pitchFamily="18" charset="0"/>
                <a:cs typeface="Times New Roman" pitchFamily="18" charset="0"/>
                <a:sym typeface="+mn-ea"/>
              </a:rPr>
              <a:t>1</a:t>
            </a:r>
            <a:r>
              <a:rPr lang="zh-CN" altLang="en-US" dirty="0">
                <a:latin typeface="Times New Roman" pitchFamily="18" charset="0"/>
                <a:cs typeface="Times New Roman" pitchFamily="18" charset="0"/>
                <a:sym typeface="+mn-ea"/>
              </a:rPr>
              <a:t>，</a:t>
            </a:r>
            <a:r>
              <a:rPr lang="en-US" altLang="zh-CN" dirty="0">
                <a:latin typeface="Times New Roman" pitchFamily="18" charset="0"/>
                <a:cs typeface="Times New Roman" pitchFamily="18" charset="0"/>
                <a:sym typeface="+mn-ea"/>
              </a:rPr>
              <a:t>...</a:t>
            </a:r>
            <a:r>
              <a:rPr lang="zh-CN" altLang="en-US" dirty="0">
                <a:latin typeface="Times New Roman" pitchFamily="18" charset="0"/>
                <a:cs typeface="Times New Roman" pitchFamily="18" charset="0"/>
                <a:sym typeface="+mn-ea"/>
              </a:rPr>
              <a:t>，α</a:t>
            </a:r>
            <a:r>
              <a:rPr lang="zh-CN" altLang="en-US" baseline="-25000" dirty="0">
                <a:latin typeface="Times New Roman" pitchFamily="18" charset="0"/>
                <a:cs typeface="Times New Roman" pitchFamily="18" charset="0"/>
                <a:sym typeface="+mn-ea"/>
              </a:rPr>
              <a:t>r</a:t>
            </a:r>
            <a:r>
              <a:rPr lang="zh-CN" altLang="en-US" dirty="0">
                <a:latin typeface="Times New Roman" pitchFamily="18" charset="0"/>
                <a:cs typeface="Times New Roman" pitchFamily="18" charset="0"/>
              </a:rPr>
              <a:t>的概率是指在明文Y</a:t>
            </a:r>
            <a:r>
              <a:rPr lang="zh-CN" altLang="en-US" baseline="-25000" dirty="0">
                <a:latin typeface="Times New Roman" pitchFamily="18" charset="0"/>
                <a:cs typeface="Times New Roman" pitchFamily="18" charset="0"/>
              </a:rPr>
              <a:t>0</a:t>
            </a:r>
            <a:r>
              <a:rPr lang="zh-CN" altLang="en-US" dirty="0">
                <a:latin typeface="Times New Roman" pitchFamily="18" charset="0"/>
                <a:cs typeface="Times New Roman" pitchFamily="18" charset="0"/>
              </a:rPr>
              <a:t>和子密钥K</a:t>
            </a:r>
            <a:r>
              <a:rPr lang="zh-CN" altLang="en-US" baseline="-25000" dirty="0">
                <a:latin typeface="Times New Roman" pitchFamily="18" charset="0"/>
                <a:cs typeface="Times New Roman" pitchFamily="18" charset="0"/>
              </a:rPr>
              <a:t>1</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K</a:t>
            </a:r>
            <a:r>
              <a:rPr lang="zh-CN" altLang="en-US" baseline="-25000" dirty="0">
                <a:latin typeface="Times New Roman" pitchFamily="18" charset="0"/>
                <a:cs typeface="Times New Roman" pitchFamily="18" charset="0"/>
              </a:rPr>
              <a:t>r</a:t>
            </a:r>
            <a:r>
              <a:rPr lang="zh-CN" altLang="en-US" dirty="0">
                <a:latin typeface="Times New Roman" pitchFamily="18" charset="0"/>
                <a:cs typeface="Times New Roman" pitchFamily="18" charset="0"/>
              </a:rPr>
              <a:t>独立、均匀随机时，明文对Y</a:t>
            </a:r>
            <a:r>
              <a:rPr lang="zh-CN" altLang="en-US" baseline="-25000" dirty="0">
                <a:latin typeface="Times New Roman" pitchFamily="18" charset="0"/>
                <a:cs typeface="Times New Roman" pitchFamily="18" charset="0"/>
              </a:rPr>
              <a:t>0</a:t>
            </a:r>
            <a:r>
              <a:rPr lang="zh-CN" altLang="en-US" dirty="0">
                <a:latin typeface="Times New Roman" pitchFamily="18" charset="0"/>
                <a:cs typeface="Times New Roman" pitchFamily="18" charset="0"/>
              </a:rPr>
              <a:t>和Y</a:t>
            </a:r>
            <a:r>
              <a:rPr lang="zh-CN" altLang="en-US" baseline="-25000" dirty="0">
                <a:latin typeface="Times New Roman" pitchFamily="18" charset="0"/>
                <a:cs typeface="Times New Roman" pitchFamily="18" charset="0"/>
              </a:rPr>
              <a:t>0</a:t>
            </a:r>
            <a:r>
              <a:rPr lang="zh-CN" altLang="en-US" baseline="30000" dirty="0">
                <a:latin typeface="Times New Roman" pitchFamily="18" charset="0"/>
                <a:cs typeface="Times New Roman" pitchFamily="18" charset="0"/>
                <a:sym typeface="+mn-ea"/>
              </a:rPr>
              <a:t>*</a:t>
            </a:r>
            <a:r>
              <a:rPr lang="zh-CN" altLang="en-US" dirty="0">
                <a:latin typeface="Times New Roman" pitchFamily="18" charset="0"/>
                <a:cs typeface="Times New Roman" pitchFamily="18" charset="0"/>
              </a:rPr>
              <a:t>的差分为</a:t>
            </a:r>
            <a:r>
              <a:rPr lang="zh-CN" altLang="en-US" dirty="0">
                <a:latin typeface="Times New Roman" pitchFamily="18" charset="0"/>
                <a:cs typeface="Times New Roman" pitchFamily="18" charset="0"/>
                <a:sym typeface="+mn-ea"/>
              </a:rPr>
              <a:t>α</a:t>
            </a:r>
            <a:r>
              <a:rPr lang="zh-CN" altLang="en-US" baseline="-25000" dirty="0">
                <a:latin typeface="Times New Roman" pitchFamily="18" charset="0"/>
                <a:cs typeface="Times New Roman" pitchFamily="18" charset="0"/>
              </a:rPr>
              <a:t>0</a:t>
            </a:r>
            <a:r>
              <a:rPr lang="zh-CN" altLang="en-US" dirty="0">
                <a:latin typeface="Times New Roman" pitchFamily="18" charset="0"/>
                <a:cs typeface="Times New Roman" pitchFamily="18" charset="0"/>
              </a:rPr>
              <a:t>的条件下，第</a:t>
            </a:r>
            <a:r>
              <a:rPr lang="zh-CN" altLang="en-US" dirty="0">
                <a:latin typeface="Times New Roman" pitchFamily="18" charset="0"/>
                <a:cs typeface="Times New Roman" pitchFamily="18" charset="0"/>
                <a:sym typeface="+mn-ea"/>
              </a:rPr>
              <a:t>i</a:t>
            </a:r>
            <a:r>
              <a:rPr lang="en-US" altLang="zh-CN" dirty="0">
                <a:latin typeface="Times New Roman" pitchFamily="18" charset="0"/>
                <a:cs typeface="Times New Roman" pitchFamily="18" charset="0"/>
                <a:sym typeface="+mn-ea"/>
              </a:rPr>
              <a:t>(1</a:t>
            </a:r>
            <a:r>
              <a:rPr lang="zh-CN" altLang="en-US" dirty="0">
                <a:latin typeface="Times New Roman" pitchFamily="18" charset="0"/>
                <a:cs typeface="Times New Roman" pitchFamily="18" charset="0"/>
                <a:sym typeface="+mn-ea"/>
              </a:rPr>
              <a:t>≤i≤</a:t>
            </a:r>
            <a:r>
              <a:rPr lang="en-US" altLang="zh-CN" dirty="0">
                <a:latin typeface="Times New Roman" pitchFamily="18" charset="0"/>
                <a:cs typeface="Times New Roman" pitchFamily="18" charset="0"/>
                <a:sym typeface="+mn-ea"/>
              </a:rPr>
              <a:t>r)</a:t>
            </a:r>
            <a:r>
              <a:rPr lang="zh-CN" altLang="en-US" dirty="0">
                <a:latin typeface="Times New Roman" pitchFamily="18" charset="0"/>
                <a:cs typeface="Times New Roman" pitchFamily="18" charset="0"/>
              </a:rPr>
              <a:t>轮输出Y</a:t>
            </a:r>
            <a:r>
              <a:rPr lang="zh-CN" altLang="en-US" baseline="-25000" dirty="0">
                <a:latin typeface="Times New Roman" pitchFamily="18" charset="0"/>
                <a:cs typeface="Times New Roman" pitchFamily="18" charset="0"/>
              </a:rPr>
              <a:t>i</a:t>
            </a:r>
            <a:r>
              <a:rPr lang="zh-CN" altLang="en-US" dirty="0">
                <a:latin typeface="Times New Roman" pitchFamily="18" charset="0"/>
                <a:cs typeface="Times New Roman" pitchFamily="18" charset="0"/>
              </a:rPr>
              <a:t>和Y</a:t>
            </a:r>
            <a:r>
              <a:rPr lang="zh-CN" altLang="en-US" baseline="-25000" dirty="0">
                <a:latin typeface="Times New Roman" pitchFamily="18" charset="0"/>
                <a:cs typeface="Times New Roman" pitchFamily="18" charset="0"/>
              </a:rPr>
              <a:t>i</a:t>
            </a:r>
            <a:r>
              <a:rPr lang="zh-CN" altLang="en-US" dirty="0">
                <a:latin typeface="Times New Roman" pitchFamily="18" charset="0"/>
                <a:cs typeface="Times New Roman" pitchFamily="18" charset="0"/>
                <a:sym typeface="+mn-ea"/>
              </a:rPr>
              <a:t>*</a:t>
            </a:r>
            <a:r>
              <a:rPr lang="zh-CN" altLang="en-US" dirty="0">
                <a:latin typeface="Times New Roman" pitchFamily="18" charset="0"/>
                <a:cs typeface="Times New Roman" pitchFamily="18" charset="0"/>
              </a:rPr>
              <a:t>的差分为</a:t>
            </a:r>
            <a:r>
              <a:rPr lang="zh-CN" altLang="en-US" dirty="0">
                <a:latin typeface="Times New Roman" pitchFamily="18" charset="0"/>
                <a:cs typeface="Times New Roman" pitchFamily="18" charset="0"/>
                <a:sym typeface="+mn-ea"/>
              </a:rPr>
              <a:t>α</a:t>
            </a:r>
            <a:r>
              <a:rPr lang="en-US" altLang="zh-CN" baseline="-25000" dirty="0">
                <a:latin typeface="Times New Roman" pitchFamily="18" charset="0"/>
                <a:cs typeface="Times New Roman" pitchFamily="18" charset="0"/>
                <a:sym typeface="+mn-ea"/>
              </a:rPr>
              <a:t>i</a:t>
            </a:r>
            <a:r>
              <a:rPr lang="zh-CN" altLang="en-US" dirty="0">
                <a:latin typeface="Times New Roman" pitchFamily="18" charset="0"/>
                <a:cs typeface="Times New Roman" pitchFamily="18" charset="0"/>
              </a:rPr>
              <a:t>的概率。</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E393308-23EE-4A31-A425-318BFA0BE9E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129</a:t>
            </a:fld>
            <a:endParaRPr lang="en-US" altLang="zh-CN"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3.1.2 分组密码的基本原理</a:t>
            </a:r>
            <a:endParaRPr lang="zh-CN" altLang="en-US"/>
          </a:p>
        </p:txBody>
      </p:sp>
      <p:sp>
        <p:nvSpPr>
          <p:cNvPr id="3" name="内容占位符 2"/>
          <p:cNvSpPr>
            <a:spLocks noGrp="1"/>
          </p:cNvSpPr>
          <p:nvPr>
            <p:ph idx="1"/>
          </p:nvPr>
        </p:nvSpPr>
        <p:spPr>
          <a:xfrm>
            <a:off x="492125" y="2007870"/>
            <a:ext cx="8463280" cy="4124960"/>
          </a:xfrm>
        </p:spPr>
        <p:txBody>
          <a:bodyPr/>
          <a:lstStyle/>
          <a:p>
            <a:pPr marL="0" indent="0">
              <a:buNone/>
            </a:pPr>
            <a:r>
              <a:rPr lang="zh-CN" altLang="en-US" sz="3600" b="1" dirty="0">
                <a:solidFill>
                  <a:srgbClr val="FF0000"/>
                </a:solidFill>
              </a:rPr>
              <a:t>3．</a:t>
            </a:r>
            <a:r>
              <a:rPr lang="zh-CN" altLang="en-US" sz="3600" b="1" dirty="0" smtClean="0">
                <a:solidFill>
                  <a:srgbClr val="FF0000"/>
                </a:solidFill>
              </a:rPr>
              <a:t>混淆</a:t>
            </a:r>
            <a:endParaRPr lang="en-US" altLang="zh-CN" sz="3600" b="1" dirty="0" smtClean="0">
              <a:solidFill>
                <a:srgbClr val="FF0000"/>
              </a:solidFill>
            </a:endParaRPr>
          </a:p>
          <a:p>
            <a:pPr>
              <a:buSzPct val="100000"/>
              <a:buFont typeface="Wingdings" pitchFamily="2" charset="2"/>
              <a:buChar char="Ø"/>
            </a:pPr>
            <a:r>
              <a:rPr lang="zh-CN" altLang="en-US" sz="2800" dirty="0" smtClean="0">
                <a:solidFill>
                  <a:schemeClr val="tx1"/>
                </a:solidFill>
              </a:rPr>
              <a:t>混淆</a:t>
            </a:r>
            <a:r>
              <a:rPr lang="zh-CN" altLang="en-US" sz="2800" dirty="0">
                <a:solidFill>
                  <a:schemeClr val="tx1"/>
                </a:solidFill>
              </a:rPr>
              <a:t>是使密文和密钥之间的统计关系变得尽可能复杂，以使攻击者无法得到密钥</a:t>
            </a:r>
            <a:r>
              <a:rPr lang="zh-CN" altLang="en-US" sz="2800" dirty="0" smtClean="0">
                <a:solidFill>
                  <a:schemeClr val="tx1"/>
                </a:solidFill>
              </a:rPr>
              <a:t>。</a:t>
            </a:r>
            <a:endParaRPr lang="en-US" altLang="zh-CN" sz="2800" dirty="0" smtClean="0">
              <a:solidFill>
                <a:schemeClr val="tx1"/>
              </a:solidFill>
            </a:endParaRPr>
          </a:p>
          <a:p>
            <a:pPr>
              <a:buSzPct val="100000"/>
              <a:buFont typeface="Wingdings" pitchFamily="2" charset="2"/>
              <a:buChar char="Ø"/>
            </a:pPr>
            <a:r>
              <a:rPr lang="zh-CN" altLang="en-US" sz="2800" dirty="0" smtClean="0">
                <a:solidFill>
                  <a:schemeClr val="tx1"/>
                </a:solidFill>
              </a:rPr>
              <a:t>因此</a:t>
            </a:r>
            <a:r>
              <a:rPr lang="zh-CN" altLang="en-US" sz="2800" dirty="0">
                <a:solidFill>
                  <a:schemeClr val="tx1"/>
                </a:solidFill>
              </a:rPr>
              <a:t>，即使攻击者能得到密文的一些统计关系，由于密钥和密文之间的统计关系复杂化，攻击者也无法得到密钥</a:t>
            </a:r>
            <a:r>
              <a:rPr lang="zh-CN" altLang="en-US" sz="2800" dirty="0" smtClean="0">
                <a:solidFill>
                  <a:schemeClr val="tx1"/>
                </a:solidFill>
              </a:rPr>
              <a:t>。</a:t>
            </a:r>
            <a:endParaRPr lang="en-US" altLang="zh-CN" sz="2800" dirty="0" smtClean="0">
              <a:solidFill>
                <a:schemeClr val="tx1"/>
              </a:solidFill>
            </a:endParaRPr>
          </a:p>
          <a:p>
            <a:pPr>
              <a:buSzPct val="100000"/>
              <a:buFont typeface="Wingdings" pitchFamily="2" charset="2"/>
              <a:buChar char="Ø"/>
            </a:pPr>
            <a:r>
              <a:rPr lang="zh-CN" altLang="en-US" sz="2800" dirty="0" smtClean="0">
                <a:solidFill>
                  <a:schemeClr val="tx1"/>
                </a:solidFill>
              </a:rPr>
              <a:t>使用</a:t>
            </a:r>
            <a:r>
              <a:rPr lang="zh-CN" altLang="en-US" sz="2800" dirty="0">
                <a:solidFill>
                  <a:schemeClr val="tx1"/>
                </a:solidFill>
              </a:rPr>
              <a:t>复杂的代换算法可以得到预期的混淆效果，而简单的线性代换函数得到的混淆效果则不太理想</a:t>
            </a:r>
            <a:r>
              <a:rPr lang="zh-CN" altLang="en-US" sz="2800" dirty="0" smtClean="0">
                <a:solidFill>
                  <a:schemeClr val="tx1"/>
                </a:solidFill>
              </a:rPr>
              <a:t>。</a:t>
            </a:r>
            <a:endParaRPr lang="zh-CN" altLang="en-US" sz="2800" dirty="0">
              <a:solidFill>
                <a:schemeClr val="tx1"/>
              </a:solidFill>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5C04B6E-28D0-4A4C-9062-941FDF220F7D}"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219" name="页脚占位符 3"/>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922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13</a:t>
            </a:fld>
            <a:endParaRPr lang="en-US" altLang="zh-CN" sz="1400" dirty="0"/>
          </a:p>
        </p:txBody>
      </p:sp>
    </p:spTree>
    <p:extLst>
      <p:ext uri="{BB962C8B-B14F-4D97-AF65-F5344CB8AC3E}">
        <p14:creationId xmlns:p14="http://schemas.microsoft.com/office/powerpoint/2010/main" val="319803369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41530" y="2033845"/>
                <a:ext cx="8613558" cy="4098668"/>
              </a:xfrm>
            </p:spPr>
            <p:txBody>
              <a:bodyPr/>
              <a:lstStyle/>
              <a:p>
                <a:pPr>
                  <a:buSzPct val="100000"/>
                  <a:buFont typeface="Wingdings" pitchFamily="2" charset="2"/>
                  <a:buChar char="Ø"/>
                </a:pPr>
                <a:r>
                  <a:rPr lang="zh-CN" altLang="en-US" dirty="0">
                    <a:latin typeface="Times New Roman" pitchFamily="18" charset="0"/>
                    <a:cs typeface="Times New Roman" pitchFamily="18" charset="0"/>
                  </a:rPr>
                  <a:t>在r- 轮特征</a:t>
                </a:r>
                <a:r>
                  <a:rPr lang="zh-CN" altLang="en-US" dirty="0">
                    <a:latin typeface="Times New Roman" pitchFamily="18" charset="0"/>
                    <a:cs typeface="Times New Roman" pitchFamily="18" charset="0"/>
                    <a:sym typeface="+mn-ea"/>
                  </a:rPr>
                  <a:t>Ω</a:t>
                </a:r>
                <a:r>
                  <a:rPr lang="en-US" altLang="zh-CN" dirty="0">
                    <a:latin typeface="Times New Roman" pitchFamily="18" charset="0"/>
                    <a:cs typeface="Times New Roman" pitchFamily="18" charset="0"/>
                    <a:sym typeface="+mn-ea"/>
                  </a:rPr>
                  <a:t>=</a:t>
                </a:r>
                <a:r>
                  <a:rPr lang="zh-CN" altLang="en-US" dirty="0">
                    <a:latin typeface="Times New Roman" pitchFamily="18" charset="0"/>
                    <a:cs typeface="Times New Roman" pitchFamily="18" charset="0"/>
                    <a:sym typeface="+mn-ea"/>
                  </a:rPr>
                  <a:t>α</a:t>
                </a:r>
                <a:r>
                  <a:rPr lang="en-US" altLang="zh-CN" baseline="-25000" dirty="0">
                    <a:latin typeface="Times New Roman" pitchFamily="18" charset="0"/>
                    <a:cs typeface="Times New Roman" pitchFamily="18" charset="0"/>
                    <a:sym typeface="+mn-ea"/>
                  </a:rPr>
                  <a:t>0</a:t>
                </a:r>
                <a:r>
                  <a:rPr lang="zh-CN" altLang="en-US" dirty="0">
                    <a:latin typeface="Times New Roman" pitchFamily="18" charset="0"/>
                    <a:cs typeface="Times New Roman" pitchFamily="18" charset="0"/>
                    <a:sym typeface="+mn-ea"/>
                  </a:rPr>
                  <a:t>，α</a:t>
                </a:r>
                <a:r>
                  <a:rPr lang="en-US" altLang="zh-CN" baseline="-25000" dirty="0">
                    <a:latin typeface="Times New Roman" pitchFamily="18" charset="0"/>
                    <a:cs typeface="Times New Roman" pitchFamily="18" charset="0"/>
                    <a:sym typeface="+mn-ea"/>
                  </a:rPr>
                  <a:t>1</a:t>
                </a:r>
                <a:r>
                  <a:rPr lang="zh-CN" altLang="en-US" dirty="0">
                    <a:latin typeface="Times New Roman" pitchFamily="18" charset="0"/>
                    <a:cs typeface="Times New Roman" pitchFamily="18" charset="0"/>
                    <a:sym typeface="+mn-ea"/>
                  </a:rPr>
                  <a:t>，</a:t>
                </a:r>
                <a:r>
                  <a:rPr lang="en-US" altLang="zh-CN" dirty="0">
                    <a:latin typeface="Times New Roman" pitchFamily="18" charset="0"/>
                    <a:cs typeface="Times New Roman" pitchFamily="18" charset="0"/>
                    <a:sym typeface="+mn-ea"/>
                  </a:rPr>
                  <a:t>...</a:t>
                </a:r>
                <a:r>
                  <a:rPr lang="zh-CN" altLang="en-US" dirty="0">
                    <a:latin typeface="Times New Roman" pitchFamily="18" charset="0"/>
                    <a:cs typeface="Times New Roman" pitchFamily="18" charset="0"/>
                    <a:sym typeface="+mn-ea"/>
                  </a:rPr>
                  <a:t>，α</a:t>
                </a:r>
                <a:r>
                  <a:rPr lang="zh-CN" altLang="en-US" baseline="-25000" dirty="0">
                    <a:latin typeface="Times New Roman" pitchFamily="18" charset="0"/>
                    <a:cs typeface="Times New Roman" pitchFamily="18" charset="0"/>
                    <a:sym typeface="+mn-ea"/>
                  </a:rPr>
                  <a:t>r</a:t>
                </a:r>
                <a:r>
                  <a:rPr lang="zh-CN" altLang="en-US" dirty="0">
                    <a:latin typeface="Times New Roman" pitchFamily="18" charset="0"/>
                    <a:cs typeface="Times New Roman" pitchFamily="18" charset="0"/>
                    <a:sym typeface="+mn-ea"/>
                  </a:rPr>
                  <a:t>中</a:t>
                </a:r>
                <a:endParaRPr lang="en-US" altLang="zh-CN" dirty="0">
                  <a:latin typeface="Times New Roman" panose="02020603050405020304" pitchFamily="18" charset="0"/>
                  <a:cs typeface="Times New Roman" panose="02020603050405020304" pitchFamily="18" charset="0"/>
                  <a:sym typeface="+mn-ea"/>
                </a:endParaRPr>
              </a:p>
              <a:p>
                <a:pPr marL="0" indent="0" algn="ctr">
                  <a:buSzPct val="100000"/>
                  <a:buNone/>
                </a:pPr>
                <a:r>
                  <a:rPr lang="zh-CN" altLang="en-US" dirty="0" smtClean="0">
                    <a:latin typeface="Times New Roman" panose="02020603050405020304" pitchFamily="18" charset="0"/>
                    <a:cs typeface="Times New Roman" panose="02020603050405020304" pitchFamily="18" charset="0"/>
                  </a:rPr>
                  <a:t>p</a:t>
                </a:r>
                <a:r>
                  <a:rPr lang="en-US" altLang="zh-CN" baseline="-25000" dirty="0" err="1" smtClean="0">
                    <a:latin typeface="Times New Roman" panose="02020603050405020304" pitchFamily="18" charset="0"/>
                    <a:cs typeface="Times New Roman" panose="02020603050405020304" pitchFamily="18" charset="0"/>
                  </a:rPr>
                  <a:t>i</a:t>
                </a:r>
                <a:r>
                  <a:rPr lang="zh-CN" altLang="en-US" baseline="30000" dirty="0">
                    <a:latin typeface="Times New Roman" panose="02020603050405020304" pitchFamily="18" charset="0"/>
                    <a:cs typeface="Times New Roman" panose="02020603050405020304" pitchFamily="18" charset="0"/>
                    <a:sym typeface="+mn-ea"/>
                  </a:rPr>
                  <a:t>Ω</a:t>
                </a:r>
                <a:r>
                  <a:rPr lang="en-US" altLang="zh-CN" dirty="0">
                    <a:latin typeface="Times New Roman" panose="02020603050405020304" pitchFamily="18" charset="0"/>
                    <a:cs typeface="Times New Roman" panose="02020603050405020304" pitchFamily="18" charset="0"/>
                    <a:sym typeface="+mn-ea"/>
                  </a:rPr>
                  <a:t>=</a:t>
                </a:r>
                <a:r>
                  <a:rPr lang="zh-CN" altLang="en-US"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mn-ea"/>
                  </a:rPr>
                  <a:t>Δ</a:t>
                </a:r>
                <a:r>
                  <a:rPr lang="zh-CN" altLang="en-US" dirty="0">
                    <a:latin typeface="Times New Roman" panose="02020603050405020304" pitchFamily="18" charset="0"/>
                    <a:cs typeface="Times New Roman" panose="02020603050405020304" pitchFamily="18" charset="0"/>
                    <a:sym typeface="+mn-ea"/>
                  </a:rPr>
                  <a:t>F</a:t>
                </a:r>
                <a:r>
                  <a:rPr lang="en-US" altLang="zh-CN" dirty="0">
                    <a:latin typeface="Times New Roman" panose="02020603050405020304" pitchFamily="18" charset="0"/>
                    <a:cs typeface="Times New Roman" panose="02020603050405020304" pitchFamily="18" charset="0"/>
                    <a:sym typeface="+mn-ea"/>
                  </a:rPr>
                  <a:t>(</a:t>
                </a:r>
                <a:r>
                  <a:rPr lang="zh-CN" altLang="en-US" dirty="0">
                    <a:latin typeface="Times New Roman" panose="02020603050405020304" pitchFamily="18" charset="0"/>
                    <a:cs typeface="Times New Roman" panose="02020603050405020304" pitchFamily="18" charset="0"/>
                    <a:sym typeface="+mn-ea"/>
                  </a:rPr>
                  <a:t>Y</a:t>
                </a:r>
                <a:r>
                  <a:rPr lang="en-US" altLang="zh-CN" dirty="0">
                    <a:latin typeface="Times New Roman" panose="02020603050405020304" pitchFamily="18" charset="0"/>
                    <a:cs typeface="Times New Roman" panose="02020603050405020304" pitchFamily="18" charset="0"/>
                    <a:sym typeface="+mn-ea"/>
                  </a:rPr>
                  <a:t>)=</a:t>
                </a:r>
                <a:r>
                  <a:rPr lang="zh-CN" altLang="en-US" dirty="0">
                    <a:latin typeface="Times New Roman" panose="02020603050405020304" pitchFamily="18" charset="0"/>
                    <a:cs typeface="Times New Roman" panose="02020603050405020304" pitchFamily="18" charset="0"/>
                    <a:sym typeface="+mn-ea"/>
                  </a:rPr>
                  <a:t>α</a:t>
                </a:r>
                <a:r>
                  <a:rPr lang="zh-CN" altLang="en-US" baseline="-25000" dirty="0">
                    <a:latin typeface="Times New Roman" panose="02020603050405020304" pitchFamily="18" charset="0"/>
                    <a:cs typeface="Times New Roman" panose="02020603050405020304" pitchFamily="18" charset="0"/>
                    <a:sym typeface="+mn-ea"/>
                  </a:rPr>
                  <a:t>i</a:t>
                </a:r>
                <a:r>
                  <a:rPr lang="en-US" altLang="zh-CN" dirty="0">
                    <a:latin typeface="Times New Roman" panose="02020603050405020304" pitchFamily="18" charset="0"/>
                    <a:cs typeface="Times New Roman" panose="02020603050405020304" pitchFamily="18" charset="0"/>
                    <a:sym typeface="+mn-ea"/>
                  </a:rPr>
                  <a:t>|Δ</a:t>
                </a:r>
                <a:r>
                  <a:rPr lang="zh-CN" altLang="en-US" dirty="0">
                    <a:latin typeface="Times New Roman" panose="02020603050405020304" pitchFamily="18" charset="0"/>
                    <a:cs typeface="Times New Roman" panose="02020603050405020304" pitchFamily="18" charset="0"/>
                    <a:sym typeface="+mn-ea"/>
                  </a:rPr>
                  <a:t>Y</a:t>
                </a:r>
                <a:r>
                  <a:rPr lang="en-US" altLang="zh-CN" dirty="0">
                    <a:latin typeface="Times New Roman" panose="02020603050405020304" pitchFamily="18" charset="0"/>
                    <a:cs typeface="Times New Roman" panose="02020603050405020304" pitchFamily="18" charset="0"/>
                    <a:sym typeface="+mn-ea"/>
                  </a:rPr>
                  <a:t>=</a:t>
                </a:r>
                <a:r>
                  <a:rPr lang="zh-CN" altLang="en-US" dirty="0">
                    <a:latin typeface="Times New Roman" panose="02020603050405020304" pitchFamily="18" charset="0"/>
                    <a:cs typeface="Times New Roman" panose="02020603050405020304" pitchFamily="18" charset="0"/>
                    <a:sym typeface="+mn-ea"/>
                  </a:rPr>
                  <a:t>α</a:t>
                </a:r>
                <a:r>
                  <a:rPr lang="en-US" altLang="zh-CN" baseline="-25000" dirty="0">
                    <a:latin typeface="Times New Roman" panose="02020603050405020304" pitchFamily="18" charset="0"/>
                    <a:cs typeface="Times New Roman" panose="02020603050405020304" pitchFamily="18" charset="0"/>
                    <a:sym typeface="+mn-ea"/>
                  </a:rPr>
                  <a:t>i-1</a:t>
                </a:r>
                <a:r>
                  <a:rPr lang="en-US" altLang="zh-CN" dirty="0">
                    <a:latin typeface="Times New Roman" panose="02020603050405020304" pitchFamily="18" charset="0"/>
                    <a:cs typeface="Times New Roman" panose="02020603050405020304" pitchFamily="18" charset="0"/>
                  </a:rPr>
                  <a:t>)</a:t>
                </a:r>
              </a:p>
              <a:p>
                <a:pPr>
                  <a:buSzPct val="100000"/>
                  <a:buFont typeface="Wingdings" pitchFamily="2" charset="2"/>
                  <a:buChar char="Ø"/>
                </a:pPr>
                <a:r>
                  <a:rPr lang="zh-CN" altLang="en-US" dirty="0">
                    <a:latin typeface="Times New Roman" pitchFamily="18" charset="0"/>
                    <a:cs typeface="Times New Roman" pitchFamily="18" charset="0"/>
                  </a:rPr>
                  <a:t>即p</a:t>
                </a:r>
                <a:r>
                  <a:rPr lang="zh-CN" altLang="en-US" baseline="-25000" dirty="0">
                    <a:latin typeface="Times New Roman" pitchFamily="18" charset="0"/>
                    <a:cs typeface="Times New Roman" pitchFamily="18" charset="0"/>
                    <a:sym typeface="+mn-ea"/>
                  </a:rPr>
                  <a:t>i</a:t>
                </a:r>
                <a:r>
                  <a:rPr lang="zh-CN" altLang="en-US" baseline="30000" dirty="0">
                    <a:latin typeface="Times New Roman" pitchFamily="18" charset="0"/>
                    <a:cs typeface="Times New Roman" pitchFamily="18" charset="0"/>
                    <a:sym typeface="+mn-ea"/>
                  </a:rPr>
                  <a:t>Ω</a:t>
                </a:r>
                <a:r>
                  <a:rPr lang="zh-CN" altLang="en-US" dirty="0">
                    <a:latin typeface="Times New Roman" pitchFamily="18" charset="0"/>
                    <a:cs typeface="Times New Roman" pitchFamily="18" charset="0"/>
                  </a:rPr>
                  <a:t>表示在输入差分为</a:t>
                </a:r>
                <a:r>
                  <a:rPr lang="zh-CN" altLang="en-US" dirty="0">
                    <a:latin typeface="Times New Roman" pitchFamily="18" charset="0"/>
                    <a:cs typeface="Times New Roman" pitchFamily="18" charset="0"/>
                    <a:sym typeface="+mn-ea"/>
                  </a:rPr>
                  <a:t>α</a:t>
                </a:r>
                <a:r>
                  <a:rPr lang="zh-CN" altLang="en-US" baseline="-25000" dirty="0">
                    <a:latin typeface="Times New Roman" pitchFamily="18" charset="0"/>
                    <a:cs typeface="Times New Roman" pitchFamily="18" charset="0"/>
                  </a:rPr>
                  <a:t>i</a:t>
                </a:r>
                <a:r>
                  <a:rPr lang="en-US" altLang="zh-CN" baseline="-25000" dirty="0">
                    <a:latin typeface="Times New Roman" pitchFamily="18" charset="0"/>
                    <a:cs typeface="Times New Roman" pitchFamily="18" charset="0"/>
                  </a:rPr>
                  <a:t>-</a:t>
                </a:r>
                <a:r>
                  <a:rPr lang="zh-CN" altLang="en-US" baseline="-25000" dirty="0">
                    <a:latin typeface="Times New Roman" pitchFamily="18" charset="0"/>
                    <a:cs typeface="Times New Roman" pitchFamily="18" charset="0"/>
                  </a:rPr>
                  <a:t>1</a:t>
                </a:r>
                <a:r>
                  <a:rPr lang="zh-CN" altLang="en-US" dirty="0">
                    <a:latin typeface="Times New Roman" pitchFamily="18" charset="0"/>
                    <a:cs typeface="Times New Roman" pitchFamily="18" charset="0"/>
                  </a:rPr>
                  <a:t>的条件下，轮函数F的输出差分为</a:t>
                </a:r>
                <a:r>
                  <a:rPr lang="zh-CN" altLang="en-US" dirty="0">
                    <a:latin typeface="Times New Roman" pitchFamily="18" charset="0"/>
                    <a:cs typeface="Times New Roman" pitchFamily="18" charset="0"/>
                    <a:sym typeface="+mn-ea"/>
                  </a:rPr>
                  <a:t>α</a:t>
                </a:r>
                <a:r>
                  <a:rPr lang="zh-CN" altLang="en-US" baseline="-25000" dirty="0">
                    <a:latin typeface="Times New Roman" pitchFamily="18" charset="0"/>
                    <a:cs typeface="Times New Roman" pitchFamily="18" charset="0"/>
                  </a:rPr>
                  <a:t>i</a:t>
                </a:r>
                <a:r>
                  <a:rPr lang="zh-CN" altLang="en-US" dirty="0">
                    <a:latin typeface="Times New Roman" pitchFamily="18" charset="0"/>
                    <a:cs typeface="Times New Roman" pitchFamily="18" charset="0"/>
                  </a:rPr>
                  <a:t>的概率</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buSzPct val="100000"/>
                  <a:buFont typeface="Wingdings" pitchFamily="2" charset="2"/>
                  <a:buChar char="Ø"/>
                </a:pPr>
                <a:r>
                  <a:rPr lang="zh-CN" altLang="en-US" dirty="0" smtClean="0">
                    <a:latin typeface="Times New Roman" pitchFamily="18" charset="0"/>
                    <a:cs typeface="Times New Roman" pitchFamily="18" charset="0"/>
                  </a:rPr>
                  <a:t>r</a:t>
                </a:r>
                <a:r>
                  <a:rPr lang="zh-CN" altLang="en-US" dirty="0">
                    <a:latin typeface="Times New Roman" pitchFamily="18" charset="0"/>
                    <a:cs typeface="Times New Roman" pitchFamily="18" charset="0"/>
                  </a:rPr>
                  <a:t>-轮特征</a:t>
                </a:r>
                <a:r>
                  <a:rPr lang="zh-CN" altLang="en-US" dirty="0">
                    <a:latin typeface="Times New Roman" pitchFamily="18" charset="0"/>
                    <a:cs typeface="Times New Roman" pitchFamily="18" charset="0"/>
                    <a:sym typeface="+mn-ea"/>
                  </a:rPr>
                  <a:t>α</a:t>
                </a:r>
                <a:r>
                  <a:rPr lang="zh-CN" altLang="en-US" baseline="-25000" dirty="0">
                    <a:latin typeface="Times New Roman" pitchFamily="18" charset="0"/>
                    <a:cs typeface="Times New Roman" pitchFamily="18" charset="0"/>
                  </a:rPr>
                  <a:t>0</a:t>
                </a:r>
                <a:r>
                  <a:rPr lang="zh-CN" altLang="en-US" dirty="0">
                    <a:latin typeface="Times New Roman" pitchFamily="18" charset="0"/>
                    <a:cs typeface="Times New Roman" pitchFamily="18" charset="0"/>
                  </a:rPr>
                  <a:t>，</a:t>
                </a:r>
                <a:r>
                  <a:rPr lang="zh-CN" altLang="en-US" dirty="0">
                    <a:latin typeface="Times New Roman" pitchFamily="18" charset="0"/>
                    <a:cs typeface="Times New Roman" pitchFamily="18" charset="0"/>
                    <a:sym typeface="+mn-ea"/>
                  </a:rPr>
                  <a:t>α</a:t>
                </a:r>
                <a:r>
                  <a:rPr lang="zh-CN" altLang="en-US" baseline="-25000" dirty="0">
                    <a:latin typeface="Times New Roman" pitchFamily="18" charset="0"/>
                    <a:cs typeface="Times New Roman" pitchFamily="18" charset="0"/>
                  </a:rPr>
                  <a:t>1</a:t>
                </a: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r>
                  <a:rPr lang="zh-CN" altLang="en-US" dirty="0">
                    <a:latin typeface="Times New Roman" pitchFamily="18" charset="0"/>
                    <a:cs typeface="Times New Roman" pitchFamily="18" charset="0"/>
                    <a:sym typeface="+mn-ea"/>
                  </a:rPr>
                  <a:t>α</a:t>
                </a:r>
                <a:r>
                  <a:rPr lang="zh-CN" altLang="en-US" baseline="-25000" dirty="0">
                    <a:latin typeface="Times New Roman" pitchFamily="18" charset="0"/>
                    <a:cs typeface="Times New Roman" pitchFamily="18" charset="0"/>
                  </a:rPr>
                  <a:t>r</a:t>
                </a:r>
                <a:r>
                  <a:rPr lang="zh-CN" altLang="en-US" dirty="0">
                    <a:latin typeface="Times New Roman" pitchFamily="18" charset="0"/>
                    <a:cs typeface="Times New Roman" pitchFamily="18" charset="0"/>
                  </a:rPr>
                  <a:t>的概率可以近似看作</a:t>
                </a:r>
                <a:endParaRPr lang="en-US" altLang="zh-CN" dirty="0">
                  <a:latin typeface="Times New Roman" pitchFamily="18" charset="0"/>
                  <a:cs typeface="Times New Roman" pitchFamily="18" charset="0"/>
                </a:endParaRPr>
              </a:p>
              <a:p>
                <a:pPr marL="0" indent="0">
                  <a:buSzPct val="100000"/>
                  <a:buNone/>
                </a:pPr>
                <a14:m>
                  <m:oMathPara xmlns:m="http://schemas.openxmlformats.org/officeDocument/2006/math">
                    <m:oMathParaPr>
                      <m:jc m:val="centerGroup"/>
                    </m:oMathParaPr>
                    <m:oMath xmlns:m="http://schemas.openxmlformats.org/officeDocument/2006/math">
                      <m:nary>
                        <m:naryPr>
                          <m:chr m:val="∏"/>
                          <m:ctrlPr>
                            <a:rPr lang="zh-CN" altLang="en-US" i="1">
                              <a:latin typeface="Cambria Math"/>
                            </a:rPr>
                          </m:ctrlPr>
                        </m:naryPr>
                        <m:sub>
                          <m:r>
                            <m:rPr>
                              <m:nor/>
                              <m:brk m:alnAt="23"/>
                            </m:rPr>
                            <a:rPr lang="en-US" altLang="zh-CN">
                              <a:latin typeface="Times New Roman" panose="02020603050405020304" pitchFamily="18" charset="0"/>
                              <a:cs typeface="Times New Roman" panose="02020603050405020304" pitchFamily="18" charset="0"/>
                            </a:rPr>
                            <m:t>i</m:t>
                          </m:r>
                          <m:r>
                            <m:rPr>
                              <m:nor/>
                            </m:rPr>
                            <a:rPr lang="en-US" altLang="zh-CN">
                              <a:latin typeface="Times New Roman" panose="02020603050405020304" pitchFamily="18" charset="0"/>
                              <a:cs typeface="Times New Roman" panose="02020603050405020304" pitchFamily="18" charset="0"/>
                            </a:rPr>
                            <m:t>=1</m:t>
                          </m:r>
                        </m:sub>
                        <m:sup>
                          <m:r>
                            <m:rPr>
                              <m:nor/>
                            </m:rPr>
                            <a:rPr lang="en-US" altLang="zh-CN">
                              <a:latin typeface="Times New Roman" panose="02020603050405020304" pitchFamily="18" charset="0"/>
                              <a:cs typeface="Times New Roman" panose="02020603050405020304" pitchFamily="18" charset="0"/>
                            </a:rPr>
                            <m:t>r</m:t>
                          </m:r>
                        </m:sup>
                        <m:e>
                          <m:sSup>
                            <m:sSupPr>
                              <m:ctrlPr>
                                <a:rPr lang="en-US" altLang="zh-CN" i="1">
                                  <a:latin typeface="Cambria Math"/>
                                </a:rPr>
                              </m:ctrlPr>
                            </m:sSupPr>
                            <m:e>
                              <m:r>
                                <m:rPr>
                                  <m:nor/>
                                </m:rPr>
                                <a:rPr lang="en-US" altLang="zh-CN">
                                  <a:latin typeface="Times New Roman" panose="02020603050405020304" pitchFamily="18" charset="0"/>
                                  <a:cs typeface="Times New Roman" panose="02020603050405020304" pitchFamily="18" charset="0"/>
                                </a:rPr>
                                <m:t>P</m:t>
                              </m:r>
                              <m:r>
                                <m:rPr>
                                  <m:nor/>
                                </m:rPr>
                                <a:rPr lang="en-US" altLang="zh-CN" baseline="-25000">
                                  <a:latin typeface="Times New Roman" panose="02020603050405020304" pitchFamily="18" charset="0"/>
                                  <a:cs typeface="Times New Roman" panose="02020603050405020304" pitchFamily="18" charset="0"/>
                                </a:rPr>
                                <m:t>i</m:t>
                              </m:r>
                            </m:e>
                            <m:sup>
                              <m:r>
                                <m:rPr>
                                  <m:nor/>
                                </m:rPr>
                                <a:rPr lang="zh-CN" altLang="en-US">
                                  <a:latin typeface="Times New Roman" panose="02020603050405020304" pitchFamily="18" charset="0"/>
                                  <a:cs typeface="Times New Roman" panose="02020603050405020304" pitchFamily="18" charset="0"/>
                                </a:rPr>
                                <m:t>Ω</m:t>
                              </m:r>
                            </m:sup>
                          </m:sSup>
                        </m:e>
                      </m:nary>
                    </m:oMath>
                  </m:oMathPara>
                </a14:m>
                <a:endParaRPr lang="zh-CN" altLang="en-US" dirty="0">
                  <a:latin typeface="Times New Roman" pitchFamily="18" charset="0"/>
                  <a:cs typeface="Times New Roman" pitchFamily="18" charset="0"/>
                </a:endParaRPr>
              </a:p>
              <a:p>
                <a:pPr marL="0" indent="0">
                  <a:buNone/>
                </a:pP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41530" y="2033845"/>
                <a:ext cx="8613558" cy="4098668"/>
              </a:xfrm>
              <a:blipFill rotWithShape="1">
                <a:blip r:embed="rId2"/>
                <a:stretch>
                  <a:fillRect l="-1557" t="-2530" b="-267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52716A3-6F84-4119-AAB6-D77815312E07}"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6"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130</a:t>
            </a:fld>
            <a:endParaRPr lang="en-US" altLang="zh-CN" sz="1400" dirty="0"/>
          </a:p>
        </p:txBody>
      </p:sp>
    </p:spTree>
    <p:extLst>
      <p:ext uri="{BB962C8B-B14F-4D97-AF65-F5344CB8AC3E}">
        <p14:creationId xmlns:p14="http://schemas.microsoft.com/office/powerpoint/2010/main" val="353598420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3.5.1 差分分析</a:t>
            </a:r>
            <a:endParaRPr lang="zh-CN" altLang="en-US"/>
          </a:p>
        </p:txBody>
      </p:sp>
      <p:sp>
        <p:nvSpPr>
          <p:cNvPr id="3" name="内容占位符 2"/>
          <p:cNvSpPr>
            <a:spLocks noGrp="1"/>
          </p:cNvSpPr>
          <p:nvPr>
            <p:ph idx="1"/>
          </p:nvPr>
        </p:nvSpPr>
        <p:spPr>
          <a:xfrm>
            <a:off x="230505" y="2017395"/>
            <a:ext cx="8724900" cy="4115435"/>
          </a:xfrm>
        </p:spPr>
        <p:txBody>
          <a:bodyPr/>
          <a:lstStyle/>
          <a:p>
            <a:pPr marL="0" indent="720000">
              <a:buNone/>
            </a:pPr>
            <a:r>
              <a:rPr lang="zh-CN" altLang="en-US" sz="2800" dirty="0"/>
              <a:t>对r-轮迭代密码的差分分析过程可综述为如下步骤</a:t>
            </a:r>
          </a:p>
          <a:p>
            <a:pPr marL="0" indent="720000">
              <a:buNone/>
            </a:pPr>
            <a:r>
              <a:rPr lang="zh-CN" altLang="en-US" sz="2800" dirty="0"/>
              <a:t>（1）找出一个</a:t>
            </a:r>
            <a:r>
              <a:rPr lang="en-US" altLang="zh-CN" sz="2800" dirty="0"/>
              <a:t>(</a:t>
            </a:r>
            <a:r>
              <a:rPr lang="zh-CN" altLang="en-US" sz="2800" dirty="0"/>
              <a:t>r-1</a:t>
            </a:r>
            <a:r>
              <a:rPr lang="en-US" altLang="zh-CN" sz="2800" dirty="0"/>
              <a:t>)</a:t>
            </a:r>
            <a:r>
              <a:rPr lang="zh-CN" altLang="en-US" sz="2800" dirty="0"/>
              <a:t>-轮特征</a:t>
            </a:r>
            <a:r>
              <a:rPr lang="zh-CN" altLang="en-US" sz="2800" dirty="0">
                <a:latin typeface="Times New Roman" panose="02020603050405020304" pitchFamily="18" charset="0"/>
                <a:cs typeface="Times New Roman" panose="02020603050405020304" pitchFamily="18" charset="0"/>
                <a:sym typeface="+mn-ea"/>
              </a:rPr>
              <a:t>Ω</a:t>
            </a:r>
            <a:r>
              <a:rPr lang="en-US" altLang="zh-CN" sz="2800" dirty="0">
                <a:latin typeface="Times New Roman" panose="02020603050405020304" pitchFamily="18" charset="0"/>
                <a:cs typeface="Times New Roman" panose="02020603050405020304" pitchFamily="18" charset="0"/>
                <a:sym typeface="+mn-ea"/>
              </a:rPr>
              <a:t>(r-1)=</a:t>
            </a:r>
            <a:r>
              <a:rPr lang="zh-CN" altLang="en-US" sz="2800" dirty="0">
                <a:latin typeface="Times New Roman" panose="02020603050405020304" pitchFamily="18" charset="0"/>
                <a:cs typeface="Times New Roman" panose="02020603050405020304" pitchFamily="18" charset="0"/>
                <a:sym typeface="+mn-ea"/>
              </a:rPr>
              <a:t>α</a:t>
            </a:r>
            <a:r>
              <a:rPr lang="en-US" altLang="zh-CN" sz="2800" baseline="-25000" dirty="0">
                <a:latin typeface="Times New Roman" panose="02020603050405020304" pitchFamily="18" charset="0"/>
                <a:cs typeface="Times New Roman" panose="02020603050405020304" pitchFamily="18" charset="0"/>
                <a:sym typeface="+mn-ea"/>
              </a:rPr>
              <a:t>0</a:t>
            </a:r>
            <a:r>
              <a:rPr lang="zh-CN" altLang="en-US" sz="2800" dirty="0">
                <a:latin typeface="Times New Roman" panose="02020603050405020304" pitchFamily="18" charset="0"/>
                <a:cs typeface="Times New Roman" panose="02020603050405020304" pitchFamily="18" charset="0"/>
                <a:sym typeface="+mn-ea"/>
              </a:rPr>
              <a:t>，α</a:t>
            </a:r>
            <a:r>
              <a:rPr lang="en-US" altLang="zh-CN" sz="2800" baseline="-25000" dirty="0">
                <a:latin typeface="Times New Roman" panose="02020603050405020304" pitchFamily="18" charset="0"/>
                <a:cs typeface="Times New Roman" panose="02020603050405020304" pitchFamily="18" charset="0"/>
                <a:sym typeface="+mn-ea"/>
              </a:rPr>
              <a:t>1</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，α</a:t>
            </a:r>
            <a:r>
              <a:rPr lang="zh-CN" altLang="en-US" sz="2800" baseline="-25000" dirty="0">
                <a:latin typeface="Times New Roman" panose="02020603050405020304" pitchFamily="18" charset="0"/>
                <a:cs typeface="Times New Roman" panose="02020603050405020304" pitchFamily="18" charset="0"/>
                <a:sym typeface="+mn-ea"/>
              </a:rPr>
              <a:t>r</a:t>
            </a:r>
            <a:r>
              <a:rPr lang="en-US" altLang="zh-CN" sz="2800" baseline="-25000" dirty="0">
                <a:latin typeface="Times New Roman" panose="02020603050405020304" pitchFamily="18" charset="0"/>
                <a:cs typeface="Times New Roman" panose="02020603050405020304" pitchFamily="18" charset="0"/>
                <a:sym typeface="+mn-ea"/>
              </a:rPr>
              <a:t>-1</a:t>
            </a:r>
            <a:r>
              <a:rPr lang="zh-CN" altLang="en-US" sz="2800" dirty="0">
                <a:latin typeface="Times New Roman" panose="02020603050405020304" pitchFamily="18" charset="0"/>
                <a:cs typeface="Times New Roman" panose="02020603050405020304" pitchFamily="18" charset="0"/>
              </a:rPr>
              <a:t>， </a:t>
            </a:r>
            <a:r>
              <a:rPr lang="zh-CN" altLang="en-US" sz="2800" dirty="0"/>
              <a:t>使得它的概率达到最大或几乎最大。</a:t>
            </a:r>
          </a:p>
          <a:p>
            <a:pPr marL="0" indent="720000">
              <a:buNone/>
            </a:pPr>
            <a:r>
              <a:rPr lang="zh-CN" altLang="en-US" sz="2800" dirty="0"/>
              <a:t>（2）均匀随机地选择明文Y</a:t>
            </a:r>
            <a:r>
              <a:rPr lang="zh-CN" altLang="en-US" sz="2800" baseline="-25000" dirty="0"/>
              <a:t>0</a:t>
            </a:r>
            <a:r>
              <a:rPr lang="zh-CN" altLang="en-US" sz="2800" dirty="0"/>
              <a:t>并计算Y</a:t>
            </a:r>
            <a:r>
              <a:rPr lang="zh-CN" altLang="en-US" sz="2800" baseline="-25000" dirty="0"/>
              <a:t>0</a:t>
            </a:r>
            <a:r>
              <a:rPr lang="zh-CN" altLang="en-US" sz="2800" baseline="30000" dirty="0">
                <a:sym typeface="+mn-ea"/>
              </a:rPr>
              <a:t>*</a:t>
            </a:r>
            <a:r>
              <a:rPr lang="zh-CN" altLang="en-US" sz="2800" dirty="0"/>
              <a:t>，使得Y</a:t>
            </a:r>
            <a:r>
              <a:rPr lang="zh-CN" altLang="en-US" sz="2800" baseline="-25000" dirty="0"/>
              <a:t>0</a:t>
            </a:r>
            <a:r>
              <a:rPr lang="zh-CN" altLang="en-US" sz="2800" dirty="0"/>
              <a:t>和Y</a:t>
            </a:r>
            <a:r>
              <a:rPr lang="zh-CN" altLang="en-US" sz="2800" baseline="-25000" dirty="0"/>
              <a:t>0</a:t>
            </a:r>
            <a:r>
              <a:rPr lang="zh-CN" altLang="en-US" sz="2800" baseline="30000" dirty="0">
                <a:sym typeface="+mn-ea"/>
              </a:rPr>
              <a:t>*</a:t>
            </a:r>
            <a:r>
              <a:rPr lang="zh-CN" altLang="en-US" sz="2800" dirty="0"/>
              <a:t>的差分为0，找出Y</a:t>
            </a:r>
            <a:r>
              <a:rPr lang="zh-CN" altLang="en-US" sz="2800" baseline="-25000" dirty="0"/>
              <a:t>0</a:t>
            </a:r>
            <a:r>
              <a:rPr lang="zh-CN" altLang="en-US" sz="2800" dirty="0"/>
              <a:t>和Y</a:t>
            </a:r>
            <a:r>
              <a:rPr lang="zh-CN" altLang="en-US" sz="2800" baseline="-25000" dirty="0"/>
              <a:t>0</a:t>
            </a:r>
            <a:r>
              <a:rPr lang="zh-CN" altLang="en-US" sz="2800" baseline="30000" dirty="0">
                <a:sym typeface="+mn-ea"/>
              </a:rPr>
              <a:t>*</a:t>
            </a:r>
            <a:r>
              <a:rPr lang="zh-CN" altLang="en-US" sz="2800" dirty="0"/>
              <a:t>在实际密钥加密下所得的密文Y</a:t>
            </a:r>
            <a:r>
              <a:rPr lang="zh-CN" altLang="en-US" sz="2800" baseline="-25000" dirty="0"/>
              <a:t>r</a:t>
            </a:r>
            <a:r>
              <a:rPr lang="zh-CN" altLang="en-US" sz="2800" dirty="0"/>
              <a:t>和Y</a:t>
            </a:r>
            <a:r>
              <a:rPr lang="zh-CN" altLang="en-US" sz="2800" baseline="-25000" dirty="0"/>
              <a:t>r</a:t>
            </a:r>
            <a:r>
              <a:rPr lang="zh-CN" altLang="en-US" sz="2800" baseline="30000" dirty="0">
                <a:sym typeface="+mn-ea"/>
              </a:rPr>
              <a:t>*</a:t>
            </a:r>
            <a:r>
              <a:rPr lang="zh-CN" altLang="en-US" sz="2800" dirty="0"/>
              <a:t>。</a:t>
            </a:r>
          </a:p>
          <a:p>
            <a:pPr marL="0" indent="720000">
              <a:buNone/>
            </a:pPr>
            <a:r>
              <a:rPr lang="zh-CN" altLang="en-US" sz="2800" dirty="0"/>
              <a:t>（3）重复（2），直到一个或几个计数器的值明显高于其他计数器的值，输出它们所对应的子密钥（或部分比特）。</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69E95A7-FBF4-473D-B3F4-B722FFB46698}"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131</a:t>
            </a:fld>
            <a:endParaRPr lang="en-US" altLang="zh-CN" sz="14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3.5.2 线性分析</a:t>
            </a:r>
          </a:p>
        </p:txBody>
      </p:sp>
      <p:sp>
        <p:nvSpPr>
          <p:cNvPr id="3" name="内容占位符 2"/>
          <p:cNvSpPr>
            <a:spLocks noGrp="1"/>
          </p:cNvSpPr>
          <p:nvPr>
            <p:ph idx="1"/>
          </p:nvPr>
        </p:nvSpPr>
        <p:spPr>
          <a:xfrm>
            <a:off x="306070" y="2028190"/>
            <a:ext cx="8496400" cy="4422140"/>
          </a:xfrm>
        </p:spPr>
        <p:txBody>
          <a:bodyPr/>
          <a:lstStyle/>
          <a:p>
            <a:pPr>
              <a:buSzPct val="100000"/>
              <a:buFont typeface="Wingdings" pitchFamily="2" charset="2"/>
              <a:buChar char="Ø"/>
            </a:pPr>
            <a:r>
              <a:rPr lang="zh-CN" altLang="en-US" dirty="0"/>
              <a:t>线性分析是对迭代密码的一种已知明文攻击，这种方法的基本原理是寻找明文、密文和密钥间的有效线性逼近，当该逼近的线性偏差足够大时，就可以由一定量的明密文对推测出部分密钥信息</a:t>
            </a:r>
            <a:r>
              <a:rPr lang="zh-CN" altLang="en-US" dirty="0" smtClean="0"/>
              <a:t>。</a:t>
            </a:r>
            <a:endParaRPr lang="en-US" altLang="zh-CN" dirty="0" smtClean="0"/>
          </a:p>
          <a:p>
            <a:pPr>
              <a:buSzPct val="100000"/>
              <a:buFont typeface="Wingdings" pitchFamily="2" charset="2"/>
              <a:buChar char="Ø"/>
            </a:pPr>
            <a:r>
              <a:rPr lang="zh-CN" altLang="en-US" dirty="0" smtClean="0"/>
              <a:t>线性</a:t>
            </a:r>
            <a:r>
              <a:rPr lang="zh-CN" altLang="en-US" dirty="0"/>
              <a:t>分析的关键是确定有效线性方程的线性偏差和线性组合系数。</a:t>
            </a:r>
          </a:p>
          <a:p>
            <a:pPr marL="0" indent="0">
              <a:buNone/>
            </a:pPr>
            <a:endParaRPr lang="en-US" altLang="zh-CN" sz="2800" dirty="0">
              <a:sym typeface="+mn-ea"/>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ED5C1CE-AB38-4765-80EB-8FF6E6E1DEF4}"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132</a:t>
            </a:fld>
            <a:endParaRPr lang="en-US" altLang="zh-CN" sz="1400"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3.5.2 线性分析</a:t>
            </a:r>
            <a:endParaRPr lang="zh-CN" altLang="en-US"/>
          </a:p>
        </p:txBody>
      </p:sp>
      <p:sp>
        <p:nvSpPr>
          <p:cNvPr id="3" name="内容占位符 2"/>
          <p:cNvSpPr>
            <a:spLocks noGrp="1"/>
          </p:cNvSpPr>
          <p:nvPr>
            <p:ph idx="1"/>
          </p:nvPr>
        </p:nvSpPr>
        <p:spPr>
          <a:xfrm>
            <a:off x="283210" y="1976120"/>
            <a:ext cx="8672195" cy="4483735"/>
          </a:xfrm>
        </p:spPr>
        <p:txBody>
          <a:bodyPr/>
          <a:lstStyle/>
          <a:p>
            <a:pPr marL="0" indent="720000">
              <a:buNone/>
            </a:pPr>
            <a:r>
              <a:rPr lang="zh-CN" altLang="en-US" sz="2800" dirty="0">
                <a:sym typeface="+mn-ea"/>
              </a:rPr>
              <a:t>现有表达式</a:t>
            </a:r>
            <a:r>
              <a:rPr lang="en-US" altLang="zh-CN" sz="2800" dirty="0">
                <a:latin typeface="Times New Roman" panose="02020603050405020304" pitchFamily="18" charset="0"/>
                <a:cs typeface="Times New Roman" panose="02020603050405020304" pitchFamily="18" charset="0"/>
                <a:sym typeface="+mn-ea"/>
              </a:rPr>
              <a:t>A[i</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j</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k]=A[i]</a:t>
            </a:r>
            <a:r>
              <a:rPr lang="en-US" altLang="zh-CN" sz="2800" dirty="0">
                <a:latin typeface="Times New Roman" panose="02020603050405020304" pitchFamily="18" charset="0"/>
                <a:ea typeface="Cambria Math" panose="020405030504060302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A[j]</a:t>
            </a:r>
            <a:r>
              <a:rPr lang="en-US" altLang="zh-CN" sz="2800" dirty="0">
                <a:latin typeface="Times New Roman" panose="02020603050405020304" pitchFamily="18" charset="0"/>
                <a:ea typeface="Cambria Math" panose="020405030504060302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ea typeface="Cambria Math" panose="020405030504060302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A[k]</a:t>
            </a:r>
            <a:r>
              <a:rPr lang="zh-CN" altLang="en-US" sz="2800" dirty="0">
                <a:sym typeface="+mn-ea"/>
              </a:rPr>
              <a:t>。设明文分组长度和密文分组长度都为</a:t>
            </a:r>
            <a:r>
              <a:rPr lang="zh-CN" altLang="en-US" sz="2800" dirty="0">
                <a:latin typeface="Times New Roman" panose="02020603050405020304" pitchFamily="18" charset="0"/>
                <a:cs typeface="Times New Roman" panose="02020603050405020304" pitchFamily="18" charset="0"/>
                <a:sym typeface="+mn-ea"/>
              </a:rPr>
              <a:t>nbit</a:t>
            </a:r>
            <a:r>
              <a:rPr lang="zh-CN" altLang="en-US" sz="2800" dirty="0">
                <a:sym typeface="+mn-ea"/>
              </a:rPr>
              <a:t>，密钥分组长度为</a:t>
            </a:r>
            <a:r>
              <a:rPr lang="zh-CN" altLang="en-US" sz="2800" dirty="0">
                <a:latin typeface="Times New Roman" panose="02020603050405020304" pitchFamily="18" charset="0"/>
                <a:cs typeface="Times New Roman" panose="02020603050405020304" pitchFamily="18" charset="0"/>
                <a:sym typeface="+mn-ea"/>
              </a:rPr>
              <a:t>mbit</a:t>
            </a:r>
            <a:r>
              <a:rPr lang="zh-CN" altLang="en-US" sz="2800" dirty="0">
                <a:sym typeface="+mn-ea"/>
              </a:rPr>
              <a:t>。记明文分组为</a:t>
            </a:r>
            <a:r>
              <a:rPr lang="zh-CN" altLang="en-US" sz="2800" dirty="0">
                <a:latin typeface="Times New Roman" panose="02020603050405020304" pitchFamily="18" charset="0"/>
                <a:cs typeface="Times New Roman" panose="02020603050405020304" pitchFamily="18" charset="0"/>
                <a:sym typeface="+mn-ea"/>
              </a:rPr>
              <a:t>P</a:t>
            </a:r>
            <a:r>
              <a:rPr lang="en-US" altLang="zh-CN" sz="2800" dirty="0">
                <a:latin typeface="Times New Roman" panose="02020603050405020304" pitchFamily="18" charset="0"/>
                <a:cs typeface="Times New Roman" panose="02020603050405020304" pitchFamily="18" charset="0"/>
                <a:sym typeface="+mn-ea"/>
              </a:rPr>
              <a:t>[1]</a:t>
            </a:r>
            <a:r>
              <a:rPr lang="zh-CN" altLang="en-US" sz="2800" dirty="0">
                <a:latin typeface="Times New Roman" panose="02020603050405020304" pitchFamily="18" charset="0"/>
                <a:cs typeface="Times New Roman" panose="02020603050405020304" pitchFamily="18" charset="0"/>
                <a:sym typeface="+mn-ea"/>
              </a:rPr>
              <a:t>，P</a:t>
            </a:r>
            <a:r>
              <a:rPr lang="en-US" altLang="zh-CN" sz="2800" dirty="0">
                <a:latin typeface="Times New Roman" panose="02020603050405020304" pitchFamily="18" charset="0"/>
                <a:cs typeface="Times New Roman" panose="02020603050405020304" pitchFamily="18" charset="0"/>
                <a:sym typeface="+mn-ea"/>
              </a:rPr>
              <a:t>[2]</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，P</a:t>
            </a:r>
            <a:r>
              <a:rPr lang="en-US" altLang="zh-CN" sz="2800" dirty="0">
                <a:latin typeface="Times New Roman" panose="02020603050405020304" pitchFamily="18" charset="0"/>
                <a:cs typeface="Times New Roman" panose="02020603050405020304" pitchFamily="18" charset="0"/>
                <a:sym typeface="+mn-ea"/>
              </a:rPr>
              <a:t>[n]，</a:t>
            </a:r>
            <a:r>
              <a:rPr lang="zh-CN" altLang="en-US" sz="2800" dirty="0">
                <a:sym typeface="+mn-ea"/>
              </a:rPr>
              <a:t>密文分组为</a:t>
            </a:r>
            <a:r>
              <a:rPr lang="en-US" altLang="zh-CN" sz="2800" dirty="0">
                <a:latin typeface="Times New Roman" panose="02020603050405020304" pitchFamily="18" charset="0"/>
                <a:cs typeface="Times New Roman" panose="02020603050405020304" pitchFamily="18" charset="0"/>
                <a:sym typeface="+mn-ea"/>
              </a:rPr>
              <a:t>C[1]</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C[2]</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C[n]</a:t>
            </a:r>
            <a:r>
              <a:rPr lang="en-US" altLang="zh-CN" sz="2800" dirty="0" err="1">
                <a:sym typeface="+mn-ea"/>
              </a:rPr>
              <a:t>密钥分组为</a:t>
            </a:r>
            <a:r>
              <a:rPr lang="en-US" altLang="zh-CN" sz="2800" dirty="0" err="1">
                <a:latin typeface="Times New Roman" panose="02020603050405020304" pitchFamily="18" charset="0"/>
                <a:cs typeface="Times New Roman" panose="02020603050405020304" pitchFamily="18" charset="0"/>
                <a:sym typeface="+mn-ea"/>
              </a:rPr>
              <a:t>K</a:t>
            </a:r>
            <a:r>
              <a:rPr lang="en-US" altLang="zh-CN" sz="2800" dirty="0">
                <a:latin typeface="Times New Roman" panose="02020603050405020304" pitchFamily="18" charset="0"/>
                <a:cs typeface="Times New Roman" panose="02020603050405020304" pitchFamily="18" charset="0"/>
                <a:sym typeface="+mn-ea"/>
              </a:rPr>
              <a:t>[1]</a:t>
            </a:r>
            <a:r>
              <a:rPr lang="zh-CN" altLang="en-US" sz="2800" dirty="0">
                <a:sym typeface="+mn-ea"/>
              </a:rPr>
              <a:t>，</a:t>
            </a:r>
            <a:r>
              <a:rPr lang="en-US" altLang="zh-CN" sz="2800" dirty="0">
                <a:latin typeface="Times New Roman" panose="02020603050405020304" pitchFamily="18" charset="0"/>
                <a:cs typeface="Times New Roman" panose="02020603050405020304" pitchFamily="18" charset="0"/>
                <a:sym typeface="+mn-ea"/>
              </a:rPr>
              <a:t>K[2]</a:t>
            </a:r>
            <a:r>
              <a:rPr lang="zh-CN" altLang="en-US" sz="2800" dirty="0">
                <a:sym typeface="+mn-ea"/>
              </a:rPr>
              <a:t>，</a:t>
            </a:r>
            <a:r>
              <a:rPr lang="en-US" altLang="zh-CN" sz="2800" dirty="0">
                <a:sym typeface="+mn-ea"/>
              </a:rPr>
              <a:t>...</a:t>
            </a:r>
            <a:r>
              <a:rPr lang="zh-CN" altLang="en-US" sz="2800" dirty="0">
                <a:sym typeface="+mn-ea"/>
              </a:rPr>
              <a:t>，</a:t>
            </a:r>
            <a:r>
              <a:rPr lang="en-US" altLang="zh-CN" sz="2800" dirty="0">
                <a:latin typeface="Times New Roman" panose="02020603050405020304" pitchFamily="18" charset="0"/>
                <a:cs typeface="Times New Roman" panose="02020603050405020304" pitchFamily="18" charset="0"/>
                <a:sym typeface="+mn-ea"/>
              </a:rPr>
              <a:t>K[m]</a:t>
            </a:r>
            <a:r>
              <a:rPr lang="en-US" altLang="zh-CN" sz="2800" dirty="0">
                <a:sym typeface="+mn-ea"/>
              </a:rPr>
              <a:t>，</a:t>
            </a:r>
            <a:r>
              <a:rPr lang="en-US" altLang="zh-CN" sz="2800" dirty="0" err="1">
                <a:sym typeface="+mn-ea"/>
              </a:rPr>
              <a:t>那么线性分析的目标就是找出以下形式的有效线性方程，即</a:t>
            </a:r>
            <a:endParaRPr lang="en-US" altLang="zh-CN" sz="2800" dirty="0">
              <a:sym typeface="+mn-ea"/>
            </a:endParaRPr>
          </a:p>
          <a:p>
            <a:pPr marL="0" indent="720000">
              <a:buNone/>
            </a:pPr>
            <a:r>
              <a:rPr lang="zh-CN" altLang="en-US" sz="2800" dirty="0">
                <a:latin typeface="Times New Roman" panose="02020603050405020304" pitchFamily="18" charset="0"/>
                <a:cs typeface="Times New Roman" panose="02020603050405020304" pitchFamily="18" charset="0"/>
              </a:rPr>
              <a:t>P</a:t>
            </a:r>
            <a:r>
              <a:rPr lang="en-US" altLang="zh-CN" sz="2800" dirty="0">
                <a:latin typeface="Times New Roman" panose="02020603050405020304" pitchFamily="18" charset="0"/>
                <a:cs typeface="Times New Roman" panose="02020603050405020304" pitchFamily="18" charset="0"/>
              </a:rPr>
              <a:t>[i</a:t>
            </a:r>
            <a:r>
              <a:rPr lang="en-US" altLang="zh-CN" sz="2800" baseline="-250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mn-ea"/>
              </a:rPr>
              <a:t>i</a:t>
            </a:r>
            <a:r>
              <a:rPr lang="en-US" altLang="zh-CN" sz="2800" baseline="-25000" dirty="0">
                <a:latin typeface="Times New Roman" panose="02020603050405020304" pitchFamily="18" charset="0"/>
                <a:cs typeface="Times New Roman" panose="02020603050405020304" pitchFamily="18" charset="0"/>
                <a:sym typeface="+mn-ea"/>
              </a:rPr>
              <a:t>2</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err="1">
                <a:latin typeface="Times New Roman" panose="02020603050405020304" pitchFamily="18" charset="0"/>
                <a:cs typeface="Times New Roman" panose="02020603050405020304" pitchFamily="18" charset="0"/>
                <a:sym typeface="+mn-ea"/>
              </a:rPr>
              <a:t>i</a:t>
            </a:r>
            <a:r>
              <a:rPr lang="en-US" altLang="zh-CN" sz="2800" baseline="-25000" dirty="0" err="1">
                <a:latin typeface="Times New Roman" panose="02020603050405020304" pitchFamily="18" charset="0"/>
                <a:cs typeface="Times New Roman" panose="02020603050405020304" pitchFamily="18" charset="0"/>
                <a:sym typeface="+mn-ea"/>
              </a:rPr>
              <a:t>a</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mn-ea"/>
              </a:rPr>
              <a:t>C[j</a:t>
            </a:r>
            <a:r>
              <a:rPr lang="en-US" altLang="zh-CN" sz="2800" baseline="-25000" dirty="0">
                <a:latin typeface="Times New Roman" panose="02020603050405020304" pitchFamily="18" charset="0"/>
                <a:cs typeface="Times New Roman" panose="02020603050405020304" pitchFamily="18" charset="0"/>
                <a:sym typeface="+mn-ea"/>
              </a:rPr>
              <a:t>1</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j</a:t>
            </a:r>
            <a:r>
              <a:rPr lang="en-US" altLang="zh-CN" sz="2800" baseline="-25000" dirty="0">
                <a:latin typeface="Times New Roman" panose="02020603050405020304" pitchFamily="18" charset="0"/>
                <a:cs typeface="Times New Roman" panose="02020603050405020304" pitchFamily="18" charset="0"/>
                <a:sym typeface="+mn-ea"/>
              </a:rPr>
              <a:t>2</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err="1">
                <a:latin typeface="Times New Roman" panose="02020603050405020304" pitchFamily="18" charset="0"/>
                <a:cs typeface="Times New Roman" panose="02020603050405020304" pitchFamily="18" charset="0"/>
                <a:sym typeface="+mn-ea"/>
              </a:rPr>
              <a:t>j</a:t>
            </a:r>
            <a:r>
              <a:rPr lang="en-US" altLang="zh-CN" sz="2800" baseline="-25000" dirty="0" err="1">
                <a:latin typeface="Times New Roman" panose="02020603050405020304" pitchFamily="18" charset="0"/>
                <a:cs typeface="Times New Roman" panose="02020603050405020304" pitchFamily="18" charset="0"/>
                <a:sym typeface="+mn-ea"/>
              </a:rPr>
              <a:t>b</a:t>
            </a:r>
            <a:r>
              <a:rPr lang="en-US" altLang="zh-CN" sz="2800" dirty="0">
                <a:latin typeface="Times New Roman" panose="02020603050405020304" pitchFamily="18" charset="0"/>
                <a:cs typeface="Times New Roman" panose="02020603050405020304" pitchFamily="18" charset="0"/>
                <a:sym typeface="+mn-ea"/>
              </a:rPr>
              <a:t>]=K[k</a:t>
            </a:r>
            <a:r>
              <a:rPr lang="en-US" altLang="zh-CN" sz="2800" baseline="-25000" dirty="0">
                <a:latin typeface="Times New Roman" panose="02020603050405020304" pitchFamily="18" charset="0"/>
                <a:cs typeface="Times New Roman" panose="02020603050405020304" pitchFamily="18" charset="0"/>
                <a:sym typeface="+mn-ea"/>
              </a:rPr>
              <a:t>1</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k</a:t>
            </a:r>
            <a:r>
              <a:rPr lang="en-US" altLang="zh-CN" sz="2800" baseline="-25000" dirty="0">
                <a:latin typeface="Times New Roman" panose="02020603050405020304" pitchFamily="18" charset="0"/>
                <a:cs typeface="Times New Roman" panose="02020603050405020304" pitchFamily="18" charset="0"/>
                <a:sym typeface="+mn-ea"/>
              </a:rPr>
              <a:t>2</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k</a:t>
            </a:r>
            <a:r>
              <a:rPr lang="en-US" altLang="zh-CN" sz="2800" baseline="-25000" dirty="0">
                <a:latin typeface="Times New Roman" panose="02020603050405020304" pitchFamily="18" charset="0"/>
                <a:cs typeface="Times New Roman" panose="02020603050405020304" pitchFamily="18" charset="0"/>
                <a:sym typeface="+mn-ea"/>
              </a:rPr>
              <a:t>b</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rPr>
              <a:t>1≤a</a:t>
            </a:r>
            <a:r>
              <a:rPr lang="zh-CN" altLang="en-US"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rPr>
              <a:t>n，</a:t>
            </a:r>
            <a:r>
              <a:rPr lang="zh-CN" altLang="en-US" sz="2800" dirty="0">
                <a:latin typeface="Times New Roman" panose="02020603050405020304" pitchFamily="18" charset="0"/>
                <a:cs typeface="Times New Roman" panose="02020603050405020304" pitchFamily="18" charset="0"/>
                <a:sym typeface="+mn-ea"/>
              </a:rPr>
              <a:t>1≤</a:t>
            </a:r>
            <a:r>
              <a:rPr lang="en-US" altLang="zh-CN" sz="2800" dirty="0">
                <a:latin typeface="Times New Roman" panose="02020603050405020304" pitchFamily="18" charset="0"/>
                <a:cs typeface="Times New Roman" panose="02020603050405020304" pitchFamily="18" charset="0"/>
                <a:sym typeface="+mn-ea"/>
              </a:rPr>
              <a:t>b</a:t>
            </a:r>
            <a:r>
              <a:rPr lang="zh-CN" altLang="en-US" sz="2800" dirty="0">
                <a:latin typeface="Times New Roman" panose="02020603050405020304" pitchFamily="18" charset="0"/>
                <a:cs typeface="Times New Roman" panose="02020603050405020304" pitchFamily="18" charset="0"/>
                <a:sym typeface="+mn-ea"/>
              </a:rPr>
              <a:t>≤n，1≤</a:t>
            </a:r>
            <a:r>
              <a:rPr lang="en-US" altLang="zh-CN" sz="2800" dirty="0">
                <a:latin typeface="Times New Roman" panose="02020603050405020304" pitchFamily="18" charset="0"/>
                <a:cs typeface="Times New Roman" panose="02020603050405020304" pitchFamily="18" charset="0"/>
                <a:sym typeface="+mn-ea"/>
              </a:rPr>
              <a:t>c</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m</a:t>
            </a:r>
            <a:endParaRPr lang="zh-CN" altLang="en-US" sz="2800" dirty="0">
              <a:latin typeface="Times New Roman" panose="02020603050405020304" pitchFamily="18" charset="0"/>
              <a:cs typeface="Times New Roman" panose="02020603050405020304" pitchFamily="18" charset="0"/>
              <a:sym typeface="+mn-ea"/>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E1196D-94D8-44B7-80AD-1E2E1BBBA3D0}"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12"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133</a:t>
            </a:fld>
            <a:endParaRPr lang="en-US" altLang="zh-CN" sz="1400"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3.5.2 线性分析</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03225" y="1835026"/>
                <a:ext cx="8540750" cy="4420870"/>
              </a:xfrm>
            </p:spPr>
            <p:txBody>
              <a:bodyPr/>
              <a:lstStyle/>
              <a:p>
                <a:pPr marL="0" indent="720000">
                  <a:buNone/>
                </a:pPr>
                <a:r>
                  <a:rPr lang="zh-CN" altLang="en-US" sz="2800" dirty="0"/>
                  <a:t>若有一个方程的成立的概率p满足</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p</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1/2</a:t>
                </a:r>
                <a:r>
                  <a:rPr lang="en-US" altLang="zh-CN" sz="2800" dirty="0">
                    <a:latin typeface="Times New Roman" panose="02020603050405020304" pitchFamily="18" charset="0"/>
                    <a:cs typeface="Times New Roman" panose="02020603050405020304" pitchFamily="18" charset="0"/>
                  </a:rPr>
                  <a:t>|</a:t>
                </a:r>
                <a:r>
                  <a:rPr lang="zh-CN" altLang="en-US" sz="2800" dirty="0"/>
                  <a:t>是最大的，则称该方程是最有效的线性逼近。在找到了一些有效线性逼近之后，就可以用最大似然定律方法提高攻击效率。设N表示明文数，T是使方程左边为0的明文数。若</a:t>
                </a:r>
                <a:r>
                  <a:rPr lang="zh-CN" altLang="en-US" sz="2800" dirty="0">
                    <a:latin typeface="Times New Roman" panose="02020603050405020304" pitchFamily="18" charset="0"/>
                    <a:cs typeface="Times New Roman" panose="02020603050405020304" pitchFamily="18" charset="0"/>
                  </a:rPr>
                  <a:t>T</a:t>
                </a:r>
                <a:r>
                  <a:rPr lang="en-US" altLang="zh-CN" sz="2800" dirty="0">
                    <a:latin typeface="Times New Roman" panose="02020603050405020304" pitchFamily="18" charset="0"/>
                    <a:cs typeface="Times New Roman" panose="02020603050405020304" pitchFamily="18" charset="0"/>
                  </a:rPr>
                  <a:t>&gt;</a:t>
                </a:r>
                <a:r>
                  <a:rPr lang="zh-CN" altLang="en-US" sz="2800" dirty="0">
                    <a:latin typeface="Times New Roman" panose="02020603050405020304" pitchFamily="18" charset="0"/>
                    <a:cs typeface="Times New Roman" panose="02020603050405020304" pitchFamily="18" charset="0"/>
                  </a:rPr>
                  <a:t>N/2</a:t>
                </a:r>
                <a:r>
                  <a:rPr lang="zh-CN" altLang="en-US" sz="2800" dirty="0"/>
                  <a:t>，则令</a:t>
                </a:r>
              </a:p>
              <a:p>
                <a:pPr marL="0" indent="0">
                  <a:buNone/>
                </a:pPr>
                <a14:m>
                  <m:oMathPara xmlns:m="http://schemas.openxmlformats.org/officeDocument/2006/math">
                    <m:oMathParaPr>
                      <m:jc m:val="centerGroup"/>
                    </m:oMathParaPr>
                    <m:oMath xmlns:m="http://schemas.openxmlformats.org/officeDocument/2006/math">
                      <m:r>
                        <m:rPr>
                          <m:nor/>
                        </m:rPr>
                        <a:rPr lang="en-US" altLang="zh-CN" sz="2800" b="0" i="0" smtClean="0">
                          <a:latin typeface="Times New Roman" panose="02020603050405020304" pitchFamily="18" charset="0"/>
                          <a:cs typeface="Times New Roman" panose="02020603050405020304" pitchFamily="18" charset="0"/>
                        </a:rPr>
                        <m:t>K</m:t>
                      </m:r>
                      <m:d>
                        <m:dPr>
                          <m:begChr m:val="["/>
                          <m:endChr m:val="]"/>
                          <m:ctrlPr>
                            <a:rPr lang="en-US" altLang="zh-CN" sz="2800" b="0" i="1" smtClean="0">
                              <a:latin typeface="Cambria Math"/>
                            </a:rPr>
                          </m:ctrlPr>
                        </m:dPr>
                        <m:e>
                          <m:r>
                            <m:rPr>
                              <m:nor/>
                            </m:rPr>
                            <a:rPr lang="en-US" altLang="zh-CN" sz="2800" b="0" i="0" smtClean="0">
                              <a:latin typeface="Times New Roman" panose="02020603050405020304" pitchFamily="18" charset="0"/>
                              <a:cs typeface="Times New Roman" panose="02020603050405020304" pitchFamily="18" charset="0"/>
                            </a:rPr>
                            <m:t>k</m:t>
                          </m:r>
                          <m:r>
                            <m:rPr>
                              <m:nor/>
                            </m:rPr>
                            <a:rPr lang="en-US" altLang="zh-CN" sz="2800" b="0" i="0" baseline="-25000" smtClean="0">
                              <a:latin typeface="Times New Roman" panose="02020603050405020304" pitchFamily="18" charset="0"/>
                              <a:cs typeface="Times New Roman" panose="02020603050405020304" pitchFamily="18" charset="0"/>
                            </a:rPr>
                            <m:t>1</m:t>
                          </m:r>
                          <m:r>
                            <m:rPr>
                              <m:nor/>
                            </m:rPr>
                            <a:rPr lang="en-US" altLang="zh-CN" sz="2800" b="0" i="0" smtClean="0">
                              <a:latin typeface="Times New Roman" panose="02020603050405020304" pitchFamily="18" charset="0"/>
                              <a:cs typeface="Times New Roman" panose="02020603050405020304" pitchFamily="18" charset="0"/>
                            </a:rPr>
                            <m:t>,</m:t>
                          </m:r>
                          <m:r>
                            <m:rPr>
                              <m:nor/>
                            </m:rPr>
                            <a:rPr lang="en-US" altLang="zh-CN" sz="2800" b="0" i="0" smtClean="0">
                              <a:latin typeface="Times New Roman" panose="02020603050405020304" pitchFamily="18" charset="0"/>
                              <a:cs typeface="Times New Roman" panose="02020603050405020304" pitchFamily="18" charset="0"/>
                            </a:rPr>
                            <m:t>k</m:t>
                          </m:r>
                          <m:r>
                            <m:rPr>
                              <m:nor/>
                            </m:rPr>
                            <a:rPr lang="en-US" altLang="zh-CN" sz="2800" b="0" i="0" baseline="-25000" smtClean="0">
                              <a:latin typeface="Times New Roman" panose="02020603050405020304" pitchFamily="18" charset="0"/>
                              <a:cs typeface="Times New Roman" panose="02020603050405020304" pitchFamily="18" charset="0"/>
                            </a:rPr>
                            <m:t>2</m:t>
                          </m:r>
                          <m:r>
                            <m:rPr>
                              <m:nor/>
                            </m:rPr>
                            <a:rPr lang="en-US" altLang="zh-CN" sz="2800" b="0" i="0" smtClean="0">
                              <a:latin typeface="Times New Roman" panose="02020603050405020304" pitchFamily="18" charset="0"/>
                              <a:cs typeface="Times New Roman" panose="02020603050405020304" pitchFamily="18" charset="0"/>
                            </a:rPr>
                            <m:t>,…,</m:t>
                          </m:r>
                          <m:r>
                            <m:rPr>
                              <m:nor/>
                            </m:rPr>
                            <a:rPr lang="en-US" altLang="zh-CN" sz="2800" b="0" i="0" smtClean="0">
                              <a:latin typeface="Times New Roman" panose="02020603050405020304" pitchFamily="18" charset="0"/>
                              <a:cs typeface="Times New Roman" panose="02020603050405020304" pitchFamily="18" charset="0"/>
                            </a:rPr>
                            <m:t>kc</m:t>
                          </m:r>
                        </m:e>
                      </m:d>
                      <m:r>
                        <m:rPr>
                          <m:nor/>
                        </m:rPr>
                        <a:rPr lang="en-US" altLang="zh-CN" sz="2800" b="0" i="0" smtClean="0">
                          <a:latin typeface="Times New Roman" panose="02020603050405020304" pitchFamily="18" charset="0"/>
                          <a:cs typeface="Times New Roman" panose="02020603050405020304" pitchFamily="18" charset="0"/>
                        </a:rPr>
                        <m:t>=</m:t>
                      </m:r>
                      <m:d>
                        <m:dPr>
                          <m:begChr m:val="{"/>
                          <m:endChr m:val=""/>
                          <m:ctrlPr>
                            <a:rPr lang="en-US" altLang="zh-CN" sz="2800" b="0" i="1" smtClean="0">
                              <a:latin typeface="Cambria Math"/>
                            </a:rPr>
                          </m:ctrlPr>
                        </m:dPr>
                        <m:e>
                          <m:eqArr>
                            <m:eqArrPr>
                              <m:ctrlPr>
                                <a:rPr lang="en-US" altLang="zh-CN" sz="2800" b="0" i="1" smtClean="0">
                                  <a:latin typeface="Cambria Math"/>
                                </a:rPr>
                              </m:ctrlPr>
                            </m:eqArrPr>
                            <m:e>
                              <m:r>
                                <m:rPr>
                                  <m:nor/>
                                </m:rPr>
                                <a:rPr lang="en-US" altLang="zh-CN" sz="2800" b="0" i="0" smtClean="0">
                                  <a:latin typeface="Times New Roman" panose="02020603050405020304" pitchFamily="18" charset="0"/>
                                  <a:cs typeface="Times New Roman" panose="02020603050405020304" pitchFamily="18" charset="0"/>
                                </a:rPr>
                                <m:t>0,</m:t>
                              </m:r>
                              <m:r>
                                <m:rPr>
                                  <m:nor/>
                                </m:rPr>
                                <a:rPr lang="en-US" altLang="zh-CN" sz="2800" b="0" i="0" smtClean="0">
                                  <a:latin typeface="Times New Roman" panose="02020603050405020304" pitchFamily="18" charset="0"/>
                                  <a:cs typeface="Times New Roman" panose="02020603050405020304" pitchFamily="18" charset="0"/>
                                </a:rPr>
                                <m:t>p</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&gt;</m:t>
                              </m:r>
                              <m:f>
                                <m:fPr>
                                  <m:ctrlPr>
                                    <a:rPr lang="en-US" altLang="zh-CN" sz="2800" b="0" i="1" smtClean="0">
                                      <a:latin typeface="Cambria Math"/>
                                      <a:ea typeface="Cambria Math" panose="02040503050406030204" pitchFamily="18" charset="0"/>
                                    </a:rPr>
                                  </m:ctrlPr>
                                </m:fPr>
                                <m:num>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1</m:t>
                                  </m:r>
                                </m:num>
                                <m:den>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2</m:t>
                                  </m:r>
                                </m:den>
                              </m:f>
                            </m:e>
                            <m:e>
                              <m:r>
                                <m:rPr>
                                  <m:nor/>
                                </m:rPr>
                                <a:rPr lang="en-US" altLang="zh-CN" sz="2800" b="0" i="0" smtClean="0">
                                  <a:latin typeface="Times New Roman" panose="02020603050405020304" pitchFamily="18" charset="0"/>
                                  <a:cs typeface="Times New Roman" panose="02020603050405020304" pitchFamily="18" charset="0"/>
                                </a:rPr>
                                <m:t>1,</m:t>
                              </m:r>
                              <m:r>
                                <m:rPr>
                                  <m:nor/>
                                </m:rPr>
                                <a:rPr lang="en-US" altLang="zh-CN" sz="2800" b="0" i="0" smtClean="0">
                                  <a:latin typeface="Times New Roman" panose="02020603050405020304" pitchFamily="18" charset="0"/>
                                  <a:cs typeface="Times New Roman" panose="02020603050405020304" pitchFamily="18" charset="0"/>
                                </a:rPr>
                                <m:t>p</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&lt;</m:t>
                              </m:r>
                              <m:f>
                                <m:fPr>
                                  <m:ctrlPr>
                                    <a:rPr lang="en-US" altLang="zh-CN" sz="2800" b="0" i="1" smtClean="0">
                                      <a:latin typeface="Cambria Math"/>
                                      <a:ea typeface="Cambria Math" panose="02040503050406030204" pitchFamily="18" charset="0"/>
                                    </a:rPr>
                                  </m:ctrlPr>
                                </m:fPr>
                                <m:num>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1</m:t>
                                  </m:r>
                                </m:num>
                                <m:den>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2</m:t>
                                  </m:r>
                                </m:den>
                              </m:f>
                            </m:e>
                          </m:eqArr>
                        </m:e>
                      </m:d>
                    </m:oMath>
                  </m:oMathPara>
                </a14:m>
                <a:endParaRPr lang="zh-CN" altLang="en-US" sz="2800" dirty="0">
                  <a:latin typeface="Times New Roman" panose="02020603050405020304" pitchFamily="18" charset="0"/>
                  <a:cs typeface="Times New Roman" panose="02020603050405020304" pitchFamily="18" charset="0"/>
                </a:endParaRPr>
              </a:p>
              <a:p>
                <a:pPr marL="0" indent="0">
                  <a:buNone/>
                </a:pPr>
                <a:r>
                  <a:rPr lang="zh-CN" altLang="en-US" sz="2800" dirty="0"/>
                  <a:t>若</a:t>
                </a:r>
                <a:r>
                  <a:rPr lang="zh-CN" altLang="en-US" sz="2800" dirty="0">
                    <a:latin typeface="Times New Roman" panose="02020603050405020304" pitchFamily="18" charset="0"/>
                    <a:cs typeface="Times New Roman" panose="02020603050405020304" pitchFamily="18" charset="0"/>
                  </a:rPr>
                  <a:t>T</a:t>
                </a:r>
                <a:r>
                  <a:rPr lang="en-US" altLang="zh-CN" sz="2800" dirty="0">
                    <a:latin typeface="Times New Roman" panose="02020603050405020304" pitchFamily="18" charset="0"/>
                    <a:cs typeface="Times New Roman" panose="02020603050405020304" pitchFamily="18" charset="0"/>
                  </a:rPr>
                  <a:t>&lt;</a:t>
                </a:r>
                <a:r>
                  <a:rPr lang="zh-CN" altLang="en-US" sz="2800" dirty="0">
                    <a:latin typeface="Times New Roman" panose="02020603050405020304" pitchFamily="18" charset="0"/>
                    <a:cs typeface="Times New Roman" panose="02020603050405020304" pitchFamily="18" charset="0"/>
                  </a:rPr>
                  <a:t>N/2</a:t>
                </a:r>
                <a:r>
                  <a:rPr lang="zh-CN" altLang="en-US" sz="2800" dirty="0"/>
                  <a:t>，则正好相反。</a:t>
                </a:r>
              </a:p>
              <a:p>
                <a:pPr marL="0" indent="0">
                  <a:buNone/>
                </a:pP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03225" y="1835026"/>
                <a:ext cx="8540750" cy="4420870"/>
              </a:xfrm>
              <a:blipFill>
                <a:blip r:embed="rId2"/>
                <a:stretch>
                  <a:fillRect l="-1428" t="-1793" b="-951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BBDE906-751A-41C1-B5F3-46553C76BACA}"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10"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134</a:t>
            </a:fld>
            <a:endParaRPr lang="en-US" altLang="zh-CN" sz="14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r>
              <a:rPr lang="zh-CN" altLang="en-US" b="1">
                <a:solidFill>
                  <a:srgbClr val="FF0000"/>
                </a:solidFill>
                <a:sym typeface="+mn-ea"/>
              </a:rPr>
              <a:t>3.5.2 线性分析</a:t>
            </a:r>
            <a:endParaRPr lang="en-US" altLang="zh-CN"/>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8266" y="1804021"/>
                <a:ext cx="8474710" cy="4411345"/>
              </a:xfrm>
            </p:spPr>
            <p:txBody>
              <a:bodyPr/>
              <a:lstStyle/>
              <a:p>
                <a:pPr marL="0" indent="720000">
                  <a:buNone/>
                </a:pPr>
                <a:r>
                  <a:rPr lang="zh-CN" altLang="en-US" sz="2800" dirty="0"/>
                  <a:t>从而可得关于密钥比特的一个线性方程。对不同的明文密文对重复以上过程，可得关于密钥的一组线性方程，从而确定密钥比特。研究表明，线性分析的有效性取决于两个因素：明文组数N和线性偏差</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p</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1/2</a:t>
                </a:r>
                <a:r>
                  <a:rPr lang="en-US" altLang="zh-CN" sz="2800" dirty="0">
                    <a:latin typeface="Times New Roman" panose="02020603050405020304" pitchFamily="18" charset="0"/>
                    <a:cs typeface="Times New Roman" panose="02020603050405020304" pitchFamily="18" charset="0"/>
                  </a:rPr>
                  <a:t>|</a:t>
                </a:r>
                <a:r>
                  <a:rPr lang="zh-CN" altLang="en-US" sz="2800" dirty="0"/>
                  <a:t>。明文组数N越大，攻击有效性越强；当线性偏差充分小时，攻击成功的概率是</a:t>
                </a:r>
              </a:p>
              <a:p>
                <a:pPr marL="0" indent="0">
                  <a:buNone/>
                </a:pPr>
                <a14:m>
                  <m:oMathPara xmlns:m="http://schemas.openxmlformats.org/officeDocument/2006/math">
                    <m:oMathParaPr>
                      <m:jc m:val="centerGroup"/>
                    </m:oMathParaPr>
                    <m:oMath xmlns:m="http://schemas.openxmlformats.org/officeDocument/2006/math">
                      <m:f>
                        <m:fPr>
                          <m:ctrlPr>
                            <a:rPr lang="en-US" altLang="zh-CN" sz="2800" i="1" smtClean="0">
                              <a:latin typeface="Cambria Math"/>
                            </a:rPr>
                          </m:ctrlPr>
                        </m:fPr>
                        <m:num>
                          <m:r>
                            <a:rPr lang="en-US" altLang="zh-CN" sz="2800" b="0" i="1" smtClean="0">
                              <a:latin typeface="Cambria Math" panose="02040503050406030204" pitchFamily="18" charset="0"/>
                            </a:rPr>
                            <m:t>1</m:t>
                          </m:r>
                        </m:num>
                        <m:den>
                          <m:rad>
                            <m:radPr>
                              <m:degHide m:val="on"/>
                              <m:ctrlPr>
                                <a:rPr lang="en-US" altLang="zh-CN" sz="2800" i="1" smtClean="0">
                                  <a:latin typeface="Cambria Math"/>
                                </a:rPr>
                              </m:ctrlPr>
                            </m:radPr>
                            <m:deg/>
                            <m:e>
                              <m:r>
                                <a:rPr lang="en-US" altLang="zh-CN" sz="2800" b="0" i="1" smtClean="0">
                                  <a:latin typeface="Cambria Math" panose="02040503050406030204" pitchFamily="18" charset="0"/>
                                </a:rPr>
                                <m:t>2</m:t>
                              </m:r>
                              <m:r>
                                <a:rPr lang="zh-CN" altLang="en-US" sz="2800" b="0" i="1" smtClean="0">
                                  <a:latin typeface="Cambria Math" panose="02040503050406030204" pitchFamily="18" charset="0"/>
                                </a:rPr>
                                <m:t>𝜋</m:t>
                              </m:r>
                            </m:e>
                          </m:rad>
                        </m:den>
                      </m:f>
                      <m:nary>
                        <m:naryPr>
                          <m:ctrlPr>
                            <a:rPr lang="en-US" altLang="zh-CN" sz="2800" i="1" smtClean="0">
                              <a:latin typeface="Cambria Math"/>
                            </a:rPr>
                          </m:ctrlPr>
                        </m:naryPr>
                        <m:sub>
                          <m:r>
                            <m:rPr>
                              <m:brk m:alnAt="23"/>
                            </m:rPr>
                            <a:rPr lang="en-US" altLang="zh-CN" sz="2800" b="0" i="1" smtClean="0">
                              <a:latin typeface="Cambria Math" panose="02040503050406030204" pitchFamily="18" charset="0"/>
                            </a:rPr>
                            <m:t>−</m:t>
                          </m:r>
                          <m:r>
                            <a:rPr lang="en-US" altLang="zh-CN" sz="2800" b="0" i="1" smtClean="0">
                              <a:latin typeface="Cambria Math" panose="02040503050406030204" pitchFamily="18" charset="0"/>
                            </a:rPr>
                            <m:t>2</m:t>
                          </m:r>
                          <m:rad>
                            <m:radPr>
                              <m:degHide m:val="on"/>
                              <m:ctrlPr>
                                <a:rPr lang="en-US" altLang="zh-CN" sz="2800" b="0" i="1" smtClean="0">
                                  <a:latin typeface="Cambria Math"/>
                                </a:rPr>
                              </m:ctrlPr>
                            </m:radPr>
                            <m:deg/>
                            <m:e>
                              <m:r>
                                <a:rPr lang="en-US" altLang="zh-CN" sz="2800" b="0" i="1" smtClean="0">
                                  <a:latin typeface="Cambria Math" panose="02040503050406030204" pitchFamily="18" charset="0"/>
                                </a:rPr>
                                <m:t>𝑁</m:t>
                              </m:r>
                            </m:e>
                          </m:rad>
                          <m:r>
                            <m:rPr>
                              <m:brk m:alnAt="23"/>
                            </m:rP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𝑝</m:t>
                          </m:r>
                          <m:r>
                            <a:rPr lang="en-US" altLang="zh-CN" sz="2800" b="0" i="1" smtClean="0">
                              <a:latin typeface="Cambria Math" panose="02040503050406030204" pitchFamily="18" charset="0"/>
                            </a:rPr>
                            <m:t>−</m:t>
                          </m:r>
                          <m:f>
                            <m:fPr>
                              <m:ctrlPr>
                                <a:rPr lang="en-US" altLang="zh-CN" sz="2800" b="0" i="1" smtClean="0">
                                  <a:latin typeface="Cambria Math"/>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2</m:t>
                              </m:r>
                            </m:den>
                          </m:f>
                          <m:r>
                            <m:rPr>
                              <m:brk m:alnAt="23"/>
                            </m:rPr>
                            <a:rPr lang="en-US" altLang="zh-CN" sz="2800" b="0" i="1" smtClean="0">
                              <a:latin typeface="Cambria Math" panose="02040503050406030204" pitchFamily="18" charset="0"/>
                            </a:rPr>
                            <m:t>|</m:t>
                          </m:r>
                        </m:sub>
                        <m:sup>
                          <m:r>
                            <a:rPr lang="en-US" altLang="zh-CN" sz="2800" i="1" smtClean="0">
                              <a:latin typeface="Cambria Math" panose="02040503050406030204" pitchFamily="18" charset="0"/>
                              <a:ea typeface="Cambria Math" panose="02040503050406030204" pitchFamily="18" charset="0"/>
                            </a:rPr>
                            <m:t>∞</m:t>
                          </m:r>
                        </m:sup>
                        <m:e>
                          <m:sSup>
                            <m:sSupPr>
                              <m:ctrlPr>
                                <a:rPr lang="en-US" altLang="zh-CN" sz="2800" i="1" smtClean="0">
                                  <a:latin typeface="Cambria Math"/>
                                </a:rPr>
                              </m:ctrlPr>
                            </m:sSupPr>
                            <m:e>
                              <m:r>
                                <a:rPr lang="en-US" altLang="zh-CN" sz="2800" i="1" smtClean="0">
                                  <a:latin typeface="Cambria Math" panose="02040503050406030204" pitchFamily="18" charset="0"/>
                                </a:rPr>
                                <m:t>𝑒</m:t>
                              </m:r>
                            </m:e>
                            <m:sup>
                              <m:r>
                                <a:rPr lang="en-US" altLang="zh-CN" sz="2800" i="1" smtClean="0">
                                  <a:latin typeface="Cambria Math" panose="02040503050406030204" pitchFamily="18" charset="0"/>
                                </a:rPr>
                                <m:t>−</m:t>
                              </m:r>
                              <m:f>
                                <m:fPr>
                                  <m:ctrlPr>
                                    <a:rPr lang="en-US" altLang="zh-CN" sz="2800" i="1" smtClean="0">
                                      <a:latin typeface="Cambria Math"/>
                                    </a:rPr>
                                  </m:ctrlPr>
                                </m:fPr>
                                <m:num>
                                  <m:sSup>
                                    <m:sSupPr>
                                      <m:ctrlPr>
                                        <a:rPr lang="en-US" altLang="zh-CN" sz="2800" i="1" smtClean="0">
                                          <a:latin typeface="Cambria Math"/>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2</m:t>
                                      </m:r>
                                    </m:sup>
                                  </m:sSup>
                                </m:num>
                                <m:den>
                                  <m:r>
                                    <a:rPr lang="en-US" altLang="zh-CN" sz="2800" b="0" i="1" smtClean="0">
                                      <a:latin typeface="Cambria Math" panose="02040503050406030204" pitchFamily="18" charset="0"/>
                                    </a:rPr>
                                    <m:t>2</m:t>
                                  </m:r>
                                </m:den>
                              </m:f>
                            </m:sup>
                          </m:sSup>
                          <m:r>
                            <a:rPr lang="en-US" altLang="zh-CN" sz="2800" b="0" i="1" smtClean="0">
                              <a:latin typeface="Cambria Math" panose="02040503050406030204" pitchFamily="18" charset="0"/>
                            </a:rPr>
                            <m:t> </m:t>
                          </m:r>
                        </m:e>
                      </m:nary>
                      <m:r>
                        <a:rPr lang="en-US" altLang="zh-CN" sz="2800" b="0" i="1" smtClean="0">
                          <a:latin typeface="Cambria Math" panose="02040503050406030204" pitchFamily="18" charset="0"/>
                        </a:rPr>
                        <m:t>𝑑𝑥</m:t>
                      </m:r>
                    </m:oMath>
                  </m:oMathPara>
                </a14:m>
                <a:endParaRPr lang="zh-CN" altLang="en-US" sz="2800" dirty="0"/>
              </a:p>
              <a:p>
                <a:pPr marL="0" indent="720000">
                  <a:buNone/>
                </a:pPr>
                <a:r>
                  <a:rPr lang="zh-CN" altLang="en-US" sz="2800" dirty="0"/>
                  <a:t>这一概率只依赖于</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p</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1/2</a:t>
                </a:r>
                <a:r>
                  <a:rPr lang="en-US" altLang="zh-CN" sz="2800" dirty="0">
                    <a:latin typeface="Times New Roman" panose="02020603050405020304" pitchFamily="18" charset="0"/>
                    <a:cs typeface="Times New Roman" panose="02020603050405020304" pitchFamily="18" charset="0"/>
                    <a:sym typeface="+mn-ea"/>
                  </a:rPr>
                  <a:t>|，</a:t>
                </a:r>
                <a:r>
                  <a:rPr lang="en-US" altLang="zh-CN" sz="2800" dirty="0" err="1">
                    <a:latin typeface="Times New Roman" panose="02020603050405020304" pitchFamily="18" charset="0"/>
                    <a:cs typeface="Times New Roman" panose="02020603050405020304" pitchFamily="18" charset="0"/>
                    <a:sym typeface="+mn-ea"/>
                  </a:rPr>
                  <a:t>并随着N</a:t>
                </a:r>
                <a:r>
                  <a:rPr lang="en-US" altLang="zh-CN" sz="2800" dirty="0" err="1">
                    <a:sym typeface="+mn-ea"/>
                  </a:rPr>
                  <a:t>或</a:t>
                </a:r>
                <a14:m>
                  <m:oMath xmlns:m="http://schemas.openxmlformats.org/officeDocument/2006/math">
                    <m:rad>
                      <m:radPr>
                        <m:degHide m:val="on"/>
                        <m:ctrlPr>
                          <a:rPr lang="en-US" altLang="zh-CN" sz="2800" i="1" smtClean="0">
                            <a:latin typeface="Cambria Math"/>
                            <a:sym typeface="+mn-ea"/>
                          </a:rPr>
                        </m:ctrlPr>
                      </m:radPr>
                      <m:deg/>
                      <m:e>
                        <m:r>
                          <m:rPr>
                            <m:nor/>
                          </m:rPr>
                          <a:rPr lang="en-US" altLang="zh-CN" sz="2800" b="0" i="0" smtClean="0">
                            <a:latin typeface="Times New Roman" panose="02020603050405020304" pitchFamily="18" charset="0"/>
                            <a:cs typeface="Times New Roman" panose="02020603050405020304" pitchFamily="18" charset="0"/>
                            <a:sym typeface="+mn-ea"/>
                          </a:rPr>
                          <m:t>N</m:t>
                        </m:r>
                      </m:e>
                    </m:rad>
                  </m:oMath>
                </a14:m>
                <a:r>
                  <a:rPr lang="en-US" altLang="zh-CN" sz="2800" dirty="0">
                    <a:latin typeface="Times New Roman" panose="02020603050405020304" pitchFamily="18" charset="0"/>
                    <a:cs typeface="Times New Roman" panose="02020603050405020304" pitchFamily="18" charset="0"/>
                  </a:rPr>
                  <a:t>|p-1/2|</a:t>
                </a:r>
                <a:r>
                  <a:rPr lang="zh-CN" altLang="en-US" sz="2800" dirty="0"/>
                  <a:t>的增加而增加，即线性偏差越大，攻击越有效。</a:t>
                </a:r>
              </a:p>
              <a:p>
                <a:pPr marL="0" indent="0">
                  <a:buNone/>
                </a:pP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8266" y="1804021"/>
                <a:ext cx="8474710" cy="4411345"/>
              </a:xfrm>
              <a:blipFill>
                <a:blip r:embed="rId2"/>
                <a:stretch>
                  <a:fillRect l="-1511" t="-1519" r="-504" b="-1022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60A24D-CB6E-4DF2-A8C5-F139B0EEFD96}"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135</a:t>
            </a:fld>
            <a:endParaRPr lang="en-US" altLang="zh-CN" sz="1400"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3.7 本章习题</a:t>
            </a:r>
          </a:p>
        </p:txBody>
      </p:sp>
      <p:sp>
        <p:nvSpPr>
          <p:cNvPr id="3" name="内容占位符 2"/>
          <p:cNvSpPr>
            <a:spLocks noGrp="1"/>
          </p:cNvSpPr>
          <p:nvPr>
            <p:ph idx="1"/>
          </p:nvPr>
        </p:nvSpPr>
        <p:spPr>
          <a:xfrm>
            <a:off x="414655" y="2018030"/>
            <a:ext cx="8540750" cy="4399915"/>
          </a:xfrm>
        </p:spPr>
        <p:txBody>
          <a:bodyPr/>
          <a:lstStyle/>
          <a:p>
            <a:pPr marL="0" indent="0">
              <a:buNone/>
            </a:pPr>
            <a:r>
              <a:rPr lang="zh-CN" altLang="en-US" sz="2800" dirty="0">
                <a:solidFill>
                  <a:schemeClr val="tx1">
                    <a:lumMod val="95000"/>
                    <a:lumOff val="5000"/>
                  </a:schemeClr>
                </a:solidFill>
              </a:rPr>
              <a:t>1．简单画出一般分组密码算法的原理图，并解释其基本工作原理。</a:t>
            </a:r>
          </a:p>
          <a:p>
            <a:pPr marL="0" indent="0">
              <a:buNone/>
            </a:pPr>
            <a:r>
              <a:rPr lang="zh-CN" altLang="en-US" sz="2800" dirty="0">
                <a:solidFill>
                  <a:schemeClr val="tx1">
                    <a:lumMod val="95000"/>
                    <a:lumOff val="5000"/>
                  </a:schemeClr>
                </a:solidFill>
              </a:rPr>
              <a:t>2．简述分组密码的设计准则。</a:t>
            </a:r>
          </a:p>
          <a:p>
            <a:pPr marL="0" indent="0">
              <a:buNone/>
            </a:pPr>
            <a:r>
              <a:rPr lang="zh-CN" altLang="en-US" sz="2800" dirty="0">
                <a:solidFill>
                  <a:schemeClr val="tx1">
                    <a:lumMod val="95000"/>
                    <a:lumOff val="5000"/>
                  </a:schemeClr>
                </a:solidFill>
              </a:rPr>
              <a:t>3．什么是分组密码的操作模式？主要的分组密码操作模式有哪些？其工作原理是什么？各有何特点？</a:t>
            </a:r>
          </a:p>
          <a:p>
            <a:pPr marL="0" indent="0">
              <a:buNone/>
            </a:pPr>
            <a:r>
              <a:rPr lang="zh-CN" altLang="en-US" sz="2800" dirty="0">
                <a:solidFill>
                  <a:schemeClr val="tx1">
                    <a:lumMod val="95000"/>
                    <a:lumOff val="5000"/>
                  </a:schemeClr>
                </a:solidFill>
              </a:rPr>
              <a:t>4．在8位的CFB模式中，若传输中一个密文字符发生了一位错误，这个错误将会造成多大的影响？</a:t>
            </a:r>
          </a:p>
          <a:p>
            <a:pPr marL="0" indent="0">
              <a:buNone/>
            </a:pPr>
            <a:r>
              <a:rPr lang="zh-CN" altLang="en-US" sz="2800" dirty="0">
                <a:sym typeface="+mn-ea"/>
              </a:rPr>
              <a:t>5．描述DES的加密思想和F函数。</a:t>
            </a:r>
            <a:endParaRPr lang="zh-CN" altLang="en-US" sz="2800" dirty="0"/>
          </a:p>
          <a:p>
            <a:pPr marL="0" indent="0">
              <a:buNone/>
            </a:pPr>
            <a:r>
              <a:rPr lang="zh-CN" altLang="en-US" sz="2800" dirty="0">
                <a:sym typeface="+mn-ea"/>
              </a:rPr>
              <a:t>6．为什么要推行使用3DES？</a:t>
            </a:r>
            <a:endParaRPr lang="zh-CN" altLang="en-US" sz="2800" dirty="0">
              <a:solidFill>
                <a:schemeClr val="tx1">
                  <a:lumMod val="95000"/>
                  <a:lumOff val="5000"/>
                </a:schemeClr>
              </a:solidFill>
            </a:endParaRPr>
          </a:p>
          <a:p>
            <a:pPr marL="0" indent="0">
              <a:buNone/>
            </a:pPr>
            <a:endParaRPr lang="zh-CN" altLang="en-US" sz="2800" dirty="0">
              <a:solidFill>
                <a:schemeClr val="tx1">
                  <a:lumMod val="95000"/>
                  <a:lumOff val="5000"/>
                </a:schemeClr>
              </a:solidFill>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801F4FE1-80DC-4A3A-B8B6-EB3705E91041}"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136</a:t>
            </a:fld>
            <a:endParaRPr lang="en-US" altLang="zh-CN" sz="1400"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3.7 本章习题</a:t>
            </a:r>
            <a:endParaRPr lang="zh-CN" altLang="en-US"/>
          </a:p>
        </p:txBody>
      </p:sp>
      <p:sp>
        <p:nvSpPr>
          <p:cNvPr id="3" name="内容占位符 2"/>
          <p:cNvSpPr>
            <a:spLocks noGrp="1"/>
          </p:cNvSpPr>
          <p:nvPr>
            <p:ph idx="1"/>
          </p:nvPr>
        </p:nvSpPr>
        <p:spPr>
          <a:xfrm>
            <a:off x="525145" y="2018030"/>
            <a:ext cx="8430260" cy="4114800"/>
          </a:xfrm>
        </p:spPr>
        <p:txBody>
          <a:bodyPr/>
          <a:lstStyle/>
          <a:p>
            <a:pPr marL="0" indent="0">
              <a:buNone/>
            </a:pPr>
            <a:r>
              <a:rPr lang="zh-CN" altLang="en-US" sz="2800" dirty="0"/>
              <a:t>7．AES的主要优点是什么？基本变换有哪些？</a:t>
            </a:r>
          </a:p>
          <a:p>
            <a:pPr marL="0" indent="0">
              <a:buNone/>
            </a:pPr>
            <a:r>
              <a:rPr lang="zh-CN" altLang="en-US" sz="2800" dirty="0"/>
              <a:t>8．AES的解密算法和AES的逆算法之间有何不同？</a:t>
            </a:r>
          </a:p>
          <a:p>
            <a:pPr marL="0" indent="0">
              <a:buNone/>
            </a:pPr>
            <a:r>
              <a:rPr lang="zh-CN" altLang="en-US" sz="2800" dirty="0"/>
              <a:t>9．设</a:t>
            </a:r>
            <a:r>
              <a:rPr lang="zh-CN" altLang="en-US" sz="2800" dirty="0">
                <a:latin typeface="Times New Roman" panose="02020603050405020304" pitchFamily="18" charset="0"/>
                <a:cs typeface="Times New Roman" panose="02020603050405020304" pitchFamily="18" charset="0"/>
              </a:rPr>
              <a:t>{0，1，2，3，4，5，</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，2</a:t>
            </a:r>
            <a:r>
              <a:rPr lang="en-US" altLang="zh-CN" sz="2800" baseline="30000"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，2</a:t>
            </a:r>
            <a:r>
              <a:rPr lang="en-US" altLang="zh-CN" sz="2800" baseline="30000"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1} </a:t>
            </a:r>
            <a:r>
              <a:rPr lang="zh-CN" altLang="en-US" sz="2800" dirty="0"/>
              <a:t>，设g是S上的一个置换，若存在一个元素</a:t>
            </a:r>
            <a:r>
              <a:rPr lang="zh-CN" altLang="en-US" sz="2800" dirty="0">
                <a:latin typeface="Times New Roman" panose="02020603050405020304" pitchFamily="18" charset="0"/>
                <a:cs typeface="Times New Roman" panose="02020603050405020304" pitchFamily="18" charset="0"/>
              </a:rPr>
              <a:t>xϵS </a:t>
            </a:r>
            <a:r>
              <a:rPr lang="zh-CN" altLang="en-US" sz="2800" dirty="0"/>
              <a:t>，使</a:t>
            </a:r>
            <a:r>
              <a:rPr lang="zh-CN" altLang="en-US" sz="2800" dirty="0">
                <a:latin typeface="Times New Roman" panose="02020603050405020304" pitchFamily="18" charset="0"/>
                <a:cs typeface="Times New Roman" panose="02020603050405020304" pitchFamily="18" charset="0"/>
              </a:rPr>
              <a:t>g</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x</a:t>
            </a:r>
            <a:r>
              <a:rPr lang="zh-CN" altLang="en-US" sz="2800" dirty="0"/>
              <a:t>，则称x是g的一个不动点，计算S上具有不动点的置换个数。</a:t>
            </a:r>
          </a:p>
          <a:p>
            <a:pPr marL="0" indent="0">
              <a:buNone/>
            </a:pPr>
            <a:r>
              <a:rPr lang="zh-CN" altLang="en-US" sz="2800" dirty="0"/>
              <a:t>10．证明在DES中，若</a:t>
            </a:r>
            <a:r>
              <a:rPr lang="en-US" altLang="zh-CN" sz="2800" dirty="0">
                <a:latin typeface="Times New Roman" panose="02020603050405020304" pitchFamily="18" charset="0"/>
                <a:cs typeface="Times New Roman" panose="02020603050405020304" pitchFamily="18" charset="0"/>
              </a:rPr>
              <a:t>y=</a:t>
            </a:r>
            <a:r>
              <a:rPr lang="zh-CN" altLang="en-US" sz="2800" dirty="0">
                <a:latin typeface="Times New Roman" panose="02020603050405020304" pitchFamily="18" charset="0"/>
                <a:cs typeface="Times New Roman" panose="02020603050405020304" pitchFamily="18" charset="0"/>
              </a:rPr>
              <a:t>DES</a:t>
            </a:r>
            <a:r>
              <a:rPr lang="zh-CN" altLang="en-US" sz="2800" baseline="-25000" dirty="0">
                <a:latin typeface="Times New Roman" panose="02020603050405020304" pitchFamily="18" charset="0"/>
                <a:cs typeface="Times New Roman" panose="02020603050405020304" pitchFamily="18" charset="0"/>
                <a:sym typeface="+mn-ea"/>
              </a:rPr>
              <a:t>k</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a:t>
            </a:r>
            <a:r>
              <a:rPr lang="zh-CN" altLang="en-US" sz="2800" dirty="0"/>
              <a:t>，则               ，其中  ， ， ，表示</a:t>
            </a:r>
            <a:r>
              <a:rPr lang="zh-CN" altLang="en-US" sz="2800" dirty="0">
                <a:latin typeface="Times New Roman" panose="02020603050405020304" pitchFamily="18" charset="0"/>
                <a:cs typeface="Times New Roman" panose="02020603050405020304" pitchFamily="18" charset="0"/>
              </a:rPr>
              <a:t>x，y，k </a:t>
            </a:r>
            <a:r>
              <a:rPr lang="zh-CN" altLang="en-US" sz="2800" dirty="0"/>
              <a:t>，的逐位取反。</a:t>
            </a:r>
          </a:p>
          <a:p>
            <a:pPr marL="0" indent="0">
              <a:buNone/>
            </a:pPr>
            <a:endParaRPr lang="zh-CN" altLang="en-US" sz="2800"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8760594-EBE0-450D-8834-16761085C7D0}"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aphicFrame>
        <p:nvGraphicFramePr>
          <p:cNvPr id="5" name="对象 4">
            <a:hlinkClick r:id="" action="ppaction://ole?verb=0"/>
          </p:cNvPr>
          <p:cNvGraphicFramePr>
            <a:graphicFrameLocks noChangeAspect="1"/>
          </p:cNvGraphicFramePr>
          <p:nvPr/>
        </p:nvGraphicFramePr>
        <p:xfrm>
          <a:off x="6510655" y="4920933"/>
          <a:ext cx="1587500" cy="457200"/>
        </p:xfrm>
        <a:graphic>
          <a:graphicData uri="http://schemas.openxmlformats.org/presentationml/2006/ole">
            <mc:AlternateContent xmlns:mc="http://schemas.openxmlformats.org/markup-compatibility/2006">
              <mc:Choice xmlns:v="urn:schemas-microsoft-com:vml" Requires="v">
                <p:oleObj spid="_x0000_s23901" r:id="rId3" imgW="1587500" imgH="457200" progId="Equation.KSEE3">
                  <p:embed/>
                </p:oleObj>
              </mc:Choice>
              <mc:Fallback>
                <p:oleObj r:id="rId3" imgW="1587500" imgH="457200" progId="Equation.KSEE3">
                  <p:embed/>
                  <p:pic>
                    <p:nvPicPr>
                      <p:cNvPr id="0" name="图片 4096"/>
                      <p:cNvPicPr/>
                      <p:nvPr/>
                    </p:nvPicPr>
                    <p:blipFill>
                      <a:blip r:embed="rId4"/>
                      <a:stretch>
                        <a:fillRect/>
                      </a:stretch>
                    </p:blipFill>
                    <p:spPr>
                      <a:xfrm>
                        <a:off x="6510655" y="4920933"/>
                        <a:ext cx="1587500" cy="4572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958850" y="5378133"/>
          <a:ext cx="203200" cy="342900"/>
        </p:xfrm>
        <a:graphic>
          <a:graphicData uri="http://schemas.openxmlformats.org/presentationml/2006/ole">
            <mc:AlternateContent xmlns:mc="http://schemas.openxmlformats.org/markup-compatibility/2006">
              <mc:Choice xmlns:v="urn:schemas-microsoft-com:vml" Requires="v">
                <p:oleObj spid="_x0000_s23902" r:id="rId5" imgW="203200" imgH="342900" progId="Equation.KSEE3">
                  <p:embed/>
                </p:oleObj>
              </mc:Choice>
              <mc:Fallback>
                <p:oleObj r:id="rId5" imgW="203200" imgH="342900" progId="Equation.KSEE3">
                  <p:embed/>
                  <p:pic>
                    <p:nvPicPr>
                      <p:cNvPr id="0" name="图片 4097"/>
                      <p:cNvPicPr/>
                      <p:nvPr/>
                    </p:nvPicPr>
                    <p:blipFill>
                      <a:blip r:embed="rId6"/>
                      <a:stretch>
                        <a:fillRect/>
                      </a:stretch>
                    </p:blipFill>
                    <p:spPr>
                      <a:xfrm>
                        <a:off x="958850" y="5378133"/>
                        <a:ext cx="203200" cy="34290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421130" y="5378133"/>
          <a:ext cx="203200" cy="419100"/>
        </p:xfrm>
        <a:graphic>
          <a:graphicData uri="http://schemas.openxmlformats.org/presentationml/2006/ole">
            <mc:AlternateContent xmlns:mc="http://schemas.openxmlformats.org/markup-compatibility/2006">
              <mc:Choice xmlns:v="urn:schemas-microsoft-com:vml" Requires="v">
                <p:oleObj spid="_x0000_s23903" r:id="rId7" imgW="203200" imgH="419100" progId="Equation.KSEE3">
                  <p:embed/>
                </p:oleObj>
              </mc:Choice>
              <mc:Fallback>
                <p:oleObj r:id="rId7" imgW="203200" imgH="419100" progId="Equation.KSEE3">
                  <p:embed/>
                  <p:pic>
                    <p:nvPicPr>
                      <p:cNvPr id="0" name="图片 4098"/>
                      <p:cNvPicPr/>
                      <p:nvPr/>
                    </p:nvPicPr>
                    <p:blipFill>
                      <a:blip r:embed="rId8"/>
                      <a:stretch>
                        <a:fillRect/>
                      </a:stretch>
                    </p:blipFill>
                    <p:spPr>
                      <a:xfrm>
                        <a:off x="1421130" y="5378133"/>
                        <a:ext cx="203200" cy="41910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1883093" y="5378133"/>
          <a:ext cx="177165" cy="342900"/>
        </p:xfrm>
        <a:graphic>
          <a:graphicData uri="http://schemas.openxmlformats.org/presentationml/2006/ole">
            <mc:AlternateContent xmlns:mc="http://schemas.openxmlformats.org/markup-compatibility/2006">
              <mc:Choice xmlns:v="urn:schemas-microsoft-com:vml" Requires="v">
                <p:oleObj spid="_x0000_s23904" r:id="rId9" imgW="177165" imgH="342900" progId="Equation.KSEE3">
                  <p:embed/>
                </p:oleObj>
              </mc:Choice>
              <mc:Fallback>
                <p:oleObj r:id="rId9" imgW="177165" imgH="342900" progId="Equation.KSEE3">
                  <p:embed/>
                  <p:pic>
                    <p:nvPicPr>
                      <p:cNvPr id="0" name="图片 4099"/>
                      <p:cNvPicPr/>
                      <p:nvPr/>
                    </p:nvPicPr>
                    <p:blipFill>
                      <a:blip r:embed="rId10"/>
                      <a:stretch>
                        <a:fillRect/>
                      </a:stretch>
                    </p:blipFill>
                    <p:spPr>
                      <a:xfrm>
                        <a:off x="1883093" y="5378133"/>
                        <a:ext cx="177165" cy="342900"/>
                      </a:xfrm>
                      <a:prstGeom prst="rect">
                        <a:avLst/>
                      </a:prstGeom>
                    </p:spPr>
                  </p:pic>
                </p:oleObj>
              </mc:Fallback>
            </mc:AlternateContent>
          </a:graphicData>
        </a:graphic>
      </p:graphicFrame>
      <p:sp>
        <p:nvSpPr>
          <p:cNvPr id="11"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12"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137</a:t>
            </a:fld>
            <a:endParaRPr lang="en-US" altLang="zh-CN" sz="1400"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3.7 本章习题</a:t>
            </a:r>
            <a:endParaRPr lang="zh-CN" altLang="en-US"/>
          </a:p>
        </p:txBody>
      </p:sp>
      <p:sp>
        <p:nvSpPr>
          <p:cNvPr id="3" name="内容占位符 2"/>
          <p:cNvSpPr>
            <a:spLocks noGrp="1"/>
          </p:cNvSpPr>
          <p:nvPr>
            <p:ph idx="1"/>
          </p:nvPr>
        </p:nvSpPr>
        <p:spPr>
          <a:xfrm>
            <a:off x="404495" y="1997075"/>
            <a:ext cx="8550910" cy="4442460"/>
          </a:xfrm>
        </p:spPr>
        <p:txBody>
          <a:bodyPr/>
          <a:lstStyle/>
          <a:p>
            <a:pPr marL="0" indent="0">
              <a:buNone/>
            </a:pPr>
            <a:r>
              <a:rPr lang="zh-CN" altLang="en-US" sz="2800" dirty="0"/>
              <a:t>11．在已知两个明文块及与之对应的密文的情况下，计算利用中途相遇攻击成功地找到双重的DES的正确密钥的概率。</a:t>
            </a:r>
          </a:p>
          <a:p>
            <a:pPr marL="0" indent="0">
              <a:buNone/>
            </a:pPr>
            <a:r>
              <a:rPr lang="zh-CN" altLang="en-US" sz="2800" dirty="0"/>
              <a:t>12．DES中某S盒定义，对于输入</a:t>
            </a:r>
            <a:r>
              <a:rPr lang="en-US" altLang="zh-CN" sz="2800" dirty="0"/>
              <a:t>S=(b</a:t>
            </a:r>
            <a:r>
              <a:rPr lang="zh-CN" altLang="en-US" sz="2800" baseline="-25000" dirty="0"/>
              <a:t>1</a:t>
            </a:r>
            <a:r>
              <a:rPr lang="en-US" altLang="zh-CN" sz="2800" dirty="0"/>
              <a:t>b</a:t>
            </a:r>
            <a:r>
              <a:rPr lang="zh-CN" altLang="en-US" sz="2800" baseline="-25000" dirty="0"/>
              <a:t>2</a:t>
            </a:r>
            <a:r>
              <a:rPr lang="en-US" altLang="zh-CN" sz="2800" dirty="0"/>
              <a:t>b</a:t>
            </a:r>
            <a:r>
              <a:rPr lang="zh-CN" altLang="en-US" sz="2800" baseline="-25000" dirty="0"/>
              <a:t>3</a:t>
            </a:r>
            <a:r>
              <a:rPr lang="en-US" altLang="zh-CN" sz="2800" dirty="0"/>
              <a:t>b</a:t>
            </a:r>
            <a:r>
              <a:rPr lang="zh-CN" altLang="en-US" sz="2800" baseline="-25000" dirty="0"/>
              <a:t>4</a:t>
            </a:r>
            <a:r>
              <a:rPr lang="en-US" altLang="zh-CN" sz="2800" dirty="0"/>
              <a:t>b</a:t>
            </a:r>
            <a:r>
              <a:rPr lang="zh-CN" altLang="en-US" sz="2800" baseline="-25000" dirty="0"/>
              <a:t>5</a:t>
            </a:r>
            <a:r>
              <a:rPr lang="en-US" altLang="zh-CN" sz="2800" dirty="0"/>
              <a:t>b</a:t>
            </a:r>
            <a:r>
              <a:rPr lang="zh-CN" altLang="en-US" sz="2800" baseline="-25000" dirty="0"/>
              <a:t>6</a:t>
            </a:r>
            <a:r>
              <a:rPr lang="en-US" altLang="zh-CN" sz="2800" dirty="0"/>
              <a:t>)</a:t>
            </a:r>
            <a:r>
              <a:rPr lang="zh-CN" altLang="en-US" sz="2800" dirty="0"/>
              <a:t> </a:t>
            </a:r>
          </a:p>
          <a:p>
            <a:pPr marL="0" indent="0">
              <a:buNone/>
            </a:pPr>
            <a:r>
              <a:rPr lang="zh-CN" altLang="en-US" sz="2800" dirty="0"/>
              <a:t>b</a:t>
            </a:r>
            <a:r>
              <a:rPr lang="en-US" altLang="zh-CN" sz="2800" baseline="-25000" dirty="0"/>
              <a:t>1</a:t>
            </a:r>
            <a:r>
              <a:rPr lang="zh-CN" altLang="en-US" sz="2800" dirty="0"/>
              <a:t>b</a:t>
            </a:r>
            <a:r>
              <a:rPr lang="en-US" altLang="zh-CN" sz="2800" baseline="-25000" dirty="0"/>
              <a:t>6</a:t>
            </a:r>
            <a:r>
              <a:rPr lang="zh-CN" altLang="en-US" sz="2800" dirty="0"/>
              <a:t>为行号，</a:t>
            </a:r>
            <a:r>
              <a:rPr lang="en-US" altLang="zh-CN" sz="2800" dirty="0"/>
              <a:t>b</a:t>
            </a:r>
            <a:r>
              <a:rPr lang="zh-CN" altLang="en-US" sz="2800" baseline="-25000" dirty="0"/>
              <a:t>2</a:t>
            </a:r>
            <a:r>
              <a:rPr lang="en-US" altLang="zh-CN" sz="2800" dirty="0"/>
              <a:t>b</a:t>
            </a:r>
            <a:r>
              <a:rPr lang="zh-CN" altLang="en-US" sz="2800" baseline="-25000" dirty="0"/>
              <a:t>3</a:t>
            </a:r>
            <a:r>
              <a:rPr lang="en-US" altLang="zh-CN" sz="2800" dirty="0"/>
              <a:t>b</a:t>
            </a:r>
            <a:r>
              <a:rPr lang="zh-CN" altLang="en-US" sz="2800" baseline="-25000" dirty="0"/>
              <a:t>4</a:t>
            </a:r>
            <a:r>
              <a:rPr lang="en-US" altLang="zh-CN" sz="2800" dirty="0"/>
              <a:t>b</a:t>
            </a:r>
            <a:r>
              <a:rPr lang="zh-CN" altLang="en-US" sz="2800" baseline="-25000" dirty="0"/>
              <a:t>5</a:t>
            </a:r>
            <a:r>
              <a:rPr lang="zh-CN" altLang="en-US" sz="2800" dirty="0"/>
              <a:t>为列号查找输出。请求出当输入分别是（101010）、（100010）时的输出。</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B60DBEA-52C8-4AD0-A219-E684C1C70C6F}"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138</a:t>
            </a:fld>
            <a:endParaRPr lang="en-US" altLang="zh-CN" sz="1400"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3.7 本章习题</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F6ADA1-DF3E-4633-81A5-452B672CE84D}"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5" name="内容占位符 4" descr="微信图片_20191015195555"/>
          <p:cNvPicPr>
            <a:picLocks noGrp="1" noChangeAspect="1"/>
          </p:cNvPicPr>
          <p:nvPr>
            <p:ph idx="1"/>
          </p:nvPr>
        </p:nvPicPr>
        <p:blipFill>
          <a:blip r:embed="rId2"/>
          <a:stretch>
            <a:fillRect/>
          </a:stretch>
        </p:blipFill>
        <p:spPr>
          <a:xfrm>
            <a:off x="360680" y="1857375"/>
            <a:ext cx="8583295" cy="3385185"/>
          </a:xfrm>
          <a:prstGeom prst="rect">
            <a:avLst/>
          </a:prstGeom>
        </p:spPr>
      </p:pic>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139</a:t>
            </a:fld>
            <a:endParaRPr lang="en-US" altLang="zh-CN"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3.1.2 分组密码的基本原理</a:t>
            </a:r>
            <a:endParaRPr lang="zh-CN" altLang="en-US"/>
          </a:p>
        </p:txBody>
      </p:sp>
      <p:sp>
        <p:nvSpPr>
          <p:cNvPr id="3" name="内容占位符 2"/>
          <p:cNvSpPr>
            <a:spLocks noGrp="1"/>
          </p:cNvSpPr>
          <p:nvPr>
            <p:ph idx="1"/>
          </p:nvPr>
        </p:nvSpPr>
        <p:spPr>
          <a:xfrm>
            <a:off x="492125" y="2007870"/>
            <a:ext cx="8463280" cy="4124960"/>
          </a:xfrm>
        </p:spPr>
        <p:txBody>
          <a:bodyPr/>
          <a:lstStyle/>
          <a:p>
            <a:pPr>
              <a:buSzPct val="100000"/>
              <a:buFont typeface="Wingdings" pitchFamily="2" charset="2"/>
              <a:buChar char="Ø"/>
            </a:pPr>
            <a:r>
              <a:rPr lang="zh-CN" altLang="en-US" sz="4000" dirty="0" smtClean="0">
                <a:solidFill>
                  <a:schemeClr val="tx1"/>
                </a:solidFill>
              </a:rPr>
              <a:t>扩散</a:t>
            </a:r>
            <a:r>
              <a:rPr lang="zh-CN" altLang="en-US" sz="4000" dirty="0">
                <a:solidFill>
                  <a:schemeClr val="tx1"/>
                </a:solidFill>
              </a:rPr>
              <a:t>和混淆成功地实现了分组密码的本质属性，因而成为设计现代分组密码的基础。</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D142BC1-BDD1-442E-98D4-07D5622CAC77}"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219" name="页脚占位符 3"/>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922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14</a:t>
            </a:fld>
            <a:endParaRPr lang="en-US" altLang="zh-CN" sz="14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3.7 本章习题</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1140D71-7D9D-4E45-9DCB-197B9D17BCEA}"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5" name="内容占位符 4" descr="微信图片_20191015195717"/>
          <p:cNvPicPr>
            <a:picLocks noGrp="1" noChangeAspect="1"/>
          </p:cNvPicPr>
          <p:nvPr>
            <p:ph idx="1"/>
          </p:nvPr>
        </p:nvPicPr>
        <p:blipFill>
          <a:blip r:embed="rId2"/>
          <a:stretch>
            <a:fillRect/>
          </a:stretch>
        </p:blipFill>
        <p:spPr>
          <a:xfrm>
            <a:off x="1311275" y="1896745"/>
            <a:ext cx="6522085" cy="4126230"/>
          </a:xfrm>
          <a:prstGeom prst="rect">
            <a:avLst/>
          </a:prstGeom>
        </p:spPr>
      </p:pic>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140</a:t>
            </a:fld>
            <a:endParaRPr lang="en-US" altLang="zh-CN" sz="14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3.7 本章习题</a:t>
            </a:r>
            <a:endParaRPr lang="zh-CN" altLang="en-US"/>
          </a:p>
        </p:txBody>
      </p:sp>
      <p:sp>
        <p:nvSpPr>
          <p:cNvPr id="3" name="内容占位符 2"/>
          <p:cNvSpPr>
            <a:spLocks noGrp="1"/>
          </p:cNvSpPr>
          <p:nvPr>
            <p:ph idx="1"/>
          </p:nvPr>
        </p:nvSpPr>
        <p:spPr>
          <a:xfrm>
            <a:off x="404495" y="2028190"/>
            <a:ext cx="8550910" cy="4455160"/>
          </a:xfrm>
        </p:spPr>
        <p:txBody>
          <a:bodyPr/>
          <a:lstStyle/>
          <a:p>
            <a:pPr marL="0" indent="0">
              <a:buNone/>
            </a:pPr>
            <a:r>
              <a:rPr lang="zh-CN" altLang="en-US" sz="2800" dirty="0"/>
              <a:t>13．DES中某S盒定义，请求出当输出是（1010）、（0010）（二进制数表示）时可能的输入。</a:t>
            </a:r>
          </a:p>
          <a:p>
            <a:pPr marL="0" indent="0">
              <a:buNone/>
            </a:pPr>
            <a:r>
              <a:rPr lang="zh-CN" altLang="en-US" sz="2800" dirty="0"/>
              <a:t>14．在AES分组密码算法中，字节代换SubBytes()将状态中的每个字节a</a:t>
            </a:r>
            <a:r>
              <a:rPr lang="en-US" altLang="zh-CN" sz="2800" baseline="-25000" dirty="0"/>
              <a:t>7</a:t>
            </a:r>
            <a:r>
              <a:rPr lang="zh-CN" altLang="en-US" sz="2800" dirty="0"/>
              <a:t>a</a:t>
            </a:r>
            <a:r>
              <a:rPr lang="en-US" altLang="zh-CN" sz="2800" baseline="-25000" dirty="0"/>
              <a:t>6</a:t>
            </a:r>
            <a:r>
              <a:rPr lang="zh-CN" altLang="en-US" sz="2800" dirty="0"/>
              <a:t>a</a:t>
            </a:r>
            <a:r>
              <a:rPr lang="en-US" altLang="zh-CN" sz="2800" baseline="-25000" dirty="0"/>
              <a:t>5</a:t>
            </a:r>
            <a:r>
              <a:rPr lang="zh-CN" altLang="en-US" sz="2800" dirty="0"/>
              <a:t>a</a:t>
            </a:r>
            <a:r>
              <a:rPr lang="en-US" altLang="zh-CN" sz="2800" baseline="-25000" dirty="0"/>
              <a:t>4</a:t>
            </a:r>
            <a:r>
              <a:rPr lang="zh-CN" altLang="en-US" sz="2800" dirty="0"/>
              <a:t>a</a:t>
            </a:r>
            <a:r>
              <a:rPr lang="en-US" altLang="zh-CN" sz="2800" baseline="-25000" dirty="0"/>
              <a:t>3</a:t>
            </a:r>
            <a:r>
              <a:rPr lang="zh-CN" altLang="en-US" sz="2800" dirty="0"/>
              <a:t>a</a:t>
            </a:r>
            <a:r>
              <a:rPr lang="en-US" altLang="zh-CN" sz="2800" baseline="-25000" dirty="0"/>
              <a:t>2</a:t>
            </a:r>
            <a:r>
              <a:rPr lang="zh-CN" altLang="en-US" sz="2800" dirty="0"/>
              <a:t>a</a:t>
            </a:r>
            <a:r>
              <a:rPr lang="en-US" altLang="zh-CN" sz="2800" baseline="-25000" dirty="0"/>
              <a:t>1</a:t>
            </a:r>
            <a:r>
              <a:rPr lang="zh-CN" altLang="en-US" sz="2800" dirty="0"/>
              <a:t>a</a:t>
            </a:r>
            <a:r>
              <a:rPr lang="en-US" altLang="zh-CN" sz="2800" baseline="-25000" dirty="0"/>
              <a:t>0</a:t>
            </a:r>
            <a:r>
              <a:rPr lang="zh-CN" altLang="en-US" sz="2800" dirty="0"/>
              <a:t>按下述方法变换为另一个字节</a:t>
            </a:r>
            <a:r>
              <a:rPr lang="en-US" altLang="zh-CN" sz="2800" dirty="0"/>
              <a:t>c</a:t>
            </a:r>
            <a:r>
              <a:rPr lang="zh-CN" altLang="en-US" sz="2800" baseline="-25000" dirty="0"/>
              <a:t>7</a:t>
            </a:r>
            <a:r>
              <a:rPr lang="en-US" altLang="zh-CN" sz="2800" dirty="0"/>
              <a:t>c</a:t>
            </a:r>
            <a:r>
              <a:rPr lang="en-US" altLang="zh-CN" sz="2800" baseline="-25000" dirty="0"/>
              <a:t>6</a:t>
            </a:r>
            <a:r>
              <a:rPr lang="en-US" altLang="zh-CN" sz="2800" dirty="0"/>
              <a:t>c</a:t>
            </a:r>
            <a:r>
              <a:rPr lang="zh-CN" altLang="en-US" sz="2800" baseline="-25000" dirty="0"/>
              <a:t>5</a:t>
            </a:r>
            <a:r>
              <a:rPr lang="en-US" altLang="zh-CN" sz="2800" dirty="0"/>
              <a:t>c</a:t>
            </a:r>
            <a:r>
              <a:rPr lang="zh-CN" altLang="en-US" sz="2800" baseline="-25000" dirty="0"/>
              <a:t>4</a:t>
            </a:r>
            <a:r>
              <a:rPr lang="en-US" altLang="zh-CN" sz="2800" dirty="0"/>
              <a:t>c</a:t>
            </a:r>
            <a:r>
              <a:rPr lang="zh-CN" altLang="en-US" sz="2800" baseline="-25000" dirty="0"/>
              <a:t>3</a:t>
            </a:r>
            <a:r>
              <a:rPr lang="en-US" altLang="zh-CN" sz="2800" dirty="0"/>
              <a:t>c</a:t>
            </a:r>
            <a:r>
              <a:rPr lang="zh-CN" altLang="en-US" sz="2800" baseline="-25000" dirty="0"/>
              <a:t>2</a:t>
            </a:r>
            <a:r>
              <a:rPr lang="en-US" altLang="zh-CN" sz="2800" dirty="0"/>
              <a:t>c</a:t>
            </a:r>
            <a:r>
              <a:rPr lang="zh-CN" altLang="en-US" sz="2800" baseline="-25000" dirty="0"/>
              <a:t>1</a:t>
            </a:r>
            <a:r>
              <a:rPr lang="en-US" altLang="zh-CN" sz="2800" dirty="0"/>
              <a:t>c</a:t>
            </a:r>
            <a:r>
              <a:rPr lang="zh-CN" altLang="en-US" sz="2800" baseline="-25000" dirty="0"/>
              <a:t>0</a:t>
            </a:r>
            <a:r>
              <a:rPr lang="zh-CN" altLang="en-US" sz="2800" dirty="0"/>
              <a:t>。</a:t>
            </a:r>
          </a:p>
          <a:p>
            <a:pPr marL="0" indent="0">
              <a:buNone/>
            </a:pPr>
            <a:r>
              <a:rPr lang="zh-CN" altLang="en-US" sz="2800" dirty="0"/>
              <a:t>（1）将每个字节</a:t>
            </a:r>
            <a:r>
              <a:rPr lang="en-US" altLang="zh-CN" sz="2800" dirty="0">
                <a:sym typeface="+mn-ea"/>
              </a:rPr>
              <a:t>d</a:t>
            </a:r>
            <a:r>
              <a:rPr lang="zh-CN" altLang="en-US" sz="2800" baseline="-25000" dirty="0">
                <a:sym typeface="+mn-ea"/>
              </a:rPr>
              <a:t>7</a:t>
            </a:r>
            <a:r>
              <a:rPr lang="en-US" altLang="zh-CN" sz="2800" dirty="0">
                <a:sym typeface="+mn-ea"/>
              </a:rPr>
              <a:t>d</a:t>
            </a:r>
            <a:r>
              <a:rPr lang="en-US" altLang="zh-CN" sz="2800" baseline="-25000" dirty="0">
                <a:sym typeface="+mn-ea"/>
              </a:rPr>
              <a:t>6</a:t>
            </a:r>
            <a:r>
              <a:rPr lang="en-US" altLang="zh-CN" sz="2800" dirty="0">
                <a:sym typeface="+mn-ea"/>
              </a:rPr>
              <a:t>d</a:t>
            </a:r>
            <a:r>
              <a:rPr lang="zh-CN" altLang="en-US" sz="2800" baseline="-25000" dirty="0">
                <a:sym typeface="+mn-ea"/>
              </a:rPr>
              <a:t>5</a:t>
            </a:r>
            <a:r>
              <a:rPr lang="en-US" altLang="zh-CN" sz="2800" dirty="0">
                <a:sym typeface="+mn-ea"/>
              </a:rPr>
              <a:t>d</a:t>
            </a:r>
            <a:r>
              <a:rPr lang="zh-CN" altLang="en-US" sz="2800" baseline="-25000" dirty="0">
                <a:sym typeface="+mn-ea"/>
              </a:rPr>
              <a:t>4</a:t>
            </a:r>
            <a:r>
              <a:rPr lang="en-US" altLang="zh-CN" sz="2800" dirty="0">
                <a:sym typeface="+mn-ea"/>
              </a:rPr>
              <a:t>d</a:t>
            </a:r>
            <a:r>
              <a:rPr lang="zh-CN" altLang="en-US" sz="2800" baseline="-25000" dirty="0">
                <a:sym typeface="+mn-ea"/>
              </a:rPr>
              <a:t>3</a:t>
            </a:r>
            <a:r>
              <a:rPr lang="en-US" altLang="zh-CN" sz="2800" dirty="0">
                <a:sym typeface="+mn-ea"/>
              </a:rPr>
              <a:t>d</a:t>
            </a:r>
            <a:r>
              <a:rPr lang="zh-CN" altLang="en-US" sz="2800" baseline="-25000" dirty="0">
                <a:sym typeface="+mn-ea"/>
              </a:rPr>
              <a:t>2</a:t>
            </a:r>
            <a:r>
              <a:rPr lang="en-US" altLang="zh-CN" sz="2800" dirty="0">
                <a:sym typeface="+mn-ea"/>
              </a:rPr>
              <a:t>d</a:t>
            </a:r>
            <a:r>
              <a:rPr lang="zh-CN" altLang="en-US" sz="2800" baseline="-25000" dirty="0">
                <a:sym typeface="+mn-ea"/>
              </a:rPr>
              <a:t>1</a:t>
            </a:r>
            <a:r>
              <a:rPr lang="en-US" altLang="zh-CN" sz="2800" dirty="0">
                <a:sym typeface="+mn-ea"/>
              </a:rPr>
              <a:t>d</a:t>
            </a:r>
            <a:r>
              <a:rPr lang="zh-CN" altLang="en-US" sz="2800" baseline="-25000" dirty="0">
                <a:sym typeface="+mn-ea"/>
              </a:rPr>
              <a:t>0</a:t>
            </a:r>
            <a:r>
              <a:rPr lang="zh-CN" altLang="en-US" sz="2800" dirty="0"/>
              <a:t>等同于有限域</a:t>
            </a:r>
            <a:r>
              <a:rPr lang="en-US" altLang="zh-CN" sz="2800" dirty="0"/>
              <a:t>GF(2</a:t>
            </a:r>
            <a:r>
              <a:rPr lang="en-US" altLang="zh-CN" sz="2800" baseline="30000" dirty="0"/>
              <a:t>8</a:t>
            </a:r>
            <a:r>
              <a:rPr lang="en-US" altLang="zh-CN" sz="2800" dirty="0"/>
              <a:t>)=</a:t>
            </a:r>
            <a:r>
              <a:rPr lang="en-US" altLang="zh-CN" sz="2800" dirty="0">
                <a:sym typeface="+mn-ea"/>
              </a:rPr>
              <a:t>GF(2)[x]/(x</a:t>
            </a:r>
            <a:r>
              <a:rPr lang="en-US" altLang="zh-CN" sz="2800" baseline="30000" dirty="0">
                <a:sym typeface="+mn-ea"/>
              </a:rPr>
              <a:t>8</a:t>
            </a:r>
            <a:r>
              <a:rPr lang="en-US" altLang="zh-CN" sz="2800" dirty="0">
                <a:sym typeface="+mn-ea"/>
              </a:rPr>
              <a:t>+x</a:t>
            </a:r>
            <a:r>
              <a:rPr lang="en-US" altLang="zh-CN" sz="2800" baseline="30000" dirty="0">
                <a:sym typeface="+mn-ea"/>
              </a:rPr>
              <a:t>4</a:t>
            </a:r>
            <a:r>
              <a:rPr lang="en-US" altLang="zh-CN" sz="2800" dirty="0">
                <a:sym typeface="+mn-ea"/>
              </a:rPr>
              <a:t>+x</a:t>
            </a:r>
            <a:r>
              <a:rPr lang="en-US" altLang="zh-CN" sz="2800" baseline="30000" dirty="0">
                <a:sym typeface="+mn-ea"/>
              </a:rPr>
              <a:t>3</a:t>
            </a:r>
            <a:r>
              <a:rPr lang="en-US" altLang="zh-CN" sz="2800" dirty="0">
                <a:sym typeface="+mn-ea"/>
              </a:rPr>
              <a:t>+x+1)</a:t>
            </a:r>
            <a:r>
              <a:rPr lang="zh-CN" altLang="en-US" sz="2800" dirty="0"/>
              <a:t>中的元素d</a:t>
            </a:r>
            <a:r>
              <a:rPr lang="en-US" altLang="zh-CN" sz="2800" baseline="-25000" dirty="0"/>
              <a:t>7</a:t>
            </a:r>
            <a:r>
              <a:rPr lang="zh-CN" altLang="en-US" sz="2800" dirty="0"/>
              <a:t>x</a:t>
            </a:r>
            <a:r>
              <a:rPr lang="en-US" altLang="zh-CN" sz="2800" baseline="30000" dirty="0"/>
              <a:t>7</a:t>
            </a:r>
            <a:r>
              <a:rPr lang="en-US" altLang="zh-CN" sz="2800" dirty="0"/>
              <a:t>+</a:t>
            </a:r>
            <a:r>
              <a:rPr lang="zh-CN" altLang="en-US" sz="2800" dirty="0"/>
              <a:t>d</a:t>
            </a:r>
            <a:r>
              <a:rPr lang="en-US" altLang="zh-CN" sz="2800" baseline="-25000" dirty="0"/>
              <a:t>6</a:t>
            </a:r>
            <a:r>
              <a:rPr lang="zh-CN" altLang="en-US" sz="2800" dirty="0"/>
              <a:t>x</a:t>
            </a:r>
            <a:r>
              <a:rPr lang="en-US" altLang="zh-CN" sz="2800" baseline="30000" dirty="0"/>
              <a:t>6</a:t>
            </a:r>
            <a:r>
              <a:rPr lang="en-US" altLang="zh-CN" sz="2800" dirty="0"/>
              <a:t>+</a:t>
            </a:r>
            <a:r>
              <a:rPr lang="zh-CN" altLang="en-US" sz="2800" dirty="0"/>
              <a:t>d</a:t>
            </a:r>
            <a:r>
              <a:rPr lang="en-US" altLang="zh-CN" sz="2800" baseline="-25000" dirty="0"/>
              <a:t>5</a:t>
            </a:r>
            <a:r>
              <a:rPr lang="zh-CN" altLang="en-US" sz="2800" dirty="0"/>
              <a:t>x</a:t>
            </a:r>
            <a:r>
              <a:rPr lang="en-US" altLang="zh-CN" sz="2800" baseline="30000" dirty="0"/>
              <a:t>5</a:t>
            </a:r>
            <a:r>
              <a:rPr lang="en-US" altLang="zh-CN" sz="2800" dirty="0"/>
              <a:t>+</a:t>
            </a:r>
            <a:r>
              <a:rPr lang="zh-CN" altLang="en-US" sz="2800" dirty="0"/>
              <a:t>d</a:t>
            </a:r>
            <a:r>
              <a:rPr lang="en-US" altLang="zh-CN" sz="2800" baseline="-25000" dirty="0"/>
              <a:t>4</a:t>
            </a:r>
            <a:r>
              <a:rPr lang="zh-CN" altLang="en-US" sz="2800" dirty="0"/>
              <a:t>x</a:t>
            </a:r>
            <a:r>
              <a:rPr lang="en-US" altLang="zh-CN" sz="2800" baseline="30000" dirty="0"/>
              <a:t>4</a:t>
            </a:r>
            <a:r>
              <a:rPr lang="en-US" altLang="zh-CN" sz="2800" dirty="0"/>
              <a:t>+</a:t>
            </a:r>
            <a:r>
              <a:rPr lang="zh-CN" altLang="en-US" sz="2800" dirty="0"/>
              <a:t>d</a:t>
            </a:r>
            <a:r>
              <a:rPr lang="en-US" altLang="zh-CN" sz="2800" baseline="-25000" dirty="0"/>
              <a:t>3</a:t>
            </a:r>
            <a:r>
              <a:rPr lang="zh-CN" altLang="en-US" sz="2800" dirty="0"/>
              <a:t>x</a:t>
            </a:r>
            <a:r>
              <a:rPr lang="en-US" altLang="zh-CN" sz="2800" baseline="30000" dirty="0"/>
              <a:t>3</a:t>
            </a:r>
            <a:r>
              <a:rPr lang="en-US" altLang="zh-CN" sz="2800" dirty="0"/>
              <a:t>+</a:t>
            </a:r>
            <a:r>
              <a:rPr lang="zh-CN" altLang="en-US" sz="2800" dirty="0"/>
              <a:t>d</a:t>
            </a:r>
            <a:r>
              <a:rPr lang="en-US" altLang="zh-CN" sz="2800" baseline="-25000" dirty="0"/>
              <a:t>2</a:t>
            </a:r>
            <a:r>
              <a:rPr lang="zh-CN" altLang="en-US" sz="2800" dirty="0"/>
              <a:t>x</a:t>
            </a:r>
            <a:r>
              <a:rPr lang="en-US" altLang="zh-CN" sz="2800" baseline="30000" dirty="0"/>
              <a:t>2</a:t>
            </a:r>
            <a:r>
              <a:rPr lang="en-US" altLang="zh-CN" sz="2800" dirty="0"/>
              <a:t>+</a:t>
            </a:r>
            <a:r>
              <a:rPr lang="zh-CN" altLang="en-US" sz="2800" dirty="0"/>
              <a:t>d</a:t>
            </a:r>
            <a:r>
              <a:rPr lang="en-US" altLang="zh-CN" sz="2800" baseline="-25000" dirty="0"/>
              <a:t>1</a:t>
            </a:r>
            <a:r>
              <a:rPr lang="zh-CN" altLang="en-US" sz="2800" dirty="0"/>
              <a:t>x</a:t>
            </a:r>
            <a:r>
              <a:rPr lang="en-US" altLang="zh-CN" sz="2800" dirty="0"/>
              <a:t>+</a:t>
            </a:r>
            <a:r>
              <a:rPr lang="zh-CN" altLang="en-US" sz="2800" dirty="0"/>
              <a:t>d</a:t>
            </a:r>
            <a:r>
              <a:rPr lang="en-US" altLang="zh-CN" sz="2800" baseline="-25000" dirty="0"/>
              <a:t>0</a:t>
            </a:r>
            <a:r>
              <a:rPr lang="zh-CN" altLang="en-US" sz="2800" dirty="0"/>
              <a:t>，在这一等同下，将</a:t>
            </a:r>
            <a:r>
              <a:rPr lang="zh-CN" altLang="en-US" sz="2800" dirty="0">
                <a:sym typeface="+mn-ea"/>
              </a:rPr>
              <a:t>a</a:t>
            </a:r>
            <a:r>
              <a:rPr lang="en-US" altLang="zh-CN" sz="2800" baseline="-25000" dirty="0">
                <a:sym typeface="+mn-ea"/>
              </a:rPr>
              <a:t>7</a:t>
            </a:r>
            <a:r>
              <a:rPr lang="zh-CN" altLang="en-US" sz="2800" dirty="0">
                <a:sym typeface="+mn-ea"/>
              </a:rPr>
              <a:t>a</a:t>
            </a:r>
            <a:r>
              <a:rPr lang="en-US" altLang="zh-CN" sz="2800" baseline="-25000" dirty="0">
                <a:sym typeface="+mn-ea"/>
              </a:rPr>
              <a:t>6</a:t>
            </a:r>
            <a:r>
              <a:rPr lang="zh-CN" altLang="en-US" sz="2800" dirty="0">
                <a:sym typeface="+mn-ea"/>
              </a:rPr>
              <a:t>a</a:t>
            </a:r>
            <a:r>
              <a:rPr lang="en-US" altLang="zh-CN" sz="2800" baseline="-25000" dirty="0">
                <a:sym typeface="+mn-ea"/>
              </a:rPr>
              <a:t>5</a:t>
            </a:r>
            <a:r>
              <a:rPr lang="zh-CN" altLang="en-US" sz="2800" dirty="0">
                <a:sym typeface="+mn-ea"/>
              </a:rPr>
              <a:t>a</a:t>
            </a:r>
            <a:r>
              <a:rPr lang="en-US" altLang="zh-CN" sz="2800" baseline="-25000" dirty="0">
                <a:sym typeface="+mn-ea"/>
              </a:rPr>
              <a:t>4</a:t>
            </a:r>
            <a:r>
              <a:rPr lang="zh-CN" altLang="en-US" sz="2800" dirty="0">
                <a:sym typeface="+mn-ea"/>
              </a:rPr>
              <a:t>a</a:t>
            </a:r>
            <a:r>
              <a:rPr lang="en-US" altLang="zh-CN" sz="2800" baseline="-25000" dirty="0">
                <a:sym typeface="+mn-ea"/>
              </a:rPr>
              <a:t>3</a:t>
            </a:r>
            <a:r>
              <a:rPr lang="zh-CN" altLang="en-US" sz="2800" dirty="0">
                <a:sym typeface="+mn-ea"/>
              </a:rPr>
              <a:t>a</a:t>
            </a:r>
            <a:r>
              <a:rPr lang="en-US" altLang="zh-CN" sz="2800" baseline="-25000" dirty="0">
                <a:sym typeface="+mn-ea"/>
              </a:rPr>
              <a:t>2</a:t>
            </a:r>
            <a:r>
              <a:rPr lang="zh-CN" altLang="en-US" sz="2800" dirty="0">
                <a:sym typeface="+mn-ea"/>
              </a:rPr>
              <a:t>a</a:t>
            </a:r>
            <a:r>
              <a:rPr lang="en-US" altLang="zh-CN" sz="2800" baseline="-25000" dirty="0">
                <a:sym typeface="+mn-ea"/>
              </a:rPr>
              <a:t>1</a:t>
            </a:r>
            <a:r>
              <a:rPr lang="zh-CN" altLang="en-US" sz="2800" dirty="0">
                <a:sym typeface="+mn-ea"/>
              </a:rPr>
              <a:t>a</a:t>
            </a:r>
            <a:r>
              <a:rPr lang="en-US" altLang="zh-CN" sz="2800" baseline="-25000" dirty="0">
                <a:sym typeface="+mn-ea"/>
              </a:rPr>
              <a:t>0</a:t>
            </a:r>
            <a:r>
              <a:rPr lang="zh-CN" altLang="en-US" sz="2800" dirty="0"/>
              <a:t>变换为该有限域中的乘法逆元素</a:t>
            </a:r>
            <a:r>
              <a:rPr lang="en-US" altLang="zh-CN" sz="2800" dirty="0">
                <a:sym typeface="+mn-ea"/>
              </a:rPr>
              <a:t>b</a:t>
            </a:r>
            <a:r>
              <a:rPr lang="en-US" altLang="zh-CN" sz="2800" baseline="-25000" dirty="0">
                <a:sym typeface="+mn-ea"/>
              </a:rPr>
              <a:t>7</a:t>
            </a:r>
            <a:r>
              <a:rPr lang="en-US" altLang="zh-CN" sz="2800" dirty="0">
                <a:sym typeface="+mn-ea"/>
              </a:rPr>
              <a:t>b</a:t>
            </a:r>
            <a:r>
              <a:rPr lang="en-US" altLang="zh-CN" sz="2800" baseline="-25000" dirty="0">
                <a:sym typeface="+mn-ea"/>
              </a:rPr>
              <a:t>6</a:t>
            </a:r>
            <a:r>
              <a:rPr lang="en-US" altLang="zh-CN" sz="2800" dirty="0">
                <a:sym typeface="+mn-ea"/>
              </a:rPr>
              <a:t>b</a:t>
            </a:r>
            <a:r>
              <a:rPr lang="en-US" altLang="zh-CN" sz="2800" baseline="-25000" dirty="0">
                <a:sym typeface="+mn-ea"/>
              </a:rPr>
              <a:t>5</a:t>
            </a:r>
            <a:r>
              <a:rPr lang="en-US" altLang="zh-CN" sz="2800" dirty="0">
                <a:sym typeface="+mn-ea"/>
              </a:rPr>
              <a:t>b</a:t>
            </a:r>
            <a:r>
              <a:rPr lang="zh-CN" altLang="en-US" sz="2800" baseline="-25000" dirty="0">
                <a:sym typeface="+mn-ea"/>
              </a:rPr>
              <a:t>4</a:t>
            </a:r>
            <a:r>
              <a:rPr lang="en-US" altLang="zh-CN" sz="2800" dirty="0">
                <a:sym typeface="+mn-ea"/>
              </a:rPr>
              <a:t>b</a:t>
            </a:r>
            <a:r>
              <a:rPr lang="en-US" altLang="zh-CN" sz="2800" baseline="-25000" dirty="0">
                <a:sym typeface="+mn-ea"/>
              </a:rPr>
              <a:t>3</a:t>
            </a:r>
            <a:r>
              <a:rPr lang="en-US" altLang="zh-CN" sz="2800" dirty="0">
                <a:sym typeface="+mn-ea"/>
              </a:rPr>
              <a:t>b</a:t>
            </a:r>
            <a:r>
              <a:rPr lang="en-US" altLang="zh-CN" sz="2800" baseline="-25000" dirty="0">
                <a:sym typeface="+mn-ea"/>
              </a:rPr>
              <a:t>2</a:t>
            </a:r>
            <a:r>
              <a:rPr lang="en-US" altLang="zh-CN" sz="2800" dirty="0">
                <a:sym typeface="+mn-ea"/>
              </a:rPr>
              <a:t>b</a:t>
            </a:r>
            <a:r>
              <a:rPr lang="en-US" altLang="zh-CN" sz="2800" baseline="-25000" dirty="0">
                <a:sym typeface="+mn-ea"/>
              </a:rPr>
              <a:t>1</a:t>
            </a:r>
            <a:r>
              <a:rPr lang="en-US" altLang="zh-CN" sz="2800" dirty="0">
                <a:sym typeface="+mn-ea"/>
              </a:rPr>
              <a:t>b</a:t>
            </a:r>
            <a:r>
              <a:rPr lang="en-US" altLang="zh-CN" sz="2800" baseline="-25000" dirty="0">
                <a:sym typeface="+mn-ea"/>
              </a:rPr>
              <a:t>0</a:t>
            </a:r>
            <a:r>
              <a:rPr lang="zh-CN" altLang="en-US" sz="2800" dirty="0"/>
              <a:t>，规定00变换为其自身00。</a:t>
            </a:r>
          </a:p>
          <a:p>
            <a:pPr marL="0" indent="0">
              <a:buNone/>
            </a:pPr>
            <a:endParaRPr lang="zh-CN" altLang="en-US" sz="2800" dirty="0"/>
          </a:p>
        </p:txBody>
      </p:sp>
      <p:sp>
        <p:nvSpPr>
          <p:cNvPr id="4" name="日期占位符 3"/>
          <p:cNvSpPr>
            <a:spLocks noGrp="1"/>
          </p:cNvSpPr>
          <p:nvPr>
            <p:ph type="dt" sz="half" idx="10"/>
          </p:nvPr>
        </p:nvSpPr>
        <p:spPr>
          <a:xfrm>
            <a:off x="1151255" y="6320473"/>
            <a:ext cx="190500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8303272-7246-415F-B813-3A1B9D43BA54}"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123" name="Rectangle 15"/>
          <p:cNvSpPr txBox="1">
            <a:spLocks noGrp="1"/>
          </p:cNvSpPr>
          <p:nvPr>
            <p:ph type="ftr" sz="quarter" idx="3"/>
          </p:nvPr>
        </p:nvSpPr>
        <p:spPr>
          <a:xfrm>
            <a:off x="3599815" y="6320473"/>
            <a:ext cx="2895600" cy="457200"/>
          </a:xfrm>
        </p:spPr>
        <p:txBody>
          <a:bodyPr anchor="b"/>
          <a:lstStyle/>
          <a:p>
            <a:pPr marL="0" indent="0" algn="ctr" eaLnBrk="1" hangingPunct="1">
              <a:spcBef>
                <a:spcPct val="0"/>
              </a:spcBef>
              <a:buClrTx/>
              <a:buSzTx/>
              <a:buFontTx/>
              <a:buNone/>
            </a:pPr>
            <a:r>
              <a:rPr lang="zh-CN" altLang="en-US" sz="1400" smtClean="0">
                <a:latin typeface="+mn-lt"/>
                <a:ea typeface="+mn-ea"/>
                <a:cs typeface="+mn-cs"/>
              </a:rPr>
              <a:t>密码学</a:t>
            </a:r>
            <a:r>
              <a:rPr lang="en-US" altLang="zh-CN" sz="1400" smtClean="0">
                <a:latin typeface="+mn-lt"/>
                <a:ea typeface="+mn-ea"/>
                <a:cs typeface="+mn-cs"/>
              </a:rPr>
              <a:t>---</a:t>
            </a:r>
            <a:r>
              <a:rPr lang="zh-CN" altLang="en-US" sz="1400" smtClean="0">
                <a:latin typeface="+mn-lt"/>
                <a:ea typeface="+mn-ea"/>
                <a:cs typeface="+mn-cs"/>
              </a:rPr>
              <a:t>基础理论与应用</a:t>
            </a:r>
            <a:endParaRPr lang="en-US" altLang="zh-CN" sz="1400" dirty="0">
              <a:latin typeface="+mn-lt"/>
              <a:ea typeface="+mn-ea"/>
              <a:cs typeface="+mn-cs"/>
            </a:endParaRPr>
          </a:p>
        </p:txBody>
      </p:sp>
      <p:sp>
        <p:nvSpPr>
          <p:cNvPr id="5124" name="Rectangle 16"/>
          <p:cNvSpPr txBox="1">
            <a:spLocks noGrp="1"/>
          </p:cNvSpPr>
          <p:nvPr>
            <p:ph type="sldNum" sz="quarter" idx="4"/>
          </p:nvPr>
        </p:nvSpPr>
        <p:spPr>
          <a:xfrm>
            <a:off x="7038975" y="6320473"/>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latin typeface="+mn-lt"/>
                <a:ea typeface="+mn-ea"/>
                <a:cs typeface="+mn-cs"/>
              </a:rPr>
              <a:t>141</a:t>
            </a:fld>
            <a:endParaRPr lang="en-US" altLang="zh-CN" sz="1400" dirty="0">
              <a:latin typeface="+mn-lt"/>
              <a:ea typeface="+mn-ea"/>
              <a:cs typeface="+mn-cs"/>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3.7 本章习题</a:t>
            </a:r>
            <a:endParaRPr lang="zh-CN" altLang="en-US"/>
          </a:p>
        </p:txBody>
      </p:sp>
      <p:sp>
        <p:nvSpPr>
          <p:cNvPr id="3" name="内容占位符 2"/>
          <p:cNvSpPr>
            <a:spLocks noGrp="1"/>
          </p:cNvSpPr>
          <p:nvPr>
            <p:ph idx="1"/>
          </p:nvPr>
        </p:nvSpPr>
        <p:spPr>
          <a:xfrm>
            <a:off x="447675" y="2018030"/>
            <a:ext cx="8507730" cy="4389120"/>
          </a:xfrm>
        </p:spPr>
        <p:txBody>
          <a:bodyPr/>
          <a:lstStyle/>
          <a:p>
            <a:pPr marL="0" indent="0">
              <a:buNone/>
            </a:pPr>
            <a:r>
              <a:rPr lang="zh-CN" altLang="en-US" sz="2800" dirty="0"/>
              <a:t>（2）对（1）的结果在GF2 上做仿射变换</a:t>
            </a:r>
          </a:p>
          <a:p>
            <a:pPr marL="0" indent="0">
              <a:buNone/>
            </a:pPr>
            <a:r>
              <a:rPr lang="en-US" altLang="zh-CN" sz="2800" dirty="0"/>
              <a:t> </a:t>
            </a:r>
            <a:endParaRPr lang="zh-CN" altLang="en-US" sz="2800" dirty="0"/>
          </a:p>
          <a:p>
            <a:pPr marL="0" indent="0">
              <a:buNone/>
            </a:pPr>
            <a:endParaRPr lang="zh-CN" altLang="en-US" sz="2800" dirty="0"/>
          </a:p>
          <a:p>
            <a:pPr marL="0" indent="0">
              <a:buNone/>
            </a:pPr>
            <a:endParaRPr lang="zh-CN" altLang="en-US" sz="2800" dirty="0"/>
          </a:p>
          <a:p>
            <a:pPr marL="0" indent="0">
              <a:buNone/>
            </a:pPr>
            <a:endParaRPr lang="zh-CN" altLang="en-US" sz="2800" dirty="0"/>
          </a:p>
          <a:p>
            <a:pPr marL="0" indent="0">
              <a:buNone/>
            </a:pPr>
            <a:endParaRPr lang="zh-CN" altLang="en-US" sz="2800" dirty="0"/>
          </a:p>
          <a:p>
            <a:pPr marL="0" indent="0">
              <a:buNone/>
            </a:pPr>
            <a:endParaRPr lang="zh-CN" altLang="en-US" sz="2800" dirty="0"/>
          </a:p>
          <a:p>
            <a:pPr marL="0" indent="0">
              <a:buNone/>
            </a:pPr>
            <a:r>
              <a:rPr lang="zh-CN" altLang="en-US" sz="2800" dirty="0"/>
              <a:t>求字节0x4E=00101110经SubBytes()变换后的值。</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AD3FDCA-94C4-4C7D-B25F-323B2C4DC23F}"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5" name="图片 4" descr="微信图片_20191015205522"/>
          <p:cNvPicPr>
            <a:picLocks noChangeAspect="1"/>
          </p:cNvPicPr>
          <p:nvPr/>
        </p:nvPicPr>
        <p:blipFill>
          <a:blip r:embed="rId2"/>
          <a:stretch>
            <a:fillRect/>
          </a:stretch>
        </p:blipFill>
        <p:spPr>
          <a:xfrm>
            <a:off x="2006715" y="2688330"/>
            <a:ext cx="4610100" cy="2847975"/>
          </a:xfrm>
          <a:prstGeom prst="rect">
            <a:avLst/>
          </a:prstGeom>
        </p:spPr>
      </p:pic>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142</a:t>
            </a:fld>
            <a:endParaRPr lang="en-US" altLang="zh-CN" sz="140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3.7 本章习题</a:t>
            </a:r>
            <a:endParaRPr lang="zh-CN" altLang="en-US"/>
          </a:p>
        </p:txBody>
      </p:sp>
      <p:sp>
        <p:nvSpPr>
          <p:cNvPr id="3" name="内容占位符 2"/>
          <p:cNvSpPr>
            <a:spLocks noGrp="1"/>
          </p:cNvSpPr>
          <p:nvPr>
            <p:ph idx="1"/>
          </p:nvPr>
        </p:nvSpPr>
        <p:spPr>
          <a:xfrm>
            <a:off x="382270" y="2018030"/>
            <a:ext cx="8573135" cy="4454525"/>
          </a:xfrm>
        </p:spPr>
        <p:txBody>
          <a:bodyPr/>
          <a:lstStyle/>
          <a:p>
            <a:pPr marL="0" indent="0">
              <a:buNone/>
            </a:pPr>
            <a:r>
              <a:rPr lang="zh-CN" altLang="en-US" sz="2800"/>
              <a:t>15．在AES中，设A</a:t>
            </a:r>
            <a:r>
              <a:rPr lang="en-US" altLang="zh-CN" sz="2800"/>
              <a:t>(</a:t>
            </a:r>
            <a:r>
              <a:rPr lang="zh-CN" altLang="en-US" sz="2800"/>
              <a:t>x</a:t>
            </a:r>
            <a:r>
              <a:rPr lang="en-US" altLang="zh-CN" sz="2800"/>
              <a:t>)=1</a:t>
            </a:r>
            <a:r>
              <a:rPr lang="zh-CN" altLang="en-US" sz="2800"/>
              <a:t>bx</a:t>
            </a:r>
            <a:r>
              <a:rPr lang="en-US" altLang="zh-CN" sz="2800"/>
              <a:t>3+3</a:t>
            </a:r>
            <a:r>
              <a:rPr lang="zh-CN" altLang="en-US" sz="2800"/>
              <a:t>x</a:t>
            </a:r>
            <a:r>
              <a:rPr lang="en-US" altLang="zh-CN" sz="2800"/>
              <a:t>2+</a:t>
            </a:r>
            <a:r>
              <a:rPr lang="zh-CN" altLang="en-US" sz="2800"/>
              <a:t>ddx</a:t>
            </a:r>
            <a:r>
              <a:rPr lang="en-US" altLang="zh-CN" sz="2800"/>
              <a:t>+</a:t>
            </a:r>
            <a:r>
              <a:rPr lang="zh-CN" altLang="en-US" sz="2800"/>
              <a:t>a</a:t>
            </a:r>
            <a:r>
              <a:rPr lang="en-US" altLang="zh-CN" sz="2800"/>
              <a:t>1</a:t>
            </a:r>
            <a:r>
              <a:rPr lang="zh-CN" altLang="en-US" sz="2800"/>
              <a:t>，B</a:t>
            </a:r>
            <a:r>
              <a:rPr lang="en-US" altLang="zh-CN" sz="2800"/>
              <a:t>(</a:t>
            </a:r>
            <a:r>
              <a:rPr lang="zh-CN" altLang="en-US" sz="2800"/>
              <a:t>x</a:t>
            </a:r>
            <a:r>
              <a:rPr lang="en-US" altLang="zh-CN" sz="2800"/>
              <a:t>)</a:t>
            </a:r>
            <a:r>
              <a:rPr lang="zh-CN" altLang="en-US" sz="2800"/>
              <a:t> acx</a:t>
            </a:r>
            <a:r>
              <a:rPr lang="en-US" altLang="zh-CN" sz="2800"/>
              <a:t>3+</a:t>
            </a:r>
            <a:r>
              <a:rPr lang="zh-CN" altLang="en-US" sz="2800"/>
              <a:t>f</a:t>
            </a:r>
            <a:r>
              <a:rPr lang="en-US" altLang="zh-CN" sz="2800"/>
              <a:t>0</a:t>
            </a:r>
            <a:r>
              <a:rPr lang="zh-CN" altLang="en-US" sz="2800"/>
              <a:t>x</a:t>
            </a:r>
            <a:r>
              <a:rPr lang="en-US" altLang="zh-CN" sz="2800"/>
              <a:t>+2</a:t>
            </a:r>
            <a:r>
              <a:rPr lang="zh-CN" altLang="en-US" sz="2800"/>
              <a:t>d为系数在GF</a:t>
            </a:r>
            <a:r>
              <a:rPr lang="en-US" altLang="zh-CN" sz="2800"/>
              <a:t>(</a:t>
            </a:r>
            <a:r>
              <a:rPr lang="zh-CN" altLang="en-US" sz="2800"/>
              <a:t>2</a:t>
            </a:r>
            <a:r>
              <a:rPr lang="zh-CN" altLang="en-US" sz="2800" baseline="30000"/>
              <a:t>8</a:t>
            </a:r>
            <a:r>
              <a:rPr lang="en-US" altLang="zh-CN" sz="2800"/>
              <a:t>)</a:t>
            </a:r>
            <a:r>
              <a:rPr lang="zh-CN" altLang="en-US" sz="2800"/>
              <a:t>中的两个多项式，计算A</a:t>
            </a:r>
            <a:r>
              <a:rPr lang="en-US" altLang="zh-CN" sz="2800"/>
              <a:t>(x)   B(x)</a:t>
            </a:r>
            <a:r>
              <a:rPr lang="zh-CN" altLang="en-US" sz="2800"/>
              <a:t>。</a:t>
            </a:r>
          </a:p>
          <a:p>
            <a:pPr marL="0" indent="0">
              <a:buNone/>
            </a:pPr>
            <a:r>
              <a:rPr lang="zh-CN" altLang="en-US" sz="2800"/>
              <a:t>16．在AES列混合变换MixColumns中，</a:t>
            </a:r>
          </a:p>
          <a:p>
            <a:pPr marL="0" indent="0">
              <a:buNone/>
            </a:pPr>
            <a:endParaRPr lang="zh-CN" altLang="en-US" sz="280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86D2417-FE22-4F03-AF6B-1D4822C3EC60}"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aphicFrame>
        <p:nvGraphicFramePr>
          <p:cNvPr id="5" name="对象 4">
            <a:hlinkClick r:id="" action="ppaction://ole?verb=0"/>
          </p:cNvPr>
          <p:cNvGraphicFramePr>
            <a:graphicFrameLocks noChangeAspect="1"/>
          </p:cNvGraphicFramePr>
          <p:nvPr/>
        </p:nvGraphicFramePr>
        <p:xfrm>
          <a:off x="1162050" y="3014980"/>
          <a:ext cx="266700" cy="268605"/>
        </p:xfrm>
        <a:graphic>
          <a:graphicData uri="http://schemas.openxmlformats.org/presentationml/2006/ole">
            <mc:AlternateContent xmlns:mc="http://schemas.openxmlformats.org/markup-compatibility/2006">
              <mc:Choice xmlns:v="urn:schemas-microsoft-com:vml" Requires="v">
                <p:oleObj spid="_x0000_s5209" r:id="rId3" imgW="266700" imgH="279400" progId="Equation.KSEE3">
                  <p:embed/>
                </p:oleObj>
              </mc:Choice>
              <mc:Fallback>
                <p:oleObj r:id="rId3" imgW="266700" imgH="279400" progId="Equation.KSEE3">
                  <p:embed/>
                  <p:pic>
                    <p:nvPicPr>
                      <p:cNvPr id="0" name="图片 5120"/>
                      <p:cNvPicPr/>
                      <p:nvPr/>
                    </p:nvPicPr>
                    <p:blipFill>
                      <a:blip r:embed="rId4"/>
                      <a:stretch>
                        <a:fillRect/>
                      </a:stretch>
                    </p:blipFill>
                    <p:spPr>
                      <a:xfrm>
                        <a:off x="1162050" y="3014980"/>
                        <a:ext cx="266700" cy="268605"/>
                      </a:xfrm>
                      <a:prstGeom prst="rect">
                        <a:avLst/>
                      </a:prstGeom>
                    </p:spPr>
                  </p:pic>
                </p:oleObj>
              </mc:Fallback>
            </mc:AlternateContent>
          </a:graphicData>
        </a:graphic>
      </p:graphicFrame>
      <p:pic>
        <p:nvPicPr>
          <p:cNvPr id="6" name="图片 5" descr="微信图片_20191015210427"/>
          <p:cNvPicPr>
            <a:picLocks noChangeAspect="1"/>
          </p:cNvPicPr>
          <p:nvPr/>
        </p:nvPicPr>
        <p:blipFill>
          <a:blip r:embed="rId5"/>
          <a:stretch>
            <a:fillRect/>
          </a:stretch>
        </p:blipFill>
        <p:spPr>
          <a:xfrm>
            <a:off x="734060" y="3828415"/>
            <a:ext cx="7543800" cy="2536825"/>
          </a:xfrm>
          <a:prstGeom prst="rect">
            <a:avLst/>
          </a:prstGeom>
        </p:spPr>
      </p:pic>
      <p:sp>
        <p:nvSpPr>
          <p:cNvPr id="9"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10"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143</a:t>
            </a:fld>
            <a:endParaRPr lang="en-US" altLang="zh-CN" sz="1400"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3.7 本章习题</a:t>
            </a:r>
            <a:endParaRPr lang="zh-CN" altLang="en-US"/>
          </a:p>
        </p:txBody>
      </p:sp>
      <p:sp>
        <p:nvSpPr>
          <p:cNvPr id="3" name="内容占位符 2"/>
          <p:cNvSpPr>
            <a:spLocks noGrp="1"/>
          </p:cNvSpPr>
          <p:nvPr>
            <p:ph idx="1"/>
          </p:nvPr>
        </p:nvSpPr>
        <p:spPr>
          <a:xfrm>
            <a:off x="546735" y="2018030"/>
            <a:ext cx="8408670" cy="4114800"/>
          </a:xfrm>
        </p:spPr>
        <p:txBody>
          <a:bodyPr/>
          <a:lstStyle/>
          <a:p>
            <a:pPr marL="0" indent="0">
              <a:buNone/>
            </a:pPr>
            <a:r>
              <a:rPr lang="zh-CN" altLang="en-US" sz="2800"/>
              <a:t>17. 在GF</a:t>
            </a:r>
            <a:r>
              <a:rPr lang="en-US" altLang="zh-CN" sz="2800"/>
              <a:t>(</a:t>
            </a:r>
            <a:r>
              <a:rPr lang="zh-CN" altLang="en-US" sz="2800"/>
              <a:t>2</a:t>
            </a:r>
            <a:r>
              <a:rPr lang="en-US" altLang="zh-CN" sz="2800"/>
              <a:t>)[</a:t>
            </a:r>
            <a:r>
              <a:rPr lang="zh-CN" altLang="en-US" sz="2800"/>
              <a:t>x</a:t>
            </a:r>
            <a:r>
              <a:rPr lang="en-US" altLang="zh-CN" sz="2800"/>
              <a:t>]/</a:t>
            </a:r>
            <a:r>
              <a:rPr lang="zh-CN" altLang="en-US" sz="2800"/>
              <a:t>m</a:t>
            </a:r>
            <a:r>
              <a:rPr lang="en-US" altLang="zh-CN" sz="2800"/>
              <a:t>(</a:t>
            </a:r>
            <a:r>
              <a:rPr lang="zh-CN" altLang="en-US" sz="2800"/>
              <a:t>x</a:t>
            </a:r>
            <a:r>
              <a:rPr lang="en-US" altLang="zh-CN" sz="2800"/>
              <a:t>)</a:t>
            </a:r>
            <a:r>
              <a:rPr lang="zh-CN" altLang="en-US" sz="2800"/>
              <a:t>中，对m</a:t>
            </a:r>
            <a:r>
              <a:rPr lang="en-US" altLang="zh-CN" sz="2800"/>
              <a:t>(</a:t>
            </a:r>
            <a:r>
              <a:rPr lang="zh-CN" altLang="en-US" sz="2800"/>
              <a:t>x</a:t>
            </a:r>
            <a:r>
              <a:rPr lang="en-US" altLang="zh-CN" sz="2800"/>
              <a:t>)=</a:t>
            </a:r>
            <a:r>
              <a:rPr lang="zh-CN" altLang="en-US" sz="2800"/>
              <a:t>x</a:t>
            </a:r>
            <a:r>
              <a:rPr lang="en-US" altLang="zh-CN" sz="2800" baseline="30000"/>
              <a:t>8</a:t>
            </a:r>
            <a:r>
              <a:rPr lang="en-US" altLang="zh-CN" sz="2800"/>
              <a:t>+</a:t>
            </a:r>
            <a:r>
              <a:rPr lang="zh-CN" altLang="en-US" sz="2800"/>
              <a:t>x</a:t>
            </a:r>
            <a:r>
              <a:rPr lang="en-US" altLang="zh-CN" sz="2800" baseline="30000"/>
              <a:t>6</a:t>
            </a:r>
            <a:r>
              <a:rPr lang="en-US" altLang="zh-CN" sz="2800"/>
              <a:t>+</a:t>
            </a:r>
            <a:r>
              <a:rPr lang="zh-CN" altLang="en-US" sz="2800"/>
              <a:t>x</a:t>
            </a:r>
            <a:r>
              <a:rPr lang="en-US" altLang="zh-CN" sz="2800" baseline="30000"/>
              <a:t>3</a:t>
            </a:r>
            <a:r>
              <a:rPr lang="en-US" altLang="zh-CN" sz="2800"/>
              <a:t>+</a:t>
            </a:r>
            <a:r>
              <a:rPr lang="zh-CN" altLang="en-US" sz="2800"/>
              <a:t>x</a:t>
            </a:r>
            <a:r>
              <a:rPr lang="en-US" altLang="zh-CN" sz="2800" baseline="30000"/>
              <a:t>2</a:t>
            </a:r>
            <a:r>
              <a:rPr lang="en-US" altLang="zh-CN" sz="2800"/>
              <a:t>+1</a:t>
            </a:r>
            <a:r>
              <a:rPr lang="zh-CN" altLang="en-US" sz="2800"/>
              <a:t>，把其中的任意元素</a:t>
            </a:r>
            <a:r>
              <a:rPr lang="en-US" altLang="zh-CN" sz="2800">
                <a:sym typeface="+mn-ea"/>
              </a:rPr>
              <a:t>b</a:t>
            </a:r>
            <a:r>
              <a:rPr lang="en-US" altLang="zh-CN" sz="2800" baseline="-25000">
                <a:sym typeface="+mn-ea"/>
              </a:rPr>
              <a:t>7</a:t>
            </a:r>
            <a:r>
              <a:rPr lang="zh-CN" altLang="en-US" sz="2800">
                <a:sym typeface="+mn-ea"/>
              </a:rPr>
              <a:t>x</a:t>
            </a:r>
            <a:r>
              <a:rPr lang="en-US" altLang="zh-CN" sz="2800" baseline="30000">
                <a:sym typeface="+mn-ea"/>
              </a:rPr>
              <a:t>7</a:t>
            </a:r>
            <a:r>
              <a:rPr lang="en-US" altLang="zh-CN" sz="2800">
                <a:sym typeface="+mn-ea"/>
              </a:rPr>
              <a:t>+b</a:t>
            </a:r>
            <a:r>
              <a:rPr lang="en-US" altLang="zh-CN" sz="2800" baseline="-25000">
                <a:sym typeface="+mn-ea"/>
              </a:rPr>
              <a:t>6</a:t>
            </a:r>
            <a:r>
              <a:rPr lang="zh-CN" altLang="en-US" sz="2800">
                <a:sym typeface="+mn-ea"/>
              </a:rPr>
              <a:t>x</a:t>
            </a:r>
            <a:r>
              <a:rPr lang="en-US" altLang="zh-CN" sz="2800" baseline="30000">
                <a:sym typeface="+mn-ea"/>
              </a:rPr>
              <a:t>6</a:t>
            </a:r>
            <a:r>
              <a:rPr lang="en-US" altLang="zh-CN" sz="2800">
                <a:sym typeface="+mn-ea"/>
              </a:rPr>
              <a:t>+...+b</a:t>
            </a:r>
            <a:r>
              <a:rPr lang="en-US" altLang="zh-CN" sz="2800" baseline="-25000">
                <a:sym typeface="+mn-ea"/>
              </a:rPr>
              <a:t>1</a:t>
            </a:r>
            <a:r>
              <a:rPr lang="zh-CN" altLang="en-US" sz="2800">
                <a:sym typeface="+mn-ea"/>
              </a:rPr>
              <a:t>x</a:t>
            </a:r>
            <a:r>
              <a:rPr lang="en-US" altLang="zh-CN" sz="2800">
                <a:sym typeface="+mn-ea"/>
              </a:rPr>
              <a:t>+b</a:t>
            </a:r>
            <a:r>
              <a:rPr lang="en-US" altLang="zh-CN" sz="2800" baseline="-25000">
                <a:sym typeface="+mn-ea"/>
              </a:rPr>
              <a:t>0</a:t>
            </a:r>
            <a:r>
              <a:rPr lang="en-US" altLang="zh-CN" sz="2800">
                <a:sym typeface="+mn-ea"/>
              </a:rPr>
              <a:t>+(</a:t>
            </a:r>
            <a:r>
              <a:rPr lang="zh-CN" altLang="en-US" sz="2800">
                <a:sym typeface="+mn-ea"/>
              </a:rPr>
              <a:t>x</a:t>
            </a:r>
            <a:r>
              <a:rPr lang="en-US" altLang="zh-CN" sz="2800" baseline="30000">
                <a:sym typeface="+mn-ea"/>
              </a:rPr>
              <a:t>8</a:t>
            </a:r>
            <a:r>
              <a:rPr lang="en-US" altLang="zh-CN" sz="2800">
                <a:sym typeface="+mn-ea"/>
              </a:rPr>
              <a:t>+</a:t>
            </a:r>
            <a:r>
              <a:rPr lang="zh-CN" altLang="en-US" sz="2800">
                <a:sym typeface="+mn-ea"/>
              </a:rPr>
              <a:t>x</a:t>
            </a:r>
            <a:r>
              <a:rPr lang="en-US" altLang="zh-CN" sz="2800" baseline="30000">
                <a:sym typeface="+mn-ea"/>
              </a:rPr>
              <a:t>6</a:t>
            </a:r>
            <a:r>
              <a:rPr lang="en-US" altLang="zh-CN" sz="2800">
                <a:sym typeface="+mn-ea"/>
              </a:rPr>
              <a:t>+</a:t>
            </a:r>
            <a:r>
              <a:rPr lang="zh-CN" altLang="en-US" sz="2800">
                <a:sym typeface="+mn-ea"/>
              </a:rPr>
              <a:t>x</a:t>
            </a:r>
            <a:r>
              <a:rPr lang="en-US" altLang="zh-CN" sz="2800" baseline="30000">
                <a:sym typeface="+mn-ea"/>
              </a:rPr>
              <a:t>3</a:t>
            </a:r>
            <a:r>
              <a:rPr lang="en-US" altLang="zh-CN" sz="2800">
                <a:sym typeface="+mn-ea"/>
              </a:rPr>
              <a:t>+</a:t>
            </a:r>
            <a:r>
              <a:rPr lang="zh-CN" altLang="en-US" sz="2800">
                <a:sym typeface="+mn-ea"/>
              </a:rPr>
              <a:t>x</a:t>
            </a:r>
            <a:r>
              <a:rPr lang="en-US" altLang="zh-CN" sz="2800" baseline="30000">
                <a:sym typeface="+mn-ea"/>
              </a:rPr>
              <a:t>2</a:t>
            </a:r>
            <a:r>
              <a:rPr lang="en-US" altLang="zh-CN" sz="2800">
                <a:sym typeface="+mn-ea"/>
              </a:rPr>
              <a:t>+1)</a:t>
            </a:r>
            <a:r>
              <a:rPr lang="zh-CN" altLang="en-US" sz="2800"/>
              <a:t>与1字节数据</a:t>
            </a:r>
            <a:r>
              <a:rPr lang="en-US" altLang="zh-CN" sz="2800" u="sng">
                <a:solidFill>
                  <a:schemeClr val="tx1">
                    <a:lumMod val="95000"/>
                    <a:lumOff val="5000"/>
                  </a:schemeClr>
                </a:solidFill>
              </a:rPr>
              <a:t>b</a:t>
            </a:r>
            <a:r>
              <a:rPr lang="en-US" altLang="zh-CN" sz="2800"/>
              <a:t>=</a:t>
            </a:r>
            <a:r>
              <a:rPr lang="en-US" altLang="zh-CN" sz="2800">
                <a:sym typeface="+mn-ea"/>
              </a:rPr>
              <a:t>b</a:t>
            </a:r>
            <a:r>
              <a:rPr lang="en-US" altLang="zh-CN" sz="2800" baseline="-25000">
                <a:sym typeface="+mn-ea"/>
              </a:rPr>
              <a:t>7</a:t>
            </a:r>
            <a:r>
              <a:rPr lang="en-US" altLang="zh-CN" sz="2800">
                <a:sym typeface="+mn-ea"/>
              </a:rPr>
              <a:t>b</a:t>
            </a:r>
            <a:r>
              <a:rPr lang="en-US" altLang="zh-CN" sz="2800" baseline="-25000">
                <a:sym typeface="+mn-ea"/>
              </a:rPr>
              <a:t>6</a:t>
            </a:r>
            <a:r>
              <a:rPr lang="en-US" altLang="zh-CN" sz="2800">
                <a:sym typeface="+mn-ea"/>
              </a:rPr>
              <a:t>...b</a:t>
            </a:r>
            <a:r>
              <a:rPr lang="en-US" altLang="zh-CN" sz="2800" baseline="-25000">
                <a:sym typeface="+mn-ea"/>
              </a:rPr>
              <a:t>1</a:t>
            </a:r>
            <a:r>
              <a:rPr lang="en-US" altLang="zh-CN" sz="2800">
                <a:sym typeface="+mn-ea"/>
              </a:rPr>
              <a:t>b</a:t>
            </a:r>
            <a:r>
              <a:rPr lang="en-US" altLang="zh-CN" sz="2800" baseline="-25000">
                <a:sym typeface="+mn-ea"/>
              </a:rPr>
              <a:t>0</a:t>
            </a:r>
            <a:r>
              <a:rPr lang="zh-CN" altLang="en-US" sz="2800"/>
              <a:t>（可用两位十六进制数表示）等同，试给出相应的计算xtime(</a:t>
            </a:r>
            <a:r>
              <a:rPr lang="en-US" altLang="zh-CN" sz="2800" u="sng"/>
              <a:t>b</a:t>
            </a:r>
            <a:r>
              <a:rPr lang="zh-CN" altLang="en-US" sz="2800"/>
              <a:t>)的公式，并计算0x6</a:t>
            </a:r>
            <a:r>
              <a:rPr lang="en-US" altLang="zh-CN" sz="2800"/>
              <a:t>D</a:t>
            </a:r>
            <a:r>
              <a:rPr lang="en-US" altLang="zh-CN" sz="2800">
                <a:latin typeface="Arial" panose="020B0604020202020204" pitchFamily="34" charset="0"/>
                <a:cs typeface="Arial" panose="020B0604020202020204" pitchFamily="34" charset="0"/>
              </a:rPr>
              <a:t>∙</a:t>
            </a:r>
            <a:endParaRPr lang="en-US" altLang="zh-CN" sz="2800"/>
          </a:p>
          <a:p>
            <a:pPr marL="0" indent="0">
              <a:buNone/>
            </a:pPr>
            <a:r>
              <a:rPr lang="en-US" altLang="zh-CN" sz="2800"/>
              <a:t>0</a:t>
            </a:r>
            <a:r>
              <a:rPr lang="zh-CN" altLang="en-US" sz="2800"/>
              <a:t>xD</a:t>
            </a:r>
            <a:r>
              <a:rPr lang="en-US" altLang="zh-CN" sz="2800"/>
              <a:t>5</a:t>
            </a:r>
            <a:r>
              <a:rPr lang="zh-CN" altLang="en-US" sz="2800"/>
              <a:t>。</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23966EE-E144-4AAA-BB43-169FD6CF9503}"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144</a:t>
            </a:fld>
            <a:endParaRPr lang="en-US" altLang="zh-CN"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3.1.3 分组密码的结构</a:t>
            </a:r>
          </a:p>
        </p:txBody>
      </p:sp>
      <p:sp>
        <p:nvSpPr>
          <p:cNvPr id="3" name="内容占位符 2"/>
          <p:cNvSpPr>
            <a:spLocks noGrp="1"/>
          </p:cNvSpPr>
          <p:nvPr>
            <p:ph idx="1"/>
          </p:nvPr>
        </p:nvSpPr>
        <p:spPr>
          <a:xfrm>
            <a:off x="431540" y="1943835"/>
            <a:ext cx="8517890" cy="4104640"/>
          </a:xfrm>
        </p:spPr>
        <p:txBody>
          <a:bodyPr/>
          <a:lstStyle/>
          <a:p>
            <a:pPr>
              <a:buSzPct val="100000"/>
              <a:buFont typeface="Wingdings" pitchFamily="2" charset="2"/>
              <a:buChar char="Ø"/>
            </a:pPr>
            <a:r>
              <a:rPr lang="zh-CN" altLang="en-US" dirty="0">
                <a:solidFill>
                  <a:schemeClr val="tx1">
                    <a:lumMod val="95000"/>
                    <a:lumOff val="5000"/>
                  </a:schemeClr>
                </a:solidFill>
              </a:rPr>
              <a:t>现代密码学中的分组密码体制基本上都是基于乘积和迭代来构造的</a:t>
            </a:r>
            <a:r>
              <a:rPr lang="zh-CN" altLang="en-US" dirty="0" smtClean="0">
                <a:solidFill>
                  <a:schemeClr val="tx1">
                    <a:lumMod val="95000"/>
                    <a:lumOff val="5000"/>
                  </a:schemeClr>
                </a:solidFill>
              </a:rPr>
              <a:t>。</a:t>
            </a:r>
            <a:endParaRPr lang="en-US" altLang="zh-CN" dirty="0" smtClean="0">
              <a:solidFill>
                <a:schemeClr val="tx1">
                  <a:lumMod val="95000"/>
                  <a:lumOff val="5000"/>
                </a:schemeClr>
              </a:solidFill>
            </a:endParaRPr>
          </a:p>
          <a:p>
            <a:pPr>
              <a:buSzPct val="100000"/>
              <a:buFont typeface="Wingdings" pitchFamily="2" charset="2"/>
              <a:buChar char="Ø"/>
            </a:pPr>
            <a:r>
              <a:rPr lang="zh-CN" altLang="en-US" dirty="0" smtClean="0">
                <a:solidFill>
                  <a:schemeClr val="tx1">
                    <a:lumMod val="95000"/>
                    <a:lumOff val="5000"/>
                  </a:schemeClr>
                </a:solidFill>
              </a:rPr>
              <a:t>乘积</a:t>
            </a:r>
            <a:r>
              <a:rPr lang="zh-CN" altLang="en-US" dirty="0">
                <a:solidFill>
                  <a:schemeClr val="tx1">
                    <a:lumMod val="95000"/>
                    <a:lumOff val="5000"/>
                  </a:schemeClr>
                </a:solidFill>
              </a:rPr>
              <a:t>通常由一系列的置换和代换构成</a:t>
            </a:r>
            <a:r>
              <a:rPr lang="zh-CN" altLang="en-US" dirty="0" smtClean="0">
                <a:solidFill>
                  <a:schemeClr val="tx1">
                    <a:lumMod val="95000"/>
                    <a:lumOff val="5000"/>
                  </a:schemeClr>
                </a:solidFill>
              </a:rPr>
              <a:t>。</a:t>
            </a:r>
            <a:endParaRPr lang="en-US" altLang="zh-CN" dirty="0" smtClean="0">
              <a:solidFill>
                <a:schemeClr val="tx1">
                  <a:lumMod val="95000"/>
                  <a:lumOff val="5000"/>
                </a:schemeClr>
              </a:solidFill>
            </a:endParaRPr>
          </a:p>
          <a:p>
            <a:pPr>
              <a:buSzPct val="100000"/>
              <a:buFont typeface="Wingdings" pitchFamily="2" charset="2"/>
              <a:buChar char="Ø"/>
            </a:pPr>
            <a:r>
              <a:rPr lang="zh-CN" altLang="en-US" dirty="0" smtClean="0">
                <a:solidFill>
                  <a:schemeClr val="tx1">
                    <a:lumMod val="95000"/>
                    <a:lumOff val="5000"/>
                  </a:schemeClr>
                </a:solidFill>
              </a:rPr>
              <a:t>两种</a:t>
            </a:r>
            <a:r>
              <a:rPr lang="zh-CN" altLang="en-US" dirty="0">
                <a:solidFill>
                  <a:schemeClr val="tx1">
                    <a:lumMod val="95000"/>
                    <a:lumOff val="5000"/>
                  </a:schemeClr>
                </a:solidFill>
              </a:rPr>
              <a:t>常见的分组密码结构是</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Feistel</a:t>
            </a:r>
            <a:r>
              <a:rPr lang="zh-CN" altLang="en-US" dirty="0">
                <a:solidFill>
                  <a:schemeClr val="tx1">
                    <a:lumMod val="95000"/>
                    <a:lumOff val="5000"/>
                  </a:schemeClr>
                </a:solidFill>
              </a:rPr>
              <a:t>网络</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（Feistel Net）</a:t>
            </a:r>
            <a:r>
              <a:rPr lang="zh-CN" altLang="en-US" dirty="0">
                <a:solidFill>
                  <a:schemeClr val="tx1">
                    <a:lumMod val="95000"/>
                    <a:lumOff val="5000"/>
                  </a:schemeClr>
                </a:solidFill>
              </a:rPr>
              <a:t>和</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SP</a:t>
            </a:r>
            <a:r>
              <a:rPr lang="zh-CN" altLang="en-US" dirty="0">
                <a:solidFill>
                  <a:schemeClr val="tx1">
                    <a:lumMod val="95000"/>
                    <a:lumOff val="5000"/>
                  </a:schemeClr>
                </a:solidFill>
              </a:rPr>
              <a:t>网络</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（Substitution-permutation Net）</a:t>
            </a:r>
            <a:r>
              <a:rPr lang="zh-CN" altLang="en-US" dirty="0" smtClean="0">
                <a:solidFill>
                  <a:schemeClr val="tx1">
                    <a:lumMod val="95000"/>
                    <a:lumOff val="5000"/>
                  </a:schemeClr>
                </a:solidFill>
              </a:rPr>
              <a:t>。</a:t>
            </a:r>
            <a:endParaRPr lang="en-US" altLang="zh-CN" dirty="0" smtClean="0">
              <a:solidFill>
                <a:schemeClr val="tx1">
                  <a:lumMod val="95000"/>
                  <a:lumOff val="5000"/>
                </a:schemeClr>
              </a:solidFill>
            </a:endParaRPr>
          </a:p>
          <a:p>
            <a:pPr>
              <a:buSzPct val="100000"/>
              <a:buFont typeface="Wingdings" pitchFamily="2" charset="2"/>
              <a:buChar char="Ø"/>
            </a:pPr>
            <a:r>
              <a:rPr lang="zh-CN" altLang="en-US" dirty="0" smtClean="0">
                <a:solidFill>
                  <a:schemeClr val="tx1">
                    <a:lumMod val="95000"/>
                    <a:lumOff val="5000"/>
                  </a:schemeClr>
                </a:solidFill>
                <a:latin typeface="Times New Roman" panose="02020603050405020304" pitchFamily="18" charset="0"/>
                <a:cs typeface="Times New Roman" panose="02020603050405020304" pitchFamily="18" charset="0"/>
              </a:rPr>
              <a:t>DES</a:t>
            </a:r>
            <a:r>
              <a:rPr lang="zh-CN" altLang="en-US" dirty="0">
                <a:solidFill>
                  <a:schemeClr val="tx1">
                    <a:lumMod val="95000"/>
                    <a:lumOff val="5000"/>
                  </a:schemeClr>
                </a:solidFill>
              </a:rPr>
              <a:t>和</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AES</a:t>
            </a:r>
            <a:r>
              <a:rPr lang="zh-CN" altLang="en-US" dirty="0">
                <a:solidFill>
                  <a:schemeClr val="tx1">
                    <a:lumMod val="95000"/>
                    <a:lumOff val="5000"/>
                  </a:schemeClr>
                </a:solidFill>
              </a:rPr>
              <a:t>分别是</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Feistel</a:t>
            </a:r>
            <a:r>
              <a:rPr lang="zh-CN" altLang="en-US" dirty="0">
                <a:solidFill>
                  <a:schemeClr val="tx1">
                    <a:lumMod val="95000"/>
                    <a:lumOff val="5000"/>
                  </a:schemeClr>
                </a:solidFill>
              </a:rPr>
              <a:t>网络和</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SP</a:t>
            </a:r>
            <a:r>
              <a:rPr lang="zh-CN" altLang="en-US" dirty="0">
                <a:solidFill>
                  <a:schemeClr val="tx1">
                    <a:lumMod val="95000"/>
                    <a:lumOff val="5000"/>
                  </a:schemeClr>
                </a:solidFill>
              </a:rPr>
              <a:t>网络的典型例子。</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8BE5E297-2419-419C-A9FE-8ADC83B00FC1}"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219" name="页脚占位符 3"/>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922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15</a:t>
            </a:fld>
            <a:endParaRPr lang="en-US" altLang="zh-CN"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3.1.3 分组密码的结构</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835" y="1856105"/>
                <a:ext cx="8486140" cy="4387850"/>
              </a:xfrm>
            </p:spPr>
            <p:txBody>
              <a:bodyPr/>
              <a:lstStyle/>
              <a:p>
                <a:pPr marL="0" indent="0">
                  <a:buNone/>
                </a:pPr>
                <a:r>
                  <a:rPr lang="zh-CN" altLang="en-US" sz="4000" b="1" dirty="0">
                    <a:solidFill>
                      <a:srgbClr val="FF0000"/>
                    </a:solidFill>
                  </a:rPr>
                  <a:t>1．Feistel 网络</a:t>
                </a:r>
                <a:endParaRPr lang="zh-CN" altLang="en-US" sz="4000" b="1" dirty="0"/>
              </a:p>
              <a:p>
                <a:pPr marL="0" indent="0">
                  <a:buNone/>
                </a:pPr>
                <a:r>
                  <a:rPr lang="zh-CN" altLang="en-US" sz="2800" b="1" dirty="0">
                    <a:latin typeface="Times New Roman" pitchFamily="18" charset="0"/>
                    <a:cs typeface="Times New Roman" pitchFamily="18" charset="0"/>
                  </a:rPr>
                  <a:t>（1）平衡的Feistel网络</a:t>
                </a:r>
              </a:p>
              <a:p>
                <a:pPr marL="0" indent="720000">
                  <a:buNone/>
                </a:pPr>
                <a:r>
                  <a:rPr lang="zh-CN" altLang="en-US" sz="2800" dirty="0">
                    <a:latin typeface="Times New Roman" pitchFamily="18" charset="0"/>
                    <a:cs typeface="Times New Roman" pitchFamily="18" charset="0"/>
                  </a:rPr>
                  <a:t>设x是待加密的明文，长度为2</a:t>
                </a:r>
                <a:r>
                  <a:rPr lang="zh-CN" altLang="en-US" sz="2800" i="1" dirty="0">
                    <a:latin typeface="Times New Roman" pitchFamily="18" charset="0"/>
                    <a:cs typeface="Times New Roman" pitchFamily="18" charset="0"/>
                  </a:rPr>
                  <a:t>m</a:t>
                </a:r>
                <a:r>
                  <a:rPr lang="zh-CN" altLang="en-US" sz="2800" dirty="0">
                    <a:latin typeface="Times New Roman" pitchFamily="18" charset="0"/>
                    <a:cs typeface="Times New Roman" pitchFamily="18" charset="0"/>
                  </a:rPr>
                  <a:t>bit</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marL="0" indent="720000">
                  <a:buNone/>
                </a:pPr>
                <a:r>
                  <a:rPr lang="zh-CN" altLang="en-US" sz="2800" dirty="0" smtClean="0">
                    <a:latin typeface="Times New Roman" pitchFamily="18" charset="0"/>
                    <a:cs typeface="Times New Roman" pitchFamily="18" charset="0"/>
                  </a:rPr>
                  <a:t>平衡</a:t>
                </a:r>
                <a:r>
                  <a:rPr lang="zh-CN" altLang="en-US" sz="2800" dirty="0">
                    <a:latin typeface="Times New Roman" pitchFamily="18" charset="0"/>
                    <a:cs typeface="Times New Roman" pitchFamily="18" charset="0"/>
                  </a:rPr>
                  <a:t>的Feistel型分组密码的加密过程为：将明文</a:t>
                </a:r>
                <a:r>
                  <a:rPr lang="zh-CN" altLang="en-US" sz="2800" i="1" dirty="0">
                    <a:latin typeface="Times New Roman" pitchFamily="18" charset="0"/>
                    <a:cs typeface="Times New Roman" pitchFamily="18" charset="0"/>
                  </a:rPr>
                  <a:t>x</a:t>
                </a:r>
                <a:r>
                  <a:rPr lang="zh-CN" altLang="en-US" sz="2800" dirty="0">
                    <a:latin typeface="Times New Roman" pitchFamily="18" charset="0"/>
                    <a:cs typeface="Times New Roman" pitchFamily="18" charset="0"/>
                  </a:rPr>
                  <a:t>一分为二，</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=L</a:t>
                </a:r>
                <a:r>
                  <a:rPr lang="en-US" altLang="zh-CN" sz="2800" baseline="-25000" dirty="0">
                    <a:latin typeface="Times New Roman" pitchFamily="18" charset="0"/>
                    <a:cs typeface="Times New Roman" pitchFamily="18" charset="0"/>
                  </a:rPr>
                  <a:t>0</a:t>
                </a:r>
                <a:r>
                  <a:rPr lang="en-US" altLang="zh-CN" sz="2800" dirty="0">
                    <a:latin typeface="Times New Roman" pitchFamily="18" charset="0"/>
                    <a:cs typeface="Times New Roman" pitchFamily="18" charset="0"/>
                  </a:rPr>
                  <a:t>R</a:t>
                </a:r>
                <a:r>
                  <a:rPr lang="en-US" altLang="zh-CN" sz="2800" baseline="-25000" dirty="0">
                    <a:latin typeface="Times New Roman" pitchFamily="18" charset="0"/>
                    <a:cs typeface="Times New Roman" pitchFamily="18" charset="0"/>
                  </a:rPr>
                  <a:t>0</a:t>
                </a:r>
                <a:r>
                  <a:rPr lang="zh-CN" altLang="en-US"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L</a:t>
                </a:r>
                <a:r>
                  <a:rPr lang="en-US" altLang="zh-CN" sz="2800" baseline="-25000" dirty="0">
                    <a:latin typeface="Times New Roman" pitchFamily="18" charset="0"/>
                    <a:cs typeface="Times New Roman" pitchFamily="18" charset="0"/>
                  </a:rPr>
                  <a:t>0</a:t>
                </a:r>
                <a:r>
                  <a:rPr lang="zh-CN" altLang="en-US" sz="2800" dirty="0">
                    <a:latin typeface="Times New Roman" pitchFamily="18" charset="0"/>
                    <a:cs typeface="Times New Roman" pitchFamily="18" charset="0"/>
                  </a:rPr>
                  <a:t>是左边的</a:t>
                </a:r>
                <a:r>
                  <a:rPr lang="zh-CN" altLang="en-US" sz="2800" i="1" dirty="0">
                    <a:latin typeface="Times New Roman" pitchFamily="18" charset="0"/>
                    <a:cs typeface="Times New Roman" pitchFamily="18" charset="0"/>
                  </a:rPr>
                  <a:t>m</a:t>
                </a:r>
                <a:r>
                  <a:rPr lang="zh-CN" altLang="en-US" sz="2800" dirty="0">
                    <a:latin typeface="Times New Roman" pitchFamily="18" charset="0"/>
                    <a:cs typeface="Times New Roman" pitchFamily="18" charset="0"/>
                  </a:rPr>
                  <a:t>bit，R</a:t>
                </a:r>
                <a:r>
                  <a:rPr lang="zh-CN" altLang="en-US" sz="2800" baseline="-25000" dirty="0">
                    <a:latin typeface="Times New Roman" pitchFamily="18" charset="0"/>
                    <a:cs typeface="Times New Roman" pitchFamily="18" charset="0"/>
                  </a:rPr>
                  <a:t>0</a:t>
                </a:r>
                <a:r>
                  <a:rPr lang="zh-CN" altLang="en-US" sz="2800" dirty="0">
                    <a:latin typeface="Times New Roman" pitchFamily="18" charset="0"/>
                    <a:cs typeface="Times New Roman" pitchFamily="18" charset="0"/>
                  </a:rPr>
                  <a:t>是右边的</a:t>
                </a:r>
                <a:r>
                  <a:rPr lang="zh-CN" altLang="en-US" sz="2800" i="1" dirty="0">
                    <a:latin typeface="Times New Roman" pitchFamily="18" charset="0"/>
                    <a:cs typeface="Times New Roman" pitchFamily="18" charset="0"/>
                  </a:rPr>
                  <a:t>m</a:t>
                </a:r>
                <a:r>
                  <a:rPr lang="zh-CN" altLang="en-US" sz="2800" dirty="0">
                    <a:latin typeface="Times New Roman" pitchFamily="18" charset="0"/>
                    <a:cs typeface="Times New Roman" pitchFamily="18" charset="0"/>
                  </a:rPr>
                  <a:t>bit，对于1≤</a:t>
                </a:r>
                <a:r>
                  <a:rPr lang="zh-CN" altLang="en-US" sz="2800" i="1" dirty="0">
                    <a:latin typeface="Times New Roman" pitchFamily="18" charset="0"/>
                    <a:cs typeface="Times New Roman" pitchFamily="18" charset="0"/>
                  </a:rPr>
                  <a:t>i</a:t>
                </a:r>
                <a:r>
                  <a:rPr lang="zh-CN" altLang="en-US"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r</a:t>
                </a:r>
                <a:r>
                  <a:rPr lang="zh-CN" altLang="en-US" sz="2800" dirty="0">
                    <a:latin typeface="Times New Roman" pitchFamily="18" charset="0"/>
                    <a:cs typeface="Times New Roman" pitchFamily="18" charset="0"/>
                  </a:rPr>
                  <a:t>有</a:t>
                </a:r>
                <a:r>
                  <a:rPr lang="en-US" altLang="zh-CN" sz="2800" b="0" dirty="0">
                    <a:latin typeface="Times New Roman" pitchFamily="18" charset="0"/>
                    <a:cs typeface="Times New Roman" pitchFamily="18" charset="0"/>
                  </a:rPr>
                  <a:t> </a:t>
                </a:r>
                <a:endParaRPr lang="en-US" altLang="zh-CN" sz="2800" b="0" i="0" dirty="0">
                  <a:latin typeface="Times New Roman" panose="02020603050405020304" pitchFamily="18" charset="0"/>
                  <a:cs typeface="Times New Roman" panose="02020603050405020304" pitchFamily="18" charset="0"/>
                </a:endParaRPr>
              </a:p>
              <a:p>
                <a:pPr marL="0" indent="720000">
                  <a:buNone/>
                </a:pPr>
                <a:r>
                  <a:rPr lang="en-US" altLang="zh-CN" sz="2800" b="0" dirty="0">
                    <a:latin typeface="Times New Roman" pitchFamily="18" charset="0"/>
                    <a:cs typeface="Times New Roman" pitchFamily="18" charset="0"/>
                  </a:rPr>
                  <a:t>                   </a:t>
                </a:r>
                <a14:m>
                  <m:oMath xmlns:m="http://schemas.openxmlformats.org/officeDocument/2006/math">
                    <m:r>
                      <m:rPr>
                        <m:nor/>
                      </m:rPr>
                      <a:rPr lang="en-US" altLang="zh-CN" sz="2800" b="0" i="0" smtClean="0">
                        <a:latin typeface="Times New Roman" panose="02020603050405020304" pitchFamily="18" charset="0"/>
                        <a:cs typeface="Times New Roman" panose="02020603050405020304" pitchFamily="18" charset="0"/>
                      </a:rPr>
                      <m:t>L</m:t>
                    </m:r>
                    <m:r>
                      <m:rPr>
                        <m:nor/>
                      </m:rPr>
                      <a:rPr lang="en-US" altLang="zh-CN" sz="2800" b="0" i="1" baseline="-25000" smtClean="0">
                        <a:latin typeface="Times New Roman" panose="02020603050405020304" pitchFamily="18" charset="0"/>
                        <a:cs typeface="Times New Roman" panose="02020603050405020304" pitchFamily="18" charset="0"/>
                      </a:rPr>
                      <m:t>i</m:t>
                    </m:r>
                    <m:r>
                      <m:rPr>
                        <m:nor/>
                      </m:rPr>
                      <a:rPr lang="en-US" altLang="zh-CN" sz="2800" b="0" i="0" smtClean="0">
                        <a:latin typeface="Times New Roman" panose="02020603050405020304" pitchFamily="18" charset="0"/>
                        <a:cs typeface="Times New Roman" panose="02020603050405020304" pitchFamily="18" charset="0"/>
                      </a:rPr>
                      <m:t>=</m:t>
                    </m:r>
                    <m:r>
                      <m:rPr>
                        <m:nor/>
                      </m:rPr>
                      <a:rPr lang="en-US" altLang="zh-CN" sz="2800" b="0" i="0" smtClean="0">
                        <a:latin typeface="Times New Roman" panose="02020603050405020304" pitchFamily="18" charset="0"/>
                        <a:cs typeface="Times New Roman" panose="02020603050405020304" pitchFamily="18" charset="0"/>
                      </a:rPr>
                      <m:t>R</m:t>
                    </m:r>
                    <m:r>
                      <m:rPr>
                        <m:nor/>
                      </m:rPr>
                      <a:rPr lang="en-US" altLang="zh-CN" sz="2800" b="0" i="1" baseline="-25000" smtClean="0">
                        <a:latin typeface="Times New Roman" panose="02020603050405020304" pitchFamily="18" charset="0"/>
                        <a:cs typeface="Times New Roman" panose="02020603050405020304" pitchFamily="18" charset="0"/>
                      </a:rPr>
                      <m:t>i</m:t>
                    </m:r>
                    <m:r>
                      <m:rPr>
                        <m:nor/>
                      </m:rPr>
                      <a:rPr lang="en-US" altLang="zh-CN" sz="2800" b="0" i="0" baseline="-25000" smtClean="0">
                        <a:latin typeface="Times New Roman" panose="02020603050405020304" pitchFamily="18" charset="0"/>
                        <a:cs typeface="Times New Roman" panose="02020603050405020304" pitchFamily="18" charset="0"/>
                      </a:rPr>
                      <m:t>−1</m:t>
                    </m:r>
                  </m:oMath>
                </a14:m>
                <a:r>
                  <a:rPr lang="en-US" altLang="zh-CN" sz="2800" b="0" i="0" baseline="-25000" dirty="0" smtClean="0">
                    <a:latin typeface="Times New Roman" panose="02020603050405020304" pitchFamily="18" charset="0"/>
                    <a:cs typeface="Times New Roman" panose="02020603050405020304" pitchFamily="18" charset="0"/>
                  </a:rPr>
                  <a:t> </a:t>
                </a:r>
              </a:p>
              <a:p>
                <a:pPr marL="0" indent="720000">
                  <a:buNone/>
                </a:pPr>
                <a14:m>
                  <m:oMathPara xmlns:m="http://schemas.openxmlformats.org/officeDocument/2006/math">
                    <m:oMathParaPr>
                      <m:jc m:val="centerGroup"/>
                    </m:oMathParaPr>
                    <m:oMath xmlns:m="http://schemas.openxmlformats.org/officeDocument/2006/math">
                      <m:r>
                        <m:rPr>
                          <m:nor/>
                        </m:rPr>
                        <a:rPr lang="en-US" altLang="zh-CN" sz="2800" b="0" i="0" smtClean="0">
                          <a:latin typeface="Times New Roman" panose="02020603050405020304" pitchFamily="18" charset="0"/>
                          <a:cs typeface="Times New Roman" panose="02020603050405020304" pitchFamily="18" charset="0"/>
                        </a:rPr>
                        <m:t>R</m:t>
                      </m:r>
                      <m:r>
                        <m:rPr>
                          <m:nor/>
                        </m:rPr>
                        <a:rPr lang="en-US" altLang="zh-CN" sz="2800" b="0" i="1" baseline="-25000" smtClean="0">
                          <a:latin typeface="Times New Roman" panose="02020603050405020304" pitchFamily="18" charset="0"/>
                          <a:cs typeface="Times New Roman" panose="02020603050405020304" pitchFamily="18" charset="0"/>
                        </a:rPr>
                        <m:t>i</m:t>
                      </m:r>
                      <m:r>
                        <m:rPr>
                          <m:nor/>
                        </m:rPr>
                        <a:rPr lang="en-US" altLang="zh-CN" sz="2800" b="0" i="0" smtClean="0">
                          <a:latin typeface="Times New Roman" panose="02020603050405020304" pitchFamily="18" charset="0"/>
                          <a:cs typeface="Times New Roman" panose="02020603050405020304" pitchFamily="18" charset="0"/>
                        </a:rPr>
                        <m:t>=</m:t>
                      </m:r>
                      <m:r>
                        <m:rPr>
                          <m:nor/>
                        </m:rPr>
                        <a:rPr lang="en-US" altLang="zh-CN" sz="2800" b="0" i="0" smtClean="0">
                          <a:latin typeface="Times New Roman" panose="02020603050405020304" pitchFamily="18" charset="0"/>
                          <a:cs typeface="Times New Roman" panose="02020603050405020304" pitchFamily="18" charset="0"/>
                        </a:rPr>
                        <m:t>L</m:t>
                      </m:r>
                      <m:r>
                        <m:rPr>
                          <m:nor/>
                        </m:rPr>
                        <a:rPr lang="en-US" altLang="zh-CN" sz="2800" b="0" i="1" baseline="-25000" smtClean="0">
                          <a:latin typeface="Times New Roman" panose="02020603050405020304" pitchFamily="18" charset="0"/>
                          <a:cs typeface="Times New Roman" panose="02020603050405020304" pitchFamily="18" charset="0"/>
                        </a:rPr>
                        <m:t>i</m:t>
                      </m:r>
                      <m:r>
                        <m:rPr>
                          <m:nor/>
                        </m:rPr>
                        <a:rPr lang="en-US" altLang="zh-CN" sz="2800" b="0" i="0" baseline="-25000" smtClean="0">
                          <a:latin typeface="Times New Roman" panose="02020603050405020304" pitchFamily="18" charset="0"/>
                          <a:cs typeface="Times New Roman" panose="02020603050405020304" pitchFamily="18" charset="0"/>
                        </a:rPr>
                        <m:t>−1</m:t>
                      </m:r>
                      <m:r>
                        <m:rPr>
                          <m:nor/>
                        </m:rPr>
                        <a:rPr lang="en-US" altLang="zh-CN" sz="2800" b="0" i="0" smtClean="0">
                          <a:latin typeface="Times New Roman" panose="02020603050405020304" pitchFamily="18" charset="0"/>
                          <a:cs typeface="Times New Roman" panose="02020603050405020304" pitchFamily="18" charset="0"/>
                        </a:rPr>
                        <m:t>⨁</m:t>
                      </m:r>
                      <m:r>
                        <m:rPr>
                          <m:nor/>
                        </m:rPr>
                        <a:rPr lang="en-US" altLang="zh-CN" sz="2800" b="0" i="0" smtClean="0">
                          <a:latin typeface="Times New Roman" panose="02020603050405020304" pitchFamily="18" charset="0"/>
                          <a:cs typeface="Times New Roman" panose="02020603050405020304" pitchFamily="18" charset="0"/>
                        </a:rPr>
                        <m:t>F</m:t>
                      </m:r>
                      <m:r>
                        <m:rPr>
                          <m:nor/>
                        </m:rPr>
                        <a:rPr lang="en-US" altLang="zh-CN" sz="2800" b="0" i="0" smtClean="0">
                          <a:latin typeface="Times New Roman" panose="02020603050405020304" pitchFamily="18" charset="0"/>
                          <a:cs typeface="Times New Roman" panose="02020603050405020304" pitchFamily="18" charset="0"/>
                        </a:rPr>
                        <m:t>(</m:t>
                      </m:r>
                      <m:r>
                        <m:rPr>
                          <m:nor/>
                        </m:rPr>
                        <a:rPr lang="en-US" altLang="zh-CN" sz="2800" b="0" i="0" smtClean="0">
                          <a:latin typeface="Times New Roman" panose="02020603050405020304" pitchFamily="18" charset="0"/>
                          <a:cs typeface="Times New Roman" panose="02020603050405020304" pitchFamily="18" charset="0"/>
                        </a:rPr>
                        <m:t>R</m:t>
                      </m:r>
                      <m:r>
                        <m:rPr>
                          <m:nor/>
                        </m:rPr>
                        <a:rPr lang="en-US" altLang="zh-CN" sz="2800" b="0" i="1" baseline="-25000" smtClean="0">
                          <a:latin typeface="Times New Roman" panose="02020603050405020304" pitchFamily="18" charset="0"/>
                          <a:cs typeface="Times New Roman" panose="02020603050405020304" pitchFamily="18" charset="0"/>
                        </a:rPr>
                        <m:t>i</m:t>
                      </m:r>
                      <m:r>
                        <m:rPr>
                          <m:nor/>
                        </m:rPr>
                        <a:rPr lang="en-US" altLang="zh-CN" sz="2800" b="0" i="0" baseline="-25000" smtClean="0">
                          <a:latin typeface="Times New Roman" panose="02020603050405020304" pitchFamily="18" charset="0"/>
                          <a:cs typeface="Times New Roman" panose="02020603050405020304" pitchFamily="18" charset="0"/>
                        </a:rPr>
                        <m:t>−1,</m:t>
                      </m:r>
                      <m:r>
                        <m:rPr>
                          <m:nor/>
                        </m:rPr>
                        <a:rPr lang="en-US" altLang="zh-CN" sz="2800" b="0" i="0" smtClean="0">
                          <a:latin typeface="Times New Roman" panose="02020603050405020304" pitchFamily="18" charset="0"/>
                          <a:cs typeface="Times New Roman" panose="02020603050405020304" pitchFamily="18" charset="0"/>
                        </a:rPr>
                        <m:t>K</m:t>
                      </m:r>
                      <m:r>
                        <m:rPr>
                          <m:nor/>
                        </m:rPr>
                        <a:rPr lang="en-US" altLang="zh-CN" sz="2800" b="0" i="1" baseline="-25000" smtClean="0">
                          <a:latin typeface="Times New Roman" panose="02020603050405020304" pitchFamily="18" charset="0"/>
                          <a:cs typeface="Times New Roman" panose="02020603050405020304" pitchFamily="18" charset="0"/>
                        </a:rPr>
                        <m:t>i</m:t>
                      </m:r>
                      <m:r>
                        <m:rPr>
                          <m:nor/>
                        </m:rPr>
                        <a:rPr lang="en-US" altLang="zh-CN" sz="2800" b="0" i="0" smtClean="0">
                          <a:latin typeface="Times New Roman" panose="02020603050405020304" pitchFamily="18" charset="0"/>
                          <a:cs typeface="Times New Roman" panose="02020603050405020304" pitchFamily="18" charset="0"/>
                        </a:rPr>
                        <m:t>)</m:t>
                      </m:r>
                    </m:oMath>
                  </m:oMathPara>
                </a14:m>
                <a:endParaRPr lang="en-US" altLang="zh-CN" sz="28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835" y="1856105"/>
                <a:ext cx="8486140" cy="4387850"/>
              </a:xfrm>
              <a:blipFill rotWithShape="1">
                <a:blip r:embed="rId2"/>
                <a:stretch>
                  <a:fillRect l="-2514" t="-2917" r="-21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FAF86FA-0AE2-4581-8CA9-59D5D3E45ED4}"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219" name="页脚占位符 3"/>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922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16</a:t>
            </a:fld>
            <a:endParaRPr lang="en-US" altLang="zh-CN"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3.1.3 分组密码的结构</a:t>
            </a:r>
            <a:endParaRPr lang="zh-CN" altLang="en-US"/>
          </a:p>
        </p:txBody>
      </p:sp>
      <p:sp>
        <p:nvSpPr>
          <p:cNvPr id="3" name="内容占位符 2"/>
          <p:cNvSpPr>
            <a:spLocks noGrp="1"/>
          </p:cNvSpPr>
          <p:nvPr>
            <p:ph idx="1"/>
          </p:nvPr>
        </p:nvSpPr>
        <p:spPr>
          <a:xfrm>
            <a:off x="436245" y="1856105"/>
            <a:ext cx="8507730" cy="762805"/>
          </a:xfrm>
        </p:spPr>
        <p:txBody>
          <a:bodyPr/>
          <a:lstStyle/>
          <a:p>
            <a:pPr marL="0" indent="720000">
              <a:buNone/>
            </a:pPr>
            <a:r>
              <a:rPr lang="en-US" altLang="zh-CN" sz="2800" dirty="0"/>
              <a:t> </a:t>
            </a:r>
            <a:r>
              <a:rPr lang="zh-CN" altLang="en-US" sz="2800" dirty="0" smtClean="0"/>
              <a:t>图（</a:t>
            </a:r>
            <a:r>
              <a:rPr lang="zh-CN" altLang="en-US" sz="2800" dirty="0"/>
              <a:t>3</a:t>
            </a:r>
            <a:r>
              <a:rPr lang="zh-CN" altLang="en-US" sz="2800" dirty="0" smtClean="0"/>
              <a:t>.</a:t>
            </a:r>
            <a:r>
              <a:rPr lang="en-US" altLang="zh-CN" sz="2800" dirty="0" smtClean="0"/>
              <a:t>2</a:t>
            </a:r>
            <a:r>
              <a:rPr lang="zh-CN" altLang="en-US" sz="2800" dirty="0" smtClean="0"/>
              <a:t>）平衡</a:t>
            </a:r>
            <a:r>
              <a:rPr lang="zh-CN" altLang="en-US" sz="2800" dirty="0"/>
              <a:t>的</a:t>
            </a:r>
            <a:r>
              <a:rPr lang="zh-CN" altLang="en-US" sz="2800" dirty="0">
                <a:latin typeface="Times New Roman" panose="02020603050405020304" pitchFamily="18" charset="0"/>
                <a:cs typeface="Times New Roman" panose="02020603050405020304" pitchFamily="18" charset="0"/>
              </a:rPr>
              <a:t>Feistel</a:t>
            </a:r>
            <a:r>
              <a:rPr lang="zh-CN" altLang="en-US" sz="2800" dirty="0"/>
              <a:t>型分组密码的圈变换。</a:t>
            </a:r>
          </a:p>
          <a:p>
            <a:pPr marL="0" indent="0">
              <a:buNone/>
            </a:pPr>
            <a:endParaRPr lang="zh-CN" altLang="en-US" sz="2800" dirty="0"/>
          </a:p>
          <a:p>
            <a:pPr marL="0" indent="0">
              <a:buNone/>
            </a:pPr>
            <a:endParaRPr lang="zh-CN" altLang="en-US" sz="2800" dirty="0"/>
          </a:p>
          <a:p>
            <a:pPr marL="0" indent="0">
              <a:buNone/>
            </a:pPr>
            <a:endParaRPr lang="zh-CN" altLang="en-US" sz="2800" dirty="0"/>
          </a:p>
        </p:txBody>
      </p:sp>
      <p:sp>
        <p:nvSpPr>
          <p:cNvPr id="4" name="日期占位符 3"/>
          <p:cNvSpPr>
            <a:spLocks noGrp="1"/>
          </p:cNvSpPr>
          <p:nvPr>
            <p:ph type="dt" sz="half" idx="10"/>
          </p:nvPr>
        </p:nvSpPr>
        <p:spPr>
          <a:xfrm>
            <a:off x="1151255" y="6320473"/>
            <a:ext cx="190500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E7FB7A3-B9C5-4D55-BDE6-8A4C9C8AE93A}"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219" name="页脚占位符 3"/>
          <p:cNvSpPr txBox="1">
            <a:spLocks noGrp="1"/>
          </p:cNvSpPr>
          <p:nvPr>
            <p:ph type="ftr" sz="quarter" idx="11"/>
          </p:nvPr>
        </p:nvSpPr>
        <p:spPr>
          <a:xfrm>
            <a:off x="3599815" y="6320473"/>
            <a:ext cx="2895600" cy="457200"/>
          </a:xfrm>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922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17</a:t>
            </a:fld>
            <a:endParaRPr lang="en-US" altLang="zh-CN" sz="1400" dirty="0"/>
          </a:p>
        </p:txBody>
      </p:sp>
      <p:pic>
        <p:nvPicPr>
          <p:cNvPr id="6" name="图片 5" descr="微信图片_20191015212205"/>
          <p:cNvPicPr>
            <a:picLocks noChangeAspect="1"/>
          </p:cNvPicPr>
          <p:nvPr/>
        </p:nvPicPr>
        <p:blipFill>
          <a:blip r:embed="rId2"/>
          <a:stretch>
            <a:fillRect/>
          </a:stretch>
        </p:blipFill>
        <p:spPr>
          <a:xfrm>
            <a:off x="1511660" y="2412986"/>
            <a:ext cx="5715635" cy="3978438"/>
          </a:xfrm>
          <a:prstGeom prst="rect">
            <a:avLst/>
          </a:prstGeom>
        </p:spPr>
      </p:pic>
    </p:spTree>
    <p:extLst>
      <p:ext uri="{BB962C8B-B14F-4D97-AF65-F5344CB8AC3E}">
        <p14:creationId xmlns:p14="http://schemas.microsoft.com/office/powerpoint/2010/main" val="2870729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3.1.3 分组密码的结构</a:t>
            </a:r>
            <a:endParaRPr lang="zh-CN" altLang="en-US"/>
          </a:p>
        </p:txBody>
      </p:sp>
      <p:sp>
        <p:nvSpPr>
          <p:cNvPr id="3" name="内容占位符 2"/>
          <p:cNvSpPr>
            <a:spLocks noGrp="1"/>
          </p:cNvSpPr>
          <p:nvPr>
            <p:ph idx="1"/>
          </p:nvPr>
        </p:nvSpPr>
        <p:spPr>
          <a:xfrm>
            <a:off x="436245" y="1856105"/>
            <a:ext cx="8507730" cy="2743025"/>
          </a:xfrm>
        </p:spPr>
        <p:txBody>
          <a:bodyPr/>
          <a:lstStyle/>
          <a:p>
            <a:pPr marL="0" indent="0">
              <a:buSzPct val="100000"/>
              <a:buNone/>
            </a:pPr>
            <a:endParaRPr lang="zh-CN" altLang="en-US" sz="2800" dirty="0"/>
          </a:p>
          <a:p>
            <a:pPr>
              <a:buSzPct val="100000"/>
              <a:buFont typeface="Wingdings" pitchFamily="2" charset="2"/>
              <a:buChar char="Ø"/>
            </a:pPr>
            <a:r>
              <a:rPr lang="zh-CN" altLang="en-US" dirty="0">
                <a:latin typeface="Times New Roman" panose="02020603050405020304" pitchFamily="18" charset="0"/>
                <a:cs typeface="Times New Roman" panose="02020603050405020304" pitchFamily="18" charset="0"/>
              </a:rPr>
              <a:t>Feistel</a:t>
            </a:r>
            <a:r>
              <a:rPr lang="zh-CN" altLang="en-US" dirty="0"/>
              <a:t>型分组密码的优点是加密与解密</a:t>
            </a:r>
            <a:r>
              <a:rPr lang="zh-CN" altLang="en-US" dirty="0" smtClean="0"/>
              <a:t>相似</a:t>
            </a:r>
            <a:endParaRPr lang="en-US" altLang="zh-CN" dirty="0"/>
          </a:p>
          <a:p>
            <a:pPr>
              <a:buSzPct val="100000"/>
              <a:buFont typeface="Wingdings" pitchFamily="2" charset="2"/>
              <a:buChar char="Ø"/>
            </a:pPr>
            <a:r>
              <a:rPr lang="zh-CN" altLang="en-US" dirty="0" smtClean="0">
                <a:latin typeface="Times New Roman" panose="02020603050405020304" pitchFamily="18" charset="0"/>
                <a:cs typeface="Times New Roman" panose="02020603050405020304" pitchFamily="18" charset="0"/>
              </a:rPr>
              <a:t>Feistel</a:t>
            </a:r>
            <a:r>
              <a:rPr lang="zh-CN" altLang="en-US" dirty="0"/>
              <a:t>型分组密码的加密过程的最后一轮没有进行左右交换，目的就是为了可以利用同一算法实现加解密。</a:t>
            </a:r>
            <a:endParaRPr lang="en-US" altLang="zh-CN" dirty="0"/>
          </a:p>
        </p:txBody>
      </p:sp>
      <p:sp>
        <p:nvSpPr>
          <p:cNvPr id="4" name="日期占位符 3"/>
          <p:cNvSpPr>
            <a:spLocks noGrp="1"/>
          </p:cNvSpPr>
          <p:nvPr>
            <p:ph type="dt" sz="half" idx="10"/>
          </p:nvPr>
        </p:nvSpPr>
        <p:spPr>
          <a:xfrm>
            <a:off x="1151255" y="6320473"/>
            <a:ext cx="190500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A434DF6-14D6-4B23-946E-FA1B0A1DE859}"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219" name="页脚占位符 3"/>
          <p:cNvSpPr txBox="1">
            <a:spLocks noGrp="1"/>
          </p:cNvSpPr>
          <p:nvPr>
            <p:ph type="ftr" sz="quarter" idx="11"/>
          </p:nvPr>
        </p:nvSpPr>
        <p:spPr>
          <a:xfrm>
            <a:off x="3599815" y="6320473"/>
            <a:ext cx="2895600" cy="457200"/>
          </a:xfrm>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922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18</a:t>
            </a:fld>
            <a:endParaRPr lang="en-US" altLang="zh-CN"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1577975"/>
            <a:ext cx="7277100" cy="737235"/>
          </a:xfrm>
        </p:spPr>
        <p:txBody>
          <a:bodyPr/>
          <a:lstStyle/>
          <a:p>
            <a:r>
              <a:rPr lang="zh-CN" altLang="en-US" b="1">
                <a:solidFill>
                  <a:srgbClr val="FF0000"/>
                </a:solidFill>
                <a:sym typeface="+mn-ea"/>
              </a:rPr>
              <a:t/>
            </a:r>
            <a:br>
              <a:rPr lang="zh-CN" altLang="en-US" b="1">
                <a:solidFill>
                  <a:srgbClr val="FF0000"/>
                </a:solidFill>
                <a:sym typeface="+mn-ea"/>
              </a:rPr>
            </a:br>
            <a:r>
              <a:rPr lang="zh-CN" altLang="en-US" b="1">
                <a:solidFill>
                  <a:srgbClr val="FF0000"/>
                </a:solidFill>
                <a:sym typeface="+mn-ea"/>
              </a:rPr>
              <a:t>3.1.3 分组密码的结构</a:t>
            </a:r>
            <a:r>
              <a:rPr lang="zh-CN" altLang="en-US"/>
              <a:t/>
            </a:r>
            <a:br>
              <a:rPr lang="zh-CN" altLang="en-US"/>
            </a:br>
            <a:endParaRPr lang="zh-CN" altLang="en-US"/>
          </a:p>
        </p:txBody>
      </p:sp>
      <p:sp>
        <p:nvSpPr>
          <p:cNvPr id="3" name="内容占位符 2"/>
          <p:cNvSpPr>
            <a:spLocks noGrp="1"/>
          </p:cNvSpPr>
          <p:nvPr>
            <p:ph idx="1"/>
          </p:nvPr>
        </p:nvSpPr>
        <p:spPr>
          <a:xfrm>
            <a:off x="161510" y="1946592"/>
            <a:ext cx="8529320" cy="4147185"/>
          </a:xfrm>
        </p:spPr>
        <p:txBody>
          <a:bodyPr/>
          <a:lstStyle/>
          <a:p>
            <a:pPr marL="0" indent="0">
              <a:buNone/>
            </a:pPr>
            <a:r>
              <a:rPr lang="zh-CN" altLang="en-US" sz="2800" b="1" dirty="0" smtClean="0">
                <a:latin typeface="Times New Roman" pitchFamily="18" charset="0"/>
                <a:cs typeface="Times New Roman" pitchFamily="18" charset="0"/>
              </a:rPr>
              <a:t>（2）非</a:t>
            </a:r>
            <a:r>
              <a:rPr lang="zh-CN" altLang="en-US" sz="2800" b="1" dirty="0">
                <a:latin typeface="Times New Roman" pitchFamily="18" charset="0"/>
                <a:cs typeface="Times New Roman" pitchFamily="18" charset="0"/>
              </a:rPr>
              <a:t>平衡的Feistel</a:t>
            </a:r>
            <a:r>
              <a:rPr lang="zh-CN" altLang="en-US" sz="2800" b="1" dirty="0" smtClean="0">
                <a:latin typeface="Times New Roman" pitchFamily="18" charset="0"/>
                <a:cs typeface="Times New Roman" pitchFamily="18" charset="0"/>
              </a:rPr>
              <a:t>网络</a:t>
            </a:r>
            <a:endParaRPr lang="en-US" altLang="zh-CN" sz="2800" b="1" dirty="0" smtClean="0">
              <a:latin typeface="Times New Roman" pitchFamily="18" charset="0"/>
              <a:cs typeface="Times New Roman" pitchFamily="18" charset="0"/>
            </a:endParaRPr>
          </a:p>
          <a:p>
            <a:pPr marL="0" indent="0">
              <a:buNone/>
            </a:pPr>
            <a:r>
              <a:rPr lang="zh-CN" altLang="en-US" sz="2800" dirty="0" smtClean="0">
                <a:latin typeface="Times New Roman" pitchFamily="18" charset="0"/>
                <a:cs typeface="Times New Roman" pitchFamily="18" charset="0"/>
              </a:rPr>
              <a:t>设</a:t>
            </a:r>
            <a:r>
              <a:rPr lang="zh-CN" altLang="en-US" sz="2800" i="1" dirty="0">
                <a:latin typeface="Times New Roman" pitchFamily="18" charset="0"/>
                <a:cs typeface="Times New Roman" pitchFamily="18" charset="0"/>
              </a:rPr>
              <a:t>x</a:t>
            </a:r>
            <a:r>
              <a:rPr lang="zh-CN" altLang="en-US" sz="2800" dirty="0">
                <a:latin typeface="Times New Roman" pitchFamily="18" charset="0"/>
                <a:cs typeface="Times New Roman" pitchFamily="18" charset="0"/>
              </a:rPr>
              <a:t>是待加密的明文，长度为2</a:t>
            </a:r>
            <a:r>
              <a:rPr lang="zh-CN" altLang="en-US" sz="2800" i="1" dirty="0">
                <a:latin typeface="Times New Roman" pitchFamily="18" charset="0"/>
                <a:cs typeface="Times New Roman" pitchFamily="18" charset="0"/>
              </a:rPr>
              <a:t>m</a:t>
            </a:r>
            <a:r>
              <a:rPr lang="zh-CN" altLang="en-US" sz="2800" dirty="0">
                <a:latin typeface="Times New Roman" pitchFamily="18" charset="0"/>
                <a:cs typeface="Times New Roman" pitchFamily="18" charset="0"/>
              </a:rPr>
              <a:t>bit</a:t>
            </a:r>
            <a:r>
              <a:rPr lang="zh-CN" altLang="en-US" sz="2800" dirty="0" smtClean="0">
                <a:latin typeface="Times New Roman" pitchFamily="18" charset="0"/>
                <a:cs typeface="Times New Roman" pitchFamily="18" charset="0"/>
              </a:rPr>
              <a:t>。</a:t>
            </a:r>
            <a:endParaRPr lang="en-US" altLang="zh-CN" sz="2800" dirty="0">
              <a:latin typeface="Times New Roman" pitchFamily="18" charset="0"/>
              <a:cs typeface="Times New Roman" pitchFamily="18" charset="0"/>
            </a:endParaRPr>
          </a:p>
          <a:p>
            <a:pPr marL="0" indent="0">
              <a:buNone/>
            </a:pPr>
            <a:r>
              <a:rPr lang="zh-CN" altLang="en-US" sz="2800" dirty="0" smtClean="0">
                <a:latin typeface="Times New Roman" pitchFamily="18" charset="0"/>
                <a:cs typeface="Times New Roman" pitchFamily="18" charset="0"/>
              </a:rPr>
              <a:t>非</a:t>
            </a:r>
            <a:r>
              <a:rPr lang="zh-CN" altLang="en-US" sz="2800" dirty="0">
                <a:latin typeface="Times New Roman" pitchFamily="18" charset="0"/>
                <a:cs typeface="Times New Roman" pitchFamily="18" charset="0"/>
              </a:rPr>
              <a:t>平衡的Feistel型分组密码的加密过程为：将明文</a:t>
            </a:r>
            <a:r>
              <a:rPr lang="zh-CN" altLang="en-US" sz="2800" i="1" dirty="0">
                <a:latin typeface="Times New Roman" pitchFamily="18" charset="0"/>
                <a:cs typeface="Times New Roman" pitchFamily="18" charset="0"/>
              </a:rPr>
              <a:t>x</a:t>
            </a:r>
            <a:r>
              <a:rPr lang="zh-CN" altLang="en-US" sz="2800" dirty="0">
                <a:latin typeface="Times New Roman" pitchFamily="18" charset="0"/>
                <a:cs typeface="Times New Roman" pitchFamily="18" charset="0"/>
              </a:rPr>
              <a:t>分成两部分，设</a:t>
            </a:r>
            <a:r>
              <a:rPr lang="zh-CN" altLang="en-US"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L</a:t>
            </a:r>
            <a:r>
              <a:rPr lang="en-US" altLang="zh-CN" sz="2800" baseline="-25000" dirty="0">
                <a:latin typeface="Times New Roman" pitchFamily="18" charset="0"/>
                <a:cs typeface="Times New Roman" pitchFamily="18" charset="0"/>
              </a:rPr>
              <a:t>0</a:t>
            </a:r>
            <a:r>
              <a:rPr lang="zh-CN" altLang="en-US" sz="2800" dirty="0">
                <a:latin typeface="Times New Roman" pitchFamily="18" charset="0"/>
                <a:cs typeface="Times New Roman" pitchFamily="18" charset="0"/>
              </a:rPr>
              <a:t>R</a:t>
            </a:r>
            <a:r>
              <a:rPr lang="en-US" altLang="zh-CN" sz="2800" baseline="-25000" dirty="0">
                <a:latin typeface="Times New Roman" pitchFamily="18" charset="0"/>
                <a:cs typeface="Times New Roman" pitchFamily="18" charset="0"/>
              </a:rPr>
              <a:t>0</a:t>
            </a:r>
            <a:r>
              <a:rPr lang="zh-CN" altLang="en-US" sz="2800" dirty="0">
                <a:latin typeface="Times New Roman" pitchFamily="18" charset="0"/>
                <a:cs typeface="Times New Roman" pitchFamily="18" charset="0"/>
              </a:rPr>
              <a:t> ，</a:t>
            </a:r>
            <a:r>
              <a:rPr lang="zh-CN" altLang="en-US" sz="2800" dirty="0">
                <a:latin typeface="Times New Roman" pitchFamily="18" charset="0"/>
                <a:cs typeface="Times New Roman" pitchFamily="18" charset="0"/>
                <a:sym typeface="+mn-ea"/>
              </a:rPr>
              <a:t>L</a:t>
            </a:r>
            <a:r>
              <a:rPr lang="en-US" altLang="zh-CN" sz="2800" baseline="-25000" dirty="0">
                <a:latin typeface="Times New Roman" pitchFamily="18" charset="0"/>
                <a:cs typeface="Times New Roman" pitchFamily="18" charset="0"/>
                <a:sym typeface="+mn-ea"/>
              </a:rPr>
              <a:t>0</a:t>
            </a:r>
            <a:r>
              <a:rPr lang="zh-CN" altLang="en-US" sz="2800" dirty="0">
                <a:latin typeface="Times New Roman" pitchFamily="18" charset="0"/>
                <a:cs typeface="Times New Roman" pitchFamily="18" charset="0"/>
              </a:rPr>
              <a:t>是左边的</a:t>
            </a:r>
            <a:r>
              <a:rPr lang="zh-CN" altLang="en-US" sz="2800" i="1" dirty="0">
                <a:latin typeface="Times New Roman" pitchFamily="18" charset="0"/>
                <a:cs typeface="Times New Roman" pitchFamily="18" charset="0"/>
              </a:rPr>
              <a:t>n</a:t>
            </a:r>
            <a:r>
              <a:rPr lang="en-US" altLang="zh-CN" sz="2800" baseline="-25000" dirty="0">
                <a:latin typeface="Times New Roman" pitchFamily="18" charset="0"/>
                <a:cs typeface="Times New Roman" pitchFamily="18" charset="0"/>
              </a:rPr>
              <a:t>1</a:t>
            </a:r>
            <a:r>
              <a:rPr lang="zh-CN" altLang="en-US" sz="2800" dirty="0">
                <a:latin typeface="Times New Roman" pitchFamily="18" charset="0"/>
                <a:cs typeface="Times New Roman" pitchFamily="18" charset="0"/>
              </a:rPr>
              <a:t>bit ，R</a:t>
            </a:r>
            <a:r>
              <a:rPr lang="zh-CN" altLang="en-US" sz="2800" baseline="-25000" dirty="0">
                <a:latin typeface="Times New Roman" pitchFamily="18" charset="0"/>
                <a:cs typeface="Times New Roman" pitchFamily="18" charset="0"/>
              </a:rPr>
              <a:t>0</a:t>
            </a:r>
            <a:r>
              <a:rPr lang="zh-CN" altLang="en-US" sz="2800" dirty="0">
                <a:latin typeface="Times New Roman" pitchFamily="18" charset="0"/>
                <a:cs typeface="Times New Roman" pitchFamily="18" charset="0"/>
              </a:rPr>
              <a:t>是右边的</a:t>
            </a:r>
            <a:r>
              <a:rPr lang="zh-CN" altLang="en-US" sz="2800" i="1" dirty="0">
                <a:latin typeface="Times New Roman" pitchFamily="18" charset="0"/>
                <a:cs typeface="Times New Roman" pitchFamily="18" charset="0"/>
              </a:rPr>
              <a:t>n</a:t>
            </a:r>
            <a:r>
              <a:rPr lang="en-US" altLang="zh-CN" sz="2800" baseline="-250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bit ，</a:t>
            </a:r>
            <a:r>
              <a:rPr lang="zh-CN" altLang="en-US" sz="2800" i="1" dirty="0">
                <a:latin typeface="Times New Roman" pitchFamily="18" charset="0"/>
                <a:cs typeface="Times New Roman" pitchFamily="18" charset="0"/>
              </a:rPr>
              <a:t>n</a:t>
            </a:r>
            <a:r>
              <a:rPr lang="en-US" altLang="zh-CN" sz="2800" baseline="-25000" dirty="0">
                <a:latin typeface="Times New Roman" pitchFamily="18" charset="0"/>
                <a:cs typeface="Times New Roman" pitchFamily="18" charset="0"/>
              </a:rPr>
              <a:t>1</a:t>
            </a:r>
            <a:r>
              <a:rPr lang="en-US" altLang="zh-CN" sz="2800" dirty="0">
                <a:latin typeface="Times New Roman" pitchFamily="18" charset="0"/>
                <a:cs typeface="Times New Roman" pitchFamily="18" charset="0"/>
              </a:rPr>
              <a:t>+</a:t>
            </a:r>
            <a:r>
              <a:rPr lang="zh-CN" altLang="en-US" sz="2800" i="1" dirty="0">
                <a:latin typeface="Times New Roman" pitchFamily="18" charset="0"/>
                <a:cs typeface="Times New Roman" pitchFamily="18" charset="0"/>
              </a:rPr>
              <a:t>n</a:t>
            </a:r>
            <a:r>
              <a:rPr lang="en-US" altLang="zh-CN" sz="2800" baseline="-25000" dirty="0">
                <a:latin typeface="Times New Roman" pitchFamily="18" charset="0"/>
                <a:cs typeface="Times New Roman" pitchFamily="18" charset="0"/>
              </a:rPr>
              <a:t>2</a:t>
            </a:r>
            <a:r>
              <a:rPr lang="en-US" altLang="zh-CN" sz="2800" dirty="0">
                <a:latin typeface="Times New Roman" pitchFamily="18" charset="0"/>
                <a:cs typeface="Times New Roman" pitchFamily="18" charset="0"/>
              </a:rPr>
              <a:t>=2</a:t>
            </a:r>
            <a:r>
              <a:rPr lang="zh-CN" altLang="en-US" sz="2800" i="1" dirty="0">
                <a:latin typeface="Times New Roman" pitchFamily="18" charset="0"/>
                <a:cs typeface="Times New Roman" pitchFamily="18" charset="0"/>
              </a:rPr>
              <a:t>m</a:t>
            </a:r>
            <a:r>
              <a:rPr lang="zh-CN" altLang="en-US" sz="2800" dirty="0">
                <a:latin typeface="Times New Roman" pitchFamily="18" charset="0"/>
                <a:cs typeface="Times New Roman" pitchFamily="18" charset="0"/>
              </a:rPr>
              <a:t>，对于1≤</a:t>
            </a:r>
            <a:r>
              <a:rPr lang="zh-CN" altLang="en-US" sz="2800" i="1" dirty="0">
                <a:latin typeface="Times New Roman" pitchFamily="18" charset="0"/>
                <a:cs typeface="Times New Roman" pitchFamily="18" charset="0"/>
              </a:rPr>
              <a:t>i</a:t>
            </a:r>
            <a:r>
              <a:rPr lang="zh-CN" altLang="en-US"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r</a:t>
            </a:r>
            <a:r>
              <a:rPr lang="zh-CN" altLang="en-US" sz="2800" dirty="0">
                <a:latin typeface="Times New Roman" pitchFamily="18" charset="0"/>
                <a:cs typeface="Times New Roman" pitchFamily="18" charset="0"/>
              </a:rPr>
              <a:t>有</a:t>
            </a:r>
          </a:p>
          <a:p>
            <a:pPr marL="0" indent="0">
              <a:buNone/>
            </a:pPr>
            <a:endParaRPr lang="zh-CN" altLang="en-US" sz="2800"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2D2620E-9C34-45E3-B078-3C92F8C8724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123" name="Rectangle 15"/>
          <p:cNvSpPr txBox="1">
            <a:spLocks noGrp="1"/>
          </p:cNvSpPr>
          <p:nvPr>
            <p:ph type="ftr" sz="quarter" idx="3"/>
          </p:nvPr>
        </p:nvSpPr>
        <p:spPr/>
        <p:txBody>
          <a:bodyPr anchor="b"/>
          <a:lstStyle/>
          <a:p>
            <a:pPr marL="0" indent="0" algn="ctr" eaLnBrk="1" hangingPunct="1">
              <a:spcBef>
                <a:spcPct val="0"/>
              </a:spcBef>
              <a:buClrTx/>
              <a:buSzTx/>
              <a:buFontTx/>
              <a:buNone/>
            </a:pPr>
            <a:r>
              <a:rPr lang="zh-CN" altLang="en-US" sz="1400" smtClean="0">
                <a:latin typeface="+mn-lt"/>
                <a:ea typeface="+mn-ea"/>
                <a:cs typeface="+mn-cs"/>
              </a:rPr>
              <a:t>密码学</a:t>
            </a:r>
            <a:r>
              <a:rPr lang="en-US" altLang="zh-CN" sz="1400" smtClean="0">
                <a:latin typeface="+mn-lt"/>
                <a:ea typeface="+mn-ea"/>
                <a:cs typeface="+mn-cs"/>
              </a:rPr>
              <a:t>---</a:t>
            </a:r>
            <a:r>
              <a:rPr lang="zh-CN" altLang="en-US" sz="1400" smtClean="0">
                <a:latin typeface="+mn-lt"/>
                <a:ea typeface="+mn-ea"/>
                <a:cs typeface="+mn-cs"/>
              </a:rPr>
              <a:t>基础理论与应用</a:t>
            </a:r>
            <a:endParaRPr lang="en-US" altLang="zh-CN" sz="1400" dirty="0">
              <a:latin typeface="+mn-lt"/>
              <a:ea typeface="+mn-ea"/>
              <a:cs typeface="+mn-cs"/>
            </a:endParaRPr>
          </a:p>
        </p:txBody>
      </p:sp>
      <p:sp>
        <p:nvSpPr>
          <p:cNvPr id="5124" name="Rectangle 16"/>
          <p:cNvSpPr txBox="1">
            <a:spLocks noGrp="1"/>
          </p:cNvSpPr>
          <p:nvPr>
            <p:ph type="sldNum" sz="quarter" idx="4"/>
          </p:nvPr>
        </p:nvSpPr>
        <p:spPr/>
        <p:txBody>
          <a:bodyPr anchor="b"/>
          <a:lstStyle/>
          <a:p>
            <a:pPr marL="0" indent="0" algn="r" eaLnBrk="1" hangingPunct="1">
              <a:spcBef>
                <a:spcPct val="0"/>
              </a:spcBef>
              <a:buClrTx/>
              <a:buSzTx/>
              <a:buFontTx/>
              <a:buNone/>
            </a:pPr>
            <a:fld id="{9A0DB2DC-4C9A-4742-B13C-FB6460FD3503}" type="slidenum">
              <a:rPr lang="en-US" altLang="zh-CN" sz="1400" dirty="0">
                <a:latin typeface="+mn-lt"/>
                <a:ea typeface="+mn-ea"/>
                <a:cs typeface="+mn-cs"/>
              </a:rPr>
              <a:t>19</a:t>
            </a:fld>
            <a:endParaRPr lang="en-US" altLang="zh-CN" sz="1400" dirty="0">
              <a:latin typeface="+mn-lt"/>
              <a:ea typeface="+mn-ea"/>
              <a:cs typeface="+mn-cs"/>
            </a:endParaRPr>
          </a:p>
        </p:txBody>
      </p:sp>
      <p:sp>
        <p:nvSpPr>
          <p:cNvPr id="7" name="页脚占位符 3"/>
          <p:cNvSpPr txBox="1">
            <a:spLocks noGrp="1"/>
          </p:cNvSpPr>
          <p:nvPr>
            <p:ph type="ftr" sz="quarter" idx="11"/>
          </p:nvPr>
        </p:nvSpPr>
        <p:spPr>
          <a:xfrm>
            <a:off x="3599815" y="6320473"/>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19</a:t>
            </a:fld>
            <a:endParaRPr lang="en-US" altLang="zh-CN" sz="1400" dirty="0"/>
          </a:p>
        </p:txBody>
      </p:sp>
      <p:graphicFrame>
        <p:nvGraphicFramePr>
          <p:cNvPr id="5" name="对象 4"/>
          <p:cNvGraphicFramePr>
            <a:graphicFrameLocks noChangeAspect="1"/>
          </p:cNvGraphicFramePr>
          <p:nvPr>
            <p:extLst>
              <p:ext uri="{D42A27DB-BD31-4B8C-83A1-F6EECF244321}">
                <p14:modId xmlns:p14="http://schemas.microsoft.com/office/powerpoint/2010/main" val="3970627081"/>
              </p:ext>
            </p:extLst>
          </p:nvPr>
        </p:nvGraphicFramePr>
        <p:xfrm>
          <a:off x="2484438" y="4330700"/>
          <a:ext cx="4310062" cy="2133600"/>
        </p:xfrm>
        <a:graphic>
          <a:graphicData uri="http://schemas.openxmlformats.org/presentationml/2006/ole">
            <mc:AlternateContent xmlns:mc="http://schemas.openxmlformats.org/markup-compatibility/2006">
              <mc:Choice xmlns:v="urn:schemas-microsoft-com:vml" Requires="v">
                <p:oleObj spid="_x0000_s25637" name="Equation" r:id="rId3" imgW="1257120" imgH="622080" progId="Equation.DSMT4">
                  <p:embed/>
                </p:oleObj>
              </mc:Choice>
              <mc:Fallback>
                <p:oleObj name="Equation" r:id="rId3" imgW="1257120" imgH="622080" progId="Equation.DSMT4">
                  <p:embed/>
                  <p:pic>
                    <p:nvPicPr>
                      <p:cNvPr id="0" name=""/>
                      <p:cNvPicPr/>
                      <p:nvPr/>
                    </p:nvPicPr>
                    <p:blipFill>
                      <a:blip r:embed="rId4"/>
                      <a:stretch>
                        <a:fillRect/>
                      </a:stretch>
                    </p:blipFill>
                    <p:spPr>
                      <a:xfrm>
                        <a:off x="2484438" y="4330700"/>
                        <a:ext cx="4310062" cy="213360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826695" y="953725"/>
            <a:ext cx="3421062" cy="722675"/>
          </a:xfrm>
        </p:spPr>
        <p:txBody>
          <a:bodyPr vert="horz" wrap="square" lIns="91440" tIns="45720" rIns="91440" bIns="45720" anchor="b"/>
          <a:lstStyle/>
          <a:p>
            <a:pPr eaLnBrk="1" hangingPunct="1"/>
            <a:r>
              <a:rPr lang="zh-CN" altLang="en-US" sz="4800" b="1" kern="1200" dirty="0">
                <a:solidFill>
                  <a:srgbClr val="FF0000"/>
                </a:solidFill>
                <a:latin typeface="宋体" panose="02010600030101010101" pitchFamily="2" charset="-122"/>
                <a:ea typeface="宋体" panose="02010600030101010101" pitchFamily="2" charset="-122"/>
                <a:cs typeface="+mn-cs"/>
                <a:sym typeface="+mn-ea"/>
              </a:rPr>
              <a:t>目 录</a:t>
            </a:r>
            <a:endParaRPr lang="zh-CN" altLang="en-US" sz="4800" b="1" kern="1200" dirty="0">
              <a:solidFill>
                <a:srgbClr val="FF0000"/>
              </a:solidFill>
              <a:latin typeface="宋体" panose="02010600030101010101" pitchFamily="2" charset="-122"/>
              <a:ea typeface="宋体" panose="02010600030101010101" pitchFamily="2" charset="-122"/>
              <a:cs typeface="+mn-cs"/>
            </a:endParaRPr>
          </a:p>
        </p:txBody>
      </p:sp>
      <p:sp>
        <p:nvSpPr>
          <p:cNvPr id="7171" name="内容占位符 2"/>
          <p:cNvSpPr>
            <a:spLocks noGrp="1"/>
          </p:cNvSpPr>
          <p:nvPr>
            <p:ph idx="1"/>
          </p:nvPr>
        </p:nvSpPr>
        <p:spPr>
          <a:xfrm>
            <a:off x="1016606" y="2033845"/>
            <a:ext cx="6750750" cy="3555395"/>
          </a:xfrm>
        </p:spPr>
        <p:txBody>
          <a:bodyPr vert="horz" wrap="square" lIns="91440" tIns="45720" rIns="91440" bIns="45720" anchor="t"/>
          <a:lstStyle/>
          <a:p>
            <a:pPr marL="0" indent="0" eaLnBrk="1" hangingPunct="1">
              <a:spcBef>
                <a:spcPct val="0"/>
              </a:spcBef>
              <a:buNone/>
              <a:defRPr/>
            </a:pPr>
            <a:r>
              <a:rPr lang="zh-CN" altLang="en-US" sz="4400" b="1" kern="1200" dirty="0">
                <a:latin typeface="+mn-ea"/>
              </a:rPr>
              <a:t>3.1 分组密码概述</a:t>
            </a:r>
          </a:p>
          <a:p>
            <a:pPr marL="0" indent="0" eaLnBrk="1" hangingPunct="1">
              <a:spcBef>
                <a:spcPct val="0"/>
              </a:spcBef>
              <a:buNone/>
              <a:defRPr/>
            </a:pPr>
            <a:r>
              <a:rPr lang="zh-CN" altLang="en-US" sz="4400" b="1" kern="1200" dirty="0">
                <a:latin typeface="+mn-ea"/>
              </a:rPr>
              <a:t>3.2 </a:t>
            </a:r>
            <a:r>
              <a:rPr lang="zh-CN" altLang="en-US" sz="4400" b="1" kern="1200" dirty="0" smtClean="0">
                <a:latin typeface="+mn-ea"/>
              </a:rPr>
              <a:t>DES</a:t>
            </a:r>
            <a:endParaRPr lang="zh-CN" altLang="en-US" sz="4400" b="1" kern="1200" dirty="0">
              <a:latin typeface="+mn-ea"/>
            </a:endParaRPr>
          </a:p>
          <a:p>
            <a:pPr marL="0" indent="0" eaLnBrk="1" hangingPunct="1">
              <a:spcBef>
                <a:spcPct val="0"/>
              </a:spcBef>
              <a:buNone/>
              <a:defRPr/>
            </a:pPr>
            <a:r>
              <a:rPr lang="zh-CN" altLang="en-US" sz="4400" b="1" kern="1200" dirty="0">
                <a:latin typeface="+mn-ea"/>
              </a:rPr>
              <a:t>3.3 </a:t>
            </a:r>
            <a:r>
              <a:rPr lang="zh-CN" altLang="en-US" sz="4400" b="1" kern="1200" dirty="0" smtClean="0">
                <a:latin typeface="+mn-ea"/>
              </a:rPr>
              <a:t>AES</a:t>
            </a:r>
            <a:endParaRPr lang="zh-CN" altLang="en-US" sz="4400" b="1" kern="1200" dirty="0">
              <a:latin typeface="+mn-ea"/>
            </a:endParaRPr>
          </a:p>
          <a:p>
            <a:pPr marL="0" indent="0" eaLnBrk="1" hangingPunct="1">
              <a:spcBef>
                <a:spcPct val="0"/>
              </a:spcBef>
              <a:buNone/>
              <a:defRPr/>
            </a:pPr>
            <a:r>
              <a:rPr lang="zh-CN" altLang="en-US" sz="4400" b="1" kern="1200" dirty="0">
                <a:latin typeface="+mn-ea"/>
              </a:rPr>
              <a:t>3.4 </a:t>
            </a:r>
            <a:r>
              <a:rPr lang="zh-CN" altLang="en-US" sz="4400" b="1" kern="1200" dirty="0" smtClean="0">
                <a:latin typeface="+mn-ea"/>
              </a:rPr>
              <a:t>分组密码</a:t>
            </a:r>
            <a:r>
              <a:rPr lang="zh-CN" altLang="en-US" sz="4400" b="1" kern="1200" dirty="0">
                <a:latin typeface="+mn-ea"/>
              </a:rPr>
              <a:t>的工作模式</a:t>
            </a:r>
          </a:p>
          <a:p>
            <a:pPr marL="0" indent="0" eaLnBrk="1" hangingPunct="1">
              <a:spcBef>
                <a:spcPct val="0"/>
              </a:spcBef>
              <a:buNone/>
              <a:defRPr/>
            </a:pPr>
            <a:r>
              <a:rPr lang="zh-CN" altLang="en-US" sz="4400" b="1" kern="1200" dirty="0">
                <a:latin typeface="+mn-ea"/>
              </a:rPr>
              <a:t>3.5 </a:t>
            </a:r>
            <a:r>
              <a:rPr lang="zh-CN" altLang="en-US" sz="4400" b="1" kern="1200" dirty="0" smtClean="0">
                <a:latin typeface="+mn-ea"/>
              </a:rPr>
              <a:t>分组密码</a:t>
            </a:r>
            <a:r>
              <a:rPr lang="zh-CN" altLang="en-US" sz="4400" b="1" kern="1200" dirty="0">
                <a:latin typeface="+mn-ea"/>
              </a:rPr>
              <a:t>分析</a:t>
            </a:r>
          </a:p>
          <a:p>
            <a:pPr marL="0" indent="0">
              <a:buNone/>
            </a:pPr>
            <a:endParaRPr lang="zh-CN" altLang="en-US" sz="2800" dirty="0"/>
          </a:p>
          <a:p>
            <a:pPr marL="0" indent="0">
              <a:buNone/>
            </a:pPr>
            <a:endParaRPr lang="zh-CN" altLang="en-US" sz="2800" dirty="0"/>
          </a:p>
          <a:p>
            <a:pPr marL="0" indent="0">
              <a:buNone/>
            </a:pPr>
            <a:endParaRPr lang="zh-CN" altLang="en-US" sz="2800" dirty="0"/>
          </a:p>
          <a:p>
            <a:pPr marL="0" indent="0">
              <a:buNone/>
            </a:pPr>
            <a:endParaRPr lang="zh-CN" altLang="en-US" sz="2800" dirty="0"/>
          </a:p>
          <a:p>
            <a:pPr marL="0" indent="0">
              <a:buNone/>
            </a:pPr>
            <a:endParaRPr lang="zh-CN" altLang="en-US" sz="2800" dirty="0"/>
          </a:p>
        </p:txBody>
      </p:sp>
      <p:sp>
        <p:nvSpPr>
          <p:cNvPr id="7172" name="日期占位符 3"/>
          <p:cNvSpPr txBox="1">
            <a:spLocks noGrp="1"/>
          </p:cNvSpPr>
          <p:nvPr>
            <p:ph type="dt" sz="half" idx="10"/>
          </p:nvPr>
        </p:nvSpPr>
        <p:spPr/>
        <p:txBody>
          <a:bodyPr anchor="b"/>
          <a:lstStyle/>
          <a:p>
            <a:pPr marL="0" indent="0" eaLnBrk="1" hangingPunct="1">
              <a:spcBef>
                <a:spcPct val="0"/>
              </a:spcBef>
              <a:buClrTx/>
              <a:buSzTx/>
              <a:buFontTx/>
              <a:buNone/>
            </a:pPr>
            <a:fld id="{83E6F5B0-B620-46C0-A57B-E2A7ABD0A4A1}" type="datetime1">
              <a:rPr lang="zh-CN" altLang="en-US" sz="1400" smtClean="0"/>
              <a:t>2020\1\23 Thursday</a:t>
            </a:fld>
            <a:endParaRPr lang="zh-CN" altLang="en-US" sz="1400" dirty="0"/>
          </a:p>
        </p:txBody>
      </p:sp>
      <p:sp>
        <p:nvSpPr>
          <p:cNvPr id="7173"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7174"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a:t>
            </a:fld>
            <a:endParaRPr lang="en-US" altLang="zh-CN"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3.1.3 分组密码的结构</a:t>
            </a:r>
            <a:endParaRPr lang="zh-CN" altLang="en-US"/>
          </a:p>
        </p:txBody>
      </p:sp>
      <p:sp>
        <p:nvSpPr>
          <p:cNvPr id="3" name="内容占位符 2"/>
          <p:cNvSpPr>
            <a:spLocks noGrp="1"/>
          </p:cNvSpPr>
          <p:nvPr>
            <p:ph idx="1"/>
          </p:nvPr>
        </p:nvSpPr>
        <p:spPr>
          <a:xfrm>
            <a:off x="300540" y="1898830"/>
            <a:ext cx="8583930" cy="4135755"/>
          </a:xfrm>
        </p:spPr>
        <p:txBody>
          <a:bodyPr/>
          <a:lstStyle/>
          <a:p>
            <a:pPr marL="0" indent="0">
              <a:buNone/>
            </a:pPr>
            <a:r>
              <a:rPr lang="zh-CN" altLang="en-US" sz="2800" dirty="0">
                <a:latin typeface="Times New Roman" pitchFamily="18" charset="0"/>
                <a:cs typeface="Times New Roman" pitchFamily="18" charset="0"/>
              </a:rPr>
              <a:t>非平衡的Feistel型分组密码的圈变换如图3.3所示。</a:t>
            </a:r>
          </a:p>
          <a:p>
            <a:pPr marL="0" indent="0">
              <a:buNone/>
            </a:pPr>
            <a:endParaRPr lang="zh-CN" altLang="en-US" sz="2800" dirty="0"/>
          </a:p>
          <a:p>
            <a:pPr marL="0" indent="0">
              <a:buNone/>
            </a:pPr>
            <a:endParaRPr lang="zh-CN" altLang="en-US" sz="2800" dirty="0"/>
          </a:p>
          <a:p>
            <a:pPr marL="0" indent="0">
              <a:buNone/>
            </a:pPr>
            <a:endParaRPr lang="zh-CN" altLang="en-US" sz="2800" dirty="0"/>
          </a:p>
          <a:p>
            <a:pPr marL="0" indent="0">
              <a:buNone/>
            </a:pPr>
            <a:endParaRPr lang="zh-CN" altLang="en-US" sz="2800" dirty="0"/>
          </a:p>
          <a:p>
            <a:pPr marL="0" indent="0">
              <a:buNone/>
            </a:pPr>
            <a:endParaRPr lang="zh-CN" altLang="en-US" sz="2800" dirty="0"/>
          </a:p>
          <a:p>
            <a:pPr marL="0" indent="0">
              <a:buNone/>
            </a:pPr>
            <a:endParaRPr lang="zh-CN" altLang="en-US" sz="2800" dirty="0"/>
          </a:p>
          <a:p>
            <a:pPr marL="0" indent="0">
              <a:buNone/>
            </a:pPr>
            <a:endParaRPr lang="zh-CN" altLang="en-US" sz="2800"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C3F7450-8E79-4374-9FE3-A8F247FF9AE2}"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5" name="图片 4" descr="微信图片_20191015213152"/>
          <p:cNvPicPr>
            <a:picLocks noChangeAspect="1"/>
          </p:cNvPicPr>
          <p:nvPr/>
        </p:nvPicPr>
        <p:blipFill>
          <a:blip r:embed="rId2"/>
          <a:stretch>
            <a:fillRect/>
          </a:stretch>
        </p:blipFill>
        <p:spPr>
          <a:xfrm>
            <a:off x="2677795" y="2493645"/>
            <a:ext cx="3829420" cy="4112948"/>
          </a:xfrm>
          <a:prstGeom prst="rect">
            <a:avLst/>
          </a:prstGeom>
        </p:spPr>
      </p:pic>
      <p:sp>
        <p:nvSpPr>
          <p:cNvPr id="5123" name="Rectangle 15"/>
          <p:cNvSpPr txBox="1">
            <a:spLocks noGrp="1"/>
          </p:cNvSpPr>
          <p:nvPr>
            <p:ph type="ftr" sz="quarter" idx="3"/>
          </p:nvPr>
        </p:nvSpPr>
        <p:spPr/>
        <p:txBody>
          <a:bodyPr anchor="b"/>
          <a:lstStyle/>
          <a:p>
            <a:pPr marL="0" indent="0" algn="ctr" eaLnBrk="1" hangingPunct="1">
              <a:spcBef>
                <a:spcPct val="0"/>
              </a:spcBef>
              <a:buClrTx/>
              <a:buSzTx/>
              <a:buFontTx/>
              <a:buNone/>
            </a:pPr>
            <a:r>
              <a:rPr lang="zh-CN" altLang="en-US" sz="1400" smtClean="0">
                <a:latin typeface="+mn-lt"/>
                <a:ea typeface="+mn-ea"/>
                <a:cs typeface="+mn-cs"/>
              </a:rPr>
              <a:t>密码学</a:t>
            </a:r>
            <a:r>
              <a:rPr lang="en-US" altLang="zh-CN" sz="1400" smtClean="0">
                <a:latin typeface="+mn-lt"/>
                <a:ea typeface="+mn-ea"/>
                <a:cs typeface="+mn-cs"/>
              </a:rPr>
              <a:t>---</a:t>
            </a:r>
            <a:r>
              <a:rPr lang="zh-CN" altLang="en-US" sz="1400" smtClean="0">
                <a:latin typeface="+mn-lt"/>
                <a:ea typeface="+mn-ea"/>
                <a:cs typeface="+mn-cs"/>
              </a:rPr>
              <a:t>基础理论与应用</a:t>
            </a:r>
            <a:endParaRPr lang="en-US" altLang="zh-CN" sz="1400" dirty="0">
              <a:latin typeface="+mn-lt"/>
              <a:ea typeface="+mn-ea"/>
              <a:cs typeface="+mn-cs"/>
            </a:endParaRPr>
          </a:p>
        </p:txBody>
      </p:sp>
      <p:sp>
        <p:nvSpPr>
          <p:cNvPr id="5124" name="Rectangle 16"/>
          <p:cNvSpPr txBox="1">
            <a:spLocks noGrp="1"/>
          </p:cNvSpPr>
          <p:nvPr>
            <p:ph type="sldNum" sz="quarter" idx="4"/>
          </p:nvPr>
        </p:nvSpPr>
        <p:spPr/>
        <p:txBody>
          <a:bodyPr anchor="b"/>
          <a:lstStyle/>
          <a:p>
            <a:pPr marL="0" indent="0" algn="r" eaLnBrk="1" hangingPunct="1">
              <a:spcBef>
                <a:spcPct val="0"/>
              </a:spcBef>
              <a:buClrTx/>
              <a:buSzTx/>
              <a:buFontTx/>
              <a:buNone/>
            </a:pPr>
            <a:fld id="{9A0DB2DC-4C9A-4742-B13C-FB6460FD3503}" type="slidenum">
              <a:rPr lang="en-US" altLang="zh-CN" sz="1400" dirty="0">
                <a:latin typeface="+mn-lt"/>
                <a:ea typeface="+mn-ea"/>
                <a:cs typeface="+mn-cs"/>
              </a:rPr>
              <a:t>20</a:t>
            </a:fld>
            <a:endParaRPr lang="en-US" altLang="zh-CN" sz="1400" dirty="0">
              <a:latin typeface="+mn-lt"/>
              <a:ea typeface="+mn-ea"/>
              <a:cs typeface="+mn-cs"/>
            </a:endParaRPr>
          </a:p>
        </p:txBody>
      </p:sp>
      <p:sp>
        <p:nvSpPr>
          <p:cNvPr id="8" name="页脚占位符 3"/>
          <p:cNvSpPr txBox="1">
            <a:spLocks noGrp="1"/>
          </p:cNvSpPr>
          <p:nvPr>
            <p:ph type="ftr" sz="quarter" idx="11"/>
          </p:nvPr>
        </p:nvSpPr>
        <p:spPr>
          <a:xfrm>
            <a:off x="3599815" y="6320473"/>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20</a:t>
            </a:fld>
            <a:endParaRPr lang="en-US" altLang="zh-CN"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3.1.3 分组密码的结构</a:t>
            </a:r>
            <a:endParaRPr lang="zh-CN" altLang="en-US"/>
          </a:p>
        </p:txBody>
      </p:sp>
      <p:sp>
        <p:nvSpPr>
          <p:cNvPr id="3" name="内容占位符 2"/>
          <p:cNvSpPr>
            <a:spLocks noGrp="1"/>
          </p:cNvSpPr>
          <p:nvPr>
            <p:ph idx="1"/>
          </p:nvPr>
        </p:nvSpPr>
        <p:spPr>
          <a:xfrm>
            <a:off x="438150" y="2006600"/>
            <a:ext cx="8517255" cy="2952570"/>
          </a:xfrm>
        </p:spPr>
        <p:txBody>
          <a:bodyPr/>
          <a:lstStyle/>
          <a:p>
            <a:pPr marL="0" indent="0">
              <a:buNone/>
            </a:pPr>
            <a:r>
              <a:rPr lang="zh-CN" altLang="en-US" sz="4000" b="1" dirty="0">
                <a:solidFill>
                  <a:srgbClr val="FF0000"/>
                </a:solidFill>
              </a:rPr>
              <a:t>2．SP网络</a:t>
            </a:r>
          </a:p>
          <a:p>
            <a:pPr marL="0" indent="720000">
              <a:buNone/>
            </a:pPr>
            <a:r>
              <a:rPr lang="zh-CN" altLang="en-US" sz="2800" dirty="0">
                <a:solidFill>
                  <a:schemeClr val="tx1"/>
                </a:solidFill>
                <a:latin typeface="Times New Roman" pitchFamily="18" charset="0"/>
                <a:cs typeface="Times New Roman" pitchFamily="18" charset="0"/>
              </a:rPr>
              <a:t>SP型分组密码的加密思想为：设</a:t>
            </a:r>
            <a:r>
              <a:rPr lang="zh-CN" altLang="en-US" sz="2800" i="1" dirty="0">
                <a:solidFill>
                  <a:schemeClr val="tx1"/>
                </a:solidFill>
                <a:latin typeface="Times New Roman" pitchFamily="18" charset="0"/>
                <a:cs typeface="Times New Roman" pitchFamily="18" charset="0"/>
              </a:rPr>
              <a:t>x</a:t>
            </a:r>
            <a:r>
              <a:rPr lang="zh-CN" altLang="en-US" sz="2800" dirty="0">
                <a:solidFill>
                  <a:schemeClr val="tx1"/>
                </a:solidFill>
                <a:latin typeface="Times New Roman" pitchFamily="18" charset="0"/>
                <a:cs typeface="Times New Roman" pitchFamily="18" charset="0"/>
              </a:rPr>
              <a:t>是待加密的明文，长度为</a:t>
            </a:r>
            <a:r>
              <a:rPr lang="zh-CN" altLang="en-US" sz="2800" i="1" dirty="0">
                <a:solidFill>
                  <a:schemeClr val="tx1"/>
                </a:solidFill>
                <a:latin typeface="Times New Roman" pitchFamily="18" charset="0"/>
                <a:cs typeface="Times New Roman" pitchFamily="18" charset="0"/>
              </a:rPr>
              <a:t>n</a:t>
            </a:r>
            <a:r>
              <a:rPr lang="zh-CN" altLang="en-US" sz="2800" dirty="0">
                <a:solidFill>
                  <a:schemeClr val="tx1"/>
                </a:solidFill>
                <a:latin typeface="Times New Roman" pitchFamily="18" charset="0"/>
                <a:cs typeface="Times New Roman" pitchFamily="18" charset="0"/>
              </a:rPr>
              <a:t>bit，令X</a:t>
            </a:r>
            <a:r>
              <a:rPr lang="en-US" altLang="zh-CN" sz="2800" baseline="-25000" dirty="0">
                <a:solidFill>
                  <a:schemeClr val="tx1"/>
                </a:solidFill>
                <a:latin typeface="Times New Roman" pitchFamily="18" charset="0"/>
                <a:cs typeface="Times New Roman" pitchFamily="18" charset="0"/>
              </a:rPr>
              <a:t>0</a:t>
            </a:r>
            <a:r>
              <a:rPr lang="en-US" altLang="zh-CN" sz="2800" dirty="0">
                <a:solidFill>
                  <a:schemeClr val="tx1"/>
                </a:solidFill>
                <a:latin typeface="Times New Roman" pitchFamily="18" charset="0"/>
                <a:cs typeface="Times New Roman" pitchFamily="18" charset="0"/>
              </a:rPr>
              <a:t>=</a:t>
            </a:r>
            <a:r>
              <a:rPr lang="en-US" altLang="zh-CN" sz="2800" i="1" dirty="0">
                <a:solidFill>
                  <a:schemeClr val="tx1"/>
                </a:solidFill>
                <a:latin typeface="Times New Roman" pitchFamily="18" charset="0"/>
                <a:cs typeface="Times New Roman" pitchFamily="18" charset="0"/>
              </a:rPr>
              <a:t>x</a:t>
            </a:r>
            <a:r>
              <a:rPr lang="zh-CN" altLang="en-US" sz="2800" dirty="0">
                <a:solidFill>
                  <a:schemeClr val="tx1"/>
                </a:solidFill>
                <a:latin typeface="Times New Roman" pitchFamily="18" charset="0"/>
                <a:cs typeface="Times New Roman" pitchFamily="18" charset="0"/>
              </a:rPr>
              <a:t>，对于1≤</a:t>
            </a:r>
            <a:r>
              <a:rPr lang="zh-CN" altLang="en-US" sz="2800" i="1" dirty="0">
                <a:solidFill>
                  <a:schemeClr val="tx1"/>
                </a:solidFill>
                <a:latin typeface="Times New Roman" pitchFamily="18" charset="0"/>
                <a:cs typeface="Times New Roman" pitchFamily="18" charset="0"/>
              </a:rPr>
              <a:t>i</a:t>
            </a:r>
            <a:r>
              <a:rPr lang="zh-CN" altLang="en-US" sz="2800" dirty="0">
                <a:solidFill>
                  <a:schemeClr val="tx1"/>
                </a:solidFill>
                <a:latin typeface="Times New Roman" pitchFamily="18" charset="0"/>
                <a:cs typeface="Times New Roman" pitchFamily="18" charset="0"/>
              </a:rPr>
              <a:t>≤</a:t>
            </a:r>
            <a:r>
              <a:rPr lang="en-US" altLang="zh-CN" sz="2800" i="1" dirty="0">
                <a:solidFill>
                  <a:schemeClr val="tx1"/>
                </a:solidFill>
                <a:latin typeface="Times New Roman" pitchFamily="18" charset="0"/>
                <a:cs typeface="Times New Roman" pitchFamily="18" charset="0"/>
              </a:rPr>
              <a:t>r</a:t>
            </a:r>
            <a:r>
              <a:rPr lang="zh-CN" altLang="en-US" sz="2800" i="1" dirty="0">
                <a:solidFill>
                  <a:schemeClr val="tx1"/>
                </a:solidFill>
                <a:latin typeface="Times New Roman" pitchFamily="18" charset="0"/>
                <a:cs typeface="Times New Roman" pitchFamily="18" charset="0"/>
              </a:rPr>
              <a:t> </a:t>
            </a:r>
            <a:r>
              <a:rPr lang="zh-CN" altLang="en-US" sz="2800" dirty="0">
                <a:solidFill>
                  <a:schemeClr val="tx1"/>
                </a:solidFill>
                <a:latin typeface="Times New Roman" pitchFamily="18" charset="0"/>
                <a:cs typeface="Times New Roman" pitchFamily="18" charset="0"/>
              </a:rPr>
              <a:t>，在子密钥K</a:t>
            </a:r>
            <a:r>
              <a:rPr lang="zh-CN" altLang="en-US" sz="2800" i="1" baseline="-25000" dirty="0">
                <a:solidFill>
                  <a:schemeClr val="tx1"/>
                </a:solidFill>
                <a:latin typeface="Times New Roman" pitchFamily="18" charset="0"/>
                <a:cs typeface="Times New Roman" pitchFamily="18" charset="0"/>
              </a:rPr>
              <a:t>i</a:t>
            </a:r>
            <a:r>
              <a:rPr lang="zh-CN" altLang="en-US" sz="2800" dirty="0">
                <a:solidFill>
                  <a:schemeClr val="tx1"/>
                </a:solidFill>
                <a:latin typeface="Times New Roman" pitchFamily="18" charset="0"/>
                <a:cs typeface="Times New Roman" pitchFamily="18" charset="0"/>
              </a:rPr>
              <a:t>的控制下，对X</a:t>
            </a:r>
            <a:r>
              <a:rPr lang="zh-CN" altLang="en-US" sz="2800" i="1" baseline="-25000" dirty="0">
                <a:solidFill>
                  <a:schemeClr val="tx1"/>
                </a:solidFill>
                <a:latin typeface="Times New Roman" pitchFamily="18" charset="0"/>
                <a:cs typeface="Times New Roman" pitchFamily="18" charset="0"/>
              </a:rPr>
              <a:t>i</a:t>
            </a:r>
            <a:r>
              <a:rPr lang="zh-CN" altLang="en-US" sz="2800" baseline="-25000" dirty="0">
                <a:solidFill>
                  <a:schemeClr val="tx1"/>
                </a:solidFill>
                <a:latin typeface="Times New Roman" pitchFamily="18" charset="0"/>
                <a:cs typeface="Times New Roman" pitchFamily="18" charset="0"/>
              </a:rPr>
              <a:t>-1</a:t>
            </a:r>
            <a:r>
              <a:rPr lang="zh-CN" altLang="en-US" sz="2800" dirty="0">
                <a:solidFill>
                  <a:schemeClr val="tx1"/>
                </a:solidFill>
                <a:latin typeface="Times New Roman" pitchFamily="18" charset="0"/>
                <a:cs typeface="Times New Roman" pitchFamily="18" charset="0"/>
              </a:rPr>
              <a:t>做代换S，然后再做置换或可逆的线性变换 P，密文为</a:t>
            </a:r>
            <a:r>
              <a:rPr lang="zh-CN" altLang="en-US" sz="2800" i="1" dirty="0">
                <a:solidFill>
                  <a:schemeClr val="tx1"/>
                </a:solidFill>
                <a:latin typeface="Times New Roman" pitchFamily="18" charset="0"/>
                <a:cs typeface="Times New Roman" pitchFamily="18" charset="0"/>
              </a:rPr>
              <a:t>y</a:t>
            </a:r>
            <a:r>
              <a:rPr lang="en-US" altLang="zh-CN" sz="2800" dirty="0">
                <a:solidFill>
                  <a:schemeClr val="tx1"/>
                </a:solidFill>
                <a:latin typeface="Times New Roman" pitchFamily="18" charset="0"/>
                <a:cs typeface="Times New Roman" pitchFamily="18" charset="0"/>
              </a:rPr>
              <a:t>=</a:t>
            </a:r>
            <a:r>
              <a:rPr lang="zh-CN" altLang="en-US" sz="2800" dirty="0">
                <a:solidFill>
                  <a:schemeClr val="tx1"/>
                </a:solidFill>
                <a:latin typeface="Times New Roman" pitchFamily="18" charset="0"/>
                <a:cs typeface="Times New Roman" pitchFamily="18" charset="0"/>
              </a:rPr>
              <a:t>X ，</a:t>
            </a:r>
            <a:r>
              <a:rPr lang="zh-CN" altLang="en-US" sz="2800" i="1" dirty="0">
                <a:solidFill>
                  <a:schemeClr val="tx1"/>
                </a:solidFill>
                <a:latin typeface="Times New Roman" pitchFamily="18" charset="0"/>
                <a:cs typeface="Times New Roman" pitchFamily="18" charset="0"/>
              </a:rPr>
              <a:t>r</a:t>
            </a:r>
            <a:r>
              <a:rPr lang="zh-CN" altLang="en-US" sz="2800" dirty="0">
                <a:solidFill>
                  <a:schemeClr val="tx1"/>
                </a:solidFill>
                <a:latin typeface="Times New Roman" pitchFamily="18" charset="0"/>
                <a:cs typeface="Times New Roman" pitchFamily="18" charset="0"/>
              </a:rPr>
              <a:t>是圈变换的迭代次数</a:t>
            </a:r>
            <a:r>
              <a:rPr lang="zh-CN" altLang="en-US" sz="2800" dirty="0" smtClean="0">
                <a:solidFill>
                  <a:schemeClr val="tx1"/>
                </a:solidFill>
                <a:latin typeface="Times New Roman" pitchFamily="18" charset="0"/>
                <a:cs typeface="Times New Roman" pitchFamily="18" charset="0"/>
              </a:rPr>
              <a:t>。</a:t>
            </a:r>
            <a:endParaRPr lang="zh-CN" altLang="en-US" sz="2800" dirty="0">
              <a:solidFill>
                <a:schemeClr val="tx1"/>
              </a:solidFill>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002C807-F146-4F6A-8FCF-53A65476D93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219" name="页脚占位符 3"/>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922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21</a:t>
            </a:fld>
            <a:endParaRPr lang="en-US" altLang="zh-CN"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3.1.3 分组密码的结构</a:t>
            </a:r>
            <a:endParaRPr lang="zh-CN" altLang="en-US"/>
          </a:p>
        </p:txBody>
      </p:sp>
      <p:sp>
        <p:nvSpPr>
          <p:cNvPr id="3" name="内容占位符 2"/>
          <p:cNvSpPr>
            <a:spLocks noGrp="1"/>
          </p:cNvSpPr>
          <p:nvPr>
            <p:ph idx="1"/>
          </p:nvPr>
        </p:nvSpPr>
        <p:spPr>
          <a:xfrm>
            <a:off x="206515" y="1898830"/>
            <a:ext cx="8757465" cy="2052470"/>
          </a:xfrm>
        </p:spPr>
        <p:txBody>
          <a:bodyPr/>
          <a:lstStyle/>
          <a:p>
            <a:pPr marL="0" indent="0">
              <a:buNone/>
            </a:pPr>
            <a:r>
              <a:rPr lang="zh-CN" altLang="en-US" sz="2800" dirty="0">
                <a:latin typeface="Times New Roman" pitchFamily="18" charset="0"/>
                <a:cs typeface="Times New Roman" pitchFamily="18" charset="0"/>
              </a:rPr>
              <a:t>SP型分组密码的圈变换如图3.4所示。在SP型分组密码中，代换S一般被称为混淆层，主要起混淆的作用；置换或可逆的线性变换P一般被称为扩散层，主要起扩散的作用</a:t>
            </a:r>
            <a:r>
              <a:rPr lang="zh-CN" altLang="en-US" sz="2800" dirty="0" smtClean="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910F767-A0DF-49AC-91A1-ADB59D14192D}"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219" name="页脚占位符 3"/>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922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22</a:t>
            </a:fld>
            <a:endParaRPr lang="en-US" altLang="zh-CN" sz="1400" dirty="0"/>
          </a:p>
        </p:txBody>
      </p:sp>
      <p:pic>
        <p:nvPicPr>
          <p:cNvPr id="5" name="图片 4" descr="微信图片_20191015212439"/>
          <p:cNvPicPr>
            <a:picLocks noChangeAspect="1"/>
          </p:cNvPicPr>
          <p:nvPr/>
        </p:nvPicPr>
        <p:blipFill>
          <a:blip r:embed="rId2"/>
          <a:stretch>
            <a:fillRect/>
          </a:stretch>
        </p:blipFill>
        <p:spPr>
          <a:xfrm>
            <a:off x="3806915" y="3383995"/>
            <a:ext cx="3779520" cy="3089910"/>
          </a:xfrm>
          <a:prstGeom prst="rect">
            <a:avLst/>
          </a:prstGeom>
        </p:spPr>
      </p:pic>
    </p:spTree>
    <p:extLst>
      <p:ext uri="{BB962C8B-B14F-4D97-AF65-F5344CB8AC3E}">
        <p14:creationId xmlns:p14="http://schemas.microsoft.com/office/powerpoint/2010/main" val="2207637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3.1.3 分组密码的结构</a:t>
            </a:r>
            <a:endParaRPr lang="zh-CN" altLang="en-US"/>
          </a:p>
        </p:txBody>
      </p:sp>
      <p:sp>
        <p:nvSpPr>
          <p:cNvPr id="3" name="内容占位符 2"/>
          <p:cNvSpPr>
            <a:spLocks noGrp="1"/>
          </p:cNvSpPr>
          <p:nvPr>
            <p:ph idx="1"/>
          </p:nvPr>
        </p:nvSpPr>
        <p:spPr>
          <a:xfrm>
            <a:off x="116505" y="2006600"/>
            <a:ext cx="8838900" cy="2277495"/>
          </a:xfrm>
        </p:spPr>
        <p:txBody>
          <a:bodyPr/>
          <a:lstStyle/>
          <a:p>
            <a:pPr marL="0" indent="720000" algn="l">
              <a:buNone/>
            </a:pPr>
            <a:r>
              <a:rPr lang="zh-CN" altLang="en-US" dirty="0" smtClean="0"/>
              <a:t>SP</a:t>
            </a:r>
            <a:r>
              <a:rPr lang="zh-CN" altLang="en-US" dirty="0"/>
              <a:t>网络可以看作Feistel网络的推广，但SP型分组密码的加密过程与解密过程一般不相似</a:t>
            </a:r>
            <a:r>
              <a:rPr lang="zh-CN" altLang="en-US" dirty="0" smtClean="0"/>
              <a:t>。</a:t>
            </a:r>
            <a:endParaRPr lang="en-US" altLang="zh-CN" dirty="0" smtClean="0"/>
          </a:p>
          <a:p>
            <a:pPr marL="0" indent="720000" algn="l">
              <a:buNone/>
            </a:pPr>
            <a:r>
              <a:rPr lang="zh-CN" altLang="en-US" dirty="0" smtClean="0"/>
              <a:t>也就是说</a:t>
            </a:r>
            <a:r>
              <a:rPr lang="zh-CN" altLang="en-US" dirty="0"/>
              <a:t>，不能用同一个算法来实现加密和解密。</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8FFDEEAF-6A97-4811-841F-696E2CCE0CF2}"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219" name="页脚占位符 3"/>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922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23</a:t>
            </a:fld>
            <a:endParaRPr lang="en-US" altLang="zh-CN"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3.1.4 分组密码的设计</a:t>
            </a:r>
          </a:p>
        </p:txBody>
      </p:sp>
      <p:sp>
        <p:nvSpPr>
          <p:cNvPr id="3" name="内容占位符 2"/>
          <p:cNvSpPr>
            <a:spLocks noGrp="1"/>
          </p:cNvSpPr>
          <p:nvPr>
            <p:ph idx="1"/>
          </p:nvPr>
        </p:nvSpPr>
        <p:spPr>
          <a:xfrm>
            <a:off x="492125" y="2006599"/>
            <a:ext cx="8463280" cy="4032691"/>
          </a:xfrm>
        </p:spPr>
        <p:txBody>
          <a:bodyPr/>
          <a:lstStyle/>
          <a:p>
            <a:pPr>
              <a:buSzPct val="100000"/>
              <a:buFont typeface="Wingdings" pitchFamily="2" charset="2"/>
              <a:buChar char="Ø"/>
            </a:pPr>
            <a:r>
              <a:rPr lang="zh-CN" altLang="en-US" sz="2800" dirty="0"/>
              <a:t>在实际应用中对分组密码可能会提出多方面的要求，除了安全性，还有运行速度、存储量（程序的长度、数据分组长度、高速缓存大小）、实现平台（硬件、软件、芯片）、运行模式等限制条件，这些都需要与安全性要求结合进行适当的折中</a:t>
            </a:r>
            <a:r>
              <a:rPr lang="zh-CN" altLang="en-US" sz="2800" dirty="0" smtClean="0"/>
              <a:t>。</a:t>
            </a:r>
            <a:endParaRPr lang="en-US" altLang="zh-CN" sz="2800" dirty="0" smtClean="0"/>
          </a:p>
          <a:p>
            <a:pPr>
              <a:buSzPct val="100000"/>
              <a:buFont typeface="Wingdings" pitchFamily="2" charset="2"/>
              <a:buChar char="Ø"/>
            </a:pPr>
            <a:r>
              <a:rPr lang="zh-CN" altLang="en-US" sz="2800" dirty="0"/>
              <a:t>分组密码的设计在于找到一种算法，能在密钥控制下从一个足够大且足够好的置换子集中，简单而迅速地选出一个置换，用来对当前输入的明文组进行加密变换</a:t>
            </a:r>
            <a:r>
              <a:rPr lang="zh-CN" altLang="en-US" sz="2800" dirty="0" smtClean="0"/>
              <a:t>。</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84B5B13-0065-45CA-9C40-DA86BD684F5A}"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219" name="页脚占位符 3"/>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922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24</a:t>
            </a:fld>
            <a:endParaRPr lang="en-US" altLang="zh-CN"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3.1.4 分组密码的设计</a:t>
            </a:r>
            <a:endParaRPr lang="zh-CN" altLang="en-US"/>
          </a:p>
        </p:txBody>
      </p:sp>
      <p:sp>
        <p:nvSpPr>
          <p:cNvPr id="3" name="内容占位符 2"/>
          <p:cNvSpPr>
            <a:spLocks noGrp="1"/>
          </p:cNvSpPr>
          <p:nvPr>
            <p:ph idx="1"/>
          </p:nvPr>
        </p:nvSpPr>
        <p:spPr>
          <a:xfrm>
            <a:off x="334645" y="1843405"/>
            <a:ext cx="8474710" cy="4400550"/>
          </a:xfrm>
        </p:spPr>
        <p:txBody>
          <a:bodyPr/>
          <a:lstStyle/>
          <a:p>
            <a:pPr marL="0" indent="720000">
              <a:buNone/>
            </a:pPr>
            <a:r>
              <a:rPr lang="zh-CN" altLang="en-US" sz="2800" dirty="0" smtClean="0">
                <a:latin typeface="Times New Roman" pitchFamily="18" charset="0"/>
                <a:cs typeface="Times New Roman" pitchFamily="18" charset="0"/>
              </a:rPr>
              <a:t>分组密码</a:t>
            </a:r>
            <a:r>
              <a:rPr lang="zh-CN" altLang="en-US" sz="2800" dirty="0">
                <a:latin typeface="Times New Roman" pitchFamily="18" charset="0"/>
                <a:cs typeface="Times New Roman" pitchFamily="18" charset="0"/>
              </a:rPr>
              <a:t>算法的设计要求如下</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sym typeface="+mn-ea"/>
            </a:endParaRPr>
          </a:p>
          <a:p>
            <a:pPr marL="0" indent="0">
              <a:spcBef>
                <a:spcPts val="0"/>
              </a:spcBef>
              <a:buNone/>
            </a:pPr>
            <a:r>
              <a:rPr lang="zh-CN" altLang="en-US" sz="2800" dirty="0" smtClean="0">
                <a:latin typeface="Times New Roman" pitchFamily="18" charset="0"/>
                <a:cs typeface="Times New Roman" pitchFamily="18" charset="0"/>
                <a:sym typeface="+mn-ea"/>
              </a:rPr>
              <a:t>（</a:t>
            </a:r>
            <a:r>
              <a:rPr lang="zh-CN" altLang="en-US" sz="2800" dirty="0">
                <a:latin typeface="Times New Roman" pitchFamily="18" charset="0"/>
                <a:cs typeface="Times New Roman" pitchFamily="18" charset="0"/>
                <a:sym typeface="+mn-ea"/>
              </a:rPr>
              <a:t>1）分组长度</a:t>
            </a:r>
            <a:r>
              <a:rPr lang="zh-CN" altLang="en-US" sz="2800" i="1" dirty="0">
                <a:latin typeface="Times New Roman" pitchFamily="18" charset="0"/>
                <a:cs typeface="Times New Roman" pitchFamily="18" charset="0"/>
                <a:sym typeface="+mn-ea"/>
              </a:rPr>
              <a:t>n</a:t>
            </a:r>
            <a:r>
              <a:rPr lang="zh-CN" altLang="en-US" sz="2800" dirty="0">
                <a:latin typeface="Times New Roman" pitchFamily="18" charset="0"/>
                <a:cs typeface="Times New Roman" pitchFamily="18" charset="0"/>
                <a:sym typeface="+mn-ea"/>
              </a:rPr>
              <a:t>要足够大，防止明文穷举攻击奏效。</a:t>
            </a:r>
            <a:endParaRPr lang="zh-CN" altLang="en-US" sz="2800" dirty="0">
              <a:latin typeface="Times New Roman" pitchFamily="18" charset="0"/>
              <a:cs typeface="Times New Roman" pitchFamily="18" charset="0"/>
            </a:endParaRPr>
          </a:p>
          <a:p>
            <a:pPr marL="0" indent="0">
              <a:spcBef>
                <a:spcPts val="0"/>
              </a:spcBef>
              <a:buNone/>
            </a:pPr>
            <a:r>
              <a:rPr lang="zh-CN" altLang="en-US" sz="2800" dirty="0">
                <a:latin typeface="Times New Roman" pitchFamily="18" charset="0"/>
                <a:cs typeface="Times New Roman" pitchFamily="18" charset="0"/>
                <a:sym typeface="+mn-ea"/>
              </a:rPr>
              <a:t>（2）密钥量要足够大，尽可能消除弱密钥并使所有密钥同等好，但密钥不能过长，以便管理。</a:t>
            </a:r>
          </a:p>
          <a:p>
            <a:pPr marL="0" indent="0">
              <a:spcBef>
                <a:spcPts val="0"/>
              </a:spcBef>
              <a:buNone/>
            </a:pPr>
            <a:r>
              <a:rPr lang="zh-CN" altLang="en-US" sz="2800" dirty="0">
                <a:latin typeface="Times New Roman" pitchFamily="18" charset="0"/>
                <a:cs typeface="Times New Roman" pitchFamily="18" charset="0"/>
              </a:rPr>
              <a:t>（3）由密钥确定置换的算法要足够复杂，充分实现明文与密钥的扩散和混淆。</a:t>
            </a:r>
          </a:p>
          <a:p>
            <a:pPr marL="0" indent="0">
              <a:spcBef>
                <a:spcPts val="0"/>
              </a:spcBef>
              <a:buNone/>
            </a:pPr>
            <a:r>
              <a:rPr lang="en-US" altLang="zh-CN" sz="2800" dirty="0">
                <a:latin typeface="Times New Roman" pitchFamily="18" charset="0"/>
                <a:cs typeface="Times New Roman" pitchFamily="18" charset="0"/>
              </a:rPr>
              <a:t>（4）加密和解密运算简单，易于软件和硬件高速实现。</a:t>
            </a:r>
          </a:p>
          <a:p>
            <a:pPr marL="0" indent="0">
              <a:spcBef>
                <a:spcPts val="0"/>
              </a:spcBef>
              <a:buNone/>
            </a:pPr>
            <a:r>
              <a:rPr lang="en-US" altLang="zh-CN" sz="2800" dirty="0">
                <a:latin typeface="Times New Roman" pitchFamily="18" charset="0"/>
                <a:cs typeface="Times New Roman" pitchFamily="18" charset="0"/>
              </a:rPr>
              <a:t>（5）数据扩展。</a:t>
            </a:r>
          </a:p>
          <a:p>
            <a:pPr marL="0" indent="0">
              <a:spcBef>
                <a:spcPts val="0"/>
              </a:spcBef>
              <a:buNone/>
            </a:pPr>
            <a:r>
              <a:rPr lang="en-US" altLang="zh-CN" sz="2800" dirty="0">
                <a:latin typeface="Times New Roman" pitchFamily="18" charset="0"/>
                <a:cs typeface="Times New Roman" pitchFamily="18" charset="0"/>
              </a:rPr>
              <a:t>（6）差错传播尽可能小。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F987B94-F458-45BF-8936-FE427F36A94F}"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219" name="页脚占位符 3"/>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922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25</a:t>
            </a:fld>
            <a:endParaRPr lang="en-US" altLang="zh-CN" sz="1400" dirty="0"/>
          </a:p>
        </p:txBody>
      </p:sp>
    </p:spTree>
    <p:extLst>
      <p:ext uri="{BB962C8B-B14F-4D97-AF65-F5344CB8AC3E}">
        <p14:creationId xmlns:p14="http://schemas.microsoft.com/office/powerpoint/2010/main" val="3848541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3.2 DES</a:t>
            </a:r>
          </a:p>
        </p:txBody>
      </p:sp>
      <p:sp>
        <p:nvSpPr>
          <p:cNvPr id="3" name="内容占位符 2"/>
          <p:cNvSpPr>
            <a:spLocks noGrp="1"/>
          </p:cNvSpPr>
          <p:nvPr>
            <p:ph idx="1"/>
          </p:nvPr>
        </p:nvSpPr>
        <p:spPr>
          <a:xfrm>
            <a:off x="426085" y="2029460"/>
            <a:ext cx="8529320" cy="4103370"/>
          </a:xfrm>
        </p:spPr>
        <p:txBody>
          <a:bodyPr/>
          <a:lstStyle/>
          <a:p>
            <a:pPr marL="0" indent="720000">
              <a:buNone/>
            </a:pPr>
            <a:r>
              <a:rPr lang="zh-CN" altLang="en-US" sz="2800" dirty="0"/>
              <a:t>1977年1月15日美国正式公布实施的DES是一个众所周知的分组密码，其分组长度为64bit，密钥</a:t>
            </a:r>
            <a:r>
              <a:rPr lang="zh-CN" altLang="en-US" sz="2800" dirty="0" smtClean="0"/>
              <a:t>长度为</a:t>
            </a:r>
            <a:r>
              <a:rPr lang="en-US" altLang="zh-CN" sz="2800" dirty="0" smtClean="0"/>
              <a:t>56</a:t>
            </a:r>
            <a:r>
              <a:rPr lang="zh-CN" altLang="en-US" sz="2800" dirty="0" smtClean="0"/>
              <a:t>bit。</a:t>
            </a:r>
            <a:endParaRPr lang="en-US" altLang="zh-CN" sz="2800" dirty="0" smtClean="0"/>
          </a:p>
          <a:p>
            <a:pPr marL="0" indent="720000">
              <a:buNone/>
            </a:pPr>
            <a:r>
              <a:rPr lang="zh-CN" altLang="en-US" sz="2800" dirty="0" smtClean="0"/>
              <a:t>尽管</a:t>
            </a:r>
            <a:r>
              <a:rPr lang="zh-CN" altLang="en-US" sz="2800" dirty="0"/>
              <a:t>DES目前已被AES所取代，但其设计思想仍然值得借鉴</a:t>
            </a:r>
            <a:r>
              <a:rPr lang="zh-CN" altLang="en-US" sz="2800" dirty="0" smtClean="0"/>
              <a:t>。</a:t>
            </a:r>
            <a:endParaRPr lang="en-US" altLang="zh-CN" sz="2800" dirty="0" smtClean="0"/>
          </a:p>
          <a:p>
            <a:pPr marL="0" indent="720000">
              <a:buNone/>
            </a:pPr>
            <a:r>
              <a:rPr lang="zh-CN" altLang="en-US" sz="2800" dirty="0" smtClean="0"/>
              <a:t>下面</a:t>
            </a:r>
            <a:r>
              <a:rPr lang="zh-CN" altLang="en-US" sz="2800" dirty="0"/>
              <a:t>将对DES的产生、DES算法描述进行具体的阐述</a:t>
            </a:r>
            <a:r>
              <a:rPr lang="zh-CN" altLang="en-US" dirty="0"/>
              <a:t>。</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E6258CE-80C1-4CDA-9D7A-FFA1C6D3DBBF}"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219" name="页脚占位符 3"/>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922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26</a:t>
            </a:fld>
            <a:endParaRPr lang="en-US" altLang="zh-CN"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8" cy="1462088"/>
          </a:xfrm>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FF0000"/>
                </a:solidFill>
                <a:effectLst/>
                <a:uLnTx/>
                <a:uFillTx/>
                <a:latin typeface="+mj-ea"/>
                <a:ea typeface="+mj-ea"/>
                <a:cs typeface="+mj-cs"/>
              </a:rPr>
              <a:t>3.2.1 DES 的产生</a:t>
            </a:r>
          </a:p>
        </p:txBody>
      </p:sp>
      <p:sp>
        <p:nvSpPr>
          <p:cNvPr id="17411" name="内容占位符 2"/>
          <p:cNvSpPr>
            <a:spLocks noGrp="1"/>
          </p:cNvSpPr>
          <p:nvPr>
            <p:ph idx="1"/>
          </p:nvPr>
        </p:nvSpPr>
        <p:spPr>
          <a:xfrm>
            <a:off x="566738" y="2033588"/>
            <a:ext cx="8280400" cy="4114800"/>
          </a:xfrm>
        </p:spPr>
        <p:txBody>
          <a:bodyPr vert="horz" wrap="square" lIns="91440" tIns="45720" rIns="91440" bIns="45720" anchor="t"/>
          <a:lstStyle/>
          <a:p>
            <a:pPr marL="0" indent="720000">
              <a:buNone/>
            </a:pPr>
            <a:r>
              <a:rPr lang="zh-CN" altLang="en-US" sz="2800" dirty="0"/>
              <a:t>NBS从1973年开始研究除国防部外的其他部门计算机系统的DES，于1973年5月15日和1974年8月27日先后两次向公众发出了征求加密算法的公告。IBM将自己研发的Tuchman-Meyer方案提交给NIST，经过5年的测试评定，NIST最终将该方案采纳为DES。DES是密码学史上第一个被广泛应用的商用数据加密算法，同时开创了密码算法公开的先例，它的出现成为现代密码发展史上一件非常有影响力的事件，很大程度上促进了现代密码学的发展。</a:t>
            </a:r>
          </a:p>
        </p:txBody>
      </p:sp>
      <p:sp>
        <p:nvSpPr>
          <p:cNvPr id="17412" name="日期占位符 3"/>
          <p:cNvSpPr txBox="1">
            <a:spLocks noGrp="1"/>
          </p:cNvSpPr>
          <p:nvPr>
            <p:ph type="dt" sz="half" idx="10"/>
          </p:nvPr>
        </p:nvSpPr>
        <p:spPr/>
        <p:txBody>
          <a:bodyPr anchor="b"/>
          <a:lstStyle/>
          <a:p>
            <a:pPr marL="0" indent="0" eaLnBrk="1" hangingPunct="1">
              <a:spcBef>
                <a:spcPct val="0"/>
              </a:spcBef>
              <a:buClrTx/>
              <a:buSzTx/>
              <a:buFontTx/>
              <a:buNone/>
            </a:pPr>
            <a:fld id="{83A949A2-5FB6-49A3-9932-E95B92F4860C}" type="datetime1">
              <a:rPr lang="zh-CN" altLang="en-US" sz="1400" smtClean="0"/>
              <a:t>2020\1\23 Thursday</a:t>
            </a:fld>
            <a:endParaRPr lang="zh-CN" altLang="en-US" sz="1400" dirty="0"/>
          </a:p>
        </p:txBody>
      </p:sp>
      <p:sp>
        <p:nvSpPr>
          <p:cNvPr id="17413"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922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27</a:t>
            </a:fld>
            <a:endParaRPr lang="en-US" altLang="zh-CN"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4113" y="828993"/>
            <a:ext cx="7793037" cy="1462087"/>
          </a:xfrm>
        </p:spPr>
        <p:txBody>
          <a:bodyPr/>
          <a:lstStyle/>
          <a:p>
            <a:r>
              <a:rPr lang="zh-CN" altLang="en-US" b="1" noProof="0" dirty="0">
                <a:ln>
                  <a:noFill/>
                </a:ln>
                <a:solidFill>
                  <a:srgbClr val="FF0000"/>
                </a:solidFill>
                <a:effectLst/>
                <a:uLnTx/>
                <a:uFillTx/>
                <a:latin typeface="+mj-ea"/>
                <a:sym typeface="+mn-ea"/>
              </a:rPr>
              <a:t>3.2.1 DES 的产生</a:t>
            </a:r>
            <a:r>
              <a:rPr kumimoji="0" lang="zh-CN" altLang="en-US" b="1" i="0" u="none" strike="noStrike" kern="0" cap="none" spc="0" normalizeH="0" baseline="0" noProof="0" dirty="0">
                <a:ln>
                  <a:noFill/>
                </a:ln>
                <a:solidFill>
                  <a:srgbClr val="FF0000"/>
                </a:solidFill>
                <a:effectLst/>
                <a:uLnTx/>
                <a:uFillTx/>
                <a:latin typeface="+mj-ea"/>
                <a:ea typeface="+mj-ea"/>
                <a:cs typeface="+mj-cs"/>
              </a:rPr>
              <a:t/>
            </a:r>
            <a:br>
              <a:rPr kumimoji="0" lang="zh-CN" altLang="en-US" b="1" i="0" u="none" strike="noStrike" kern="0" cap="none" spc="0" normalizeH="0" baseline="0" noProof="0" dirty="0">
                <a:ln>
                  <a:noFill/>
                </a:ln>
                <a:solidFill>
                  <a:srgbClr val="FF0000"/>
                </a:solidFill>
                <a:effectLst/>
                <a:uLnTx/>
                <a:uFillTx/>
                <a:latin typeface="+mj-ea"/>
                <a:ea typeface="+mj-ea"/>
                <a:cs typeface="+mj-cs"/>
              </a:rPr>
            </a:br>
            <a:endParaRPr lang="zh-CN" altLang="en-US" dirty="0"/>
          </a:p>
        </p:txBody>
      </p:sp>
      <p:sp>
        <p:nvSpPr>
          <p:cNvPr id="3" name="内容占位符 2"/>
          <p:cNvSpPr>
            <a:spLocks noGrp="1"/>
          </p:cNvSpPr>
          <p:nvPr>
            <p:ph idx="1"/>
          </p:nvPr>
        </p:nvSpPr>
        <p:spPr>
          <a:xfrm>
            <a:off x="426085" y="1941830"/>
            <a:ext cx="8529320" cy="4191000"/>
          </a:xfrm>
        </p:spPr>
        <p:txBody>
          <a:bodyPr/>
          <a:lstStyle/>
          <a:p>
            <a:pPr marL="0" indent="720000">
              <a:buNone/>
            </a:pPr>
            <a:r>
              <a:rPr lang="zh-CN" altLang="en-US" sz="2800" dirty="0"/>
              <a:t>1997年DESCHALL小组经过近4个月的努力，通过Internet搜索了3×1016个密钥，找出了DES的密钥，恢复出了明文。美国保密局1994年</a:t>
            </a:r>
            <a:r>
              <a:rPr lang="en-US" altLang="zh-CN" sz="2800" dirty="0"/>
              <a:t>1</a:t>
            </a:r>
            <a:r>
              <a:rPr lang="zh-CN" altLang="en-US" sz="2800" dirty="0"/>
              <a:t>月做出评估，决定1998年12月以后将不再使用DES。从现在的角度来看，DES算法的密钥长度较短，安全性无法保障，但是它曾成功地抵抗了多年的密码分析，其衍生出来的三重DES算法在今天仍为一个相对安全的密码算法，而且它的基本原理和核心思想对今天的密码算法和密码工程设计者而言，仍有很好的研究和参考价值。</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30389AA-6196-4711-98AE-D1E9B62479B2}"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7413"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922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28</a:t>
            </a:fld>
            <a:endParaRPr lang="en-US" altLang="zh-CN"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1540" y="2017713"/>
            <a:ext cx="5130570" cy="4114800"/>
          </a:xfrm>
        </p:spPr>
        <p:txBody>
          <a:bodyPr/>
          <a:lstStyle/>
          <a:p>
            <a:pPr marL="0" indent="0">
              <a:buNone/>
            </a:pPr>
            <a:r>
              <a:rPr lang="zh-CN" altLang="en-US" b="1" dirty="0">
                <a:solidFill>
                  <a:srgbClr val="FF0000"/>
                </a:solidFill>
              </a:rPr>
              <a:t>1．DES 的加密过程</a:t>
            </a:r>
            <a:endParaRPr lang="en-US" altLang="zh-CN" b="1" dirty="0">
              <a:solidFill>
                <a:srgbClr val="FF0000"/>
              </a:solidFill>
            </a:endParaRPr>
          </a:p>
          <a:p>
            <a:pPr marL="0" indent="0">
              <a:buNone/>
            </a:pPr>
            <a:endParaRPr lang="en-US" altLang="zh-CN" b="1" dirty="0">
              <a:solidFill>
                <a:srgbClr val="FF0000"/>
              </a:solidFill>
            </a:endParaRPr>
          </a:p>
          <a:p>
            <a:pPr marL="0" indent="0">
              <a:buNone/>
            </a:pPr>
            <a:r>
              <a:rPr lang="zh-CN" altLang="en-US" dirty="0"/>
              <a:t>DES加密算法如图3.5所示。</a:t>
            </a:r>
            <a:endParaRPr lang="en-US" altLang="zh-CN"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729F662-407A-4CF0-8861-8584C7006C03}"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F64603-CA4B-40BF-A698-D3ABF5564C0C}"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29</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标题 1"/>
          <p:cNvSpPr>
            <a:spLocks noGrp="1"/>
          </p:cNvSpPr>
          <p:nvPr>
            <p:ph type="title"/>
          </p:nvPr>
        </p:nvSpPr>
        <p:spPr/>
        <p:txBody>
          <a:bodyPr/>
          <a:lstStyle/>
          <a:p>
            <a:r>
              <a:rPr lang="zh-CN" altLang="en-US" b="1" dirty="0">
                <a:solidFill>
                  <a:srgbClr val="FF0000"/>
                </a:solidFill>
              </a:rPr>
              <a:t>3.2.2 DES 算法描述</a:t>
            </a:r>
          </a:p>
        </p:txBody>
      </p:sp>
      <p:pic>
        <p:nvPicPr>
          <p:cNvPr id="8" name="内容占位符 5" descr="微信图片_20191015213702"/>
          <p:cNvPicPr>
            <a:picLocks noChangeAspect="1"/>
          </p:cNvPicPr>
          <p:nvPr/>
        </p:nvPicPr>
        <p:blipFill>
          <a:blip r:embed="rId2"/>
          <a:stretch>
            <a:fillRect/>
          </a:stretch>
        </p:blipFill>
        <p:spPr>
          <a:xfrm>
            <a:off x="4887035" y="1628800"/>
            <a:ext cx="3870430" cy="4636529"/>
          </a:xfrm>
          <a:prstGeom prst="rect">
            <a:avLst/>
          </a:prstGeom>
          <a:noFill/>
          <a:ln w="9525">
            <a:noFill/>
          </a:ln>
        </p:spPr>
      </p:pic>
    </p:spTree>
    <p:extLst>
      <p:ext uri="{BB962C8B-B14F-4D97-AF65-F5344CB8AC3E}">
        <p14:creationId xmlns:p14="http://schemas.microsoft.com/office/powerpoint/2010/main" val="227535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150938" y="683695"/>
            <a:ext cx="7793037" cy="992705"/>
          </a:xfrm>
        </p:spPr>
        <p:txBody>
          <a:bodyPr vert="horz" wrap="square" lIns="91440" tIns="45720" rIns="91440" bIns="45720" anchor="b"/>
          <a:lstStyle/>
          <a:p>
            <a:r>
              <a:rPr lang="en-US" altLang="zh-CN" b="1" dirty="0" smtClean="0">
                <a:solidFill>
                  <a:srgbClr val="E6410E"/>
                </a:solidFill>
                <a:latin typeface="黑体" panose="02010609060101010101" pitchFamily="49" charset="-122"/>
                <a:ea typeface="黑体" panose="02010609060101010101" pitchFamily="49" charset="-122"/>
              </a:rPr>
              <a:t>3.1 </a:t>
            </a:r>
            <a:r>
              <a:rPr lang="zh-CN" altLang="en-US" b="1" dirty="0" smtClean="0">
                <a:solidFill>
                  <a:srgbClr val="E6410E"/>
                </a:solidFill>
                <a:latin typeface="黑体" panose="02010609060101010101" pitchFamily="49" charset="-122"/>
                <a:ea typeface="黑体" panose="02010609060101010101" pitchFamily="49" charset="-122"/>
              </a:rPr>
              <a:t>分组密码</a:t>
            </a:r>
            <a:r>
              <a:rPr lang="zh-CN" altLang="en-US" b="1" dirty="0">
                <a:solidFill>
                  <a:srgbClr val="E6410E"/>
                </a:solidFill>
                <a:latin typeface="黑体" panose="02010609060101010101" pitchFamily="49" charset="-122"/>
                <a:ea typeface="黑体" panose="02010609060101010101" pitchFamily="49" charset="-122"/>
              </a:rPr>
              <a:t>概述 </a:t>
            </a:r>
            <a:endParaRPr lang="zh-CN" altLang="en-US" dirty="0"/>
          </a:p>
        </p:txBody>
      </p:sp>
      <p:sp>
        <p:nvSpPr>
          <p:cNvPr id="45059" name="Rectangle 3"/>
          <p:cNvSpPr>
            <a:spLocks noGrp="1" noChangeArrowheads="1"/>
          </p:cNvSpPr>
          <p:nvPr>
            <p:ph idx="1"/>
          </p:nvPr>
        </p:nvSpPr>
        <p:spPr>
          <a:xfrm>
            <a:off x="437515" y="1997075"/>
            <a:ext cx="8517890" cy="4135755"/>
          </a:xfrm>
        </p:spPr>
        <p:txBody>
          <a:bodyPr vert="horz" wrap="square" lIns="91440" tIns="45720" rIns="91440" bIns="45720" numCol="1" anchor="t" anchorCtr="0" compatLnSpc="1"/>
          <a:lstStyle/>
          <a:p>
            <a:pPr eaLnBrk="1" hangingPunct="1">
              <a:buSzPct val="100000"/>
              <a:buFont typeface="Wingdings" pitchFamily="2" charset="2"/>
              <a:buChar char="Ø"/>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分组密码算法（</a:t>
            </a:r>
            <a:r>
              <a:rPr kumimoji="0" lang="en-US" altLang="zh-CN" sz="28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Block Cipher Algorithm</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）是将输入数据划分成固定长度的分组进行加</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解密的</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一类对称密码算法</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eaLnBrk="1" hangingPunct="1">
              <a:buSzPct val="100000"/>
              <a:buFont typeface="Wingdings" pitchFamily="2" charset="2"/>
              <a:buChar char="Ø"/>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分组密码</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的安全性主要依赖于密钥，而不依赖于对加密算法和解密算法的保密。因此，分组密码的加密和解密算法可以公开</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eaLnBrk="1" hangingPunct="1">
              <a:buSzPct val="100000"/>
              <a:buFont typeface="Wingdings" pitchFamily="2" charset="2"/>
              <a:buChar char="Ø"/>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分组密码</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具有速度快、易于标准化和便于软硬件实现等特点，它在计算机通信和信息系统安全领域中有着最广泛的应用。</a:t>
            </a:r>
            <a:endPar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仿宋_GB2312" pitchFamily="49" charset="-122"/>
              <a:cs typeface="+mn-cs"/>
            </a:endParaRPr>
          </a:p>
        </p:txBody>
      </p:sp>
      <p:sp>
        <p:nvSpPr>
          <p:cNvPr id="8196" name="日期占位符 3"/>
          <p:cNvSpPr txBox="1">
            <a:spLocks noGrp="1"/>
          </p:cNvSpPr>
          <p:nvPr>
            <p:ph type="dt" sz="half" idx="10"/>
          </p:nvPr>
        </p:nvSpPr>
        <p:spPr/>
        <p:txBody>
          <a:bodyPr anchor="b"/>
          <a:lstStyle/>
          <a:p>
            <a:pPr marL="0" indent="0" eaLnBrk="1" hangingPunct="1">
              <a:spcBef>
                <a:spcPct val="0"/>
              </a:spcBef>
              <a:buClrTx/>
              <a:buSzTx/>
              <a:buFontTx/>
              <a:buNone/>
            </a:pPr>
            <a:fld id="{0F13ED67-6D8C-4DED-A5FE-3F9A1684C34B}" type="datetime1">
              <a:rPr lang="zh-CN" altLang="en-US" sz="1400" smtClean="0"/>
              <a:t>2020\1\23 Thursday</a:t>
            </a:fld>
            <a:endParaRPr lang="zh-CN" altLang="en-US" sz="1400" dirty="0"/>
          </a:p>
        </p:txBody>
      </p:sp>
      <p:sp>
        <p:nvSpPr>
          <p:cNvPr id="8197"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8198"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3</a:t>
            </a:fld>
            <a:endParaRPr lang="en-US" altLang="zh-CN"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3.2.2 DES 算法描述</a:t>
            </a:r>
          </a:p>
        </p:txBody>
      </p:sp>
      <p:sp>
        <p:nvSpPr>
          <p:cNvPr id="3" name="内容占位符 2"/>
          <p:cNvSpPr>
            <a:spLocks noGrp="1"/>
          </p:cNvSpPr>
          <p:nvPr>
            <p:ph idx="1"/>
          </p:nvPr>
        </p:nvSpPr>
        <p:spPr>
          <a:xfrm>
            <a:off x="404495" y="2018030"/>
            <a:ext cx="8550910" cy="4114800"/>
          </a:xfrm>
        </p:spPr>
        <p:txBody>
          <a:bodyPr/>
          <a:lstStyle/>
          <a:p>
            <a:pPr>
              <a:buSzPct val="100000"/>
              <a:buFont typeface="Wingdings" pitchFamily="2" charset="2"/>
              <a:buChar char="Ø"/>
            </a:pPr>
            <a:r>
              <a:rPr lang="zh-CN" altLang="en-US" dirty="0" smtClean="0">
                <a:solidFill>
                  <a:schemeClr val="tx1"/>
                </a:solidFill>
                <a:latin typeface="Times New Roman" pitchFamily="18" charset="0"/>
                <a:cs typeface="Times New Roman" pitchFamily="18" charset="0"/>
              </a:rPr>
              <a:t>DES</a:t>
            </a:r>
            <a:r>
              <a:rPr lang="zh-CN" altLang="en-US" dirty="0">
                <a:solidFill>
                  <a:schemeClr val="tx1"/>
                </a:solidFill>
                <a:latin typeface="Times New Roman" pitchFamily="18" charset="0"/>
                <a:cs typeface="Times New Roman" pitchFamily="18" charset="0"/>
              </a:rPr>
              <a:t>算法使用56位的密钥及附加的8位奇偶校验位，产生最大64位的分组大小，输入64位的明文，在64位密钥的控制下产生64位的密文</a:t>
            </a:r>
            <a:r>
              <a:rPr lang="zh-CN" altLang="en-US" dirty="0" smtClean="0">
                <a:solidFill>
                  <a:schemeClr val="tx1"/>
                </a:solidFill>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a:buSzPct val="100000"/>
              <a:buFont typeface="Wingdings" pitchFamily="2" charset="2"/>
              <a:buChar char="Ø"/>
            </a:pPr>
            <a:r>
              <a:rPr lang="zh-CN" altLang="en-US" dirty="0" smtClean="0">
                <a:solidFill>
                  <a:schemeClr val="tx1"/>
                </a:solidFill>
                <a:latin typeface="Times New Roman" pitchFamily="18" charset="0"/>
                <a:cs typeface="Times New Roman" pitchFamily="18" charset="0"/>
              </a:rPr>
              <a:t>DES</a:t>
            </a:r>
            <a:r>
              <a:rPr lang="zh-CN" altLang="en-US" dirty="0">
                <a:solidFill>
                  <a:schemeClr val="tx1"/>
                </a:solidFill>
                <a:latin typeface="Times New Roman" pitchFamily="18" charset="0"/>
                <a:cs typeface="Times New Roman" pitchFamily="18" charset="0"/>
              </a:rPr>
              <a:t>首先利用初始置换IP对X进行换位处理，然后进行图3.5所示的与密钥有关的16轮迭代变换，如此循环16次，最后，经过逆初始置换IP</a:t>
            </a:r>
            <a:r>
              <a:rPr lang="en-US" altLang="zh-CN" baseline="30000" dirty="0">
                <a:solidFill>
                  <a:schemeClr val="tx1"/>
                </a:solidFill>
                <a:latin typeface="Times New Roman" pitchFamily="18" charset="0"/>
                <a:cs typeface="Times New Roman" pitchFamily="18" charset="0"/>
              </a:rPr>
              <a:t>-1</a:t>
            </a:r>
            <a:r>
              <a:rPr lang="zh-CN" altLang="en-US" dirty="0">
                <a:solidFill>
                  <a:schemeClr val="tx1"/>
                </a:solidFill>
                <a:latin typeface="Times New Roman" pitchFamily="18" charset="0"/>
                <a:cs typeface="Times New Roman" pitchFamily="18" charset="0"/>
              </a:rPr>
              <a:t>的处理得到密文。</a:t>
            </a:r>
            <a:endParaRPr lang="en-US" altLang="zh-CN" dirty="0">
              <a:solidFill>
                <a:schemeClr val="tx1"/>
              </a:solidFill>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8874FB65-180A-4924-8BB6-AEBBC1751C53}"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123" name="Rectangle 15"/>
          <p:cNvSpPr txBox="1">
            <a:spLocks noGrp="1"/>
          </p:cNvSpPr>
          <p:nvPr>
            <p:ph type="ftr" sz="quarter" idx="4294967295"/>
          </p:nvPr>
        </p:nvSpPr>
        <p:spPr>
          <a:xfrm>
            <a:off x="3626895" y="6174305"/>
            <a:ext cx="2895600" cy="457200"/>
          </a:xfrm>
        </p:spPr>
        <p:txBody>
          <a:bodyPr anchor="b"/>
          <a:lstStyle/>
          <a:p>
            <a:pPr marL="0" indent="0" algn="ctr" eaLnBrk="1" hangingPunct="1">
              <a:spcBef>
                <a:spcPct val="0"/>
              </a:spcBef>
              <a:buClrTx/>
              <a:buSzTx/>
              <a:buFontTx/>
              <a:buNone/>
            </a:pPr>
            <a:r>
              <a:rPr lang="zh-CN" altLang="en-US" sz="1400" dirty="0" smtClean="0">
                <a:latin typeface="+mn-lt"/>
                <a:ea typeface="+mn-ea"/>
                <a:cs typeface="+mn-cs"/>
              </a:rPr>
              <a:t>密码学</a:t>
            </a:r>
            <a:r>
              <a:rPr lang="en-US" altLang="zh-CN" sz="1400" dirty="0" smtClean="0">
                <a:latin typeface="+mn-lt"/>
                <a:ea typeface="+mn-ea"/>
                <a:cs typeface="+mn-cs"/>
              </a:rPr>
              <a:t>---</a:t>
            </a:r>
            <a:r>
              <a:rPr lang="zh-CN" altLang="en-US" sz="1400" dirty="0" smtClean="0">
                <a:latin typeface="+mn-lt"/>
                <a:ea typeface="+mn-ea"/>
                <a:cs typeface="+mn-cs"/>
              </a:rPr>
              <a:t>基础理论与应用</a:t>
            </a:r>
            <a:endParaRPr lang="en-US" altLang="zh-CN" sz="1400" dirty="0">
              <a:latin typeface="+mn-lt"/>
              <a:ea typeface="+mn-ea"/>
              <a:cs typeface="+mn-cs"/>
            </a:endParaRPr>
          </a:p>
        </p:txBody>
      </p:sp>
      <p:sp>
        <p:nvSpPr>
          <p:cNvPr id="5124" name="Rectangle 16"/>
          <p:cNvSpPr txBox="1">
            <a:spLocks noGrp="1"/>
          </p:cNvSpPr>
          <p:nvPr>
            <p:ph type="sldNum" sz="quarter" idx="4294967295"/>
          </p:nvPr>
        </p:nvSpPr>
        <p:spPr/>
        <p:txBody>
          <a:bodyPr anchor="b"/>
          <a:lstStyle/>
          <a:p>
            <a:pPr marL="0" indent="0" algn="r" eaLnBrk="1" hangingPunct="1">
              <a:spcBef>
                <a:spcPct val="0"/>
              </a:spcBef>
              <a:buClrTx/>
              <a:buSzTx/>
              <a:buFontTx/>
              <a:buNone/>
            </a:pPr>
            <a:fld id="{9A0DB2DC-4C9A-4742-B13C-FB6460FD3503}" type="slidenum">
              <a:rPr lang="en-US" altLang="zh-CN" sz="1400" dirty="0">
                <a:latin typeface="+mn-lt"/>
                <a:ea typeface="+mn-ea"/>
                <a:cs typeface="+mn-cs"/>
              </a:rPr>
              <a:t>30</a:t>
            </a:fld>
            <a:endParaRPr lang="en-US" altLang="zh-CN" sz="1400" dirty="0">
              <a:latin typeface="+mn-lt"/>
              <a:ea typeface="+mn-ea"/>
              <a:cs typeface="+mn-cs"/>
            </a:endParaRPr>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30</a:t>
            </a:fld>
            <a:endParaRPr lang="en-US" altLang="zh-CN" sz="1400" dirty="0"/>
          </a:p>
        </p:txBody>
      </p:sp>
    </p:spTree>
    <p:extLst>
      <p:ext uri="{BB962C8B-B14F-4D97-AF65-F5344CB8AC3E}">
        <p14:creationId xmlns:p14="http://schemas.microsoft.com/office/powerpoint/2010/main" val="573964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3.2.2 DES 算法描述</a:t>
            </a:r>
            <a:endParaRPr lang="zh-CN" altLang="en-US"/>
          </a:p>
        </p:txBody>
      </p:sp>
      <p:sp>
        <p:nvSpPr>
          <p:cNvPr id="3" name="内容占位符 2"/>
          <p:cNvSpPr>
            <a:spLocks noGrp="1"/>
          </p:cNvSpPr>
          <p:nvPr>
            <p:ph idx="1"/>
          </p:nvPr>
        </p:nvSpPr>
        <p:spPr>
          <a:xfrm>
            <a:off x="426085" y="1974850"/>
            <a:ext cx="8529320" cy="4157980"/>
          </a:xfrm>
        </p:spPr>
        <p:txBody>
          <a:bodyPr/>
          <a:lstStyle/>
          <a:p>
            <a:pPr marL="0" indent="720000">
              <a:buNone/>
            </a:pPr>
            <a:r>
              <a:rPr lang="zh-CN" altLang="en-US" sz="2800" dirty="0">
                <a:latin typeface="Times New Roman" panose="02020603050405020304" pitchFamily="18" charset="0"/>
                <a:cs typeface="Times New Roman" panose="02020603050405020304" pitchFamily="18" charset="0"/>
              </a:rPr>
              <a:t>初始置换IP用于对明文中的各位进行换位，目的在于打乱各位的次序。经过初始置换后，明文X变为 X</a:t>
            </a:r>
            <a:r>
              <a:rPr lang="en-US" altLang="zh-CN" sz="2800"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25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25000" dirty="0">
                <a:latin typeface="Times New Roman" panose="02020603050405020304" pitchFamily="18" charset="0"/>
                <a:cs typeface="Times New Roman" panose="02020603050405020304" pitchFamily="18" charset="0"/>
                <a:sym typeface="+mn-ea"/>
              </a:rPr>
              <a:t>64</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25000" dirty="0">
                <a:latin typeface="Times New Roman" panose="02020603050405020304" pitchFamily="18" charset="0"/>
                <a:cs typeface="Times New Roman" panose="02020603050405020304" pitchFamily="18" charset="0"/>
                <a:sym typeface="+mn-ea"/>
              </a:rPr>
              <a:t>58</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25000" dirty="0">
                <a:latin typeface="Times New Roman" panose="02020603050405020304" pitchFamily="18" charset="0"/>
                <a:cs typeface="Times New Roman" panose="02020603050405020304" pitchFamily="18" charset="0"/>
                <a:sym typeface="+mn-ea"/>
              </a:rPr>
              <a:t>50</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25000" dirty="0">
                <a:latin typeface="Times New Roman" panose="02020603050405020304" pitchFamily="18" charset="0"/>
                <a:cs typeface="Times New Roman" panose="02020603050405020304" pitchFamily="18" charset="0"/>
                <a:sym typeface="+mn-ea"/>
              </a:rPr>
              <a:t>7</a:t>
            </a:r>
            <a:r>
              <a:rPr lang="zh-CN" altLang="en-US" sz="2800" dirty="0">
                <a:latin typeface="Times New Roman" pitchFamily="18" charset="0"/>
                <a:cs typeface="Times New Roman" pitchFamily="18" charset="0"/>
                <a:sym typeface="+mn-ea"/>
              </a:rPr>
              <a:t>，即明文X中的第58位变为</a:t>
            </a:r>
            <a:r>
              <a:rPr lang="en-US" altLang="zh-CN" sz="2800" dirty="0">
                <a:latin typeface="Times New Roman" pitchFamily="18" charset="0"/>
                <a:cs typeface="Times New Roman" pitchFamily="18" charset="0"/>
              </a:rPr>
              <a:t>X'中的第1位，同理，逆初始置换IP</a:t>
            </a:r>
            <a:r>
              <a:rPr lang="en-US" altLang="zh-CN" sz="2800" baseline="30000" dirty="0">
                <a:latin typeface="Times New Roman" pitchFamily="18" charset="0"/>
                <a:cs typeface="Times New Roman" pitchFamily="18" charset="0"/>
              </a:rPr>
              <a:t>-1</a:t>
            </a:r>
            <a:r>
              <a:rPr lang="en-US" altLang="zh-CN" sz="2800" dirty="0">
                <a:latin typeface="Times New Roman" pitchFamily="18" charset="0"/>
                <a:cs typeface="Times New Roman" pitchFamily="18" charset="0"/>
              </a:rPr>
              <a:t>将16轮迭代后给出的64bit组进行置换</a:t>
            </a:r>
            <a:r>
              <a:rPr lang="zh-CN" altLang="en-US" sz="2800" dirty="0">
                <a:latin typeface="Times New Roman" pitchFamily="18" charset="0"/>
                <a:cs typeface="Times New Roman" pitchFamily="18" charset="0"/>
              </a:rPr>
              <a:t>。</a:t>
            </a:r>
            <a:endParaRPr lang="en-US" altLang="zh-CN" sz="2800" dirty="0">
              <a:latin typeface="Times New Roman" pitchFamily="18" charset="0"/>
              <a:cs typeface="Times New Roman" pitchFamily="18" charset="0"/>
            </a:endParaRPr>
          </a:p>
          <a:p>
            <a:pPr marL="0" indent="0">
              <a:buNone/>
            </a:pPr>
            <a:endParaRPr lang="en-US" altLang="zh-CN" sz="2800"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4FD37C2-7C05-48FF-982A-B96D70378BF1}"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7" name="图片 6" descr="微信图片_20191015213904"/>
          <p:cNvPicPr>
            <a:picLocks noChangeAspect="1"/>
          </p:cNvPicPr>
          <p:nvPr/>
        </p:nvPicPr>
        <p:blipFill>
          <a:blip r:embed="rId2"/>
          <a:stretch>
            <a:fillRect/>
          </a:stretch>
        </p:blipFill>
        <p:spPr>
          <a:xfrm>
            <a:off x="1927860" y="4180205"/>
            <a:ext cx="5133975" cy="1952625"/>
          </a:xfrm>
          <a:prstGeom prst="rect">
            <a:avLst/>
          </a:prstGeom>
        </p:spPr>
      </p:pic>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dirty="0" smtClean="0"/>
              <a:t>密码学</a:t>
            </a:r>
            <a:r>
              <a:rPr lang="en-US" altLang="zh-CN" dirty="0" smtClean="0"/>
              <a:t>---</a:t>
            </a:r>
            <a:r>
              <a:rPr lang="zh-CN" altLang="en-US"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31</a:t>
            </a:fld>
            <a:endParaRPr lang="en-US" altLang="zh-CN"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3.2.2 DES 算法描述</a:t>
            </a:r>
            <a:endParaRPr lang="zh-CN" altLang="en-US"/>
          </a:p>
        </p:txBody>
      </p:sp>
      <p:sp>
        <p:nvSpPr>
          <p:cNvPr id="3" name="内容占位符 2"/>
          <p:cNvSpPr>
            <a:spLocks noGrp="1"/>
          </p:cNvSpPr>
          <p:nvPr>
            <p:ph idx="1"/>
          </p:nvPr>
        </p:nvSpPr>
        <p:spPr>
          <a:xfrm>
            <a:off x="481965" y="2018030"/>
            <a:ext cx="8473440" cy="4114800"/>
          </a:xfrm>
        </p:spPr>
        <p:txBody>
          <a:bodyPr/>
          <a:lstStyle/>
          <a:p>
            <a:pPr marL="0" indent="0">
              <a:buNone/>
            </a:pPr>
            <a:r>
              <a:rPr lang="zh-CN" altLang="en-US" sz="2800" dirty="0"/>
              <a:t>DES一轮加密过程如图3.6所示。</a:t>
            </a:r>
          </a:p>
          <a:p>
            <a:pPr marL="0" indent="0">
              <a:buNone/>
            </a:pPr>
            <a:endParaRPr lang="zh-CN" altLang="en-US" sz="2800" dirty="0"/>
          </a:p>
          <a:p>
            <a:pPr marL="0" indent="0">
              <a:buNone/>
            </a:pPr>
            <a:endParaRPr lang="zh-CN" altLang="en-US" sz="2800" dirty="0"/>
          </a:p>
          <a:p>
            <a:pPr marL="0" indent="0">
              <a:buNone/>
            </a:pPr>
            <a:endParaRPr lang="zh-CN" altLang="en-US" sz="2800" dirty="0"/>
          </a:p>
          <a:p>
            <a:pPr marL="0" indent="0">
              <a:buNone/>
            </a:pPr>
            <a:endParaRPr lang="zh-CN" altLang="en-US" sz="2800" dirty="0"/>
          </a:p>
          <a:p>
            <a:pPr marL="0" indent="0">
              <a:buNone/>
            </a:pPr>
            <a:r>
              <a:rPr lang="zh-CN" altLang="en-US" sz="2800" dirty="0"/>
              <a:t>DES一轮加密可由下列公式表示，即</a:t>
            </a:r>
          </a:p>
          <a:p>
            <a:pPr marL="0" indent="0">
              <a:buNone/>
            </a:pPr>
            <a:r>
              <a:rPr lang="zh-CN" altLang="en-US" sz="2800" dirty="0"/>
              <a:t>                          </a:t>
            </a:r>
            <a:r>
              <a:rPr lang="en-US" altLang="zh-CN" sz="2800" dirty="0">
                <a:latin typeface="Times New Roman" pitchFamily="18" charset="0"/>
                <a:cs typeface="Times New Roman" pitchFamily="18" charset="0"/>
              </a:rPr>
              <a:t>L</a:t>
            </a:r>
            <a:r>
              <a:rPr lang="en-US" altLang="zh-CN" sz="2800" i="1" baseline="-25000" dirty="0">
                <a:latin typeface="Times New Roman" pitchFamily="18" charset="0"/>
                <a:cs typeface="Times New Roman" pitchFamily="18" charset="0"/>
              </a:rPr>
              <a:t>i</a:t>
            </a:r>
            <a:r>
              <a:rPr lang="en-US" altLang="zh-CN" sz="2800" dirty="0">
                <a:latin typeface="Times New Roman" pitchFamily="18" charset="0"/>
                <a:cs typeface="Times New Roman" pitchFamily="18" charset="0"/>
              </a:rPr>
              <a:t>=R</a:t>
            </a:r>
            <a:r>
              <a:rPr lang="en-US" altLang="zh-CN" sz="2800" i="1" baseline="-25000" dirty="0">
                <a:latin typeface="Times New Roman" pitchFamily="18" charset="0"/>
                <a:cs typeface="Times New Roman" pitchFamily="18" charset="0"/>
              </a:rPr>
              <a:t>i</a:t>
            </a:r>
            <a:r>
              <a:rPr lang="en-US" altLang="zh-CN" sz="2800" baseline="-25000" dirty="0">
                <a:latin typeface="Times New Roman" pitchFamily="18" charset="0"/>
                <a:cs typeface="Times New Roman" pitchFamily="18" charset="0"/>
              </a:rPr>
              <a:t>-1</a:t>
            </a:r>
          </a:p>
          <a:p>
            <a:pPr marL="0" indent="0" algn="ctr">
              <a:buNone/>
            </a:pPr>
            <a:r>
              <a:rPr lang="en-US" altLang="zh-CN" sz="2800" dirty="0">
                <a:latin typeface="Times New Roman" pitchFamily="18" charset="0"/>
                <a:cs typeface="Times New Roman" pitchFamily="18" charset="0"/>
              </a:rPr>
              <a:t>R</a:t>
            </a:r>
            <a:r>
              <a:rPr lang="en-US" altLang="zh-CN" sz="2800" i="1" baseline="-25000" dirty="0">
                <a:latin typeface="Times New Roman" pitchFamily="18" charset="0"/>
                <a:cs typeface="Times New Roman" pitchFamily="18" charset="0"/>
              </a:rPr>
              <a:t>i</a:t>
            </a:r>
            <a:r>
              <a:rPr lang="en-US" altLang="zh-CN" sz="2800" dirty="0">
                <a:latin typeface="Times New Roman" pitchFamily="18" charset="0"/>
                <a:cs typeface="Times New Roman" pitchFamily="18" charset="0"/>
              </a:rPr>
              <a:t>=L</a:t>
            </a:r>
            <a:r>
              <a:rPr lang="en-US" altLang="zh-CN" sz="2800" i="1" baseline="-25000" dirty="0">
                <a:latin typeface="Times New Roman" pitchFamily="18" charset="0"/>
                <a:cs typeface="Times New Roman" pitchFamily="18" charset="0"/>
              </a:rPr>
              <a:t>i</a:t>
            </a:r>
            <a:r>
              <a:rPr lang="en-US" altLang="zh-CN" sz="2800" baseline="-25000" dirty="0">
                <a:latin typeface="Times New Roman" pitchFamily="18" charset="0"/>
                <a:cs typeface="Times New Roman" pitchFamily="18" charset="0"/>
              </a:rPr>
              <a:t>-1</a:t>
            </a:r>
            <a:r>
              <a:rPr lang="en-US" altLang="zh-CN" sz="2800" dirty="0">
                <a:latin typeface="Times New Roman" pitchFamily="18" charset="0"/>
                <a:ea typeface="Cambria Math" panose="02040503050406030204" pitchFamily="18" charset="0"/>
                <a:cs typeface="Times New Roman" pitchFamily="18" charset="0"/>
              </a:rPr>
              <a:t>⨁</a:t>
            </a:r>
            <a:r>
              <a:rPr lang="en-US" altLang="zh-CN" sz="2800" i="1" dirty="0">
                <a:latin typeface="Times New Roman" pitchFamily="18" charset="0"/>
                <a:cs typeface="Times New Roman" pitchFamily="18" charset="0"/>
              </a:rPr>
              <a:t>f</a:t>
            </a:r>
            <a:r>
              <a:rPr lang="en-US" altLang="zh-CN" sz="2800" dirty="0">
                <a:latin typeface="Times New Roman" pitchFamily="18" charset="0"/>
                <a:cs typeface="Times New Roman" pitchFamily="18" charset="0"/>
              </a:rPr>
              <a:t>(R</a:t>
            </a:r>
            <a:r>
              <a:rPr lang="en-US" altLang="zh-CN" sz="2800" i="1" baseline="-25000" dirty="0">
                <a:latin typeface="Times New Roman" pitchFamily="18" charset="0"/>
                <a:cs typeface="Times New Roman" pitchFamily="18" charset="0"/>
              </a:rPr>
              <a:t>i</a:t>
            </a:r>
            <a:r>
              <a:rPr lang="en-US" altLang="zh-CN" sz="2800" baseline="-25000" dirty="0">
                <a:latin typeface="Times New Roman" pitchFamily="18" charset="0"/>
                <a:cs typeface="Times New Roman" pitchFamily="18" charset="0"/>
              </a:rPr>
              <a:t>-1</a:t>
            </a:r>
            <a:r>
              <a:rPr lang="en-US" altLang="zh-CN" sz="2800" dirty="0">
                <a:latin typeface="Times New Roman" pitchFamily="18" charset="0"/>
                <a:cs typeface="Times New Roman" pitchFamily="18" charset="0"/>
              </a:rPr>
              <a:t>,K</a:t>
            </a:r>
            <a:r>
              <a:rPr lang="en-US" altLang="zh-CN" sz="2800" i="1" baseline="-25000" dirty="0">
                <a:latin typeface="Times New Roman" pitchFamily="18" charset="0"/>
                <a:cs typeface="Times New Roman" pitchFamily="18" charset="0"/>
              </a:rPr>
              <a:t>i</a:t>
            </a:r>
            <a:r>
              <a:rPr lang="en-US" altLang="zh-CN" sz="2800" dirty="0">
                <a:latin typeface="Times New Roman" pitchFamily="18" charset="0"/>
                <a:cs typeface="Times New Roman" pitchFamily="18" charset="0"/>
              </a:rPr>
              <a:t>)</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327D679-182E-41A3-B397-CDC406B14140}"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7" name="图片 6" descr="微信图片_20191015213916"/>
          <p:cNvPicPr>
            <a:picLocks noChangeAspect="1"/>
          </p:cNvPicPr>
          <p:nvPr/>
        </p:nvPicPr>
        <p:blipFill>
          <a:blip r:embed="rId2"/>
          <a:stretch>
            <a:fillRect/>
          </a:stretch>
        </p:blipFill>
        <p:spPr>
          <a:xfrm>
            <a:off x="5742130" y="2078850"/>
            <a:ext cx="3290999" cy="2475275"/>
          </a:xfrm>
          <a:prstGeom prst="rect">
            <a:avLst/>
          </a:prstGeom>
        </p:spPr>
      </p:pic>
      <p:sp>
        <p:nvSpPr>
          <p:cNvPr id="9"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10"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32</a:t>
            </a:fld>
            <a:endParaRPr lang="en-US" altLang="zh-CN"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3.2.2 DES 算法描述</a:t>
            </a:r>
            <a:endParaRPr lang="zh-CN" altLang="en-US"/>
          </a:p>
        </p:txBody>
      </p:sp>
      <p:sp>
        <p:nvSpPr>
          <p:cNvPr id="3" name="内容占位符 2"/>
          <p:cNvSpPr>
            <a:spLocks noGrp="1"/>
          </p:cNvSpPr>
          <p:nvPr>
            <p:ph idx="1"/>
          </p:nvPr>
        </p:nvSpPr>
        <p:spPr>
          <a:xfrm>
            <a:off x="492125" y="2018030"/>
            <a:ext cx="8463280" cy="4114800"/>
          </a:xfrm>
        </p:spPr>
        <p:txBody>
          <a:bodyPr/>
          <a:lstStyle/>
          <a:p>
            <a:pPr marL="0" indent="0">
              <a:buNone/>
            </a:pPr>
            <a:r>
              <a:rPr lang="zh-CN" altLang="en-US" sz="2800" dirty="0">
                <a:latin typeface="Times New Roman" pitchFamily="18" charset="0"/>
                <a:cs typeface="Times New Roman" pitchFamily="18" charset="0"/>
              </a:rPr>
              <a:t>DES轮密钥K</a:t>
            </a:r>
            <a:r>
              <a:rPr lang="zh-CN" altLang="en-US" sz="2800" baseline="-25000" dirty="0">
                <a:latin typeface="Times New Roman" pitchFamily="18" charset="0"/>
                <a:cs typeface="Times New Roman" pitchFamily="18" charset="0"/>
              </a:rPr>
              <a:t>i</a:t>
            </a:r>
            <a:r>
              <a:rPr lang="zh-CN" altLang="en-US" sz="2800" dirty="0">
                <a:latin typeface="Times New Roman" pitchFamily="18" charset="0"/>
                <a:cs typeface="Times New Roman" pitchFamily="18" charset="0"/>
              </a:rPr>
              <a:t>生成过程如图3.7所示。</a:t>
            </a:r>
          </a:p>
          <a:p>
            <a:pPr marL="0" indent="0">
              <a:buNone/>
            </a:pPr>
            <a:endParaRPr lang="zh-CN" altLang="en-US" sz="2800"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4FFC6571-365B-4C95-B71C-962625DA749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6" name="图片 5" descr="微信图片_20191015214139"/>
          <p:cNvPicPr>
            <a:picLocks noChangeAspect="1"/>
          </p:cNvPicPr>
          <p:nvPr/>
        </p:nvPicPr>
        <p:blipFill>
          <a:blip r:embed="rId2"/>
          <a:stretch>
            <a:fillRect/>
          </a:stretch>
        </p:blipFill>
        <p:spPr>
          <a:xfrm>
            <a:off x="2745105" y="2497455"/>
            <a:ext cx="2969895" cy="3822065"/>
          </a:xfrm>
          <a:prstGeom prst="rect">
            <a:avLst/>
          </a:prstGeom>
        </p:spPr>
      </p:pic>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33</a:t>
            </a:fld>
            <a:endParaRPr lang="en-US" altLang="zh-CN"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3.2.2 DES 算法描述</a:t>
            </a:r>
            <a:endParaRPr lang="zh-CN" altLang="en-US"/>
          </a:p>
        </p:txBody>
      </p:sp>
      <p:sp>
        <p:nvSpPr>
          <p:cNvPr id="3" name="内容占位符 2"/>
          <p:cNvSpPr>
            <a:spLocks noGrp="1"/>
          </p:cNvSpPr>
          <p:nvPr>
            <p:ph idx="1"/>
          </p:nvPr>
        </p:nvSpPr>
        <p:spPr>
          <a:xfrm>
            <a:off x="459105" y="1875155"/>
            <a:ext cx="8496300" cy="4542790"/>
          </a:xfrm>
        </p:spPr>
        <p:txBody>
          <a:bodyPr/>
          <a:lstStyle/>
          <a:p>
            <a:pPr marL="0" indent="720000">
              <a:buNone/>
            </a:pPr>
            <a:r>
              <a:rPr lang="zh-CN" altLang="en-US" sz="2800" dirty="0">
                <a:latin typeface="Times New Roman" panose="02020603050405020304" pitchFamily="18" charset="0"/>
                <a:cs typeface="Times New Roman" panose="02020603050405020304" pitchFamily="18" charset="0"/>
              </a:rPr>
              <a:t>（1）设输入的64bit</a:t>
            </a:r>
            <a:r>
              <a:rPr lang="zh-CN" altLang="en-US" sz="2800" dirty="0" smtClean="0">
                <a:latin typeface="Times New Roman" panose="02020603050405020304" pitchFamily="18" charset="0"/>
                <a:cs typeface="Times New Roman" panose="02020603050405020304" pitchFamily="18" charset="0"/>
              </a:rPr>
              <a:t>密钥</a:t>
            </a:r>
            <a:r>
              <a:rPr lang="en-US" altLang="zh-CN" sz="2800" dirty="0" smtClean="0">
                <a:latin typeface="Times New Roman" panose="02020603050405020304" pitchFamily="18" charset="0"/>
                <a:cs typeface="Times New Roman" panose="02020603050405020304" pitchFamily="18" charset="0"/>
              </a:rPr>
              <a:t>K</a:t>
            </a:r>
            <a:r>
              <a:rPr lang="zh-CN" altLang="en-US" sz="2800" dirty="0" smtClean="0">
                <a:latin typeface="Times New Roman" panose="02020603050405020304" pitchFamily="18" charset="0"/>
                <a:cs typeface="Times New Roman" panose="02020603050405020304" pitchFamily="18" charset="0"/>
              </a:rPr>
              <a:t>=</a:t>
            </a:r>
            <a:r>
              <a:rPr lang="zh-CN" altLang="en-US" sz="2800" i="1"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r>
              <a:rPr lang="zh-CN" altLang="en-US" sz="2800" i="1"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zh-CN" altLang="en-US" sz="2800" i="1"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64</a:t>
            </a:r>
            <a:r>
              <a:rPr lang="zh-CN" altLang="en-US" sz="2800" dirty="0">
                <a:latin typeface="Times New Roman" panose="02020603050405020304" pitchFamily="18" charset="0"/>
                <a:cs typeface="Times New Roman" panose="02020603050405020304" pitchFamily="18" charset="0"/>
              </a:rPr>
              <a:t>,</a:t>
            </a:r>
            <a:r>
              <a:rPr lang="zh-CN" altLang="en-US" sz="2800" i="1" dirty="0">
                <a:latin typeface="Times New Roman" panose="02020603050405020304" pitchFamily="18" charset="0"/>
                <a:cs typeface="Times New Roman" panose="02020603050405020304" pitchFamily="18" charset="0"/>
              </a:rPr>
              <a:t>k</a:t>
            </a:r>
            <a:r>
              <a:rPr lang="en-US" altLang="zh-CN" sz="2800" i="1" baseline="-250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ϵ{0,1}</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i</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64</a:t>
            </a:r>
            <a:r>
              <a:rPr lang="zh-CN" altLang="en-US" sz="2800" dirty="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密钥</a:t>
            </a:r>
            <a:r>
              <a:rPr lang="en-US" altLang="zh-CN" sz="2800" dirty="0" smtClean="0">
                <a:latin typeface="Times New Roman" pitchFamily="18" charset="0"/>
                <a:cs typeface="Times New Roman" pitchFamily="18" charset="0"/>
              </a:rPr>
              <a:t>K</a:t>
            </a:r>
            <a:r>
              <a:rPr lang="zh-CN" altLang="en-US" sz="2800" dirty="0" smtClean="0">
                <a:latin typeface="Times New Roman" pitchFamily="18" charset="0"/>
                <a:cs typeface="Times New Roman" pitchFamily="18" charset="0"/>
              </a:rPr>
              <a:t>中</a:t>
            </a:r>
            <a:r>
              <a:rPr lang="zh-CN" altLang="en-US" sz="2800" dirty="0">
                <a:latin typeface="Times New Roman" panose="02020603050405020304" pitchFamily="18" charset="0"/>
                <a:cs typeface="Times New Roman" panose="02020603050405020304" pitchFamily="18" charset="0"/>
              </a:rPr>
              <a:t>有8位是奇偶校验位。</a:t>
            </a:r>
          </a:p>
          <a:p>
            <a:pPr marL="0" indent="720000">
              <a:buNone/>
            </a:pPr>
            <a:r>
              <a:rPr lang="zh-CN" altLang="en-US" sz="2800" dirty="0">
                <a:latin typeface="Times New Roman" panose="02020603050405020304" pitchFamily="18" charset="0"/>
                <a:cs typeface="Times New Roman" panose="02020603050405020304" pitchFamily="18" charset="0"/>
              </a:rPr>
              <a:t>（2）对于1</a:t>
            </a:r>
            <a:r>
              <a:rPr lang="zh-CN" altLang="en-US" sz="2800" dirty="0">
                <a:latin typeface="Times New Roman" panose="02020603050405020304" pitchFamily="18" charset="0"/>
                <a:cs typeface="Times New Roman" panose="02020603050405020304" pitchFamily="18" charset="0"/>
                <a:sym typeface="+mn-ea"/>
              </a:rPr>
              <a:t>≤</a:t>
            </a:r>
            <a:r>
              <a:rPr lang="en-US" altLang="zh-CN" sz="2800" i="1" dirty="0">
                <a:latin typeface="Times New Roman" panose="02020603050405020304" pitchFamily="18" charset="0"/>
                <a:cs typeface="Times New Roman" panose="02020603050405020304" pitchFamily="18" charset="0"/>
                <a:sym typeface="+mn-ea"/>
              </a:rPr>
              <a:t>i</a:t>
            </a:r>
            <a:r>
              <a:rPr lang="zh-CN" altLang="en-US"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rPr>
              <a:t>16，</a:t>
            </a:r>
            <a:r>
              <a:rPr lang="en-US" altLang="zh-CN" sz="2800" dirty="0">
                <a:latin typeface="Times New Roman" panose="02020603050405020304" pitchFamily="18" charset="0"/>
                <a:cs typeface="Times New Roman" panose="02020603050405020304" pitchFamily="18" charset="0"/>
              </a:rPr>
              <a:t>C</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=LS</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(C</a:t>
            </a:r>
            <a:r>
              <a:rPr lang="en-US" altLang="zh-CN" sz="2800" i="1" baseline="-25000" dirty="0">
                <a:latin typeface="Times New Roman" panose="02020603050405020304" pitchFamily="18" charset="0"/>
                <a:cs typeface="Times New Roman" panose="02020603050405020304" pitchFamily="18" charset="0"/>
              </a:rPr>
              <a:t>i</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D</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=LS</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(D</a:t>
            </a:r>
            <a:r>
              <a:rPr lang="en-US" altLang="zh-CN" sz="2800" i="1" baseline="-25000" dirty="0">
                <a:latin typeface="Times New Roman" panose="02020603050405020304" pitchFamily="18" charset="0"/>
                <a:cs typeface="Times New Roman" panose="02020603050405020304" pitchFamily="18" charset="0"/>
              </a:rPr>
              <a:t>i</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p>
          <a:p>
            <a:pPr marL="0" indent="720000">
              <a:buNone/>
            </a:pPr>
            <a:r>
              <a:rPr lang="zh-CN" altLang="en-US" sz="2800" dirty="0">
                <a:latin typeface="Times New Roman" panose="02020603050405020304" pitchFamily="18" charset="0"/>
                <a:cs typeface="Times New Roman" panose="02020603050405020304" pitchFamily="18" charset="0"/>
              </a:rPr>
              <a:t>（3）K</a:t>
            </a:r>
            <a:r>
              <a:rPr lang="en-US" altLang="zh-CN" sz="2800" i="1" baseline="-250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=P</a:t>
            </a:r>
            <a:r>
              <a:rPr lang="zh-CN" altLang="en-US" sz="2800" dirty="0">
                <a:latin typeface="Times New Roman" panose="02020603050405020304" pitchFamily="18" charset="0"/>
                <a:cs typeface="Times New Roman" panose="02020603050405020304" pitchFamily="18" charset="0"/>
              </a:rPr>
              <a:t>C</a:t>
            </a:r>
            <a:r>
              <a:rPr lang="en-US" altLang="zh-CN" sz="2800" dirty="0">
                <a:latin typeface="Times New Roman" panose="02020603050405020304" pitchFamily="18" charset="0"/>
                <a:cs typeface="Times New Roman" panose="02020603050405020304" pitchFamily="18" charset="0"/>
              </a:rPr>
              <a:t>_2(C</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D</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 ，PC_2为固定置换，选择置换PC_2如表3.4所示。</a:t>
            </a:r>
          </a:p>
          <a:p>
            <a:pPr marL="0" indent="0">
              <a:buNone/>
            </a:pPr>
            <a:endParaRPr lang="zh-CN" altLang="en-US" sz="2800" dirty="0"/>
          </a:p>
          <a:p>
            <a:pPr marL="0" indent="0">
              <a:buNone/>
            </a:pPr>
            <a:endParaRPr lang="zh-CN" altLang="en-US" sz="2800"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62E1A510-C305-4324-A9DD-EEE56B1E577C}"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8" name="图片 7" descr="微信图片_20191015214254"/>
          <p:cNvPicPr>
            <a:picLocks noChangeAspect="1"/>
          </p:cNvPicPr>
          <p:nvPr/>
        </p:nvPicPr>
        <p:blipFill>
          <a:blip r:embed="rId2"/>
          <a:stretch>
            <a:fillRect/>
          </a:stretch>
        </p:blipFill>
        <p:spPr>
          <a:xfrm>
            <a:off x="2247265" y="4602383"/>
            <a:ext cx="3854905" cy="1641572"/>
          </a:xfrm>
          <a:prstGeom prst="rect">
            <a:avLst/>
          </a:prstGeom>
        </p:spPr>
      </p:pic>
      <p:sp>
        <p:nvSpPr>
          <p:cNvPr id="9" name="页脚占位符 4"/>
          <p:cNvSpPr txBox="1">
            <a:spLocks noGrp="1"/>
          </p:cNvSpPr>
          <p:nvPr>
            <p:ph type="ftr" sz="quarter" idx="11"/>
          </p:nvPr>
        </p:nvSpPr>
        <p:spPr>
          <a:xfrm>
            <a:off x="3657600" y="6243638"/>
            <a:ext cx="2895600" cy="457200"/>
          </a:xfrm>
        </p:spPr>
        <p:txBody>
          <a:bodyPr anchor="b"/>
          <a:lstStyle/>
          <a:p>
            <a:r>
              <a:rPr lang="zh-CN" altLang="en-US" dirty="0"/>
              <a:t>密码学</a:t>
            </a:r>
            <a:r>
              <a:rPr lang="en-US" altLang="zh-CN" dirty="0"/>
              <a:t>---</a:t>
            </a:r>
            <a:r>
              <a:rPr lang="zh-CN" altLang="en-US" dirty="0"/>
              <a:t>基础理论与应用</a:t>
            </a:r>
            <a:endParaRPr lang="en-US" altLang="zh-CN" dirty="0"/>
          </a:p>
        </p:txBody>
      </p:sp>
      <p:sp>
        <p:nvSpPr>
          <p:cNvPr id="10"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34</a:t>
            </a:fld>
            <a:endParaRPr lang="en-US" altLang="zh-CN" sz="1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21551" y="2017713"/>
            <a:ext cx="3285364" cy="4114800"/>
          </a:xfrm>
        </p:spPr>
        <p:txBody>
          <a:bodyPr/>
          <a:lstStyle/>
          <a:p>
            <a:pPr>
              <a:buSzPct val="100000"/>
              <a:buFont typeface="Wingdings" pitchFamily="2" charset="2"/>
              <a:buChar char="Ø"/>
            </a:pPr>
            <a:r>
              <a:rPr lang="zh-CN" altLang="en-US" dirty="0">
                <a:sym typeface="+mn-ea"/>
              </a:rPr>
              <a:t>加密函数f是整个DES算法的核心，是其中最重要的</a:t>
            </a:r>
            <a:r>
              <a:rPr lang="zh-CN" altLang="en-US" dirty="0" smtClean="0">
                <a:sym typeface="+mn-ea"/>
              </a:rPr>
              <a:t>部分</a:t>
            </a:r>
            <a:endParaRPr lang="en-US" altLang="zh-CN" dirty="0" smtClean="0">
              <a:sym typeface="+mn-ea"/>
            </a:endParaRPr>
          </a:p>
          <a:p>
            <a:pPr>
              <a:buSzPct val="100000"/>
              <a:buFont typeface="Wingdings" pitchFamily="2" charset="2"/>
              <a:buChar char="Ø"/>
            </a:pPr>
            <a:r>
              <a:rPr lang="zh-CN" altLang="en-US" dirty="0" smtClean="0">
                <a:sym typeface="+mn-ea"/>
              </a:rPr>
              <a:t>函数</a:t>
            </a:r>
            <a:r>
              <a:rPr lang="zh-CN" altLang="en-US" dirty="0">
                <a:sym typeface="+mn-ea"/>
              </a:rPr>
              <a:t>f如图3.8所示。</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40ADEA5B-3474-4DAC-B5A8-C147A5CF8EC6}"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F64603-CA4B-40BF-A698-D3ABF5564C0C}"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35</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7" name="内容占位符 2" descr="微信图片_20191015214344"/>
          <p:cNvPicPr>
            <a:picLocks noChangeAspect="1"/>
          </p:cNvPicPr>
          <p:nvPr/>
        </p:nvPicPr>
        <p:blipFill>
          <a:blip r:embed="rId2"/>
          <a:stretch>
            <a:fillRect/>
          </a:stretch>
        </p:blipFill>
        <p:spPr>
          <a:xfrm>
            <a:off x="4562324" y="2033845"/>
            <a:ext cx="4002404" cy="4185465"/>
          </a:xfrm>
          <a:prstGeom prst="rect">
            <a:avLst/>
          </a:prstGeom>
          <a:noFill/>
          <a:ln w="9525">
            <a:noFill/>
          </a:ln>
        </p:spPr>
      </p:pic>
    </p:spTree>
    <p:extLst>
      <p:ext uri="{BB962C8B-B14F-4D97-AF65-F5344CB8AC3E}">
        <p14:creationId xmlns:p14="http://schemas.microsoft.com/office/powerpoint/2010/main" val="1331118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11560" y="2017713"/>
            <a:ext cx="8055895" cy="4114800"/>
          </a:xfrm>
        </p:spPr>
        <p:txBody>
          <a:bodyPr/>
          <a:lstStyle/>
          <a:p>
            <a:pPr>
              <a:buSzPct val="100000"/>
              <a:buFont typeface="Wingdings" pitchFamily="2" charset="2"/>
              <a:buChar char="Ø"/>
            </a:pPr>
            <a:r>
              <a:rPr lang="zh-CN" altLang="en-US" dirty="0" smtClean="0">
                <a:latin typeface="Times New Roman" pitchFamily="18" charset="0"/>
                <a:cs typeface="Times New Roman" pitchFamily="18" charset="0"/>
              </a:rPr>
              <a:t>函数 </a:t>
            </a:r>
            <a:r>
              <a:rPr lang="en-US" altLang="zh-CN" i="1" dirty="0" smtClean="0">
                <a:latin typeface="Times New Roman" pitchFamily="18" charset="0"/>
                <a:cs typeface="Times New Roman" pitchFamily="18" charset="0"/>
              </a:rPr>
              <a:t>f  </a:t>
            </a:r>
            <a:r>
              <a:rPr lang="zh-CN" altLang="en-US" dirty="0" smtClean="0">
                <a:latin typeface="Times New Roman" pitchFamily="18" charset="0"/>
                <a:cs typeface="Times New Roman" pitchFamily="18" charset="0"/>
              </a:rPr>
              <a:t>以</a:t>
            </a:r>
            <a:r>
              <a:rPr lang="zh-CN" altLang="en-US" dirty="0">
                <a:latin typeface="Times New Roman" pitchFamily="18" charset="0"/>
                <a:cs typeface="Times New Roman" pitchFamily="18" charset="0"/>
              </a:rPr>
              <a:t>长度为</a:t>
            </a:r>
            <a:r>
              <a:rPr lang="en-US" altLang="zh-CN" dirty="0">
                <a:latin typeface="Times New Roman" pitchFamily="18" charset="0"/>
                <a:cs typeface="Times New Roman" pitchFamily="18" charset="0"/>
              </a:rPr>
              <a:t>32</a:t>
            </a:r>
            <a:r>
              <a:rPr lang="zh-CN" altLang="en-US" dirty="0">
                <a:latin typeface="Times New Roman" pitchFamily="18" charset="0"/>
                <a:cs typeface="Times New Roman" pitchFamily="18" charset="0"/>
              </a:rPr>
              <a:t>的比特串 </a:t>
            </a:r>
            <a:r>
              <a:rPr lang="en-US" altLang="zh-CN" dirty="0" smtClean="0">
                <a:latin typeface="Times New Roman" pitchFamily="18" charset="0"/>
                <a:cs typeface="Times New Roman" pitchFamily="18" charset="0"/>
              </a:rPr>
              <a:t>A=</a:t>
            </a:r>
            <a:r>
              <a:rPr lang="en-US" altLang="zh-CN" i="1" dirty="0">
                <a:latin typeface="Times New Roman" pitchFamily="18" charset="0"/>
                <a:cs typeface="Times New Roman" pitchFamily="18" charset="0"/>
              </a:rPr>
              <a:t>R</a:t>
            </a:r>
            <a:r>
              <a:rPr lang="en-US" altLang="zh-CN" dirty="0" smtClean="0">
                <a:latin typeface="Times New Roman" pitchFamily="18" charset="0"/>
                <a:cs typeface="Times New Roman" pitchFamily="18" charset="0"/>
              </a:rPr>
              <a:t>(32bit</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作为第</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个输入，以长度为</a:t>
            </a:r>
            <a:r>
              <a:rPr lang="en-US" altLang="zh-CN" dirty="0">
                <a:latin typeface="Times New Roman" pitchFamily="18" charset="0"/>
                <a:cs typeface="Times New Roman" pitchFamily="18" charset="0"/>
              </a:rPr>
              <a:t>48</a:t>
            </a:r>
            <a:r>
              <a:rPr lang="zh-CN" altLang="en-US" dirty="0">
                <a:latin typeface="Times New Roman" pitchFamily="18" charset="0"/>
                <a:cs typeface="Times New Roman" pitchFamily="18" charset="0"/>
              </a:rPr>
              <a:t>的比特串变元 </a:t>
            </a:r>
            <a:r>
              <a:rPr lang="en-US" altLang="zh-CN" dirty="0" smtClean="0">
                <a:latin typeface="Times New Roman" pitchFamily="18" charset="0"/>
                <a:cs typeface="Times New Roman" pitchFamily="18" charset="0"/>
              </a:rPr>
              <a:t>J=</a:t>
            </a:r>
            <a:r>
              <a:rPr lang="en-US" altLang="zh-CN" i="1" dirty="0" smtClean="0">
                <a:latin typeface="Times New Roman" pitchFamily="18" charset="0"/>
                <a:cs typeface="Times New Roman" pitchFamily="18" charset="0"/>
              </a:rPr>
              <a:t>K</a:t>
            </a:r>
            <a:r>
              <a:rPr lang="en-US" altLang="zh-CN" dirty="0" smtClean="0">
                <a:latin typeface="Times New Roman" pitchFamily="18" charset="0"/>
                <a:cs typeface="Times New Roman" pitchFamily="18" charset="0"/>
              </a:rPr>
              <a:t>(48bit</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作为第</a:t>
            </a:r>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个输入，产生的输出是长度为</a:t>
            </a:r>
            <a:r>
              <a:rPr lang="en-US" altLang="zh-CN" dirty="0">
                <a:latin typeface="Times New Roman" pitchFamily="18" charset="0"/>
                <a:cs typeface="Times New Roman" pitchFamily="18" charset="0"/>
              </a:rPr>
              <a:t>32</a:t>
            </a:r>
            <a:r>
              <a:rPr lang="zh-CN" altLang="en-US" dirty="0">
                <a:latin typeface="Times New Roman" pitchFamily="18" charset="0"/>
                <a:cs typeface="Times New Roman" pitchFamily="18" charset="0"/>
              </a:rPr>
              <a:t>的位串，具体过程如下。</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8CB7E8E-09D0-40ED-9F0F-80E847B6556D}"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F64603-CA4B-40BF-A698-D3ABF5564C0C}"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36</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801887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76546" y="2017713"/>
            <a:ext cx="5040560" cy="4114800"/>
          </a:xfrm>
        </p:spPr>
        <p:txBody>
          <a:bodyPr/>
          <a:lstStyle/>
          <a:p>
            <a:pPr>
              <a:buSzPct val="100000"/>
              <a:buFont typeface="Wingdings" pitchFamily="2" charset="2"/>
              <a:buChar char="Ø"/>
            </a:pPr>
            <a:r>
              <a:rPr lang="zh-CN" altLang="en-US" dirty="0">
                <a:latin typeface="Times New Roman" pitchFamily="18" charset="0"/>
                <a:cs typeface="Times New Roman" panose="02020603050405020304" pitchFamily="18" charset="0"/>
              </a:rPr>
              <a:t>对第1个变元A，由给定的选择扩展函数E将其扩展成48 </a:t>
            </a:r>
            <a:r>
              <a:rPr lang="zh-CN" altLang="en-US" dirty="0" smtClean="0">
                <a:latin typeface="Times New Roman" pitchFamily="18" charset="0"/>
                <a:cs typeface="Times New Roman" panose="02020603050405020304" pitchFamily="18" charset="0"/>
              </a:rPr>
              <a:t>位</a:t>
            </a:r>
            <a:r>
              <a:rPr lang="zh-CN" altLang="en-US" dirty="0">
                <a:latin typeface="Times New Roman" pitchFamily="18" charset="0"/>
                <a:cs typeface="Times New Roman" panose="02020603050405020304" pitchFamily="18" charset="0"/>
              </a:rPr>
              <a:t>串E(A)。其中位选择函数E如表3.5所</a:t>
            </a:r>
            <a:r>
              <a:rPr lang="zh-CN" altLang="en-US" dirty="0" smtClean="0">
                <a:latin typeface="Times New Roman" pitchFamily="18" charset="0"/>
                <a:cs typeface="Times New Roman" panose="02020603050405020304" pitchFamily="18" charset="0"/>
              </a:rPr>
              <a:t>示</a:t>
            </a:r>
            <a:endParaRPr lang="en-US" altLang="zh-CN" dirty="0" smtClean="0">
              <a:latin typeface="Times New Roman" pitchFamily="18" charset="0"/>
              <a:cs typeface="Times New Roman" panose="02020603050405020304" pitchFamily="18" charset="0"/>
            </a:endParaRPr>
          </a:p>
          <a:p>
            <a:pPr>
              <a:buSzPct val="100000"/>
              <a:buFont typeface="Wingdings" pitchFamily="2" charset="2"/>
              <a:buChar char="Ø"/>
            </a:pPr>
            <a:r>
              <a:rPr lang="zh-CN" altLang="en-US" dirty="0" smtClean="0">
                <a:latin typeface="Times New Roman" pitchFamily="18" charset="0"/>
                <a:cs typeface="Times New Roman" panose="02020603050405020304" pitchFamily="18" charset="0"/>
              </a:rPr>
              <a:t>E</a:t>
            </a:r>
            <a:r>
              <a:rPr lang="zh-CN" altLang="en-US" dirty="0">
                <a:latin typeface="Times New Roman" pitchFamily="18" charset="0"/>
                <a:cs typeface="Times New Roman" panose="02020603050405020304" pitchFamily="18" charset="0"/>
              </a:rPr>
              <a:t>(A)⨁ J，进行按位模2加运算，并把结果写成连续的8个6位串，B</a:t>
            </a:r>
            <a:r>
              <a:rPr lang="zh-CN" altLang="en-US" dirty="0" smtClean="0">
                <a:latin typeface="Times New Roman" pitchFamily="18" charset="0"/>
                <a:cs typeface="Times New Roman" panose="02020603050405020304" pitchFamily="18" charset="0"/>
              </a:rPr>
              <a:t>=</a:t>
            </a:r>
            <a:r>
              <a:rPr lang="en-US" altLang="zh-CN" dirty="0" smtClean="0">
                <a:latin typeface="Times New Roman" pitchFamily="18" charset="0"/>
                <a:cs typeface="Times New Roman" panose="02020603050405020304" pitchFamily="18" charset="0"/>
              </a:rPr>
              <a:t>B</a:t>
            </a:r>
            <a:r>
              <a:rPr lang="zh-CN" altLang="en-US" baseline="-25000" dirty="0" smtClean="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B</a:t>
            </a:r>
            <a:r>
              <a:rPr lang="zh-CN" altLang="en-US"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B</a:t>
            </a:r>
            <a:r>
              <a:rPr lang="zh-CN" altLang="en-US" baseline="-25000" dirty="0" smtClean="0">
                <a:latin typeface="Times New Roman" panose="02020603050405020304" pitchFamily="18" charset="0"/>
                <a:cs typeface="Times New Roman" panose="02020603050405020304" pitchFamily="18" charset="0"/>
              </a:rPr>
              <a:t>3</a:t>
            </a:r>
            <a:r>
              <a:rPr lang="en-US" altLang="zh-CN" dirty="0" smtClean="0">
                <a:latin typeface="Times New Roman" panose="02020603050405020304" pitchFamily="18" charset="0"/>
                <a:cs typeface="Times New Roman" panose="02020603050405020304" pitchFamily="18" charset="0"/>
              </a:rPr>
              <a:t>B</a:t>
            </a:r>
            <a:r>
              <a:rPr lang="zh-CN" altLang="en-US" baseline="-25000" dirty="0" smtClean="0">
                <a:latin typeface="Times New Roman" panose="02020603050405020304" pitchFamily="18" charset="0"/>
                <a:cs typeface="Times New Roman" panose="02020603050405020304" pitchFamily="18" charset="0"/>
              </a:rPr>
              <a:t>4</a:t>
            </a:r>
            <a:r>
              <a:rPr lang="en-US" altLang="zh-CN" dirty="0" smtClean="0">
                <a:latin typeface="Times New Roman" panose="02020603050405020304" pitchFamily="18" charset="0"/>
                <a:cs typeface="Times New Roman" panose="02020603050405020304" pitchFamily="18" charset="0"/>
              </a:rPr>
              <a:t>B</a:t>
            </a:r>
            <a:r>
              <a:rPr lang="zh-CN" altLang="en-US" baseline="-25000" dirty="0" smtClean="0">
                <a:latin typeface="Times New Roman" panose="02020603050405020304" pitchFamily="18" charset="0"/>
                <a:cs typeface="Times New Roman" panose="02020603050405020304" pitchFamily="18" charset="0"/>
              </a:rPr>
              <a:t>5</a:t>
            </a:r>
            <a:r>
              <a:rPr lang="en-US" altLang="zh-CN" dirty="0" smtClean="0">
                <a:latin typeface="Times New Roman" panose="02020603050405020304" pitchFamily="18" charset="0"/>
                <a:cs typeface="Times New Roman" panose="02020603050405020304" pitchFamily="18" charset="0"/>
              </a:rPr>
              <a:t>B</a:t>
            </a:r>
            <a:r>
              <a:rPr lang="zh-CN" altLang="en-US" baseline="-25000" dirty="0" smtClean="0">
                <a:latin typeface="Times New Roman" panose="02020603050405020304" pitchFamily="18" charset="0"/>
                <a:cs typeface="Times New Roman" panose="02020603050405020304" pitchFamily="18" charset="0"/>
              </a:rPr>
              <a:t>6</a:t>
            </a:r>
            <a:r>
              <a:rPr lang="en-US" altLang="zh-CN" dirty="0" smtClean="0">
                <a:latin typeface="Times New Roman" panose="02020603050405020304" pitchFamily="18" charset="0"/>
                <a:cs typeface="Times New Roman" panose="02020603050405020304" pitchFamily="18" charset="0"/>
              </a:rPr>
              <a:t>B</a:t>
            </a:r>
            <a:r>
              <a:rPr lang="zh-CN" altLang="en-US" baseline="-25000" dirty="0" smtClean="0">
                <a:latin typeface="Times New Roman" panose="02020603050405020304" pitchFamily="18" charset="0"/>
                <a:cs typeface="Times New Roman" panose="02020603050405020304" pitchFamily="18" charset="0"/>
              </a:rPr>
              <a:t>7</a:t>
            </a:r>
            <a:r>
              <a:rPr lang="en-US" altLang="zh-CN" dirty="0" smtClean="0">
                <a:latin typeface="Times New Roman" panose="02020603050405020304" pitchFamily="18" charset="0"/>
                <a:cs typeface="Times New Roman" panose="02020603050405020304" pitchFamily="18" charset="0"/>
              </a:rPr>
              <a:t>B</a:t>
            </a:r>
            <a:r>
              <a:rPr lang="zh-CN" altLang="en-US" baseline="-25000" dirty="0" smtClean="0">
                <a:latin typeface="Times New Roman" panose="02020603050405020304" pitchFamily="18" charset="0"/>
                <a:cs typeface="Times New Roman" panose="02020603050405020304" pitchFamily="18" charset="0"/>
              </a:rPr>
              <a:t>8</a:t>
            </a:r>
            <a:r>
              <a:rPr lang="zh-CN" altLang="en-US"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564EE38-1CC7-462E-B4F7-D79EF5B80877}"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F64603-CA4B-40BF-A698-D3ABF5564C0C}"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37</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7135" y="2483895"/>
            <a:ext cx="276225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5516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21550" y="1943835"/>
            <a:ext cx="4410490" cy="4114800"/>
          </a:xfrm>
        </p:spPr>
        <p:txBody>
          <a:bodyPr/>
          <a:lstStyle/>
          <a:p>
            <a:pPr>
              <a:buSzPct val="100000"/>
              <a:buFont typeface="Wingdings" pitchFamily="2" charset="2"/>
              <a:buChar char="Ø"/>
            </a:pPr>
            <a:r>
              <a:rPr lang="zh-CN" altLang="en-US" dirty="0">
                <a:latin typeface="Times New Roman" pitchFamily="18" charset="0"/>
                <a:cs typeface="Times New Roman" pitchFamily="18" charset="0"/>
              </a:rPr>
              <a:t>使用8个S盒，每个S</a:t>
            </a:r>
            <a:r>
              <a:rPr lang="zh-CN" altLang="en-US" baseline="-25000" dirty="0">
                <a:latin typeface="Times New Roman" pitchFamily="18" charset="0"/>
                <a:cs typeface="Times New Roman" pitchFamily="18" charset="0"/>
              </a:rPr>
              <a:t>j</a:t>
            </a:r>
            <a:r>
              <a:rPr lang="zh-CN" altLang="en-US" dirty="0">
                <a:latin typeface="Times New Roman" pitchFamily="18" charset="0"/>
                <a:cs typeface="Times New Roman" pitchFamily="18" charset="0"/>
              </a:rPr>
              <a:t>是一个固定的4×16矩阵，它的元素取0～15的整数</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buSzPct val="100000"/>
              <a:buFont typeface="Wingdings" pitchFamily="2" charset="2"/>
              <a:buChar char="Ø"/>
            </a:pPr>
            <a:r>
              <a:rPr lang="zh-CN" altLang="en-US" dirty="0" smtClean="0">
                <a:latin typeface="Times New Roman" pitchFamily="18" charset="0"/>
                <a:cs typeface="Times New Roman" pitchFamily="18" charset="0"/>
              </a:rPr>
              <a:t>经过</a:t>
            </a:r>
            <a:r>
              <a:rPr lang="zh-CN" altLang="en-US" dirty="0">
                <a:latin typeface="Times New Roman" pitchFamily="18" charset="0"/>
                <a:cs typeface="Times New Roman" pitchFamily="18" charset="0"/>
              </a:rPr>
              <a:t>S盒后B缩减为4位</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buSzPct val="100000"/>
              <a:buFont typeface="Wingdings" pitchFamily="2" charset="2"/>
              <a:buChar char="Ø"/>
            </a:pPr>
            <a:r>
              <a:rPr lang="zh-CN" altLang="en-US" dirty="0" smtClean="0">
                <a:latin typeface="Times New Roman" pitchFamily="18" charset="0"/>
                <a:cs typeface="Times New Roman" pitchFamily="18" charset="0"/>
              </a:rPr>
              <a:t>最后</a:t>
            </a:r>
            <a:r>
              <a:rPr lang="zh-CN" altLang="en-US" dirty="0">
                <a:latin typeface="Times New Roman" pitchFamily="18" charset="0"/>
                <a:cs typeface="Times New Roman" pitchFamily="18" charset="0"/>
              </a:rPr>
              <a:t>，P为固定置换，置换运算P如表3.6所示</a:t>
            </a:r>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4F1215D-B94A-4A90-A0ED-9F99148B068B}"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F64603-CA4B-40BF-A698-D3ABF5564C0C}"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38</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7105" y="2078850"/>
            <a:ext cx="2992385"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4246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33" y="795973"/>
            <a:ext cx="7793037" cy="1462087"/>
          </a:xfrm>
        </p:spPr>
        <p:txBody>
          <a:bodyPr/>
          <a:lstStyle/>
          <a:p>
            <a:r>
              <a:rPr lang="zh-CN" altLang="en-US" b="1">
                <a:solidFill>
                  <a:srgbClr val="FF0000"/>
                </a:solidFill>
                <a:sym typeface="+mn-ea"/>
              </a:rPr>
              <a:t>3.2.2 DES 算法描述</a:t>
            </a:r>
            <a:r>
              <a:rPr lang="zh-CN" altLang="en-US"/>
              <a:t/>
            </a:r>
            <a:br>
              <a:rPr lang="zh-CN" altLang="en-US"/>
            </a:br>
            <a:endParaRPr lang="en-US" altLang="zh-CN"/>
          </a:p>
        </p:txBody>
      </p:sp>
      <p:sp>
        <p:nvSpPr>
          <p:cNvPr id="3" name="内容占位符 2"/>
          <p:cNvSpPr>
            <a:spLocks noGrp="1"/>
          </p:cNvSpPr>
          <p:nvPr>
            <p:ph idx="1"/>
          </p:nvPr>
        </p:nvSpPr>
        <p:spPr>
          <a:xfrm>
            <a:off x="447676" y="1974850"/>
            <a:ext cx="3224224" cy="4244460"/>
          </a:xfrm>
        </p:spPr>
        <p:txBody>
          <a:bodyPr/>
          <a:lstStyle/>
          <a:p>
            <a:pPr>
              <a:buSzPct val="100000"/>
              <a:buFont typeface="Wingdings" pitchFamily="2" charset="2"/>
              <a:buChar char="Ø"/>
            </a:pPr>
            <a:r>
              <a:rPr lang="zh-CN" altLang="en-US" sz="2800" dirty="0" smtClean="0">
                <a:sym typeface="+mn-ea"/>
              </a:rPr>
              <a:t>8</a:t>
            </a:r>
            <a:r>
              <a:rPr lang="zh-CN" altLang="en-US" sz="2800" dirty="0">
                <a:sym typeface="+mn-ea"/>
              </a:rPr>
              <a:t>个S盒的输入/输出如表3.7所示</a:t>
            </a:r>
            <a:r>
              <a:rPr lang="zh-CN" altLang="en-US" sz="2800" dirty="0" smtClean="0">
                <a:sym typeface="+mn-ea"/>
              </a:rPr>
              <a:t>。</a:t>
            </a:r>
            <a:endParaRPr lang="en-US" altLang="zh-CN" sz="2800" dirty="0" smtClean="0">
              <a:sym typeface="+mn-ea"/>
            </a:endParaRPr>
          </a:p>
          <a:p>
            <a:pPr>
              <a:buSzPct val="100000"/>
              <a:buFont typeface="Wingdings" pitchFamily="2" charset="2"/>
              <a:buChar char="Ø"/>
            </a:pPr>
            <a:r>
              <a:rPr lang="zh-CN" altLang="en-US" sz="2800" dirty="0">
                <a:sym typeface="+mn-ea"/>
              </a:rPr>
              <a:t>S盒是DES算法中唯一的非线性部件，当然也是整个算法的安全性所在。</a:t>
            </a:r>
            <a:endParaRPr lang="zh-CN" altLang="en-US" sz="2800"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F65E734-B0D3-4095-BE58-9AC590040C91}"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123" name="Rectangle 15"/>
          <p:cNvSpPr txBox="1">
            <a:spLocks noGrp="1"/>
          </p:cNvSpPr>
          <p:nvPr>
            <p:ph type="ftr" sz="quarter" idx="4294967295"/>
          </p:nvPr>
        </p:nvSpPr>
        <p:spPr>
          <a:xfrm>
            <a:off x="3581890" y="6374283"/>
            <a:ext cx="2895600" cy="457200"/>
          </a:xfrm>
        </p:spPr>
        <p:txBody>
          <a:bodyPr anchor="b"/>
          <a:lstStyle/>
          <a:p>
            <a:pPr marL="0" indent="0" algn="ctr" eaLnBrk="1" hangingPunct="1">
              <a:spcBef>
                <a:spcPct val="0"/>
              </a:spcBef>
              <a:buClrTx/>
              <a:buSzTx/>
              <a:buFontTx/>
              <a:buNone/>
            </a:pPr>
            <a:r>
              <a:rPr lang="zh-CN" altLang="en-US" sz="1400" dirty="0" smtClean="0">
                <a:latin typeface="+mn-lt"/>
                <a:ea typeface="+mn-ea"/>
                <a:cs typeface="+mn-cs"/>
              </a:rPr>
              <a:t>密码学</a:t>
            </a:r>
            <a:r>
              <a:rPr lang="en-US" altLang="zh-CN" sz="1400" dirty="0" smtClean="0">
                <a:latin typeface="+mn-lt"/>
                <a:ea typeface="+mn-ea"/>
                <a:cs typeface="+mn-cs"/>
              </a:rPr>
              <a:t>---</a:t>
            </a:r>
            <a:r>
              <a:rPr lang="zh-CN" altLang="en-US" sz="1400" dirty="0" smtClean="0">
                <a:latin typeface="+mn-lt"/>
                <a:ea typeface="+mn-ea"/>
                <a:cs typeface="+mn-cs"/>
              </a:rPr>
              <a:t>基础理论与应用</a:t>
            </a:r>
            <a:endParaRPr lang="en-US" altLang="zh-CN" sz="1400" dirty="0">
              <a:latin typeface="+mn-lt"/>
              <a:ea typeface="+mn-ea"/>
              <a:cs typeface="+mn-cs"/>
            </a:endParaRPr>
          </a:p>
        </p:txBody>
      </p:sp>
      <p:sp>
        <p:nvSpPr>
          <p:cNvPr id="5124" name="Rectangle 16"/>
          <p:cNvSpPr txBox="1">
            <a:spLocks noGrp="1"/>
          </p:cNvSpPr>
          <p:nvPr>
            <p:ph type="sldNum" sz="quarter" idx="4294967295"/>
          </p:nvPr>
        </p:nvSpPr>
        <p:spPr/>
        <p:txBody>
          <a:bodyPr anchor="b"/>
          <a:lstStyle/>
          <a:p>
            <a:pPr marL="0" indent="0" algn="r" eaLnBrk="1" hangingPunct="1">
              <a:spcBef>
                <a:spcPct val="0"/>
              </a:spcBef>
              <a:buClrTx/>
              <a:buSzTx/>
              <a:buFontTx/>
              <a:buNone/>
            </a:pPr>
            <a:fld id="{9A0DB2DC-4C9A-4742-B13C-FB6460FD3503}" type="slidenum">
              <a:rPr lang="en-US" altLang="zh-CN" sz="1400" dirty="0">
                <a:latin typeface="+mn-lt"/>
                <a:ea typeface="+mn-ea"/>
                <a:cs typeface="+mn-cs"/>
              </a:rPr>
              <a:t>39</a:t>
            </a:fld>
            <a:endParaRPr lang="en-US" altLang="zh-CN" sz="1400" dirty="0">
              <a:latin typeface="+mn-lt"/>
              <a:ea typeface="+mn-ea"/>
              <a:cs typeface="+mn-cs"/>
            </a:endParaRPr>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39</a:t>
            </a:fld>
            <a:endParaRPr lang="en-US" altLang="zh-CN" sz="1400" dirty="0"/>
          </a:p>
        </p:txBody>
      </p:sp>
      <p:pic>
        <p:nvPicPr>
          <p:cNvPr id="9" name="图片 8" descr="微信图片_20191013164057"/>
          <p:cNvPicPr>
            <a:picLocks noChangeAspect="1"/>
          </p:cNvPicPr>
          <p:nvPr/>
        </p:nvPicPr>
        <p:blipFill>
          <a:blip r:embed="rId2"/>
          <a:stretch>
            <a:fillRect/>
          </a:stretch>
        </p:blipFill>
        <p:spPr>
          <a:xfrm>
            <a:off x="3896925" y="1856654"/>
            <a:ext cx="4590510" cy="4536575"/>
          </a:xfrm>
          <a:prstGeom prst="rect">
            <a:avLst/>
          </a:prstGeom>
        </p:spPr>
      </p:pic>
    </p:spTree>
    <p:extLst>
      <p:ext uri="{BB962C8B-B14F-4D97-AF65-F5344CB8AC3E}">
        <p14:creationId xmlns:p14="http://schemas.microsoft.com/office/powerpoint/2010/main" val="167456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2"/>
          <p:cNvSpPr txBox="1">
            <a:spLocks noGrp="1"/>
          </p:cNvSpPr>
          <p:nvPr>
            <p:ph type="dt" sz="half" idx="10"/>
          </p:nvPr>
        </p:nvSpPr>
        <p:spPr/>
        <p:txBody>
          <a:bodyPr anchor="b"/>
          <a:lstStyle/>
          <a:p>
            <a:pPr marL="0" indent="0" eaLnBrk="1" hangingPunct="1">
              <a:spcBef>
                <a:spcPct val="0"/>
              </a:spcBef>
              <a:buClrTx/>
              <a:buSzTx/>
              <a:buFontTx/>
              <a:buNone/>
            </a:pPr>
            <a:fld id="{B96CEBE2-B94E-4CBE-BA98-9EA91A164B21}" type="datetime1">
              <a:rPr lang="zh-CN" altLang="en-US" sz="1400" smtClean="0"/>
              <a:t>2020\1\23 Thursday</a:t>
            </a:fld>
            <a:endParaRPr lang="zh-CN" altLang="en-US" sz="1400" dirty="0"/>
          </a:p>
        </p:txBody>
      </p:sp>
      <p:sp>
        <p:nvSpPr>
          <p:cNvPr id="9219" name="页脚占位符 3"/>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922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4</a:t>
            </a:fld>
            <a:endParaRPr lang="en-US" altLang="zh-CN" sz="1400" dirty="0"/>
          </a:p>
        </p:txBody>
      </p:sp>
      <p:sp>
        <p:nvSpPr>
          <p:cNvPr id="9221" name="Rectangle 4"/>
          <p:cNvSpPr>
            <a:spLocks noGrp="1"/>
          </p:cNvSpPr>
          <p:nvPr>
            <p:ph type="title"/>
          </p:nvPr>
        </p:nvSpPr>
        <p:spPr>
          <a:xfrm>
            <a:off x="1376363" y="863600"/>
            <a:ext cx="6165850" cy="765175"/>
          </a:xfrm>
        </p:spPr>
        <p:txBody>
          <a:bodyPr vert="horz" wrap="square" lIns="91440" tIns="45720" rIns="91440" bIns="45720" anchor="b"/>
          <a:lstStyle/>
          <a:p>
            <a:pPr eaLnBrk="1" hangingPunct="1"/>
            <a:r>
              <a:rPr lang="en-US" altLang="zh-CN" b="1" dirty="0">
                <a:solidFill>
                  <a:srgbClr val="E6410E"/>
                </a:solidFill>
                <a:latin typeface="黑体" panose="02010609060101010101" pitchFamily="49" charset="-122"/>
                <a:ea typeface="黑体" panose="02010609060101010101" pitchFamily="49" charset="-122"/>
              </a:rPr>
              <a:t>3.1.1</a:t>
            </a:r>
            <a:r>
              <a:rPr lang="zh-CN" altLang="en-US" b="1" dirty="0">
                <a:solidFill>
                  <a:srgbClr val="E6410E"/>
                </a:solidFill>
                <a:latin typeface="黑体" panose="02010609060101010101" pitchFamily="49" charset="-122"/>
                <a:ea typeface="黑体" panose="02010609060101010101" pitchFamily="49" charset="-122"/>
              </a:rPr>
              <a:t>　分组密码简介</a:t>
            </a:r>
            <a:r>
              <a:rPr lang="zh-CN" altLang="en-US" sz="4000" b="1" dirty="0">
                <a:solidFill>
                  <a:srgbClr val="E6410E"/>
                </a:solidFill>
                <a:latin typeface="黑体" panose="02010609060101010101" pitchFamily="49" charset="-122"/>
                <a:ea typeface="黑体" panose="02010609060101010101" pitchFamily="49" charset="-122"/>
              </a:rPr>
              <a:t> </a:t>
            </a:r>
          </a:p>
        </p:txBody>
      </p:sp>
      <p:sp>
        <p:nvSpPr>
          <p:cNvPr id="10246" name="Rectangle 5"/>
          <p:cNvSpPr>
            <a:spLocks noChangeArrowheads="1"/>
          </p:cNvSpPr>
          <p:nvPr/>
        </p:nvSpPr>
        <p:spPr bwMode="auto">
          <a:xfrm>
            <a:off x="421005" y="1951355"/>
            <a:ext cx="7868285" cy="4142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457200" indent="-457200" eaLnBrk="1" hangingPunct="1">
              <a:spcBef>
                <a:spcPct val="70000"/>
              </a:spcBef>
              <a:buClrTx/>
              <a:buSzTx/>
              <a:buFont typeface="Wingdings" pitchFamily="2" charset="2"/>
              <a:buChar char="Ø"/>
              <a:defRPr/>
            </a:pPr>
            <a:r>
              <a:rPr kumimoji="0" lang="zh-CN" altLang="en-US" sz="2800" b="0" i="0" u="none" strike="noStrike" kern="1200" cap="none" spc="0" normalizeH="0" baseline="0" noProof="0" dirty="0">
                <a:ln>
                  <a:noFill/>
                </a:ln>
                <a:solidFill>
                  <a:schemeClr val="tx1"/>
                </a:solidFill>
                <a:effectLst/>
                <a:uLnTx/>
                <a:uFillTx/>
                <a:latin typeface="+mn-ea"/>
                <a:ea typeface="+mn-ea"/>
                <a:cs typeface="+mn-cs"/>
              </a:rPr>
              <a:t>现代分组密码的研究始于 </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20</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世纪</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70</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年代中期，至今已有</a:t>
            </a:r>
            <a:r>
              <a:rPr kumimoji="0" lang="en-US" altLang="zh-CN" sz="2800" b="0" i="0" u="none" strike="noStrike" kern="1200" cap="none" spc="0" normalizeH="0" baseline="0" noProof="0" dirty="0">
                <a:ln>
                  <a:noFill/>
                </a:ln>
                <a:solidFill>
                  <a:schemeClr val="tx1"/>
                </a:solidFill>
                <a:effectLst/>
                <a:uLnTx/>
                <a:uFillTx/>
                <a:latin typeface="+mn-ea"/>
                <a:ea typeface="+mn-ea"/>
                <a:cs typeface="+mn-cs"/>
              </a:rPr>
              <a:t>40</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余年历史，这期间人们在这个研究领域取得了丰硕的研究成果，包括</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DES</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Blowfish</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IDEA</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LOKI</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RC5</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Rijndael</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AES</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在内的分组密码陆续被研究应用</a:t>
            </a: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457200" indent="-457200" eaLnBrk="1" hangingPunct="1">
              <a:spcBef>
                <a:spcPct val="70000"/>
              </a:spcBef>
              <a:buClrTx/>
              <a:buSzTx/>
              <a:buFont typeface="Wingdings" pitchFamily="2" charset="2"/>
              <a:buChar char="Ø"/>
              <a:defRPr/>
            </a:pP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分组密码</a:t>
            </a:r>
            <a:r>
              <a:rPr kumimoji="0" lang="zh-CN" altLang="en-US" sz="2800" b="0" i="0" u="none" strike="noStrike" kern="1200" cap="none" spc="0" normalizeH="0" baseline="0" noProof="0" dirty="0">
                <a:ln>
                  <a:noFill/>
                </a:ln>
                <a:solidFill>
                  <a:schemeClr val="tx1"/>
                </a:solidFill>
                <a:effectLst/>
                <a:uLnTx/>
                <a:uFillTx/>
                <a:latin typeface="+mn-ea"/>
                <a:ea typeface="+mn-ea"/>
                <a:cs typeface="+mn-cs"/>
              </a:rPr>
              <a:t>是一种单钥或对称算法，通信实体双方使用相同的密钥加密和解密。</a:t>
            </a:r>
            <a:endParaRPr kumimoji="0" lang="en-US" altLang="zh-CN" sz="28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7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33" y="795973"/>
            <a:ext cx="7793037" cy="1462087"/>
          </a:xfrm>
        </p:spPr>
        <p:txBody>
          <a:bodyPr/>
          <a:lstStyle/>
          <a:p>
            <a:r>
              <a:rPr lang="zh-CN" altLang="en-US" b="1" dirty="0">
                <a:solidFill>
                  <a:srgbClr val="FF0000"/>
                </a:solidFill>
                <a:sym typeface="+mn-ea"/>
              </a:rPr>
              <a:t>3.2.2 DES 算法描述</a:t>
            </a:r>
            <a:r>
              <a:rPr lang="zh-CN" altLang="en-US" dirty="0"/>
              <a:t/>
            </a:r>
            <a:br>
              <a:rPr lang="zh-CN" altLang="en-US" dirty="0"/>
            </a:br>
            <a:endParaRPr lang="en-US" altLang="zh-CN" dirty="0"/>
          </a:p>
        </p:txBody>
      </p:sp>
      <p:sp>
        <p:nvSpPr>
          <p:cNvPr id="3" name="内容占位符 2"/>
          <p:cNvSpPr>
            <a:spLocks noGrp="1"/>
          </p:cNvSpPr>
          <p:nvPr>
            <p:ph idx="1"/>
          </p:nvPr>
        </p:nvSpPr>
        <p:spPr>
          <a:xfrm>
            <a:off x="447675" y="1974850"/>
            <a:ext cx="8507730" cy="4157980"/>
          </a:xfrm>
        </p:spPr>
        <p:txBody>
          <a:bodyPr/>
          <a:lstStyle/>
          <a:p>
            <a:pPr>
              <a:buSzPct val="100000"/>
              <a:buFont typeface="Wingdings" pitchFamily="2" charset="2"/>
              <a:buChar char="Ø"/>
            </a:pPr>
            <a:r>
              <a:rPr lang="zh-CN" altLang="en-US" sz="2800" dirty="0" smtClean="0">
                <a:latin typeface="Times New Roman" pitchFamily="18" charset="0"/>
                <a:cs typeface="Times New Roman" pitchFamily="18" charset="0"/>
                <a:sym typeface="+mn-ea"/>
              </a:rPr>
              <a:t>每个</a:t>
            </a:r>
            <a:r>
              <a:rPr lang="zh-CN" altLang="en-US" sz="2800" dirty="0">
                <a:latin typeface="Times New Roman" panose="02020603050405020304" pitchFamily="18" charset="0"/>
                <a:cs typeface="Times New Roman" panose="02020603050405020304" pitchFamily="18" charset="0"/>
                <a:sym typeface="+mn-ea"/>
              </a:rPr>
              <a:t>S盒都是6位输入、4位输出的变换</a:t>
            </a:r>
            <a:r>
              <a:rPr lang="zh-CN" altLang="en-US" sz="2800" dirty="0" smtClean="0">
                <a:latin typeface="Times New Roman" panose="02020603050405020304" pitchFamily="18" charset="0"/>
                <a:cs typeface="Times New Roman" panose="02020603050405020304" pitchFamily="18" charset="0"/>
                <a:sym typeface="+mn-ea"/>
              </a:rPr>
              <a:t>。</a:t>
            </a:r>
            <a:endParaRPr lang="en-US" altLang="zh-CN" sz="2800" dirty="0" smtClean="0">
              <a:latin typeface="Times New Roman" panose="02020603050405020304" pitchFamily="18" charset="0"/>
              <a:cs typeface="Times New Roman" panose="02020603050405020304" pitchFamily="18" charset="0"/>
              <a:sym typeface="+mn-ea"/>
            </a:endParaRPr>
          </a:p>
          <a:p>
            <a:pPr>
              <a:buSzPct val="100000"/>
              <a:buFont typeface="Wingdings" pitchFamily="2" charset="2"/>
              <a:buChar char="Ø"/>
            </a:pPr>
            <a:r>
              <a:rPr lang="zh-CN" altLang="en-US" sz="2800" dirty="0" smtClean="0">
                <a:latin typeface="Times New Roman" panose="02020603050405020304" pitchFamily="18" charset="0"/>
                <a:cs typeface="Times New Roman" panose="02020603050405020304" pitchFamily="18" charset="0"/>
                <a:sym typeface="+mn-ea"/>
              </a:rPr>
              <a:t>若</a:t>
            </a:r>
            <a:r>
              <a:rPr lang="zh-CN" altLang="en-US" sz="2800" dirty="0">
                <a:latin typeface="Times New Roman" panose="02020603050405020304" pitchFamily="18" charset="0"/>
                <a:cs typeface="Times New Roman" panose="02020603050405020304" pitchFamily="18" charset="0"/>
                <a:sym typeface="+mn-ea"/>
              </a:rPr>
              <a:t>给定该S盒的输入b</a:t>
            </a:r>
            <a:r>
              <a:rPr lang="zh-CN" altLang="en-US" sz="2800" baseline="-25000" dirty="0">
                <a:latin typeface="Times New Roman" panose="02020603050405020304" pitchFamily="18" charset="0"/>
                <a:cs typeface="Times New Roman" panose="02020603050405020304" pitchFamily="18" charset="0"/>
                <a:sym typeface="+mn-ea"/>
              </a:rPr>
              <a:t>0</a:t>
            </a:r>
            <a:r>
              <a:rPr lang="zh-CN" altLang="en-US" sz="2800" dirty="0">
                <a:latin typeface="Times New Roman" panose="02020603050405020304" pitchFamily="18" charset="0"/>
                <a:cs typeface="Times New Roman" panose="02020603050405020304" pitchFamily="18" charset="0"/>
                <a:sym typeface="+mn-ea"/>
              </a:rPr>
              <a:t>b</a:t>
            </a:r>
            <a:r>
              <a:rPr lang="zh-CN" altLang="en-US" sz="2800" baseline="-25000" dirty="0">
                <a:latin typeface="Times New Roman" panose="02020603050405020304" pitchFamily="18" charset="0"/>
                <a:cs typeface="Times New Roman" panose="02020603050405020304" pitchFamily="18" charset="0"/>
                <a:sym typeface="+mn-ea"/>
              </a:rPr>
              <a:t>1</a:t>
            </a:r>
            <a:r>
              <a:rPr lang="zh-CN" altLang="en-US" sz="2800" dirty="0">
                <a:latin typeface="Times New Roman" panose="02020603050405020304" pitchFamily="18" charset="0"/>
                <a:cs typeface="Times New Roman" panose="02020603050405020304" pitchFamily="18" charset="0"/>
                <a:sym typeface="+mn-ea"/>
              </a:rPr>
              <a:t>b</a:t>
            </a:r>
            <a:r>
              <a:rPr lang="zh-CN" altLang="en-US" sz="2800" baseline="-25000" dirty="0">
                <a:latin typeface="Times New Roman" panose="02020603050405020304" pitchFamily="18" charset="0"/>
                <a:cs typeface="Times New Roman" panose="02020603050405020304" pitchFamily="18" charset="0"/>
                <a:sym typeface="+mn-ea"/>
              </a:rPr>
              <a:t>2</a:t>
            </a:r>
            <a:r>
              <a:rPr lang="zh-CN" altLang="en-US" sz="2800" dirty="0">
                <a:latin typeface="Times New Roman" panose="02020603050405020304" pitchFamily="18" charset="0"/>
                <a:cs typeface="Times New Roman" panose="02020603050405020304" pitchFamily="18" charset="0"/>
                <a:sym typeface="+mn-ea"/>
              </a:rPr>
              <a:t>b</a:t>
            </a:r>
            <a:r>
              <a:rPr lang="zh-CN" altLang="en-US" sz="2800" baseline="-25000" dirty="0">
                <a:latin typeface="Times New Roman" panose="02020603050405020304" pitchFamily="18" charset="0"/>
                <a:cs typeface="Times New Roman" panose="02020603050405020304" pitchFamily="18" charset="0"/>
                <a:sym typeface="+mn-ea"/>
              </a:rPr>
              <a:t>3</a:t>
            </a:r>
            <a:r>
              <a:rPr lang="zh-CN" altLang="en-US" sz="2800" dirty="0">
                <a:latin typeface="Times New Roman" panose="02020603050405020304" pitchFamily="18" charset="0"/>
                <a:cs typeface="Times New Roman" panose="02020603050405020304" pitchFamily="18" charset="0"/>
                <a:sym typeface="+mn-ea"/>
              </a:rPr>
              <a:t>b</a:t>
            </a:r>
            <a:r>
              <a:rPr lang="zh-CN" altLang="en-US" sz="2800" baseline="-25000" dirty="0">
                <a:latin typeface="Times New Roman" panose="02020603050405020304" pitchFamily="18" charset="0"/>
                <a:cs typeface="Times New Roman" panose="02020603050405020304" pitchFamily="18" charset="0"/>
                <a:sym typeface="+mn-ea"/>
              </a:rPr>
              <a:t>4</a:t>
            </a:r>
            <a:r>
              <a:rPr lang="zh-CN" altLang="en-US" sz="2800" dirty="0">
                <a:latin typeface="Times New Roman" panose="02020603050405020304" pitchFamily="18" charset="0"/>
                <a:cs typeface="Times New Roman" panose="02020603050405020304" pitchFamily="18" charset="0"/>
                <a:sym typeface="+mn-ea"/>
              </a:rPr>
              <a:t>b</a:t>
            </a:r>
            <a:r>
              <a:rPr lang="zh-CN" altLang="en-US" sz="2800" baseline="-25000" dirty="0">
                <a:latin typeface="Times New Roman" panose="02020603050405020304" pitchFamily="18" charset="0"/>
                <a:cs typeface="Times New Roman" panose="02020603050405020304" pitchFamily="18" charset="0"/>
                <a:sym typeface="+mn-ea"/>
              </a:rPr>
              <a:t>5</a:t>
            </a:r>
            <a:r>
              <a:rPr lang="zh-CN" altLang="en-US" sz="2800" dirty="0">
                <a:latin typeface="Times New Roman" pitchFamily="18" charset="0"/>
                <a:cs typeface="Times New Roman" pitchFamily="18" charset="0"/>
                <a:sym typeface="+mn-ea"/>
              </a:rPr>
              <a:t>，其输出对应该矩阵第L行n列对应数的二进制数</a:t>
            </a:r>
            <a:r>
              <a:rPr lang="zh-CN" altLang="en-US" sz="2800" dirty="0" smtClean="0">
                <a:latin typeface="Times New Roman" pitchFamily="18" charset="0"/>
                <a:cs typeface="Times New Roman" pitchFamily="18" charset="0"/>
                <a:sym typeface="+mn-ea"/>
              </a:rPr>
              <a:t>。</a:t>
            </a:r>
            <a:endParaRPr lang="en-US" altLang="zh-CN" sz="2800" dirty="0" smtClean="0">
              <a:latin typeface="Times New Roman" pitchFamily="18" charset="0"/>
              <a:cs typeface="Times New Roman" pitchFamily="18" charset="0"/>
              <a:sym typeface="+mn-ea"/>
            </a:endParaRPr>
          </a:p>
          <a:p>
            <a:pPr>
              <a:buSzPct val="100000"/>
              <a:buFont typeface="Wingdings" pitchFamily="2" charset="2"/>
              <a:buChar char="Ø"/>
            </a:pPr>
            <a:r>
              <a:rPr lang="zh-CN" altLang="en-US" sz="2800" dirty="0" smtClean="0">
                <a:latin typeface="Times New Roman" pitchFamily="18" charset="0"/>
                <a:cs typeface="Times New Roman" pitchFamily="18" charset="0"/>
                <a:sym typeface="+mn-ea"/>
              </a:rPr>
              <a:t>L</a:t>
            </a:r>
            <a:r>
              <a:rPr lang="zh-CN" altLang="en-US" sz="2800" dirty="0">
                <a:latin typeface="Times New Roman" pitchFamily="18" charset="0"/>
                <a:cs typeface="Times New Roman" pitchFamily="18" charset="0"/>
                <a:sym typeface="+mn-ea"/>
              </a:rPr>
              <a:t>为由b</a:t>
            </a:r>
            <a:r>
              <a:rPr lang="zh-CN" altLang="en-US" sz="2800" baseline="-25000" dirty="0">
                <a:latin typeface="Times New Roman" pitchFamily="18" charset="0"/>
                <a:cs typeface="Times New Roman" pitchFamily="18" charset="0"/>
                <a:sym typeface="+mn-ea"/>
              </a:rPr>
              <a:t>0</a:t>
            </a:r>
            <a:r>
              <a:rPr lang="zh-CN" altLang="en-US" sz="2800" dirty="0">
                <a:latin typeface="Times New Roman" pitchFamily="18" charset="0"/>
                <a:cs typeface="Times New Roman" pitchFamily="18" charset="0"/>
                <a:sym typeface="+mn-ea"/>
              </a:rPr>
              <a:t>b</a:t>
            </a:r>
            <a:r>
              <a:rPr lang="zh-CN" altLang="en-US" sz="2800" baseline="-25000" dirty="0">
                <a:latin typeface="Times New Roman" pitchFamily="18" charset="0"/>
                <a:cs typeface="Times New Roman" pitchFamily="18" charset="0"/>
                <a:sym typeface="+mn-ea"/>
              </a:rPr>
              <a:t>5</a:t>
            </a:r>
            <a:r>
              <a:rPr lang="zh-CN" altLang="en-US" sz="2800" dirty="0">
                <a:latin typeface="Times New Roman" panose="02020603050405020304" pitchFamily="18" charset="0"/>
                <a:cs typeface="Times New Roman" panose="02020603050405020304" pitchFamily="18" charset="0"/>
                <a:sym typeface="+mn-ea"/>
              </a:rPr>
              <a:t>形成的十进制数表示，n为由b</a:t>
            </a:r>
            <a:r>
              <a:rPr lang="zh-CN" altLang="en-US" sz="2800" baseline="-25000" dirty="0">
                <a:latin typeface="Times New Roman" panose="02020603050405020304" pitchFamily="18" charset="0"/>
                <a:cs typeface="Times New Roman" panose="02020603050405020304" pitchFamily="18" charset="0"/>
                <a:sym typeface="+mn-ea"/>
              </a:rPr>
              <a:t>1</a:t>
            </a:r>
            <a:r>
              <a:rPr lang="zh-CN" altLang="en-US" sz="2800" dirty="0">
                <a:latin typeface="Times New Roman" panose="02020603050405020304" pitchFamily="18" charset="0"/>
                <a:cs typeface="Times New Roman" panose="02020603050405020304" pitchFamily="18" charset="0"/>
                <a:sym typeface="+mn-ea"/>
              </a:rPr>
              <a:t>b</a:t>
            </a:r>
            <a:r>
              <a:rPr lang="zh-CN" altLang="en-US" sz="2800" baseline="-25000" dirty="0">
                <a:latin typeface="Times New Roman" panose="02020603050405020304" pitchFamily="18" charset="0"/>
                <a:cs typeface="Times New Roman" panose="02020603050405020304" pitchFamily="18" charset="0"/>
                <a:sym typeface="+mn-ea"/>
              </a:rPr>
              <a:t>2</a:t>
            </a:r>
            <a:r>
              <a:rPr lang="zh-CN" altLang="en-US" sz="2800" dirty="0">
                <a:latin typeface="Times New Roman" panose="02020603050405020304" pitchFamily="18" charset="0"/>
                <a:cs typeface="Times New Roman" panose="02020603050405020304" pitchFamily="18" charset="0"/>
                <a:sym typeface="+mn-ea"/>
              </a:rPr>
              <a:t>b</a:t>
            </a:r>
            <a:r>
              <a:rPr lang="zh-CN" altLang="en-US" sz="2800" baseline="-25000" dirty="0">
                <a:latin typeface="Times New Roman" panose="02020603050405020304" pitchFamily="18" charset="0"/>
                <a:cs typeface="Times New Roman" panose="02020603050405020304" pitchFamily="18" charset="0"/>
                <a:sym typeface="+mn-ea"/>
              </a:rPr>
              <a:t>3</a:t>
            </a:r>
            <a:r>
              <a:rPr lang="zh-CN" altLang="en-US" sz="2800" dirty="0">
                <a:latin typeface="Times New Roman" panose="02020603050405020304" pitchFamily="18" charset="0"/>
                <a:cs typeface="Times New Roman" panose="02020603050405020304" pitchFamily="18" charset="0"/>
                <a:sym typeface="+mn-ea"/>
              </a:rPr>
              <a:t>b</a:t>
            </a:r>
            <a:r>
              <a:rPr lang="zh-CN" altLang="en-US" sz="2800" baseline="-25000" dirty="0">
                <a:latin typeface="Times New Roman" panose="02020603050405020304" pitchFamily="18" charset="0"/>
                <a:cs typeface="Times New Roman" panose="02020603050405020304" pitchFamily="18" charset="0"/>
                <a:sym typeface="+mn-ea"/>
              </a:rPr>
              <a:t>4</a:t>
            </a:r>
            <a:r>
              <a:rPr lang="zh-CN" altLang="en-US" sz="2800" dirty="0">
                <a:latin typeface="Times New Roman" pitchFamily="18" charset="0"/>
                <a:cs typeface="Times New Roman" pitchFamily="18" charset="0"/>
                <a:sym typeface="+mn-ea"/>
              </a:rPr>
              <a:t>形成的十进制数</a:t>
            </a:r>
            <a:r>
              <a:rPr lang="zh-CN" altLang="en-US" sz="2800" dirty="0" smtClean="0">
                <a:latin typeface="Times New Roman" pitchFamily="18" charset="0"/>
                <a:cs typeface="Times New Roman" pitchFamily="18" charset="0"/>
                <a:sym typeface="+mn-ea"/>
              </a:rPr>
              <a:t>表示。</a:t>
            </a:r>
            <a:endParaRPr lang="en-US" altLang="zh-CN" sz="2800" dirty="0" smtClean="0">
              <a:latin typeface="Times New Roman" pitchFamily="18" charset="0"/>
              <a:cs typeface="Times New Roman" pitchFamily="18" charset="0"/>
              <a:sym typeface="+mn-ea"/>
            </a:endParaRPr>
          </a:p>
          <a:p>
            <a:pPr>
              <a:buSzPct val="100000"/>
              <a:buFont typeface="Wingdings" pitchFamily="2" charset="2"/>
              <a:buChar char="Ø"/>
            </a:pPr>
            <a:r>
              <a:rPr lang="zh-CN" altLang="en-US" sz="2800" dirty="0" smtClean="0">
                <a:latin typeface="Times New Roman" pitchFamily="18" charset="0"/>
                <a:cs typeface="Times New Roman" pitchFamily="18" charset="0"/>
                <a:sym typeface="+mn-ea"/>
              </a:rPr>
              <a:t>例如</a:t>
            </a:r>
            <a:r>
              <a:rPr lang="zh-CN" altLang="en-US" sz="2800" dirty="0">
                <a:latin typeface="Times New Roman" pitchFamily="18" charset="0"/>
                <a:cs typeface="Times New Roman" pitchFamily="18" charset="0"/>
                <a:sym typeface="+mn-ea"/>
              </a:rPr>
              <a:t>，S</a:t>
            </a:r>
            <a:r>
              <a:rPr lang="zh-CN" altLang="en-US" sz="2800" baseline="-25000" dirty="0">
                <a:latin typeface="Times New Roman" pitchFamily="18" charset="0"/>
                <a:cs typeface="Times New Roman" pitchFamily="18" charset="0"/>
                <a:sym typeface="+mn-ea"/>
              </a:rPr>
              <a:t>1</a:t>
            </a:r>
            <a:r>
              <a:rPr lang="zh-CN" altLang="en-US" sz="2800" dirty="0">
                <a:latin typeface="Times New Roman" pitchFamily="18" charset="0"/>
                <a:cs typeface="Times New Roman" pitchFamily="18" charset="0"/>
                <a:sym typeface="+mn-ea"/>
              </a:rPr>
              <a:t>的输入为011001，行选为01（即第1行），列选为1100（即第12列），行列交叉位置的数为9，其4位二进制数表示为1001，所以S</a:t>
            </a:r>
            <a:r>
              <a:rPr lang="zh-CN" altLang="en-US" sz="2800" baseline="-25000" dirty="0">
                <a:latin typeface="Times New Roman" pitchFamily="18" charset="0"/>
                <a:cs typeface="Times New Roman" pitchFamily="18" charset="0"/>
                <a:sym typeface="+mn-ea"/>
              </a:rPr>
              <a:t>1</a:t>
            </a:r>
            <a:r>
              <a:rPr lang="zh-CN" altLang="en-US" sz="2800" dirty="0">
                <a:latin typeface="Times New Roman" pitchFamily="18" charset="0"/>
                <a:cs typeface="Times New Roman" pitchFamily="18" charset="0"/>
                <a:sym typeface="+mn-ea"/>
              </a:rPr>
              <a:t>的输出为1001。</a:t>
            </a:r>
            <a:endParaRPr lang="zh-CN" altLang="en-US" sz="2800" dirty="0">
              <a:latin typeface="Times New Roman" pitchFamily="18" charset="0"/>
              <a:cs typeface="Times New Roman" pitchFamily="18" charset="0"/>
            </a:endParaRPr>
          </a:p>
          <a:p>
            <a:pPr marL="0" indent="0">
              <a:buNone/>
            </a:pPr>
            <a:endParaRPr lang="zh-CN" altLang="en-US" sz="2800" dirty="0">
              <a:latin typeface="Times New Roman" pitchFamily="18" charset="0"/>
              <a:cs typeface="Times New Roman" pitchFamily="18" charset="0"/>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C038568-1C86-4BAC-BD9D-7000FD3245A3}"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40</a:t>
            </a:fld>
            <a:endParaRPr lang="en-US" altLang="zh-CN" sz="1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33" y="872808"/>
            <a:ext cx="7793037" cy="1462087"/>
          </a:xfrm>
        </p:spPr>
        <p:txBody>
          <a:bodyPr/>
          <a:lstStyle/>
          <a:p>
            <a:r>
              <a:rPr lang="zh-CN" altLang="en-US" b="1">
                <a:solidFill>
                  <a:srgbClr val="FF0000"/>
                </a:solidFill>
                <a:sym typeface="+mn-ea"/>
              </a:rPr>
              <a:t>3.2.2 DES 算法描述</a:t>
            </a:r>
            <a:r>
              <a:rPr lang="zh-CN" altLang="en-US"/>
              <a:t/>
            </a:r>
            <a:br>
              <a:rPr lang="zh-CN" altLang="en-US"/>
            </a:br>
            <a:endParaRPr lang="zh-CN" altLang="en-US"/>
          </a:p>
        </p:txBody>
      </p:sp>
      <p:sp>
        <p:nvSpPr>
          <p:cNvPr id="3" name="内容占位符 2"/>
          <p:cNvSpPr>
            <a:spLocks noGrp="1"/>
          </p:cNvSpPr>
          <p:nvPr>
            <p:ph idx="1"/>
          </p:nvPr>
        </p:nvSpPr>
        <p:spPr>
          <a:xfrm>
            <a:off x="480695" y="1997075"/>
            <a:ext cx="8474710" cy="4135755"/>
          </a:xfrm>
        </p:spPr>
        <p:txBody>
          <a:bodyPr/>
          <a:lstStyle/>
          <a:p>
            <a:pPr marL="0" indent="0">
              <a:buNone/>
            </a:pPr>
            <a:r>
              <a:rPr lang="zh-CN" altLang="en-US" b="1" dirty="0">
                <a:solidFill>
                  <a:srgbClr val="FF0000"/>
                </a:solidFill>
              </a:rPr>
              <a:t>2．DES的解密过程</a:t>
            </a:r>
          </a:p>
          <a:p>
            <a:pPr>
              <a:buSzPct val="100000"/>
              <a:buFont typeface="Wingdings" pitchFamily="2" charset="2"/>
              <a:buChar char="Ø"/>
            </a:pPr>
            <a:r>
              <a:rPr lang="zh-CN" altLang="en-US" sz="2800" dirty="0">
                <a:solidFill>
                  <a:schemeClr val="tx1"/>
                </a:solidFill>
              </a:rPr>
              <a:t>DES的解密过程与加密过程相同，只不过在16次迭代中使用子密钥的次序正好相反</a:t>
            </a:r>
            <a:r>
              <a:rPr lang="zh-CN" altLang="en-US" sz="2800" dirty="0" smtClean="0">
                <a:solidFill>
                  <a:schemeClr val="tx1"/>
                </a:solidFill>
              </a:rPr>
              <a:t>。</a:t>
            </a:r>
            <a:endParaRPr lang="en-US" altLang="zh-CN" sz="2800" dirty="0" smtClean="0">
              <a:solidFill>
                <a:schemeClr val="tx1"/>
              </a:solidFill>
            </a:endParaRPr>
          </a:p>
          <a:p>
            <a:pPr>
              <a:buSzPct val="100000"/>
              <a:buFont typeface="Wingdings" pitchFamily="2" charset="2"/>
              <a:buChar char="Ø"/>
            </a:pPr>
            <a:r>
              <a:rPr lang="zh-CN" altLang="en-US" sz="2800" dirty="0" smtClean="0">
                <a:solidFill>
                  <a:schemeClr val="tx1"/>
                </a:solidFill>
              </a:rPr>
              <a:t>解密</a:t>
            </a:r>
            <a:r>
              <a:rPr lang="zh-CN" altLang="en-US" sz="2800" dirty="0">
                <a:solidFill>
                  <a:schemeClr val="tx1"/>
                </a:solidFill>
              </a:rPr>
              <a:t>时，第1次迭代使用子密钥K</a:t>
            </a:r>
            <a:r>
              <a:rPr lang="zh-CN" altLang="en-US" sz="2800" baseline="-25000" dirty="0">
                <a:solidFill>
                  <a:schemeClr val="tx1"/>
                </a:solidFill>
              </a:rPr>
              <a:t>16</a:t>
            </a:r>
            <a:r>
              <a:rPr lang="zh-CN" altLang="en-US" sz="2800" dirty="0">
                <a:solidFill>
                  <a:schemeClr val="tx1"/>
                </a:solidFill>
              </a:rPr>
              <a:t>，第2次迭代使用子密钥K</a:t>
            </a:r>
            <a:r>
              <a:rPr lang="zh-CN" altLang="en-US" sz="2800" baseline="-25000" dirty="0">
                <a:solidFill>
                  <a:schemeClr val="tx1"/>
                </a:solidFill>
              </a:rPr>
              <a:t>15</a:t>
            </a:r>
            <a:r>
              <a:rPr lang="zh-CN" altLang="en-US" sz="2800" dirty="0">
                <a:solidFill>
                  <a:schemeClr val="tx1"/>
                </a:solidFill>
              </a:rPr>
              <a:t>，以此类推，第16次迭代使用子密钥K</a:t>
            </a:r>
            <a:r>
              <a:rPr lang="en-US" altLang="zh-CN" sz="2800" baseline="-25000" dirty="0">
                <a:solidFill>
                  <a:schemeClr val="tx1"/>
                </a:solidFill>
              </a:rPr>
              <a:t>1</a:t>
            </a:r>
            <a:r>
              <a:rPr lang="zh-CN" altLang="en-US" sz="2800" dirty="0" smtClean="0">
                <a:solidFill>
                  <a:schemeClr val="tx1"/>
                </a:solidFill>
              </a:rPr>
              <a:t>。</a:t>
            </a:r>
            <a:endParaRPr lang="en-US" altLang="zh-CN" sz="2800" dirty="0" smtClean="0">
              <a:solidFill>
                <a:schemeClr val="tx1"/>
              </a:solidFill>
            </a:endParaRPr>
          </a:p>
          <a:p>
            <a:pPr>
              <a:buSzPct val="100000"/>
              <a:buFont typeface="Wingdings" pitchFamily="2" charset="2"/>
              <a:buChar char="Ø"/>
            </a:pPr>
            <a:r>
              <a:rPr lang="zh-CN" altLang="en-US" sz="2800" dirty="0" smtClean="0">
                <a:solidFill>
                  <a:schemeClr val="tx1"/>
                </a:solidFill>
              </a:rPr>
              <a:t>具体</a:t>
            </a:r>
            <a:r>
              <a:rPr lang="zh-CN" altLang="en-US" sz="2800" dirty="0">
                <a:solidFill>
                  <a:schemeClr val="tx1"/>
                </a:solidFill>
              </a:rPr>
              <a:t>过程可形式化地表示为</a:t>
            </a:r>
            <a:r>
              <a:rPr lang="zh-CN" altLang="en-US" sz="2800" dirty="0">
                <a:solidFill>
                  <a:schemeClr val="tx1"/>
                </a:solidFill>
                <a:latin typeface="Times New Roman" panose="02020603050405020304" pitchFamily="18" charset="0"/>
                <a:cs typeface="Times New Roman" panose="02020603050405020304" pitchFamily="18" charset="0"/>
              </a:rPr>
              <a:t>Y</a:t>
            </a:r>
            <a:r>
              <a:rPr lang="en-US" altLang="zh-CN" sz="2800" dirty="0">
                <a:solidFill>
                  <a:schemeClr val="tx1"/>
                </a:solidFill>
                <a:latin typeface="Times New Roman" panose="02020603050405020304" pitchFamily="18" charset="0"/>
                <a:cs typeface="Times New Roman" panose="02020603050405020304" pitchFamily="18" charset="0"/>
              </a:rPr>
              <a:t>=</a:t>
            </a:r>
            <a:r>
              <a:rPr lang="zh-CN" altLang="en-US" sz="2800" dirty="0">
                <a:solidFill>
                  <a:schemeClr val="tx1"/>
                </a:solidFill>
                <a:latin typeface="Times New Roman" panose="02020603050405020304" pitchFamily="18" charset="0"/>
                <a:cs typeface="Times New Roman" panose="02020603050405020304" pitchFamily="18" charset="0"/>
              </a:rPr>
              <a:t>Y</a:t>
            </a:r>
            <a:r>
              <a:rPr lang="en-US" altLang="zh-CN" sz="2800" baseline="-25000" dirty="0">
                <a:solidFill>
                  <a:schemeClr val="tx1"/>
                </a:solidFill>
                <a:latin typeface="Times New Roman" panose="02020603050405020304" pitchFamily="18" charset="0"/>
                <a:cs typeface="Times New Roman" panose="02020603050405020304" pitchFamily="18" charset="0"/>
              </a:rPr>
              <a:t>1</a:t>
            </a:r>
            <a:r>
              <a:rPr lang="zh-CN" altLang="en-US" sz="2800" dirty="0">
                <a:solidFill>
                  <a:schemeClr val="tx1"/>
                </a:solidFill>
                <a:latin typeface="Times New Roman" panose="02020603050405020304" pitchFamily="18" charset="0"/>
                <a:cs typeface="Times New Roman" panose="02020603050405020304" pitchFamily="18" charset="0"/>
              </a:rPr>
              <a:t>Y</a:t>
            </a:r>
            <a:r>
              <a:rPr lang="en-US" altLang="zh-CN" sz="2800" baseline="-25000" dirty="0">
                <a:solidFill>
                  <a:schemeClr val="tx1"/>
                </a:solidFill>
                <a:latin typeface="Times New Roman" panose="02020603050405020304" pitchFamily="18" charset="0"/>
                <a:cs typeface="Times New Roman" panose="02020603050405020304" pitchFamily="18" charset="0"/>
              </a:rPr>
              <a:t>2</a:t>
            </a:r>
            <a:r>
              <a:rPr lang="en-US" altLang="zh-CN" sz="2800" dirty="0">
                <a:solidFill>
                  <a:schemeClr val="tx1"/>
                </a:solidFill>
                <a:latin typeface="Times New Roman" panose="02020603050405020304" pitchFamily="18" charset="0"/>
                <a:cs typeface="Times New Roman" panose="02020603050405020304" pitchFamily="18" charset="0"/>
              </a:rPr>
              <a:t>...</a:t>
            </a:r>
            <a:r>
              <a:rPr lang="zh-CN" altLang="en-US" sz="2800" dirty="0">
                <a:solidFill>
                  <a:schemeClr val="tx1"/>
                </a:solidFill>
                <a:latin typeface="Times New Roman" panose="02020603050405020304" pitchFamily="18" charset="0"/>
                <a:cs typeface="Times New Roman" panose="02020603050405020304" pitchFamily="18" charset="0"/>
              </a:rPr>
              <a:t>Y</a:t>
            </a:r>
            <a:r>
              <a:rPr lang="en-US" altLang="zh-CN" sz="2800" baseline="-25000" dirty="0">
                <a:solidFill>
                  <a:schemeClr val="tx1"/>
                </a:solidFill>
                <a:latin typeface="Times New Roman" panose="02020603050405020304" pitchFamily="18" charset="0"/>
                <a:cs typeface="Times New Roman" panose="02020603050405020304" pitchFamily="18" charset="0"/>
              </a:rPr>
              <a:t>64</a:t>
            </a:r>
            <a:r>
              <a:rPr lang="en-US" altLang="zh-CN" sz="2800" dirty="0">
                <a:solidFill>
                  <a:schemeClr val="tx1"/>
                </a:solidFill>
                <a:latin typeface="Times New Roman" panose="02020603050405020304" pitchFamily="18" charset="0"/>
                <a:cs typeface="Times New Roman" panose="02020603050405020304" pitchFamily="18" charset="0"/>
              </a:rPr>
              <a:t>→R</a:t>
            </a:r>
            <a:r>
              <a:rPr lang="en-US" altLang="zh-CN" sz="2800" baseline="-25000" dirty="0">
                <a:solidFill>
                  <a:schemeClr val="tx1"/>
                </a:solidFill>
                <a:latin typeface="Times New Roman" panose="02020603050405020304" pitchFamily="18" charset="0"/>
                <a:cs typeface="Times New Roman" panose="02020603050405020304" pitchFamily="18" charset="0"/>
              </a:rPr>
              <a:t>16</a:t>
            </a:r>
            <a:r>
              <a:rPr lang="en-US" altLang="zh-CN" sz="2800" dirty="0">
                <a:solidFill>
                  <a:schemeClr val="tx1"/>
                </a:solidFill>
                <a:latin typeface="Times New Roman" panose="02020603050405020304" pitchFamily="18" charset="0"/>
                <a:cs typeface="Times New Roman" panose="02020603050405020304" pitchFamily="18" charset="0"/>
              </a:rPr>
              <a:t>L</a:t>
            </a:r>
            <a:r>
              <a:rPr lang="en-US" altLang="zh-CN" sz="2800" baseline="-25000" dirty="0">
                <a:solidFill>
                  <a:schemeClr val="tx1"/>
                </a:solidFill>
                <a:latin typeface="Times New Roman" panose="02020603050405020304" pitchFamily="18" charset="0"/>
                <a:cs typeface="Times New Roman" panose="02020603050405020304" pitchFamily="18" charset="0"/>
              </a:rPr>
              <a:t>16</a:t>
            </a:r>
            <a:r>
              <a:rPr lang="zh-CN" altLang="en-US" sz="2800" dirty="0">
                <a:solidFill>
                  <a:schemeClr val="tx1"/>
                </a:solidFill>
                <a:latin typeface="Times New Roman" panose="02020603050405020304" pitchFamily="18" charset="0"/>
                <a:cs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L</a:t>
            </a:r>
            <a:r>
              <a:rPr lang="en-US" altLang="zh-CN" sz="2800" baseline="-25000" dirty="0">
                <a:solidFill>
                  <a:schemeClr val="tx1"/>
                </a:solidFill>
                <a:latin typeface="Times New Roman" panose="02020603050405020304" pitchFamily="18" charset="0"/>
                <a:cs typeface="Times New Roman" panose="02020603050405020304" pitchFamily="18" charset="0"/>
              </a:rPr>
              <a:t>0</a:t>
            </a:r>
            <a:r>
              <a:rPr lang="en-US" altLang="zh-CN" sz="2800" dirty="0">
                <a:solidFill>
                  <a:schemeClr val="tx1"/>
                </a:solidFill>
                <a:latin typeface="Times New Roman" panose="02020603050405020304" pitchFamily="18" charset="0"/>
                <a:cs typeface="Times New Roman" panose="02020603050405020304" pitchFamily="18" charset="0"/>
              </a:rPr>
              <a:t>'=R</a:t>
            </a:r>
            <a:r>
              <a:rPr lang="en-US" altLang="zh-CN" sz="2800" baseline="-25000" dirty="0">
                <a:solidFill>
                  <a:schemeClr val="tx1"/>
                </a:solidFill>
                <a:latin typeface="Times New Roman" panose="02020603050405020304" pitchFamily="18" charset="0"/>
                <a:cs typeface="Times New Roman" panose="02020603050405020304" pitchFamily="18" charset="0"/>
              </a:rPr>
              <a:t>16</a:t>
            </a:r>
            <a:r>
              <a:rPr lang="zh-CN" altLang="en-US" sz="2800" dirty="0">
                <a:solidFill>
                  <a:schemeClr val="tx1"/>
                </a:solidFill>
                <a:latin typeface="Times New Roman" panose="02020603050405020304" pitchFamily="18" charset="0"/>
                <a:cs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R</a:t>
            </a:r>
            <a:r>
              <a:rPr lang="en-US" altLang="zh-CN" sz="2800" baseline="-25000" dirty="0">
                <a:solidFill>
                  <a:schemeClr val="tx1"/>
                </a:solidFill>
                <a:latin typeface="Times New Roman" panose="02020603050405020304" pitchFamily="18" charset="0"/>
                <a:cs typeface="Times New Roman" panose="02020603050405020304" pitchFamily="18" charset="0"/>
              </a:rPr>
              <a:t>0</a:t>
            </a:r>
            <a:r>
              <a:rPr lang="en-US" altLang="zh-CN" sz="2800" dirty="0">
                <a:solidFill>
                  <a:schemeClr val="tx1"/>
                </a:solidFill>
                <a:latin typeface="Times New Roman" panose="02020603050405020304" pitchFamily="18" charset="0"/>
                <a:cs typeface="Times New Roman" panose="02020603050405020304" pitchFamily="18" charset="0"/>
              </a:rPr>
              <a:t>'=L</a:t>
            </a:r>
            <a:r>
              <a:rPr lang="en-US" altLang="zh-CN" sz="2800" baseline="-25000" dirty="0">
                <a:solidFill>
                  <a:schemeClr val="tx1"/>
                </a:solidFill>
                <a:latin typeface="Times New Roman" panose="02020603050405020304" pitchFamily="18" charset="0"/>
                <a:cs typeface="Times New Roman" panose="02020603050405020304" pitchFamily="18" charset="0"/>
              </a:rPr>
              <a:t>16</a:t>
            </a:r>
            <a:r>
              <a:rPr lang="zh-CN" altLang="en-US" sz="2800" dirty="0">
                <a:solidFill>
                  <a:schemeClr val="tx1"/>
                </a:solidFill>
              </a:rPr>
              <a:t>。</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8090AACA-0BD3-4FE7-A9E6-703D3705D2C7}"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r>
              <a:rPr lang="zh-CN" altLang="en-US" dirty="0"/>
              <a:t>密码学</a:t>
            </a:r>
            <a:r>
              <a:rPr lang="en-US" altLang="zh-CN" dirty="0"/>
              <a:t>---</a:t>
            </a:r>
            <a:r>
              <a:rPr lang="zh-CN" altLang="en-US" dirty="0"/>
              <a:t>基础理论与应用</a:t>
            </a:r>
            <a:endParaRPr lang="en-US" altLang="zh-CN"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41</a:t>
            </a:fld>
            <a:endParaRPr lang="en-US" altLang="zh-CN" sz="1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861378"/>
            <a:ext cx="7793037" cy="1462087"/>
          </a:xfrm>
        </p:spPr>
        <p:txBody>
          <a:bodyPr/>
          <a:lstStyle/>
          <a:p>
            <a:r>
              <a:rPr lang="zh-CN" altLang="en-US" b="1" dirty="0">
                <a:solidFill>
                  <a:srgbClr val="FF0000"/>
                </a:solidFill>
                <a:sym typeface="+mn-ea"/>
              </a:rPr>
              <a:t>3.2.2 DES 算法描述</a:t>
            </a:r>
            <a:r>
              <a:rPr lang="zh-CN" altLang="en-US" dirty="0"/>
              <a:t/>
            </a:r>
            <a:br>
              <a:rPr lang="zh-CN" altLang="en-US" dirty="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02285" y="2018030"/>
                <a:ext cx="8453120" cy="4465955"/>
              </a:xfrm>
            </p:spPr>
            <p:txBody>
              <a:bodyPr/>
              <a:lstStyle/>
              <a:p>
                <a:pPr marL="0" indent="720000">
                  <a:buNone/>
                </a:pPr>
                <a:r>
                  <a:rPr lang="zh-CN" altLang="en-US" sz="2800" dirty="0"/>
                  <a:t>第1步为</a:t>
                </a:r>
                <a:endParaRPr lang="en-US" altLang="zh-CN" sz="2800" dirty="0"/>
              </a:p>
              <a:p>
                <a:pPr marL="0" indent="720000">
                  <a:buNone/>
                </a:pPr>
                <a14:m>
                  <m:oMathPara xmlns:m="http://schemas.openxmlformats.org/officeDocument/2006/math">
                    <m:oMathParaPr>
                      <m:jc m:val="centerGroup"/>
                    </m:oMathParaPr>
                    <m:oMath xmlns:m="http://schemas.openxmlformats.org/officeDocument/2006/math">
                      <m:sSubSup>
                        <m:sSubSupPr>
                          <m:ctrlPr>
                            <a:rPr lang="en-US" altLang="zh-CN" sz="2800" i="1" smtClean="0">
                              <a:latin typeface="Cambria Math"/>
                            </a:rPr>
                          </m:ctrlPr>
                        </m:sSubSupPr>
                        <m:e>
                          <m:r>
                            <m:rPr>
                              <m:nor/>
                            </m:rPr>
                            <a:rPr lang="en-US" altLang="zh-CN" sz="2800" b="0" i="0" smtClean="0">
                              <a:latin typeface="Times New Roman" panose="02020603050405020304" pitchFamily="18" charset="0"/>
                              <a:cs typeface="Times New Roman" panose="02020603050405020304" pitchFamily="18" charset="0"/>
                            </a:rPr>
                            <m:t>L</m:t>
                          </m:r>
                        </m:e>
                        <m:sub>
                          <m:r>
                            <m:rPr>
                              <m:nor/>
                            </m:rPr>
                            <a:rPr lang="en-US" altLang="zh-CN" sz="2800" b="0" i="0" baseline="-25000" smtClean="0">
                              <a:latin typeface="Times New Roman" panose="02020603050405020304" pitchFamily="18" charset="0"/>
                              <a:cs typeface="Times New Roman" panose="02020603050405020304" pitchFamily="18" charset="0"/>
                            </a:rPr>
                            <m:t>1</m:t>
                          </m:r>
                        </m:sub>
                        <m:sup>
                          <m:r>
                            <m:rPr>
                              <m:nor/>
                            </m:rPr>
                            <a:rPr lang="en-US" altLang="zh-CN" sz="2800" b="0" i="0" smtClean="0">
                              <a:latin typeface="Times New Roman" panose="02020603050405020304" pitchFamily="18" charset="0"/>
                              <a:cs typeface="Times New Roman" panose="02020603050405020304" pitchFamily="18" charset="0"/>
                            </a:rPr>
                            <m:t>′</m:t>
                          </m:r>
                        </m:sup>
                      </m:sSubSup>
                      <m:r>
                        <m:rPr>
                          <m:nor/>
                        </m:rPr>
                        <a:rPr lang="en-US" altLang="zh-CN" sz="2800" b="0" i="0" smtClean="0">
                          <a:latin typeface="Times New Roman" panose="02020603050405020304" pitchFamily="18" charset="0"/>
                          <a:cs typeface="Times New Roman" panose="02020603050405020304" pitchFamily="18" charset="0"/>
                        </a:rPr>
                        <m:t>=</m:t>
                      </m:r>
                      <m:r>
                        <m:rPr>
                          <m:nor/>
                        </m:rPr>
                        <a:rPr lang="en-US" altLang="zh-CN" sz="2800" b="0" i="0" smtClean="0">
                          <a:latin typeface="Times New Roman" panose="02020603050405020304" pitchFamily="18" charset="0"/>
                          <a:cs typeface="Times New Roman" panose="02020603050405020304" pitchFamily="18" charset="0"/>
                        </a:rPr>
                        <m:t>L</m:t>
                      </m:r>
                      <m:r>
                        <m:rPr>
                          <m:nor/>
                        </m:rPr>
                        <a:rPr lang="en-US" altLang="zh-CN" sz="2800" b="0" i="0" baseline="-25000" smtClean="0">
                          <a:latin typeface="Times New Roman" panose="02020603050405020304" pitchFamily="18" charset="0"/>
                          <a:cs typeface="Times New Roman" panose="02020603050405020304" pitchFamily="18" charset="0"/>
                        </a:rPr>
                        <m:t>16</m:t>
                      </m:r>
                      <m:r>
                        <m:rPr>
                          <m:nor/>
                        </m:rPr>
                        <a:rPr lang="en-US" altLang="zh-CN" sz="2800" b="0" i="0" smtClean="0">
                          <a:latin typeface="Times New Roman" panose="02020603050405020304" pitchFamily="18" charset="0"/>
                          <a:cs typeface="Times New Roman" panose="02020603050405020304" pitchFamily="18" charset="0"/>
                        </a:rPr>
                        <m:t>=</m:t>
                      </m:r>
                      <m:r>
                        <m:rPr>
                          <m:nor/>
                        </m:rPr>
                        <a:rPr lang="en-US" altLang="zh-CN" sz="2800" b="0" i="0" smtClean="0">
                          <a:latin typeface="Times New Roman" panose="02020603050405020304" pitchFamily="18" charset="0"/>
                          <a:cs typeface="Times New Roman" panose="02020603050405020304" pitchFamily="18" charset="0"/>
                        </a:rPr>
                        <m:t>R</m:t>
                      </m:r>
                      <m:r>
                        <m:rPr>
                          <m:nor/>
                        </m:rPr>
                        <a:rPr lang="en-US" altLang="zh-CN" sz="2800" b="0" i="0" baseline="-25000" smtClean="0">
                          <a:latin typeface="Times New Roman" panose="02020603050405020304" pitchFamily="18" charset="0"/>
                          <a:cs typeface="Times New Roman" panose="02020603050405020304" pitchFamily="18" charset="0"/>
                        </a:rPr>
                        <m:t>15</m:t>
                      </m:r>
                      <m:r>
                        <m:rPr>
                          <m:nor/>
                        </m:rPr>
                        <a:rPr lang="en-US" altLang="zh-CN" sz="2800" b="0" i="0" smtClean="0">
                          <a:latin typeface="Times New Roman" panose="02020603050405020304" pitchFamily="18" charset="0"/>
                          <a:cs typeface="Times New Roman" panose="02020603050405020304" pitchFamily="18" charset="0"/>
                        </a:rPr>
                        <m:t>,</m:t>
                      </m:r>
                      <m:sSubSup>
                        <m:sSubSupPr>
                          <m:ctrlPr>
                            <a:rPr lang="en-US" altLang="zh-CN" sz="2800" b="0" i="1" smtClean="0">
                              <a:latin typeface="Cambria Math"/>
                            </a:rPr>
                          </m:ctrlPr>
                        </m:sSubSupPr>
                        <m:e>
                          <m:r>
                            <m:rPr>
                              <m:nor/>
                            </m:rPr>
                            <a:rPr lang="en-US" altLang="zh-CN" sz="2800" b="0" i="0" smtClean="0">
                              <a:latin typeface="Times New Roman" panose="02020603050405020304" pitchFamily="18" charset="0"/>
                              <a:cs typeface="Times New Roman" panose="02020603050405020304" pitchFamily="18" charset="0"/>
                            </a:rPr>
                            <m:t>R</m:t>
                          </m:r>
                        </m:e>
                        <m:sub>
                          <m:r>
                            <m:rPr>
                              <m:nor/>
                            </m:rPr>
                            <a:rPr lang="en-US" altLang="zh-CN" sz="2800" b="0" i="0" baseline="-25000" smtClean="0">
                              <a:latin typeface="Times New Roman" panose="02020603050405020304" pitchFamily="18" charset="0"/>
                              <a:cs typeface="Times New Roman" panose="02020603050405020304" pitchFamily="18" charset="0"/>
                            </a:rPr>
                            <m:t>1</m:t>
                          </m:r>
                        </m:sub>
                        <m:sup>
                          <m:r>
                            <m:rPr>
                              <m:nor/>
                            </m:rPr>
                            <a:rPr lang="en-US" altLang="zh-CN" sz="2800" b="0" i="0" smtClean="0">
                              <a:latin typeface="Times New Roman" panose="02020603050405020304" pitchFamily="18" charset="0"/>
                              <a:cs typeface="Times New Roman" panose="02020603050405020304" pitchFamily="18" charset="0"/>
                            </a:rPr>
                            <m:t>′</m:t>
                          </m:r>
                        </m:sup>
                      </m:sSubSup>
                      <m:r>
                        <m:rPr>
                          <m:nor/>
                        </m:rPr>
                        <a:rPr lang="en-US" altLang="zh-CN" sz="2800" b="0" i="0" smtClean="0">
                          <a:latin typeface="Times New Roman" panose="02020603050405020304" pitchFamily="18" charset="0"/>
                          <a:cs typeface="Times New Roman" panose="02020603050405020304" pitchFamily="18" charset="0"/>
                        </a:rPr>
                        <m:t>=</m:t>
                      </m:r>
                      <m:sSubSup>
                        <m:sSubSupPr>
                          <m:ctrlPr>
                            <a:rPr lang="en-US" altLang="zh-CN" sz="2800" b="0" i="1" smtClean="0">
                              <a:latin typeface="Cambria Math"/>
                            </a:rPr>
                          </m:ctrlPr>
                        </m:sSubSupPr>
                        <m:e>
                          <m:r>
                            <m:rPr>
                              <m:nor/>
                            </m:rPr>
                            <a:rPr lang="en-US" altLang="zh-CN" sz="2800" b="0" i="0" smtClean="0">
                              <a:latin typeface="Times New Roman" panose="02020603050405020304" pitchFamily="18" charset="0"/>
                              <a:cs typeface="Times New Roman" panose="02020603050405020304" pitchFamily="18" charset="0"/>
                            </a:rPr>
                            <m:t>L</m:t>
                          </m:r>
                        </m:e>
                        <m:sub>
                          <m:r>
                            <m:rPr>
                              <m:nor/>
                            </m:rPr>
                            <a:rPr lang="en-US" altLang="zh-CN" sz="2800" b="0" i="0" baseline="-25000" smtClean="0">
                              <a:latin typeface="Times New Roman" panose="02020603050405020304" pitchFamily="18" charset="0"/>
                              <a:cs typeface="Times New Roman" panose="02020603050405020304" pitchFamily="18" charset="0"/>
                            </a:rPr>
                            <m:t>0</m:t>
                          </m:r>
                        </m:sub>
                        <m:sup>
                          <m:r>
                            <m:rPr>
                              <m:nor/>
                            </m:rPr>
                            <a:rPr lang="en-US" altLang="zh-CN" sz="2800" b="0" i="0" smtClean="0">
                              <a:latin typeface="Times New Roman" panose="02020603050405020304" pitchFamily="18" charset="0"/>
                              <a:cs typeface="Times New Roman" panose="02020603050405020304" pitchFamily="18" charset="0"/>
                            </a:rPr>
                            <m:t>′</m:t>
                          </m:r>
                        </m:sup>
                      </m:sSubSup>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f</m:t>
                      </m:r>
                      <m:d>
                        <m:dPr>
                          <m:ctrlPr>
                            <a:rPr lang="en-US" altLang="zh-CN" sz="2800" b="0" i="1" smtClean="0">
                              <a:latin typeface="Cambria Math"/>
                              <a:ea typeface="Cambria Math" panose="02040503050406030204" pitchFamily="18" charset="0"/>
                            </a:rPr>
                          </m:ctrlPr>
                        </m:dPr>
                        <m:e>
                          <m:sSubSup>
                            <m:sSubSupPr>
                              <m:ctrlPr>
                                <a:rPr lang="en-US" altLang="zh-CN" sz="2800" b="0" i="1" smtClean="0">
                                  <a:latin typeface="Cambria Math"/>
                                  <a:ea typeface="Cambria Math" panose="02040503050406030204" pitchFamily="18" charset="0"/>
                                </a:rPr>
                              </m:ctrlPr>
                            </m:sSubSupPr>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R</m:t>
                              </m:r>
                            </m:e>
                            <m:sub>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0</m:t>
                              </m:r>
                            </m:sub>
                            <m:sup>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sup>
                          </m:sSubSup>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K</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16</m:t>
                          </m:r>
                        </m:e>
                      </m:d>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R</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16</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f</m:t>
                      </m:r>
                      <m:d>
                        <m:dPr>
                          <m:ctrlPr>
                            <a:rPr lang="en-US" altLang="zh-CN" sz="2800" b="0" i="1" smtClean="0">
                              <a:latin typeface="Cambria Math"/>
                              <a:ea typeface="Cambria Math" panose="02040503050406030204" pitchFamily="18" charset="0"/>
                            </a:rPr>
                          </m:ctrlPr>
                        </m:dPr>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L</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16</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K</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16</m:t>
                          </m:r>
                        </m:e>
                      </m:d>
                    </m:oMath>
                  </m:oMathPara>
                </a14:m>
                <a:endParaRPr lang="en-US" altLang="zh-CN" sz="2800" b="0" i="1" dirty="0">
                  <a:latin typeface="Cambria Math" panose="02040503050406030204" pitchFamily="18" charset="0"/>
                  <a:ea typeface="Cambria Math" panose="02040503050406030204" pitchFamily="18" charset="0"/>
                </a:endParaRPr>
              </a:p>
              <a:p>
                <a:pPr marL="0" indent="720000">
                  <a:buNone/>
                </a:pPr>
                <a14:m>
                  <m:oMathPara xmlns:m="http://schemas.openxmlformats.org/officeDocument/2006/math">
                    <m:oMathParaPr>
                      <m:jc m:val="left"/>
                    </m:oMathParaPr>
                    <m:oMath xmlns:m="http://schemas.openxmlformats.org/officeDocument/2006/math">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d>
                        <m:dPr>
                          <m:ctrlPr>
                            <a:rPr lang="en-US" altLang="zh-CN" sz="2800" b="0" i="1" smtClean="0">
                              <a:latin typeface="Cambria Math"/>
                              <a:ea typeface="Cambria Math" panose="02040503050406030204" pitchFamily="18" charset="0"/>
                            </a:rPr>
                          </m:ctrlPr>
                        </m:dPr>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L</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15</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f</m:t>
                          </m:r>
                          <m:d>
                            <m:dPr>
                              <m:ctrlPr>
                                <a:rPr lang="en-US" altLang="zh-CN" sz="2800" b="0" i="1" smtClean="0">
                                  <a:latin typeface="Cambria Math"/>
                                  <a:ea typeface="Cambria Math" panose="02040503050406030204" pitchFamily="18" charset="0"/>
                                </a:rPr>
                              </m:ctrlPr>
                            </m:dPr>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R</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15</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K</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16</m:t>
                              </m:r>
                            </m:e>
                          </m:d>
                        </m:e>
                      </m:d>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f</m:t>
                      </m:r>
                      <m:d>
                        <m:dPr>
                          <m:ctrlPr>
                            <a:rPr lang="en-US" altLang="zh-CN" sz="2800" b="0" i="1" smtClean="0">
                              <a:latin typeface="Cambria Math"/>
                              <a:ea typeface="Cambria Math" panose="02040503050406030204" pitchFamily="18" charset="0"/>
                            </a:rPr>
                          </m:ctrlPr>
                        </m:dPr>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R</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15</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K</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16</m:t>
                          </m:r>
                        </m:e>
                      </m:d>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L</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15</m:t>
                      </m:r>
                    </m:oMath>
                  </m:oMathPara>
                </a14:m>
                <a:endParaRPr lang="en-US" altLang="zh-CN" sz="2800" baseline="-25000" dirty="0">
                  <a:latin typeface="Times New Roman" panose="02020603050405020304" pitchFamily="18" charset="0"/>
                  <a:cs typeface="Times New Roman" panose="02020603050405020304" pitchFamily="18" charset="0"/>
                </a:endParaRPr>
              </a:p>
              <a:p>
                <a:pPr marL="0" indent="720000">
                  <a:buNone/>
                </a:pPr>
                <a:r>
                  <a:rPr lang="en-US" altLang="zh-CN" sz="2800" dirty="0"/>
                  <a:t>第2步为</a:t>
                </a:r>
              </a:p>
              <a:p>
                <a:pPr marL="0" indent="720000">
                  <a:buNone/>
                </a:pPr>
                <a14:m>
                  <m:oMathPara xmlns:m="http://schemas.openxmlformats.org/officeDocument/2006/math">
                    <m:oMathParaPr>
                      <m:jc m:val="centerGroup"/>
                    </m:oMathParaPr>
                    <m:oMath xmlns:m="http://schemas.openxmlformats.org/officeDocument/2006/math">
                      <m:sSubSup>
                        <m:sSubSupPr>
                          <m:ctrlPr>
                            <a:rPr lang="en-US" altLang="zh-CN" sz="2800" i="1">
                              <a:latin typeface="Cambria Math"/>
                            </a:rPr>
                          </m:ctrlPr>
                        </m:sSubSupPr>
                        <m:e>
                          <m:r>
                            <m:rPr>
                              <m:nor/>
                            </m:rPr>
                            <a:rPr lang="en-US" altLang="zh-CN" sz="2800">
                              <a:latin typeface="Times New Roman" panose="02020603050405020304" pitchFamily="18" charset="0"/>
                              <a:cs typeface="Times New Roman" panose="02020603050405020304" pitchFamily="18" charset="0"/>
                            </a:rPr>
                            <m:t>L</m:t>
                          </m:r>
                        </m:e>
                        <m:sub>
                          <m:r>
                            <m:rPr>
                              <m:nor/>
                            </m:rPr>
                            <a:rPr lang="en-US" altLang="zh-CN" sz="2800" b="0" i="0" baseline="-25000" smtClean="0">
                              <a:latin typeface="Times New Roman" panose="02020603050405020304" pitchFamily="18" charset="0"/>
                              <a:cs typeface="Times New Roman" panose="02020603050405020304" pitchFamily="18" charset="0"/>
                            </a:rPr>
                            <m:t>2</m:t>
                          </m:r>
                        </m:sub>
                        <m:sup>
                          <m:r>
                            <m:rPr>
                              <m:nor/>
                            </m:rPr>
                            <a:rPr lang="en-US" altLang="zh-CN" sz="2800">
                              <a:latin typeface="Times New Roman" panose="02020603050405020304" pitchFamily="18" charset="0"/>
                              <a:cs typeface="Times New Roman" panose="02020603050405020304" pitchFamily="18" charset="0"/>
                            </a:rPr>
                            <m:t>′</m:t>
                          </m:r>
                        </m:sup>
                      </m:sSubSup>
                      <m:r>
                        <m:rPr>
                          <m:nor/>
                        </m:rPr>
                        <a:rPr lang="en-US" altLang="zh-CN" sz="2800">
                          <a:latin typeface="Times New Roman" panose="02020603050405020304" pitchFamily="18" charset="0"/>
                          <a:cs typeface="Times New Roman" panose="02020603050405020304" pitchFamily="18" charset="0"/>
                        </a:rPr>
                        <m:t>=</m:t>
                      </m:r>
                      <m:sSubSup>
                        <m:sSubSupPr>
                          <m:ctrlPr>
                            <a:rPr lang="en-US" altLang="zh-CN" sz="2800" i="1" dirty="0" smtClean="0">
                              <a:latin typeface="Cambria Math"/>
                              <a:ea typeface="Cambria Math" panose="02040503050406030204" pitchFamily="18" charset="0"/>
                              <a:cs typeface="Times New Roman" panose="02020603050405020304" pitchFamily="18" charset="0"/>
                            </a:rPr>
                          </m:ctrlPr>
                        </m:sSubSupPr>
                        <m:e>
                          <m:r>
                            <m:rPr>
                              <m:nor/>
                            </m:rPr>
                            <a:rPr lang="en-US" altLang="zh-CN" sz="2800" b="0" i="0" dirty="0" smtClean="0">
                              <a:latin typeface="Times New Roman" panose="02020603050405020304" pitchFamily="18" charset="0"/>
                              <a:ea typeface="Cambria Math" panose="02040503050406030204" pitchFamily="18" charset="0"/>
                              <a:cs typeface="Times New Roman" panose="02020603050405020304" pitchFamily="18" charset="0"/>
                            </a:rPr>
                            <m:t>R</m:t>
                          </m:r>
                        </m:e>
                        <m:sub>
                          <m:r>
                            <m:rPr>
                              <m:nor/>
                            </m:rPr>
                            <a:rPr lang="en-US" altLang="zh-CN" sz="2800" b="0" i="0" baseline="-25000" smtClean="0">
                              <a:latin typeface="Times New Roman" panose="02020603050405020304" pitchFamily="18" charset="0"/>
                              <a:cs typeface="Times New Roman" panose="02020603050405020304" pitchFamily="18" charset="0"/>
                            </a:rPr>
                            <m:t>1</m:t>
                          </m:r>
                        </m:sub>
                        <m:sup>
                          <m:r>
                            <m:rPr>
                              <m:nor/>
                            </m:rPr>
                            <a:rPr lang="en-US" altLang="zh-CN" sz="2800" b="0" i="0" smtClean="0">
                              <a:latin typeface="Times New Roman" panose="02020603050405020304" pitchFamily="18" charset="0"/>
                              <a:cs typeface="Times New Roman" panose="02020603050405020304" pitchFamily="18" charset="0"/>
                            </a:rPr>
                            <m:t>′</m:t>
                          </m:r>
                        </m:sup>
                      </m:sSubSup>
                      <m:r>
                        <m:rPr>
                          <m:nor/>
                        </m:rPr>
                        <a:rPr lang="en-US" altLang="zh-CN" sz="2800">
                          <a:latin typeface="Times New Roman" panose="02020603050405020304" pitchFamily="18" charset="0"/>
                          <a:cs typeface="Times New Roman" panose="02020603050405020304" pitchFamily="18" charset="0"/>
                        </a:rPr>
                        <m:t>=</m:t>
                      </m:r>
                      <m:r>
                        <m:rPr>
                          <m:nor/>
                        </m:rPr>
                        <a:rPr lang="en-US" altLang="zh-CN" sz="2800" b="0" i="0" smtClean="0">
                          <a:latin typeface="Times New Roman" panose="02020603050405020304" pitchFamily="18" charset="0"/>
                          <a:cs typeface="Times New Roman" panose="02020603050405020304" pitchFamily="18" charset="0"/>
                        </a:rPr>
                        <m:t>L</m:t>
                      </m:r>
                      <m:r>
                        <m:rPr>
                          <m:nor/>
                        </m:rPr>
                        <a:rPr lang="en-US" altLang="zh-CN" sz="2800" baseline="-25000">
                          <a:latin typeface="Times New Roman" panose="02020603050405020304" pitchFamily="18" charset="0"/>
                          <a:cs typeface="Times New Roman" panose="02020603050405020304" pitchFamily="18" charset="0"/>
                        </a:rPr>
                        <m:t>15</m:t>
                      </m:r>
                      <m:r>
                        <m:rPr>
                          <m:nor/>
                        </m:rPr>
                        <a:rPr lang="en-US" altLang="zh-CN" sz="2800" b="0" i="0" smtClean="0">
                          <a:latin typeface="Times New Roman" panose="02020603050405020304" pitchFamily="18" charset="0"/>
                          <a:cs typeface="Times New Roman" panose="02020603050405020304" pitchFamily="18" charset="0"/>
                        </a:rPr>
                        <m:t>=</m:t>
                      </m:r>
                      <m:r>
                        <m:rPr>
                          <m:nor/>
                        </m:rPr>
                        <a:rPr lang="en-US" altLang="zh-CN" sz="2800" b="0" i="0" smtClean="0">
                          <a:latin typeface="Times New Roman" panose="02020603050405020304" pitchFamily="18" charset="0"/>
                          <a:cs typeface="Times New Roman" panose="02020603050405020304" pitchFamily="18" charset="0"/>
                        </a:rPr>
                        <m:t>R</m:t>
                      </m:r>
                      <m:r>
                        <m:rPr>
                          <m:nor/>
                        </m:rPr>
                        <a:rPr lang="en-US" altLang="zh-CN" sz="2800" b="0" i="0" baseline="-25000" smtClean="0">
                          <a:latin typeface="Times New Roman" panose="02020603050405020304" pitchFamily="18" charset="0"/>
                          <a:cs typeface="Times New Roman" panose="02020603050405020304" pitchFamily="18" charset="0"/>
                        </a:rPr>
                        <m:t>14</m:t>
                      </m:r>
                      <m:r>
                        <m:rPr>
                          <m:nor/>
                        </m:rPr>
                        <a:rPr lang="en-US" altLang="zh-CN" sz="2800">
                          <a:latin typeface="Times New Roman" panose="02020603050405020304" pitchFamily="18" charset="0"/>
                          <a:cs typeface="Times New Roman" panose="02020603050405020304" pitchFamily="18" charset="0"/>
                        </a:rPr>
                        <m:t>,</m:t>
                      </m:r>
                      <m:sSubSup>
                        <m:sSubSupPr>
                          <m:ctrlPr>
                            <a:rPr lang="en-US" altLang="zh-CN" sz="2800" i="1">
                              <a:latin typeface="Cambria Math"/>
                            </a:rPr>
                          </m:ctrlPr>
                        </m:sSubSupPr>
                        <m:e>
                          <m:r>
                            <m:rPr>
                              <m:nor/>
                            </m:rPr>
                            <a:rPr lang="en-US" altLang="zh-CN" sz="2800">
                              <a:latin typeface="Times New Roman" panose="02020603050405020304" pitchFamily="18" charset="0"/>
                              <a:cs typeface="Times New Roman" panose="02020603050405020304" pitchFamily="18" charset="0"/>
                            </a:rPr>
                            <m:t>R</m:t>
                          </m:r>
                        </m:e>
                        <m:sub>
                          <m:r>
                            <m:rPr>
                              <m:nor/>
                            </m:rPr>
                            <a:rPr lang="en-US" altLang="zh-CN" sz="2800" b="0" i="0" baseline="-25000" smtClean="0">
                              <a:latin typeface="Times New Roman" panose="02020603050405020304" pitchFamily="18" charset="0"/>
                              <a:cs typeface="Times New Roman" panose="02020603050405020304" pitchFamily="18" charset="0"/>
                            </a:rPr>
                            <m:t>2</m:t>
                          </m:r>
                        </m:sub>
                        <m:sup>
                          <m:r>
                            <m:rPr>
                              <m:nor/>
                            </m:rPr>
                            <a:rPr lang="en-US" altLang="zh-CN" sz="2800">
                              <a:latin typeface="Times New Roman" panose="02020603050405020304" pitchFamily="18" charset="0"/>
                              <a:cs typeface="Times New Roman" panose="02020603050405020304" pitchFamily="18" charset="0"/>
                            </a:rPr>
                            <m:t>′</m:t>
                          </m:r>
                        </m:sup>
                      </m:sSubSup>
                      <m:r>
                        <m:rPr>
                          <m:nor/>
                        </m:rPr>
                        <a:rPr lang="en-US" altLang="zh-CN" sz="2800">
                          <a:latin typeface="Times New Roman" panose="02020603050405020304" pitchFamily="18" charset="0"/>
                          <a:cs typeface="Times New Roman" panose="02020603050405020304" pitchFamily="18" charset="0"/>
                        </a:rPr>
                        <m:t>=</m:t>
                      </m:r>
                      <m:sSubSup>
                        <m:sSubSupPr>
                          <m:ctrlPr>
                            <a:rPr lang="en-US" altLang="zh-CN" sz="2800" i="1">
                              <a:latin typeface="Cambria Math"/>
                            </a:rPr>
                          </m:ctrlPr>
                        </m:sSubSupPr>
                        <m:e>
                          <m:r>
                            <m:rPr>
                              <m:nor/>
                            </m:rPr>
                            <a:rPr lang="en-US" altLang="zh-CN" sz="2800">
                              <a:latin typeface="Times New Roman" panose="02020603050405020304" pitchFamily="18" charset="0"/>
                              <a:cs typeface="Times New Roman" panose="02020603050405020304" pitchFamily="18" charset="0"/>
                            </a:rPr>
                            <m:t>L</m:t>
                          </m:r>
                        </m:e>
                        <m:sub>
                          <m:r>
                            <m:rPr>
                              <m:nor/>
                            </m:rPr>
                            <a:rPr lang="en-US" altLang="zh-CN" sz="2800" b="0" i="0" baseline="-25000" smtClean="0">
                              <a:latin typeface="Times New Roman" panose="02020603050405020304" pitchFamily="18" charset="0"/>
                              <a:cs typeface="Times New Roman" panose="02020603050405020304" pitchFamily="18" charset="0"/>
                            </a:rPr>
                            <m:t>1</m:t>
                          </m:r>
                        </m:sub>
                        <m:sup>
                          <m:r>
                            <m:rPr>
                              <m:nor/>
                            </m:rPr>
                            <a:rPr lang="en-US" altLang="zh-CN" sz="2800">
                              <a:latin typeface="Times New Roman" panose="02020603050405020304" pitchFamily="18" charset="0"/>
                              <a:cs typeface="Times New Roman" panose="02020603050405020304" pitchFamily="18" charset="0"/>
                            </a:rPr>
                            <m:t>′</m:t>
                          </m:r>
                        </m:sup>
                      </m:sSubSup>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f</m:t>
                      </m:r>
                      <m:d>
                        <m:dPr>
                          <m:ctrlPr>
                            <a:rPr lang="en-US" altLang="zh-CN" sz="2800" i="1">
                              <a:latin typeface="Cambria Math"/>
                              <a:ea typeface="Cambria Math" panose="02040503050406030204" pitchFamily="18" charset="0"/>
                            </a:rPr>
                          </m:ctrlPr>
                        </m:dPr>
                        <m:e>
                          <m:sSubSup>
                            <m:sSubSupPr>
                              <m:ctrlPr>
                                <a:rPr lang="en-US" altLang="zh-CN" sz="2800" i="1">
                                  <a:latin typeface="Cambria Math"/>
                                  <a:ea typeface="Cambria Math" panose="02040503050406030204" pitchFamily="18" charset="0"/>
                                </a:rPr>
                              </m:ctrlPr>
                            </m:sSubSupPr>
                            <m:e>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R</m:t>
                              </m:r>
                            </m:e>
                            <m:sub>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1</m:t>
                              </m:r>
                            </m:sub>
                            <m:sup>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m:t>
                              </m:r>
                            </m:sup>
                          </m:sSubSup>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K</m:t>
                          </m:r>
                          <m:r>
                            <m:rPr>
                              <m:nor/>
                            </m:rPr>
                            <a:rPr lang="en-US" altLang="zh-CN" sz="28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5</m:t>
                          </m:r>
                        </m:e>
                      </m:d>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R</m:t>
                      </m:r>
                      <m:r>
                        <m:rPr>
                          <m:nor/>
                        </m:rPr>
                        <a:rPr lang="en-US" altLang="zh-CN" sz="28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5</m:t>
                      </m:r>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f</m:t>
                      </m:r>
                      <m:d>
                        <m:dPr>
                          <m:ctrlPr>
                            <a:rPr lang="en-US" altLang="zh-CN" sz="2800" i="1">
                              <a:latin typeface="Cambria Math"/>
                              <a:ea typeface="Cambria Math" panose="02040503050406030204" pitchFamily="18" charset="0"/>
                            </a:rPr>
                          </m:ctrlPr>
                        </m:dPr>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R</m:t>
                          </m:r>
                          <m:r>
                            <m:rPr>
                              <m:nor/>
                            </m:rPr>
                            <a:rPr lang="en-US" altLang="zh-CN" sz="28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4</m:t>
                          </m:r>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K</m:t>
                          </m:r>
                          <m:r>
                            <m:rPr>
                              <m:nor/>
                            </m:rPr>
                            <a:rPr lang="en-US" altLang="zh-CN" sz="28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5</m:t>
                          </m:r>
                        </m:e>
                      </m:d>
                    </m:oMath>
                  </m:oMathPara>
                </a14:m>
                <a:endParaRPr lang="en-US" altLang="zh-CN" sz="2800" i="1" dirty="0">
                  <a:latin typeface="Times New Roman" panose="02020603050405020304" pitchFamily="18" charset="0"/>
                  <a:ea typeface="Cambria Math" panose="02040503050406030204" pitchFamily="18" charset="0"/>
                  <a:cs typeface="Times New Roman" panose="02020603050405020304" pitchFamily="18" charset="0"/>
                </a:endParaRPr>
              </a:p>
              <a:p>
                <a:pPr marL="0" indent="720000">
                  <a:buNone/>
                </a:pPr>
                <a14:m>
                  <m:oMathPara xmlns:m="http://schemas.openxmlformats.org/officeDocument/2006/math">
                    <m:oMathParaPr>
                      <m:jc m:val="left"/>
                    </m:oMathParaPr>
                    <m:oMath xmlns:m="http://schemas.openxmlformats.org/officeDocument/2006/math">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m:t>
                      </m:r>
                      <m:d>
                        <m:dPr>
                          <m:ctrlPr>
                            <a:rPr lang="en-US" altLang="zh-CN" sz="2800" i="1">
                              <a:latin typeface="Cambria Math"/>
                              <a:ea typeface="Cambria Math" panose="02040503050406030204" pitchFamily="18" charset="0"/>
                            </a:rPr>
                          </m:ctrlPr>
                        </m:dPr>
                        <m:e>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L</m:t>
                          </m:r>
                          <m:r>
                            <m:rPr>
                              <m:nor/>
                            </m:rPr>
                            <a:rPr lang="en-US" altLang="zh-CN" sz="28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4</m:t>
                          </m:r>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f</m:t>
                          </m:r>
                          <m:d>
                            <m:dPr>
                              <m:ctrlPr>
                                <a:rPr lang="en-US" altLang="zh-CN" sz="2800" i="1">
                                  <a:latin typeface="Cambria Math"/>
                                  <a:ea typeface="Cambria Math" panose="02040503050406030204" pitchFamily="18" charset="0"/>
                                </a:rPr>
                              </m:ctrlPr>
                            </m:dPr>
                            <m:e>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R</m:t>
                              </m:r>
                              <m:r>
                                <m:rPr>
                                  <m:nor/>
                                </m:rPr>
                                <a:rPr lang="en-US" altLang="zh-CN" sz="28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4</m:t>
                              </m:r>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K</m:t>
                              </m:r>
                              <m:r>
                                <m:rPr>
                                  <m:nor/>
                                </m:rPr>
                                <a:rPr lang="en-US" altLang="zh-CN" sz="28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5</m:t>
                              </m:r>
                            </m:e>
                          </m:d>
                        </m:e>
                      </m:d>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f</m:t>
                      </m:r>
                      <m:d>
                        <m:dPr>
                          <m:ctrlPr>
                            <a:rPr lang="en-US" altLang="zh-CN" sz="2800" i="1">
                              <a:latin typeface="Cambria Math"/>
                              <a:ea typeface="Cambria Math" panose="02040503050406030204" pitchFamily="18" charset="0"/>
                            </a:rPr>
                          </m:ctrlPr>
                        </m:dPr>
                        <m:e>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R</m:t>
                          </m:r>
                          <m:r>
                            <m:rPr>
                              <m:nor/>
                            </m:rPr>
                            <a:rPr lang="en-US" altLang="zh-CN" sz="28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4</m:t>
                          </m:r>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K</m:t>
                          </m:r>
                          <m:r>
                            <m:rPr>
                              <m:nor/>
                            </m:rPr>
                            <a:rPr lang="en-US" altLang="zh-CN" sz="28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5</m:t>
                          </m:r>
                        </m:e>
                      </m:d>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L</m:t>
                      </m:r>
                      <m:r>
                        <m:rPr>
                          <m:nor/>
                        </m:rPr>
                        <a:rPr lang="en-US" altLang="zh-CN" sz="280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4</m:t>
                      </m:r>
                    </m:oMath>
                  </m:oMathPara>
                </a14:m>
                <a:endParaRPr lang="en-US" altLang="zh-CN" sz="2800" dirty="0"/>
              </a:p>
              <a:p>
                <a:pPr marL="0" indent="720000">
                  <a:buNone/>
                </a:pPr>
                <a:r>
                  <a:rPr lang="en-US" altLang="zh-CN" sz="2800" dirty="0"/>
                  <a:t>一直到第16</a:t>
                </a:r>
                <a:r>
                  <a:rPr lang="zh-CN" altLang="en-US" sz="2800" dirty="0"/>
                  <a:t>步</a:t>
                </a:r>
                <a:endParaRPr lang="en-US" altLang="zh-CN"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02285" y="2018030"/>
                <a:ext cx="8453120" cy="4465955"/>
              </a:xfrm>
              <a:blipFill>
                <a:blip r:embed="rId2"/>
                <a:stretch>
                  <a:fillRect t="-163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a:xfrm>
            <a:off x="1151255" y="6331268"/>
            <a:ext cx="190500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6F6CAB2F-3E06-4C5E-817E-4A3D1EB77813}"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123" name="Rectangle 15"/>
          <p:cNvSpPr txBox="1">
            <a:spLocks noGrp="1"/>
          </p:cNvSpPr>
          <p:nvPr>
            <p:ph type="ftr" sz="quarter" idx="3"/>
          </p:nvPr>
        </p:nvSpPr>
        <p:spPr>
          <a:xfrm>
            <a:off x="3599815" y="6331268"/>
            <a:ext cx="2895600" cy="457200"/>
          </a:xfrm>
        </p:spPr>
        <p:txBody>
          <a:bodyPr anchor="b"/>
          <a:lstStyle/>
          <a:p>
            <a:pPr marL="0" indent="0" algn="ctr" eaLnBrk="1" hangingPunct="1">
              <a:spcBef>
                <a:spcPct val="0"/>
              </a:spcBef>
              <a:buClrTx/>
              <a:buSzTx/>
              <a:buFontTx/>
              <a:buNone/>
            </a:pPr>
            <a:r>
              <a:rPr lang="zh-CN" altLang="en-US" sz="1400" smtClean="0">
                <a:latin typeface="+mn-lt"/>
                <a:ea typeface="+mn-ea"/>
                <a:cs typeface="+mn-cs"/>
              </a:rPr>
              <a:t>密码学</a:t>
            </a:r>
            <a:r>
              <a:rPr lang="en-US" altLang="zh-CN" sz="1400" smtClean="0">
                <a:latin typeface="+mn-lt"/>
                <a:ea typeface="+mn-ea"/>
                <a:cs typeface="+mn-cs"/>
              </a:rPr>
              <a:t>---</a:t>
            </a:r>
            <a:r>
              <a:rPr lang="zh-CN" altLang="en-US" sz="1400" smtClean="0">
                <a:latin typeface="+mn-lt"/>
                <a:ea typeface="+mn-ea"/>
                <a:cs typeface="+mn-cs"/>
              </a:rPr>
              <a:t>基础理论与应用</a:t>
            </a:r>
            <a:endParaRPr lang="en-US" altLang="zh-CN" sz="1400" dirty="0">
              <a:latin typeface="+mn-lt"/>
              <a:ea typeface="+mn-ea"/>
              <a:cs typeface="+mn-cs"/>
            </a:endParaRPr>
          </a:p>
        </p:txBody>
      </p:sp>
      <p:sp>
        <p:nvSpPr>
          <p:cNvPr id="5124" name="Rectangle 16"/>
          <p:cNvSpPr txBox="1">
            <a:spLocks noGrp="1"/>
          </p:cNvSpPr>
          <p:nvPr>
            <p:ph type="sldNum" sz="quarter" idx="4"/>
          </p:nvPr>
        </p:nvSpPr>
        <p:spPr>
          <a:xfrm>
            <a:off x="7050405" y="633126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latin typeface="+mn-lt"/>
                <a:ea typeface="+mn-ea"/>
                <a:cs typeface="+mn-cs"/>
              </a:rPr>
              <a:t>42</a:t>
            </a:fld>
            <a:endParaRPr lang="en-US" altLang="zh-CN" sz="1400" dirty="0">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368" y="883603"/>
            <a:ext cx="7793037" cy="1462087"/>
          </a:xfrm>
        </p:spPr>
        <p:txBody>
          <a:bodyPr/>
          <a:lstStyle/>
          <a:p>
            <a:r>
              <a:rPr lang="zh-CN" altLang="en-US" b="1">
                <a:solidFill>
                  <a:srgbClr val="FF0000"/>
                </a:solidFill>
                <a:sym typeface="+mn-ea"/>
              </a:rPr>
              <a:t>3.2.2 DES 算法描述</a:t>
            </a:r>
            <a:r>
              <a:rPr lang="zh-CN" altLang="en-US"/>
              <a:t/>
            </a:r>
            <a:br>
              <a:rPr lang="zh-CN" altLang="en-US"/>
            </a:b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76545" y="2078850"/>
                <a:ext cx="8515350" cy="4380865"/>
              </a:xfrm>
            </p:spPr>
            <p:txBody>
              <a:bodyPr/>
              <a:lstStyle/>
              <a:p>
                <a:pPr marL="0" indent="0">
                  <a:buFont typeface="Wingdings" panose="05000000000000000000" pitchFamily="2" charset="2"/>
                  <a:buNone/>
                </a:pPr>
                <a:r>
                  <a:rPr lang="zh-CN" altLang="en-US" b="1" dirty="0">
                    <a:solidFill>
                      <a:srgbClr val="FF0000"/>
                    </a:solidFill>
                  </a:rPr>
                  <a:t>3．DES 的安全性</a:t>
                </a:r>
              </a:p>
              <a:p>
                <a:pPr marL="0" indent="720000">
                  <a:buNone/>
                </a:pPr>
                <a:r>
                  <a:rPr lang="en-US" altLang="zh-CN" sz="2800" dirty="0">
                    <a:solidFill>
                      <a:schemeClr val="tx1"/>
                    </a:solidFill>
                    <a:latin typeface="Times New Roman" panose="02020603050405020304" pitchFamily="18" charset="0"/>
                    <a:cs typeface="Times New Roman" panose="02020603050405020304" pitchFamily="18" charset="0"/>
                  </a:rPr>
                  <a:t>DES的安全性完全依赖所用的密钥。自从其算法作为标准公开以来，人们对它的安全性就有激烈的争论。下面简要介绍一些主要研究结果。</a:t>
                </a:r>
              </a:p>
              <a:p>
                <a:pPr marL="0" indent="0">
                  <a:buNone/>
                </a:pPr>
                <a:r>
                  <a:rPr lang="en-US" altLang="zh-CN" sz="2800" dirty="0">
                    <a:solidFill>
                      <a:schemeClr val="tx1"/>
                    </a:solidFill>
                    <a:latin typeface="Times New Roman" panose="02020603050405020304" pitchFamily="18" charset="0"/>
                    <a:cs typeface="Times New Roman" panose="02020603050405020304" pitchFamily="18" charset="0"/>
                  </a:rPr>
                  <a:t>（1）取反特性</a:t>
                </a:r>
              </a:p>
              <a:p>
                <a:pPr marL="0" indent="720000">
                  <a:buNone/>
                </a:pPr>
                <a:r>
                  <a:rPr lang="en-US" altLang="zh-CN" sz="2800" dirty="0">
                    <a:solidFill>
                      <a:schemeClr val="tx1"/>
                    </a:solidFill>
                    <a:latin typeface="Times New Roman" panose="02020603050405020304" pitchFamily="18" charset="0"/>
                    <a:cs typeface="Times New Roman" panose="02020603050405020304" pitchFamily="18" charset="0"/>
                  </a:rPr>
                  <a:t>对于明文组</a:t>
                </a:r>
                <a:r>
                  <a:rPr lang="en-US" altLang="zh-CN" sz="2800" i="1" dirty="0">
                    <a:solidFill>
                      <a:schemeClr val="tx1"/>
                    </a:solidFill>
                    <a:latin typeface="Times New Roman" panose="02020603050405020304" pitchFamily="18" charset="0"/>
                    <a:cs typeface="Times New Roman" panose="02020603050405020304" pitchFamily="18" charset="0"/>
                  </a:rPr>
                  <a:t>M</a:t>
                </a:r>
                <a:r>
                  <a:rPr lang="en-US" altLang="zh-CN" sz="2800" dirty="0">
                    <a:solidFill>
                      <a:schemeClr val="tx1"/>
                    </a:solidFill>
                    <a:latin typeface="Times New Roman" panose="02020603050405020304" pitchFamily="18" charset="0"/>
                    <a:cs typeface="Times New Roman" panose="02020603050405020304" pitchFamily="18" charset="0"/>
                  </a:rPr>
                  <a:t>，密文组</a:t>
                </a:r>
                <a:r>
                  <a:rPr lang="en-US" altLang="zh-CN" sz="2800" i="1" dirty="0">
                    <a:solidFill>
                      <a:schemeClr val="tx1"/>
                    </a:solidFill>
                    <a:latin typeface="Times New Roman" panose="02020603050405020304" pitchFamily="18" charset="0"/>
                    <a:cs typeface="Times New Roman" panose="02020603050405020304" pitchFamily="18" charset="0"/>
                  </a:rPr>
                  <a:t>C</a:t>
                </a:r>
                <a:r>
                  <a:rPr lang="en-US" altLang="zh-CN" sz="2800" dirty="0">
                    <a:solidFill>
                      <a:schemeClr val="tx1"/>
                    </a:solidFill>
                    <a:latin typeface="Times New Roman" panose="02020603050405020304" pitchFamily="18" charset="0"/>
                    <a:cs typeface="Times New Roman" panose="02020603050405020304" pitchFamily="18" charset="0"/>
                  </a:rPr>
                  <a:t>和主密钥</a:t>
                </a:r>
                <a:r>
                  <a:rPr lang="en-US" altLang="zh-CN" sz="2800" i="1" dirty="0">
                    <a:solidFill>
                      <a:schemeClr val="tx1"/>
                    </a:solidFill>
                    <a:latin typeface="Times New Roman" panose="02020603050405020304" pitchFamily="18" charset="0"/>
                    <a:cs typeface="Times New Roman" panose="02020603050405020304" pitchFamily="18" charset="0"/>
                  </a:rPr>
                  <a:t>K</a:t>
                </a:r>
                <a:r>
                  <a:rPr lang="en-US" altLang="zh-CN" sz="2800" dirty="0">
                    <a:solidFill>
                      <a:schemeClr val="tx1"/>
                    </a:solidFill>
                    <a:latin typeface="Times New Roman" panose="02020603050405020304" pitchFamily="18" charset="0"/>
                    <a:cs typeface="Times New Roman" panose="02020603050405020304" pitchFamily="18" charset="0"/>
                  </a:rPr>
                  <a:t>，若</a:t>
                </a:r>
                <a:r>
                  <a:rPr lang="en-US" altLang="zh-CN" sz="2800" i="1" dirty="0">
                    <a:solidFill>
                      <a:schemeClr val="tx1"/>
                    </a:solidFill>
                    <a:latin typeface="Times New Roman" panose="02020603050405020304" pitchFamily="18" charset="0"/>
                    <a:cs typeface="Times New Roman" panose="02020603050405020304" pitchFamily="18" charset="0"/>
                  </a:rPr>
                  <a:t>C</a:t>
                </a:r>
                <a:r>
                  <a:rPr lang="en-US" altLang="zh-CN" sz="2800" dirty="0">
                    <a:solidFill>
                      <a:schemeClr val="tx1"/>
                    </a:solidFill>
                    <a:latin typeface="Times New Roman" panose="02020603050405020304" pitchFamily="18" charset="0"/>
                    <a:cs typeface="Times New Roman" panose="02020603050405020304" pitchFamily="18" charset="0"/>
                  </a:rPr>
                  <a:t>=DES</a:t>
                </a:r>
                <a:r>
                  <a:rPr lang="en-US" altLang="zh-CN" sz="2800" i="1" baseline="-25000" dirty="0">
                    <a:solidFill>
                      <a:schemeClr val="tx1"/>
                    </a:solidFill>
                    <a:latin typeface="Times New Roman" panose="02020603050405020304" pitchFamily="18" charset="0"/>
                    <a:cs typeface="Times New Roman" panose="02020603050405020304" pitchFamily="18" charset="0"/>
                  </a:rPr>
                  <a:t>K</a:t>
                </a:r>
                <a:r>
                  <a:rPr lang="en-US" altLang="zh-CN" sz="2800" dirty="0">
                    <a:solidFill>
                      <a:schemeClr val="tx1"/>
                    </a:solidFill>
                    <a:latin typeface="Times New Roman" panose="02020603050405020304" pitchFamily="18" charset="0"/>
                    <a:cs typeface="Times New Roman" panose="02020603050405020304" pitchFamily="18" charset="0"/>
                  </a:rPr>
                  <a:t>(</a:t>
                </a:r>
                <a:r>
                  <a:rPr lang="en-US" altLang="zh-CN" sz="2800" i="1" dirty="0">
                    <a:solidFill>
                      <a:schemeClr val="tx1"/>
                    </a:solidFill>
                    <a:latin typeface="Times New Roman" panose="02020603050405020304" pitchFamily="18" charset="0"/>
                    <a:cs typeface="Times New Roman" panose="02020603050405020304" pitchFamily="18" charset="0"/>
                  </a:rPr>
                  <a:t>M</a:t>
                </a:r>
                <a:r>
                  <a:rPr lang="en-US" altLang="zh-CN" sz="2800" dirty="0">
                    <a:solidFill>
                      <a:schemeClr val="tx1"/>
                    </a:solidFill>
                    <a:latin typeface="Times New Roman" panose="02020603050405020304" pitchFamily="18" charset="0"/>
                    <a:cs typeface="Times New Roman" panose="02020603050405020304" pitchFamily="18" charset="0"/>
                  </a:rPr>
                  <a:t>)，则</a:t>
                </a:r>
                <a14:m>
                  <m:oMath xmlns:m="http://schemas.openxmlformats.org/officeDocument/2006/math">
                    <m:acc>
                      <m:accPr>
                        <m:chr m:val="̅"/>
                        <m:ctrlPr>
                          <a:rPr lang="en-US" altLang="zh-CN" sz="2800" i="1" smtClean="0">
                            <a:solidFill>
                              <a:schemeClr val="tx1"/>
                            </a:solidFill>
                            <a:latin typeface="Cambria Math"/>
                          </a:rPr>
                        </m:ctrlPr>
                      </m:accPr>
                      <m:e>
                        <m:r>
                          <m:rPr>
                            <m:nor/>
                          </m:rPr>
                          <a:rPr lang="en-US" altLang="zh-CN" sz="2800" b="0" smtClean="0">
                            <a:solidFill>
                              <a:schemeClr val="tx1"/>
                            </a:solidFill>
                            <a:latin typeface="Times New Roman" panose="02020603050405020304" pitchFamily="18" charset="0"/>
                            <a:cs typeface="Times New Roman" panose="02020603050405020304" pitchFamily="18" charset="0"/>
                          </a:rPr>
                          <m:t>C</m:t>
                        </m:r>
                      </m:e>
                    </m:acc>
                    <m:r>
                      <m:rPr>
                        <m:nor/>
                      </m:rPr>
                      <a:rPr lang="en-US" altLang="zh-CN" sz="2800" b="0" i="0" smtClean="0">
                        <a:solidFill>
                          <a:schemeClr val="tx1"/>
                        </a:solidFill>
                        <a:latin typeface="Times New Roman" panose="02020603050405020304" pitchFamily="18" charset="0"/>
                        <a:cs typeface="Times New Roman" panose="02020603050405020304" pitchFamily="18" charset="0"/>
                      </a:rPr>
                      <m:t>=</m:t>
                    </m:r>
                    <m:r>
                      <m:rPr>
                        <m:nor/>
                      </m:rPr>
                      <a:rPr lang="en-US" altLang="zh-CN" sz="2800" b="0" i="0" smtClean="0">
                        <a:solidFill>
                          <a:schemeClr val="tx1"/>
                        </a:solidFill>
                        <a:latin typeface="Times New Roman" panose="02020603050405020304" pitchFamily="18" charset="0"/>
                        <a:cs typeface="Times New Roman" panose="02020603050405020304" pitchFamily="18" charset="0"/>
                      </a:rPr>
                      <m:t>DES</m:t>
                    </m:r>
                    <m:acc>
                      <m:accPr>
                        <m:chr m:val="̅"/>
                        <m:ctrlPr>
                          <a:rPr lang="en-US" altLang="zh-CN" sz="2800" b="0" i="1" baseline="-25000" smtClean="0">
                            <a:solidFill>
                              <a:schemeClr val="tx1"/>
                            </a:solidFill>
                            <a:latin typeface="Cambria Math"/>
                          </a:rPr>
                        </m:ctrlPr>
                      </m:accPr>
                      <m:e>
                        <m:r>
                          <m:rPr>
                            <m:nor/>
                          </m:rPr>
                          <a:rPr lang="en-US" altLang="zh-CN" sz="2800" b="0" baseline="-25000" smtClean="0">
                            <a:solidFill>
                              <a:schemeClr val="tx1"/>
                            </a:solidFill>
                            <a:latin typeface="Times New Roman" panose="02020603050405020304" pitchFamily="18" charset="0"/>
                            <a:cs typeface="Times New Roman" panose="02020603050405020304" pitchFamily="18" charset="0"/>
                          </a:rPr>
                          <m:t>K</m:t>
                        </m:r>
                      </m:e>
                    </m:acc>
                    <m:r>
                      <m:rPr>
                        <m:nor/>
                      </m:rPr>
                      <a:rPr lang="en-US" altLang="zh-CN" sz="2800" b="0" i="0" smtClean="0">
                        <a:solidFill>
                          <a:schemeClr val="tx1"/>
                        </a:solidFill>
                        <a:latin typeface="Times New Roman" panose="02020603050405020304" pitchFamily="18" charset="0"/>
                        <a:cs typeface="Times New Roman" panose="02020603050405020304" pitchFamily="18" charset="0"/>
                      </a:rPr>
                      <m:t>(</m:t>
                    </m:r>
                    <m:acc>
                      <m:accPr>
                        <m:chr m:val="̅"/>
                        <m:ctrlPr>
                          <a:rPr lang="en-US" altLang="zh-CN" sz="2800" b="0" i="1" smtClean="0">
                            <a:solidFill>
                              <a:schemeClr val="tx1"/>
                            </a:solidFill>
                            <a:latin typeface="Cambria Math"/>
                          </a:rPr>
                        </m:ctrlPr>
                      </m:accPr>
                      <m:e>
                        <m:r>
                          <m:rPr>
                            <m:nor/>
                          </m:rPr>
                          <a:rPr lang="en-US" altLang="zh-CN" sz="2800" b="0" i="1" smtClean="0">
                            <a:solidFill>
                              <a:schemeClr val="tx1"/>
                            </a:solidFill>
                            <a:latin typeface="Times New Roman" panose="02020603050405020304" pitchFamily="18" charset="0"/>
                            <a:cs typeface="Times New Roman" panose="02020603050405020304" pitchFamily="18" charset="0"/>
                          </a:rPr>
                          <m:t>M</m:t>
                        </m:r>
                      </m:e>
                    </m:acc>
                    <m:r>
                      <m:rPr>
                        <m:nor/>
                      </m:rPr>
                      <a:rPr lang="en-US" altLang="zh-CN" sz="2800" b="0" i="0" smtClean="0">
                        <a:solidFill>
                          <a:schemeClr val="tx1"/>
                        </a:solidFill>
                        <a:latin typeface="Times New Roman" panose="02020603050405020304" pitchFamily="18" charset="0"/>
                        <a:cs typeface="Times New Roman" panose="02020603050405020304" pitchFamily="18" charset="0"/>
                      </a:rPr>
                      <m:t>)</m:t>
                    </m:r>
                  </m:oMath>
                </a14:m>
                <a:r>
                  <a:rPr lang="zh-CN" altLang="en-US" sz="2800" dirty="0">
                    <a:solidFill>
                      <a:schemeClr val="tx1"/>
                    </a:solidFill>
                    <a:latin typeface="Times New Roman" pitchFamily="18" charset="0"/>
                    <a:cs typeface="Times New Roman" pitchFamily="18" charset="0"/>
                  </a:rPr>
                  <a:t>。</a:t>
                </a:r>
                <a:endParaRPr lang="en-US" altLang="zh-CN" sz="2800" dirty="0">
                  <a:solidFill>
                    <a:schemeClr val="tx1"/>
                  </a:solidFill>
                  <a:latin typeface="Times New Roman" pitchFamily="18" charset="0"/>
                  <a:cs typeface="Times New Roman"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76545" y="2078850"/>
                <a:ext cx="8515350" cy="4380865"/>
              </a:xfrm>
              <a:blipFill rotWithShape="1">
                <a:blip r:embed="rId2"/>
                <a:stretch>
                  <a:fillRect l="-1790" t="-208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C29EAF2-0860-44A8-9B42-7687D862392E}"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10"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43</a:t>
            </a:fld>
            <a:endParaRPr lang="en-US" altLang="zh-CN" sz="1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3.2.2 DES 算法描述</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9265" y="2018030"/>
                <a:ext cx="8486140" cy="4291290"/>
              </a:xfrm>
            </p:spPr>
            <p:txBody>
              <a:bodyPr/>
              <a:lstStyle/>
              <a:p>
                <a:pPr marL="0" indent="0">
                  <a:buNone/>
                </a:pPr>
                <a:r>
                  <a:rPr lang="zh-CN" altLang="en-US" sz="2800" dirty="0">
                    <a:latin typeface="Times New Roman" pitchFamily="18" charset="0"/>
                    <a:cs typeface="Times New Roman" pitchFamily="18" charset="0"/>
                  </a:rPr>
                  <a:t>证明： </a:t>
                </a:r>
                <a:endParaRPr lang="en-US" altLang="zh-CN" sz="2800" dirty="0">
                  <a:latin typeface="Times New Roman" pitchFamily="18" charset="0"/>
                  <a:cs typeface="Times New Roman" pitchFamily="18" charset="0"/>
                </a:endParaRPr>
              </a:p>
              <a:p>
                <a:pPr marL="0" indent="0">
                  <a:buNone/>
                </a:pPr>
                <a:r>
                  <a:rPr lang="zh-CN" altLang="en-US" sz="2800" dirty="0">
                    <a:latin typeface="Times New Roman" pitchFamily="18" charset="0"/>
                    <a:cs typeface="Times New Roman" pitchFamily="18" charset="0"/>
                  </a:rPr>
                  <a:t>  ① 若以</a:t>
                </a:r>
                <a:r>
                  <a:rPr lang="zh-CN" altLang="en-US" sz="2800" i="1" dirty="0">
                    <a:latin typeface="Times New Roman" pitchFamily="18" charset="0"/>
                    <a:cs typeface="Times New Roman" pitchFamily="18" charset="0"/>
                  </a:rPr>
                  <a:t>K</a:t>
                </a:r>
                <a:r>
                  <a:rPr lang="zh-CN" altLang="en-US" sz="2800" dirty="0">
                    <a:latin typeface="Times New Roman" pitchFamily="18" charset="0"/>
                    <a:cs typeface="Times New Roman" pitchFamily="18" charset="0"/>
                  </a:rPr>
                  <a:t>为主密钥扩展的16个加密子密钥记为 </a:t>
                </a:r>
                <a:r>
                  <a:rPr lang="zh-CN" altLang="en-US" sz="2800" i="1" dirty="0">
                    <a:latin typeface="Times New Roman" pitchFamily="18" charset="0"/>
                    <a:cs typeface="Times New Roman" pitchFamily="18" charset="0"/>
                  </a:rPr>
                  <a:t>K</a:t>
                </a:r>
                <a:r>
                  <a:rPr lang="zh-CN" altLang="en-US" sz="2800" baseline="-25000" dirty="0">
                    <a:latin typeface="Times New Roman" pitchFamily="18" charset="0"/>
                    <a:cs typeface="Times New Roman" pitchFamily="18" charset="0"/>
                  </a:rPr>
                  <a:t>1</a:t>
                </a:r>
                <a:r>
                  <a:rPr lang="zh-CN" altLang="en-US" sz="2800" dirty="0">
                    <a:latin typeface="Times New Roman" pitchFamily="18" charset="0"/>
                    <a:cs typeface="Times New Roman" pitchFamily="18" charset="0"/>
                  </a:rPr>
                  <a:t>，</a:t>
                </a:r>
                <a:r>
                  <a:rPr lang="zh-CN" altLang="en-US" sz="2800" i="1" dirty="0">
                    <a:latin typeface="Times New Roman" pitchFamily="18" charset="0"/>
                    <a:cs typeface="Times New Roman" pitchFamily="18" charset="0"/>
                  </a:rPr>
                  <a:t>K</a:t>
                </a:r>
                <a:r>
                  <a:rPr lang="zh-CN" altLang="en-US" sz="2800" baseline="-250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a:t>
                </a:r>
                <a:r>
                  <a:rPr lang="zh-CN" altLang="en-US" sz="2800" i="1" dirty="0">
                    <a:latin typeface="Times New Roman" pitchFamily="18" charset="0"/>
                    <a:cs typeface="Times New Roman" pitchFamily="18" charset="0"/>
                  </a:rPr>
                  <a:t>K</a:t>
                </a:r>
                <a:r>
                  <a:rPr lang="zh-CN" altLang="en-US" sz="2800" baseline="-25000" dirty="0">
                    <a:latin typeface="Times New Roman" pitchFamily="18" charset="0"/>
                    <a:cs typeface="Times New Roman" pitchFamily="18" charset="0"/>
                  </a:rPr>
                  <a:t>16</a:t>
                </a:r>
                <a:r>
                  <a:rPr lang="zh-CN" altLang="en-US" sz="2800" dirty="0">
                    <a:latin typeface="Times New Roman" pitchFamily="18" charset="0"/>
                    <a:cs typeface="Times New Roman" pitchFamily="18" charset="0"/>
                  </a:rPr>
                  <a:t>，则以</a:t>
                </a:r>
                <a14:m>
                  <m:oMath xmlns:m="http://schemas.openxmlformats.org/officeDocument/2006/math">
                    <m:acc>
                      <m:accPr>
                        <m:chr m:val="̅"/>
                        <m:ctrlPr>
                          <a:rPr lang="zh-CN" altLang="en-US" sz="2800" i="1" smtClean="0">
                            <a:latin typeface="Cambria Math"/>
                          </a:rPr>
                        </m:ctrlPr>
                      </m:accPr>
                      <m:e>
                        <m:r>
                          <m:rPr>
                            <m:nor/>
                          </m:rPr>
                          <a:rPr lang="en-US" altLang="zh-CN" sz="2800" b="0" i="1" smtClean="0">
                            <a:latin typeface="Times New Roman" panose="02020603050405020304" pitchFamily="18" charset="0"/>
                            <a:cs typeface="Times New Roman" panose="02020603050405020304" pitchFamily="18" charset="0"/>
                          </a:rPr>
                          <m:t>K</m:t>
                        </m:r>
                      </m:e>
                    </m:acc>
                  </m:oMath>
                </a14:m>
                <a:r>
                  <a:rPr lang="zh-CN" altLang="en-US" sz="2800" dirty="0">
                    <a:latin typeface="Times New Roman" pitchFamily="18" charset="0"/>
                    <a:cs typeface="Times New Roman" pitchFamily="18" charset="0"/>
                  </a:rPr>
                  <a:t>为主密钥扩展的16个加密子密钥为</a:t>
                </a:r>
                <a14:m>
                  <m:oMath xmlns:m="http://schemas.openxmlformats.org/officeDocument/2006/math">
                    <m:acc>
                      <m:accPr>
                        <m:chr m:val="̅"/>
                        <m:ctrlPr>
                          <a:rPr lang="zh-CN" altLang="en-US" sz="2800" i="1" smtClean="0">
                            <a:latin typeface="Cambria Math"/>
                          </a:rPr>
                        </m:ctrlPr>
                      </m:accPr>
                      <m:e>
                        <m:r>
                          <m:rPr>
                            <m:nor/>
                          </m:rPr>
                          <a:rPr lang="en-US" altLang="zh-CN" sz="2800" b="0" i="1" smtClean="0">
                            <a:latin typeface="Times New Roman" panose="02020603050405020304" pitchFamily="18" charset="0"/>
                            <a:cs typeface="Times New Roman" panose="02020603050405020304" pitchFamily="18" charset="0"/>
                          </a:rPr>
                          <m:t>K</m:t>
                        </m:r>
                      </m:e>
                    </m:acc>
                    <m:r>
                      <m:rPr>
                        <m:nor/>
                      </m:rPr>
                      <a:rPr lang="en-US" altLang="zh-CN" sz="2800" b="0" i="0" baseline="-25000" smtClean="0">
                        <a:latin typeface="Times New Roman" panose="02020603050405020304" pitchFamily="18" charset="0"/>
                        <a:cs typeface="Times New Roman" panose="02020603050405020304" pitchFamily="18" charset="0"/>
                      </a:rPr>
                      <m:t>1</m:t>
                    </m:r>
                  </m:oMath>
                </a14:m>
                <a:r>
                  <a:rPr lang="zh-CN" altLang="en-US" sz="2800" dirty="0">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zh-CN" altLang="en-US" sz="2800" i="1" dirty="0" smtClean="0">
                            <a:latin typeface="Cambria Math"/>
                          </a:rPr>
                        </m:ctrlPr>
                      </m:accPr>
                      <m:e>
                        <m:r>
                          <m:rPr>
                            <m:nor/>
                          </m:rPr>
                          <a:rPr lang="en-US" altLang="zh-CN" sz="2800" b="0" i="1" dirty="0" smtClean="0">
                            <a:latin typeface="Times New Roman" panose="02020603050405020304" pitchFamily="18" charset="0"/>
                            <a:cs typeface="Times New Roman" panose="02020603050405020304" pitchFamily="18" charset="0"/>
                          </a:rPr>
                          <m:t>K</m:t>
                        </m:r>
                      </m:e>
                    </m:acc>
                    <m:r>
                      <m:rPr>
                        <m:nor/>
                      </m:rPr>
                      <a:rPr lang="en-US" altLang="zh-CN" sz="2800" b="0" i="0" baseline="-25000" dirty="0" smtClean="0">
                        <a:latin typeface="Times New Roman" panose="02020603050405020304" pitchFamily="18" charset="0"/>
                        <a:cs typeface="Times New Roman" panose="02020603050405020304" pitchFamily="18" charset="0"/>
                      </a:rPr>
                      <m:t>2</m:t>
                    </m:r>
                  </m:oMath>
                </a14:m>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zh-CN" altLang="en-US" sz="2800" i="1" smtClean="0">
                            <a:latin typeface="Cambria Math"/>
                          </a:rPr>
                        </m:ctrlPr>
                      </m:accPr>
                      <m:e>
                        <m:r>
                          <m:rPr>
                            <m:nor/>
                          </m:rPr>
                          <a:rPr lang="en-US" altLang="zh-CN" sz="2800" b="0" i="1" smtClean="0">
                            <a:latin typeface="Times New Roman" panose="02020603050405020304" pitchFamily="18" charset="0"/>
                            <a:cs typeface="Times New Roman" panose="02020603050405020304" pitchFamily="18" charset="0"/>
                          </a:rPr>
                          <m:t>K</m:t>
                        </m:r>
                      </m:e>
                    </m:acc>
                    <m:r>
                      <m:rPr>
                        <m:nor/>
                      </m:rPr>
                      <a:rPr lang="en-US" altLang="zh-CN" sz="2800" b="0" i="0" baseline="-25000" smtClean="0">
                        <a:latin typeface="Times New Roman" panose="02020603050405020304" pitchFamily="18" charset="0"/>
                        <a:cs typeface="Times New Roman" panose="02020603050405020304" pitchFamily="18" charset="0"/>
                      </a:rPr>
                      <m:t>16</m:t>
                    </m:r>
                  </m:oMath>
                </a14:m>
                <a:r>
                  <a:rPr lang="zh-CN" altLang="en-US" sz="2800" dirty="0">
                    <a:latin typeface="Times New Roman" pitchFamily="18" charset="0"/>
                    <a:cs typeface="Times New Roman" pitchFamily="18" charset="0"/>
                  </a:rPr>
                  <a:t>。</a:t>
                </a:r>
              </a:p>
              <a:p>
                <a:pPr marL="0" indent="0">
                  <a:buNone/>
                </a:pPr>
                <a:r>
                  <a:rPr lang="zh-CN" altLang="en-US" sz="2800" dirty="0">
                    <a:latin typeface="Times New Roman" pitchFamily="18" charset="0"/>
                    <a:cs typeface="Times New Roman" pitchFamily="18" charset="0"/>
                  </a:rPr>
                  <a:t>  ② 注意到</a:t>
                </a:r>
                <a14:m>
                  <m:oMath xmlns:m="http://schemas.openxmlformats.org/officeDocument/2006/math">
                    <m:acc>
                      <m:accPr>
                        <m:chr m:val="̅"/>
                        <m:ctrlPr>
                          <a:rPr lang="zh-CN" altLang="en-US" sz="2800" i="1" smtClean="0">
                            <a:latin typeface="Cambria Math"/>
                          </a:rPr>
                        </m:ctrlPr>
                      </m:accPr>
                      <m:e>
                        <m:r>
                          <m:rPr>
                            <m:nor/>
                          </m:rPr>
                          <a:rPr lang="en-US" altLang="zh-CN" sz="2800" b="0" i="0" smtClean="0">
                            <a:latin typeface="Times New Roman" panose="02020603050405020304" pitchFamily="18" charset="0"/>
                            <a:cs typeface="Times New Roman" panose="02020603050405020304" pitchFamily="18" charset="0"/>
                          </a:rPr>
                          <m:t>a</m:t>
                        </m:r>
                      </m:e>
                    </m:acc>
                    <m:r>
                      <m:rPr>
                        <m:nor/>
                      </m:rPr>
                      <a:rPr lang="zh-CN" altLang="en-US" sz="2800" i="0" smtClean="0">
                        <a:latin typeface="Times New Roman" panose="02020603050405020304" pitchFamily="18" charset="0"/>
                        <a:cs typeface="Times New Roman" panose="02020603050405020304" pitchFamily="18" charset="0"/>
                      </a:rPr>
                      <m:t>⨁</m:t>
                    </m:r>
                    <m:acc>
                      <m:accPr>
                        <m:chr m:val="̅"/>
                        <m:ctrlPr>
                          <a:rPr lang="zh-CN" altLang="en-US" sz="2800" i="1" smtClean="0">
                            <a:latin typeface="Cambria Math"/>
                          </a:rPr>
                        </m:ctrlPr>
                      </m:accPr>
                      <m:e>
                        <m:r>
                          <m:rPr>
                            <m:nor/>
                          </m:rPr>
                          <a:rPr lang="en-US" altLang="zh-CN" sz="2800" b="0" i="0" smtClean="0">
                            <a:latin typeface="Times New Roman" panose="02020603050405020304" pitchFamily="18" charset="0"/>
                            <a:cs typeface="Times New Roman" panose="02020603050405020304" pitchFamily="18" charset="0"/>
                          </a:rPr>
                          <m:t>b</m:t>
                        </m:r>
                      </m:e>
                    </m:acc>
                    <m:r>
                      <m:rPr>
                        <m:nor/>
                      </m:rPr>
                      <a:rPr lang="en-US" altLang="zh-CN" sz="2800" b="0" i="0" smtClean="0">
                        <a:latin typeface="Times New Roman" panose="02020603050405020304" pitchFamily="18" charset="0"/>
                        <a:cs typeface="Times New Roman" panose="02020603050405020304" pitchFamily="18" charset="0"/>
                      </a:rPr>
                      <m:t>=</m:t>
                    </m:r>
                    <m:d>
                      <m:dPr>
                        <m:ctrlPr>
                          <a:rPr lang="en-US" altLang="zh-CN" sz="2800" b="0" i="1" smtClean="0">
                            <a:latin typeface="Cambria Math"/>
                          </a:rPr>
                        </m:ctrlPr>
                      </m:dPr>
                      <m:e>
                        <m:r>
                          <m:rPr>
                            <m:nor/>
                          </m:rPr>
                          <a:rPr lang="en-US" altLang="zh-CN" sz="2800" b="0" i="0" smtClean="0">
                            <a:latin typeface="Times New Roman" panose="02020603050405020304" pitchFamily="18" charset="0"/>
                            <a:cs typeface="Times New Roman" panose="02020603050405020304" pitchFamily="18" charset="0"/>
                          </a:rPr>
                          <m:t>1</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a</m:t>
                        </m:r>
                      </m:e>
                    </m:d>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d>
                      <m:dPr>
                        <m:ctrlPr>
                          <a:rPr lang="en-US" altLang="zh-CN" sz="2800" b="0" i="1" smtClean="0">
                            <a:latin typeface="Cambria Math"/>
                            <a:ea typeface="Cambria Math" panose="02040503050406030204" pitchFamily="18" charset="0"/>
                          </a:rPr>
                        </m:ctrlPr>
                      </m:dPr>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b</m:t>
                        </m:r>
                      </m:e>
                    </m:d>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a</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b</m:t>
                    </m:r>
                  </m:oMath>
                </a14:m>
                <a:r>
                  <a:rPr lang="zh-CN" altLang="en-US" sz="2800" dirty="0">
                    <a:latin typeface="Times New Roman" pitchFamily="18" charset="0"/>
                    <a:cs typeface="Times New Roman" pitchFamily="18" charset="0"/>
                  </a:rPr>
                  <a:t>，不难看出</a:t>
                </a:r>
              </a:p>
              <a:p>
                <a:pPr marL="0" indent="0">
                  <a:buNone/>
                </a:pPr>
                <a14:m>
                  <m:oMath xmlns:m="http://schemas.openxmlformats.org/officeDocument/2006/math">
                    <m:r>
                      <m:rPr>
                        <m:nor/>
                      </m:rPr>
                      <a:rPr lang="en-US" altLang="zh-CN" sz="2800" i="1">
                        <a:latin typeface="Times New Roman" panose="02020603050405020304" pitchFamily="18" charset="0"/>
                        <a:cs typeface="Times New Roman" panose="02020603050405020304" pitchFamily="18" charset="0"/>
                      </a:rPr>
                      <m:t>f</m:t>
                    </m:r>
                    <m:d>
                      <m:dPr>
                        <m:ctrlPr>
                          <a:rPr lang="en-US" altLang="zh-CN" sz="2800" i="1">
                            <a:latin typeface="Cambria Math"/>
                          </a:rPr>
                        </m:ctrlPr>
                      </m:dPr>
                      <m:e>
                        <m:acc>
                          <m:accPr>
                            <m:chr m:val="̅"/>
                            <m:ctrlPr>
                              <a:rPr lang="en-US" altLang="zh-CN" sz="2800" i="1">
                                <a:latin typeface="Cambria Math"/>
                              </a:rPr>
                            </m:ctrlPr>
                          </m:accPr>
                          <m:e>
                            <m:r>
                              <m:rPr>
                                <m:nor/>
                              </m:rPr>
                              <a:rPr lang="en-US" altLang="zh-CN" sz="2800">
                                <a:latin typeface="Times New Roman" panose="02020603050405020304" pitchFamily="18" charset="0"/>
                                <a:cs typeface="Times New Roman" panose="02020603050405020304" pitchFamily="18" charset="0"/>
                              </a:rPr>
                              <m:t>R</m:t>
                            </m:r>
                          </m:e>
                        </m:acc>
                        <m:r>
                          <m:rPr>
                            <m:nor/>
                          </m:rPr>
                          <a:rPr lang="en-US" altLang="zh-CN" sz="2800" i="1" baseline="-25000">
                            <a:latin typeface="Times New Roman" panose="02020603050405020304" pitchFamily="18" charset="0"/>
                            <a:cs typeface="Times New Roman" panose="02020603050405020304" pitchFamily="18" charset="0"/>
                          </a:rPr>
                          <m:t>i</m:t>
                        </m:r>
                        <m:r>
                          <m:rPr>
                            <m:nor/>
                          </m:rPr>
                          <a:rPr lang="en-US" altLang="zh-CN" sz="2800" baseline="-25000">
                            <a:latin typeface="Times New Roman" panose="02020603050405020304" pitchFamily="18" charset="0"/>
                            <a:cs typeface="Times New Roman" panose="02020603050405020304" pitchFamily="18" charset="0"/>
                          </a:rPr>
                          <m:t>−1</m:t>
                        </m:r>
                        <m:r>
                          <m:rPr>
                            <m:nor/>
                          </m:rPr>
                          <a:rPr lang="zh-CN" altLang="en-US" sz="2800">
                            <a:latin typeface="Times New Roman" panose="02020603050405020304" pitchFamily="18" charset="0"/>
                            <a:cs typeface="Times New Roman" panose="02020603050405020304" pitchFamily="18" charset="0"/>
                          </a:rPr>
                          <m:t>，</m:t>
                        </m:r>
                        <m:acc>
                          <m:accPr>
                            <m:chr m:val="̅"/>
                            <m:ctrlPr>
                              <a:rPr lang="zh-CN" altLang="en-US" sz="2800" i="1">
                                <a:latin typeface="Cambria Math"/>
                              </a:rPr>
                            </m:ctrlPr>
                          </m:accPr>
                          <m:e>
                            <m:r>
                              <m:rPr>
                                <m:nor/>
                              </m:rPr>
                              <a:rPr lang="en-US" altLang="zh-CN" sz="2800" i="1">
                                <a:latin typeface="Times New Roman" panose="02020603050405020304" pitchFamily="18" charset="0"/>
                                <a:cs typeface="Times New Roman" panose="02020603050405020304" pitchFamily="18" charset="0"/>
                              </a:rPr>
                              <m:t>K</m:t>
                            </m:r>
                          </m:e>
                        </m:acc>
                        <m:r>
                          <m:rPr>
                            <m:nor/>
                          </m:rPr>
                          <a:rPr lang="en-US" altLang="zh-CN" sz="2800" i="1" baseline="-25000">
                            <a:latin typeface="Times New Roman" panose="02020603050405020304" pitchFamily="18" charset="0"/>
                            <a:cs typeface="Times New Roman" panose="02020603050405020304" pitchFamily="18" charset="0"/>
                          </a:rPr>
                          <m:t>i</m:t>
                        </m:r>
                      </m:e>
                    </m:d>
                    <m:r>
                      <m:rPr>
                        <m:nor/>
                      </m:rPr>
                      <a:rPr lang="en-US" altLang="zh-CN" sz="2800">
                        <a:latin typeface="Times New Roman" panose="02020603050405020304" pitchFamily="18" charset="0"/>
                        <a:cs typeface="Times New Roman" panose="02020603050405020304" pitchFamily="18" charset="0"/>
                      </a:rPr>
                      <m:t>=</m:t>
                    </m:r>
                    <m:r>
                      <m:rPr>
                        <m:nor/>
                      </m:rPr>
                      <a:rPr lang="en-US" altLang="zh-CN" sz="2800" i="1">
                        <a:latin typeface="Times New Roman" panose="02020603050405020304" pitchFamily="18" charset="0"/>
                        <a:cs typeface="Times New Roman" panose="02020603050405020304" pitchFamily="18" charset="0"/>
                      </a:rPr>
                      <m:t>f</m:t>
                    </m:r>
                    <m:d>
                      <m:dPr>
                        <m:ctrlPr>
                          <a:rPr lang="en-US" altLang="zh-CN" sz="2800" i="1">
                            <a:latin typeface="Cambria Math"/>
                          </a:rPr>
                        </m:ctrlPr>
                      </m:dPr>
                      <m:e>
                        <m:r>
                          <m:rPr>
                            <m:nor/>
                          </m:rPr>
                          <a:rPr lang="en-US" altLang="zh-CN" sz="2800" i="1">
                            <a:latin typeface="Times New Roman" panose="02020603050405020304" pitchFamily="18" charset="0"/>
                            <a:cs typeface="Times New Roman" panose="02020603050405020304" pitchFamily="18" charset="0"/>
                          </a:rPr>
                          <m:t>R</m:t>
                        </m:r>
                        <m:r>
                          <m:rPr>
                            <m:nor/>
                          </m:rPr>
                          <a:rPr lang="en-US" altLang="zh-CN" sz="2800" i="1" baseline="-25000">
                            <a:latin typeface="Times New Roman" panose="02020603050405020304" pitchFamily="18" charset="0"/>
                            <a:cs typeface="Times New Roman" panose="02020603050405020304" pitchFamily="18" charset="0"/>
                          </a:rPr>
                          <m:t>i</m:t>
                        </m:r>
                        <m:r>
                          <m:rPr>
                            <m:nor/>
                          </m:rPr>
                          <a:rPr lang="en-US" altLang="zh-CN" sz="2800" baseline="-25000">
                            <a:latin typeface="Times New Roman" panose="02020603050405020304" pitchFamily="18" charset="0"/>
                            <a:cs typeface="Times New Roman" panose="02020603050405020304" pitchFamily="18" charset="0"/>
                          </a:rPr>
                          <m:t>−1</m:t>
                        </m:r>
                        <m:r>
                          <m:rPr>
                            <m:nor/>
                          </m:rPr>
                          <a:rPr lang="zh-CN" altLang="en-US" sz="2800">
                            <a:latin typeface="Times New Roman" panose="02020603050405020304" pitchFamily="18" charset="0"/>
                            <a:cs typeface="Times New Roman" panose="02020603050405020304" pitchFamily="18" charset="0"/>
                          </a:rPr>
                          <m:t>，</m:t>
                        </m:r>
                        <m:r>
                          <m:rPr>
                            <m:nor/>
                          </m:rPr>
                          <a:rPr lang="en-US" altLang="zh-CN" sz="2800" i="1">
                            <a:latin typeface="Times New Roman" panose="02020603050405020304" pitchFamily="18" charset="0"/>
                            <a:cs typeface="Times New Roman" panose="02020603050405020304" pitchFamily="18" charset="0"/>
                          </a:rPr>
                          <m:t>K</m:t>
                        </m:r>
                        <m:r>
                          <m:rPr>
                            <m:nor/>
                          </m:rPr>
                          <a:rPr lang="en-US" altLang="zh-CN" sz="2800" i="1" baseline="-25000">
                            <a:latin typeface="Times New Roman" panose="02020603050405020304" pitchFamily="18" charset="0"/>
                            <a:cs typeface="Times New Roman" panose="02020603050405020304" pitchFamily="18" charset="0"/>
                          </a:rPr>
                          <m:t>i</m:t>
                        </m:r>
                      </m:e>
                    </m:d>
                  </m:oMath>
                </a14:m>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16</a:t>
                </a:r>
                <a:endParaRPr lang="zh-CN" altLang="en-US" sz="2800" dirty="0">
                  <a:latin typeface="Times New Roman" pitchFamily="18" charset="0"/>
                  <a:cs typeface="Times New Roman" pitchFamily="18" charset="0"/>
                </a:endParaRPr>
              </a:p>
              <a:p>
                <a:pPr marL="0" indent="0">
                  <a:buNone/>
                </a:pPr>
                <a:r>
                  <a:rPr lang="zh-CN" altLang="en-US" sz="2800" dirty="0">
                    <a:latin typeface="Times New Roman" pitchFamily="18" charset="0"/>
                    <a:cs typeface="Times New Roman" pitchFamily="18" charset="0"/>
                    <a:sym typeface="+mn-ea"/>
                  </a:rPr>
                  <a:t>  ③ 注意到</a:t>
                </a:r>
                <a14:m>
                  <m:oMath xmlns:m="http://schemas.openxmlformats.org/officeDocument/2006/math">
                    <m:acc>
                      <m:accPr>
                        <m:chr m:val="̅"/>
                        <m:ctrlPr>
                          <a:rPr lang="zh-CN" altLang="en-US" sz="2800" i="1">
                            <a:latin typeface="Cambria Math"/>
                          </a:rPr>
                        </m:ctrlPr>
                      </m:accPr>
                      <m:e>
                        <m:r>
                          <m:rPr>
                            <m:nor/>
                          </m:rPr>
                          <a:rPr lang="en-US" altLang="zh-CN" sz="2800">
                            <a:latin typeface="Times New Roman" panose="02020603050405020304" pitchFamily="18" charset="0"/>
                            <a:cs typeface="Times New Roman" panose="02020603050405020304" pitchFamily="18" charset="0"/>
                          </a:rPr>
                          <m:t>a</m:t>
                        </m:r>
                      </m:e>
                    </m:acc>
                    <m:r>
                      <m:rPr>
                        <m:nor/>
                      </m:rPr>
                      <a:rPr lang="zh-CN" altLang="en-US" sz="2800">
                        <a:latin typeface="Times New Roman" panose="02020603050405020304" pitchFamily="18" charset="0"/>
                        <a:cs typeface="Times New Roman" panose="02020603050405020304" pitchFamily="18" charset="0"/>
                      </a:rPr>
                      <m:t>⨁</m:t>
                    </m:r>
                    <m:r>
                      <m:rPr>
                        <m:nor/>
                      </m:rPr>
                      <a:rPr lang="en-US" altLang="zh-CN" sz="2800" b="0" i="0" smtClean="0">
                        <a:latin typeface="Times New Roman" panose="02020603050405020304" pitchFamily="18" charset="0"/>
                        <a:cs typeface="Times New Roman" panose="02020603050405020304" pitchFamily="18" charset="0"/>
                      </a:rPr>
                      <m:t>b</m:t>
                    </m:r>
                    <m:r>
                      <m:rPr>
                        <m:nor/>
                      </m:rPr>
                      <a:rPr lang="en-US" altLang="zh-CN" sz="2800">
                        <a:latin typeface="Times New Roman" panose="02020603050405020304" pitchFamily="18" charset="0"/>
                        <a:cs typeface="Times New Roman" panose="02020603050405020304" pitchFamily="18" charset="0"/>
                      </a:rPr>
                      <m:t>=</m:t>
                    </m:r>
                    <m:d>
                      <m:dPr>
                        <m:ctrlPr>
                          <a:rPr lang="en-US" altLang="zh-CN" sz="2800" i="1">
                            <a:latin typeface="Cambria Math"/>
                          </a:rPr>
                        </m:ctrlPr>
                      </m:dPr>
                      <m:e>
                        <m:r>
                          <m:rPr>
                            <m:nor/>
                          </m:rPr>
                          <a:rPr lang="en-US" altLang="zh-CN" sz="2800">
                            <a:latin typeface="Times New Roman" panose="02020603050405020304" pitchFamily="18" charset="0"/>
                            <a:cs typeface="Times New Roman" panose="02020603050405020304" pitchFamily="18" charset="0"/>
                          </a:rPr>
                          <m:t>1</m:t>
                        </m:r>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a</m:t>
                        </m:r>
                      </m:e>
                    </m:d>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b</m:t>
                    </m:r>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a</m:t>
                    </m:r>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a:latin typeface="Times New Roman" panose="02020603050405020304" pitchFamily="18" charset="0"/>
                        <a:ea typeface="Cambria Math" panose="02040503050406030204" pitchFamily="18" charset="0"/>
                        <a:cs typeface="Times New Roman" panose="02020603050405020304" pitchFamily="18" charset="0"/>
                      </a:rPr>
                      <m:t>b</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acc>
                      <m:accPr>
                        <m:chr m:val="̅"/>
                        <m:ctrlPr>
                          <a:rPr lang="en-US" altLang="zh-CN" sz="2800" b="0" i="1" smtClean="0">
                            <a:latin typeface="Cambria Math"/>
                            <a:ea typeface="Cambria Math" panose="02040503050406030204" pitchFamily="18" charset="0"/>
                            <a:cs typeface="Times New Roman" panose="02020603050405020304" pitchFamily="18" charset="0"/>
                          </a:rPr>
                        </m:ctrlPr>
                      </m:accPr>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a</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b</m:t>
                        </m:r>
                      </m:e>
                    </m:acc>
                    <m:r>
                      <a:rPr lang="en-US" altLang="zh-CN" sz="2800" i="1">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sz="2800" dirty="0">
                    <a:latin typeface="Times New Roman" pitchFamily="18" charset="0"/>
                    <a:cs typeface="Times New Roman" pitchFamily="18" charset="0"/>
                    <a:sym typeface="+mn-ea"/>
                  </a:rPr>
                  <a:t>，不难看出</a:t>
                </a:r>
              </a:p>
              <a:p>
                <a:pPr marL="0" indent="0">
                  <a:buNone/>
                </a:pPr>
                <a14:m>
                  <m:oMath xmlns:m="http://schemas.openxmlformats.org/officeDocument/2006/math">
                    <m:acc>
                      <m:accPr>
                        <m:chr m:val="̅"/>
                        <m:ctrlPr>
                          <a:rPr lang="zh-CN" altLang="en-US" sz="2800" i="1" smtClean="0">
                            <a:latin typeface="Cambria Math"/>
                          </a:rPr>
                        </m:ctrlPr>
                      </m:accPr>
                      <m:e>
                        <m:r>
                          <m:rPr>
                            <m:nor/>
                          </m:rPr>
                          <a:rPr lang="en-US" altLang="zh-CN" sz="2800" b="0" i="1" smtClean="0">
                            <a:latin typeface="Times New Roman" panose="02020603050405020304" pitchFamily="18" charset="0"/>
                            <a:cs typeface="Times New Roman" panose="02020603050405020304" pitchFamily="18" charset="0"/>
                          </a:rPr>
                          <m:t>L</m:t>
                        </m:r>
                        <m:r>
                          <m:rPr>
                            <m:nor/>
                          </m:rPr>
                          <a:rPr lang="en-US" altLang="zh-CN" sz="2800" b="0" i="1" baseline="-25000" smtClean="0">
                            <a:latin typeface="Times New Roman" panose="02020603050405020304" pitchFamily="18" charset="0"/>
                            <a:cs typeface="Times New Roman" panose="02020603050405020304" pitchFamily="18" charset="0"/>
                          </a:rPr>
                          <m:t>i</m:t>
                        </m:r>
                        <m:r>
                          <m:rPr>
                            <m:nor/>
                          </m:rPr>
                          <a:rPr lang="en-US" altLang="zh-CN" sz="2800" b="0" i="0" baseline="-25000" smtClean="0">
                            <a:latin typeface="Times New Roman" panose="02020603050405020304" pitchFamily="18" charset="0"/>
                            <a:cs typeface="Times New Roman" panose="02020603050405020304" pitchFamily="18" charset="0"/>
                          </a:rPr>
                          <m:t>−1</m:t>
                        </m:r>
                      </m:e>
                    </m:acc>
                    <m:acc>
                      <m:accPr>
                        <m:chr m:val="̅"/>
                        <m:ctrlPr>
                          <a:rPr lang="zh-CN" altLang="en-US" sz="2800" i="1" smtClean="0">
                            <a:latin typeface="Cambria Math"/>
                          </a:rPr>
                        </m:ctrlPr>
                      </m:accPr>
                      <m:e>
                        <m:r>
                          <m:rPr>
                            <m:nor/>
                          </m:rPr>
                          <a:rPr lang="en-US" altLang="zh-CN" sz="2800" b="0" i="1" smtClean="0">
                            <a:latin typeface="Times New Roman" panose="02020603050405020304" pitchFamily="18" charset="0"/>
                            <a:cs typeface="Times New Roman" panose="02020603050405020304" pitchFamily="18" charset="0"/>
                          </a:rPr>
                          <m:t>R</m:t>
                        </m:r>
                        <m:r>
                          <m:rPr>
                            <m:nor/>
                          </m:rPr>
                          <a:rPr lang="en-US" altLang="zh-CN" sz="2800" b="0" i="1" baseline="-25000" smtClean="0">
                            <a:latin typeface="Times New Roman" panose="02020603050405020304" pitchFamily="18" charset="0"/>
                            <a:cs typeface="Times New Roman" panose="02020603050405020304" pitchFamily="18" charset="0"/>
                          </a:rPr>
                          <m:t>i</m:t>
                        </m:r>
                        <m:r>
                          <m:rPr>
                            <m:nor/>
                          </m:rPr>
                          <a:rPr lang="en-US" altLang="zh-CN" sz="2800" b="0" i="0" baseline="-25000" smtClean="0">
                            <a:latin typeface="Times New Roman" panose="02020603050405020304" pitchFamily="18" charset="0"/>
                            <a:cs typeface="Times New Roman" panose="02020603050405020304" pitchFamily="18" charset="0"/>
                          </a:rPr>
                          <m:t>−1</m:t>
                        </m:r>
                      </m:e>
                    </m:acc>
                    <m:groupChr>
                      <m:groupChrPr>
                        <m:chr m:val="→"/>
                        <m:vertJc m:val="bot"/>
                        <m:ctrlPr>
                          <a:rPr lang="zh-CN" altLang="en-US" sz="2800" i="1" smtClean="0">
                            <a:latin typeface="Cambria Math"/>
                          </a:rPr>
                        </m:ctrlPr>
                      </m:groupChrPr>
                      <m:e>
                        <m:acc>
                          <m:accPr>
                            <m:chr m:val="̅"/>
                            <m:ctrlPr>
                              <a:rPr lang="zh-CN" altLang="en-US" sz="2800" i="1" smtClean="0">
                                <a:latin typeface="Cambria Math"/>
                              </a:rPr>
                            </m:ctrlPr>
                          </m:accPr>
                          <m:e>
                            <m:r>
                              <m:rPr>
                                <m:nor/>
                              </m:rPr>
                              <a:rPr lang="en-US" altLang="zh-CN" sz="2800" b="0" i="1" smtClean="0">
                                <a:latin typeface="Times New Roman" panose="02020603050405020304" pitchFamily="18" charset="0"/>
                                <a:cs typeface="Times New Roman" panose="02020603050405020304" pitchFamily="18" charset="0"/>
                              </a:rPr>
                              <m:t>K</m:t>
                            </m:r>
                            <m:r>
                              <m:rPr>
                                <m:nor/>
                              </m:rPr>
                              <a:rPr lang="en-US" altLang="zh-CN" sz="2800" b="0" i="1" baseline="-25000" smtClean="0">
                                <a:latin typeface="Times New Roman" panose="02020603050405020304" pitchFamily="18" charset="0"/>
                                <a:cs typeface="Times New Roman" panose="02020603050405020304" pitchFamily="18" charset="0"/>
                              </a:rPr>
                              <m:t>i</m:t>
                            </m:r>
                          </m:e>
                        </m:acc>
                      </m:e>
                    </m:groupChr>
                    <m:acc>
                      <m:accPr>
                        <m:chr m:val="̅"/>
                        <m:ctrlPr>
                          <a:rPr lang="zh-CN" altLang="en-US" sz="2800" i="1" smtClean="0">
                            <a:latin typeface="Cambria Math"/>
                          </a:rPr>
                        </m:ctrlPr>
                      </m:accPr>
                      <m:e>
                        <m:r>
                          <m:rPr>
                            <m:nor/>
                          </m:rPr>
                          <a:rPr lang="en-US" altLang="zh-CN" sz="2800" b="0" i="1" smtClean="0">
                            <a:latin typeface="Times New Roman" panose="02020603050405020304" pitchFamily="18" charset="0"/>
                            <a:cs typeface="Times New Roman" panose="02020603050405020304" pitchFamily="18" charset="0"/>
                          </a:rPr>
                          <m:t>L</m:t>
                        </m:r>
                        <m:r>
                          <m:rPr>
                            <m:nor/>
                          </m:rPr>
                          <a:rPr lang="en-US" altLang="zh-CN" sz="2800" b="0" i="0" baseline="-25000" smtClean="0">
                            <a:latin typeface="Times New Roman" panose="02020603050405020304" pitchFamily="18" charset="0"/>
                            <a:cs typeface="Times New Roman" panose="02020603050405020304" pitchFamily="18" charset="0"/>
                          </a:rPr>
                          <m:t>i</m:t>
                        </m:r>
                      </m:e>
                    </m:acc>
                    <m:acc>
                      <m:accPr>
                        <m:chr m:val="̅"/>
                        <m:ctrlPr>
                          <a:rPr lang="zh-CN" altLang="en-US" sz="2800" i="1" smtClean="0">
                            <a:latin typeface="Cambria Math"/>
                          </a:rPr>
                        </m:ctrlPr>
                      </m:accPr>
                      <m:e>
                        <m:r>
                          <m:rPr>
                            <m:nor/>
                          </m:rPr>
                          <a:rPr lang="en-US" altLang="zh-CN" sz="2800" b="0" i="1" smtClean="0">
                            <a:latin typeface="Times New Roman" panose="02020603050405020304" pitchFamily="18" charset="0"/>
                            <a:cs typeface="Times New Roman" panose="02020603050405020304" pitchFamily="18" charset="0"/>
                          </a:rPr>
                          <m:t>R</m:t>
                        </m:r>
                        <m:r>
                          <m:rPr>
                            <m:nor/>
                          </m:rPr>
                          <a:rPr lang="en-US" altLang="zh-CN" sz="2800" b="0" i="0" baseline="-25000" smtClean="0">
                            <a:latin typeface="Times New Roman" panose="02020603050405020304" pitchFamily="18" charset="0"/>
                            <a:cs typeface="Times New Roman" panose="02020603050405020304" pitchFamily="18" charset="0"/>
                          </a:rPr>
                          <m:t>i</m:t>
                        </m:r>
                      </m:e>
                    </m:acc>
                    <m:r>
                      <m:rPr>
                        <m:nor/>
                      </m:rPr>
                      <a:rPr lang="en-US" altLang="zh-CN" sz="2800" b="0" i="0" smtClean="0">
                        <a:latin typeface="Times New Roman" panose="02020603050405020304" pitchFamily="18" charset="0"/>
                        <a:cs typeface="Times New Roman" panose="02020603050405020304" pitchFamily="18" charset="0"/>
                      </a:rPr>
                      <m:t>=</m:t>
                    </m:r>
                    <m:acc>
                      <m:accPr>
                        <m:chr m:val="̅"/>
                        <m:ctrlPr>
                          <a:rPr lang="en-US" altLang="zh-CN" sz="2800" b="0" i="1" smtClean="0">
                            <a:latin typeface="Cambria Math"/>
                          </a:rPr>
                        </m:ctrlPr>
                      </m:accPr>
                      <m:e>
                        <m:r>
                          <m:rPr>
                            <m:nor/>
                          </m:rPr>
                          <a:rPr lang="en-US" altLang="zh-CN" sz="2800" b="0" i="1" smtClean="0">
                            <a:latin typeface="Times New Roman" panose="02020603050405020304" pitchFamily="18" charset="0"/>
                            <a:cs typeface="Times New Roman" panose="02020603050405020304" pitchFamily="18" charset="0"/>
                          </a:rPr>
                          <m:t>L</m:t>
                        </m:r>
                        <m:r>
                          <m:rPr>
                            <m:nor/>
                          </m:rPr>
                          <a:rPr lang="en-US" altLang="zh-CN" sz="2800" b="0" i="1" baseline="-25000" smtClean="0">
                            <a:latin typeface="Times New Roman" panose="02020603050405020304" pitchFamily="18" charset="0"/>
                            <a:cs typeface="Times New Roman" panose="02020603050405020304" pitchFamily="18" charset="0"/>
                          </a:rPr>
                          <m:t>i</m:t>
                        </m:r>
                        <m:r>
                          <m:rPr>
                            <m:nor/>
                          </m:rPr>
                          <a:rPr lang="en-US" altLang="zh-CN" sz="2800" b="0" i="1" smtClean="0">
                            <a:latin typeface="Times New Roman" panose="02020603050405020304" pitchFamily="18" charset="0"/>
                            <a:cs typeface="Times New Roman" panose="02020603050405020304" pitchFamily="18" charset="0"/>
                          </a:rPr>
                          <m:t>R</m:t>
                        </m:r>
                        <m:r>
                          <m:rPr>
                            <m:nor/>
                          </m:rPr>
                          <a:rPr lang="en-US" altLang="zh-CN" sz="2800" b="0" i="1" baseline="-25000" smtClean="0">
                            <a:latin typeface="Times New Roman" panose="02020603050405020304" pitchFamily="18" charset="0"/>
                            <a:cs typeface="Times New Roman" panose="02020603050405020304" pitchFamily="18" charset="0"/>
                          </a:rPr>
                          <m:t>i</m:t>
                        </m:r>
                      </m:e>
                    </m:acc>
                  </m:oMath>
                </a14:m>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16</a:t>
                </a:r>
                <a:endParaRPr lang="zh-CN" altLang="en-US" sz="2800" dirty="0">
                  <a:latin typeface="Times New Roman" panose="02020603050405020304" pitchFamily="18" charset="0"/>
                  <a:cs typeface="Times New Roman" panose="02020603050405020304" pitchFamily="18" charset="0"/>
                </a:endParaRPr>
              </a:p>
              <a:p>
                <a:pPr marL="0" indent="0">
                  <a:buNone/>
                </a:pP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9265" y="2018030"/>
                <a:ext cx="8486140" cy="4291290"/>
              </a:xfrm>
              <a:blipFill rotWithShape="1">
                <a:blip r:embed="rId2"/>
                <a:stretch>
                  <a:fillRect l="-1509" t="-1847" r="-359" b="-340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8E5CCD3-CF09-469A-A048-B0F2E3309922}"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3"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14"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44</a:t>
            </a:fld>
            <a:endParaRPr lang="en-US" altLang="zh-CN" sz="1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3.2.2 DES 算法描述</a:t>
            </a:r>
            <a:endParaRPr lang="zh-CN" altLang="en-US"/>
          </a:p>
        </p:txBody>
      </p:sp>
      <p:sp>
        <p:nvSpPr>
          <p:cNvPr id="3" name="内容占位符 2"/>
          <p:cNvSpPr>
            <a:spLocks noGrp="1"/>
          </p:cNvSpPr>
          <p:nvPr>
            <p:ph idx="1"/>
          </p:nvPr>
        </p:nvSpPr>
        <p:spPr>
          <a:xfrm>
            <a:off x="393065" y="1971040"/>
            <a:ext cx="8562340" cy="4161790"/>
          </a:xfrm>
        </p:spPr>
        <p:txBody>
          <a:bodyPr/>
          <a:lstStyle/>
          <a:p>
            <a:pPr marL="0" indent="0">
              <a:buNone/>
            </a:pPr>
            <a:r>
              <a:rPr lang="zh-CN" altLang="en-US" sz="2800" dirty="0"/>
              <a:t>（</a:t>
            </a:r>
            <a:r>
              <a:rPr lang="zh-CN" altLang="en-US" sz="2800" dirty="0">
                <a:latin typeface="Times New Roman" panose="02020603050405020304" pitchFamily="18" charset="0"/>
                <a:cs typeface="Times New Roman" panose="02020603050405020304" pitchFamily="18" charset="0"/>
              </a:rPr>
              <a:t>2）弱密钥与半弱密钥</a:t>
            </a:r>
          </a:p>
          <a:p>
            <a:pPr marL="0" indent="720000">
              <a:buNone/>
            </a:pPr>
            <a:r>
              <a:rPr lang="zh-CN" altLang="en-US" sz="2800" dirty="0">
                <a:latin typeface="Times New Roman" panose="02020603050405020304" pitchFamily="18" charset="0"/>
                <a:cs typeface="Times New Roman" panose="02020603050405020304" pitchFamily="18" charset="0"/>
              </a:rPr>
              <a:t>大多数密码体制都有某些明显的“坏密钥”，DES也是。对于K，K</a:t>
            </a:r>
            <a:r>
              <a:rPr lang="en-US" altLang="zh-CN" sz="2800" dirty="0">
                <a:latin typeface="Times New Roman" panose="02020603050405020304" pitchFamily="18" charset="0"/>
                <a:cs typeface="Times New Roman" panose="02020603050405020304" pitchFamily="18" charset="0"/>
              </a:rPr>
              <a:t>'ϵ</a:t>
            </a:r>
            <a:r>
              <a:rPr lang="zh-CN" altLang="en-US" sz="2800" dirty="0">
                <a:latin typeface="Times New Roman" panose="02020603050405020304" pitchFamily="18" charset="0"/>
                <a:cs typeface="Times New Roman" panose="02020603050405020304" pitchFamily="18" charset="0"/>
              </a:rPr>
              <a:t>F</a:t>
            </a:r>
            <a:r>
              <a:rPr lang="zh-CN" altLang="en-US" sz="2800" baseline="-25000" dirty="0">
                <a:latin typeface="Times New Roman" panose="02020603050405020304" pitchFamily="18" charset="0"/>
                <a:cs typeface="Times New Roman" panose="02020603050405020304" pitchFamily="18" charset="0"/>
              </a:rPr>
              <a:t>2</a:t>
            </a:r>
            <a:r>
              <a:rPr lang="en-US" altLang="zh-CN" sz="2800" baseline="30000" dirty="0">
                <a:latin typeface="Times New Roman" panose="02020603050405020304" pitchFamily="18" charset="0"/>
                <a:cs typeface="Times New Roman" panose="02020603050405020304" pitchFamily="18" charset="0"/>
              </a:rPr>
              <a:t>56</a:t>
            </a:r>
            <a:r>
              <a:rPr lang="zh-CN" altLang="en-US" sz="2800" dirty="0">
                <a:latin typeface="Times New Roman" panose="02020603050405020304" pitchFamily="18" charset="0"/>
                <a:cs typeface="Times New Roman" panose="02020603050405020304" pitchFamily="18" charset="0"/>
              </a:rPr>
              <a:t> ，若由K扩展45出来的加密子密钥为</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15</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16</a:t>
            </a:r>
            <a:r>
              <a:rPr lang="zh-CN" altLang="en-US" sz="2800" dirty="0">
                <a:latin typeface="Times New Roman" pitchFamily="18" charset="0"/>
                <a:cs typeface="Times New Roman" pitchFamily="18" charset="0"/>
              </a:rPr>
              <a:t>，而由K</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扩展出来的加密子密钥却是</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16</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15</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marL="0" indent="720000">
              <a:buNone/>
            </a:pPr>
            <a:r>
              <a:rPr lang="zh-CN" altLang="en-US" sz="2800" dirty="0" smtClean="0">
                <a:latin typeface="Times New Roman" panose="02020603050405020304" pitchFamily="18" charset="0"/>
                <a:cs typeface="Times New Roman" panose="02020603050405020304" pitchFamily="18" charset="0"/>
              </a:rPr>
              <a:t>即</a:t>
            </a:r>
            <a:r>
              <a:rPr lang="zh-CN" altLang="en-US" sz="2800" dirty="0">
                <a:latin typeface="Times New Roman" panose="02020603050405020304" pitchFamily="18" charset="0"/>
                <a:cs typeface="Times New Roman" panose="02020603050405020304" pitchFamily="18" charset="0"/>
              </a:rPr>
              <a:t>DES</a:t>
            </a:r>
            <a:r>
              <a:rPr lang="en-US" altLang="zh-CN" sz="2800" baseline="-25000" dirty="0" smtClean="0">
                <a:latin typeface="Times New Roman" panose="02020603050405020304" pitchFamily="18" charset="0"/>
                <a:cs typeface="Times New Roman" panose="02020603050405020304" pitchFamily="18" charset="0"/>
              </a:rPr>
              <a:t>K</a:t>
            </a:r>
            <a:r>
              <a:rPr lang="en-US" altLang="zh-CN" sz="2800" baseline="30000" dirty="0" smtClean="0">
                <a:latin typeface="Times New Roman" panose="02020603050405020304" pitchFamily="18" charset="0"/>
                <a:cs typeface="Times New Roman" panose="02020603050405020304" pitchFamily="18" charset="0"/>
              </a:rPr>
              <a:t>-1</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DES</a:t>
            </a:r>
            <a:r>
              <a:rPr lang="zh-CN" altLang="en-US" sz="2800" baseline="-25000" dirty="0" smtClean="0">
                <a:latin typeface="Times New Roman" panose="02020603050405020304" pitchFamily="18" charset="0"/>
                <a:cs typeface="Times New Roman" panose="02020603050405020304" pitchFamily="18" charset="0"/>
              </a:rPr>
              <a:t>K</a:t>
            </a:r>
            <a:r>
              <a:rPr lang="en-US" altLang="zh-CN" sz="2800" baseline="-25000" dirty="0">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a:t>
            </a:r>
            <a:r>
              <a:rPr lang="zh-CN" altLang="en-US" sz="2800" dirty="0">
                <a:latin typeface="Times New Roman" pitchFamily="18" charset="0"/>
                <a:cs typeface="Times New Roman" pitchFamily="18" charset="0"/>
              </a:rPr>
              <a:t>则称K与K</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互为对合。</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27F5CDF-7A09-4114-BAB7-56A8FB25EB0A}"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45</a:t>
            </a:fld>
            <a:endParaRPr lang="en-US" altLang="zh-CN" sz="1400" dirty="0"/>
          </a:p>
        </p:txBody>
      </p:sp>
      <p:sp>
        <p:nvSpPr>
          <p:cNvPr id="9" name="页脚占位符 4"/>
          <p:cNvSpPr txBox="1">
            <a:spLocks/>
          </p:cNvSpPr>
          <p:nvPr/>
        </p:nvSpPr>
        <p:spPr bwMode="auto">
          <a:xfrm>
            <a:off x="3401870" y="6174305"/>
            <a:ext cx="2895600" cy="457200"/>
          </a:xfrm>
          <a:prstGeom prst="rect">
            <a:avLst/>
          </a:prstGeom>
          <a:noFill/>
          <a:ln w="9525">
            <a:noFill/>
            <a:miter lim="800000"/>
          </a:ln>
          <a:effectLst/>
        </p:spPr>
        <p:txBody>
          <a:bodyPr vert="horz" wrap="square" lIns="91440" tIns="45720" rIns="91440" bIns="45720" numCol="1" anchor="b" anchorCtr="0" compatLnSpc="1"/>
          <a:lstStyle>
            <a:defPPr>
              <a:defRPr lang="zh-CN"/>
            </a:defPPr>
            <a:lvl1pPr marL="0" lvl="0"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a:lstStyle>
          <a:p>
            <a:r>
              <a:rPr lang="zh-CN" altLang="en-US" dirty="0" smtClean="0"/>
              <a:t>密码学</a:t>
            </a:r>
            <a:r>
              <a:rPr lang="en-US" altLang="zh-CN" dirty="0" smtClean="0"/>
              <a:t>---</a:t>
            </a:r>
            <a:r>
              <a:rPr lang="zh-CN" altLang="en-US" dirty="0" smtClean="0"/>
              <a:t>基础理论与应用</a:t>
            </a: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3.2.2 DES 算法描述</a:t>
            </a:r>
            <a:endParaRPr lang="zh-CN" altLang="en-US"/>
          </a:p>
        </p:txBody>
      </p:sp>
      <p:sp>
        <p:nvSpPr>
          <p:cNvPr id="3" name="内容占位符 2"/>
          <p:cNvSpPr>
            <a:spLocks noGrp="1"/>
          </p:cNvSpPr>
          <p:nvPr>
            <p:ph idx="1"/>
          </p:nvPr>
        </p:nvSpPr>
        <p:spPr>
          <a:xfrm>
            <a:off x="476544" y="1853825"/>
            <a:ext cx="8505945" cy="4114800"/>
          </a:xfrm>
        </p:spPr>
        <p:txBody>
          <a:bodyPr/>
          <a:lstStyle/>
          <a:p>
            <a:pPr marL="0" indent="0">
              <a:buNone/>
            </a:pPr>
            <a:r>
              <a:rPr lang="zh-CN" altLang="en-US" sz="2800" dirty="0">
                <a:latin typeface="Times New Roman" pitchFamily="18" charset="0"/>
                <a:cs typeface="Times New Roman" pitchFamily="18" charset="0"/>
              </a:rPr>
              <a:t>（3）密文与明文、密文与密钥的相关性</a:t>
            </a:r>
          </a:p>
          <a:p>
            <a:pPr marL="0" indent="720000">
              <a:buNone/>
            </a:pPr>
            <a:r>
              <a:rPr lang="zh-CN" altLang="en-US" sz="2800" dirty="0">
                <a:latin typeface="Times New Roman" pitchFamily="18" charset="0"/>
                <a:cs typeface="Times New Roman" pitchFamily="18" charset="0"/>
              </a:rPr>
              <a:t>研究结果表明：DES的编码过程可使每个密文比特都是所有明文比特和所有密钥比特的复杂混合函数，而要达到这一要求至少需要DES迭代5轮</a:t>
            </a:r>
            <a:r>
              <a:rPr lang="zh-CN" altLang="en-US" sz="2800" dirty="0" smtClean="0">
                <a:latin typeface="Times New Roman" pitchFamily="18" charset="0"/>
                <a:cs typeface="Times New Roman" pitchFamily="18" charset="0"/>
              </a:rPr>
              <a:t>。卡方检验</a:t>
            </a:r>
            <a:r>
              <a:rPr lang="zh-CN" altLang="en-US" sz="2800" dirty="0">
                <a:latin typeface="Times New Roman" pitchFamily="18" charset="0"/>
                <a:cs typeface="Times New Roman" pitchFamily="18" charset="0"/>
              </a:rPr>
              <a:t>证明：DES迭代8轮以后，就可认为输出输入不相关。</a:t>
            </a:r>
          </a:p>
          <a:p>
            <a:pPr marL="0" indent="0">
              <a:buNone/>
            </a:pPr>
            <a:r>
              <a:rPr lang="zh-CN" altLang="en-US" sz="2800" dirty="0">
                <a:latin typeface="Times New Roman" pitchFamily="18" charset="0"/>
                <a:cs typeface="Times New Roman" pitchFamily="18" charset="0"/>
                <a:sym typeface="+mn-ea"/>
              </a:rPr>
              <a:t>（4）密钥的长度</a:t>
            </a:r>
            <a:endParaRPr lang="zh-CN" altLang="en-US" sz="2800" dirty="0">
              <a:latin typeface="Times New Roman" pitchFamily="18" charset="0"/>
              <a:cs typeface="Times New Roman" pitchFamily="18" charset="0"/>
            </a:endParaRPr>
          </a:p>
          <a:p>
            <a:pPr marL="0" indent="720000">
              <a:buNone/>
            </a:pPr>
            <a:r>
              <a:rPr lang="zh-CN" altLang="en-US" sz="2800" dirty="0">
                <a:latin typeface="Times New Roman" panose="02020603050405020304" pitchFamily="18" charset="0"/>
                <a:cs typeface="Times New Roman" panose="02020603050405020304" pitchFamily="18" charset="0"/>
                <a:sym typeface="+mn-ea"/>
              </a:rPr>
              <a:t>在对DES安全性的批评意见中，较一致的看法是DES的密钥太短，其长度为56bit，致使密钥量2</a:t>
            </a:r>
            <a:r>
              <a:rPr lang="zh-CN" altLang="en-US" sz="2800" baseline="30000" dirty="0">
                <a:latin typeface="Times New Roman" panose="02020603050405020304" pitchFamily="18" charset="0"/>
                <a:cs typeface="Times New Roman" panose="02020603050405020304" pitchFamily="18" charset="0"/>
                <a:sym typeface="+mn-ea"/>
              </a:rPr>
              <a:t>56</a:t>
            </a:r>
            <a:r>
              <a:rPr lang="zh-CN" altLang="en-US" sz="2800" dirty="0">
                <a:latin typeface="Times New Roman" panose="02020603050405020304" pitchFamily="18" charset="0"/>
                <a:cs typeface="Times New Roman" panose="02020603050405020304" pitchFamily="18" charset="0"/>
                <a:sym typeface="+mn-ea"/>
              </a:rPr>
              <a:t>≈10</a:t>
            </a:r>
            <a:r>
              <a:rPr lang="zh-CN" altLang="en-US" sz="2800" baseline="30000" dirty="0">
                <a:latin typeface="Times New Roman" panose="02020603050405020304" pitchFamily="18" charset="0"/>
                <a:cs typeface="Times New Roman" panose="02020603050405020304" pitchFamily="18" charset="0"/>
                <a:sym typeface="+mn-ea"/>
              </a:rPr>
              <a:t>17</a:t>
            </a:r>
            <a:r>
              <a:rPr lang="zh-CN" altLang="en-US" sz="2800" dirty="0">
                <a:latin typeface="Times New Roman" pitchFamily="18" charset="0"/>
                <a:cs typeface="Times New Roman" pitchFamily="18" charset="0"/>
                <a:sym typeface="+mn-ea"/>
              </a:rPr>
              <a:t>，不能抵抗穷举攻击，事实证明的确如此。</a:t>
            </a:r>
            <a:endParaRPr lang="zh-CN" altLang="en-US" sz="2800" dirty="0">
              <a:latin typeface="Times New Roman" pitchFamily="18" charset="0"/>
              <a:cs typeface="Times New Roman" pitchFamily="18" charset="0"/>
            </a:endParaRPr>
          </a:p>
          <a:p>
            <a:pPr marL="0" indent="0">
              <a:buNone/>
            </a:pPr>
            <a:endParaRPr lang="en-US" altLang="zh-CN" sz="2800"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8D8840B1-2805-4A6D-9A6E-85B7BFEC1444}"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46</a:t>
            </a:fld>
            <a:endParaRPr lang="en-US" altLang="zh-CN" sz="1400" dirty="0"/>
          </a:p>
        </p:txBody>
      </p:sp>
      <p:sp>
        <p:nvSpPr>
          <p:cNvPr id="9"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3.2.2 DES 算法描述</a:t>
            </a:r>
            <a:endParaRPr lang="zh-CN" altLang="en-US"/>
          </a:p>
        </p:txBody>
      </p:sp>
      <p:sp>
        <p:nvSpPr>
          <p:cNvPr id="3" name="内容占位符 2"/>
          <p:cNvSpPr>
            <a:spLocks noGrp="1"/>
          </p:cNvSpPr>
          <p:nvPr>
            <p:ph idx="1"/>
          </p:nvPr>
        </p:nvSpPr>
        <p:spPr>
          <a:xfrm>
            <a:off x="469265" y="2037080"/>
            <a:ext cx="8486140" cy="4095750"/>
          </a:xfrm>
        </p:spPr>
        <p:txBody>
          <a:bodyPr/>
          <a:lstStyle/>
          <a:p>
            <a:pPr marL="0" indent="0">
              <a:buNone/>
            </a:pPr>
            <a:r>
              <a:rPr lang="zh-CN" altLang="en-US" b="1" dirty="0">
                <a:solidFill>
                  <a:srgbClr val="FF0000"/>
                </a:solidFill>
              </a:rPr>
              <a:t>4．三重 DES</a:t>
            </a:r>
          </a:p>
          <a:p>
            <a:pPr>
              <a:buSzPct val="100000"/>
              <a:buFont typeface="Wingdings" pitchFamily="2" charset="2"/>
              <a:buChar char="Ø"/>
            </a:pPr>
            <a:r>
              <a:rPr lang="en-US" altLang="zh-CN" sz="2800" dirty="0">
                <a:solidFill>
                  <a:schemeClr val="tx1"/>
                </a:solidFill>
              </a:rPr>
              <a:t>DES的密钥长度被证明已经不能满足当前安全的要求，但为了充分利用有关DES的已有软件和硬件资源，人们开始提出针对DES的各种改进方案，一种简单的方案是使用多重DES</a:t>
            </a:r>
            <a:r>
              <a:rPr lang="en-US" altLang="zh-CN" sz="2800" dirty="0" smtClean="0">
                <a:solidFill>
                  <a:schemeClr val="tx1"/>
                </a:solidFill>
              </a:rPr>
              <a:t>。</a:t>
            </a:r>
          </a:p>
          <a:p>
            <a:pPr>
              <a:buSzPct val="100000"/>
              <a:buFont typeface="Wingdings" pitchFamily="2" charset="2"/>
              <a:buChar char="Ø"/>
            </a:pPr>
            <a:r>
              <a:rPr lang="en-US" altLang="zh-CN" sz="2800" dirty="0" smtClean="0">
                <a:solidFill>
                  <a:schemeClr val="tx1"/>
                </a:solidFill>
              </a:rPr>
              <a:t>多重</a:t>
            </a:r>
            <a:r>
              <a:rPr lang="en-US" altLang="zh-CN" sz="2800" dirty="0">
                <a:solidFill>
                  <a:schemeClr val="tx1"/>
                </a:solidFill>
              </a:rPr>
              <a:t>DES就是使用多个密钥利用DES对明文进行多次加密。使用多重DES可以增加密钥量，从而大大提高抵抗对密钥的穷举攻击的能力，其中三重DES被广泛采用。</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44A722D-2973-4FD3-B4A3-F2BA68E44AE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47</a:t>
            </a:fld>
            <a:endParaRPr lang="en-US" altLang="zh-CN" sz="1400" dirty="0"/>
          </a:p>
        </p:txBody>
      </p:sp>
      <p:sp>
        <p:nvSpPr>
          <p:cNvPr id="6" name="矩形 5"/>
          <p:cNvSpPr/>
          <p:nvPr/>
        </p:nvSpPr>
        <p:spPr>
          <a:xfrm>
            <a:off x="3491880" y="6309320"/>
            <a:ext cx="2743059" cy="369332"/>
          </a:xfrm>
          <a:prstGeom prst="rect">
            <a:avLst/>
          </a:prstGeom>
        </p:spPr>
        <p:txBody>
          <a:bodyPr wrap="none">
            <a:spAutoFit/>
          </a:bodyPr>
          <a:lstStyle/>
          <a:p>
            <a:pPr algn="ctr" eaLnBrk="1" hangingPunct="1"/>
            <a:r>
              <a:rPr lang="zh-CN" altLang="en-US" dirty="0"/>
              <a:t>密码学</a:t>
            </a:r>
            <a:r>
              <a:rPr lang="en-US" altLang="zh-CN" dirty="0"/>
              <a:t>---</a:t>
            </a:r>
            <a:r>
              <a:rPr lang="zh-CN" altLang="en-US" dirty="0"/>
              <a:t>基础理论与应用</a:t>
            </a:r>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3.2.2 DES 算法描述</a:t>
            </a:r>
            <a:endParaRPr lang="zh-CN" altLang="en-US"/>
          </a:p>
        </p:txBody>
      </p:sp>
      <p:sp>
        <p:nvSpPr>
          <p:cNvPr id="3" name="内容占位符 2"/>
          <p:cNvSpPr>
            <a:spLocks noGrp="1"/>
          </p:cNvSpPr>
          <p:nvPr>
            <p:ph idx="1"/>
          </p:nvPr>
        </p:nvSpPr>
        <p:spPr>
          <a:xfrm>
            <a:off x="296525" y="1943835"/>
            <a:ext cx="8712835" cy="4114800"/>
          </a:xfrm>
        </p:spPr>
        <p:txBody>
          <a:bodyPr/>
          <a:lstStyle/>
          <a:p>
            <a:pPr>
              <a:buSzPct val="100000"/>
              <a:buFont typeface="Wingdings" pitchFamily="2" charset="2"/>
              <a:buChar char="Ø"/>
            </a:pPr>
            <a:r>
              <a:rPr lang="zh-CN" altLang="en-US" sz="2800" dirty="0">
                <a:latin typeface="Times New Roman" pitchFamily="18" charset="0"/>
                <a:cs typeface="Times New Roman" pitchFamily="18" charset="0"/>
              </a:rPr>
              <a:t>设k</a:t>
            </a:r>
            <a:r>
              <a:rPr lang="en-US" altLang="zh-CN" sz="2800" baseline="-25000" dirty="0">
                <a:latin typeface="Times New Roman" pitchFamily="18" charset="0"/>
                <a:cs typeface="Times New Roman" pitchFamily="18" charset="0"/>
              </a:rPr>
              <a:t>1</a:t>
            </a:r>
            <a:r>
              <a:rPr lang="zh-CN" altLang="en-US" sz="2800" dirty="0">
                <a:latin typeface="Times New Roman" pitchFamily="18" charset="0"/>
                <a:cs typeface="Times New Roman" pitchFamily="18" charset="0"/>
              </a:rPr>
              <a:t>，k</a:t>
            </a:r>
            <a:r>
              <a:rPr lang="en-US" altLang="zh-CN" sz="2800" baseline="-250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，k</a:t>
            </a:r>
            <a:r>
              <a:rPr lang="en-US" altLang="zh-CN" sz="2800" baseline="-25000" dirty="0">
                <a:latin typeface="Times New Roman" pitchFamily="18" charset="0"/>
                <a:cs typeface="Times New Roman" pitchFamily="18" charset="0"/>
              </a:rPr>
              <a:t>3</a:t>
            </a:r>
            <a:r>
              <a:rPr lang="zh-CN" altLang="en-US" sz="2800" dirty="0">
                <a:latin typeface="Times New Roman" pitchFamily="18" charset="0"/>
                <a:cs typeface="Times New Roman" pitchFamily="18" charset="0"/>
              </a:rPr>
              <a:t>是三个长度为56bit的密钥</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a:buSzPct val="100000"/>
              <a:buFont typeface="Wingdings" pitchFamily="2" charset="2"/>
              <a:buChar char="Ø"/>
            </a:pPr>
            <a:r>
              <a:rPr lang="zh-CN" altLang="en-US" sz="2800" dirty="0" smtClean="0">
                <a:latin typeface="Times New Roman" pitchFamily="18" charset="0"/>
                <a:cs typeface="Times New Roman" pitchFamily="18" charset="0"/>
              </a:rPr>
              <a:t>给定</a:t>
            </a:r>
            <a:r>
              <a:rPr lang="zh-CN" altLang="en-US" sz="2800" dirty="0">
                <a:latin typeface="Times New Roman" pitchFamily="18" charset="0"/>
                <a:cs typeface="Times New Roman" pitchFamily="18" charset="0"/>
              </a:rPr>
              <a:t>明文x，则密文为</a:t>
            </a:r>
            <a:r>
              <a:rPr lang="en-US" altLang="zh-CN" sz="2800" dirty="0">
                <a:latin typeface="Times New Roman" panose="02020603050405020304" pitchFamily="18" charset="0"/>
                <a:cs typeface="Times New Roman" panose="02020603050405020304" pitchFamily="18" charset="0"/>
              </a:rPr>
              <a:t>y=DES</a:t>
            </a:r>
            <a:r>
              <a:rPr lang="en-US" altLang="zh-CN" sz="2800" baseline="-25000" dirty="0">
                <a:latin typeface="Times New Roman" panose="02020603050405020304" pitchFamily="18" charset="0"/>
                <a:cs typeface="Times New Roman" panose="02020603050405020304" pitchFamily="18" charset="0"/>
              </a:rPr>
              <a:t>k3</a:t>
            </a:r>
            <a:r>
              <a:rPr lang="en-US"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mn-ea"/>
              </a:rPr>
              <a:t>DES</a:t>
            </a:r>
            <a:r>
              <a:rPr lang="en-US" altLang="zh-CN" sz="2800" baseline="-25000" dirty="0">
                <a:latin typeface="Times New Roman" panose="02020603050405020304" pitchFamily="18" charset="0"/>
                <a:cs typeface="Times New Roman" panose="02020603050405020304" pitchFamily="18" charset="0"/>
                <a:sym typeface="+mn-ea"/>
              </a:rPr>
              <a:t>k2</a:t>
            </a:r>
            <a:r>
              <a:rPr lang="en-US" altLang="zh-CN" sz="2800" baseline="30000" dirty="0">
                <a:latin typeface="Times New Roman" panose="02020603050405020304" pitchFamily="18" charset="0"/>
                <a:cs typeface="Times New Roman" panose="02020603050405020304" pitchFamily="18" charset="0"/>
                <a:sym typeface="+mn-ea"/>
              </a:rPr>
              <a:t>-1</a:t>
            </a:r>
            <a:r>
              <a:rPr lang="en-US" altLang="zh-CN" sz="2800" dirty="0">
                <a:latin typeface="Times New Roman" panose="02020603050405020304" pitchFamily="18" charset="0"/>
                <a:cs typeface="Times New Roman" panose="02020603050405020304" pitchFamily="18" charset="0"/>
                <a:sym typeface="+mn-ea"/>
              </a:rPr>
              <a:t>(DES</a:t>
            </a:r>
            <a:r>
              <a:rPr lang="en-US" altLang="zh-CN" sz="2800" baseline="-25000" dirty="0">
                <a:latin typeface="Times New Roman" panose="02020603050405020304" pitchFamily="18" charset="0"/>
                <a:cs typeface="Times New Roman" panose="02020603050405020304" pitchFamily="18" charset="0"/>
                <a:sym typeface="+mn-ea"/>
              </a:rPr>
              <a:t>k1</a:t>
            </a:r>
            <a:r>
              <a:rPr lang="en-US" altLang="zh-CN" sz="2800" dirty="0">
                <a:latin typeface="Times New Roman" panose="02020603050405020304" pitchFamily="18" charset="0"/>
                <a:cs typeface="Times New Roman" panose="02020603050405020304" pitchFamily="18" charset="0"/>
                <a:sym typeface="+mn-ea"/>
              </a:rPr>
              <a:t>(x))</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itchFamily="18" charset="0"/>
                <a:cs typeface="Times New Roman" pitchFamily="18" charset="0"/>
              </a:rPr>
              <a:t>。给定密文 y，则明文为</a:t>
            </a:r>
            <a:r>
              <a:rPr lang="en-US" altLang="zh-CN" sz="2800"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sym typeface="+mn-ea"/>
              </a:rPr>
              <a:t>=DES</a:t>
            </a:r>
            <a:r>
              <a:rPr lang="en-US" altLang="zh-CN" sz="2800" baseline="-25000" dirty="0">
                <a:latin typeface="Times New Roman" panose="02020603050405020304" pitchFamily="18" charset="0"/>
                <a:cs typeface="Times New Roman" panose="02020603050405020304" pitchFamily="18" charset="0"/>
                <a:sym typeface="+mn-ea"/>
              </a:rPr>
              <a:t>k1</a:t>
            </a:r>
            <a:r>
              <a:rPr lang="en-US" altLang="zh-CN" sz="2800" baseline="30000" dirty="0">
                <a:latin typeface="Times New Roman" panose="02020603050405020304" pitchFamily="18" charset="0"/>
                <a:cs typeface="Times New Roman" panose="02020603050405020304" pitchFamily="18" charset="0"/>
                <a:sym typeface="+mn-ea"/>
              </a:rPr>
              <a:t>-1</a:t>
            </a:r>
            <a:r>
              <a:rPr lang="en-US" altLang="zh-CN" sz="2800" dirty="0">
                <a:latin typeface="Times New Roman" panose="02020603050405020304" pitchFamily="18" charset="0"/>
                <a:cs typeface="Times New Roman" panose="02020603050405020304" pitchFamily="18" charset="0"/>
                <a:sym typeface="+mn-ea"/>
              </a:rPr>
              <a:t>(DES</a:t>
            </a:r>
            <a:r>
              <a:rPr lang="en-US" altLang="zh-CN" sz="2800" baseline="-25000" dirty="0">
                <a:latin typeface="Times New Roman" panose="02020603050405020304" pitchFamily="18" charset="0"/>
                <a:cs typeface="Times New Roman" panose="02020603050405020304" pitchFamily="18" charset="0"/>
                <a:sym typeface="+mn-ea"/>
              </a:rPr>
              <a:t>k2</a:t>
            </a:r>
            <a:r>
              <a:rPr lang="en-US" altLang="zh-CN" sz="2800" dirty="0">
                <a:latin typeface="Times New Roman" panose="02020603050405020304" pitchFamily="18" charset="0"/>
                <a:cs typeface="Times New Roman" panose="02020603050405020304" pitchFamily="18" charset="0"/>
                <a:sym typeface="+mn-ea"/>
              </a:rPr>
              <a:t>(DES</a:t>
            </a:r>
            <a:r>
              <a:rPr lang="en-US" altLang="zh-CN" sz="2800" baseline="-25000" dirty="0">
                <a:latin typeface="Times New Roman" panose="02020603050405020304" pitchFamily="18" charset="0"/>
                <a:cs typeface="Times New Roman" panose="02020603050405020304" pitchFamily="18" charset="0"/>
                <a:sym typeface="+mn-ea"/>
              </a:rPr>
              <a:t>k3</a:t>
            </a:r>
            <a:r>
              <a:rPr lang="en-US" altLang="zh-CN" sz="2800" baseline="30000" dirty="0">
                <a:latin typeface="Times New Roman" panose="02020603050405020304" pitchFamily="18" charset="0"/>
                <a:cs typeface="Times New Roman" panose="02020603050405020304" pitchFamily="18" charset="0"/>
                <a:sym typeface="+mn-ea"/>
              </a:rPr>
              <a:t>-1</a:t>
            </a:r>
            <a:r>
              <a:rPr lang="en-US" altLang="zh-CN" sz="2800" dirty="0">
                <a:latin typeface="Times New Roman" panose="02020603050405020304" pitchFamily="18" charset="0"/>
                <a:cs typeface="Times New Roman" panose="02020603050405020304" pitchFamily="18" charset="0"/>
                <a:sym typeface="+mn-ea"/>
              </a:rPr>
              <a:t>(y</a:t>
            </a:r>
            <a:r>
              <a:rPr lang="en-US" altLang="zh-CN" sz="2800" dirty="0" smtClean="0">
                <a:latin typeface="Times New Roman" pitchFamily="18" charset="0"/>
                <a:cs typeface="Times New Roman" pitchFamily="18" charset="0"/>
                <a:sym typeface="+mn-ea"/>
              </a:rPr>
              <a:t>)))</a:t>
            </a:r>
          </a:p>
          <a:p>
            <a:pPr>
              <a:buSzPct val="100000"/>
              <a:buFont typeface="Wingdings" pitchFamily="2" charset="2"/>
              <a:buChar char="Ø"/>
            </a:pPr>
            <a:r>
              <a:rPr lang="zh-CN" altLang="en-US" sz="2800" dirty="0" smtClean="0">
                <a:latin typeface="Times New Roman" pitchFamily="18" charset="0"/>
                <a:cs typeface="Times New Roman" pitchFamily="18" charset="0"/>
                <a:sym typeface="+mn-ea"/>
              </a:rPr>
              <a:t>在</a:t>
            </a:r>
            <a:r>
              <a:rPr lang="zh-CN" altLang="en-US" sz="2800" dirty="0">
                <a:latin typeface="Times New Roman" pitchFamily="18" charset="0"/>
                <a:cs typeface="Times New Roman" pitchFamily="18" charset="0"/>
                <a:sym typeface="+mn-ea"/>
              </a:rPr>
              <a:t>三重 DES中，如果</a:t>
            </a:r>
            <a:r>
              <a:rPr lang="en-US" altLang="zh-CN" sz="2800" dirty="0">
                <a:latin typeface="Times New Roman" panose="02020603050405020304" pitchFamily="18" charset="0"/>
                <a:cs typeface="Times New Roman" panose="02020603050405020304" pitchFamily="18" charset="0"/>
                <a:sym typeface="+mn-ea"/>
              </a:rPr>
              <a:t>k</a:t>
            </a:r>
            <a:r>
              <a:rPr lang="en-US" altLang="zh-CN" sz="2800" baseline="-25000" dirty="0">
                <a:latin typeface="Times New Roman" panose="02020603050405020304" pitchFamily="18" charset="0"/>
                <a:cs typeface="Times New Roman" panose="02020603050405020304" pitchFamily="18" charset="0"/>
                <a:sym typeface="+mn-ea"/>
              </a:rPr>
              <a:t>1</a:t>
            </a:r>
            <a:r>
              <a:rPr lang="en-US" altLang="zh-CN" sz="2800" dirty="0">
                <a:latin typeface="Times New Roman" panose="02020603050405020304" pitchFamily="18" charset="0"/>
                <a:cs typeface="Times New Roman" panose="02020603050405020304" pitchFamily="18" charset="0"/>
                <a:sym typeface="+mn-ea"/>
              </a:rPr>
              <a:t>=k</a:t>
            </a:r>
            <a:r>
              <a:rPr lang="en-US" altLang="zh-CN" sz="2800" baseline="-25000" dirty="0">
                <a:latin typeface="Times New Roman" panose="02020603050405020304" pitchFamily="18" charset="0"/>
                <a:cs typeface="Times New Roman" panose="02020603050405020304" pitchFamily="18" charset="0"/>
                <a:sym typeface="+mn-ea"/>
              </a:rPr>
              <a:t>2</a:t>
            </a:r>
            <a:r>
              <a:rPr lang="zh-CN" altLang="en-US" sz="2800" dirty="0">
                <a:latin typeface="Times New Roman" pitchFamily="18" charset="0"/>
                <a:cs typeface="Times New Roman" pitchFamily="18" charset="0"/>
                <a:sym typeface="+mn-ea"/>
              </a:rPr>
              <a:t>或</a:t>
            </a:r>
            <a:r>
              <a:rPr lang="en-US" altLang="zh-CN" sz="2800" dirty="0">
                <a:latin typeface="Times New Roman" panose="02020603050405020304" pitchFamily="18" charset="0"/>
                <a:cs typeface="Times New Roman" panose="02020603050405020304" pitchFamily="18" charset="0"/>
                <a:sym typeface="+mn-ea"/>
              </a:rPr>
              <a:t>k</a:t>
            </a:r>
            <a:r>
              <a:rPr lang="en-US" altLang="zh-CN" sz="2800" baseline="-25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cs typeface="Times New Roman" panose="02020603050405020304" pitchFamily="18" charset="0"/>
                <a:sym typeface="+mn-ea"/>
              </a:rPr>
              <a:t>=k</a:t>
            </a:r>
            <a:r>
              <a:rPr lang="en-US" altLang="zh-CN" sz="2800" baseline="-25000" dirty="0">
                <a:latin typeface="Times New Roman" panose="02020603050405020304" pitchFamily="18" charset="0"/>
                <a:cs typeface="Times New Roman" panose="02020603050405020304" pitchFamily="18" charset="0"/>
                <a:sym typeface="+mn-ea"/>
              </a:rPr>
              <a:t>3</a:t>
            </a:r>
            <a:r>
              <a:rPr lang="zh-CN" altLang="en-US" sz="2800" dirty="0">
                <a:latin typeface="Times New Roman" panose="02020603050405020304" pitchFamily="18" charset="0"/>
                <a:cs typeface="Times New Roman" panose="02020603050405020304" pitchFamily="18" charset="0"/>
                <a:sym typeface="+mn-ea"/>
              </a:rPr>
              <a:t>，则三重DES就退化为使用一个56bit单钥的单重DES</a:t>
            </a:r>
            <a:r>
              <a:rPr lang="zh-CN" altLang="en-US" sz="2800" dirty="0" smtClean="0">
                <a:latin typeface="Times New Roman" panose="02020603050405020304" pitchFamily="18" charset="0"/>
                <a:cs typeface="Times New Roman" panose="02020603050405020304" pitchFamily="18" charset="0"/>
                <a:sym typeface="+mn-ea"/>
              </a:rPr>
              <a:t>。</a:t>
            </a:r>
            <a:endParaRPr lang="en-US" altLang="zh-CN" sz="2800" dirty="0" smtClean="0">
              <a:latin typeface="Times New Roman" panose="02020603050405020304" pitchFamily="18" charset="0"/>
              <a:cs typeface="Times New Roman" panose="02020603050405020304" pitchFamily="18" charset="0"/>
              <a:sym typeface="+mn-ea"/>
            </a:endParaRPr>
          </a:p>
          <a:p>
            <a:pPr>
              <a:buSzPct val="100000"/>
              <a:buFont typeface="Wingdings" pitchFamily="2" charset="2"/>
              <a:buChar char="Ø"/>
            </a:pPr>
            <a:r>
              <a:rPr lang="zh-CN" altLang="en-US" sz="2800" dirty="0" smtClean="0">
                <a:latin typeface="Times New Roman" panose="02020603050405020304" pitchFamily="18" charset="0"/>
                <a:cs typeface="Times New Roman" panose="02020603050405020304" pitchFamily="18" charset="0"/>
                <a:sym typeface="+mn-ea"/>
              </a:rPr>
              <a:t>在</a:t>
            </a:r>
            <a:r>
              <a:rPr lang="zh-CN" altLang="en-US" sz="2800" dirty="0">
                <a:latin typeface="Times New Roman" panose="02020603050405020304" pitchFamily="18" charset="0"/>
                <a:cs typeface="Times New Roman" panose="02020603050405020304" pitchFamily="18" charset="0"/>
                <a:sym typeface="+mn-ea"/>
              </a:rPr>
              <a:t>1999年10月发布的DES标准报告 FIPS PUB 46-3 中推荐使用的三重DES是k</a:t>
            </a:r>
            <a:r>
              <a:rPr lang="en-US" altLang="zh-CN" sz="2800" baseline="-25000" dirty="0">
                <a:latin typeface="Times New Roman" panose="02020603050405020304" pitchFamily="18" charset="0"/>
                <a:cs typeface="Times New Roman" panose="02020603050405020304" pitchFamily="18" charset="0"/>
                <a:sym typeface="+mn-ea"/>
              </a:rPr>
              <a:t>1</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k</a:t>
            </a:r>
            <a:r>
              <a:rPr lang="en-US" altLang="zh-CN" sz="2800" baseline="-25000" dirty="0">
                <a:latin typeface="Times New Roman" panose="02020603050405020304" pitchFamily="18" charset="0"/>
                <a:cs typeface="Times New Roman" panose="02020603050405020304" pitchFamily="18" charset="0"/>
                <a:sym typeface="+mn-ea"/>
              </a:rPr>
              <a:t>3</a:t>
            </a:r>
            <a:r>
              <a:rPr lang="zh-CN" altLang="en-US" sz="2800" dirty="0">
                <a:latin typeface="Times New Roman" panose="02020603050405020304" pitchFamily="18" charset="0"/>
                <a:cs typeface="Times New Roman" panose="02020603050405020304" pitchFamily="18" charset="0"/>
                <a:sym typeface="+mn-ea"/>
              </a:rPr>
              <a:t>的情形，这是一种比较受欢迎的DES的替代方案</a:t>
            </a:r>
            <a:r>
              <a:rPr lang="zh-CN" altLang="en-US" sz="2800" dirty="0" smtClean="0">
                <a:latin typeface="Times New Roman" panose="02020603050405020304" pitchFamily="18" charset="0"/>
                <a:cs typeface="Times New Roman" panose="02020603050405020304" pitchFamily="18" charset="0"/>
                <a:sym typeface="+mn-ea"/>
              </a:rPr>
              <a:t>。</a:t>
            </a:r>
            <a:endParaRPr lang="en-US" altLang="zh-CN" sz="2800" dirty="0" smtClean="0">
              <a:latin typeface="Times New Roman" panose="02020603050405020304" pitchFamily="18" charset="0"/>
              <a:cs typeface="Times New Roman" panose="02020603050405020304" pitchFamily="18" charset="0"/>
              <a:sym typeface="+mn-ea"/>
            </a:endParaRPr>
          </a:p>
          <a:p>
            <a:pPr>
              <a:buSzPct val="100000"/>
              <a:buFont typeface="Wingdings" pitchFamily="2" charset="2"/>
              <a:buChar char="Ø"/>
            </a:pPr>
            <a:r>
              <a:rPr lang="zh-CN" altLang="en-US" sz="2800" dirty="0" smtClean="0">
                <a:latin typeface="Times New Roman" panose="02020603050405020304" pitchFamily="18" charset="0"/>
                <a:cs typeface="Times New Roman" panose="02020603050405020304" pitchFamily="18" charset="0"/>
                <a:sym typeface="+mn-ea"/>
              </a:rPr>
              <a:t>k</a:t>
            </a:r>
            <a:r>
              <a:rPr lang="en-US" altLang="zh-CN" sz="2800" baseline="-25000" dirty="0">
                <a:latin typeface="Times New Roman" panose="02020603050405020304" pitchFamily="18" charset="0"/>
                <a:cs typeface="Times New Roman" panose="02020603050405020304" pitchFamily="18" charset="0"/>
                <a:sym typeface="+mn-ea"/>
              </a:rPr>
              <a:t>1</a:t>
            </a:r>
            <a:r>
              <a:rPr lang="zh-CN" altLang="en-US" sz="2800" dirty="0">
                <a:latin typeface="Times New Roman" panose="02020603050405020304" pitchFamily="18" charset="0"/>
                <a:cs typeface="Times New Roman" panose="02020603050405020304" pitchFamily="18" charset="0"/>
                <a:sym typeface="+mn-ea"/>
              </a:rPr>
              <a:t>k</a:t>
            </a:r>
            <a:r>
              <a:rPr lang="en-US" altLang="zh-CN" sz="2800" baseline="-25000" dirty="0">
                <a:latin typeface="Times New Roman" panose="02020603050405020304" pitchFamily="18" charset="0"/>
                <a:cs typeface="Times New Roman" panose="02020603050405020304" pitchFamily="18" charset="0"/>
                <a:sym typeface="+mn-ea"/>
              </a:rPr>
              <a:t>2</a:t>
            </a:r>
            <a:r>
              <a:rPr lang="zh-CN" altLang="en-US" sz="2800" dirty="0">
                <a:latin typeface="Times New Roman" panose="02020603050405020304" pitchFamily="18" charset="0"/>
                <a:cs typeface="Times New Roman" panose="02020603050405020304" pitchFamily="18" charset="0"/>
                <a:sym typeface="+mn-ea"/>
              </a:rPr>
              <a:t>k</a:t>
            </a:r>
            <a:r>
              <a:rPr lang="en-US" altLang="zh-CN" sz="2800" baseline="-25000" dirty="0">
                <a:latin typeface="Times New Roman" panose="02020603050405020304" pitchFamily="18" charset="0"/>
                <a:cs typeface="Times New Roman" panose="02020603050405020304" pitchFamily="18" charset="0"/>
                <a:sym typeface="+mn-ea"/>
              </a:rPr>
              <a:t>3</a:t>
            </a:r>
            <a:r>
              <a:rPr lang="zh-CN" altLang="en-US" sz="2800" dirty="0">
                <a:latin typeface="Times New Roman" pitchFamily="18" charset="0"/>
                <a:cs typeface="Times New Roman" pitchFamily="18" charset="0"/>
                <a:sym typeface="+mn-ea"/>
              </a:rPr>
              <a:t>互不相同的三重DES在实际应用中也经常被采用。</a:t>
            </a:r>
          </a:p>
        </p:txBody>
      </p:sp>
      <p:sp>
        <p:nvSpPr>
          <p:cNvPr id="4" name="日期占位符 3"/>
          <p:cNvSpPr>
            <a:spLocks noGrp="1"/>
          </p:cNvSpPr>
          <p:nvPr>
            <p:ph type="dt" sz="half" idx="10"/>
          </p:nvPr>
        </p:nvSpPr>
        <p:spPr>
          <a:xfrm>
            <a:off x="161510" y="6417430"/>
            <a:ext cx="190500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A90D12A-1A77-4900-BA51-8C8FF69AB7E3}"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r>
              <a:rPr lang="zh-CN" altLang="en-US" dirty="0"/>
              <a:t>密码学</a:t>
            </a:r>
            <a:r>
              <a:rPr lang="en-US" altLang="zh-CN" dirty="0"/>
              <a:t>---</a:t>
            </a:r>
            <a:r>
              <a:rPr lang="zh-CN" altLang="en-US" dirty="0"/>
              <a:t>基础理论与应用</a:t>
            </a:r>
            <a:endParaRPr lang="en-US" altLang="zh-CN"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48</a:t>
            </a:fld>
            <a:endParaRPr lang="en-US" altLang="zh-CN" sz="1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3.2.2 DES 算法描述</a:t>
            </a:r>
            <a:endParaRPr lang="zh-CN" altLang="en-US"/>
          </a:p>
        </p:txBody>
      </p:sp>
      <p:sp>
        <p:nvSpPr>
          <p:cNvPr id="3" name="内容占位符 2"/>
          <p:cNvSpPr>
            <a:spLocks noGrp="1"/>
          </p:cNvSpPr>
          <p:nvPr>
            <p:ph idx="1"/>
          </p:nvPr>
        </p:nvSpPr>
        <p:spPr>
          <a:xfrm>
            <a:off x="545465" y="2018030"/>
            <a:ext cx="8409940" cy="4114800"/>
          </a:xfrm>
        </p:spPr>
        <p:txBody>
          <a:bodyPr/>
          <a:lstStyle/>
          <a:p>
            <a:pPr marL="0" indent="0">
              <a:buNone/>
            </a:pPr>
            <a:r>
              <a:rPr lang="zh-CN" altLang="en-US" sz="2800" dirty="0"/>
              <a:t>三重 DES 有如下优点。</a:t>
            </a:r>
          </a:p>
          <a:p>
            <a:pPr marL="0" indent="0">
              <a:buNone/>
            </a:pPr>
            <a:r>
              <a:rPr lang="zh-CN" altLang="en-US" sz="2800" dirty="0"/>
              <a:t>（1）密钥长度增加到112位或168位，可以有效克服 DES 面临的穷举攻击。</a:t>
            </a:r>
          </a:p>
          <a:p>
            <a:pPr marL="0" indent="0">
              <a:buNone/>
            </a:pPr>
            <a:r>
              <a:rPr lang="zh-CN" altLang="en-US" sz="2800" dirty="0"/>
              <a:t>（2）相对于DES，增强了抗差分分析和线性分析的能力。</a:t>
            </a:r>
          </a:p>
          <a:p>
            <a:pPr marL="0" indent="0">
              <a:buNone/>
            </a:pPr>
            <a:r>
              <a:rPr lang="zh-CN" altLang="en-US" sz="2800" dirty="0"/>
              <a:t>（3）具备继续使用现有的DES实现的可能，对密码分析攻击有很强的免疫力。</a:t>
            </a:r>
          </a:p>
          <a:p>
            <a:pPr marL="0" indent="0">
              <a:buNone/>
            </a:pPr>
            <a:r>
              <a:rPr lang="zh-CN" altLang="en-US" sz="2800" dirty="0"/>
              <a:t>（4）由于DES的软硬件产品已经在世界上大规模使用，升级到三重DES比更换新算法的成本小得多。</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1ACDF88-B06E-427E-911A-2C87C5C050D7}"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r>
              <a:rPr lang="zh-CN" altLang="en-US" dirty="0"/>
              <a:t>密码学</a:t>
            </a:r>
            <a:r>
              <a:rPr lang="en-US" altLang="zh-CN" dirty="0"/>
              <a:t>---</a:t>
            </a:r>
            <a:r>
              <a:rPr lang="zh-CN" altLang="en-US" dirty="0"/>
              <a:t>基础理论与应用</a:t>
            </a:r>
            <a:endParaRPr lang="en-US" altLang="zh-CN"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49</a:t>
            </a:fld>
            <a:endParaRPr lang="en-US" altLang="zh-CN"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b="1" dirty="0">
                <a:solidFill>
                  <a:srgbClr val="E6410E"/>
                </a:solidFill>
                <a:latin typeface="黑体" panose="02010609060101010101" pitchFamily="49" charset="-122"/>
                <a:ea typeface="黑体" panose="02010609060101010101" pitchFamily="49" charset="-122"/>
                <a:sym typeface="+mn-ea"/>
              </a:rPr>
              <a:t>3.1.1</a:t>
            </a:r>
            <a:r>
              <a:rPr lang="zh-CN" altLang="en-US" b="1" dirty="0">
                <a:solidFill>
                  <a:srgbClr val="E6410E"/>
                </a:solidFill>
                <a:latin typeface="黑体" panose="02010609060101010101" pitchFamily="49" charset="-122"/>
                <a:ea typeface="黑体" panose="02010609060101010101" pitchFamily="49" charset="-122"/>
                <a:sym typeface="+mn-ea"/>
              </a:rPr>
              <a:t>　分组密码简介 </a:t>
            </a:r>
            <a:endParaRPr lang="zh-CN" altLang="en-US"/>
          </a:p>
        </p:txBody>
      </p:sp>
      <p:sp>
        <p:nvSpPr>
          <p:cNvPr id="7" name="内容占位符 6"/>
          <p:cNvSpPr>
            <a:spLocks noGrp="1"/>
          </p:cNvSpPr>
          <p:nvPr>
            <p:ph idx="1"/>
          </p:nvPr>
        </p:nvSpPr>
        <p:spPr>
          <a:xfrm>
            <a:off x="476545" y="1898830"/>
            <a:ext cx="8474710" cy="4135755"/>
          </a:xfrm>
        </p:spPr>
        <p:txBody>
          <a:bodyPr/>
          <a:lstStyle/>
          <a:p>
            <a:pPr>
              <a:buSzPct val="100000"/>
              <a:buFont typeface="Wingdings" pitchFamily="2" charset="2"/>
              <a:buChar char="Ø"/>
            </a:pPr>
            <a:r>
              <a:rPr lang="zh-CN" altLang="en-US" sz="2800" dirty="0"/>
              <a:t>利用分组密码对明文加密时，首先需要对明文进行分组，每组的长度都相同，然后对每组明文分别加密得到密文</a:t>
            </a:r>
            <a:r>
              <a:rPr lang="zh-CN" altLang="en-US" sz="2800" dirty="0" smtClean="0"/>
              <a:t>。</a:t>
            </a:r>
            <a:endParaRPr lang="en-US" altLang="zh-CN" sz="2800" dirty="0" smtClean="0"/>
          </a:p>
          <a:p>
            <a:pPr>
              <a:buSzPct val="100000"/>
              <a:buFont typeface="Wingdings" pitchFamily="2" charset="2"/>
              <a:buChar char="Ø"/>
            </a:pPr>
            <a:r>
              <a:rPr lang="zh-CN" altLang="en-US" sz="2800" dirty="0" smtClean="0"/>
              <a:t>设</a:t>
            </a:r>
            <a:r>
              <a:rPr lang="zh-CN" altLang="en-US" sz="2800" i="1" dirty="0">
                <a:latin typeface="Times New Roman" panose="02020603050405020304" pitchFamily="18" charset="0"/>
                <a:cs typeface="Times New Roman" panose="02020603050405020304" pitchFamily="18" charset="0"/>
              </a:rPr>
              <a:t>n</a:t>
            </a:r>
            <a:r>
              <a:rPr lang="zh-CN" altLang="en-US" sz="2800" dirty="0"/>
              <a:t>是一个分组密码的分组长度，</a:t>
            </a:r>
            <a:r>
              <a:rPr lang="zh-CN" altLang="en-US" sz="2800" i="1" dirty="0">
                <a:latin typeface="Times New Roman" panose="02020603050405020304" pitchFamily="18" charset="0"/>
                <a:cs typeface="Times New Roman" panose="02020603050405020304" pitchFamily="18" charset="0"/>
              </a:rPr>
              <a:t>k</a:t>
            </a:r>
            <a:r>
              <a:rPr lang="zh-CN" altLang="en-US" sz="2800" dirty="0"/>
              <a:t>是密钥，</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0</a:t>
            </a:r>
            <a:r>
              <a:rPr lang="en-US" altLang="zh-CN" sz="2800" i="1"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1</a:t>
            </a:r>
            <a:r>
              <a:rPr lang="en-US" altLang="zh-CN" sz="2800" i="1"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i="1" baseline="-25000" dirty="0">
                <a:latin typeface="Times New Roman" panose="02020603050405020304" pitchFamily="18" charset="0"/>
                <a:cs typeface="Times New Roman" panose="02020603050405020304" pitchFamily="18" charset="0"/>
              </a:rPr>
              <a:t>n</a:t>
            </a:r>
            <a:r>
              <a:rPr lang="en-US" altLang="zh-CN" sz="2800" baseline="-25000" dirty="0">
                <a:latin typeface="Times New Roman" panose="02020603050405020304" pitchFamily="18" charset="0"/>
                <a:cs typeface="Times New Roman" panose="02020603050405020304" pitchFamily="18" charset="0"/>
              </a:rPr>
              <a:t>-2</a:t>
            </a:r>
            <a:r>
              <a:rPr lang="en-US" altLang="zh-CN" sz="2800" i="1" dirty="0">
                <a:latin typeface="Times New Roman" panose="02020603050405020304" pitchFamily="18" charset="0"/>
                <a:cs typeface="Times New Roman" panose="02020603050405020304" pitchFamily="18" charset="0"/>
              </a:rPr>
              <a:t>x</a:t>
            </a:r>
            <a:r>
              <a:rPr lang="en-US" altLang="zh-CN" sz="2800" i="1" baseline="-25000" dirty="0">
                <a:latin typeface="Times New Roman" panose="02020603050405020304" pitchFamily="18" charset="0"/>
                <a:cs typeface="Times New Roman" panose="02020603050405020304" pitchFamily="18" charset="0"/>
              </a:rPr>
              <a:t>n</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t>为明文，其中</a:t>
            </a:r>
            <a:r>
              <a:rPr lang="en-US" altLang="zh-CN" sz="2800" i="1" dirty="0">
                <a:latin typeface="Times New Roman" panose="02020603050405020304" pitchFamily="18" charset="0"/>
                <a:cs typeface="Times New Roman" panose="02020603050405020304" pitchFamily="18" charset="0"/>
              </a:rPr>
              <a:t>x</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ϵ</a:t>
            </a:r>
            <a:r>
              <a:rPr lang="en-US" altLang="zh-CN" sz="2800" dirty="0">
                <a:latin typeface="Times New Roman" panose="02020603050405020304" pitchFamily="18" charset="0"/>
                <a:ea typeface="微软雅黑" panose="020B0503020204020204" charset="-122"/>
                <a:cs typeface="Times New Roman" panose="02020603050405020304" pitchFamily="18" charset="0"/>
              </a:rPr>
              <a:t>GF(2) </a:t>
            </a:r>
            <a:r>
              <a:rPr lang="zh-CN" altLang="en-US" sz="2800" dirty="0">
                <a:latin typeface="+mn-ea"/>
                <a:cs typeface="微软雅黑" panose="020B0503020204020204" charset="-122"/>
              </a:rPr>
              <a:t>，</a:t>
            </a:r>
            <a:r>
              <a:rPr lang="en-US" altLang="zh-CN" sz="2800" dirty="0">
                <a:latin typeface="Times New Roman" panose="02020603050405020304" pitchFamily="18" charset="0"/>
                <a:cs typeface="Times New Roman" panose="02020603050405020304" pitchFamily="18" charset="0"/>
              </a:rPr>
              <a:t>0≤</a:t>
            </a:r>
            <a:r>
              <a:rPr lang="en-US" altLang="zh-CN" sz="2800" i="1"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Arial" panose="020B0604020202020204" pitchFamily="34" charset="0"/>
                <a:cs typeface="Arial" panose="020B0604020202020204" pitchFamily="34" charset="0"/>
              </a:rPr>
              <a:t>，</a:t>
            </a:r>
            <a:r>
              <a:rPr lang="en-US" altLang="zh-CN" sz="2800" i="1" dirty="0">
                <a:latin typeface="Times New Roman" panose="02020603050405020304" pitchFamily="18" charset="0"/>
                <a:cs typeface="Arial" panose="020B0604020202020204" pitchFamily="34" charset="0"/>
              </a:rPr>
              <a:t>y</a:t>
            </a:r>
            <a:r>
              <a:rPr lang="en-US" altLang="zh-CN" sz="2800" dirty="0">
                <a:latin typeface="Times New Roman" panose="02020603050405020304" pitchFamily="18" charset="0"/>
                <a:cs typeface="Arial" panose="020B0604020202020204" pitchFamily="34" charset="0"/>
              </a:rPr>
              <a:t>=</a:t>
            </a:r>
            <a:r>
              <a:rPr lang="en-US" altLang="zh-CN" sz="2800" i="1" dirty="0">
                <a:latin typeface="Times New Roman" panose="02020603050405020304" pitchFamily="18" charset="0"/>
                <a:cs typeface="Arial" panose="020B0604020202020204" pitchFamily="34" charset="0"/>
              </a:rPr>
              <a:t>y</a:t>
            </a:r>
            <a:r>
              <a:rPr lang="en-US" altLang="zh-CN" sz="2800" baseline="-25000" dirty="0">
                <a:latin typeface="Times New Roman" panose="02020603050405020304" pitchFamily="18" charset="0"/>
                <a:cs typeface="Arial" panose="020B0604020202020204" pitchFamily="34" charset="0"/>
              </a:rPr>
              <a:t>0</a:t>
            </a:r>
            <a:r>
              <a:rPr lang="en-US" altLang="zh-CN" sz="2800" i="1" dirty="0">
                <a:latin typeface="Times New Roman" panose="02020603050405020304" pitchFamily="18" charset="0"/>
                <a:cs typeface="Arial" panose="020B0604020202020204" pitchFamily="34" charset="0"/>
              </a:rPr>
              <a:t>y</a:t>
            </a:r>
            <a:r>
              <a:rPr lang="en-US" altLang="zh-CN" sz="2800" baseline="-25000" dirty="0">
                <a:latin typeface="Times New Roman" panose="02020603050405020304" pitchFamily="18" charset="0"/>
                <a:cs typeface="Arial" panose="020B0604020202020204" pitchFamily="34" charset="0"/>
              </a:rPr>
              <a:t>1</a:t>
            </a:r>
            <a:r>
              <a:rPr lang="en-US" altLang="zh-CN" sz="2800" i="1" dirty="0">
                <a:latin typeface="Times New Roman" panose="02020603050405020304" pitchFamily="18" charset="0"/>
                <a:cs typeface="Arial" panose="020B0604020202020204" pitchFamily="34" charset="0"/>
              </a:rPr>
              <a:t>y</a:t>
            </a:r>
            <a:r>
              <a:rPr lang="en-US" altLang="zh-CN" sz="2800" baseline="-25000" dirty="0">
                <a:latin typeface="Times New Roman" panose="02020603050405020304" pitchFamily="18" charset="0"/>
                <a:cs typeface="Arial" panose="020B0604020202020204" pitchFamily="34" charset="0"/>
              </a:rPr>
              <a:t>2</a:t>
            </a:r>
            <a:r>
              <a:rPr lang="en-US" altLang="zh-CN" sz="2800" dirty="0">
                <a:latin typeface="Times New Roman" panose="02020603050405020304" pitchFamily="18" charset="0"/>
                <a:cs typeface="Arial" panose="020B0604020202020204" pitchFamily="34" charset="0"/>
              </a:rPr>
              <a:t>...</a:t>
            </a:r>
            <a:r>
              <a:rPr lang="en-US" altLang="zh-CN" sz="2800" i="1" dirty="0" smtClean="0">
                <a:latin typeface="Times New Roman" panose="02020603050405020304" pitchFamily="18" charset="0"/>
                <a:cs typeface="Arial" panose="020B0604020202020204" pitchFamily="34" charset="0"/>
              </a:rPr>
              <a:t>y</a:t>
            </a:r>
            <a:r>
              <a:rPr lang="en-US" altLang="zh-CN" sz="2800" i="1" baseline="-25000" dirty="0" smtClean="0">
                <a:latin typeface="Times New Roman" panose="02020603050405020304" pitchFamily="18" charset="0"/>
                <a:cs typeface="Arial" panose="020B0604020202020204" pitchFamily="34" charset="0"/>
              </a:rPr>
              <a:t>m</a:t>
            </a:r>
            <a:r>
              <a:rPr lang="en-US" altLang="zh-CN" sz="2800" baseline="-25000" dirty="0" smtClean="0">
                <a:latin typeface="Times New Roman" panose="02020603050405020304" pitchFamily="18" charset="0"/>
                <a:cs typeface="Arial" panose="020B0604020202020204" pitchFamily="34" charset="0"/>
              </a:rPr>
              <a:t>-2</a:t>
            </a:r>
            <a:r>
              <a:rPr lang="en-US" altLang="zh-CN" sz="2800" i="1" dirty="0" smtClean="0">
                <a:latin typeface="Times New Roman" panose="02020603050405020304" pitchFamily="18" charset="0"/>
                <a:cs typeface="Arial" panose="020B0604020202020204" pitchFamily="34" charset="0"/>
              </a:rPr>
              <a:t>y</a:t>
            </a:r>
            <a:r>
              <a:rPr lang="en-US" altLang="zh-CN" sz="2800" i="1" baseline="-25000" dirty="0">
                <a:latin typeface="Times New Roman" panose="02020603050405020304" pitchFamily="18" charset="0"/>
                <a:cs typeface="Arial" panose="020B0604020202020204" pitchFamily="34" charset="0"/>
              </a:rPr>
              <a:t>m</a:t>
            </a:r>
            <a:r>
              <a:rPr lang="en-US" altLang="zh-CN" sz="2800" baseline="-25000" dirty="0" smtClean="0">
                <a:latin typeface="Times New Roman" panose="02020603050405020304" pitchFamily="18" charset="0"/>
                <a:cs typeface="Arial" panose="020B0604020202020204" pitchFamily="34" charset="0"/>
              </a:rPr>
              <a:t>-1</a:t>
            </a:r>
            <a:r>
              <a:rPr lang="en-US" altLang="zh-CN" sz="2800" dirty="0">
                <a:latin typeface="+mn-ea"/>
                <a:cs typeface="Arial" panose="020B0604020202020204" pitchFamily="34" charset="0"/>
              </a:rPr>
              <a:t>为相应的密文，其中</a:t>
            </a:r>
            <a:r>
              <a:rPr lang="en-US" altLang="zh-CN" sz="2800" i="1" dirty="0">
                <a:latin typeface="Times New Roman" panose="02020603050405020304" pitchFamily="18" charset="0"/>
                <a:cs typeface="Times New Roman" panose="02020603050405020304" pitchFamily="18" charset="0"/>
              </a:rPr>
              <a:t>y</a:t>
            </a:r>
            <a:r>
              <a:rPr lang="en-US" altLang="zh-CN" sz="2800" i="1" baseline="-25000" dirty="0">
                <a:latin typeface="Times New Roman" panose="02020603050405020304" pitchFamily="18" charset="0"/>
                <a:cs typeface="Times New Roman" panose="02020603050405020304" pitchFamily="18" charset="0"/>
                <a:sym typeface="+mn-ea"/>
              </a:rPr>
              <a:t>i</a:t>
            </a:r>
            <a:r>
              <a:rPr lang="en-US" altLang="zh-CN" sz="2800" dirty="0">
                <a:latin typeface="Times New Roman" panose="02020603050405020304" pitchFamily="18" charset="0"/>
                <a:cs typeface="Times New Roman" panose="02020603050405020304" pitchFamily="18" charset="0"/>
                <a:sym typeface="+mn-ea"/>
              </a:rPr>
              <a:t>ϵ</a:t>
            </a:r>
            <a:r>
              <a:rPr lang="en-US" altLang="zh-CN" sz="2800" dirty="0">
                <a:latin typeface="Times New Roman" panose="02020603050405020304" pitchFamily="18" charset="0"/>
                <a:ea typeface="微软雅黑" panose="020B0503020204020204" charset="-122"/>
                <a:cs typeface="Times New Roman" panose="02020603050405020304" pitchFamily="18" charset="0"/>
                <a:sym typeface="+mn-ea"/>
              </a:rPr>
              <a:t>GF(2)</a:t>
            </a:r>
            <a:r>
              <a:rPr lang="zh-CN" altLang="en-US" sz="2800" dirty="0">
                <a:latin typeface="+mn-ea"/>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0≤</a:t>
            </a:r>
            <a:r>
              <a:rPr lang="en-US" altLang="zh-CN" sz="2800" i="1" dirty="0">
                <a:latin typeface="Times New Roman" panose="02020603050405020304" pitchFamily="18" charset="0"/>
                <a:cs typeface="Times New Roman" panose="02020603050405020304" pitchFamily="18" charset="0"/>
                <a:sym typeface="+mn-ea"/>
              </a:rPr>
              <a:t>j</a:t>
            </a:r>
            <a:r>
              <a:rPr lang="en-US" altLang="zh-CN" sz="2800" dirty="0">
                <a:latin typeface="Times New Roman" panose="02020603050405020304" pitchFamily="18" charset="0"/>
                <a:cs typeface="Times New Roman" panose="02020603050405020304" pitchFamily="18" charset="0"/>
                <a:sym typeface="+mn-ea"/>
              </a:rPr>
              <a:t>≤</a:t>
            </a:r>
            <a:r>
              <a:rPr lang="en-US" altLang="zh-CN" sz="2800" i="1" dirty="0">
                <a:latin typeface="Times New Roman" panose="02020603050405020304" pitchFamily="18" charset="0"/>
                <a:cs typeface="Times New Roman" panose="02020603050405020304" pitchFamily="18" charset="0"/>
                <a:sym typeface="+mn-ea"/>
              </a:rPr>
              <a:t>m</a:t>
            </a:r>
            <a:r>
              <a:rPr lang="en-US" altLang="zh-CN" sz="2800" dirty="0">
                <a:latin typeface="Times New Roman" panose="02020603050405020304" pitchFamily="18" charset="0"/>
                <a:cs typeface="Times New Roman" panose="02020603050405020304" pitchFamily="18" charset="0"/>
                <a:sym typeface="+mn-ea"/>
              </a:rPr>
              <a:t>-1</a:t>
            </a:r>
            <a:r>
              <a:rPr lang="zh-CN" altLang="en-US" sz="2800" dirty="0">
                <a:latin typeface="+mn-ea"/>
                <a:cs typeface="Times New Roman" panose="02020603050405020304" pitchFamily="18" charset="0"/>
                <a:sym typeface="+mn-ea"/>
              </a:rPr>
              <a:t>，</a:t>
            </a:r>
            <a:r>
              <a:rPr lang="zh-CN" altLang="en-US" sz="2800" dirty="0" smtClean="0">
                <a:latin typeface="+mn-ea"/>
                <a:cs typeface="Times New Roman" panose="02020603050405020304" pitchFamily="18" charset="0"/>
                <a:sym typeface="+mn-ea"/>
              </a:rPr>
              <a:t>则，</a:t>
            </a:r>
            <a:r>
              <a:rPr lang="en-US" altLang="zh-CN" sz="2800" i="1" dirty="0" smtClean="0">
                <a:latin typeface="Times New Roman" panose="02020603050405020304" pitchFamily="18" charset="0"/>
                <a:ea typeface="微软雅黑" panose="020B0503020204020204" charset="-122"/>
                <a:cs typeface="Times New Roman" panose="02020603050405020304" pitchFamily="18" charset="0"/>
                <a:sym typeface="+mn-ea"/>
              </a:rPr>
              <a:t>y</a:t>
            </a:r>
            <a:r>
              <a:rPr lang="en-US" altLang="zh-CN" sz="2800" dirty="0" smtClean="0">
                <a:latin typeface="Times New Roman" panose="02020603050405020304" pitchFamily="18" charset="0"/>
                <a:ea typeface="微软雅黑" panose="020B0503020204020204" charset="-122"/>
                <a:cs typeface="Times New Roman" panose="02020603050405020304" pitchFamily="18" charset="0"/>
                <a:sym typeface="+mn-ea"/>
              </a:rPr>
              <a:t>=</a:t>
            </a:r>
            <a:r>
              <a:rPr lang="en-US" altLang="zh-CN" sz="2800" dirty="0" err="1" smtClean="0">
                <a:latin typeface="Times New Roman" panose="02020603050405020304" pitchFamily="18" charset="0"/>
                <a:ea typeface="微软雅黑" panose="020B0503020204020204" charset="-122"/>
                <a:cs typeface="Times New Roman" panose="02020603050405020304" pitchFamily="18" charset="0"/>
                <a:sym typeface="+mn-ea"/>
              </a:rPr>
              <a:t>E</a:t>
            </a:r>
            <a:r>
              <a:rPr lang="en-US" altLang="zh-CN" sz="2800" i="1" baseline="-25000" dirty="0" err="1" smtClean="0">
                <a:latin typeface="Times New Roman" panose="02020603050405020304" pitchFamily="18" charset="0"/>
                <a:ea typeface="微软雅黑" panose="020B0503020204020204" charset="-122"/>
                <a:cs typeface="Times New Roman" panose="02020603050405020304" pitchFamily="18" charset="0"/>
                <a:sym typeface="+mn-ea"/>
              </a:rPr>
              <a:t>k</a:t>
            </a:r>
            <a:r>
              <a:rPr lang="en-US" altLang="zh-CN" sz="2800" dirty="0" smtClean="0">
                <a:latin typeface="Times New Roman" panose="02020603050405020304" pitchFamily="18" charset="0"/>
                <a:ea typeface="微软雅黑" panose="020B0503020204020204" charset="-122"/>
                <a:cs typeface="Times New Roman" panose="02020603050405020304" pitchFamily="18" charset="0"/>
                <a:sym typeface="+mn-ea"/>
              </a:rPr>
              <a:t>(</a:t>
            </a:r>
            <a:r>
              <a:rPr lang="en-US" altLang="zh-CN" sz="2800" i="1" dirty="0" smtClean="0">
                <a:latin typeface="Times New Roman" panose="02020603050405020304" pitchFamily="18" charset="0"/>
                <a:ea typeface="微软雅黑" panose="020B0503020204020204" charset="-122"/>
                <a:cs typeface="Times New Roman" panose="02020603050405020304" pitchFamily="18" charset="0"/>
                <a:sym typeface="+mn-ea"/>
              </a:rPr>
              <a:t>x</a:t>
            </a:r>
            <a:r>
              <a:rPr lang="en-US" altLang="zh-CN" sz="2800" dirty="0" smtClean="0">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2800" dirty="0" smtClean="0">
                <a:latin typeface="+mn-ea"/>
                <a:cs typeface="Times New Roman" panose="02020603050405020304" pitchFamily="18" charset="0"/>
                <a:sym typeface="+mn-ea"/>
              </a:rPr>
              <a:t>，</a:t>
            </a:r>
            <a:r>
              <a:rPr lang="en-US" altLang="zh-CN" sz="2800" i="1" dirty="0" smtClean="0">
                <a:latin typeface="Times New Roman" panose="02020603050405020304" pitchFamily="18" charset="0"/>
                <a:ea typeface="微软雅黑" panose="020B0503020204020204" charset="-122"/>
                <a:cs typeface="Times New Roman" panose="02020603050405020304" pitchFamily="18" charset="0"/>
                <a:sym typeface="+mn-ea"/>
              </a:rPr>
              <a:t>x</a:t>
            </a:r>
            <a:r>
              <a:rPr lang="en-US" altLang="zh-CN" sz="2800" dirty="0" smtClean="0">
                <a:latin typeface="Times New Roman" panose="02020603050405020304" pitchFamily="18" charset="0"/>
                <a:ea typeface="微软雅黑" panose="020B0503020204020204" charset="-122"/>
                <a:cs typeface="Times New Roman" panose="02020603050405020304" pitchFamily="18" charset="0"/>
                <a:sym typeface="+mn-ea"/>
              </a:rPr>
              <a:t>=</a:t>
            </a:r>
            <a:r>
              <a:rPr lang="en-US" altLang="zh-CN" sz="2800" dirty="0" err="1" smtClean="0">
                <a:latin typeface="Times New Roman" panose="02020603050405020304" pitchFamily="18" charset="0"/>
                <a:ea typeface="微软雅黑" panose="020B0503020204020204" charset="-122"/>
                <a:cs typeface="Times New Roman" panose="02020603050405020304" pitchFamily="18" charset="0"/>
                <a:sym typeface="+mn-ea"/>
              </a:rPr>
              <a:t>D</a:t>
            </a:r>
            <a:r>
              <a:rPr lang="en-US" altLang="zh-CN" sz="2800" i="1" baseline="-25000" dirty="0" err="1" smtClean="0">
                <a:latin typeface="Times New Roman" panose="02020603050405020304" pitchFamily="18" charset="0"/>
                <a:ea typeface="微软雅黑" panose="020B0503020204020204" charset="-122"/>
                <a:cs typeface="Times New Roman" panose="02020603050405020304" pitchFamily="18" charset="0"/>
                <a:sym typeface="+mn-ea"/>
              </a:rPr>
              <a:t>k</a:t>
            </a:r>
            <a:r>
              <a:rPr lang="en-US" altLang="zh-CN" sz="2800" dirty="0" smtClean="0">
                <a:latin typeface="Times New Roman" panose="02020603050405020304" pitchFamily="18" charset="0"/>
                <a:ea typeface="微软雅黑" panose="020B0503020204020204" charset="-122"/>
                <a:cs typeface="Times New Roman" panose="02020603050405020304" pitchFamily="18" charset="0"/>
                <a:sym typeface="+mn-ea"/>
              </a:rPr>
              <a:t>(</a:t>
            </a:r>
            <a:r>
              <a:rPr lang="en-US" altLang="zh-CN" sz="2800" i="1" dirty="0" smtClean="0">
                <a:latin typeface="Times New Roman" panose="02020603050405020304" pitchFamily="18" charset="0"/>
                <a:ea typeface="微软雅黑" panose="020B0503020204020204" charset="-122"/>
                <a:cs typeface="Times New Roman" panose="02020603050405020304" pitchFamily="18" charset="0"/>
                <a:sym typeface="+mn-ea"/>
              </a:rPr>
              <a:t>y</a:t>
            </a:r>
            <a:r>
              <a:rPr lang="en-US" altLang="zh-CN" sz="2800" dirty="0" smtClean="0">
                <a:latin typeface="Times New Roman" panose="02020603050405020304" pitchFamily="18" charset="0"/>
                <a:ea typeface="微软雅黑" panose="020B0503020204020204" charset="-122"/>
                <a:cs typeface="Times New Roman" panose="02020603050405020304" pitchFamily="18" charset="0"/>
                <a:sym typeface="+mn-ea"/>
              </a:rPr>
              <a:t>)</a:t>
            </a:r>
            <a:endParaRPr lang="en-US" altLang="zh-CN" sz="2800" dirty="0" smtClean="0"/>
          </a:p>
          <a:p>
            <a:pPr>
              <a:buSzPct val="100000"/>
              <a:buFont typeface="Wingdings" pitchFamily="2" charset="2"/>
              <a:buChar char="Ø"/>
            </a:pPr>
            <a:r>
              <a:rPr lang="zh-CN" altLang="en-US" sz="2800" dirty="0" smtClean="0"/>
              <a:t>其中</a:t>
            </a:r>
            <a:r>
              <a:rPr lang="zh-CN" altLang="en-US" sz="2800" dirty="0"/>
              <a:t>，</a:t>
            </a:r>
            <a:r>
              <a:rPr lang="zh-CN" altLang="en-US" sz="2800" dirty="0">
                <a:latin typeface="Times New Roman" panose="02020603050405020304" pitchFamily="18" charset="0"/>
                <a:cs typeface="Times New Roman" panose="02020603050405020304" pitchFamily="18" charset="0"/>
              </a:rPr>
              <a:t>E</a:t>
            </a:r>
            <a:r>
              <a:rPr lang="zh-CN" altLang="en-US" sz="2800" i="1" baseline="-25000" dirty="0">
                <a:latin typeface="Times New Roman" panose="02020603050405020304" pitchFamily="18" charset="0"/>
                <a:cs typeface="Times New Roman" panose="02020603050405020304" pitchFamily="18" charset="0"/>
              </a:rPr>
              <a:t>k</a:t>
            </a:r>
            <a:r>
              <a:rPr lang="zh-CN" altLang="en-US" sz="2800" dirty="0"/>
              <a:t>和</a:t>
            </a:r>
            <a:r>
              <a:rPr lang="zh-CN" altLang="en-US" sz="2800" dirty="0">
                <a:latin typeface="Times New Roman" panose="02020603050405020304" pitchFamily="18" charset="0"/>
                <a:cs typeface="Times New Roman" panose="02020603050405020304" pitchFamily="18" charset="0"/>
              </a:rPr>
              <a:t>D</a:t>
            </a:r>
            <a:r>
              <a:rPr lang="zh-CN" altLang="en-US" sz="2800" i="1" baseline="-25000" dirty="0">
                <a:latin typeface="Times New Roman" panose="02020603050405020304" pitchFamily="18" charset="0"/>
                <a:cs typeface="Times New Roman" panose="02020603050405020304" pitchFamily="18" charset="0"/>
              </a:rPr>
              <a:t>k</a:t>
            </a:r>
            <a:r>
              <a:rPr lang="zh-CN" altLang="en-US" sz="2800" dirty="0"/>
              <a:t>分别表示在密钥</a:t>
            </a:r>
            <a:r>
              <a:rPr lang="zh-CN" altLang="en-US" sz="2800" i="1" dirty="0">
                <a:latin typeface="Times New Roman" panose="02020603050405020304" pitchFamily="18" charset="0"/>
                <a:cs typeface="Times New Roman" panose="02020603050405020304" pitchFamily="18" charset="0"/>
              </a:rPr>
              <a:t>k</a:t>
            </a:r>
            <a:r>
              <a:rPr lang="zh-CN" altLang="en-US" sz="2800" dirty="0"/>
              <a:t>控制下的加密和解密变换。</a:t>
            </a:r>
            <a:endParaRPr lang="en-US" altLang="zh-CN" sz="2800" dirty="0">
              <a:latin typeface="+mn-ea"/>
              <a:ea typeface="微软雅黑" panose="020B0503020204020204" charset="-122"/>
              <a:cs typeface="Times New Roman" panose="02020603050405020304" pitchFamily="18" charset="0"/>
              <a:sym typeface="+mn-ea"/>
            </a:endParaRPr>
          </a:p>
          <a:p>
            <a:pPr marL="0" indent="0">
              <a:buNone/>
            </a:pPr>
            <a:endParaRPr lang="en-US" altLang="zh-CN" sz="2800" dirty="0">
              <a:latin typeface="+mn-ea"/>
              <a:ea typeface="微软雅黑" panose="020B0503020204020204" charset="-122"/>
              <a:cs typeface="Times New Roman" panose="02020603050405020304" pitchFamily="18" charset="0"/>
              <a:sym typeface="+mn-ea"/>
            </a:endParaRP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4E191CD-07F1-4E00-90E9-A16CD8615F6E}"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aphicFrame>
        <p:nvGraphicFramePr>
          <p:cNvPr id="8" name="对象 7">
            <a:hlinkClick r:id="" action="ppaction://ole?verb=0"/>
          </p:cNvPr>
          <p:cNvGraphicFramePr>
            <a:graphicFrameLocks noChangeAspect="1"/>
          </p:cNvGraphicFramePr>
          <p:nvPr/>
        </p:nvGraphicFramePr>
        <p:xfrm>
          <a:off x="4502150" y="3314383"/>
          <a:ext cx="139700" cy="228600"/>
        </p:xfrm>
        <a:graphic>
          <a:graphicData uri="http://schemas.openxmlformats.org/presentationml/2006/ole">
            <mc:AlternateContent xmlns:mc="http://schemas.openxmlformats.org/markup-compatibility/2006">
              <mc:Choice xmlns:v="urn:schemas-microsoft-com:vml" Requires="v">
                <p:oleObj spid="_x0000_s1126" r:id="rId3" imgW="139700" imgH="228600" progId="Equation.KSEE3">
                  <p:embed/>
                </p:oleObj>
              </mc:Choice>
              <mc:Fallback>
                <p:oleObj r:id="rId3" imgW="139700" imgH="228600" progId="Equation.KSEE3">
                  <p:embed/>
                  <p:pic>
                    <p:nvPicPr>
                      <p:cNvPr id="0" name="图片 1024"/>
                      <p:cNvPicPr/>
                      <p:nvPr/>
                    </p:nvPicPr>
                    <p:blipFill>
                      <a:blip r:embed="rId4"/>
                      <a:stretch>
                        <a:fillRect/>
                      </a:stretch>
                    </p:blipFill>
                    <p:spPr>
                      <a:xfrm>
                        <a:off x="4502150" y="3314383"/>
                        <a:ext cx="139700" cy="228600"/>
                      </a:xfrm>
                      <a:prstGeom prst="rect">
                        <a:avLst/>
                      </a:prstGeom>
                    </p:spPr>
                  </p:pic>
                </p:oleObj>
              </mc:Fallback>
            </mc:AlternateContent>
          </a:graphicData>
        </a:graphic>
      </p:graphicFrame>
      <p:sp>
        <p:nvSpPr>
          <p:cNvPr id="9219" name="页脚占位符 3"/>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922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5</a:t>
            </a:fld>
            <a:endParaRPr lang="en-US" altLang="zh-CN" sz="1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3.2.2 DES 算法描述</a:t>
            </a:r>
            <a:endParaRPr lang="zh-CN" altLang="en-US"/>
          </a:p>
        </p:txBody>
      </p:sp>
      <p:sp>
        <p:nvSpPr>
          <p:cNvPr id="3" name="内容占位符 2"/>
          <p:cNvSpPr>
            <a:spLocks noGrp="1"/>
          </p:cNvSpPr>
          <p:nvPr>
            <p:ph idx="1"/>
          </p:nvPr>
        </p:nvSpPr>
        <p:spPr>
          <a:xfrm>
            <a:off x="116505" y="1943835"/>
            <a:ext cx="8892480" cy="4124325"/>
          </a:xfrm>
        </p:spPr>
        <p:txBody>
          <a:bodyPr/>
          <a:lstStyle/>
          <a:p>
            <a:pPr>
              <a:buSzPct val="100000"/>
              <a:buFont typeface="Wingdings" pitchFamily="2" charset="2"/>
              <a:buChar char="Ø"/>
            </a:pPr>
            <a:r>
              <a:rPr lang="zh-CN" altLang="en-US" sz="2800" dirty="0"/>
              <a:t>但由于是DES的改进版本，三重DES也具有许多先天不足：DES最初设计是基于硬件实现的，使用软件本身就偏慢，而三重DES使用了三次DES运算，故实现速度更慢</a:t>
            </a:r>
            <a:r>
              <a:rPr lang="zh-CN" altLang="en-US" sz="2800" dirty="0" smtClean="0"/>
              <a:t>；</a:t>
            </a:r>
            <a:endParaRPr lang="en-US" altLang="zh-CN" sz="2800" dirty="0" smtClean="0"/>
          </a:p>
          <a:p>
            <a:pPr>
              <a:buSzPct val="100000"/>
              <a:buFont typeface="Wingdings" pitchFamily="2" charset="2"/>
              <a:buChar char="Ø"/>
            </a:pPr>
            <a:r>
              <a:rPr lang="zh-CN" altLang="en-US" sz="2800" dirty="0" smtClean="0"/>
              <a:t>虽然</a:t>
            </a:r>
            <a:r>
              <a:rPr lang="zh-CN" altLang="en-US" sz="2800" dirty="0"/>
              <a:t>密钥长度增加了，但明文分组的长度没有变化，仍为64位，就效率和安全性而言，与密钥的增长不匹配</a:t>
            </a:r>
            <a:r>
              <a:rPr lang="zh-CN" altLang="en-US" sz="2800" dirty="0" smtClean="0"/>
              <a:t>。</a:t>
            </a:r>
            <a:endParaRPr lang="en-US" altLang="zh-CN" sz="2800" dirty="0" smtClean="0"/>
          </a:p>
          <a:p>
            <a:pPr>
              <a:buSzPct val="100000"/>
              <a:buFont typeface="Wingdings" pitchFamily="2" charset="2"/>
              <a:buChar char="Ø"/>
            </a:pPr>
            <a:r>
              <a:rPr lang="zh-CN" altLang="en-US" sz="2800" dirty="0" smtClean="0"/>
              <a:t>因此</a:t>
            </a:r>
            <a:r>
              <a:rPr lang="zh-CN" altLang="en-US" sz="2800" dirty="0"/>
              <a:t>，三重DES只是在DES变得不安全的情况下的一种临时解决方案，根本的解决办法是开发能够适应当今计算能力的新算法。</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FBF0D4A-86C3-417E-B1B9-009819225AFD}"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r>
              <a:rPr lang="zh-CN" altLang="en-US" dirty="0"/>
              <a:t>密码学</a:t>
            </a:r>
            <a:r>
              <a:rPr lang="en-US" altLang="zh-CN" dirty="0"/>
              <a:t>---</a:t>
            </a:r>
            <a:r>
              <a:rPr lang="zh-CN" altLang="en-US" dirty="0"/>
              <a:t>基础理论与应用</a:t>
            </a:r>
            <a:endParaRPr lang="en-US" altLang="zh-CN"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50</a:t>
            </a:fld>
            <a:endParaRPr lang="en-US" altLang="zh-CN" sz="1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3.3 AES</a:t>
            </a:r>
          </a:p>
        </p:txBody>
      </p:sp>
      <p:sp>
        <p:nvSpPr>
          <p:cNvPr id="3" name="内容占位符 2"/>
          <p:cNvSpPr>
            <a:spLocks noGrp="1"/>
          </p:cNvSpPr>
          <p:nvPr>
            <p:ph idx="1"/>
          </p:nvPr>
        </p:nvSpPr>
        <p:spPr>
          <a:xfrm>
            <a:off x="431165" y="1998980"/>
            <a:ext cx="8524240" cy="4133850"/>
          </a:xfrm>
        </p:spPr>
        <p:txBody>
          <a:bodyPr/>
          <a:lstStyle/>
          <a:p>
            <a:pPr>
              <a:buSzPct val="100000"/>
              <a:buFont typeface="Wingdings" pitchFamily="2" charset="2"/>
              <a:buChar char="Ø"/>
            </a:pPr>
            <a:r>
              <a:rPr lang="en-US" altLang="zh-CN" sz="2800" dirty="0">
                <a:latin typeface="Times New Roman" pitchFamily="18" charset="0"/>
                <a:cs typeface="Times New Roman" pitchFamily="18" charset="0"/>
              </a:rPr>
              <a:t>DES 已慢慢退出历史舞台，2001年11月26日，NIST正式公布AES，并于2002年5月26</a:t>
            </a:r>
            <a:r>
              <a:rPr lang="en-US" altLang="zh-CN" sz="2800" dirty="0" smtClean="0">
                <a:latin typeface="Times New Roman" pitchFamily="18" charset="0"/>
                <a:cs typeface="Times New Roman" pitchFamily="18" charset="0"/>
              </a:rPr>
              <a:t>日正式生效。</a:t>
            </a:r>
          </a:p>
          <a:p>
            <a:pPr>
              <a:buSzPct val="100000"/>
              <a:buFont typeface="Wingdings" pitchFamily="2" charset="2"/>
              <a:buChar char="Ø"/>
            </a:pPr>
            <a:r>
              <a:rPr lang="en-US" altLang="zh-CN" sz="2800" dirty="0" smtClean="0">
                <a:latin typeface="Times New Roman" pitchFamily="18" charset="0"/>
                <a:cs typeface="Times New Roman" pitchFamily="18" charset="0"/>
              </a:rPr>
              <a:t>事实上</a:t>
            </a:r>
            <a:r>
              <a:rPr lang="en-US" altLang="zh-CN" sz="2800" dirty="0">
                <a:latin typeface="Times New Roman" pitchFamily="18" charset="0"/>
                <a:cs typeface="Times New Roman" pitchFamily="18" charset="0"/>
              </a:rPr>
              <a:t>，AES算法具有安全性、高效性、易实现性和灵活性等优点，是一种较DES更好的算法。作为新一代的DES，AES由于其安全性和高效性，已成为商用密码领域的主要加密方法</a:t>
            </a:r>
            <a:r>
              <a:rPr lang="en-US" altLang="zh-CN" sz="2800" dirty="0" smtClean="0">
                <a:latin typeface="Times New Roman" pitchFamily="18" charset="0"/>
                <a:cs typeface="Times New Roman" pitchFamily="18" charset="0"/>
              </a:rPr>
              <a:t>。</a:t>
            </a:r>
          </a:p>
          <a:p>
            <a:pPr>
              <a:buSzPct val="100000"/>
              <a:buFont typeface="Wingdings" pitchFamily="2" charset="2"/>
              <a:buChar char="Ø"/>
            </a:pPr>
            <a:r>
              <a:rPr lang="en-US" altLang="zh-CN" sz="2800" dirty="0" err="1" smtClean="0">
                <a:latin typeface="Times New Roman" pitchFamily="18" charset="0"/>
                <a:cs typeface="Times New Roman" pitchFamily="18" charset="0"/>
              </a:rPr>
              <a:t>下面将对</a:t>
            </a:r>
            <a:r>
              <a:rPr lang="en-US" altLang="zh-CN" sz="2800" dirty="0" err="1">
                <a:latin typeface="Times New Roman" pitchFamily="18" charset="0"/>
                <a:cs typeface="Times New Roman" pitchFamily="18" charset="0"/>
              </a:rPr>
              <a:t>AES的产生及算法过程等进行具体的阐述</a:t>
            </a:r>
            <a:r>
              <a:rPr lang="en-US" altLang="zh-CN" sz="2800" dirty="0">
                <a:latin typeface="Times New Roman" pitchFamily="18" charset="0"/>
                <a:cs typeface="Times New Roman" pitchFamily="18" charset="0"/>
              </a:rPr>
              <a:t>。</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B0B0290-D4FD-4958-A8DC-EEB5E9FF3487}"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r>
              <a:rPr lang="zh-CN" altLang="en-US" dirty="0"/>
              <a:t>密码学</a:t>
            </a:r>
            <a:r>
              <a:rPr lang="en-US" altLang="zh-CN" dirty="0"/>
              <a:t>---</a:t>
            </a:r>
            <a:r>
              <a:rPr lang="zh-CN" altLang="en-US" dirty="0"/>
              <a:t>基础理论与应用</a:t>
            </a:r>
            <a:endParaRPr lang="en-US" altLang="zh-CN"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51</a:t>
            </a:fld>
            <a:endParaRPr lang="en-US" altLang="zh-CN" sz="1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3.3.1 AES 的产生</a:t>
            </a:r>
          </a:p>
        </p:txBody>
      </p:sp>
      <p:sp>
        <p:nvSpPr>
          <p:cNvPr id="3" name="内容占位符 2"/>
          <p:cNvSpPr>
            <a:spLocks noGrp="1"/>
          </p:cNvSpPr>
          <p:nvPr>
            <p:ph idx="1"/>
          </p:nvPr>
        </p:nvSpPr>
        <p:spPr>
          <a:xfrm>
            <a:off x="206515" y="1853825"/>
            <a:ext cx="8562340" cy="4124325"/>
          </a:xfrm>
        </p:spPr>
        <p:txBody>
          <a:bodyPr/>
          <a:lstStyle/>
          <a:p>
            <a:pPr>
              <a:buSzPct val="100000"/>
              <a:buFont typeface="Wingdings" pitchFamily="2" charset="2"/>
              <a:buChar char="Ø"/>
            </a:pPr>
            <a:r>
              <a:rPr lang="zh-CN" altLang="en-US" sz="2800" dirty="0">
                <a:solidFill>
                  <a:schemeClr val="tx1">
                    <a:lumMod val="95000"/>
                    <a:lumOff val="5000"/>
                  </a:schemeClr>
                </a:solidFill>
              </a:rPr>
              <a:t>随着计算能力的突飞猛进，超期“服役”若干年的DES算法终于显得力不从心。DES的56bit密钥长度太小，虽然三重DES可以解决密钥长度的问题，但是正如3.2节指出的那样，三重DES存在一些根本缺陷</a:t>
            </a:r>
            <a:r>
              <a:rPr lang="zh-CN" altLang="en-US" sz="2800" dirty="0" smtClean="0">
                <a:solidFill>
                  <a:schemeClr val="tx1">
                    <a:lumMod val="95000"/>
                    <a:lumOff val="5000"/>
                  </a:schemeClr>
                </a:solidFill>
              </a:rPr>
              <a:t>。</a:t>
            </a:r>
            <a:endParaRPr lang="en-US" altLang="zh-CN" sz="2800" dirty="0" smtClean="0">
              <a:solidFill>
                <a:schemeClr val="tx1">
                  <a:lumMod val="95000"/>
                  <a:lumOff val="5000"/>
                </a:schemeClr>
              </a:solidFill>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04D3B2B-0D24-46D7-86EB-8A8B4825569C}"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r>
              <a:rPr lang="zh-CN" altLang="en-US" dirty="0"/>
              <a:t>密码学</a:t>
            </a:r>
            <a:r>
              <a:rPr lang="en-US" altLang="zh-CN" dirty="0"/>
              <a:t>---</a:t>
            </a:r>
            <a:r>
              <a:rPr lang="zh-CN" altLang="en-US" dirty="0"/>
              <a:t>基础理论与应用</a:t>
            </a:r>
            <a:endParaRPr lang="en-US" altLang="zh-CN"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52</a:t>
            </a:fld>
            <a:endParaRPr lang="en-US" altLang="zh-CN" sz="1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3.3.1 AES 的产生</a:t>
            </a:r>
          </a:p>
        </p:txBody>
      </p:sp>
      <p:sp>
        <p:nvSpPr>
          <p:cNvPr id="3" name="内容占位符 2"/>
          <p:cNvSpPr>
            <a:spLocks noGrp="1"/>
          </p:cNvSpPr>
          <p:nvPr>
            <p:ph idx="1"/>
          </p:nvPr>
        </p:nvSpPr>
        <p:spPr>
          <a:xfrm>
            <a:off x="206515" y="1853825"/>
            <a:ext cx="8562340" cy="4124325"/>
          </a:xfrm>
        </p:spPr>
        <p:txBody>
          <a:bodyPr/>
          <a:lstStyle/>
          <a:p>
            <a:pPr>
              <a:buSzPct val="100000"/>
              <a:buFont typeface="Wingdings" pitchFamily="2" charset="2"/>
              <a:buChar char="Ø"/>
            </a:pPr>
            <a:r>
              <a:rPr lang="zh-CN" altLang="en-US" sz="2800" dirty="0" smtClean="0">
                <a:solidFill>
                  <a:schemeClr val="tx1">
                    <a:lumMod val="95000"/>
                    <a:lumOff val="5000"/>
                  </a:schemeClr>
                </a:solidFill>
              </a:rPr>
              <a:t>1997年9月12日</a:t>
            </a:r>
            <a:r>
              <a:rPr lang="zh-CN" altLang="en-US" sz="2800" dirty="0">
                <a:solidFill>
                  <a:schemeClr val="tx1">
                    <a:lumMod val="95000"/>
                    <a:lumOff val="5000"/>
                  </a:schemeClr>
                </a:solidFill>
              </a:rPr>
              <a:t>，美国联邦登记处公布了正式征集AES候选算法的通告，对AES的基本要求是：执行性能比三重 DES快、至少与三重DES一样安全、数据分组长度为 128bit、密钥长度为128/192/256bit。总体来说，AES的安全性能是良好的</a:t>
            </a:r>
            <a:r>
              <a:rPr lang="zh-CN" altLang="en-US" sz="2800" dirty="0" smtClean="0">
                <a:solidFill>
                  <a:schemeClr val="tx1">
                    <a:lumMod val="95000"/>
                    <a:lumOff val="5000"/>
                  </a:schemeClr>
                </a:solidFill>
              </a:rPr>
              <a:t>。</a:t>
            </a:r>
            <a:endParaRPr lang="en-US" altLang="zh-CN" sz="2800" dirty="0" smtClean="0">
              <a:solidFill>
                <a:schemeClr val="tx1">
                  <a:lumMod val="95000"/>
                  <a:lumOff val="5000"/>
                </a:schemeClr>
              </a:solidFill>
            </a:endParaRPr>
          </a:p>
          <a:p>
            <a:pPr>
              <a:buSzPct val="100000"/>
              <a:buFont typeface="Wingdings" pitchFamily="2" charset="2"/>
              <a:buChar char="Ø"/>
            </a:pPr>
            <a:r>
              <a:rPr lang="zh-CN" altLang="en-US" sz="2800" dirty="0" smtClean="0">
                <a:solidFill>
                  <a:schemeClr val="tx1">
                    <a:lumMod val="95000"/>
                    <a:lumOff val="5000"/>
                  </a:schemeClr>
                </a:solidFill>
              </a:rPr>
              <a:t>经过</a:t>
            </a:r>
            <a:r>
              <a:rPr lang="zh-CN" altLang="en-US" sz="2800" dirty="0">
                <a:solidFill>
                  <a:schemeClr val="tx1">
                    <a:lumMod val="95000"/>
                    <a:lumOff val="5000"/>
                  </a:schemeClr>
                </a:solidFill>
              </a:rPr>
              <a:t>多年的分析和测试，至今没有发现AES的明显缺点。</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3A96D1B-FF21-4648-ABB6-0545D350DC0F}"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123" name="Rectangle 15"/>
          <p:cNvSpPr txBox="1">
            <a:spLocks noGrp="1"/>
          </p:cNvSpPr>
          <p:nvPr>
            <p:ph type="ftr" sz="quarter" idx="4294967295"/>
          </p:nvPr>
        </p:nvSpPr>
        <p:spPr/>
        <p:txBody>
          <a:bodyPr anchor="b"/>
          <a:lstStyle/>
          <a:p>
            <a:pPr marL="0" indent="0" algn="ctr" eaLnBrk="1" hangingPunct="1">
              <a:spcBef>
                <a:spcPct val="0"/>
              </a:spcBef>
              <a:buClrTx/>
              <a:buSzTx/>
              <a:buFontTx/>
              <a:buNone/>
            </a:pPr>
            <a:r>
              <a:rPr lang="zh-CN" altLang="en-US" sz="1400" smtClean="0">
                <a:latin typeface="+mn-lt"/>
                <a:ea typeface="+mn-ea"/>
                <a:cs typeface="+mn-cs"/>
              </a:rPr>
              <a:t>密码学</a:t>
            </a:r>
            <a:r>
              <a:rPr lang="en-US" altLang="zh-CN" sz="1400" smtClean="0">
                <a:latin typeface="+mn-lt"/>
                <a:ea typeface="+mn-ea"/>
                <a:cs typeface="+mn-cs"/>
              </a:rPr>
              <a:t>---</a:t>
            </a:r>
            <a:r>
              <a:rPr lang="zh-CN" altLang="en-US" sz="1400" smtClean="0">
                <a:latin typeface="+mn-lt"/>
                <a:ea typeface="+mn-ea"/>
                <a:cs typeface="+mn-cs"/>
              </a:rPr>
              <a:t>基础理论与应用</a:t>
            </a:r>
            <a:endParaRPr lang="en-US" altLang="zh-CN" sz="1400" dirty="0">
              <a:latin typeface="+mn-lt"/>
              <a:ea typeface="+mn-ea"/>
              <a:cs typeface="+mn-cs"/>
            </a:endParaRPr>
          </a:p>
        </p:txBody>
      </p:sp>
      <p:sp>
        <p:nvSpPr>
          <p:cNvPr id="5124" name="Rectangle 16"/>
          <p:cNvSpPr txBox="1">
            <a:spLocks noGrp="1"/>
          </p:cNvSpPr>
          <p:nvPr>
            <p:ph type="sldNum" sz="quarter" idx="4294967295"/>
          </p:nvPr>
        </p:nvSpPr>
        <p:spPr/>
        <p:txBody>
          <a:bodyPr anchor="b"/>
          <a:lstStyle/>
          <a:p>
            <a:pPr marL="0" indent="0" algn="r" eaLnBrk="1" hangingPunct="1">
              <a:spcBef>
                <a:spcPct val="0"/>
              </a:spcBef>
              <a:buClrTx/>
              <a:buSzTx/>
              <a:buFontTx/>
              <a:buNone/>
            </a:pPr>
            <a:fld id="{9A0DB2DC-4C9A-4742-B13C-FB6460FD3503}" type="slidenum">
              <a:rPr lang="en-US" altLang="zh-CN" sz="1400" dirty="0">
                <a:latin typeface="+mn-lt"/>
                <a:ea typeface="+mn-ea"/>
                <a:cs typeface="+mn-cs"/>
              </a:rPr>
              <a:t>53</a:t>
            </a:fld>
            <a:endParaRPr lang="en-US" altLang="zh-CN" sz="1400" dirty="0">
              <a:latin typeface="+mn-lt"/>
              <a:ea typeface="+mn-ea"/>
              <a:cs typeface="+mn-cs"/>
            </a:endParaRPr>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53</a:t>
            </a:fld>
            <a:endParaRPr lang="en-US" altLang="zh-CN" sz="1400" dirty="0"/>
          </a:p>
        </p:txBody>
      </p:sp>
    </p:spTree>
    <p:extLst>
      <p:ext uri="{BB962C8B-B14F-4D97-AF65-F5344CB8AC3E}">
        <p14:creationId xmlns:p14="http://schemas.microsoft.com/office/powerpoint/2010/main" val="4825620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3.3.2 AES 的数学基础</a:t>
            </a:r>
          </a:p>
        </p:txBody>
      </p:sp>
      <p:sp>
        <p:nvSpPr>
          <p:cNvPr id="3" name="内容占位符 2"/>
          <p:cNvSpPr>
            <a:spLocks noGrp="1"/>
          </p:cNvSpPr>
          <p:nvPr>
            <p:ph idx="1"/>
          </p:nvPr>
        </p:nvSpPr>
        <p:spPr>
          <a:xfrm>
            <a:off x="400685" y="2027555"/>
            <a:ext cx="8543290" cy="4114800"/>
          </a:xfrm>
        </p:spPr>
        <p:txBody>
          <a:bodyPr/>
          <a:lstStyle/>
          <a:p>
            <a:pPr marL="0" indent="0">
              <a:buNone/>
            </a:pPr>
            <a:r>
              <a:rPr lang="en-US" altLang="zh-CN" sz="3600" b="1" dirty="0">
                <a:solidFill>
                  <a:srgbClr val="FF0000"/>
                </a:solidFill>
                <a:latin typeface="Times New Roman" pitchFamily="18" charset="0"/>
                <a:cs typeface="Times New Roman" pitchFamily="18" charset="0"/>
              </a:rPr>
              <a:t>1．有限域 GF(2</a:t>
            </a:r>
            <a:r>
              <a:rPr lang="en-US" altLang="zh-CN" sz="3600" b="1" baseline="30000" dirty="0">
                <a:solidFill>
                  <a:srgbClr val="FF0000"/>
                </a:solidFill>
                <a:latin typeface="Times New Roman" pitchFamily="18" charset="0"/>
                <a:cs typeface="Times New Roman" pitchFamily="18" charset="0"/>
              </a:rPr>
              <a:t>8</a:t>
            </a:r>
            <a:r>
              <a:rPr lang="en-US" altLang="zh-CN" sz="3600" b="1" dirty="0">
                <a:solidFill>
                  <a:srgbClr val="FF0000"/>
                </a:solidFill>
                <a:latin typeface="Times New Roman" pitchFamily="18" charset="0"/>
                <a:cs typeface="Times New Roman" pitchFamily="18" charset="0"/>
              </a:rPr>
              <a:t>)</a:t>
            </a:r>
          </a:p>
          <a:p>
            <a:pPr>
              <a:buSzPct val="100000"/>
              <a:buFont typeface="Wingdings" pitchFamily="2" charset="2"/>
              <a:buChar char="Ø"/>
            </a:pPr>
            <a:r>
              <a:rPr lang="en-US" altLang="zh-CN" sz="2800" dirty="0">
                <a:solidFill>
                  <a:schemeClr val="tx1"/>
                </a:solidFill>
                <a:latin typeface="Times New Roman" pitchFamily="18" charset="0"/>
                <a:cs typeface="Times New Roman" pitchFamily="18" charset="0"/>
              </a:rPr>
              <a:t>AES中的许多运算是按字节（byte）定义的，一个字节为8bit。AES中还有一些运算是按4个字节的字定义的，</a:t>
            </a:r>
            <a:r>
              <a:rPr lang="en-US" altLang="zh-CN" sz="2800" dirty="0" smtClean="0">
                <a:solidFill>
                  <a:schemeClr val="tx1"/>
                </a:solidFill>
                <a:latin typeface="Times New Roman" pitchFamily="18" charset="0"/>
                <a:cs typeface="Times New Roman" pitchFamily="18" charset="0"/>
              </a:rPr>
              <a:t>一个4</a:t>
            </a:r>
            <a:r>
              <a:rPr lang="zh-CN" altLang="en-US" sz="2800" dirty="0" smtClean="0">
                <a:solidFill>
                  <a:schemeClr val="tx1"/>
                </a:solidFill>
                <a:latin typeface="Times New Roman" pitchFamily="18" charset="0"/>
                <a:cs typeface="Times New Roman" pitchFamily="18" charset="0"/>
              </a:rPr>
              <a:t>个</a:t>
            </a:r>
            <a:r>
              <a:rPr lang="en-US" altLang="zh-CN" sz="2800" dirty="0" smtClean="0">
                <a:solidFill>
                  <a:schemeClr val="tx1"/>
                </a:solidFill>
                <a:latin typeface="Times New Roman" pitchFamily="18" charset="0"/>
                <a:cs typeface="Times New Roman" pitchFamily="18" charset="0"/>
              </a:rPr>
              <a:t>字节的字为</a:t>
            </a:r>
            <a:r>
              <a:rPr lang="en-US" altLang="zh-CN" sz="2800" dirty="0">
                <a:solidFill>
                  <a:schemeClr val="tx1"/>
                </a:solidFill>
                <a:latin typeface="Times New Roman" pitchFamily="18" charset="0"/>
                <a:cs typeface="Times New Roman" pitchFamily="18" charset="0"/>
              </a:rPr>
              <a:t>32bit</a:t>
            </a:r>
            <a:r>
              <a:rPr lang="en-US" altLang="zh-CN" sz="2800" dirty="0" smtClean="0">
                <a:solidFill>
                  <a:schemeClr val="tx1"/>
                </a:solidFill>
                <a:latin typeface="Times New Roman" pitchFamily="18" charset="0"/>
                <a:cs typeface="Times New Roman" pitchFamily="18" charset="0"/>
              </a:rPr>
              <a:t>。</a:t>
            </a:r>
          </a:p>
          <a:p>
            <a:pPr>
              <a:buSzPct val="100000"/>
              <a:buFont typeface="Wingdings" pitchFamily="2" charset="2"/>
              <a:buChar char="Ø"/>
            </a:pPr>
            <a:r>
              <a:rPr lang="en-US" altLang="zh-CN" sz="2800" dirty="0" err="1" smtClean="0">
                <a:solidFill>
                  <a:schemeClr val="tx1"/>
                </a:solidFill>
                <a:latin typeface="Times New Roman" pitchFamily="18" charset="0"/>
                <a:cs typeface="Times New Roman" pitchFamily="18" charset="0"/>
              </a:rPr>
              <a:t>将一个字节看成有限域</a:t>
            </a:r>
            <a:r>
              <a:rPr lang="en-US" altLang="zh-CN" sz="2800" dirty="0" smtClean="0">
                <a:solidFill>
                  <a:schemeClr val="tx1"/>
                </a:solidFill>
                <a:latin typeface="Times New Roman" pitchFamily="18" charset="0"/>
                <a:cs typeface="Times New Roman" pitchFamily="18" charset="0"/>
              </a:rPr>
              <a:t> </a:t>
            </a:r>
            <a:r>
              <a:rPr lang="en-US" altLang="zh-CN" sz="2800" dirty="0">
                <a:solidFill>
                  <a:schemeClr val="tx1"/>
                </a:solidFill>
                <a:latin typeface="Times New Roman" pitchFamily="18" charset="0"/>
                <a:cs typeface="Times New Roman" pitchFamily="18" charset="0"/>
              </a:rPr>
              <a:t>GF(28)中的一个元素，一个4字节的字看成系数在 GF(28)中并且次数小于4的多项式。</a:t>
            </a:r>
          </a:p>
        </p:txBody>
      </p:sp>
      <p:sp>
        <p:nvSpPr>
          <p:cNvPr id="4" name="日期占位符 3"/>
          <p:cNvSpPr>
            <a:spLocks noGrp="1"/>
          </p:cNvSpPr>
          <p:nvPr>
            <p:ph type="dt" sz="half" idx="10"/>
          </p:nvPr>
        </p:nvSpPr>
        <p:spPr>
          <a:xfrm>
            <a:off x="251520" y="6264315"/>
            <a:ext cx="190500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91CFD4B-B146-4ECD-BB5C-3098E90A21F8}"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r>
              <a:rPr lang="zh-CN" altLang="en-US" dirty="0"/>
              <a:t>密码学</a:t>
            </a:r>
            <a:r>
              <a:rPr lang="en-US" altLang="zh-CN" dirty="0"/>
              <a:t>---</a:t>
            </a:r>
            <a:r>
              <a:rPr lang="zh-CN" altLang="en-US" dirty="0"/>
              <a:t>基础理论与应用</a:t>
            </a:r>
            <a:endParaRPr lang="en-US" altLang="zh-CN"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54</a:t>
            </a:fld>
            <a:endParaRPr lang="en-US" altLang="zh-CN" sz="1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3.3.2 AES 的数学基础</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41530" y="1943835"/>
                <a:ext cx="8515350" cy="4124325"/>
              </a:xfrm>
            </p:spPr>
            <p:txBody>
              <a:bodyPr/>
              <a:lstStyle/>
              <a:p>
                <a:pPr>
                  <a:buSzPct val="100000"/>
                  <a:buFont typeface="Wingdings" pitchFamily="2" charset="2"/>
                  <a:buChar char="Ø"/>
                </a:pPr>
                <a:r>
                  <a:rPr lang="en-US" altLang="zh-CN" dirty="0">
                    <a:latin typeface="Times New Roman" panose="02020603050405020304" pitchFamily="18" charset="0"/>
                    <a:cs typeface="Times New Roman" panose="02020603050405020304" pitchFamily="18" charset="0"/>
                    <a:sym typeface="+mn-ea"/>
                  </a:rPr>
                  <a:t>有限域中的元素可用多种方式表示，本算法采用传统的多项式表示法。GF(28)</a:t>
                </a:r>
                <a:r>
                  <a:rPr lang="en-US" altLang="zh-CN" dirty="0" err="1">
                    <a:latin typeface="Times New Roman" pitchFamily="18" charset="0"/>
                    <a:cs typeface="Times New Roman" pitchFamily="18" charset="0"/>
                    <a:sym typeface="+mn-ea"/>
                  </a:rPr>
                  <a:t>中的所有元素为所有系数在</a:t>
                </a:r>
                <a:r>
                  <a:rPr lang="en-US" altLang="zh-CN" dirty="0">
                    <a:latin typeface="Times New Roman" panose="02020603050405020304" pitchFamily="18" charset="0"/>
                    <a:cs typeface="Times New Roman" panose="02020603050405020304" pitchFamily="18" charset="0"/>
                    <a:sym typeface="+mn-ea"/>
                  </a:rPr>
                  <a:t> GF(2)中并且次数小于8的多项式</a:t>
                </a:r>
                <a:r>
                  <a:rPr lang="en-US" altLang="zh-CN" dirty="0" smtClean="0">
                    <a:latin typeface="Times New Roman" panose="02020603050405020304" pitchFamily="18" charset="0"/>
                    <a:cs typeface="Times New Roman" panose="02020603050405020304" pitchFamily="18" charset="0"/>
                    <a:sym typeface="+mn-ea"/>
                  </a:rPr>
                  <a:t>。</a:t>
                </a:r>
              </a:p>
              <a:p>
                <a:pPr>
                  <a:buSzPct val="100000"/>
                  <a:buFont typeface="Wingdings" pitchFamily="2" charset="2"/>
                  <a:buChar char="Ø"/>
                </a:pPr>
                <a:r>
                  <a:rPr lang="en-US" altLang="zh-CN" dirty="0" smtClean="0">
                    <a:latin typeface="Times New Roman" panose="02020603050405020304" pitchFamily="18" charset="0"/>
                    <a:cs typeface="Times New Roman" panose="02020603050405020304" pitchFamily="18" charset="0"/>
                    <a:sym typeface="+mn-ea"/>
                  </a:rPr>
                  <a:t>将</a:t>
                </a:r>
                <a:r>
                  <a:rPr lang="en-US" altLang="zh-CN" dirty="0">
                    <a:latin typeface="Times New Roman" panose="02020603050405020304" pitchFamily="18" charset="0"/>
                    <a:cs typeface="Times New Roman" panose="02020603050405020304" pitchFamily="18" charset="0"/>
                    <a:sym typeface="+mn-ea"/>
                  </a:rPr>
                  <a:t>b</a:t>
                </a:r>
                <a:r>
                  <a:rPr lang="en-US" altLang="zh-CN" baseline="-25000" dirty="0">
                    <a:latin typeface="Times New Roman" panose="02020603050405020304" pitchFamily="18" charset="0"/>
                    <a:cs typeface="Times New Roman" panose="02020603050405020304" pitchFamily="18" charset="0"/>
                    <a:sym typeface="+mn-ea"/>
                  </a:rPr>
                  <a:t>7</a:t>
                </a:r>
                <a:r>
                  <a:rPr lang="en-US" altLang="zh-CN" dirty="0">
                    <a:latin typeface="Times New Roman" panose="02020603050405020304" pitchFamily="18" charset="0"/>
                    <a:cs typeface="Times New Roman" panose="02020603050405020304" pitchFamily="18" charset="0"/>
                    <a:sym typeface="+mn-ea"/>
                  </a:rPr>
                  <a:t>b</a:t>
                </a:r>
                <a:r>
                  <a:rPr lang="en-US" altLang="zh-CN" baseline="-25000" dirty="0">
                    <a:latin typeface="Times New Roman" panose="02020603050405020304" pitchFamily="18" charset="0"/>
                    <a:cs typeface="Times New Roman" panose="02020603050405020304" pitchFamily="18" charset="0"/>
                    <a:sym typeface="+mn-ea"/>
                  </a:rPr>
                  <a:t>6</a:t>
                </a:r>
                <a:r>
                  <a:rPr lang="en-US" altLang="zh-CN" dirty="0">
                    <a:latin typeface="Times New Roman" panose="02020603050405020304" pitchFamily="18" charset="0"/>
                    <a:cs typeface="Times New Roman" panose="02020603050405020304" pitchFamily="18" charset="0"/>
                    <a:sym typeface="+mn-ea"/>
                  </a:rPr>
                  <a:t>b</a:t>
                </a:r>
                <a:r>
                  <a:rPr lang="en-US" altLang="zh-CN" baseline="-25000" dirty="0">
                    <a:latin typeface="Times New Roman" panose="02020603050405020304" pitchFamily="18" charset="0"/>
                    <a:cs typeface="Times New Roman" panose="02020603050405020304" pitchFamily="18" charset="0"/>
                    <a:sym typeface="+mn-ea"/>
                  </a:rPr>
                  <a:t>5</a:t>
                </a:r>
                <a:r>
                  <a:rPr lang="en-US" altLang="zh-CN" dirty="0">
                    <a:latin typeface="Times New Roman" panose="02020603050405020304" pitchFamily="18" charset="0"/>
                    <a:cs typeface="Times New Roman" panose="02020603050405020304" pitchFamily="18" charset="0"/>
                    <a:sym typeface="+mn-ea"/>
                  </a:rPr>
                  <a:t>b</a:t>
                </a:r>
                <a:r>
                  <a:rPr lang="en-US" altLang="zh-CN" baseline="-25000" dirty="0">
                    <a:latin typeface="Times New Roman" panose="02020603050405020304" pitchFamily="18" charset="0"/>
                    <a:cs typeface="Times New Roman" panose="02020603050405020304" pitchFamily="18" charset="0"/>
                    <a:sym typeface="+mn-ea"/>
                  </a:rPr>
                  <a:t>4</a:t>
                </a:r>
                <a:r>
                  <a:rPr lang="en-US" altLang="zh-CN" dirty="0">
                    <a:latin typeface="Times New Roman" panose="02020603050405020304" pitchFamily="18" charset="0"/>
                    <a:cs typeface="Times New Roman" panose="02020603050405020304" pitchFamily="18" charset="0"/>
                    <a:sym typeface="+mn-ea"/>
                  </a:rPr>
                  <a:t>b</a:t>
                </a:r>
                <a:r>
                  <a:rPr lang="en-US" altLang="zh-CN" baseline="-25000" dirty="0">
                    <a:latin typeface="Times New Roman" panose="02020603050405020304" pitchFamily="18" charset="0"/>
                    <a:cs typeface="Times New Roman" panose="02020603050405020304" pitchFamily="18" charset="0"/>
                    <a:sym typeface="+mn-ea"/>
                  </a:rPr>
                  <a:t>3</a:t>
                </a:r>
                <a:r>
                  <a:rPr lang="en-US" altLang="zh-CN" dirty="0">
                    <a:latin typeface="Times New Roman" panose="02020603050405020304" pitchFamily="18" charset="0"/>
                    <a:cs typeface="Times New Roman" panose="02020603050405020304" pitchFamily="18" charset="0"/>
                    <a:sym typeface="+mn-ea"/>
                  </a:rPr>
                  <a:t>b</a:t>
                </a:r>
                <a:r>
                  <a:rPr lang="en-US" altLang="zh-CN" baseline="-25000" dirty="0">
                    <a:latin typeface="Times New Roman" panose="02020603050405020304" pitchFamily="18" charset="0"/>
                    <a:cs typeface="Times New Roman" panose="02020603050405020304" pitchFamily="18" charset="0"/>
                    <a:sym typeface="+mn-ea"/>
                  </a:rPr>
                  <a:t>2</a:t>
                </a:r>
                <a:r>
                  <a:rPr lang="en-US" altLang="zh-CN" dirty="0">
                    <a:latin typeface="Times New Roman" panose="02020603050405020304" pitchFamily="18" charset="0"/>
                    <a:cs typeface="Times New Roman" panose="02020603050405020304" pitchFamily="18" charset="0"/>
                    <a:sym typeface="+mn-ea"/>
                  </a:rPr>
                  <a:t>b</a:t>
                </a:r>
                <a:r>
                  <a:rPr lang="en-US" altLang="zh-CN" baseline="-25000" dirty="0">
                    <a:latin typeface="Times New Roman" panose="02020603050405020304" pitchFamily="18" charset="0"/>
                    <a:cs typeface="Times New Roman" panose="02020603050405020304" pitchFamily="18" charset="0"/>
                    <a:sym typeface="+mn-ea"/>
                  </a:rPr>
                  <a:t>1</a:t>
                </a:r>
                <a:r>
                  <a:rPr lang="en-US" altLang="zh-CN" dirty="0">
                    <a:latin typeface="Times New Roman" panose="02020603050405020304" pitchFamily="18" charset="0"/>
                    <a:cs typeface="Times New Roman" panose="02020603050405020304" pitchFamily="18" charset="0"/>
                    <a:sym typeface="+mn-ea"/>
                  </a:rPr>
                  <a:t>b</a:t>
                </a:r>
                <a:r>
                  <a:rPr lang="en-US" altLang="zh-CN" baseline="-25000" dirty="0">
                    <a:latin typeface="Times New Roman" panose="02020603050405020304" pitchFamily="18" charset="0"/>
                    <a:cs typeface="Times New Roman" panose="02020603050405020304" pitchFamily="18" charset="0"/>
                    <a:sym typeface="+mn-ea"/>
                  </a:rPr>
                  <a:t>0</a:t>
                </a:r>
                <a:r>
                  <a:rPr lang="en-US" altLang="zh-CN" dirty="0">
                    <a:latin typeface="Times New Roman" panose="02020603050405020304" pitchFamily="18" charset="0"/>
                    <a:cs typeface="Times New Roman" panose="02020603050405020304" pitchFamily="18" charset="0"/>
                    <a:sym typeface="+mn-ea"/>
                  </a:rPr>
                  <a:t>构成的一个字节看成多项式</a:t>
                </a:r>
                <a:r>
                  <a:rPr lang="en-US" altLang="zh-CN" dirty="0" smtClean="0">
                    <a:latin typeface="Times New Roman" panose="02020603050405020304" pitchFamily="18" charset="0"/>
                    <a:cs typeface="Times New Roman" panose="02020603050405020304" pitchFamily="18" charset="0"/>
                    <a:sym typeface="+mn-ea"/>
                  </a:rPr>
                  <a:t>b</a:t>
                </a:r>
                <a:r>
                  <a:rPr lang="en-US" altLang="zh-CN" baseline="-25000" dirty="0" smtClean="0">
                    <a:latin typeface="Times New Roman" panose="02020603050405020304" pitchFamily="18" charset="0"/>
                    <a:cs typeface="Times New Roman" panose="02020603050405020304" pitchFamily="18" charset="0"/>
                    <a:sym typeface="+mn-ea"/>
                  </a:rPr>
                  <a:t>7</a:t>
                </a:r>
                <a:r>
                  <a:rPr lang="en-US" altLang="zh-CN" dirty="0" smtClean="0">
                    <a:latin typeface="Times New Roman" panose="02020603050405020304" pitchFamily="18" charset="0"/>
                    <a:cs typeface="Times New Roman" panose="02020603050405020304" pitchFamily="18" charset="0"/>
                    <a:sym typeface="+mn-ea"/>
                  </a:rPr>
                  <a:t>x</a:t>
                </a:r>
                <a:r>
                  <a:rPr lang="en-US" altLang="zh-CN" baseline="30000" dirty="0" smtClean="0">
                    <a:latin typeface="Times New Roman" panose="02020603050405020304" pitchFamily="18" charset="0"/>
                    <a:cs typeface="Times New Roman" panose="02020603050405020304" pitchFamily="18" charset="0"/>
                    <a:sym typeface="+mn-ea"/>
                  </a:rPr>
                  <a:t>7</a:t>
                </a:r>
                <a:r>
                  <a:rPr lang="en-US" altLang="zh-CN" dirty="0" smtClean="0">
                    <a:latin typeface="Times New Roman" panose="02020603050405020304" pitchFamily="18" charset="0"/>
                    <a:cs typeface="Times New Roman" panose="02020603050405020304" pitchFamily="18" charset="0"/>
                    <a:sym typeface="+mn-ea"/>
                  </a:rPr>
                  <a:t>+b</a:t>
                </a:r>
                <a:r>
                  <a:rPr lang="en-US" altLang="zh-CN" baseline="-25000" dirty="0" smtClean="0">
                    <a:latin typeface="Times New Roman" panose="02020603050405020304" pitchFamily="18" charset="0"/>
                    <a:cs typeface="Times New Roman" panose="02020603050405020304" pitchFamily="18" charset="0"/>
                    <a:sym typeface="+mn-ea"/>
                  </a:rPr>
                  <a:t>6</a:t>
                </a:r>
                <a:r>
                  <a:rPr lang="en-US" altLang="zh-CN" dirty="0" smtClean="0">
                    <a:latin typeface="Times New Roman" panose="02020603050405020304" pitchFamily="18" charset="0"/>
                    <a:cs typeface="Times New Roman" panose="02020603050405020304" pitchFamily="18" charset="0"/>
                    <a:sym typeface="+mn-ea"/>
                  </a:rPr>
                  <a:t>x</a:t>
                </a:r>
                <a:r>
                  <a:rPr lang="en-US" altLang="zh-CN" baseline="30000" dirty="0" smtClean="0">
                    <a:latin typeface="Times New Roman" panose="02020603050405020304" pitchFamily="18" charset="0"/>
                    <a:cs typeface="Times New Roman" panose="02020603050405020304" pitchFamily="18" charset="0"/>
                    <a:sym typeface="+mn-ea"/>
                  </a:rPr>
                  <a:t>6</a:t>
                </a:r>
                <a:r>
                  <a:rPr lang="en-US" altLang="zh-CN" dirty="0" smtClean="0">
                    <a:latin typeface="Times New Roman" panose="02020603050405020304" pitchFamily="18" charset="0"/>
                    <a:cs typeface="Times New Roman" panose="02020603050405020304" pitchFamily="18" charset="0"/>
                    <a:sym typeface="+mn-ea"/>
                  </a:rPr>
                  <a:t>+b</a:t>
                </a:r>
                <a:r>
                  <a:rPr lang="en-US" altLang="zh-CN" baseline="-25000" dirty="0" smtClean="0">
                    <a:latin typeface="Times New Roman" panose="02020603050405020304" pitchFamily="18" charset="0"/>
                    <a:cs typeface="Times New Roman" panose="02020603050405020304" pitchFamily="18" charset="0"/>
                    <a:sym typeface="+mn-ea"/>
                  </a:rPr>
                  <a:t>5</a:t>
                </a:r>
                <a:r>
                  <a:rPr lang="en-US" altLang="zh-CN" dirty="0" smtClean="0">
                    <a:latin typeface="Times New Roman" panose="02020603050405020304" pitchFamily="18" charset="0"/>
                    <a:cs typeface="Times New Roman" panose="02020603050405020304" pitchFamily="18" charset="0"/>
                    <a:sym typeface="+mn-ea"/>
                  </a:rPr>
                  <a:t>x</a:t>
                </a:r>
                <a:r>
                  <a:rPr lang="en-US" altLang="zh-CN" baseline="30000" dirty="0" smtClean="0">
                    <a:latin typeface="Times New Roman" panose="02020603050405020304" pitchFamily="18" charset="0"/>
                    <a:cs typeface="Times New Roman" panose="02020603050405020304" pitchFamily="18" charset="0"/>
                    <a:sym typeface="+mn-ea"/>
                  </a:rPr>
                  <a:t>5</a:t>
                </a:r>
                <a:r>
                  <a:rPr lang="en-US" altLang="zh-CN" dirty="0" smtClean="0">
                    <a:latin typeface="Times New Roman" panose="02020603050405020304" pitchFamily="18" charset="0"/>
                    <a:cs typeface="Times New Roman" panose="02020603050405020304" pitchFamily="18" charset="0"/>
                    <a:sym typeface="+mn-ea"/>
                  </a:rPr>
                  <a:t>+b</a:t>
                </a:r>
                <a:r>
                  <a:rPr lang="en-US" altLang="zh-CN" baseline="-25000" dirty="0" smtClean="0">
                    <a:latin typeface="Times New Roman" panose="02020603050405020304" pitchFamily="18" charset="0"/>
                    <a:cs typeface="Times New Roman" panose="02020603050405020304" pitchFamily="18" charset="0"/>
                    <a:sym typeface="+mn-ea"/>
                  </a:rPr>
                  <a:t>4</a:t>
                </a:r>
                <a:r>
                  <a:rPr lang="en-US" altLang="zh-CN" dirty="0" smtClean="0">
                    <a:latin typeface="Times New Roman" panose="02020603050405020304" pitchFamily="18" charset="0"/>
                    <a:cs typeface="Times New Roman" panose="02020603050405020304" pitchFamily="18" charset="0"/>
                    <a:sym typeface="+mn-ea"/>
                  </a:rPr>
                  <a:t>x</a:t>
                </a:r>
                <a:r>
                  <a:rPr lang="en-US" altLang="zh-CN" baseline="30000" dirty="0" smtClean="0">
                    <a:latin typeface="Times New Roman" panose="02020603050405020304" pitchFamily="18" charset="0"/>
                    <a:cs typeface="Times New Roman" panose="02020603050405020304" pitchFamily="18" charset="0"/>
                    <a:sym typeface="+mn-ea"/>
                  </a:rPr>
                  <a:t>4</a:t>
                </a:r>
                <a:r>
                  <a:rPr lang="en-US" altLang="zh-CN" dirty="0" smtClean="0">
                    <a:latin typeface="Times New Roman" panose="02020603050405020304" pitchFamily="18" charset="0"/>
                    <a:cs typeface="Times New Roman" panose="02020603050405020304" pitchFamily="18" charset="0"/>
                    <a:sym typeface="+mn-ea"/>
                  </a:rPr>
                  <a:t>+b</a:t>
                </a:r>
                <a:r>
                  <a:rPr lang="en-US" altLang="zh-CN" baseline="-25000" dirty="0" smtClean="0">
                    <a:latin typeface="Times New Roman" panose="02020603050405020304" pitchFamily="18" charset="0"/>
                    <a:cs typeface="Times New Roman" panose="02020603050405020304" pitchFamily="18" charset="0"/>
                    <a:sym typeface="+mn-ea"/>
                  </a:rPr>
                  <a:t>3</a:t>
                </a:r>
                <a:r>
                  <a:rPr lang="en-US" altLang="zh-CN" dirty="0" smtClean="0">
                    <a:latin typeface="Times New Roman" panose="02020603050405020304" pitchFamily="18" charset="0"/>
                    <a:cs typeface="Times New Roman" panose="02020603050405020304" pitchFamily="18" charset="0"/>
                    <a:sym typeface="+mn-ea"/>
                  </a:rPr>
                  <a:t>x</a:t>
                </a:r>
                <a:r>
                  <a:rPr lang="en-US" altLang="zh-CN" baseline="30000" dirty="0" smtClean="0">
                    <a:latin typeface="Times New Roman" panose="02020603050405020304" pitchFamily="18" charset="0"/>
                    <a:cs typeface="Times New Roman" panose="02020603050405020304" pitchFamily="18" charset="0"/>
                    <a:sym typeface="+mn-ea"/>
                  </a:rPr>
                  <a:t>3</a:t>
                </a:r>
                <a:r>
                  <a:rPr lang="en-US" altLang="zh-CN" dirty="0" smtClean="0">
                    <a:latin typeface="Times New Roman" panose="02020603050405020304" pitchFamily="18" charset="0"/>
                    <a:cs typeface="Times New Roman" panose="02020603050405020304" pitchFamily="18" charset="0"/>
                    <a:sym typeface="+mn-ea"/>
                  </a:rPr>
                  <a:t>+b</a:t>
                </a:r>
                <a:r>
                  <a:rPr lang="en-US" altLang="zh-CN" baseline="-25000" dirty="0" smtClean="0">
                    <a:latin typeface="Times New Roman" panose="02020603050405020304" pitchFamily="18" charset="0"/>
                    <a:cs typeface="Times New Roman" panose="02020603050405020304" pitchFamily="18" charset="0"/>
                    <a:sym typeface="+mn-ea"/>
                  </a:rPr>
                  <a:t>2</a:t>
                </a:r>
                <a:r>
                  <a:rPr lang="en-US" altLang="zh-CN" dirty="0" smtClean="0">
                    <a:latin typeface="Times New Roman" panose="02020603050405020304" pitchFamily="18" charset="0"/>
                    <a:cs typeface="Times New Roman" panose="02020603050405020304" pitchFamily="18" charset="0"/>
                    <a:sym typeface="+mn-ea"/>
                  </a:rPr>
                  <a:t>x</a:t>
                </a:r>
                <a:r>
                  <a:rPr lang="en-US" altLang="zh-CN" baseline="30000" dirty="0" smtClean="0">
                    <a:latin typeface="Times New Roman" panose="02020603050405020304" pitchFamily="18" charset="0"/>
                    <a:cs typeface="Times New Roman" panose="02020603050405020304" pitchFamily="18" charset="0"/>
                    <a:sym typeface="+mn-ea"/>
                  </a:rPr>
                  <a:t>2</a:t>
                </a:r>
                <a:r>
                  <a:rPr lang="en-US" altLang="zh-CN" dirty="0" smtClean="0">
                    <a:latin typeface="Times New Roman" panose="02020603050405020304" pitchFamily="18" charset="0"/>
                    <a:cs typeface="Times New Roman" panose="02020603050405020304" pitchFamily="18" charset="0"/>
                    <a:sym typeface="+mn-ea"/>
                  </a:rPr>
                  <a:t>+b</a:t>
                </a:r>
                <a:r>
                  <a:rPr lang="en-US" altLang="zh-CN" baseline="-25000" dirty="0" smtClean="0">
                    <a:latin typeface="Times New Roman" panose="02020603050405020304" pitchFamily="18" charset="0"/>
                    <a:cs typeface="Times New Roman" panose="02020603050405020304" pitchFamily="18" charset="0"/>
                    <a:sym typeface="+mn-ea"/>
                  </a:rPr>
                  <a:t>1</a:t>
                </a:r>
                <a:r>
                  <a:rPr lang="en-US" altLang="zh-CN" dirty="0" smtClean="0">
                    <a:latin typeface="Times New Roman" panose="02020603050405020304" pitchFamily="18" charset="0"/>
                    <a:cs typeface="Times New Roman" panose="02020603050405020304" pitchFamily="18" charset="0"/>
                    <a:sym typeface="+mn-ea"/>
                  </a:rPr>
                  <a:t>x+b</a:t>
                </a:r>
                <a:r>
                  <a:rPr lang="en-US" altLang="zh-CN" baseline="-25000" dirty="0" smtClean="0">
                    <a:latin typeface="Times New Roman" panose="02020603050405020304" pitchFamily="18" charset="0"/>
                    <a:cs typeface="Times New Roman" panose="02020603050405020304" pitchFamily="18" charset="0"/>
                    <a:sym typeface="+mn-ea"/>
                  </a:rPr>
                  <a:t>0</a:t>
                </a:r>
                <a:r>
                  <a:rPr lang="zh-CN" altLang="en-US" baseline="-25000" dirty="0" smtClean="0">
                    <a:latin typeface="Times New Roman" panose="02020603050405020304" pitchFamily="18" charset="0"/>
                    <a:cs typeface="Times New Roman" panose="02020603050405020304" pitchFamily="18" charset="0"/>
                    <a:sym typeface="+mn-ea"/>
                  </a:rPr>
                  <a:t>，</a:t>
                </a:r>
                <a:r>
                  <a:rPr lang="en-US" altLang="zh-CN" dirty="0" err="1" smtClean="0">
                    <a:latin typeface="Times New Roman" panose="02020603050405020304" pitchFamily="18" charset="0"/>
                    <a:cs typeface="Times New Roman" panose="02020603050405020304" pitchFamily="18" charset="0"/>
                    <a:sym typeface="+mn-ea"/>
                  </a:rPr>
                  <a:t>其中</a:t>
                </a:r>
                <a14:m>
                  <m:oMath xmlns:m="http://schemas.openxmlformats.org/officeDocument/2006/math">
                    <m:r>
                      <m:rPr>
                        <m:nor/>
                      </m:rPr>
                      <a:rPr lang="en-US" altLang="zh-CN" i="0" dirty="0" smtClean="0">
                        <a:latin typeface="Times New Roman" panose="02020603050405020304" pitchFamily="18" charset="0"/>
                        <a:cs typeface="Times New Roman" panose="02020603050405020304" pitchFamily="18" charset="0"/>
                        <a:sym typeface="+mn-ea"/>
                      </a:rPr>
                      <m:t>b</m:t>
                    </m:r>
                    <m:r>
                      <m:rPr>
                        <m:nor/>
                      </m:rPr>
                      <a:rPr lang="en-US" altLang="zh-CN" b="0" i="0" baseline="-25000" dirty="0" smtClean="0">
                        <a:latin typeface="Times New Roman" panose="02020603050405020304" pitchFamily="18" charset="0"/>
                        <a:cs typeface="Times New Roman" panose="02020603050405020304" pitchFamily="18" charset="0"/>
                        <a:sym typeface="+mn-ea"/>
                      </a:rPr>
                      <m:t>i</m:t>
                    </m:r>
                    <m:r>
                      <m:rPr>
                        <m:nor/>
                      </m:rPr>
                      <a:rPr lang="zh-CN" altLang="en-US"/>
                      <m:t>∈</m:t>
                    </m:r>
                    <m:r>
                      <m:rPr>
                        <m:nor/>
                      </m:rPr>
                      <a:rPr lang="en-US" altLang="zh-CN" b="0" i="0" dirty="0" smtClean="0">
                        <a:latin typeface="Times New Roman" panose="02020603050405020304" pitchFamily="18" charset="0"/>
                        <a:ea typeface="Cambria Math" panose="02040503050406030204" pitchFamily="18" charset="0"/>
                        <a:cs typeface="Times New Roman" panose="02020603050405020304" pitchFamily="18" charset="0"/>
                        <a:sym typeface="+mn-ea"/>
                      </a:rPr>
                      <m:t>GF</m:t>
                    </m:r>
                    <m:r>
                      <m:rPr>
                        <m:nor/>
                      </m:rPr>
                      <a:rPr lang="en-US" altLang="zh-CN" b="0" i="0" dirty="0" smtClean="0">
                        <a:latin typeface="Times New Roman" panose="02020603050405020304" pitchFamily="18" charset="0"/>
                        <a:ea typeface="Cambria Math" panose="02040503050406030204" pitchFamily="18" charset="0"/>
                        <a:cs typeface="Times New Roman" panose="02020603050405020304" pitchFamily="18" charset="0"/>
                        <a:sym typeface="+mn-ea"/>
                      </a:rPr>
                      <m:t>(2)</m:t>
                    </m:r>
                  </m:oMath>
                </a14:m>
                <a:r>
                  <a:rPr lang="zh-CN" altLang="en-US" dirty="0">
                    <a:latin typeface="Times New Roman" pitchFamily="18" charset="0"/>
                    <a:cs typeface="Times New Roman" pitchFamily="18" charset="0"/>
                    <a:sym typeface="+mn-ea"/>
                  </a:rPr>
                  <a:t>，</a:t>
                </a:r>
                <a:r>
                  <a:rPr lang="en-US" altLang="zh-CN" dirty="0">
                    <a:latin typeface="Times New Roman" panose="02020603050405020304" pitchFamily="18" charset="0"/>
                    <a:cs typeface="Times New Roman" panose="02020603050405020304" pitchFamily="18" charset="0"/>
                    <a:sym typeface="+mn-ea"/>
                  </a:rPr>
                  <a:t>0≤i≤7</a:t>
                </a:r>
                <a:r>
                  <a:rPr lang="en-US" altLang="zh-CN" dirty="0" smtClean="0">
                    <a:latin typeface="Times New Roman" panose="02020603050405020304" pitchFamily="18" charset="0"/>
                    <a:cs typeface="Times New Roman" panose="02020603050405020304" pitchFamily="18" charset="0"/>
                    <a:sym typeface="+mn-ea"/>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41530" y="1943835"/>
                <a:ext cx="8515350" cy="4124325"/>
              </a:xfrm>
              <a:blipFill rotWithShape="1">
                <a:blip r:embed="rId2"/>
                <a:stretch>
                  <a:fillRect l="-1575" t="-1923" r="-186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39B149-43CC-47FA-B82A-998D83004CC0}"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a:xfrm>
            <a:off x="3657600" y="6243638"/>
            <a:ext cx="2895600" cy="457200"/>
          </a:xfrm>
        </p:spPr>
        <p:txBody>
          <a:bodyPr anchor="b"/>
          <a:lstStyle/>
          <a:p>
            <a:r>
              <a:rPr lang="zh-CN" altLang="en-US" dirty="0"/>
              <a:t>密码学</a:t>
            </a:r>
            <a:r>
              <a:rPr lang="en-US" altLang="zh-CN" dirty="0"/>
              <a:t>---</a:t>
            </a:r>
            <a:r>
              <a:rPr lang="zh-CN" altLang="en-US" dirty="0"/>
              <a:t>基础理论与应用</a:t>
            </a:r>
            <a:endParaRPr lang="en-US" altLang="zh-CN"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55</a:t>
            </a:fld>
            <a:endParaRPr lang="en-US" altLang="zh-CN" sz="1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3.3.2 AES 的数学基础</a:t>
            </a:r>
            <a:endParaRPr lang="zh-CN" altLang="en-US"/>
          </a:p>
        </p:txBody>
      </p:sp>
      <p:sp>
        <p:nvSpPr>
          <p:cNvPr id="3" name="内容占位符 2"/>
          <p:cNvSpPr>
            <a:spLocks noGrp="1"/>
          </p:cNvSpPr>
          <p:nvPr>
            <p:ph idx="1"/>
          </p:nvPr>
        </p:nvSpPr>
        <p:spPr>
          <a:xfrm>
            <a:off x="341530" y="1943835"/>
            <a:ext cx="8515350" cy="4124325"/>
          </a:xfrm>
        </p:spPr>
        <p:txBody>
          <a:bodyPr/>
          <a:lstStyle/>
          <a:p>
            <a:pPr>
              <a:buSzPct val="100000"/>
              <a:buFont typeface="Wingdings" pitchFamily="2" charset="2"/>
              <a:buChar char="Ø"/>
            </a:pPr>
            <a:r>
              <a:rPr lang="en-US" altLang="zh-CN" dirty="0" smtClean="0">
                <a:latin typeface="Times New Roman" panose="02020603050405020304" pitchFamily="18" charset="0"/>
                <a:cs typeface="Times New Roman" panose="02020603050405020304" pitchFamily="18" charset="0"/>
                <a:sym typeface="+mn-ea"/>
              </a:rPr>
              <a:t>例如</a:t>
            </a:r>
            <a:r>
              <a:rPr lang="en-US" altLang="zh-CN" dirty="0">
                <a:latin typeface="Times New Roman" panose="02020603050405020304" pitchFamily="18" charset="0"/>
                <a:cs typeface="Times New Roman" panose="02020603050405020304" pitchFamily="18" charset="0"/>
                <a:sym typeface="+mn-ea"/>
              </a:rPr>
              <a:t>，十六进制数'57'对应的二进制数为01010111，看成一个字节，对应的多项式为x</a:t>
            </a:r>
            <a:r>
              <a:rPr lang="en-US" altLang="zh-CN" baseline="30000" dirty="0">
                <a:latin typeface="Times New Roman" panose="02020603050405020304" pitchFamily="18" charset="0"/>
                <a:cs typeface="Times New Roman" panose="02020603050405020304" pitchFamily="18" charset="0"/>
                <a:sym typeface="+mn-ea"/>
              </a:rPr>
              <a:t>6</a:t>
            </a:r>
            <a:r>
              <a:rPr lang="en-US" altLang="zh-CN" dirty="0">
                <a:latin typeface="Times New Roman" panose="02020603050405020304" pitchFamily="18" charset="0"/>
                <a:cs typeface="Times New Roman" panose="02020603050405020304" pitchFamily="18" charset="0"/>
                <a:sym typeface="+mn-ea"/>
              </a:rPr>
              <a:t>+x</a:t>
            </a:r>
            <a:r>
              <a:rPr lang="en-US" altLang="zh-CN" baseline="30000" dirty="0">
                <a:latin typeface="Times New Roman" panose="02020603050405020304" pitchFamily="18" charset="0"/>
                <a:cs typeface="Times New Roman" panose="02020603050405020304" pitchFamily="18" charset="0"/>
                <a:sym typeface="+mn-ea"/>
              </a:rPr>
              <a:t>4</a:t>
            </a:r>
            <a:r>
              <a:rPr lang="en-US" altLang="zh-CN" dirty="0">
                <a:latin typeface="Times New Roman" panose="02020603050405020304" pitchFamily="18" charset="0"/>
                <a:cs typeface="Times New Roman" panose="02020603050405020304" pitchFamily="18" charset="0"/>
                <a:sym typeface="+mn-ea"/>
              </a:rPr>
              <a:t>+x</a:t>
            </a:r>
            <a:r>
              <a:rPr lang="en-US" altLang="zh-CN" baseline="30000" dirty="0">
                <a:latin typeface="Times New Roman" panose="02020603050405020304" pitchFamily="18" charset="0"/>
                <a:cs typeface="Times New Roman" panose="02020603050405020304" pitchFamily="18" charset="0"/>
                <a:sym typeface="+mn-ea"/>
              </a:rPr>
              <a:t>2</a:t>
            </a:r>
            <a:r>
              <a:rPr lang="en-US" altLang="zh-CN" dirty="0">
                <a:latin typeface="Times New Roman" panose="02020603050405020304" pitchFamily="18" charset="0"/>
                <a:cs typeface="Times New Roman" panose="02020603050405020304" pitchFamily="18" charset="0"/>
                <a:sym typeface="+mn-ea"/>
              </a:rPr>
              <a:t>+x+1。</a:t>
            </a:r>
          </a:p>
          <a:p>
            <a:pPr>
              <a:buSzPct val="100000"/>
              <a:buFont typeface="Wingdings" pitchFamily="2" charset="2"/>
              <a:buChar char="Ø"/>
            </a:pPr>
            <a:r>
              <a:rPr lang="en-US" altLang="zh-CN" dirty="0">
                <a:latin typeface="Times New Roman" panose="02020603050405020304" pitchFamily="18" charset="0"/>
                <a:cs typeface="Times New Roman" panose="02020603050405020304" pitchFamily="18" charset="0"/>
                <a:sym typeface="+mn-ea"/>
              </a:rPr>
              <a:t>本算法采用的基本运算有三种，分别为加法运算、乘法运算和x乘运算。</a:t>
            </a:r>
          </a:p>
          <a:p>
            <a:pPr marL="0" indent="0">
              <a:buNone/>
            </a:pPr>
            <a:endParaRPr lang="zh-CN" altLang="en-US" sz="2800"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739B149-43CC-47FA-B82A-998D83004CC0}"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a:xfrm>
            <a:off x="3657600" y="6243638"/>
            <a:ext cx="2895600" cy="457200"/>
          </a:xfrm>
        </p:spPr>
        <p:txBody>
          <a:bodyPr anchor="b"/>
          <a:lstStyle/>
          <a:p>
            <a:r>
              <a:rPr lang="zh-CN" altLang="en-US" dirty="0"/>
              <a:t>密码学</a:t>
            </a:r>
            <a:r>
              <a:rPr lang="en-US" altLang="zh-CN" dirty="0"/>
              <a:t>---</a:t>
            </a:r>
            <a:r>
              <a:rPr lang="zh-CN" altLang="en-US" dirty="0"/>
              <a:t>基础理论与应用</a:t>
            </a:r>
            <a:endParaRPr lang="en-US" altLang="zh-CN"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56</a:t>
            </a:fld>
            <a:endParaRPr lang="en-US" altLang="zh-CN" sz="1400" dirty="0"/>
          </a:p>
        </p:txBody>
      </p:sp>
    </p:spTree>
    <p:extLst>
      <p:ext uri="{BB962C8B-B14F-4D97-AF65-F5344CB8AC3E}">
        <p14:creationId xmlns:p14="http://schemas.microsoft.com/office/powerpoint/2010/main" val="11872798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3.3.2 AES 的数学基础</a:t>
            </a:r>
            <a:endParaRPr lang="zh-CN" altLang="en-US"/>
          </a:p>
        </p:txBody>
      </p:sp>
      <p:sp>
        <p:nvSpPr>
          <p:cNvPr id="3" name="内容占位符 2"/>
          <p:cNvSpPr>
            <a:spLocks noGrp="1"/>
          </p:cNvSpPr>
          <p:nvPr>
            <p:ph idx="1"/>
          </p:nvPr>
        </p:nvSpPr>
        <p:spPr>
          <a:xfrm>
            <a:off x="469265" y="2027555"/>
            <a:ext cx="8486140" cy="4105275"/>
          </a:xfrm>
        </p:spPr>
        <p:txBody>
          <a:bodyPr/>
          <a:lstStyle/>
          <a:p>
            <a:pPr marL="0" indent="0">
              <a:buNone/>
            </a:pPr>
            <a:r>
              <a:rPr lang="zh-CN" altLang="en-US" b="1" dirty="0">
                <a:solidFill>
                  <a:srgbClr val="FF0000"/>
                </a:solidFill>
              </a:rPr>
              <a:t>（1）加法运算</a:t>
            </a:r>
            <a:endParaRPr lang="zh-CN" altLang="en-US" b="1" dirty="0"/>
          </a:p>
          <a:p>
            <a:pPr>
              <a:buSzPct val="100000"/>
              <a:buFont typeface="Wingdings" pitchFamily="2" charset="2"/>
              <a:buChar char="Ø"/>
            </a:pPr>
            <a:r>
              <a:rPr lang="zh-CN" altLang="en-US" sz="2800" dirty="0">
                <a:latin typeface="Times New Roman" pitchFamily="18" charset="0"/>
                <a:cs typeface="Times New Roman" pitchFamily="18" charset="0"/>
              </a:rPr>
              <a:t>有限域 GF(2</a:t>
            </a:r>
            <a:r>
              <a:rPr lang="zh-CN" altLang="en-US" sz="2800" baseline="30000" dirty="0">
                <a:latin typeface="Times New Roman" pitchFamily="18" charset="0"/>
                <a:cs typeface="Times New Roman" pitchFamily="18" charset="0"/>
              </a:rPr>
              <a:t>8</a:t>
            </a:r>
            <a:r>
              <a:rPr lang="zh-CN" altLang="en-US" sz="2800" dirty="0">
                <a:latin typeface="Times New Roman" pitchFamily="18" charset="0"/>
                <a:cs typeface="Times New Roman" pitchFamily="18" charset="0"/>
              </a:rPr>
              <a:t>)中的两个元素相加，结果是一个次数不超过7的多项式，其系数等于两个元素对应系数的模2加（比特异或，符号定义为⨁）</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a:buSzPct val="100000"/>
              <a:buFont typeface="Wingdings" pitchFamily="2" charset="2"/>
              <a:buChar char="Ø"/>
            </a:pPr>
            <a:r>
              <a:rPr lang="zh-CN" altLang="en-US" sz="2800" dirty="0" smtClean="0">
                <a:latin typeface="Times New Roman" pitchFamily="18" charset="0"/>
                <a:cs typeface="Times New Roman" pitchFamily="18" charset="0"/>
              </a:rPr>
              <a:t>有限域</a:t>
            </a:r>
            <a:r>
              <a:rPr lang="zh-CN" altLang="en-US" sz="2800" dirty="0">
                <a:latin typeface="Times New Roman" pitchFamily="18" charset="0"/>
                <a:cs typeface="Times New Roman" pitchFamily="18" charset="0"/>
              </a:rPr>
              <a:t>GF(2</a:t>
            </a:r>
            <a:r>
              <a:rPr lang="zh-CN" altLang="en-US" sz="2800" baseline="30000" dirty="0">
                <a:latin typeface="Times New Roman" pitchFamily="18" charset="0"/>
                <a:cs typeface="Times New Roman" pitchFamily="18" charset="0"/>
              </a:rPr>
              <a:t>8</a:t>
            </a:r>
            <a:r>
              <a:rPr lang="zh-CN" altLang="en-US" sz="2800" dirty="0">
                <a:latin typeface="Times New Roman" panose="02020603050405020304" pitchFamily="18" charset="0"/>
                <a:cs typeface="Times New Roman" panose="02020603050405020304" pitchFamily="18" charset="0"/>
              </a:rPr>
              <a:t>)中的两个元素的加法与两个字节的按位模2加是一致的</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40D3E95-2893-409F-8FC9-FB9582B4F229}"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a:xfrm>
            <a:off x="3657600" y="6243638"/>
            <a:ext cx="2895600" cy="457200"/>
          </a:xfrm>
        </p:spPr>
        <p:txBody>
          <a:bodyPr anchor="b"/>
          <a:lstStyle/>
          <a:p>
            <a:r>
              <a:rPr lang="zh-CN" altLang="en-US" dirty="0"/>
              <a:t>密码学</a:t>
            </a:r>
            <a:r>
              <a:rPr lang="en-US" altLang="zh-CN" dirty="0"/>
              <a:t>---</a:t>
            </a:r>
            <a:r>
              <a:rPr lang="zh-CN" altLang="en-US" dirty="0"/>
              <a:t>基础理论与应用</a:t>
            </a:r>
            <a:endParaRPr lang="en-US" altLang="zh-CN"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57</a:t>
            </a:fld>
            <a:endParaRPr lang="en-US" altLang="zh-CN" sz="1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3.3.2 AES 的数学基础</a:t>
            </a:r>
            <a:endParaRPr lang="zh-CN" altLang="en-US"/>
          </a:p>
        </p:txBody>
      </p:sp>
      <p:sp>
        <p:nvSpPr>
          <p:cNvPr id="3" name="内容占位符 2"/>
          <p:cNvSpPr>
            <a:spLocks noGrp="1"/>
          </p:cNvSpPr>
          <p:nvPr>
            <p:ph idx="1"/>
          </p:nvPr>
        </p:nvSpPr>
        <p:spPr>
          <a:xfrm>
            <a:off x="341530" y="2168860"/>
            <a:ext cx="8486140" cy="3471675"/>
          </a:xfrm>
        </p:spPr>
        <p:txBody>
          <a:bodyPr/>
          <a:lstStyle/>
          <a:p>
            <a:pPr marL="0" indent="0">
              <a:buSzPct val="100000"/>
              <a:buNone/>
            </a:pPr>
            <a:r>
              <a:rPr lang="zh-CN" altLang="en-US" dirty="0" smtClean="0">
                <a:latin typeface="Times New Roman" panose="02020603050405020304" pitchFamily="18" charset="0"/>
                <a:cs typeface="Times New Roman" panose="02020603050405020304" pitchFamily="18" charset="0"/>
              </a:rPr>
              <a:t>例如：</a:t>
            </a:r>
            <a:endParaRPr lang="en-US" altLang="zh-CN" dirty="0" smtClean="0">
              <a:latin typeface="Times New Roman" panose="02020603050405020304" pitchFamily="18" charset="0"/>
              <a:cs typeface="Times New Roman" panose="02020603050405020304" pitchFamily="18" charset="0"/>
            </a:endParaRPr>
          </a:p>
          <a:p>
            <a:pPr>
              <a:buSzPct val="100000"/>
              <a:buFont typeface="Wingdings" pitchFamily="2" charset="2"/>
              <a:buChar char="Ø"/>
            </a:pPr>
            <a:r>
              <a:rPr lang="zh-CN" altLang="en-US" dirty="0" smtClean="0">
                <a:latin typeface="Times New Roman" panose="02020603050405020304" pitchFamily="18" charset="0"/>
                <a:cs typeface="Times New Roman" panose="02020603050405020304" pitchFamily="18" charset="0"/>
              </a:rPr>
              <a:t>十六进制</a:t>
            </a:r>
            <a:r>
              <a:rPr lang="zh-CN" altLang="en-US" dirty="0">
                <a:latin typeface="Times New Roman" panose="02020603050405020304" pitchFamily="18" charset="0"/>
                <a:cs typeface="Times New Roman" panose="02020603050405020304" pitchFamily="18" charset="0"/>
              </a:rPr>
              <a:t>数</a:t>
            </a:r>
            <a:r>
              <a:rPr lang="zh-CN" altLang="en-US" dirty="0" smtClean="0">
                <a:latin typeface="Times New Roman" panose="02020603050405020304" pitchFamily="18" charset="0"/>
                <a:cs typeface="Times New Roman" panose="02020603050405020304" pitchFamily="18" charset="0"/>
              </a:rPr>
              <a:t>表示：'</a:t>
            </a:r>
            <a:r>
              <a:rPr lang="zh-CN" altLang="en-US" dirty="0">
                <a:latin typeface="Times New Roman" panose="02020603050405020304" pitchFamily="18" charset="0"/>
                <a:cs typeface="Times New Roman" panose="02020603050405020304" pitchFamily="18" charset="0"/>
              </a:rPr>
              <a:t>57'</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'83'</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'D4' </a:t>
            </a:r>
            <a:endParaRPr lang="en-US" altLang="zh-CN" dirty="0" smtClean="0">
              <a:latin typeface="Times New Roman" panose="02020603050405020304" pitchFamily="18" charset="0"/>
              <a:cs typeface="Times New Roman" panose="02020603050405020304" pitchFamily="18" charset="0"/>
            </a:endParaRPr>
          </a:p>
          <a:p>
            <a:pPr>
              <a:buSzPct val="100000"/>
              <a:buFont typeface="Wingdings" pitchFamily="2" charset="2"/>
              <a:buChar char="Ø"/>
            </a:pPr>
            <a:r>
              <a:rPr lang="zh-CN" altLang="en-US" dirty="0" smtClean="0">
                <a:latin typeface="Times New Roman" panose="02020603050405020304" pitchFamily="18" charset="0"/>
                <a:cs typeface="Times New Roman" panose="02020603050405020304" pitchFamily="18" charset="0"/>
              </a:rPr>
              <a:t>多项式</a:t>
            </a:r>
            <a:r>
              <a:rPr lang="zh-CN" altLang="en-US" dirty="0">
                <a:latin typeface="Times New Roman" panose="02020603050405020304" pitchFamily="18" charset="0"/>
                <a:cs typeface="Times New Roman" panose="02020603050405020304" pitchFamily="18" charset="0"/>
              </a:rPr>
              <a:t>表示</a:t>
            </a:r>
            <a:r>
              <a:rPr lang="zh-CN" altLang="en-US" dirty="0" smtClean="0">
                <a:latin typeface="Times New Roman" panose="02020603050405020304" pitchFamily="18" charset="0"/>
                <a:cs typeface="Times New Roman" panose="02020603050405020304" pitchFamily="18" charset="0"/>
              </a:rPr>
              <a:t>为：</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+x+1)=(x</a:t>
            </a:r>
            <a:r>
              <a:rPr lang="en-US" altLang="zh-CN" baseline="30000" dirty="0">
                <a:latin typeface="Times New Roman" panose="02020603050405020304" pitchFamily="18" charset="0"/>
                <a:cs typeface="Times New Roman" panose="02020603050405020304" pitchFamily="18" charset="0"/>
              </a:rPr>
              <a:t>7</a:t>
            </a:r>
            <a:r>
              <a:rPr lang="en-US" altLang="zh-CN" dirty="0">
                <a:latin typeface="Times New Roman" panose="02020603050405020304" pitchFamily="18" charset="0"/>
                <a:cs typeface="Times New Roman" panose="02020603050405020304" pitchFamily="18" charset="0"/>
              </a:rPr>
              <a:t>+x+1)=x</a:t>
            </a:r>
            <a:r>
              <a:rPr lang="zh-CN" altLang="en-US" baseline="30000" dirty="0">
                <a:latin typeface="Times New Roman" panose="02020603050405020304" pitchFamily="18" charset="0"/>
                <a:cs typeface="Times New Roman" panose="02020603050405020304" pitchFamily="18" charset="0"/>
              </a:rPr>
              <a:t>7</a:t>
            </a:r>
            <a:r>
              <a:rPr lang="en-US" altLang="zh-CN" dirty="0">
                <a:latin typeface="Times New Roman" panose="02020603050405020304" pitchFamily="18" charset="0"/>
                <a:cs typeface="Times New Roman" panose="02020603050405020304" pitchFamily="18" charset="0"/>
              </a:rPr>
              <a:t>+x</a:t>
            </a:r>
            <a:r>
              <a:rPr lang="zh-CN" altLang="en-US" baseline="30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+x</a:t>
            </a:r>
            <a:r>
              <a:rPr lang="zh-CN" altLang="en-US" baseline="30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+x</a:t>
            </a:r>
            <a:r>
              <a:rPr lang="zh-CN" altLang="en-US" baseline="30000" dirty="0" smtClean="0">
                <a:latin typeface="Times New Roman" panose="02020603050405020304" pitchFamily="18" charset="0"/>
                <a:cs typeface="Times New Roman" panose="02020603050405020304" pitchFamily="18" charset="0"/>
              </a:rPr>
              <a:t>2</a:t>
            </a:r>
            <a:endParaRPr lang="en-US" altLang="zh-CN" dirty="0" smtClean="0">
              <a:latin typeface="Times New Roman" panose="02020603050405020304" pitchFamily="18" charset="0"/>
              <a:cs typeface="Times New Roman" panose="02020603050405020304" pitchFamily="18" charset="0"/>
            </a:endParaRPr>
          </a:p>
          <a:p>
            <a:pPr>
              <a:buSzPct val="100000"/>
              <a:buFont typeface="Wingdings" pitchFamily="2" charset="2"/>
              <a:buChar char="Ø"/>
            </a:pPr>
            <a:r>
              <a:rPr lang="zh-CN" altLang="en-US" dirty="0" smtClean="0">
                <a:latin typeface="Times New Roman" panose="02020603050405020304" pitchFamily="18" charset="0"/>
                <a:cs typeface="Times New Roman" panose="02020603050405020304" pitchFamily="18" charset="0"/>
              </a:rPr>
              <a:t>二进制数</a:t>
            </a:r>
            <a:r>
              <a:rPr lang="zh-CN" altLang="en-US" dirty="0">
                <a:latin typeface="Times New Roman" panose="02020603050405020304" pitchFamily="18" charset="0"/>
                <a:cs typeface="Times New Roman" panose="02020603050405020304" pitchFamily="18" charset="0"/>
              </a:rPr>
              <a:t>表示</a:t>
            </a:r>
            <a:r>
              <a:rPr lang="zh-CN" altLang="en-US" dirty="0" smtClean="0">
                <a:latin typeface="Times New Roman" panose="02020603050405020304" pitchFamily="18" charset="0"/>
                <a:cs typeface="Times New Roman" panose="02020603050405020304" pitchFamily="18" charset="0"/>
              </a:rPr>
              <a:t>为：01010111</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10000011</a:t>
            </a:r>
            <a:r>
              <a:rPr lang="en-US" altLang="zh-CN"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11010100</a:t>
            </a:r>
            <a:endParaRPr lang="zh-CN" altLang="en-US" dirty="0">
              <a:latin typeface="Times New Roman" panose="02020603050405020304" pitchFamily="18" charset="0"/>
              <a:cs typeface="Times New Roman" panose="02020603050405020304" pitchFamily="18" charset="0"/>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40D3E95-2893-409F-8FC9-FB9582B4F229}"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a:xfrm>
            <a:off x="3657600" y="6243638"/>
            <a:ext cx="2895600" cy="457200"/>
          </a:xfrm>
        </p:spPr>
        <p:txBody>
          <a:bodyPr anchor="b"/>
          <a:lstStyle/>
          <a:p>
            <a:r>
              <a:rPr lang="zh-CN" altLang="en-US" dirty="0"/>
              <a:t>密码学</a:t>
            </a:r>
            <a:r>
              <a:rPr lang="en-US" altLang="zh-CN" dirty="0"/>
              <a:t>---</a:t>
            </a:r>
            <a:r>
              <a:rPr lang="zh-CN" altLang="en-US" dirty="0"/>
              <a:t>基础理论与应用</a:t>
            </a:r>
            <a:endParaRPr lang="en-US" altLang="zh-CN"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58</a:t>
            </a:fld>
            <a:endParaRPr lang="en-US" altLang="zh-CN" sz="1400" dirty="0"/>
          </a:p>
        </p:txBody>
      </p:sp>
    </p:spTree>
    <p:extLst>
      <p:ext uri="{BB962C8B-B14F-4D97-AF65-F5344CB8AC3E}">
        <p14:creationId xmlns:p14="http://schemas.microsoft.com/office/powerpoint/2010/main" val="3448017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3.3.2 AES 的数学基础</a:t>
            </a:r>
            <a:endParaRPr lang="zh-CN" altLang="en-US"/>
          </a:p>
        </p:txBody>
      </p:sp>
      <p:sp>
        <p:nvSpPr>
          <p:cNvPr id="3" name="内容占位符 2"/>
          <p:cNvSpPr>
            <a:spLocks noGrp="1"/>
          </p:cNvSpPr>
          <p:nvPr>
            <p:ph idx="1"/>
          </p:nvPr>
        </p:nvSpPr>
        <p:spPr>
          <a:xfrm>
            <a:off x="386535" y="2018030"/>
            <a:ext cx="8568870" cy="4457700"/>
          </a:xfrm>
        </p:spPr>
        <p:txBody>
          <a:bodyPr/>
          <a:lstStyle/>
          <a:p>
            <a:pPr marL="0" indent="0">
              <a:buNone/>
            </a:pPr>
            <a:r>
              <a:rPr lang="zh-CN" altLang="en-US" b="1" dirty="0">
                <a:solidFill>
                  <a:srgbClr val="FF0000"/>
                </a:solidFill>
              </a:rPr>
              <a:t>（2）乘法运算</a:t>
            </a:r>
          </a:p>
          <a:p>
            <a:pPr>
              <a:buSzPct val="100000"/>
              <a:buFont typeface="Wingdings" pitchFamily="2" charset="2"/>
              <a:buChar char="Ø"/>
            </a:pPr>
            <a:r>
              <a:rPr lang="zh-CN" altLang="en-US" sz="2800" dirty="0"/>
              <a:t>要计算有限域</a:t>
            </a:r>
            <a:r>
              <a:rPr lang="zh-CN" altLang="en-US" sz="2800" dirty="0">
                <a:latin typeface="Times New Roman" panose="02020603050405020304" pitchFamily="18" charset="0"/>
                <a:cs typeface="Times New Roman" panose="02020603050405020304" pitchFamily="18" charset="0"/>
              </a:rPr>
              <a:t>GF(2</a:t>
            </a:r>
            <a:r>
              <a:rPr lang="zh-CN" altLang="en-US" sz="2800" baseline="30000" dirty="0">
                <a:latin typeface="Times New Roman" panose="02020603050405020304" pitchFamily="18" charset="0"/>
                <a:cs typeface="Times New Roman" panose="02020603050405020304" pitchFamily="18" charset="0"/>
              </a:rPr>
              <a:t>8</a:t>
            </a:r>
            <a:r>
              <a:rPr lang="zh-CN" altLang="en-US" sz="2800" dirty="0">
                <a:latin typeface="Times New Roman" panose="02020603050405020304" pitchFamily="18" charset="0"/>
                <a:cs typeface="Times New Roman" panose="02020603050405020304" pitchFamily="18" charset="0"/>
              </a:rPr>
              <a:t>)</a:t>
            </a:r>
            <a:r>
              <a:rPr lang="zh-CN" altLang="en-US" sz="2800" dirty="0"/>
              <a:t>上的乘法，必须先确定</a:t>
            </a:r>
            <a:r>
              <a:rPr lang="zh-CN" altLang="en-US" sz="2800" dirty="0">
                <a:latin typeface="Times New Roman" panose="02020603050405020304" pitchFamily="18" charset="0"/>
                <a:cs typeface="Times New Roman" panose="02020603050405020304" pitchFamily="18" charset="0"/>
              </a:rPr>
              <a:t>GF(2)</a:t>
            </a:r>
            <a:r>
              <a:rPr lang="zh-CN" altLang="en-US" sz="2800" dirty="0"/>
              <a:t>上的8次不可约多项式</a:t>
            </a:r>
            <a:r>
              <a:rPr lang="zh-CN" altLang="en-US" sz="2800" dirty="0" smtClean="0"/>
              <a:t>。</a:t>
            </a:r>
            <a:endParaRPr lang="en-US" altLang="zh-CN" sz="2800" dirty="0" smtClean="0"/>
          </a:p>
          <a:p>
            <a:pPr>
              <a:buSzPct val="100000"/>
              <a:buFont typeface="Wingdings" pitchFamily="2" charset="2"/>
              <a:buChar char="Ø"/>
            </a:pPr>
            <a:r>
              <a:rPr lang="zh-CN" altLang="en-US" sz="2800" dirty="0" smtClean="0">
                <a:latin typeface="Times New Roman" panose="02020603050405020304" pitchFamily="18" charset="0"/>
                <a:cs typeface="Times New Roman" panose="02020603050405020304" pitchFamily="18" charset="0"/>
              </a:rPr>
              <a:t>GF</a:t>
            </a:r>
            <a:r>
              <a:rPr lang="zh-CN" altLang="en-US" sz="2800" dirty="0">
                <a:latin typeface="Times New Roman" panose="02020603050405020304" pitchFamily="18" charset="0"/>
                <a:cs typeface="Times New Roman" panose="02020603050405020304" pitchFamily="18" charset="0"/>
              </a:rPr>
              <a:t>(2</a:t>
            </a:r>
            <a:r>
              <a:rPr lang="zh-CN" altLang="en-US" sz="2800" baseline="30000" dirty="0">
                <a:latin typeface="Times New Roman" panose="02020603050405020304" pitchFamily="18" charset="0"/>
                <a:cs typeface="Times New Roman" panose="02020603050405020304" pitchFamily="18" charset="0"/>
              </a:rPr>
              <a:t>8</a:t>
            </a:r>
            <a:r>
              <a:rPr lang="zh-CN" altLang="en-US" sz="2800" dirty="0">
                <a:latin typeface="Times New Roman" panose="02020603050405020304" pitchFamily="18" charset="0"/>
                <a:cs typeface="Times New Roman" panose="02020603050405020304" pitchFamily="18" charset="0"/>
              </a:rPr>
              <a:t>)</a:t>
            </a:r>
            <a:r>
              <a:rPr lang="zh-CN" altLang="en-US" sz="2800" dirty="0"/>
              <a:t>上两个元素的乘积就是这两个多项式的模乘（以此8次不可约多项式为模）。如果一个多项式除了1和其自身没有其他因子，那么它是不可约</a:t>
            </a:r>
            <a:r>
              <a:rPr lang="zh-CN" altLang="en-US" sz="2800" dirty="0" smtClean="0"/>
              <a:t>的</a:t>
            </a:r>
            <a:endParaRPr lang="en-US" altLang="zh-CN" sz="2800" dirty="0" smtClean="0"/>
          </a:p>
          <a:p>
            <a:pPr>
              <a:buSzPct val="100000"/>
              <a:buFont typeface="Wingdings" pitchFamily="2" charset="2"/>
              <a:buChar char="Ø"/>
            </a:pPr>
            <a:r>
              <a:rPr lang="zh-CN" altLang="en-US" sz="2800" dirty="0" smtClean="0"/>
              <a:t>对于</a:t>
            </a:r>
            <a:r>
              <a:rPr lang="zh-CN" altLang="en-US" sz="2800" dirty="0"/>
              <a:t>AES，这个8次不可约多项式确定为</a:t>
            </a:r>
            <a:r>
              <a:rPr lang="en-US" altLang="zh-CN" sz="2800" dirty="0">
                <a:latin typeface="Times New Roman" panose="02020603050405020304" pitchFamily="18" charset="0"/>
                <a:cs typeface="Times New Roman" panose="02020603050405020304" pitchFamily="18" charset="0"/>
              </a:rPr>
              <a:t>m(x)=</a:t>
            </a:r>
            <a:r>
              <a:rPr lang="zh-CN" altLang="en-US"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8</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4</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1</a:t>
            </a:r>
            <a:r>
              <a:rPr lang="zh-CN" altLang="en-US" sz="2800" dirty="0"/>
              <a:t>，它的十六进制数表示为011b，二进制数表示为0000000100011011。</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8D755AEF-29A6-43C1-A935-DE680CBEA583}"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59</a:t>
            </a:fld>
            <a:endParaRPr lang="en-US" altLang="zh-C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E6410E"/>
                </a:solidFill>
                <a:latin typeface="黑体" panose="02010609060101010101" pitchFamily="49" charset="-122"/>
                <a:ea typeface="黑体" panose="02010609060101010101" pitchFamily="49" charset="-122"/>
                <a:sym typeface="+mn-ea"/>
              </a:rPr>
              <a:t>3.1.1</a:t>
            </a:r>
            <a:r>
              <a:rPr lang="zh-CN" altLang="en-US" b="1" dirty="0">
                <a:solidFill>
                  <a:srgbClr val="E6410E"/>
                </a:solidFill>
                <a:latin typeface="黑体" panose="02010609060101010101" pitchFamily="49" charset="-122"/>
                <a:ea typeface="黑体" panose="02010609060101010101" pitchFamily="49" charset="-122"/>
                <a:sym typeface="+mn-ea"/>
              </a:rPr>
              <a:t>　分组密码简介 </a:t>
            </a:r>
            <a:endParaRPr lang="zh-CN" altLang="en-US"/>
          </a:p>
        </p:txBody>
      </p:sp>
      <p:sp>
        <p:nvSpPr>
          <p:cNvPr id="3" name="内容占位符 2"/>
          <p:cNvSpPr>
            <a:spLocks noGrp="1"/>
          </p:cNvSpPr>
          <p:nvPr>
            <p:ph idx="1"/>
          </p:nvPr>
        </p:nvSpPr>
        <p:spPr>
          <a:xfrm>
            <a:off x="480695" y="2483894"/>
            <a:ext cx="8474710" cy="3648935"/>
          </a:xfrm>
        </p:spPr>
        <p:txBody>
          <a:bodyPr/>
          <a:lstStyle/>
          <a:p>
            <a:pPr marL="0" indent="720000">
              <a:buNone/>
            </a:pPr>
            <a:r>
              <a:rPr lang="zh-CN" altLang="en-US" sz="2800" dirty="0" smtClean="0"/>
              <a:t>分组密码</a:t>
            </a:r>
            <a:r>
              <a:rPr lang="zh-CN" altLang="en-US" sz="2800" dirty="0"/>
              <a:t>模型如图3.1所示。</a:t>
            </a:r>
            <a:endParaRPr lang="zh-CN" altLang="en-US" dirty="0"/>
          </a:p>
          <a:p>
            <a:pPr marL="0" indent="0">
              <a:buNone/>
            </a:pP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98189BC-6C0B-4D9D-8D67-82575BA28EA7}"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aphicFrame>
        <p:nvGraphicFramePr>
          <p:cNvPr id="5" name="对象 4">
            <a:hlinkClick r:id="" action="ppaction://ole?verb=0"/>
          </p:cNvPr>
          <p:cNvGraphicFramePr>
            <a:graphicFrameLocks noChangeAspect="1"/>
          </p:cNvGraphicFramePr>
          <p:nvPr/>
        </p:nvGraphicFramePr>
        <p:xfrm>
          <a:off x="4114800" y="3303270"/>
          <a:ext cx="914400" cy="250825"/>
        </p:xfrm>
        <a:graphic>
          <a:graphicData uri="http://schemas.openxmlformats.org/presentationml/2006/ole">
            <mc:AlternateContent xmlns:mc="http://schemas.openxmlformats.org/markup-compatibility/2006">
              <mc:Choice xmlns:v="urn:schemas-microsoft-com:vml" Requires="v">
                <p:oleObj spid="_x0000_s2150" r:id="rId3" imgW="914400" imgH="250825" progId="Equation.KSEE3">
                  <p:embed/>
                </p:oleObj>
              </mc:Choice>
              <mc:Fallback>
                <p:oleObj r:id="rId3" imgW="914400" imgH="250825" progId="Equation.KSEE3">
                  <p:embed/>
                  <p:pic>
                    <p:nvPicPr>
                      <p:cNvPr id="0" name="图片 2048"/>
                      <p:cNvPicPr/>
                      <p:nvPr/>
                    </p:nvPicPr>
                    <p:blipFill>
                      <a:blip r:embed="rId4"/>
                      <a:stretch>
                        <a:fillRect/>
                      </a:stretch>
                    </p:blipFill>
                    <p:spPr>
                      <a:xfrm>
                        <a:off x="4114800" y="3303270"/>
                        <a:ext cx="914400" cy="250825"/>
                      </a:xfrm>
                      <a:prstGeom prst="rect">
                        <a:avLst/>
                      </a:prstGeom>
                    </p:spPr>
                  </p:pic>
                </p:oleObj>
              </mc:Fallback>
            </mc:AlternateContent>
          </a:graphicData>
        </a:graphic>
      </p:graphicFrame>
      <p:sp>
        <p:nvSpPr>
          <p:cNvPr id="9219" name="页脚占位符 3"/>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922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6</a:t>
            </a:fld>
            <a:endParaRPr lang="en-US" altLang="zh-CN" sz="1400" dirty="0"/>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6064" y="3303270"/>
            <a:ext cx="6591871" cy="217188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3.3.2 AES 的数学基础</a:t>
            </a:r>
            <a:endParaRPr lang="zh-CN" altLang="en-US"/>
          </a:p>
        </p:txBody>
      </p:sp>
      <p:sp>
        <p:nvSpPr>
          <p:cNvPr id="3" name="内容占位符 2"/>
          <p:cNvSpPr>
            <a:spLocks noGrp="1"/>
          </p:cNvSpPr>
          <p:nvPr>
            <p:ph idx="1"/>
          </p:nvPr>
        </p:nvSpPr>
        <p:spPr>
          <a:xfrm>
            <a:off x="431540" y="1898830"/>
            <a:ext cx="8524240" cy="4419600"/>
          </a:xfrm>
        </p:spPr>
        <p:txBody>
          <a:bodyPr/>
          <a:lstStyle/>
          <a:p>
            <a:pPr marL="0" indent="0">
              <a:buNone/>
            </a:pPr>
            <a:r>
              <a:rPr lang="zh-CN" altLang="en-US" dirty="0">
                <a:latin typeface="Times New Roman" panose="02020603050405020304" pitchFamily="18" charset="0"/>
                <a:cs typeface="Times New Roman" panose="02020603050405020304" pitchFamily="18" charset="0"/>
              </a:rPr>
              <a:t>例如</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buSzPct val="100000"/>
              <a:buFont typeface="Wingdings" pitchFamily="2" charset="2"/>
              <a:buChar char="Ø"/>
            </a:pPr>
            <a:r>
              <a:rPr lang="zh-CN" altLang="en-US" dirty="0" smtClean="0"/>
              <a:t>十六进制</a:t>
            </a:r>
            <a:r>
              <a:rPr lang="zh-CN" altLang="en-US" dirty="0"/>
              <a:t>数表示</a:t>
            </a:r>
            <a:r>
              <a:rPr lang="zh-CN" altLang="en-US" dirty="0">
                <a:latin typeface="Times New Roman" panose="02020603050405020304" pitchFamily="18" charset="0"/>
                <a:cs typeface="Times New Roman" panose="02020603050405020304" pitchFamily="18" charset="0"/>
              </a:rPr>
              <a:t>'57</a:t>
            </a:r>
            <a:r>
              <a:rPr lang="zh-CN" altLang="en-US" dirty="0" smtClean="0">
                <a:latin typeface="Times New Roman" panose="02020603050405020304" pitchFamily="18" charset="0"/>
                <a:cs typeface="Times New Roman" panose="02020603050405020304" pitchFamily="18" charset="0"/>
              </a:rPr>
              <a:t>'</a:t>
            </a:r>
            <a:r>
              <a:rPr lang="zh-CN" altLang="en-US" dirty="0"/>
              <a:t>⊗</a:t>
            </a:r>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83' = 'C1' </a:t>
            </a:r>
            <a:r>
              <a:rPr lang="zh-CN" altLang="en-US" dirty="0" smtClean="0"/>
              <a:t>，</a:t>
            </a:r>
            <a:endParaRPr lang="en-US" altLang="zh-CN" dirty="0" smtClean="0"/>
          </a:p>
          <a:p>
            <a:pPr>
              <a:buSzPct val="100000"/>
              <a:buFont typeface="Wingdings" pitchFamily="2" charset="2"/>
              <a:buChar char="Ø"/>
            </a:pPr>
            <a:r>
              <a:rPr lang="zh-CN" altLang="en-US" dirty="0" smtClean="0"/>
              <a:t>多项式</a:t>
            </a:r>
            <a:r>
              <a:rPr lang="zh-CN" altLang="en-US" dirty="0"/>
              <a:t>表示</a:t>
            </a:r>
          </a:p>
          <a:p>
            <a:pPr marL="0" indent="0">
              <a:buSzPct val="100000"/>
              <a:buNone/>
            </a:pPr>
            <a:r>
              <a:rPr lang="en-US" altLang="zh-CN"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6</a:t>
            </a: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4</a:t>
            </a: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+x+1)(x</a:t>
            </a:r>
            <a:r>
              <a:rPr lang="en-US" altLang="zh-CN" sz="2800" baseline="30000" dirty="0">
                <a:latin typeface="Times New Roman" panose="02020603050405020304" pitchFamily="18" charset="0"/>
                <a:cs typeface="Times New Roman" panose="02020603050405020304" pitchFamily="18" charset="0"/>
              </a:rPr>
              <a:t>7</a:t>
            </a:r>
            <a:r>
              <a:rPr lang="en-US" altLang="zh-CN" sz="2800" dirty="0">
                <a:latin typeface="Times New Roman" panose="02020603050405020304" pitchFamily="18" charset="0"/>
                <a:cs typeface="Times New Roman" panose="02020603050405020304" pitchFamily="18" charset="0"/>
              </a:rPr>
              <a:t>+x+1)</a:t>
            </a:r>
          </a:p>
          <a:p>
            <a:pPr marL="0" indent="0">
              <a:buSzPct val="100000"/>
              <a:buNone/>
            </a:pP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13</a:t>
            </a: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11</a:t>
            </a: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9</a:t>
            </a: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8</a:t>
            </a: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7</a:t>
            </a: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7</a:t>
            </a: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5</a:t>
            </a: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+x+x</a:t>
            </a:r>
            <a:r>
              <a:rPr lang="en-US" altLang="zh-CN" sz="2800" baseline="30000" dirty="0">
                <a:latin typeface="Times New Roman" panose="02020603050405020304" pitchFamily="18" charset="0"/>
                <a:cs typeface="Times New Roman" panose="02020603050405020304" pitchFamily="18" charset="0"/>
              </a:rPr>
              <a:t>6</a:t>
            </a: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4</a:t>
            </a: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+x+1</a:t>
            </a:r>
          </a:p>
          <a:p>
            <a:pPr marL="0" indent="0">
              <a:buSzPct val="100000"/>
              <a:buNone/>
            </a:pPr>
            <a:r>
              <a:rPr lang="en-US"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13</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11</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9</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8</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6</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5</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4</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3</a:t>
            </a:r>
            <a:r>
              <a:rPr lang="en-US" altLang="zh-CN" sz="2800" dirty="0">
                <a:latin typeface="Times New Roman" panose="02020603050405020304" pitchFamily="18" charset="0"/>
                <a:cs typeface="Times New Roman" panose="02020603050405020304" pitchFamily="18" charset="0"/>
                <a:sym typeface="+mn-ea"/>
              </a:rPr>
              <a:t>+1</a:t>
            </a:r>
          </a:p>
          <a:p>
            <a:pPr marL="0" indent="0">
              <a:buSzPct val="100000"/>
              <a:buNone/>
            </a:pP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13</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11</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9</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8</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6</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5</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4</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3</a:t>
            </a:r>
            <a:r>
              <a:rPr lang="en-US" altLang="zh-CN" sz="2800" dirty="0">
                <a:latin typeface="Times New Roman" panose="02020603050405020304" pitchFamily="18" charset="0"/>
                <a:cs typeface="Times New Roman" panose="02020603050405020304" pitchFamily="18" charset="0"/>
                <a:sym typeface="+mn-ea"/>
              </a:rPr>
              <a:t>+1)</a:t>
            </a:r>
            <a:r>
              <a:rPr lang="en-US" altLang="zh-CN" sz="2800" dirty="0" err="1">
                <a:latin typeface="Times New Roman" panose="02020603050405020304" pitchFamily="18" charset="0"/>
                <a:cs typeface="Times New Roman" panose="02020603050405020304" pitchFamily="18" charset="0"/>
                <a:sym typeface="+mn-ea"/>
              </a:rPr>
              <a:t>mod</a:t>
            </a:r>
            <a:r>
              <a:rPr lang="en-US" altLang="zh-CN" sz="2800" i="1" dirty="0" err="1">
                <a:latin typeface="Times New Roman" panose="02020603050405020304" pitchFamily="18" charset="0"/>
                <a:cs typeface="Times New Roman" panose="02020603050405020304" pitchFamily="18" charset="0"/>
                <a:sym typeface="+mn-ea"/>
              </a:rPr>
              <a:t>m</a:t>
            </a:r>
            <a:r>
              <a:rPr lang="en-US" altLang="zh-CN" sz="2800" dirty="0">
                <a:latin typeface="Times New Roman" panose="02020603050405020304" pitchFamily="18" charset="0"/>
                <a:cs typeface="Times New Roman" panose="02020603050405020304" pitchFamily="18" charset="0"/>
                <a:sym typeface="+mn-ea"/>
              </a:rPr>
              <a:t>(x</a:t>
            </a:r>
            <a:r>
              <a:rPr lang="en-US" altLang="zh-CN" sz="2800" dirty="0" smtClean="0">
                <a:latin typeface="Times New Roman" panose="02020603050405020304" pitchFamily="18" charset="0"/>
                <a:cs typeface="Times New Roman" panose="02020603050405020304" pitchFamily="18" charset="0"/>
                <a:sym typeface="+mn-ea"/>
              </a:rPr>
              <a:t>)</a:t>
            </a:r>
          </a:p>
          <a:p>
            <a:pPr marL="0" indent="0">
              <a:buSzPct val="100000"/>
              <a:buNone/>
            </a:pPr>
            <a:r>
              <a:rPr lang="en-US" altLang="zh-CN" sz="2800" dirty="0" smtClean="0">
                <a:latin typeface="Times New Roman" panose="02020603050405020304" pitchFamily="18" charset="0"/>
                <a:cs typeface="Times New Roman" panose="02020603050405020304" pitchFamily="18" charset="0"/>
                <a:sym typeface="+mn-ea"/>
              </a:rPr>
              <a:t>=x</a:t>
            </a:r>
            <a:r>
              <a:rPr lang="en-US" altLang="zh-CN" sz="2800" baseline="30000" dirty="0" smtClean="0">
                <a:latin typeface="Times New Roman" panose="02020603050405020304" pitchFamily="18" charset="0"/>
                <a:cs typeface="Times New Roman" panose="02020603050405020304" pitchFamily="18" charset="0"/>
                <a:sym typeface="+mn-ea"/>
              </a:rPr>
              <a:t>7</a:t>
            </a:r>
            <a:r>
              <a:rPr lang="en-US" altLang="zh-CN" sz="2800" dirty="0" smtClean="0">
                <a:latin typeface="Times New Roman" panose="02020603050405020304" pitchFamily="18" charset="0"/>
                <a:cs typeface="Times New Roman" panose="02020603050405020304" pitchFamily="18" charset="0"/>
                <a:sym typeface="+mn-ea"/>
              </a:rPr>
              <a:t>+x</a:t>
            </a:r>
            <a:r>
              <a:rPr lang="en-US" altLang="zh-CN" sz="2800" baseline="30000" dirty="0" smtClean="0">
                <a:latin typeface="Times New Roman" panose="02020603050405020304" pitchFamily="18" charset="0"/>
                <a:cs typeface="Times New Roman" panose="02020603050405020304" pitchFamily="18" charset="0"/>
                <a:sym typeface="+mn-ea"/>
              </a:rPr>
              <a:t>6</a:t>
            </a:r>
            <a:r>
              <a:rPr lang="en-US" altLang="zh-CN" sz="2800" dirty="0" smtClean="0">
                <a:latin typeface="Times New Roman" panose="02020603050405020304" pitchFamily="18" charset="0"/>
                <a:cs typeface="Times New Roman" panose="02020603050405020304" pitchFamily="18" charset="0"/>
                <a:sym typeface="+mn-ea"/>
              </a:rPr>
              <a:t>+1</a:t>
            </a:r>
            <a:endParaRPr lang="en-US" altLang="zh-CN" sz="2800" dirty="0">
              <a:latin typeface="Times New Roman" panose="02020603050405020304" pitchFamily="18" charset="0"/>
              <a:cs typeface="Times New Roman" panose="02020603050405020304" pitchFamily="18" charset="0"/>
              <a:sym typeface="+mn-ea"/>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4F3BE0E-E0D1-4484-A4B0-AD953E522FCC}"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60</a:t>
            </a:fld>
            <a:endParaRPr lang="en-US" altLang="zh-CN" sz="1400" dirty="0"/>
          </a:p>
        </p:txBody>
      </p:sp>
    </p:spTree>
    <p:extLst>
      <p:ext uri="{BB962C8B-B14F-4D97-AF65-F5344CB8AC3E}">
        <p14:creationId xmlns:p14="http://schemas.microsoft.com/office/powerpoint/2010/main" val="21376510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3.3.2 AES 的数学基础</a:t>
            </a:r>
            <a:endParaRPr lang="zh-CN" altLang="en-US"/>
          </a:p>
        </p:txBody>
      </p:sp>
      <p:sp>
        <p:nvSpPr>
          <p:cNvPr id="3" name="内容占位符 2"/>
          <p:cNvSpPr>
            <a:spLocks noGrp="1"/>
          </p:cNvSpPr>
          <p:nvPr>
            <p:ph idx="1"/>
          </p:nvPr>
        </p:nvSpPr>
        <p:spPr>
          <a:xfrm>
            <a:off x="431165" y="2037080"/>
            <a:ext cx="8524240" cy="4419600"/>
          </a:xfrm>
        </p:spPr>
        <p:txBody>
          <a:bodyPr/>
          <a:lstStyle/>
          <a:p>
            <a:pPr>
              <a:buSzPct val="100000"/>
              <a:buFont typeface="Wingdings" pitchFamily="2" charset="2"/>
              <a:buChar char="Ø"/>
            </a:pPr>
            <a:r>
              <a:rPr lang="en-US" altLang="zh-CN" dirty="0" err="1" smtClean="0"/>
              <a:t>二进制数表示为</a:t>
            </a:r>
            <a:r>
              <a:rPr lang="zh-CN" altLang="en-US" dirty="0" smtClean="0"/>
              <a:t>：</a:t>
            </a:r>
            <a:r>
              <a:rPr lang="en-US" altLang="zh-CN" dirty="0" smtClean="0">
                <a:latin typeface="Times New Roman" panose="02020603050405020304" pitchFamily="18" charset="0"/>
                <a:cs typeface="Times New Roman" panose="02020603050405020304" pitchFamily="18" charset="0"/>
              </a:rPr>
              <a:t>01010111</a:t>
            </a:r>
            <a:r>
              <a:rPr lang="en-US" altLang="zh-CN" dirty="0">
                <a:latin typeface="Times New Roman" panose="02020603050405020304" pitchFamily="18" charset="0"/>
                <a:cs typeface="Times New Roman" panose="02020603050405020304" pitchFamily="18" charset="0"/>
              </a:rPr>
              <a:t>∙10000011=11000001</a:t>
            </a:r>
            <a:r>
              <a:rPr lang="en-US" altLang="zh-CN" dirty="0" smtClean="0"/>
              <a:t>。</a:t>
            </a:r>
          </a:p>
          <a:p>
            <a:pPr>
              <a:buSzPct val="100000"/>
              <a:buFont typeface="Wingdings" pitchFamily="2" charset="2"/>
              <a:buChar char="Ø"/>
            </a:pPr>
            <a:r>
              <a:rPr lang="en-US" altLang="zh-CN" dirty="0" smtClean="0"/>
              <a:t>以上的乘法满足结合律</a:t>
            </a:r>
            <a:r>
              <a:rPr lang="en-US" altLang="zh-CN" dirty="0"/>
              <a:t>，且有单位元01（十六进制数表示）。</a:t>
            </a:r>
          </a:p>
          <a:p>
            <a:pPr marL="0" indent="0">
              <a:buNone/>
            </a:pPr>
            <a:endParaRPr lang="en-US" altLang="zh-CN" sz="2800"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14F3BE0E-E0D1-4484-A4B0-AD953E522FCC}"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61</a:t>
            </a:fld>
            <a:endParaRPr lang="en-US" altLang="zh-CN" sz="1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3.3.2 AES 的数学基础</a:t>
            </a:r>
            <a:endParaRPr lang="zh-CN" altLang="en-US"/>
          </a:p>
        </p:txBody>
      </p:sp>
      <p:sp>
        <p:nvSpPr>
          <p:cNvPr id="3" name="内容占位符 2"/>
          <p:cNvSpPr>
            <a:spLocks noGrp="1"/>
          </p:cNvSpPr>
          <p:nvPr>
            <p:ph idx="1"/>
          </p:nvPr>
        </p:nvSpPr>
        <p:spPr>
          <a:xfrm>
            <a:off x="398693" y="1988840"/>
            <a:ext cx="8524240" cy="4105275"/>
          </a:xfrm>
        </p:spPr>
        <p:txBody>
          <a:bodyPr/>
          <a:lstStyle/>
          <a:p>
            <a:pPr>
              <a:buSzPct val="100000"/>
              <a:buFont typeface="Wingdings" pitchFamily="2" charset="2"/>
              <a:buChar char="Ø"/>
            </a:pPr>
            <a:r>
              <a:rPr lang="zh-CN" altLang="en-US" sz="2800" dirty="0">
                <a:latin typeface="Times New Roman" panose="02020603050405020304" pitchFamily="18" charset="0"/>
                <a:cs typeface="Times New Roman" panose="02020603050405020304" pitchFamily="18" charset="0"/>
              </a:rPr>
              <a:t>对任何系数在二元域GF(2)中并且次数小于8的多项式b(x)，可用推广的欧几里得算法得</a:t>
            </a:r>
          </a:p>
          <a:p>
            <a:pPr marL="0" indent="0" algn="ctr">
              <a:buSzPct val="100000"/>
              <a:buNone/>
            </a:pPr>
            <a:r>
              <a:rPr lang="zh-CN" altLang="en-US" sz="2800" dirty="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c</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)=1</a:t>
            </a:r>
          </a:p>
          <a:p>
            <a:pPr algn="l">
              <a:buSzPct val="100000"/>
              <a:buFont typeface="Wingdings" pitchFamily="2" charset="2"/>
              <a:buChar char="Ø"/>
            </a:pPr>
            <a:r>
              <a:rPr lang="zh-CN" altLang="en-US" sz="2800" dirty="0">
                <a:latin typeface="Times New Roman" panose="02020603050405020304" pitchFamily="18" charset="0"/>
                <a:cs typeface="Times New Roman" panose="02020603050405020304" pitchFamily="18" charset="0"/>
              </a:rPr>
              <a:t>即a</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)=1mod</a:t>
            </a:r>
            <a:r>
              <a:rPr lang="zh-CN" altLang="en-US" sz="2800"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，因此a(x)是b(x)的乘法逆元。</a:t>
            </a:r>
          </a:p>
          <a:p>
            <a:pPr algn="l">
              <a:buSzPct val="100000"/>
              <a:buFont typeface="Wingdings" pitchFamily="2" charset="2"/>
              <a:buChar char="Ø"/>
            </a:pPr>
            <a:r>
              <a:rPr lang="zh-CN" altLang="en-US" sz="2800" dirty="0">
                <a:latin typeface="Times New Roman" panose="02020603050405020304" pitchFamily="18" charset="0"/>
                <a:cs typeface="Times New Roman" panose="02020603050405020304" pitchFamily="18" charset="0"/>
              </a:rPr>
              <a:t>再者，乘法还满足分配律</a:t>
            </a:r>
          </a:p>
          <a:p>
            <a:pPr marL="0" indent="0" algn="ctr">
              <a:buSzPct val="100000"/>
              <a:buNone/>
            </a:pPr>
            <a:r>
              <a:rPr lang="zh-CN" altLang="en-US" sz="2800"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c</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c</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p>
          <a:p>
            <a:pPr algn="l">
              <a:buSzPct val="100000"/>
              <a:buFont typeface="Wingdings" pitchFamily="2" charset="2"/>
              <a:buChar char="Ø"/>
            </a:pPr>
            <a:r>
              <a:rPr lang="zh-CN" altLang="en-US" sz="2800" dirty="0">
                <a:latin typeface="Times New Roman" panose="02020603050405020304" pitchFamily="18" charset="0"/>
                <a:cs typeface="Times New Roman" panose="02020603050405020304" pitchFamily="18" charset="0"/>
              </a:rPr>
              <a:t>由以上的讨论可以看出，256个字节值构成的集合，在以上定义的加法和乘法运算下，具有有限域GF(2</a:t>
            </a:r>
            <a:r>
              <a:rPr lang="zh-CN" altLang="en-US" sz="2800" baseline="30000" dirty="0">
                <a:latin typeface="Times New Roman" panose="02020603050405020304" pitchFamily="18" charset="0"/>
                <a:cs typeface="Times New Roman" panose="02020603050405020304" pitchFamily="18" charset="0"/>
              </a:rPr>
              <a:t>8</a:t>
            </a:r>
            <a:r>
              <a:rPr lang="zh-CN" altLang="en-US" sz="2800" dirty="0">
                <a:latin typeface="Times New Roman" panose="02020603050405020304" pitchFamily="18" charset="0"/>
                <a:cs typeface="Times New Roman" panose="02020603050405020304" pitchFamily="18" charset="0"/>
              </a:rPr>
              <a:t>)的结构。</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ABB4A01-6A56-412D-B1CE-76923D81A92C}"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62</a:t>
            </a:fld>
            <a:endParaRPr lang="en-US" altLang="zh-CN" sz="1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3.3.2 AES 的数学基础</a:t>
            </a:r>
            <a:endParaRPr lang="zh-CN" altLang="en-US"/>
          </a:p>
        </p:txBody>
      </p:sp>
      <p:sp>
        <p:nvSpPr>
          <p:cNvPr id="3" name="内容占位符 2"/>
          <p:cNvSpPr>
            <a:spLocks noGrp="1"/>
          </p:cNvSpPr>
          <p:nvPr>
            <p:ph idx="1"/>
          </p:nvPr>
        </p:nvSpPr>
        <p:spPr>
          <a:xfrm>
            <a:off x="354965" y="2027555"/>
            <a:ext cx="8600440" cy="4105275"/>
          </a:xfrm>
        </p:spPr>
        <p:txBody>
          <a:bodyPr/>
          <a:lstStyle/>
          <a:p>
            <a:pPr marL="0" indent="0">
              <a:buNone/>
            </a:pPr>
            <a:r>
              <a:rPr lang="zh-CN" altLang="en-US" b="1" dirty="0">
                <a:solidFill>
                  <a:srgbClr val="FF0000"/>
                </a:solidFill>
                <a:latin typeface="Times New Roman" pitchFamily="18" charset="0"/>
                <a:cs typeface="Times New Roman" pitchFamily="18" charset="0"/>
              </a:rPr>
              <a:t>（3）x乘运算</a:t>
            </a:r>
          </a:p>
          <a:p>
            <a:pPr marL="0" indent="0">
              <a:buNone/>
            </a:pP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b</a:t>
            </a:r>
            <a:r>
              <a:rPr lang="en-US" altLang="zh-CN" sz="2800" baseline="-25000" dirty="0">
                <a:latin typeface="Times New Roman" panose="02020603050405020304" pitchFamily="18" charset="0"/>
                <a:cs typeface="Times New Roman" panose="02020603050405020304" pitchFamily="18" charset="0"/>
              </a:rPr>
              <a:t>7</a:t>
            </a:r>
            <a:r>
              <a:rPr lang="zh-CN" altLang="en-US"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7</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b</a:t>
            </a:r>
            <a:r>
              <a:rPr lang="en-US" altLang="zh-CN" sz="2800" baseline="-25000" dirty="0">
                <a:latin typeface="Times New Roman" panose="02020603050405020304" pitchFamily="18" charset="0"/>
                <a:cs typeface="Times New Roman" panose="02020603050405020304" pitchFamily="18" charset="0"/>
              </a:rPr>
              <a:t>6</a:t>
            </a:r>
            <a:r>
              <a:rPr lang="zh-CN" altLang="en-US"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6</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b</a:t>
            </a:r>
            <a:r>
              <a:rPr lang="en-US" altLang="zh-CN" sz="2800" baseline="-25000" dirty="0">
                <a:latin typeface="Times New Roman" panose="02020603050405020304" pitchFamily="18" charset="0"/>
                <a:cs typeface="Times New Roman" panose="02020603050405020304" pitchFamily="18" charset="0"/>
              </a:rPr>
              <a:t>5</a:t>
            </a:r>
            <a:r>
              <a:rPr lang="zh-CN" altLang="en-US"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5</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b</a:t>
            </a:r>
            <a:r>
              <a:rPr lang="en-US" altLang="zh-CN" sz="2800" baseline="-25000" dirty="0">
                <a:latin typeface="Times New Roman" panose="02020603050405020304" pitchFamily="18" charset="0"/>
                <a:cs typeface="Times New Roman" panose="02020603050405020304" pitchFamily="18" charset="0"/>
              </a:rPr>
              <a:t>4</a:t>
            </a:r>
            <a:r>
              <a:rPr lang="zh-CN" altLang="en-US"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4</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b</a:t>
            </a:r>
            <a:r>
              <a:rPr lang="en-US" altLang="zh-CN" sz="2800" baseline="-25000" dirty="0">
                <a:latin typeface="Times New Roman" panose="02020603050405020304" pitchFamily="18" charset="0"/>
                <a:cs typeface="Times New Roman" panose="02020603050405020304" pitchFamily="18" charset="0"/>
              </a:rPr>
              <a:t>3</a:t>
            </a:r>
            <a:r>
              <a:rPr lang="zh-CN" altLang="en-US"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b</a:t>
            </a:r>
            <a:r>
              <a:rPr lang="en-US" altLang="zh-CN" sz="2800" baseline="-250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b</a:t>
            </a:r>
            <a:r>
              <a:rPr lang="en-US" altLang="zh-CN" sz="2800" baseline="-250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b</a:t>
            </a:r>
            <a:r>
              <a:rPr lang="en-US" altLang="zh-CN" sz="2800" baseline="-25000" dirty="0">
                <a:latin typeface="Times New Roman" panose="02020603050405020304" pitchFamily="18" charset="0"/>
                <a:cs typeface="Times New Roman" panose="02020603050405020304" pitchFamily="18" charset="0"/>
              </a:rPr>
              <a:t>0</a:t>
            </a:r>
            <a:r>
              <a:rPr lang="en-US"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x</a:t>
            </a:r>
            <a:endParaRPr lang="zh-CN" altLang="en-US" sz="2800" dirty="0">
              <a:latin typeface="Times New Roman" panose="02020603050405020304" pitchFamily="18" charset="0"/>
              <a:cs typeface="Times New Roman" panose="02020603050405020304" pitchFamily="18" charset="0"/>
            </a:endParaRPr>
          </a:p>
          <a:p>
            <a:pPr marL="0" indent="0">
              <a:buNone/>
            </a:pP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b</a:t>
            </a:r>
            <a:r>
              <a:rPr lang="en-US" altLang="zh-CN" sz="2800" baseline="-25000" dirty="0">
                <a:latin typeface="Times New Roman" panose="02020603050405020304" pitchFamily="18" charset="0"/>
                <a:cs typeface="Times New Roman" panose="02020603050405020304" pitchFamily="18" charset="0"/>
              </a:rPr>
              <a:t>7</a:t>
            </a:r>
            <a:r>
              <a:rPr lang="zh-CN" altLang="en-US"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8</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b</a:t>
            </a:r>
            <a:r>
              <a:rPr lang="en-US" altLang="zh-CN" sz="2800" baseline="-25000" dirty="0">
                <a:latin typeface="Times New Roman" panose="02020603050405020304" pitchFamily="18" charset="0"/>
                <a:cs typeface="Times New Roman" panose="02020603050405020304" pitchFamily="18" charset="0"/>
              </a:rPr>
              <a:t>6</a:t>
            </a:r>
            <a:r>
              <a:rPr lang="zh-CN" altLang="en-US"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7</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b</a:t>
            </a:r>
            <a:r>
              <a:rPr lang="en-US" altLang="zh-CN" sz="2800" baseline="-25000" dirty="0">
                <a:latin typeface="Times New Roman" panose="02020603050405020304" pitchFamily="18" charset="0"/>
                <a:cs typeface="Times New Roman" panose="02020603050405020304" pitchFamily="18" charset="0"/>
              </a:rPr>
              <a:t>5</a:t>
            </a:r>
            <a:r>
              <a:rPr lang="zh-CN" altLang="en-US"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6</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b</a:t>
            </a:r>
            <a:r>
              <a:rPr lang="en-US" altLang="zh-CN" sz="2800" baseline="-25000" dirty="0">
                <a:latin typeface="Times New Roman" panose="02020603050405020304" pitchFamily="18" charset="0"/>
                <a:cs typeface="Times New Roman" panose="02020603050405020304" pitchFamily="18" charset="0"/>
              </a:rPr>
              <a:t>4</a:t>
            </a:r>
            <a:r>
              <a:rPr lang="zh-CN" altLang="en-US"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5</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b</a:t>
            </a:r>
            <a:r>
              <a:rPr lang="en-US" altLang="zh-CN" sz="2800" baseline="-25000" dirty="0">
                <a:latin typeface="Times New Roman" panose="02020603050405020304" pitchFamily="18" charset="0"/>
                <a:cs typeface="Times New Roman" panose="02020603050405020304" pitchFamily="18" charset="0"/>
              </a:rPr>
              <a:t>3</a:t>
            </a:r>
            <a:r>
              <a:rPr lang="zh-CN" altLang="en-US"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4</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b</a:t>
            </a:r>
            <a:r>
              <a:rPr lang="en-US" altLang="zh-CN" sz="2800" baseline="-250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b</a:t>
            </a:r>
            <a:r>
              <a:rPr lang="en-US" altLang="zh-CN" sz="2800" baseline="-250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b</a:t>
            </a:r>
            <a:r>
              <a:rPr lang="en-US" altLang="zh-CN" sz="2800" baseline="-25000" dirty="0">
                <a:latin typeface="Times New Roman" panose="02020603050405020304" pitchFamily="18" charset="0"/>
                <a:cs typeface="Times New Roman" panose="02020603050405020304" pitchFamily="18" charset="0"/>
              </a:rPr>
              <a:t>0</a:t>
            </a:r>
            <a:r>
              <a:rPr lang="en-US" altLang="zh-CN" sz="2800" dirty="0">
                <a:latin typeface="Times New Roman" panose="02020603050405020304" pitchFamily="18" charset="0"/>
                <a:cs typeface="Times New Roman" panose="02020603050405020304" pitchFamily="18" charset="0"/>
              </a:rPr>
              <a:t>x</a:t>
            </a:r>
            <a:endParaRPr lang="zh-CN" altLang="en-US" sz="2800" dirty="0">
              <a:latin typeface="Times New Roman" panose="02020603050405020304" pitchFamily="18" charset="0"/>
              <a:cs typeface="Times New Roman" panose="02020603050405020304" pitchFamily="18" charset="0"/>
            </a:endParaRPr>
          </a:p>
          <a:p>
            <a:pPr marL="0" indent="0">
              <a:buNone/>
            </a:pPr>
            <a:r>
              <a:rPr lang="zh-CN" altLang="en-US" sz="2800" dirty="0"/>
              <a:t>将上面的结果模</a:t>
            </a:r>
            <a:r>
              <a:rPr lang="zh-CN" altLang="en-US" sz="2800" dirty="0">
                <a:latin typeface="Times New Roman" panose="02020603050405020304" pitchFamily="18" charset="0"/>
                <a:cs typeface="Times New Roman" panose="02020603050405020304" pitchFamily="18" charset="0"/>
              </a:rPr>
              <a:t>m(x)</a:t>
            </a:r>
            <a:r>
              <a:rPr lang="zh-CN" altLang="en-US" sz="2800" dirty="0"/>
              <a:t>求余得到</a:t>
            </a:r>
            <a:r>
              <a:rPr lang="zh-CN" altLang="en-US" sz="2800" dirty="0">
                <a:latin typeface="Times New Roman" panose="02020603050405020304" pitchFamily="18" charset="0"/>
                <a:cs typeface="Times New Roman" panose="02020603050405020304" pitchFamily="18" charset="0"/>
              </a:rPr>
              <a:t>x∙b(x)</a:t>
            </a:r>
            <a:r>
              <a:rPr lang="zh-CN" altLang="en-US" sz="2800" dirty="0" smtClean="0"/>
              <a:t>。</a:t>
            </a:r>
            <a:endParaRPr lang="en-US" altLang="zh-CN" sz="2800" dirty="0"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F3E5573-B8B5-4071-9653-E40080BF48FE}"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63</a:t>
            </a:fld>
            <a:endParaRPr lang="en-US" altLang="zh-CN" sz="1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3.3.2 AES 的数学基础</a:t>
            </a:r>
            <a:endParaRPr lang="zh-CN" altLang="en-US"/>
          </a:p>
        </p:txBody>
      </p:sp>
      <p:sp>
        <p:nvSpPr>
          <p:cNvPr id="3" name="内容占位符 2"/>
          <p:cNvSpPr>
            <a:spLocks noGrp="1"/>
          </p:cNvSpPr>
          <p:nvPr>
            <p:ph idx="1"/>
          </p:nvPr>
        </p:nvSpPr>
        <p:spPr>
          <a:xfrm>
            <a:off x="354965" y="2027555"/>
            <a:ext cx="8600440" cy="4105275"/>
          </a:xfrm>
        </p:spPr>
        <p:txBody>
          <a:bodyPr/>
          <a:lstStyle/>
          <a:p>
            <a:pPr marL="0" indent="0">
              <a:buNone/>
            </a:pPr>
            <a:r>
              <a:rPr lang="zh-CN" altLang="en-US" dirty="0" smtClean="0">
                <a:latin typeface="Times New Roman" pitchFamily="18" charset="0"/>
                <a:cs typeface="Times New Roman" pitchFamily="18" charset="0"/>
              </a:rPr>
              <a:t>若</a:t>
            </a:r>
            <a:r>
              <a:rPr lang="zh-CN" altLang="en-US" dirty="0">
                <a:latin typeface="Times New Roman" pitchFamily="18" charset="0"/>
                <a:cs typeface="Times New Roman" pitchFamily="18" charset="0"/>
              </a:rPr>
              <a:t>b</a:t>
            </a:r>
            <a:r>
              <a:rPr lang="en-US" altLang="zh-CN" baseline="-25000" dirty="0">
                <a:latin typeface="Times New Roman" pitchFamily="18" charset="0"/>
                <a:cs typeface="Times New Roman" pitchFamily="18" charset="0"/>
              </a:rPr>
              <a:t>7</a:t>
            </a:r>
            <a:r>
              <a:rPr lang="en-US" altLang="zh-CN" dirty="0">
                <a:latin typeface="Times New Roman" pitchFamily="18" charset="0"/>
                <a:cs typeface="Times New Roman" pitchFamily="18" charset="0"/>
              </a:rPr>
              <a:t>=</a:t>
            </a:r>
            <a:r>
              <a:rPr lang="zh-CN" altLang="en-US" dirty="0">
                <a:latin typeface="Times New Roman" panose="02020603050405020304" pitchFamily="18" charset="0"/>
                <a:cs typeface="Times New Roman" panose="02020603050405020304" pitchFamily="18" charset="0"/>
              </a:rPr>
              <a:t>0，则结果为x∙b(x)</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marL="0" indent="0">
              <a:buNone/>
            </a:pPr>
            <a:r>
              <a:rPr lang="zh-CN" altLang="en-US" dirty="0" smtClean="0">
                <a:latin typeface="Times New Roman" pitchFamily="18" charset="0"/>
                <a:cs typeface="Times New Roman" pitchFamily="18" charset="0"/>
              </a:rPr>
              <a:t>若</a:t>
            </a:r>
            <a:r>
              <a:rPr lang="zh-CN" altLang="en-US" dirty="0">
                <a:latin typeface="Times New Roman" panose="02020603050405020304" pitchFamily="18" charset="0"/>
                <a:cs typeface="Times New Roman" panose="02020603050405020304" pitchFamily="18" charset="0"/>
              </a:rPr>
              <a:t>b7=1，则必须先将乘积结果减去m(x)，结果为x∙b(x)</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0" indent="0">
              <a:buNone/>
            </a:pPr>
            <a:r>
              <a:rPr lang="zh-CN" altLang="en-US" dirty="0" smtClean="0">
                <a:latin typeface="Times New Roman" panose="02020603050405020304" pitchFamily="18" charset="0"/>
                <a:cs typeface="Times New Roman" panose="02020603050405020304" pitchFamily="18" charset="0"/>
              </a:rPr>
              <a:t>用</a:t>
            </a:r>
            <a:r>
              <a:rPr lang="zh-CN" altLang="en-US" dirty="0">
                <a:latin typeface="Times New Roman" panose="02020603050405020304" pitchFamily="18" charset="0"/>
                <a:cs typeface="Times New Roman" panose="02020603050405020304" pitchFamily="18" charset="0"/>
              </a:rPr>
              <a:t>x乘以一个多项式简称x乘</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0" indent="0">
              <a:buNone/>
            </a:pPr>
            <a:r>
              <a:rPr lang="zh-CN" altLang="en-US" dirty="0" smtClean="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（十六进制数表示为02）乘可以用字节内左移一位和紧接着一个与1b的按位模2加来实现，该运算记为xtime运算。</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F3E5573-B8B5-4071-9653-E40080BF48FE}"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64</a:t>
            </a:fld>
            <a:endParaRPr lang="en-US" altLang="zh-CN" sz="1400" dirty="0"/>
          </a:p>
        </p:txBody>
      </p:sp>
    </p:spTree>
    <p:extLst>
      <p:ext uri="{BB962C8B-B14F-4D97-AF65-F5344CB8AC3E}">
        <p14:creationId xmlns:p14="http://schemas.microsoft.com/office/powerpoint/2010/main" val="26277136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3.3.2 AES 的数学基础</a:t>
            </a:r>
            <a:endParaRPr lang="zh-CN" altLang="en-US"/>
          </a:p>
        </p:txBody>
      </p:sp>
      <p:sp>
        <p:nvSpPr>
          <p:cNvPr id="3" name="内容占位符 2"/>
          <p:cNvSpPr>
            <a:spLocks noGrp="1"/>
          </p:cNvSpPr>
          <p:nvPr>
            <p:ph idx="1"/>
          </p:nvPr>
        </p:nvSpPr>
        <p:spPr>
          <a:xfrm>
            <a:off x="412115" y="2018030"/>
            <a:ext cx="8543290" cy="3121160"/>
          </a:xfrm>
        </p:spPr>
        <p:txBody>
          <a:bodyPr/>
          <a:lstStyle/>
          <a:p>
            <a:pPr marL="0" indent="0">
              <a:buNone/>
            </a:pPr>
            <a:r>
              <a:rPr lang="zh-CN" altLang="en-US" sz="3600" b="1" dirty="0">
                <a:solidFill>
                  <a:srgbClr val="FF0000"/>
                </a:solidFill>
                <a:latin typeface="Times New Roman" pitchFamily="18" charset="0"/>
                <a:cs typeface="Times New Roman" pitchFamily="18" charset="0"/>
              </a:rPr>
              <a:t>2．系数在 GF(28)上的多项式</a:t>
            </a:r>
          </a:p>
          <a:p>
            <a:pPr marL="0" indent="720000">
              <a:buNone/>
            </a:pPr>
            <a:r>
              <a:rPr lang="zh-CN" altLang="en-US" sz="2800" dirty="0">
                <a:solidFill>
                  <a:schemeClr val="tx1">
                    <a:lumMod val="95000"/>
                    <a:lumOff val="5000"/>
                  </a:schemeClr>
                </a:solidFill>
              </a:rPr>
              <a:t>多项式的系数可以定义为</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rPr>
              <a:t>GF(2</a:t>
            </a:r>
            <a:r>
              <a:rPr lang="zh-CN" altLang="en-US" sz="2800" baseline="30000" dirty="0">
                <a:solidFill>
                  <a:schemeClr val="tx1">
                    <a:lumMod val="95000"/>
                    <a:lumOff val="5000"/>
                  </a:schemeClr>
                </a:solidFill>
                <a:latin typeface="Times New Roman" panose="02020603050405020304" pitchFamily="18" charset="0"/>
                <a:cs typeface="Times New Roman" panose="02020603050405020304" pitchFamily="18" charset="0"/>
              </a:rPr>
              <a:t>8</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sz="2800" dirty="0">
                <a:solidFill>
                  <a:schemeClr val="tx1">
                    <a:lumMod val="95000"/>
                    <a:lumOff val="5000"/>
                  </a:schemeClr>
                </a:solidFill>
              </a:rPr>
              <a:t>中的元素，通过这一方法，4个字节构成的字可以表示为系数在</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rPr>
              <a:t>GF(2</a:t>
            </a:r>
            <a:r>
              <a:rPr lang="zh-CN" altLang="en-US" sz="2800" baseline="30000" dirty="0">
                <a:solidFill>
                  <a:schemeClr val="tx1">
                    <a:lumMod val="95000"/>
                    <a:lumOff val="5000"/>
                  </a:schemeClr>
                </a:solidFill>
                <a:latin typeface="Times New Roman" panose="02020603050405020304" pitchFamily="18" charset="0"/>
                <a:cs typeface="Times New Roman" panose="02020603050405020304" pitchFamily="18" charset="0"/>
              </a:rPr>
              <a:t>8</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sz="2800" dirty="0">
                <a:solidFill>
                  <a:schemeClr val="tx1">
                    <a:lumMod val="95000"/>
                    <a:lumOff val="5000"/>
                  </a:schemeClr>
                </a:solidFill>
              </a:rPr>
              <a:t>上的次数小于4的多项式，多项式的加法就是对应系数相加。</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rPr>
              <a:t>GF(2</a:t>
            </a:r>
            <a:r>
              <a:rPr lang="zh-CN" altLang="en-US" sz="2800" baseline="30000" dirty="0">
                <a:solidFill>
                  <a:schemeClr val="tx1">
                    <a:lumMod val="95000"/>
                    <a:lumOff val="5000"/>
                  </a:schemeClr>
                </a:solidFill>
                <a:latin typeface="Times New Roman" panose="02020603050405020304" pitchFamily="18" charset="0"/>
                <a:cs typeface="Times New Roman" panose="02020603050405020304" pitchFamily="18" charset="0"/>
              </a:rPr>
              <a:t>8</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sz="2800" dirty="0">
                <a:solidFill>
                  <a:schemeClr val="tx1">
                    <a:lumMod val="95000"/>
                    <a:lumOff val="5000"/>
                  </a:schemeClr>
                </a:solidFill>
              </a:rPr>
              <a:t>中的加法为按位模2加，因此两个4字节字的加法就是按位模2加</a:t>
            </a:r>
            <a:r>
              <a:rPr lang="zh-CN" altLang="en-US" sz="2800" dirty="0" smtClean="0">
                <a:solidFill>
                  <a:schemeClr val="tx1">
                    <a:lumMod val="95000"/>
                    <a:lumOff val="5000"/>
                  </a:schemeClr>
                </a:solidFill>
              </a:rPr>
              <a:t>。</a:t>
            </a:r>
            <a:endParaRPr lang="zh-CN" altLang="en-US" sz="2800" dirty="0">
              <a:solidFill>
                <a:schemeClr val="tx1">
                  <a:lumMod val="95000"/>
                  <a:lumOff val="5000"/>
                </a:schemeClr>
              </a:solidFill>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869ACC30-B6BB-4107-8B5B-D15406F4C256}"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65</a:t>
            </a:fld>
            <a:endParaRPr lang="en-US" altLang="zh-CN" sz="1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3.3.2 AES 的数学基础</a:t>
            </a:r>
            <a:endParaRPr lang="zh-CN" altLang="en-US"/>
          </a:p>
        </p:txBody>
      </p:sp>
      <p:sp>
        <p:nvSpPr>
          <p:cNvPr id="3" name="内容占位符 2"/>
          <p:cNvSpPr>
            <a:spLocks noGrp="1"/>
          </p:cNvSpPr>
          <p:nvPr>
            <p:ph idx="1"/>
          </p:nvPr>
        </p:nvSpPr>
        <p:spPr>
          <a:xfrm>
            <a:off x="412115" y="2018030"/>
            <a:ext cx="8543290" cy="2401080"/>
          </a:xfrm>
        </p:spPr>
        <p:txBody>
          <a:bodyPr/>
          <a:lstStyle/>
          <a:p>
            <a:pPr marL="0" indent="0">
              <a:buNone/>
            </a:pPr>
            <a:r>
              <a:rPr lang="zh-CN" altLang="en-US" dirty="0" smtClean="0">
                <a:solidFill>
                  <a:schemeClr val="tx1">
                    <a:lumMod val="95000"/>
                    <a:lumOff val="5000"/>
                  </a:schemeClr>
                </a:solidFill>
              </a:rPr>
              <a:t>乘法</a:t>
            </a:r>
            <a:r>
              <a:rPr lang="zh-CN" altLang="en-US" dirty="0">
                <a:solidFill>
                  <a:schemeClr val="tx1">
                    <a:lumMod val="95000"/>
                    <a:lumOff val="5000"/>
                  </a:schemeClr>
                </a:solidFill>
              </a:rPr>
              <a:t>比较复杂，规定多项式的乘法运算必须要取模</a:t>
            </a:r>
            <a:r>
              <a:rPr lang="en-US" altLang="zh-CN" dirty="0">
                <a:solidFill>
                  <a:schemeClr val="tx1">
                    <a:lumMod val="95000"/>
                    <a:lumOff val="5000"/>
                  </a:schemeClr>
                </a:solidFill>
                <a:latin typeface="Times New Roman" panose="02020603050405020304" pitchFamily="18" charset="0"/>
                <a:cs typeface="Times New Roman" panose="02020603050405020304" pitchFamily="18" charset="0"/>
              </a:rPr>
              <a:t>M(x)=x</a:t>
            </a:r>
            <a:r>
              <a:rPr lang="en-US" altLang="zh-CN" baseline="30000" dirty="0">
                <a:solidFill>
                  <a:schemeClr val="tx1">
                    <a:lumMod val="95000"/>
                    <a:lumOff val="5000"/>
                  </a:schemeClr>
                </a:solidFill>
                <a:latin typeface="Times New Roman" panose="02020603050405020304" pitchFamily="18" charset="0"/>
                <a:cs typeface="Times New Roman" panose="02020603050405020304" pitchFamily="18" charset="0"/>
              </a:rPr>
              <a:t>4</a:t>
            </a:r>
            <a:r>
              <a:rPr lang="en-US" altLang="zh-CN" dirty="0">
                <a:solidFill>
                  <a:schemeClr val="tx1">
                    <a:lumMod val="95000"/>
                    <a:lumOff val="5000"/>
                  </a:schemeClr>
                </a:solidFill>
                <a:latin typeface="Times New Roman" panose="02020603050405020304" pitchFamily="18" charset="0"/>
                <a:cs typeface="Times New Roman" panose="02020603050405020304" pitchFamily="18" charset="0"/>
              </a:rPr>
              <a:t>+1</a:t>
            </a:r>
            <a:r>
              <a:rPr lang="zh-CN" altLang="en-US" dirty="0">
                <a:solidFill>
                  <a:schemeClr val="tx1">
                    <a:lumMod val="95000"/>
                    <a:lumOff val="5000"/>
                  </a:schemeClr>
                </a:solidFill>
              </a:rPr>
              <a:t>，</a:t>
            </a:r>
            <a:r>
              <a:rPr lang="en-US" altLang="zh-CN" dirty="0">
                <a:solidFill>
                  <a:schemeClr val="tx1">
                    <a:lumMod val="95000"/>
                    <a:lumOff val="5000"/>
                  </a:schemeClr>
                </a:solidFill>
              </a:rPr>
              <a:t>这样使得次数小于4的多项式的乘积仍然是一个次数小于4的多项式，将多项式的模乘运算记为</a:t>
            </a:r>
            <a:r>
              <a:rPr lang="en-US" altLang="zh-CN" dirty="0">
                <a:solidFill>
                  <a:schemeClr val="tx1">
                    <a:lumMod val="95000"/>
                    <a:lumOff val="5000"/>
                  </a:schemeClr>
                </a:solidFill>
                <a:latin typeface="Cambria Math" panose="02040503050406030204" pitchFamily="18" charset="0"/>
                <a:ea typeface="Cambria Math" panose="02040503050406030204" pitchFamily="18" charset="0"/>
              </a:rPr>
              <a:t>⨂</a:t>
            </a:r>
            <a:r>
              <a:rPr lang="en-US" altLang="zh-CN" dirty="0">
                <a:solidFill>
                  <a:schemeClr val="tx1">
                    <a:lumMod val="95000"/>
                    <a:lumOff val="5000"/>
                  </a:schemeClr>
                </a:solidFill>
              </a:rPr>
              <a:t>。</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869ACC30-B6BB-4107-8B5B-D15406F4C256}"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66</a:t>
            </a:fld>
            <a:endParaRPr lang="en-US" altLang="zh-CN" sz="1400" dirty="0"/>
          </a:p>
        </p:txBody>
      </p:sp>
    </p:spTree>
    <p:extLst>
      <p:ext uri="{BB962C8B-B14F-4D97-AF65-F5344CB8AC3E}">
        <p14:creationId xmlns:p14="http://schemas.microsoft.com/office/powerpoint/2010/main" val="42369554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3.3.2 AES 的数学基础</a:t>
            </a:r>
            <a:endParaRPr lang="zh-CN" altLang="en-US"/>
          </a:p>
        </p:txBody>
      </p:sp>
      <p:sp>
        <p:nvSpPr>
          <p:cNvPr id="3" name="内容占位符 2"/>
          <p:cNvSpPr>
            <a:spLocks noGrp="1"/>
          </p:cNvSpPr>
          <p:nvPr>
            <p:ph idx="1"/>
          </p:nvPr>
        </p:nvSpPr>
        <p:spPr>
          <a:xfrm>
            <a:off x="440055" y="2027555"/>
            <a:ext cx="8515350" cy="4105275"/>
          </a:xfrm>
        </p:spPr>
        <p:txBody>
          <a:bodyPr/>
          <a:lstStyle/>
          <a:p>
            <a:pPr marL="0" indent="720000">
              <a:buNone/>
            </a:pPr>
            <a:r>
              <a:rPr lang="zh-CN" altLang="en-US" sz="2800" dirty="0"/>
              <a:t>设</a:t>
            </a:r>
            <a:r>
              <a:rPr lang="en-US" altLang="zh-CN" sz="2800" dirty="0">
                <a:latin typeface="Times New Roman" panose="02020603050405020304" pitchFamily="18" charset="0"/>
                <a:cs typeface="Times New Roman" panose="02020603050405020304" pitchFamily="18" charset="0"/>
              </a:rPr>
              <a:t>a(x)=a</a:t>
            </a:r>
            <a:r>
              <a:rPr lang="en-US" altLang="zh-CN" sz="2800" baseline="-25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x+a</a:t>
            </a:r>
            <a:r>
              <a:rPr lang="en-US" altLang="zh-CN" sz="2800" baseline="-25000" dirty="0">
                <a:latin typeface="Times New Roman" panose="02020603050405020304" pitchFamily="18" charset="0"/>
                <a:cs typeface="Times New Roman" panose="02020603050405020304" pitchFamily="18" charset="0"/>
              </a:rPr>
              <a:t>0</a:t>
            </a:r>
            <a:r>
              <a:rPr lang="zh-CN" altLang="en-US" sz="2800" dirty="0"/>
              <a:t>和</a:t>
            </a:r>
            <a:r>
              <a:rPr lang="en-US" altLang="zh-CN" sz="2800" dirty="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sym typeface="+mn-ea"/>
              </a:rPr>
              <a:t>(x)=b</a:t>
            </a:r>
            <a:r>
              <a:rPr lang="en-US" altLang="zh-CN" sz="2800" baseline="-25000" dirty="0">
                <a:latin typeface="Times New Roman" panose="02020603050405020304" pitchFamily="18" charset="0"/>
                <a:cs typeface="Times New Roman" panose="02020603050405020304" pitchFamily="18" charset="0"/>
                <a:sym typeface="+mn-ea"/>
              </a:rPr>
              <a:t>3</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3</a:t>
            </a:r>
            <a:r>
              <a:rPr lang="en-US" altLang="zh-CN" sz="2800" dirty="0">
                <a:latin typeface="Times New Roman" panose="02020603050405020304" pitchFamily="18" charset="0"/>
                <a:cs typeface="Times New Roman" panose="02020603050405020304" pitchFamily="18" charset="0"/>
                <a:sym typeface="+mn-ea"/>
              </a:rPr>
              <a:t>+b</a:t>
            </a:r>
            <a:r>
              <a:rPr lang="en-US" altLang="zh-CN" sz="2800" baseline="-25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cs typeface="Times New Roman" panose="02020603050405020304" pitchFamily="18" charset="0"/>
                <a:sym typeface="+mn-ea"/>
              </a:rPr>
              <a:t>+b</a:t>
            </a:r>
            <a:r>
              <a:rPr lang="en-US" altLang="zh-CN" sz="2800" baseline="-25000" dirty="0">
                <a:latin typeface="Times New Roman" panose="02020603050405020304" pitchFamily="18" charset="0"/>
                <a:cs typeface="Times New Roman" panose="02020603050405020304" pitchFamily="18" charset="0"/>
                <a:sym typeface="+mn-ea"/>
              </a:rPr>
              <a:t>1</a:t>
            </a:r>
            <a:r>
              <a:rPr lang="en-US" altLang="zh-CN" sz="2800" dirty="0">
                <a:latin typeface="Times New Roman" panose="02020603050405020304" pitchFamily="18" charset="0"/>
                <a:cs typeface="Times New Roman" panose="02020603050405020304" pitchFamily="18" charset="0"/>
                <a:sym typeface="+mn-ea"/>
              </a:rPr>
              <a:t>x+b</a:t>
            </a:r>
            <a:r>
              <a:rPr lang="en-US" altLang="zh-CN" sz="2800" baseline="-25000" dirty="0">
                <a:latin typeface="Times New Roman" panose="02020603050405020304" pitchFamily="18" charset="0"/>
                <a:cs typeface="Times New Roman" panose="02020603050405020304" pitchFamily="18" charset="0"/>
                <a:sym typeface="+mn-ea"/>
              </a:rPr>
              <a:t>0</a:t>
            </a:r>
            <a:r>
              <a:rPr lang="zh-CN" altLang="en-US" sz="2800" dirty="0"/>
              <a:t>为</a:t>
            </a:r>
            <a:r>
              <a:rPr lang="zh-CN" altLang="en-US" sz="2800" dirty="0">
                <a:latin typeface="Times New Roman" panose="02020603050405020304" pitchFamily="18" charset="0"/>
                <a:cs typeface="Times New Roman" panose="02020603050405020304" pitchFamily="18" charset="0"/>
              </a:rPr>
              <a:t>GF(2</a:t>
            </a:r>
            <a:r>
              <a:rPr lang="zh-CN" altLang="en-US" sz="2800" baseline="30000" dirty="0">
                <a:latin typeface="Times New Roman" panose="02020603050405020304" pitchFamily="18" charset="0"/>
                <a:cs typeface="Times New Roman" panose="02020603050405020304" pitchFamily="18" charset="0"/>
              </a:rPr>
              <a:t>8</a:t>
            </a:r>
            <a:r>
              <a:rPr lang="zh-CN" altLang="en-US" sz="2800" dirty="0">
                <a:latin typeface="Times New Roman" panose="02020603050405020304" pitchFamily="18" charset="0"/>
                <a:cs typeface="Times New Roman" panose="02020603050405020304" pitchFamily="18" charset="0"/>
              </a:rPr>
              <a:t>)</a:t>
            </a:r>
            <a:r>
              <a:rPr lang="zh-CN" altLang="en-US" sz="2800" dirty="0"/>
              <a:t>上的两个多项式，有</a:t>
            </a:r>
          </a:p>
          <a:p>
            <a:pPr marL="0" indent="720000">
              <a:buNone/>
            </a:pPr>
            <a:r>
              <a:rPr lang="en-US" altLang="zh-CN" sz="2800" dirty="0">
                <a:latin typeface="Times New Roman" panose="02020603050405020304" pitchFamily="18" charset="0"/>
                <a:cs typeface="Times New Roman" panose="02020603050405020304" pitchFamily="18" charset="0"/>
              </a:rPr>
              <a:t>c(x)=a(x)</a:t>
            </a:r>
            <a:r>
              <a:rPr lang="en-US" altLang="zh-CN" sz="28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b(x)=c</a:t>
            </a:r>
            <a:r>
              <a:rPr lang="en-US" altLang="zh-CN" sz="2800" baseline="-25000" dirty="0">
                <a:latin typeface="Times New Roman" panose="02020603050405020304" pitchFamily="18" charset="0"/>
                <a:cs typeface="Times New Roman" panose="02020603050405020304" pitchFamily="18" charset="0"/>
                <a:sym typeface="+mn-ea"/>
              </a:rPr>
              <a:t>3</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3</a:t>
            </a:r>
            <a:r>
              <a:rPr lang="en-US" altLang="zh-CN" sz="2800" dirty="0">
                <a:latin typeface="Times New Roman" panose="02020603050405020304" pitchFamily="18" charset="0"/>
                <a:cs typeface="Times New Roman" panose="02020603050405020304" pitchFamily="18" charset="0"/>
                <a:sym typeface="+mn-ea"/>
              </a:rPr>
              <a:t>+c</a:t>
            </a:r>
            <a:r>
              <a:rPr lang="en-US" altLang="zh-CN" sz="2800" baseline="-25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cs typeface="Times New Roman" panose="02020603050405020304" pitchFamily="18" charset="0"/>
                <a:sym typeface="+mn-ea"/>
              </a:rPr>
              <a:t>+c</a:t>
            </a:r>
            <a:r>
              <a:rPr lang="en-US" altLang="zh-CN" sz="2800" baseline="-25000" dirty="0">
                <a:latin typeface="Times New Roman" panose="02020603050405020304" pitchFamily="18" charset="0"/>
                <a:cs typeface="Times New Roman" panose="02020603050405020304" pitchFamily="18" charset="0"/>
                <a:sym typeface="+mn-ea"/>
              </a:rPr>
              <a:t>1</a:t>
            </a:r>
            <a:r>
              <a:rPr lang="en-US" altLang="zh-CN" sz="2800" dirty="0">
                <a:latin typeface="Times New Roman" panose="02020603050405020304" pitchFamily="18" charset="0"/>
                <a:cs typeface="Times New Roman" panose="02020603050405020304" pitchFamily="18" charset="0"/>
                <a:sym typeface="+mn-ea"/>
              </a:rPr>
              <a:t>x+c</a:t>
            </a:r>
            <a:r>
              <a:rPr lang="en-US" altLang="zh-CN" sz="2800" baseline="-25000" dirty="0">
                <a:latin typeface="Times New Roman" panose="02020603050405020304" pitchFamily="18" charset="0"/>
                <a:cs typeface="Times New Roman" panose="02020603050405020304" pitchFamily="18" charset="0"/>
                <a:sym typeface="+mn-ea"/>
              </a:rPr>
              <a:t>0</a:t>
            </a:r>
          </a:p>
          <a:p>
            <a:pPr marL="0" indent="720000">
              <a:buNone/>
            </a:pPr>
            <a:r>
              <a:rPr lang="zh-CN" altLang="en-US" sz="2800" dirty="0"/>
              <a:t>则</a:t>
            </a:r>
          </a:p>
          <a:p>
            <a:pPr marL="0" indent="0" algn="ctr">
              <a:buNone/>
            </a:pPr>
            <a:r>
              <a:rPr lang="en-US" altLang="zh-CN" sz="2800" dirty="0">
                <a:latin typeface="Times New Roman" panose="02020603050405020304" pitchFamily="18" charset="0"/>
                <a:cs typeface="Times New Roman" panose="02020603050405020304" pitchFamily="18" charset="0"/>
              </a:rPr>
              <a:t>c</a:t>
            </a:r>
            <a:r>
              <a:rPr lang="en-US" altLang="zh-CN" sz="2800" baseline="-25000" dirty="0">
                <a:latin typeface="Times New Roman" panose="02020603050405020304" pitchFamily="18" charset="0"/>
                <a:cs typeface="Times New Roman" panose="02020603050405020304" pitchFamily="18" charset="0"/>
              </a:rPr>
              <a:t>0</a:t>
            </a:r>
            <a:r>
              <a:rPr lang="en-US" altLang="zh-CN" sz="2800"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0</a:t>
            </a:r>
            <a:r>
              <a:rPr lang="en-US" altLang="zh-CN" sz="2800" dirty="0">
                <a:latin typeface="Times New Roman" panose="02020603050405020304" pitchFamily="18" charset="0"/>
                <a:cs typeface="Times New Roman" panose="02020603050405020304" pitchFamily="18" charset="0"/>
              </a:rPr>
              <a:t>∙b</a:t>
            </a:r>
            <a:r>
              <a:rPr lang="en-US" altLang="zh-CN" sz="2800" baseline="-25000" dirty="0">
                <a:latin typeface="Times New Roman" panose="02020603050405020304" pitchFamily="18" charset="0"/>
                <a:cs typeface="Times New Roman" panose="02020603050405020304" pitchFamily="18" charset="0"/>
              </a:rPr>
              <a:t>0</a:t>
            </a:r>
            <a:r>
              <a:rPr lang="en-US" altLang="zh-CN" sz="28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∙b</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∙b</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∙b</a:t>
            </a:r>
            <a:r>
              <a:rPr lang="en-US" altLang="zh-CN" sz="2800" baseline="-25000" dirty="0">
                <a:latin typeface="Times New Roman" panose="02020603050405020304" pitchFamily="18" charset="0"/>
                <a:cs typeface="Times New Roman" panose="02020603050405020304" pitchFamily="18" charset="0"/>
              </a:rPr>
              <a:t>3</a:t>
            </a:r>
            <a:endParaRPr lang="en-US" altLang="zh-CN" sz="2800" dirty="0">
              <a:latin typeface="Times New Roman" panose="02020603050405020304" pitchFamily="18" charset="0"/>
              <a:cs typeface="Times New Roman" panose="02020603050405020304" pitchFamily="18" charset="0"/>
            </a:endParaRPr>
          </a:p>
          <a:p>
            <a:pPr marL="0" indent="0" algn="ctr">
              <a:buNone/>
            </a:pPr>
            <a:r>
              <a:rPr lang="en-US" altLang="zh-CN" sz="2800" dirty="0">
                <a:latin typeface="Times New Roman" panose="02020603050405020304" pitchFamily="18" charset="0"/>
                <a:cs typeface="Times New Roman" panose="02020603050405020304" pitchFamily="18" charset="0"/>
                <a:sym typeface="+mn-ea"/>
              </a:rPr>
              <a:t>c</a:t>
            </a:r>
            <a:r>
              <a:rPr lang="en-US" altLang="zh-CN" sz="2800" baseline="-25000" dirty="0">
                <a:latin typeface="Times New Roman" panose="02020603050405020304" pitchFamily="18" charset="0"/>
                <a:cs typeface="Times New Roman" panose="02020603050405020304" pitchFamily="18" charset="0"/>
                <a:sym typeface="+mn-ea"/>
              </a:rPr>
              <a:t>1</a:t>
            </a:r>
            <a:r>
              <a:rPr lang="en-US" altLang="zh-CN" sz="2800" dirty="0">
                <a:latin typeface="Times New Roman" panose="02020603050405020304" pitchFamily="18" charset="0"/>
                <a:cs typeface="Times New Roman" panose="02020603050405020304" pitchFamily="18" charset="0"/>
                <a:sym typeface="+mn-ea"/>
              </a:rPr>
              <a:t>=a</a:t>
            </a:r>
            <a:r>
              <a:rPr lang="en-US" altLang="zh-CN" sz="2800" baseline="-25000" dirty="0">
                <a:latin typeface="Times New Roman" panose="02020603050405020304" pitchFamily="18" charset="0"/>
                <a:cs typeface="Times New Roman" panose="02020603050405020304" pitchFamily="18" charset="0"/>
                <a:sym typeface="+mn-ea"/>
              </a:rPr>
              <a:t>1</a:t>
            </a:r>
            <a:r>
              <a:rPr lang="en-US" altLang="zh-CN" sz="2800" dirty="0">
                <a:latin typeface="Times New Roman" panose="02020603050405020304" pitchFamily="18" charset="0"/>
                <a:cs typeface="Times New Roman" panose="02020603050405020304" pitchFamily="18" charset="0"/>
                <a:sym typeface="+mn-ea"/>
              </a:rPr>
              <a:t>∙b</a:t>
            </a:r>
            <a:r>
              <a:rPr lang="en-US" altLang="zh-CN" sz="2800" baseline="-25000" dirty="0">
                <a:latin typeface="Times New Roman" panose="02020603050405020304" pitchFamily="18" charset="0"/>
                <a:cs typeface="Times New Roman" panose="02020603050405020304" pitchFamily="18" charset="0"/>
                <a:sym typeface="+mn-ea"/>
              </a:rPr>
              <a:t>0</a:t>
            </a:r>
            <a:r>
              <a:rPr lang="en-US" altLang="zh-CN" sz="28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mn-ea"/>
              </a:rPr>
              <a:t>a</a:t>
            </a:r>
            <a:r>
              <a:rPr lang="en-US" altLang="zh-CN" sz="2800" baseline="-25000" dirty="0">
                <a:latin typeface="Times New Roman" panose="02020603050405020304" pitchFamily="18" charset="0"/>
                <a:cs typeface="Times New Roman" panose="02020603050405020304" pitchFamily="18" charset="0"/>
                <a:sym typeface="+mn-ea"/>
              </a:rPr>
              <a:t>0</a:t>
            </a:r>
            <a:r>
              <a:rPr lang="en-US" altLang="zh-CN" sz="2800" dirty="0">
                <a:latin typeface="Times New Roman" panose="02020603050405020304" pitchFamily="18" charset="0"/>
                <a:cs typeface="Times New Roman" panose="02020603050405020304" pitchFamily="18" charset="0"/>
                <a:sym typeface="+mn-ea"/>
              </a:rPr>
              <a:t>∙b</a:t>
            </a:r>
            <a:r>
              <a:rPr lang="en-US" altLang="zh-CN" sz="2800" baseline="-25000" dirty="0">
                <a:latin typeface="Times New Roman" panose="02020603050405020304" pitchFamily="18" charset="0"/>
                <a:cs typeface="Times New Roman" panose="02020603050405020304" pitchFamily="18" charset="0"/>
                <a:sym typeface="+mn-ea"/>
              </a:rPr>
              <a:t>1</a:t>
            </a:r>
            <a:r>
              <a:rPr lang="en-US" altLang="zh-CN" sz="28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mn-ea"/>
              </a:rPr>
              <a:t>a</a:t>
            </a:r>
            <a:r>
              <a:rPr lang="en-US" altLang="zh-CN" sz="2800" baseline="-25000" dirty="0">
                <a:latin typeface="Times New Roman" panose="02020603050405020304" pitchFamily="18" charset="0"/>
                <a:cs typeface="Times New Roman" panose="02020603050405020304" pitchFamily="18" charset="0"/>
                <a:sym typeface="+mn-ea"/>
              </a:rPr>
              <a:t>3</a:t>
            </a:r>
            <a:r>
              <a:rPr lang="en-US" altLang="zh-CN" sz="2800" dirty="0">
                <a:latin typeface="Times New Roman" panose="02020603050405020304" pitchFamily="18" charset="0"/>
                <a:cs typeface="Times New Roman" panose="02020603050405020304" pitchFamily="18" charset="0"/>
                <a:sym typeface="+mn-ea"/>
              </a:rPr>
              <a:t>∙b</a:t>
            </a:r>
            <a:r>
              <a:rPr lang="en-US" altLang="zh-CN" sz="2800" baseline="-25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mn-ea"/>
              </a:rPr>
              <a:t>a</a:t>
            </a:r>
            <a:r>
              <a:rPr lang="en-US" altLang="zh-CN" sz="2800" baseline="-25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cs typeface="Times New Roman" panose="02020603050405020304" pitchFamily="18" charset="0"/>
                <a:sym typeface="+mn-ea"/>
              </a:rPr>
              <a:t>∙b</a:t>
            </a:r>
            <a:r>
              <a:rPr lang="en-US" altLang="zh-CN" sz="2800" baseline="-25000" dirty="0">
                <a:latin typeface="Times New Roman" panose="02020603050405020304" pitchFamily="18" charset="0"/>
                <a:cs typeface="Times New Roman" panose="02020603050405020304" pitchFamily="18" charset="0"/>
                <a:sym typeface="+mn-ea"/>
              </a:rPr>
              <a:t>3</a:t>
            </a:r>
            <a:endParaRPr lang="en-US" altLang="zh-CN" sz="2800" dirty="0">
              <a:latin typeface="Times New Roman" panose="02020603050405020304" pitchFamily="18" charset="0"/>
              <a:cs typeface="Times New Roman" panose="02020603050405020304" pitchFamily="18" charset="0"/>
            </a:endParaRPr>
          </a:p>
          <a:p>
            <a:pPr marL="0" indent="0" algn="ctr">
              <a:buNone/>
            </a:pPr>
            <a:r>
              <a:rPr lang="en-US" altLang="zh-CN" sz="2800" dirty="0">
                <a:latin typeface="Times New Roman" panose="02020603050405020304" pitchFamily="18" charset="0"/>
                <a:cs typeface="Times New Roman" panose="02020603050405020304" pitchFamily="18" charset="0"/>
                <a:sym typeface="+mn-ea"/>
              </a:rPr>
              <a:t>c</a:t>
            </a:r>
            <a:r>
              <a:rPr lang="en-US" altLang="zh-CN" sz="2800" baseline="-25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cs typeface="Times New Roman" panose="02020603050405020304" pitchFamily="18" charset="0"/>
                <a:sym typeface="+mn-ea"/>
              </a:rPr>
              <a:t>=a</a:t>
            </a:r>
            <a:r>
              <a:rPr lang="en-US" altLang="zh-CN" sz="2800" baseline="-25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cs typeface="Times New Roman" panose="02020603050405020304" pitchFamily="18" charset="0"/>
                <a:sym typeface="+mn-ea"/>
              </a:rPr>
              <a:t>∙b</a:t>
            </a:r>
            <a:r>
              <a:rPr lang="en-US" altLang="zh-CN" sz="2800" baseline="-25000" dirty="0">
                <a:latin typeface="Times New Roman" panose="02020603050405020304" pitchFamily="18" charset="0"/>
                <a:cs typeface="Times New Roman" panose="02020603050405020304" pitchFamily="18" charset="0"/>
                <a:sym typeface="+mn-ea"/>
              </a:rPr>
              <a:t>0</a:t>
            </a:r>
            <a:r>
              <a:rPr lang="en-US" altLang="zh-CN" sz="28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mn-ea"/>
              </a:rPr>
              <a:t>a</a:t>
            </a:r>
            <a:r>
              <a:rPr lang="en-US" altLang="zh-CN" sz="2800" baseline="-25000" dirty="0">
                <a:latin typeface="Times New Roman" panose="02020603050405020304" pitchFamily="18" charset="0"/>
                <a:cs typeface="Times New Roman" panose="02020603050405020304" pitchFamily="18" charset="0"/>
                <a:sym typeface="+mn-ea"/>
              </a:rPr>
              <a:t>1</a:t>
            </a:r>
            <a:r>
              <a:rPr lang="en-US" altLang="zh-CN" sz="2800" dirty="0">
                <a:latin typeface="Times New Roman" panose="02020603050405020304" pitchFamily="18" charset="0"/>
                <a:cs typeface="Times New Roman" panose="02020603050405020304" pitchFamily="18" charset="0"/>
                <a:sym typeface="+mn-ea"/>
              </a:rPr>
              <a:t>∙b</a:t>
            </a:r>
            <a:r>
              <a:rPr lang="en-US" altLang="zh-CN" sz="2800" baseline="-25000" dirty="0">
                <a:latin typeface="Times New Roman" panose="02020603050405020304" pitchFamily="18" charset="0"/>
                <a:cs typeface="Times New Roman" panose="02020603050405020304" pitchFamily="18" charset="0"/>
                <a:sym typeface="+mn-ea"/>
              </a:rPr>
              <a:t>1</a:t>
            </a:r>
            <a:r>
              <a:rPr lang="en-US" altLang="zh-CN" sz="28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mn-ea"/>
              </a:rPr>
              <a:t>a</a:t>
            </a:r>
            <a:r>
              <a:rPr lang="en-US" altLang="zh-CN" sz="2800" baseline="-25000" dirty="0">
                <a:latin typeface="Times New Roman" panose="02020603050405020304" pitchFamily="18" charset="0"/>
                <a:cs typeface="Times New Roman" panose="02020603050405020304" pitchFamily="18" charset="0"/>
                <a:sym typeface="+mn-ea"/>
              </a:rPr>
              <a:t>0</a:t>
            </a:r>
            <a:r>
              <a:rPr lang="en-US" altLang="zh-CN" sz="2800" dirty="0">
                <a:latin typeface="Times New Roman" panose="02020603050405020304" pitchFamily="18" charset="0"/>
                <a:cs typeface="Times New Roman" panose="02020603050405020304" pitchFamily="18" charset="0"/>
                <a:sym typeface="+mn-ea"/>
              </a:rPr>
              <a:t>∙b</a:t>
            </a:r>
            <a:r>
              <a:rPr lang="en-US" altLang="zh-CN" sz="2800" baseline="-25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mn-ea"/>
              </a:rPr>
              <a:t>a</a:t>
            </a:r>
            <a:r>
              <a:rPr lang="en-US" altLang="zh-CN" sz="2800" baseline="-25000" dirty="0">
                <a:latin typeface="Times New Roman" panose="02020603050405020304" pitchFamily="18" charset="0"/>
                <a:cs typeface="Times New Roman" panose="02020603050405020304" pitchFamily="18" charset="0"/>
                <a:sym typeface="+mn-ea"/>
              </a:rPr>
              <a:t>3</a:t>
            </a:r>
            <a:r>
              <a:rPr lang="en-US" altLang="zh-CN" sz="2800" dirty="0">
                <a:latin typeface="Times New Roman" panose="02020603050405020304" pitchFamily="18" charset="0"/>
                <a:cs typeface="Times New Roman" panose="02020603050405020304" pitchFamily="18" charset="0"/>
                <a:sym typeface="+mn-ea"/>
              </a:rPr>
              <a:t>∙b</a:t>
            </a:r>
            <a:r>
              <a:rPr lang="en-US" altLang="zh-CN" sz="2800" baseline="-25000" dirty="0">
                <a:latin typeface="Times New Roman" panose="02020603050405020304" pitchFamily="18" charset="0"/>
                <a:cs typeface="Times New Roman" panose="02020603050405020304" pitchFamily="18" charset="0"/>
                <a:sym typeface="+mn-ea"/>
              </a:rPr>
              <a:t>3</a:t>
            </a:r>
            <a:endParaRPr lang="en-US" altLang="zh-CN" sz="2800" dirty="0">
              <a:latin typeface="Times New Roman" panose="02020603050405020304" pitchFamily="18" charset="0"/>
              <a:cs typeface="Times New Roman" panose="02020603050405020304" pitchFamily="18" charset="0"/>
            </a:endParaRPr>
          </a:p>
          <a:p>
            <a:pPr marL="0" indent="0" algn="ctr">
              <a:buNone/>
            </a:pPr>
            <a:r>
              <a:rPr lang="en-US" altLang="zh-CN" sz="2800" dirty="0">
                <a:latin typeface="Times New Roman" panose="02020603050405020304" pitchFamily="18" charset="0"/>
                <a:cs typeface="Times New Roman" panose="02020603050405020304" pitchFamily="18" charset="0"/>
                <a:sym typeface="+mn-ea"/>
              </a:rPr>
              <a:t>c</a:t>
            </a:r>
            <a:r>
              <a:rPr lang="en-US" altLang="zh-CN" sz="2800" baseline="-25000" dirty="0">
                <a:latin typeface="Times New Roman" panose="02020603050405020304" pitchFamily="18" charset="0"/>
                <a:cs typeface="Times New Roman" panose="02020603050405020304" pitchFamily="18" charset="0"/>
                <a:sym typeface="+mn-ea"/>
              </a:rPr>
              <a:t>3</a:t>
            </a:r>
            <a:r>
              <a:rPr lang="en-US" altLang="zh-CN" sz="2800" dirty="0">
                <a:latin typeface="Times New Roman" panose="02020603050405020304" pitchFamily="18" charset="0"/>
                <a:cs typeface="Times New Roman" panose="02020603050405020304" pitchFamily="18" charset="0"/>
                <a:sym typeface="+mn-ea"/>
              </a:rPr>
              <a:t>=a</a:t>
            </a:r>
            <a:r>
              <a:rPr lang="en-US" altLang="zh-CN" sz="2800" baseline="-25000" dirty="0">
                <a:latin typeface="Times New Roman" panose="02020603050405020304" pitchFamily="18" charset="0"/>
                <a:cs typeface="Times New Roman" panose="02020603050405020304" pitchFamily="18" charset="0"/>
                <a:sym typeface="+mn-ea"/>
              </a:rPr>
              <a:t>3</a:t>
            </a:r>
            <a:r>
              <a:rPr lang="en-US" altLang="zh-CN" sz="2800" dirty="0">
                <a:latin typeface="Times New Roman" panose="02020603050405020304" pitchFamily="18" charset="0"/>
                <a:cs typeface="Times New Roman" panose="02020603050405020304" pitchFamily="18" charset="0"/>
                <a:sym typeface="+mn-ea"/>
              </a:rPr>
              <a:t>∙b</a:t>
            </a:r>
            <a:r>
              <a:rPr lang="en-US" altLang="zh-CN" sz="2800" baseline="-25000" dirty="0">
                <a:latin typeface="Times New Roman" panose="02020603050405020304" pitchFamily="18" charset="0"/>
                <a:cs typeface="Times New Roman" panose="02020603050405020304" pitchFamily="18" charset="0"/>
                <a:sym typeface="+mn-ea"/>
              </a:rPr>
              <a:t>0</a:t>
            </a:r>
            <a:r>
              <a:rPr lang="en-US" altLang="zh-CN" sz="28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mn-ea"/>
              </a:rPr>
              <a:t>a</a:t>
            </a:r>
            <a:r>
              <a:rPr lang="en-US" altLang="zh-CN" sz="2800" baseline="-25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cs typeface="Times New Roman" panose="02020603050405020304" pitchFamily="18" charset="0"/>
                <a:sym typeface="+mn-ea"/>
              </a:rPr>
              <a:t>∙b</a:t>
            </a:r>
            <a:r>
              <a:rPr lang="en-US" altLang="zh-CN" sz="2800" baseline="-25000" dirty="0">
                <a:latin typeface="Times New Roman" panose="02020603050405020304" pitchFamily="18" charset="0"/>
                <a:cs typeface="Times New Roman" panose="02020603050405020304" pitchFamily="18" charset="0"/>
                <a:sym typeface="+mn-ea"/>
              </a:rPr>
              <a:t>1</a:t>
            </a:r>
            <a:r>
              <a:rPr lang="en-US" altLang="zh-CN" sz="28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mn-ea"/>
              </a:rPr>
              <a:t>a</a:t>
            </a:r>
            <a:r>
              <a:rPr lang="en-US" altLang="zh-CN" sz="2800" baseline="-25000" dirty="0">
                <a:latin typeface="Times New Roman" panose="02020603050405020304" pitchFamily="18" charset="0"/>
                <a:cs typeface="Times New Roman" panose="02020603050405020304" pitchFamily="18" charset="0"/>
                <a:sym typeface="+mn-ea"/>
              </a:rPr>
              <a:t>1</a:t>
            </a:r>
            <a:r>
              <a:rPr lang="en-US" altLang="zh-CN" sz="2800" dirty="0">
                <a:latin typeface="Times New Roman" panose="02020603050405020304" pitchFamily="18" charset="0"/>
                <a:cs typeface="Times New Roman" panose="02020603050405020304" pitchFamily="18" charset="0"/>
                <a:sym typeface="+mn-ea"/>
              </a:rPr>
              <a:t>∙b</a:t>
            </a:r>
            <a:r>
              <a:rPr lang="en-US" altLang="zh-CN" sz="2800" baseline="-25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mn-ea"/>
              </a:rPr>
              <a:t>a</a:t>
            </a:r>
            <a:r>
              <a:rPr lang="en-US" altLang="zh-CN" sz="2800" baseline="-25000" dirty="0">
                <a:latin typeface="Times New Roman" panose="02020603050405020304" pitchFamily="18" charset="0"/>
                <a:cs typeface="Times New Roman" panose="02020603050405020304" pitchFamily="18" charset="0"/>
                <a:sym typeface="+mn-ea"/>
              </a:rPr>
              <a:t>0</a:t>
            </a:r>
            <a:r>
              <a:rPr lang="en-US" altLang="zh-CN" sz="2800" dirty="0">
                <a:latin typeface="Times New Roman" panose="02020603050405020304" pitchFamily="18" charset="0"/>
                <a:cs typeface="Times New Roman" panose="02020603050405020304" pitchFamily="18" charset="0"/>
                <a:sym typeface="+mn-ea"/>
              </a:rPr>
              <a:t>∙b</a:t>
            </a:r>
            <a:r>
              <a:rPr lang="en-US" altLang="zh-CN" sz="2800" baseline="-25000" dirty="0">
                <a:latin typeface="Times New Roman" panose="02020603050405020304" pitchFamily="18" charset="0"/>
                <a:cs typeface="Times New Roman" panose="02020603050405020304" pitchFamily="18" charset="0"/>
                <a:sym typeface="+mn-ea"/>
              </a:rPr>
              <a:t>3</a:t>
            </a:r>
            <a:endParaRPr lang="en-US" altLang="zh-CN" sz="2800" dirty="0">
              <a:latin typeface="Times New Roman" panose="02020603050405020304" pitchFamily="18" charset="0"/>
              <a:cs typeface="Times New Roman" panose="02020603050405020304" pitchFamily="18" charset="0"/>
            </a:endParaRPr>
          </a:p>
          <a:p>
            <a:pPr marL="0" indent="0" algn="ctr">
              <a:buNone/>
            </a:pPr>
            <a:endParaRPr lang="en-US" altLang="zh-CN" sz="2800" dirty="0">
              <a:latin typeface="Arial" panose="020B0604020202020204" pitchFamily="34" charset="0"/>
              <a:cs typeface="Arial" panose="020B0604020202020204" pitchFamily="34" charset="0"/>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CCBA128-2DBF-46B5-9633-2D77BD0DC994}"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0"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22"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67</a:t>
            </a:fld>
            <a:endParaRPr lang="en-US" altLang="zh-CN" sz="1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3.3.2 AES 的数学基础</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28625" y="1897856"/>
                <a:ext cx="8515350" cy="4124325"/>
              </a:xfrm>
            </p:spPr>
            <p:txBody>
              <a:bodyPr/>
              <a:lstStyle/>
              <a:p>
                <a:pPr marL="0" indent="720000">
                  <a:buNone/>
                </a:pPr>
                <a:r>
                  <a:rPr lang="zh-CN" altLang="en-US" sz="2800" dirty="0"/>
                  <a:t>用一个固定多项式</a:t>
                </a:r>
                <a:r>
                  <a:rPr lang="zh-CN" altLang="en-US" sz="2800"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a:t>
                </a:r>
                <a:r>
                  <a:rPr lang="zh-CN" altLang="en-US" sz="2800" dirty="0"/>
                  <a:t>与多项式</a:t>
                </a:r>
                <a:r>
                  <a:rPr lang="zh-CN" altLang="en-US" sz="2800" dirty="0">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a:t>
                </a:r>
                <a:r>
                  <a:rPr lang="zh-CN" altLang="en-US" sz="2800" dirty="0"/>
                  <a:t>做</a:t>
                </a:r>
                <a:r>
                  <a:rPr lang="zh-CN" altLang="en-US" sz="2800" dirty="0">
                    <a:latin typeface="Times New Roman" panose="02020603050405020304" pitchFamily="18" charset="0"/>
                    <a:cs typeface="Times New Roman" panose="02020603050405020304" pitchFamily="18" charset="0"/>
                  </a:rPr>
                  <a:t>⨂</a:t>
                </a:r>
                <a:r>
                  <a:rPr lang="zh-CN" altLang="en-US" sz="2800" dirty="0"/>
                  <a:t>运算可以写成矩阵乘法，故可以将上述计算表示为      </a:t>
                </a:r>
                <a14:m>
                  <m:oMath xmlns:m="http://schemas.openxmlformats.org/officeDocument/2006/math">
                    <m:r>
                      <a:rPr lang="en-US" altLang="zh-CN" sz="2800" b="0" i="0" smtClean="0">
                        <a:latin typeface="Cambria Math" panose="02040503050406030204" pitchFamily="18" charset="0"/>
                      </a:rPr>
                      <m:t>                           </m:t>
                    </m:r>
                    <m:d>
                      <m:dPr>
                        <m:ctrlPr>
                          <a:rPr lang="en-US" altLang="zh-CN" sz="2800" i="1" smtClean="0">
                            <a:latin typeface="Cambria Math"/>
                          </a:rPr>
                        </m:ctrlPr>
                      </m:dPr>
                      <m:e>
                        <m:eqArr>
                          <m:eqArrPr>
                            <m:ctrlPr>
                              <a:rPr lang="en-US" altLang="zh-CN" sz="2800" b="0" i="1" smtClean="0">
                                <a:latin typeface="Cambria Math"/>
                              </a:rPr>
                            </m:ctrlPr>
                          </m:eqArrPr>
                          <m:e>
                            <m:r>
                              <m:rPr>
                                <m:nor/>
                              </m:rPr>
                              <a:rPr lang="en-US" altLang="zh-CN" sz="2800" b="0" i="0" smtClean="0">
                                <a:latin typeface="Times New Roman" panose="02020603050405020304" pitchFamily="18" charset="0"/>
                                <a:cs typeface="Times New Roman" panose="02020603050405020304" pitchFamily="18" charset="0"/>
                              </a:rPr>
                              <m:t>c</m:t>
                            </m:r>
                            <m:r>
                              <m:rPr>
                                <m:nor/>
                              </m:rPr>
                              <a:rPr lang="en-US" altLang="zh-CN" sz="2800" b="0" i="0" baseline="-25000" smtClean="0">
                                <a:latin typeface="Times New Roman" panose="02020603050405020304" pitchFamily="18" charset="0"/>
                                <a:cs typeface="Times New Roman" panose="02020603050405020304" pitchFamily="18" charset="0"/>
                              </a:rPr>
                              <m:t>0</m:t>
                            </m:r>
                          </m:e>
                          <m:e>
                            <m:r>
                              <m:rPr>
                                <m:nor/>
                              </m:rPr>
                              <a:rPr lang="en-US" altLang="zh-CN" sz="2800" b="0" i="0" smtClean="0">
                                <a:latin typeface="Times New Roman" panose="02020603050405020304" pitchFamily="18" charset="0"/>
                                <a:cs typeface="Times New Roman" panose="02020603050405020304" pitchFamily="18" charset="0"/>
                              </a:rPr>
                              <m:t>c</m:t>
                            </m:r>
                            <m:r>
                              <m:rPr>
                                <m:nor/>
                              </m:rPr>
                              <a:rPr lang="en-US" altLang="zh-CN" sz="2800" b="0" i="0" baseline="-25000" smtClean="0">
                                <a:latin typeface="Times New Roman" panose="02020603050405020304" pitchFamily="18" charset="0"/>
                                <a:cs typeface="Times New Roman" panose="02020603050405020304" pitchFamily="18" charset="0"/>
                              </a:rPr>
                              <m:t>1</m:t>
                            </m:r>
                          </m:e>
                          <m:e>
                            <m:r>
                              <m:rPr>
                                <m:nor/>
                              </m:rPr>
                              <a:rPr lang="en-US" altLang="zh-CN" sz="2800" b="0" i="0" smtClean="0">
                                <a:latin typeface="Times New Roman" panose="02020603050405020304" pitchFamily="18" charset="0"/>
                                <a:cs typeface="Times New Roman" panose="02020603050405020304" pitchFamily="18" charset="0"/>
                              </a:rPr>
                              <m:t>c</m:t>
                            </m:r>
                            <m:r>
                              <m:rPr>
                                <m:nor/>
                              </m:rPr>
                              <a:rPr lang="en-US" altLang="zh-CN" sz="2800" b="0" i="0" baseline="-25000" smtClean="0">
                                <a:latin typeface="Times New Roman" panose="02020603050405020304" pitchFamily="18" charset="0"/>
                                <a:cs typeface="Times New Roman" panose="02020603050405020304" pitchFamily="18" charset="0"/>
                              </a:rPr>
                              <m:t>2</m:t>
                            </m:r>
                          </m:e>
                          <m:e>
                            <m:r>
                              <m:rPr>
                                <m:nor/>
                              </m:rPr>
                              <a:rPr lang="en-US" altLang="zh-CN" sz="2800" b="0" i="0" smtClean="0">
                                <a:latin typeface="Times New Roman" panose="02020603050405020304" pitchFamily="18" charset="0"/>
                                <a:cs typeface="Times New Roman" panose="02020603050405020304" pitchFamily="18" charset="0"/>
                              </a:rPr>
                              <m:t>c</m:t>
                            </m:r>
                            <m:r>
                              <m:rPr>
                                <m:nor/>
                              </m:rPr>
                              <a:rPr lang="en-US" altLang="zh-CN" sz="2800" b="0" i="0" baseline="-25000" smtClean="0">
                                <a:latin typeface="Times New Roman" panose="02020603050405020304" pitchFamily="18" charset="0"/>
                                <a:cs typeface="Times New Roman" panose="02020603050405020304" pitchFamily="18" charset="0"/>
                              </a:rPr>
                              <m:t>3</m:t>
                            </m:r>
                          </m:e>
                        </m:eqArr>
                      </m:e>
                    </m:d>
                    <m:r>
                      <m:rPr>
                        <m:nor/>
                      </m:rPr>
                      <a:rPr lang="en-US" altLang="zh-CN" sz="2800" b="0" i="0" smtClean="0">
                        <a:latin typeface="Times New Roman" panose="02020603050405020304" pitchFamily="18" charset="0"/>
                        <a:cs typeface="Times New Roman" panose="02020603050405020304" pitchFamily="18" charset="0"/>
                      </a:rPr>
                      <m:t>=</m:t>
                    </m:r>
                    <m:d>
                      <m:dPr>
                        <m:ctrlPr>
                          <a:rPr lang="en-US" altLang="zh-CN" sz="2800" b="0" i="1" smtClean="0">
                            <a:latin typeface="Cambria Math"/>
                          </a:rPr>
                        </m:ctrlPr>
                      </m:dPr>
                      <m:e>
                        <m:eqArr>
                          <m:eqArrPr>
                            <m:ctrlPr>
                              <a:rPr lang="en-US" altLang="zh-CN" sz="2800" b="0" i="1" smtClean="0">
                                <a:latin typeface="Cambria Math"/>
                              </a:rPr>
                            </m:ctrlPr>
                          </m:eqArrPr>
                          <m:e>
                            <m:r>
                              <m:rPr>
                                <m:nor/>
                              </m:rPr>
                              <a:rPr lang="en-US" altLang="zh-CN" sz="2800" b="0" i="0" smtClean="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0</m:t>
                            </m:r>
                            <m:r>
                              <m:rPr>
                                <m:nor/>
                              </m:rPr>
                              <a:rPr lang="en-US" altLang="zh-CN" sz="2800" b="0" i="0" smtClean="0">
                                <a:latin typeface="Times New Roman" panose="02020603050405020304" pitchFamily="18" charset="0"/>
                                <a:cs typeface="Times New Roman" panose="02020603050405020304" pitchFamily="18" charset="0"/>
                              </a:rPr>
                              <m:t> </m:t>
                            </m:r>
                            <m:r>
                              <m:rPr>
                                <m:nor/>
                              </m:rPr>
                              <a:rPr lang="en-US" altLang="zh-CN" sz="2800" b="0" i="0" smtClean="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3</m:t>
                            </m:r>
                            <m:r>
                              <m:rPr>
                                <m:nor/>
                              </m:rPr>
                              <a:rPr lang="en-US" altLang="zh-CN" sz="2800" b="0" i="0" smtClean="0">
                                <a:latin typeface="Times New Roman" panose="02020603050405020304" pitchFamily="18" charset="0"/>
                                <a:cs typeface="Times New Roman" panose="02020603050405020304" pitchFamily="18" charset="0"/>
                              </a:rPr>
                              <m:t> </m:t>
                            </m:r>
                            <m:r>
                              <m:rPr>
                                <m:nor/>
                              </m:rPr>
                              <a:rPr lang="en-US" altLang="zh-CN" sz="2800" b="0" i="0" smtClean="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2</m:t>
                            </m:r>
                            <m:r>
                              <m:rPr>
                                <m:nor/>
                              </m:rPr>
                              <a:rPr lang="en-US" altLang="zh-CN" sz="2800" b="0" i="0" smtClean="0">
                                <a:latin typeface="Times New Roman" panose="02020603050405020304" pitchFamily="18" charset="0"/>
                                <a:cs typeface="Times New Roman" panose="02020603050405020304" pitchFamily="18" charset="0"/>
                              </a:rPr>
                              <m:t> </m:t>
                            </m:r>
                            <m:r>
                              <m:rPr>
                                <m:nor/>
                              </m:rPr>
                              <a:rPr lang="en-US" altLang="zh-CN" sz="2800" b="0" i="0" smtClean="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1</m:t>
                            </m:r>
                          </m:e>
                          <m:e>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1</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0</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3</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2</m:t>
                            </m:r>
                          </m:e>
                          <m:e>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2</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1</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0</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3</m:t>
                            </m:r>
                          </m:e>
                          <m:e>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3</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2</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1</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0</m:t>
                            </m:r>
                          </m:e>
                        </m:eqArr>
                      </m:e>
                    </m:d>
                    <m:d>
                      <m:dPr>
                        <m:ctrlPr>
                          <a:rPr lang="en-US" altLang="zh-CN" sz="2800" b="0" i="1" smtClean="0">
                            <a:latin typeface="Cambria Math"/>
                          </a:rPr>
                        </m:ctrlPr>
                      </m:dPr>
                      <m:e>
                        <m:eqArr>
                          <m:eqArrPr>
                            <m:ctrlPr>
                              <a:rPr lang="en-US" altLang="zh-CN" sz="2800" b="0" i="1" smtClean="0">
                                <a:latin typeface="Cambria Math"/>
                              </a:rPr>
                            </m:ctrlPr>
                          </m:eqArrPr>
                          <m:e>
                            <m:r>
                              <m:rPr>
                                <m:nor/>
                              </m:rPr>
                              <a:rPr lang="en-US" altLang="zh-CN" sz="2800" b="0" i="0" smtClean="0">
                                <a:latin typeface="Times New Roman" panose="02020603050405020304" pitchFamily="18" charset="0"/>
                                <a:cs typeface="Times New Roman" panose="02020603050405020304" pitchFamily="18" charset="0"/>
                              </a:rPr>
                              <m:t>b</m:t>
                            </m:r>
                            <m:r>
                              <m:rPr>
                                <m:nor/>
                              </m:rPr>
                              <a:rPr lang="en-US" altLang="zh-CN" sz="2800" b="0" i="0" baseline="-25000" smtClean="0">
                                <a:latin typeface="Times New Roman" panose="02020603050405020304" pitchFamily="18" charset="0"/>
                                <a:cs typeface="Times New Roman" panose="02020603050405020304" pitchFamily="18" charset="0"/>
                              </a:rPr>
                              <m:t>0</m:t>
                            </m:r>
                          </m:e>
                          <m:e>
                            <m:r>
                              <m:rPr>
                                <m:nor/>
                              </m:rPr>
                              <a:rPr lang="en-US" altLang="zh-CN" sz="2800" b="0" i="0" smtClean="0">
                                <a:latin typeface="Times New Roman" panose="02020603050405020304" pitchFamily="18" charset="0"/>
                                <a:cs typeface="Times New Roman" panose="02020603050405020304" pitchFamily="18" charset="0"/>
                              </a:rPr>
                              <m:t>b</m:t>
                            </m:r>
                            <m:r>
                              <m:rPr>
                                <m:nor/>
                              </m:rPr>
                              <a:rPr lang="en-US" altLang="zh-CN" sz="2800" b="0" i="0" baseline="-25000" smtClean="0">
                                <a:latin typeface="Times New Roman" panose="02020603050405020304" pitchFamily="18" charset="0"/>
                                <a:cs typeface="Times New Roman" panose="02020603050405020304" pitchFamily="18" charset="0"/>
                              </a:rPr>
                              <m:t>1</m:t>
                            </m:r>
                          </m:e>
                          <m:e>
                            <m:r>
                              <m:rPr>
                                <m:nor/>
                              </m:rPr>
                              <a:rPr lang="en-US" altLang="zh-CN" sz="2800" b="0" i="0" smtClean="0">
                                <a:latin typeface="Times New Roman" panose="02020603050405020304" pitchFamily="18" charset="0"/>
                                <a:cs typeface="Times New Roman" panose="02020603050405020304" pitchFamily="18" charset="0"/>
                              </a:rPr>
                              <m:t>b</m:t>
                            </m:r>
                            <m:r>
                              <m:rPr>
                                <m:nor/>
                              </m:rPr>
                              <a:rPr lang="en-US" altLang="zh-CN" sz="2800" b="0" i="0" baseline="-25000" smtClean="0">
                                <a:latin typeface="Times New Roman" panose="02020603050405020304" pitchFamily="18" charset="0"/>
                                <a:cs typeface="Times New Roman" panose="02020603050405020304" pitchFamily="18" charset="0"/>
                              </a:rPr>
                              <m:t>2</m:t>
                            </m:r>
                          </m:e>
                          <m:e>
                            <m:r>
                              <m:rPr>
                                <m:nor/>
                              </m:rPr>
                              <a:rPr lang="en-US" altLang="zh-CN" sz="2800" b="0" i="0" smtClean="0">
                                <a:latin typeface="Times New Roman" panose="02020603050405020304" pitchFamily="18" charset="0"/>
                                <a:cs typeface="Times New Roman" panose="02020603050405020304" pitchFamily="18" charset="0"/>
                              </a:rPr>
                              <m:t>b</m:t>
                            </m:r>
                            <m:r>
                              <m:rPr>
                                <m:nor/>
                              </m:rPr>
                              <a:rPr lang="en-US" altLang="zh-CN" sz="2800" b="0" i="0" baseline="-25000" smtClean="0">
                                <a:latin typeface="Times New Roman" panose="02020603050405020304" pitchFamily="18" charset="0"/>
                                <a:cs typeface="Times New Roman" panose="02020603050405020304" pitchFamily="18" charset="0"/>
                              </a:rPr>
                              <m:t>3</m:t>
                            </m:r>
                          </m:e>
                        </m:eqArr>
                      </m:e>
                    </m:d>
                  </m:oMath>
                </a14:m>
                <a:r>
                  <a:rPr lang="zh-CN" altLang="en-US" sz="2800" dirty="0"/>
                  <a:t>                                                                               </a:t>
                </a:r>
                <a:endParaRPr lang="en-US" altLang="zh-CN" sz="2800" dirty="0"/>
              </a:p>
              <a:p>
                <a:pPr marL="0" indent="720000">
                  <a:buNone/>
                </a:pPr>
                <a:r>
                  <a:rPr lang="en-US" altLang="zh-CN" sz="2800" dirty="0" err="1"/>
                  <a:t>其中，矩阵是一个循环矩阵</a:t>
                </a:r>
                <a:r>
                  <a:rPr lang="en-US" altLang="zh-CN" sz="2800" dirty="0" smtClean="0"/>
                  <a:t>。</a:t>
                </a:r>
                <a:endParaRPr lang="en-US" altLang="zh-CN"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28625" y="1897856"/>
                <a:ext cx="8515350" cy="4124325"/>
              </a:xfrm>
              <a:blipFill rotWithShape="1">
                <a:blip r:embed="rId2"/>
                <a:stretch>
                  <a:fillRect l="-1432" t="-1920" r="-7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E4413B6-BCA6-4485-9F21-3FCFB9092C78}"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10"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68</a:t>
            </a:fld>
            <a:endParaRPr lang="en-US" altLang="zh-CN" sz="1400" dirty="0"/>
          </a:p>
        </p:txBody>
      </p:sp>
    </p:spTree>
    <p:extLst>
      <p:ext uri="{BB962C8B-B14F-4D97-AF65-F5344CB8AC3E}">
        <p14:creationId xmlns:p14="http://schemas.microsoft.com/office/powerpoint/2010/main" val="34139908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3.3.2 AES 的数学基础</a:t>
            </a:r>
            <a:endParaRPr lang="zh-CN" altLang="en-US"/>
          </a:p>
        </p:txBody>
      </p:sp>
      <p:sp>
        <p:nvSpPr>
          <p:cNvPr id="3" name="内容占位符 2"/>
          <p:cNvSpPr>
            <a:spLocks noGrp="1"/>
          </p:cNvSpPr>
          <p:nvPr>
            <p:ph idx="1"/>
          </p:nvPr>
        </p:nvSpPr>
        <p:spPr>
          <a:xfrm>
            <a:off x="428625" y="1897857"/>
            <a:ext cx="8515350" cy="2611264"/>
          </a:xfrm>
        </p:spPr>
        <p:txBody>
          <a:bodyPr/>
          <a:lstStyle/>
          <a:p>
            <a:pPr>
              <a:buSzPct val="100000"/>
              <a:buFont typeface="Wingdings" pitchFamily="2" charset="2"/>
              <a:buChar char="Ø"/>
            </a:pPr>
            <a:r>
              <a:rPr lang="en-US" altLang="zh-CN" dirty="0" err="1" smtClean="0"/>
              <a:t>注意</a:t>
            </a:r>
            <a:r>
              <a:rPr lang="en-US" altLang="zh-CN" dirty="0" err="1">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(x)</a:t>
            </a:r>
            <a:r>
              <a:rPr lang="en-US" altLang="zh-CN" dirty="0"/>
              <a:t>不是</a:t>
            </a:r>
            <a:r>
              <a:rPr lang="en-US" altLang="zh-CN" dirty="0">
                <a:latin typeface="Times New Roman" panose="02020603050405020304" pitchFamily="18" charset="0"/>
                <a:cs typeface="Times New Roman" panose="02020603050405020304" pitchFamily="18" charset="0"/>
              </a:rPr>
              <a:t>GF(2</a:t>
            </a:r>
            <a:r>
              <a:rPr lang="en-US" altLang="zh-CN" baseline="30000" dirty="0">
                <a:latin typeface="Times New Roman" panose="02020603050405020304" pitchFamily="18" charset="0"/>
                <a:cs typeface="Times New Roman" panose="02020603050405020304" pitchFamily="18" charset="0"/>
              </a:rPr>
              <a:t>8</a:t>
            </a:r>
            <a:r>
              <a:rPr lang="en-US" altLang="zh-CN" dirty="0">
                <a:latin typeface="Times New Roman" panose="02020603050405020304" pitchFamily="18" charset="0"/>
                <a:cs typeface="Times New Roman" panose="02020603050405020304" pitchFamily="18" charset="0"/>
              </a:rPr>
              <a:t>)</a:t>
            </a:r>
            <a:r>
              <a:rPr lang="en-US" altLang="zh-CN" dirty="0" err="1"/>
              <a:t>上的不可约多项式（甚至也不是</a:t>
            </a:r>
            <a:r>
              <a:rPr lang="en-US" altLang="zh-CN" dirty="0" err="1">
                <a:latin typeface="Times New Roman" panose="02020603050405020304" pitchFamily="18" charset="0"/>
                <a:cs typeface="Times New Roman" panose="02020603050405020304" pitchFamily="18" charset="0"/>
              </a:rPr>
              <a:t>GF</a:t>
            </a:r>
            <a:r>
              <a:rPr lang="en-US" altLang="zh-CN" dirty="0">
                <a:latin typeface="Times New Roman" panose="02020603050405020304" pitchFamily="18" charset="0"/>
                <a:cs typeface="Times New Roman" panose="02020603050405020304" pitchFamily="18" charset="0"/>
              </a:rPr>
              <a:t>(2)</a:t>
            </a:r>
            <a:r>
              <a:rPr lang="en-US" altLang="zh-CN" dirty="0" err="1"/>
              <a:t>上的不可约多项式</a:t>
            </a:r>
            <a:r>
              <a:rPr lang="en-US" altLang="zh-CN" dirty="0" smtClean="0"/>
              <a:t>），</a:t>
            </a:r>
          </a:p>
          <a:p>
            <a:pPr>
              <a:buSzPct val="100000"/>
              <a:buFont typeface="Wingdings" pitchFamily="2" charset="2"/>
              <a:buChar char="Ø"/>
            </a:pPr>
            <a:r>
              <a:rPr lang="en-US" altLang="zh-CN" dirty="0" err="1" smtClean="0"/>
              <a:t>因此被一个固定多项式相乘不一定是可逆的</a:t>
            </a:r>
            <a:r>
              <a:rPr lang="en-US" altLang="zh-CN" dirty="0"/>
              <a:t>。</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E4413B6-BCA6-4485-9F21-3FCFB9092C78}"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10"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69</a:t>
            </a:fld>
            <a:endParaRPr lang="en-US" altLang="zh-CN"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FF0000"/>
                </a:solidFill>
                <a:latin typeface="黑体" panose="02010609060101010101" pitchFamily="49" charset="-122"/>
                <a:ea typeface="黑体" panose="02010609060101010101" pitchFamily="49" charset="-122"/>
                <a:sym typeface="+mn-ea"/>
              </a:rPr>
              <a:t>3.1.1</a:t>
            </a:r>
            <a:r>
              <a:rPr lang="zh-CN" altLang="en-US" b="1" dirty="0">
                <a:solidFill>
                  <a:srgbClr val="FF0000"/>
                </a:solidFill>
                <a:latin typeface="黑体" panose="02010609060101010101" pitchFamily="49" charset="-122"/>
                <a:ea typeface="黑体" panose="02010609060101010101" pitchFamily="49" charset="-122"/>
                <a:sym typeface="+mn-ea"/>
              </a:rPr>
              <a:t>　分组密码简介</a:t>
            </a:r>
            <a:r>
              <a:rPr lang="zh-CN" altLang="en-US" b="1" dirty="0">
                <a:solidFill>
                  <a:srgbClr val="E6410E"/>
                </a:solidFill>
                <a:latin typeface="黑体" panose="02010609060101010101" pitchFamily="49" charset="-122"/>
                <a:ea typeface="黑体" panose="02010609060101010101" pitchFamily="49" charset="-122"/>
                <a:sym typeface="+mn-ea"/>
              </a:rPr>
              <a:t> </a:t>
            </a:r>
            <a:endParaRPr lang="zh-CN" altLang="en-US"/>
          </a:p>
        </p:txBody>
      </p:sp>
      <p:sp>
        <p:nvSpPr>
          <p:cNvPr id="3" name="内容占位符 2"/>
          <p:cNvSpPr>
            <a:spLocks noGrp="1"/>
          </p:cNvSpPr>
          <p:nvPr>
            <p:ph idx="1"/>
          </p:nvPr>
        </p:nvSpPr>
        <p:spPr>
          <a:xfrm>
            <a:off x="492125" y="2018030"/>
            <a:ext cx="8463280" cy="4114800"/>
          </a:xfrm>
        </p:spPr>
        <p:txBody>
          <a:bodyPr/>
          <a:lstStyle/>
          <a:p>
            <a:pPr>
              <a:buSzPct val="100000"/>
              <a:buFont typeface="Wingdings" pitchFamily="2" charset="2"/>
              <a:buChar char="Ø"/>
            </a:pPr>
            <a:r>
              <a:rPr lang="zh-CN" altLang="en-US" sz="2800" dirty="0">
                <a:latin typeface="Times New Roman" pitchFamily="18" charset="0"/>
                <a:cs typeface="Times New Roman" pitchFamily="18" charset="0"/>
              </a:rPr>
              <a:t>分组密码与流密码的不同之处在于输出的每位不只与相应时刻输入的明文有关，而且与一组长为</a:t>
            </a:r>
            <a:r>
              <a:rPr lang="zh-CN" altLang="en-US" sz="2800" i="1" dirty="0">
                <a:latin typeface="Times New Roman" pitchFamily="18" charset="0"/>
                <a:cs typeface="Times New Roman" pitchFamily="18" charset="0"/>
              </a:rPr>
              <a:t>n</a:t>
            </a:r>
            <a:r>
              <a:rPr lang="zh-CN" altLang="en-US" sz="2800" dirty="0">
                <a:latin typeface="Times New Roman" pitchFamily="18" charset="0"/>
                <a:cs typeface="Times New Roman" pitchFamily="18" charset="0"/>
              </a:rPr>
              <a:t>的明文有关</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a:buSzPct val="100000"/>
              <a:buFont typeface="Wingdings" pitchFamily="2" charset="2"/>
              <a:buChar char="Ø"/>
            </a:pPr>
            <a:r>
              <a:rPr lang="zh-CN" altLang="en-US" sz="2800" dirty="0" smtClean="0">
                <a:latin typeface="Times New Roman" pitchFamily="18" charset="0"/>
                <a:cs typeface="Times New Roman" pitchFamily="18" charset="0"/>
              </a:rPr>
              <a:t>在</a:t>
            </a:r>
            <a:r>
              <a:rPr lang="zh-CN" altLang="en-US" sz="2800" dirty="0">
                <a:latin typeface="Times New Roman" pitchFamily="18" charset="0"/>
                <a:cs typeface="Times New Roman" pitchFamily="18" charset="0"/>
              </a:rPr>
              <a:t>相同密钥下，分组密码对长为</a:t>
            </a:r>
            <a:r>
              <a:rPr lang="zh-CN" altLang="en-US" sz="2800" i="1" dirty="0">
                <a:latin typeface="Times New Roman" pitchFamily="18" charset="0"/>
                <a:cs typeface="Times New Roman" pitchFamily="18" charset="0"/>
              </a:rPr>
              <a:t>n</a:t>
            </a:r>
            <a:r>
              <a:rPr lang="zh-CN" altLang="en-US" sz="2800" dirty="0">
                <a:latin typeface="Times New Roman" pitchFamily="18" charset="0"/>
                <a:cs typeface="Times New Roman" pitchFamily="18" charset="0"/>
              </a:rPr>
              <a:t>的输入明文组所实施的变换是等同的，所以只需要研究对任一组明文数字的变换规则。这种密码实质上是字长为</a:t>
            </a:r>
            <a:r>
              <a:rPr lang="zh-CN" altLang="en-US" sz="2800" i="1" dirty="0">
                <a:latin typeface="Times New Roman" pitchFamily="18" charset="0"/>
                <a:cs typeface="Times New Roman" pitchFamily="18" charset="0"/>
              </a:rPr>
              <a:t>n</a:t>
            </a:r>
            <a:r>
              <a:rPr lang="zh-CN" altLang="en-US" sz="2800" dirty="0">
                <a:latin typeface="Times New Roman" pitchFamily="18" charset="0"/>
                <a:cs typeface="Times New Roman" pitchFamily="18" charset="0"/>
              </a:rPr>
              <a:t>的数字序列的代换密码</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a:buSzPct val="100000"/>
              <a:buFont typeface="Wingdings" pitchFamily="2" charset="2"/>
              <a:buChar char="Ø"/>
            </a:pPr>
            <a:r>
              <a:rPr lang="zh-CN" altLang="en-US" sz="2800" dirty="0" smtClean="0">
                <a:latin typeface="Times New Roman" pitchFamily="18" charset="0"/>
                <a:cs typeface="Times New Roman" pitchFamily="18" charset="0"/>
              </a:rPr>
              <a:t>通常</a:t>
            </a:r>
            <a:r>
              <a:rPr lang="zh-CN" altLang="en-US" sz="2800" dirty="0">
                <a:latin typeface="Times New Roman" pitchFamily="18" charset="0"/>
                <a:cs typeface="Times New Roman" pitchFamily="18" charset="0"/>
              </a:rPr>
              <a:t>取</a:t>
            </a:r>
            <a:r>
              <a:rPr lang="zh-CN" altLang="en-US" sz="2800" i="1" dirty="0">
                <a:latin typeface="Times New Roman" pitchFamily="18" charset="0"/>
                <a:cs typeface="Times New Roman" pitchFamily="18" charset="0"/>
              </a:rPr>
              <a:t>m</a:t>
            </a:r>
            <a:r>
              <a:rPr lang="zh-CN" altLang="en-US" sz="2800" dirty="0">
                <a:latin typeface="Times New Roman" pitchFamily="18" charset="0"/>
                <a:cs typeface="Times New Roman" pitchFamily="18" charset="0"/>
              </a:rPr>
              <a:t>=</a:t>
            </a:r>
            <a:r>
              <a:rPr lang="zh-CN" altLang="en-US" sz="2800" i="1" dirty="0">
                <a:latin typeface="Times New Roman" pitchFamily="18" charset="0"/>
                <a:cs typeface="Times New Roman" pitchFamily="18" charset="0"/>
              </a:rPr>
              <a:t>n</a:t>
            </a:r>
            <a:r>
              <a:rPr lang="zh-CN" altLang="en-US" sz="2800" dirty="0">
                <a:latin typeface="Times New Roman" pitchFamily="18" charset="0"/>
                <a:cs typeface="Times New Roman" pitchFamily="18" charset="0"/>
              </a:rPr>
              <a:t>，若</a:t>
            </a:r>
            <a:r>
              <a:rPr lang="zh-CN" altLang="en-US" sz="2800" i="1" dirty="0">
                <a:latin typeface="Times New Roman" pitchFamily="18" charset="0"/>
                <a:cs typeface="Times New Roman" pitchFamily="18" charset="0"/>
              </a:rPr>
              <a:t>m</a:t>
            </a:r>
            <a:r>
              <a:rPr lang="zh-CN" altLang="en-US" sz="2800" dirty="0">
                <a:latin typeface="Times New Roman" pitchFamily="18" charset="0"/>
                <a:cs typeface="Times New Roman" pitchFamily="18" charset="0"/>
              </a:rPr>
              <a:t>&gt;</a:t>
            </a:r>
            <a:r>
              <a:rPr lang="zh-CN" altLang="en-US" sz="2800" i="1" dirty="0">
                <a:latin typeface="Times New Roman" pitchFamily="18" charset="0"/>
                <a:cs typeface="Times New Roman" pitchFamily="18" charset="0"/>
              </a:rPr>
              <a:t>n</a:t>
            </a:r>
            <a:r>
              <a:rPr lang="zh-CN" altLang="en-US" sz="2800" dirty="0">
                <a:latin typeface="Times New Roman" pitchFamily="18" charset="0"/>
                <a:cs typeface="Times New Roman" pitchFamily="18" charset="0"/>
              </a:rPr>
              <a:t>，则为有数据扩展的分组密码；若</a:t>
            </a:r>
            <a:r>
              <a:rPr lang="zh-CN" altLang="en-US" sz="2800" i="1" dirty="0">
                <a:latin typeface="Times New Roman" pitchFamily="18" charset="0"/>
                <a:cs typeface="Times New Roman" pitchFamily="18" charset="0"/>
              </a:rPr>
              <a:t>m</a:t>
            </a:r>
            <a:r>
              <a:rPr lang="zh-CN" altLang="en-US" sz="2800" dirty="0">
                <a:latin typeface="Times New Roman" pitchFamily="18" charset="0"/>
                <a:cs typeface="Times New Roman" pitchFamily="18" charset="0"/>
              </a:rPr>
              <a:t>&lt;</a:t>
            </a:r>
            <a:r>
              <a:rPr lang="zh-CN" altLang="en-US" sz="2800" i="1" dirty="0">
                <a:latin typeface="Times New Roman" pitchFamily="18" charset="0"/>
                <a:cs typeface="Times New Roman" pitchFamily="18" charset="0"/>
              </a:rPr>
              <a:t>n</a:t>
            </a:r>
            <a:r>
              <a:rPr lang="zh-CN" altLang="en-US" sz="2800" dirty="0">
                <a:latin typeface="Times New Roman" pitchFamily="18" charset="0"/>
                <a:cs typeface="Times New Roman" pitchFamily="18" charset="0"/>
              </a:rPr>
              <a:t>，则为有数据压缩的分组密码。</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91D28AB-F55B-4223-A8D1-1FC76C8BF5B3}"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219" name="页脚占位符 3"/>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922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7</a:t>
            </a:fld>
            <a:endParaRPr lang="en-US" altLang="zh-CN" sz="1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3.3.2 AES 的数学基础</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28625" y="1853825"/>
                <a:ext cx="8515350" cy="4498340"/>
              </a:xfrm>
            </p:spPr>
            <p:txBody>
              <a:bodyPr/>
              <a:lstStyle/>
              <a:p>
                <a:pPr marL="0" indent="720000">
                  <a:buNone/>
                </a:pPr>
                <a:r>
                  <a:rPr lang="zh-CN" altLang="en-US" sz="2800" dirty="0"/>
                  <a:t>AES中选择了一个有逆元的固定多项式，即</a:t>
                </a:r>
              </a:p>
              <a:p>
                <a:pPr marL="0" indent="0">
                  <a:buNone/>
                </a:pPr>
                <a14:m>
                  <m:oMathPara xmlns:m="http://schemas.openxmlformats.org/officeDocument/2006/math">
                    <m:oMathParaPr>
                      <m:jc m:val="centerGroup"/>
                    </m:oMathParaPr>
                    <m:oMath xmlns:m="http://schemas.openxmlformats.org/officeDocument/2006/math">
                      <m:r>
                        <m:rPr>
                          <m:nor/>
                        </m:rPr>
                        <a:rPr lang="en-US" altLang="zh-CN" sz="2800" b="0" i="0" smtClean="0">
                          <a:latin typeface="Times New Roman" panose="02020603050405020304" pitchFamily="18" charset="0"/>
                          <a:cs typeface="Times New Roman" panose="02020603050405020304" pitchFamily="18" charset="0"/>
                        </a:rPr>
                        <m:t>a</m:t>
                      </m:r>
                      <m:d>
                        <m:dPr>
                          <m:ctrlPr>
                            <a:rPr lang="en-US" altLang="zh-CN" sz="2800" b="0" i="1" smtClean="0">
                              <a:latin typeface="Cambria Math"/>
                            </a:rPr>
                          </m:ctrlPr>
                        </m:dPr>
                        <m:e>
                          <m:r>
                            <m:rPr>
                              <m:nor/>
                            </m:rPr>
                            <a:rPr lang="en-US" altLang="zh-CN" sz="2800" b="0" i="0" smtClean="0">
                              <a:latin typeface="Times New Roman" panose="02020603050405020304" pitchFamily="18" charset="0"/>
                              <a:cs typeface="Times New Roman" panose="02020603050405020304" pitchFamily="18" charset="0"/>
                            </a:rPr>
                            <m:t>x</m:t>
                          </m:r>
                        </m:e>
                      </m:d>
                      <m:r>
                        <m:rPr>
                          <m:nor/>
                        </m:rPr>
                        <a:rPr lang="en-US" altLang="zh-CN" sz="2800" b="0" i="0" smtClean="0">
                          <a:latin typeface="Times New Roman" panose="02020603050405020304" pitchFamily="18" charset="0"/>
                          <a:cs typeface="Times New Roman" panose="02020603050405020304" pitchFamily="18" charset="0"/>
                        </a:rPr>
                        <m:t>=</m:t>
                      </m:r>
                      <m:d>
                        <m:dPr>
                          <m:begChr m:val="{"/>
                          <m:endChr m:val="}"/>
                          <m:ctrlPr>
                            <a:rPr lang="en-US" altLang="zh-CN" sz="2800" b="0" i="1" smtClean="0">
                              <a:latin typeface="Cambria Math"/>
                            </a:rPr>
                          </m:ctrlPr>
                        </m:dPr>
                        <m:e>
                          <m:r>
                            <m:rPr>
                              <m:nor/>
                            </m:rPr>
                            <a:rPr lang="en-US" altLang="zh-CN" sz="2800" b="0" i="0" smtClean="0">
                              <a:latin typeface="Times New Roman" panose="02020603050405020304" pitchFamily="18" charset="0"/>
                              <a:cs typeface="Times New Roman" panose="02020603050405020304" pitchFamily="18" charset="0"/>
                            </a:rPr>
                            <m:t>03</m:t>
                          </m:r>
                        </m:e>
                      </m:d>
                      <m:r>
                        <m:rPr>
                          <m:nor/>
                        </m:rPr>
                        <a:rPr lang="en-US" altLang="zh-CN" sz="2800" b="0" i="0" smtClean="0">
                          <a:latin typeface="Times New Roman" panose="02020603050405020304" pitchFamily="18" charset="0"/>
                          <a:cs typeface="Times New Roman" panose="02020603050405020304" pitchFamily="18" charset="0"/>
                        </a:rPr>
                        <m:t>x</m:t>
                      </m:r>
                      <m:r>
                        <m:rPr>
                          <m:nor/>
                        </m:rPr>
                        <a:rPr lang="en-US" altLang="zh-CN" sz="2800" b="0" i="0" baseline="30000" smtClean="0">
                          <a:latin typeface="Times New Roman" panose="02020603050405020304" pitchFamily="18" charset="0"/>
                          <a:cs typeface="Times New Roman" panose="02020603050405020304" pitchFamily="18" charset="0"/>
                        </a:rPr>
                        <m:t>3</m:t>
                      </m:r>
                      <m:r>
                        <m:rPr>
                          <m:nor/>
                        </m:rPr>
                        <a:rPr lang="en-US" altLang="zh-CN" sz="2800" b="0" i="0" smtClean="0">
                          <a:latin typeface="Times New Roman" panose="02020603050405020304" pitchFamily="18" charset="0"/>
                          <a:cs typeface="Times New Roman" panose="02020603050405020304" pitchFamily="18" charset="0"/>
                        </a:rPr>
                        <m:t>+</m:t>
                      </m:r>
                      <m:d>
                        <m:dPr>
                          <m:begChr m:val="{"/>
                          <m:endChr m:val="}"/>
                          <m:ctrlPr>
                            <a:rPr lang="en-US" altLang="zh-CN" sz="2800" b="0" i="1" smtClean="0">
                              <a:latin typeface="Cambria Math"/>
                            </a:rPr>
                          </m:ctrlPr>
                        </m:dPr>
                        <m:e>
                          <m:r>
                            <m:rPr>
                              <m:nor/>
                            </m:rPr>
                            <a:rPr lang="en-US" altLang="zh-CN" sz="2800" b="0" i="0" smtClean="0">
                              <a:latin typeface="Times New Roman" panose="02020603050405020304" pitchFamily="18" charset="0"/>
                              <a:cs typeface="Times New Roman" panose="02020603050405020304" pitchFamily="18" charset="0"/>
                            </a:rPr>
                            <m:t>01</m:t>
                          </m:r>
                        </m:e>
                      </m:d>
                      <m:r>
                        <m:rPr>
                          <m:nor/>
                        </m:rPr>
                        <a:rPr lang="en-US" altLang="zh-CN" sz="2800" b="0" i="0" smtClean="0">
                          <a:latin typeface="Times New Roman" panose="02020603050405020304" pitchFamily="18" charset="0"/>
                          <a:cs typeface="Times New Roman" panose="02020603050405020304" pitchFamily="18" charset="0"/>
                        </a:rPr>
                        <m:t>x</m:t>
                      </m:r>
                      <m:r>
                        <m:rPr>
                          <m:nor/>
                        </m:rPr>
                        <a:rPr lang="en-US" altLang="zh-CN" sz="2800" b="0" i="0" baseline="30000" smtClean="0">
                          <a:latin typeface="Times New Roman" panose="02020603050405020304" pitchFamily="18" charset="0"/>
                          <a:cs typeface="Times New Roman" panose="02020603050405020304" pitchFamily="18" charset="0"/>
                        </a:rPr>
                        <m:t>2</m:t>
                      </m:r>
                      <m:r>
                        <m:rPr>
                          <m:nor/>
                        </m:rPr>
                        <a:rPr lang="en-US" altLang="zh-CN" sz="2800" b="0" i="0" smtClean="0">
                          <a:latin typeface="Times New Roman" panose="02020603050405020304" pitchFamily="18" charset="0"/>
                          <a:cs typeface="Times New Roman" panose="02020603050405020304" pitchFamily="18" charset="0"/>
                        </a:rPr>
                        <m:t>+</m:t>
                      </m:r>
                      <m:d>
                        <m:dPr>
                          <m:begChr m:val="{"/>
                          <m:endChr m:val="}"/>
                          <m:ctrlPr>
                            <a:rPr lang="en-US" altLang="zh-CN" sz="2800" b="0" i="1" smtClean="0">
                              <a:latin typeface="Cambria Math"/>
                            </a:rPr>
                          </m:ctrlPr>
                        </m:dPr>
                        <m:e>
                          <m:r>
                            <m:rPr>
                              <m:nor/>
                            </m:rPr>
                            <a:rPr lang="en-US" altLang="zh-CN" sz="2800" b="0" i="0" smtClean="0">
                              <a:latin typeface="Times New Roman" panose="02020603050405020304" pitchFamily="18" charset="0"/>
                              <a:cs typeface="Times New Roman" panose="02020603050405020304" pitchFamily="18" charset="0"/>
                            </a:rPr>
                            <m:t>01</m:t>
                          </m:r>
                        </m:e>
                      </m:d>
                      <m:r>
                        <m:rPr>
                          <m:nor/>
                        </m:rPr>
                        <a:rPr lang="en-US" altLang="zh-CN" sz="2800" b="0" i="0" smtClean="0">
                          <a:latin typeface="Times New Roman" panose="02020603050405020304" pitchFamily="18" charset="0"/>
                          <a:cs typeface="Times New Roman" panose="02020603050405020304" pitchFamily="18" charset="0"/>
                        </a:rPr>
                        <m:t>x</m:t>
                      </m:r>
                      <m:r>
                        <m:rPr>
                          <m:nor/>
                        </m:rPr>
                        <a:rPr lang="en-US" altLang="zh-CN" sz="2800" b="0" i="0" smtClean="0">
                          <a:latin typeface="Times New Roman" panose="02020603050405020304" pitchFamily="18" charset="0"/>
                          <a:cs typeface="Times New Roman" panose="02020603050405020304" pitchFamily="18" charset="0"/>
                        </a:rPr>
                        <m:t>+</m:t>
                      </m:r>
                      <m:d>
                        <m:dPr>
                          <m:begChr m:val="{"/>
                          <m:endChr m:val="}"/>
                          <m:ctrlPr>
                            <a:rPr lang="en-US" altLang="zh-CN" sz="2800" b="0" i="1" smtClean="0">
                              <a:latin typeface="Cambria Math"/>
                            </a:rPr>
                          </m:ctrlPr>
                        </m:dPr>
                        <m:e>
                          <m:r>
                            <m:rPr>
                              <m:nor/>
                            </m:rPr>
                            <a:rPr lang="en-US" altLang="zh-CN" sz="2800" b="0" i="0" smtClean="0">
                              <a:latin typeface="Times New Roman" panose="02020603050405020304" pitchFamily="18" charset="0"/>
                              <a:cs typeface="Times New Roman" panose="02020603050405020304" pitchFamily="18" charset="0"/>
                            </a:rPr>
                            <m:t>02</m:t>
                          </m:r>
                        </m:e>
                      </m:d>
                    </m:oMath>
                  </m:oMathPara>
                </a14:m>
                <a:endParaRPr lang="en-US" altLang="zh-CN" sz="28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en-US" altLang="zh-CN" sz="2800" b="0" i="0" smtClean="0">
                          <a:latin typeface="Times New Roman" panose="02020603050405020304" pitchFamily="18" charset="0"/>
                          <a:cs typeface="Times New Roman" panose="02020603050405020304" pitchFamily="18" charset="0"/>
                        </a:rPr>
                        <m:t>a</m:t>
                      </m:r>
                      <m:r>
                        <m:rPr>
                          <m:nor/>
                        </m:rPr>
                        <a:rPr lang="en-US" altLang="zh-CN" sz="2800" b="0" i="0" baseline="30000" smtClean="0">
                          <a:latin typeface="Times New Roman" panose="02020603050405020304" pitchFamily="18" charset="0"/>
                          <a:cs typeface="Times New Roman" panose="02020603050405020304" pitchFamily="18" charset="0"/>
                        </a:rPr>
                        <m:t>−1</m:t>
                      </m:r>
                      <m:d>
                        <m:dPr>
                          <m:ctrlPr>
                            <a:rPr lang="en-US" altLang="zh-CN" sz="2800" b="0" i="1" smtClean="0">
                              <a:latin typeface="Cambria Math"/>
                            </a:rPr>
                          </m:ctrlPr>
                        </m:dPr>
                        <m:e>
                          <m:r>
                            <m:rPr>
                              <m:nor/>
                            </m:rPr>
                            <a:rPr lang="en-US" altLang="zh-CN" sz="2800" b="0" i="0" smtClean="0">
                              <a:latin typeface="Times New Roman" panose="02020603050405020304" pitchFamily="18" charset="0"/>
                              <a:cs typeface="Times New Roman" panose="02020603050405020304" pitchFamily="18" charset="0"/>
                            </a:rPr>
                            <m:t>x</m:t>
                          </m:r>
                        </m:e>
                      </m:d>
                      <m:r>
                        <m:rPr>
                          <m:nor/>
                        </m:rPr>
                        <a:rPr lang="en-US" altLang="zh-CN" sz="2800" b="0" i="0" smtClean="0">
                          <a:latin typeface="Times New Roman" panose="02020603050405020304" pitchFamily="18" charset="0"/>
                          <a:cs typeface="Times New Roman" panose="02020603050405020304" pitchFamily="18" charset="0"/>
                        </a:rPr>
                        <m:t>=</m:t>
                      </m:r>
                      <m:d>
                        <m:dPr>
                          <m:begChr m:val="{"/>
                          <m:endChr m:val="}"/>
                          <m:ctrlPr>
                            <a:rPr lang="en-US" altLang="zh-CN" sz="2800" b="0" i="1" smtClean="0">
                              <a:latin typeface="Cambria Math"/>
                            </a:rPr>
                          </m:ctrlPr>
                        </m:dPr>
                        <m:e>
                          <m:r>
                            <m:rPr>
                              <m:nor/>
                            </m:rPr>
                            <a:rPr lang="en-US" altLang="zh-CN" sz="2800" b="0" i="0" smtClean="0">
                              <a:latin typeface="Times New Roman" panose="02020603050405020304" pitchFamily="18" charset="0"/>
                              <a:cs typeface="Times New Roman" panose="02020603050405020304" pitchFamily="18" charset="0"/>
                            </a:rPr>
                            <m:t>0</m:t>
                          </m:r>
                          <m:r>
                            <m:rPr>
                              <m:nor/>
                            </m:rPr>
                            <a:rPr lang="en-US" altLang="zh-CN" sz="2800" b="0" i="0" smtClean="0">
                              <a:latin typeface="Times New Roman" panose="02020603050405020304" pitchFamily="18" charset="0"/>
                              <a:cs typeface="Times New Roman" panose="02020603050405020304" pitchFamily="18" charset="0"/>
                            </a:rPr>
                            <m:t>b</m:t>
                          </m:r>
                        </m:e>
                      </m:d>
                      <m:r>
                        <m:rPr>
                          <m:nor/>
                        </m:rPr>
                        <a:rPr lang="en-US" altLang="zh-CN" sz="2800" b="0" i="0" smtClean="0">
                          <a:latin typeface="Times New Roman" panose="02020603050405020304" pitchFamily="18" charset="0"/>
                          <a:cs typeface="Times New Roman" panose="02020603050405020304" pitchFamily="18" charset="0"/>
                        </a:rPr>
                        <m:t>x</m:t>
                      </m:r>
                      <m:r>
                        <m:rPr>
                          <m:nor/>
                        </m:rPr>
                        <a:rPr lang="en-US" altLang="zh-CN" sz="2800" b="0" i="0" smtClean="0">
                          <a:latin typeface="Times New Roman" panose="02020603050405020304" pitchFamily="18" charset="0"/>
                          <a:cs typeface="Times New Roman" panose="02020603050405020304" pitchFamily="18" charset="0"/>
                        </a:rPr>
                        <m:t>3+</m:t>
                      </m:r>
                      <m:d>
                        <m:dPr>
                          <m:begChr m:val="{"/>
                          <m:endChr m:val="}"/>
                          <m:ctrlPr>
                            <a:rPr lang="en-US" altLang="zh-CN" sz="2800" b="0" i="1" smtClean="0">
                              <a:latin typeface="Cambria Math"/>
                            </a:rPr>
                          </m:ctrlPr>
                        </m:dPr>
                        <m:e>
                          <m:r>
                            <m:rPr>
                              <m:nor/>
                            </m:rPr>
                            <a:rPr lang="en-US" altLang="zh-CN" sz="2800" b="0" i="0" smtClean="0">
                              <a:latin typeface="Times New Roman" panose="02020603050405020304" pitchFamily="18" charset="0"/>
                              <a:cs typeface="Times New Roman" panose="02020603050405020304" pitchFamily="18" charset="0"/>
                            </a:rPr>
                            <m:t>0</m:t>
                          </m:r>
                          <m:r>
                            <m:rPr>
                              <m:nor/>
                            </m:rPr>
                            <a:rPr lang="en-US" altLang="zh-CN" sz="2800" b="0" i="0" smtClean="0">
                              <a:latin typeface="Times New Roman" panose="02020603050405020304" pitchFamily="18" charset="0"/>
                              <a:cs typeface="Times New Roman" panose="02020603050405020304" pitchFamily="18" charset="0"/>
                            </a:rPr>
                            <m:t>d</m:t>
                          </m:r>
                        </m:e>
                      </m:d>
                      <m:r>
                        <m:rPr>
                          <m:nor/>
                        </m:rPr>
                        <a:rPr lang="en-US" altLang="zh-CN" sz="2800" b="0" i="0" smtClean="0">
                          <a:latin typeface="Times New Roman" panose="02020603050405020304" pitchFamily="18" charset="0"/>
                          <a:cs typeface="Times New Roman" panose="02020603050405020304" pitchFamily="18" charset="0"/>
                        </a:rPr>
                        <m:t>x</m:t>
                      </m:r>
                      <m:r>
                        <m:rPr>
                          <m:nor/>
                        </m:rPr>
                        <a:rPr lang="en-US" altLang="zh-CN" sz="2800" b="0" i="0" smtClean="0">
                          <a:latin typeface="Times New Roman" panose="02020603050405020304" pitchFamily="18" charset="0"/>
                          <a:cs typeface="Times New Roman" panose="02020603050405020304" pitchFamily="18" charset="0"/>
                        </a:rPr>
                        <m:t>2+</m:t>
                      </m:r>
                      <m:d>
                        <m:dPr>
                          <m:begChr m:val="{"/>
                          <m:endChr m:val="}"/>
                          <m:ctrlPr>
                            <a:rPr lang="en-US" altLang="zh-CN" sz="2800" b="0" i="1" smtClean="0">
                              <a:latin typeface="Cambria Math"/>
                            </a:rPr>
                          </m:ctrlPr>
                        </m:dPr>
                        <m:e>
                          <m:r>
                            <m:rPr>
                              <m:nor/>
                            </m:rPr>
                            <a:rPr lang="en-US" altLang="zh-CN" sz="2800" b="0" i="0" smtClean="0">
                              <a:latin typeface="Times New Roman" panose="02020603050405020304" pitchFamily="18" charset="0"/>
                              <a:cs typeface="Times New Roman" panose="02020603050405020304" pitchFamily="18" charset="0"/>
                            </a:rPr>
                            <m:t>09</m:t>
                          </m:r>
                        </m:e>
                      </m:d>
                      <m:r>
                        <m:rPr>
                          <m:nor/>
                        </m:rPr>
                        <a:rPr lang="en-US" altLang="zh-CN" sz="2800" b="0" i="0" smtClean="0">
                          <a:latin typeface="Times New Roman" panose="02020603050405020304" pitchFamily="18" charset="0"/>
                          <a:cs typeface="Times New Roman" panose="02020603050405020304" pitchFamily="18" charset="0"/>
                        </a:rPr>
                        <m:t>x</m:t>
                      </m:r>
                      <m:r>
                        <m:rPr>
                          <m:nor/>
                        </m:rPr>
                        <a:rPr lang="en-US" altLang="zh-CN" sz="2800" b="0" i="0" smtClean="0">
                          <a:latin typeface="Times New Roman" panose="02020603050405020304" pitchFamily="18" charset="0"/>
                          <a:cs typeface="Times New Roman" panose="02020603050405020304" pitchFamily="18" charset="0"/>
                        </a:rPr>
                        <m:t>+{0</m:t>
                      </m:r>
                      <m:r>
                        <m:rPr>
                          <m:nor/>
                        </m:rPr>
                        <a:rPr lang="en-US" altLang="zh-CN" sz="2800" b="0" i="0" smtClean="0">
                          <a:latin typeface="Times New Roman" panose="02020603050405020304" pitchFamily="18" charset="0"/>
                          <a:cs typeface="Times New Roman" panose="02020603050405020304" pitchFamily="18" charset="0"/>
                        </a:rPr>
                        <m:t>e</m:t>
                      </m:r>
                      <m:r>
                        <m:rPr>
                          <m:nor/>
                        </m:rPr>
                        <a:rPr lang="en-US" altLang="zh-CN" sz="2800" b="0" i="0" smtClean="0">
                          <a:latin typeface="Times New Roman" panose="02020603050405020304" pitchFamily="18" charset="0"/>
                          <a:cs typeface="Times New Roman" panose="02020603050405020304" pitchFamily="18" charset="0"/>
                        </a:rPr>
                        <m:t>}</m:t>
                      </m:r>
                    </m:oMath>
                  </m:oMathPara>
                </a14:m>
                <a:endParaRPr lang="zh-CN" altLang="en-US" sz="28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en-US" altLang="zh-CN" sz="2800" b="0" i="0" smtClean="0">
                          <a:latin typeface="Times New Roman" panose="02020603050405020304" pitchFamily="18" charset="0"/>
                          <a:cs typeface="Times New Roman" panose="02020603050405020304" pitchFamily="18" charset="0"/>
                        </a:rPr>
                        <m:t>a</m:t>
                      </m:r>
                      <m:d>
                        <m:dPr>
                          <m:ctrlPr>
                            <a:rPr lang="en-US" altLang="zh-CN" sz="2800" b="0" i="1" smtClean="0">
                              <a:latin typeface="Cambria Math"/>
                            </a:rPr>
                          </m:ctrlPr>
                        </m:dPr>
                        <m:e>
                          <m:r>
                            <m:rPr>
                              <m:nor/>
                            </m:rPr>
                            <a:rPr lang="en-US" altLang="zh-CN" sz="2800" b="0" i="0" smtClean="0">
                              <a:latin typeface="Times New Roman" panose="02020603050405020304" pitchFamily="18" charset="0"/>
                              <a:cs typeface="Times New Roman" panose="02020603050405020304" pitchFamily="18" charset="0"/>
                            </a:rPr>
                            <m:t>x</m:t>
                          </m:r>
                        </m:e>
                      </m:d>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a</m:t>
                      </m:r>
                      <m:r>
                        <m:rPr>
                          <m:nor/>
                        </m:rPr>
                        <a:rPr lang="en-US" altLang="zh-CN" sz="2800" b="0" i="0" baseline="30000" smtClean="0">
                          <a:latin typeface="Times New Roman" panose="02020603050405020304" pitchFamily="18" charset="0"/>
                          <a:ea typeface="Cambria Math" panose="02040503050406030204" pitchFamily="18" charset="0"/>
                          <a:cs typeface="Times New Roman" panose="02020603050405020304" pitchFamily="18" charset="0"/>
                        </a:rPr>
                        <m:t>−1</m:t>
                      </m:r>
                      <m:d>
                        <m:dPr>
                          <m:ctrlPr>
                            <a:rPr lang="en-US" altLang="zh-CN" sz="2800" b="0" i="1" smtClean="0">
                              <a:latin typeface="Cambria Math"/>
                              <a:ea typeface="Cambria Math" panose="02040503050406030204" pitchFamily="18" charset="0"/>
                            </a:rPr>
                          </m:ctrlPr>
                        </m:dPr>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x</m:t>
                          </m:r>
                        </m:e>
                      </m:d>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a</m:t>
                      </m:r>
                      <m:r>
                        <m:rPr>
                          <m:nor/>
                        </m:rPr>
                        <a:rPr lang="en-US" altLang="zh-CN" sz="2800" i="0" baseline="30000">
                          <a:latin typeface="Times New Roman" panose="02020603050405020304" pitchFamily="18" charset="0"/>
                          <a:ea typeface="Cambria Math" panose="02040503050406030204" pitchFamily="18" charset="0"/>
                          <a:cs typeface="Times New Roman" panose="02020603050405020304" pitchFamily="18" charset="0"/>
                        </a:rPr>
                        <m:t>−1</m:t>
                      </m:r>
                      <m:d>
                        <m:dPr>
                          <m:ctrlPr>
                            <a:rPr lang="en-US" altLang="zh-CN" sz="2800" i="1">
                              <a:latin typeface="Cambria Math"/>
                              <a:ea typeface="Cambria Math" panose="02040503050406030204" pitchFamily="18" charset="0"/>
                            </a:rPr>
                          </m:ctrlPr>
                        </m:dPr>
                        <m:e>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x</m:t>
                          </m:r>
                        </m:e>
                      </m:d>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i="0">
                          <a:latin typeface="Times New Roman" panose="02020603050405020304" pitchFamily="18" charset="0"/>
                          <a:cs typeface="Times New Roman" panose="02020603050405020304" pitchFamily="18" charset="0"/>
                        </a:rPr>
                        <m:t>a</m:t>
                      </m:r>
                      <m:d>
                        <m:dPr>
                          <m:ctrlPr>
                            <a:rPr lang="en-US" altLang="zh-CN" sz="2800" i="1">
                              <a:latin typeface="Cambria Math"/>
                            </a:rPr>
                          </m:ctrlPr>
                        </m:dPr>
                        <m:e>
                          <m:r>
                            <m:rPr>
                              <m:nor/>
                            </m:rPr>
                            <a:rPr lang="en-US" altLang="zh-CN" sz="2800" i="0">
                              <a:latin typeface="Times New Roman" panose="02020603050405020304" pitchFamily="18" charset="0"/>
                              <a:cs typeface="Times New Roman" panose="02020603050405020304" pitchFamily="18" charset="0"/>
                            </a:rPr>
                            <m:t>x</m:t>
                          </m:r>
                        </m:e>
                      </m:d>
                      <m:r>
                        <m:rPr>
                          <m:nor/>
                        </m:rPr>
                        <a:rPr lang="en-US" altLang="zh-CN" sz="2800" b="0" i="0" smtClean="0">
                          <a:latin typeface="Times New Roman" panose="02020603050405020304" pitchFamily="18" charset="0"/>
                          <a:cs typeface="Times New Roman" panose="02020603050405020304" pitchFamily="18" charset="0"/>
                        </a:rPr>
                        <m:t>={01}</m:t>
                      </m:r>
                    </m:oMath>
                  </m:oMathPara>
                </a14:m>
                <a:endParaRPr lang="zh-CN" altLang="en-US" sz="2800" dirty="0">
                  <a:latin typeface="Times New Roman" panose="02020603050405020304" pitchFamily="18" charset="0"/>
                  <a:cs typeface="Times New Roman" panose="02020603050405020304" pitchFamily="18" charset="0"/>
                </a:endParaRPr>
              </a:p>
              <a:p>
                <a:pPr marL="0" indent="720000">
                  <a:buNone/>
                </a:pPr>
                <a:r>
                  <a:rPr lang="zh-CN" altLang="en-US" sz="2800" dirty="0"/>
                  <a:t>假设</a:t>
                </a:r>
                <a:r>
                  <a:rPr lang="zh-CN" altLang="en-US" sz="2800" dirty="0">
                    <a:latin typeface="Times New Roman" panose="02020603050405020304" pitchFamily="18" charset="0"/>
                    <a:cs typeface="Times New Roman" panose="02020603050405020304" pitchFamily="18" charset="0"/>
                  </a:rPr>
                  <a:t>c</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x⨂b</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en-US" altLang="zh-CN" sz="2800" dirty="0" err="1"/>
                  <a:t>定义为x与</a:t>
                </a:r>
                <a:r>
                  <a:rPr lang="en-US" altLang="zh-CN" sz="2800" dirty="0" err="1">
                    <a:latin typeface="Times New Roman" panose="02020603050405020304" pitchFamily="18" charset="0"/>
                    <a:cs typeface="Times New Roman" panose="02020603050405020304" pitchFamily="18" charset="0"/>
                  </a:rPr>
                  <a:t>b</a:t>
                </a:r>
                <a:r>
                  <a:rPr lang="en-US" altLang="zh-CN" sz="2800" dirty="0">
                    <a:latin typeface="Times New Roman" panose="02020603050405020304" pitchFamily="18" charset="0"/>
                    <a:cs typeface="Times New Roman" panose="02020603050405020304" pitchFamily="18" charset="0"/>
                  </a:rPr>
                  <a:t>(x)</a:t>
                </a:r>
                <a:r>
                  <a:rPr lang="en-US" altLang="zh-CN" sz="2800" dirty="0" err="1"/>
                  <a:t>的模</a:t>
                </a:r>
                <a:r>
                  <a:rPr lang="zh-CN" altLang="en-US"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4</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1</a:t>
                </a:r>
                <a:r>
                  <a:rPr lang="zh-CN" altLang="en-US" sz="2800" dirty="0"/>
                  <a:t>乘法，即</a:t>
                </a:r>
                <a:r>
                  <a:rPr lang="zh-CN" altLang="en-US" sz="2800" dirty="0">
                    <a:latin typeface="Times New Roman" panose="02020603050405020304" pitchFamily="18" charset="0"/>
                    <a:cs typeface="Times New Roman" panose="02020603050405020304" pitchFamily="18" charset="0"/>
                    <a:sym typeface="+mn-ea"/>
                  </a:rPr>
                  <a:t>c</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x</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x⨂b</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x</a:t>
                </a:r>
                <a:r>
                  <a:rPr lang="en-US" altLang="zh-CN" sz="2800" dirty="0">
                    <a:latin typeface="Times New Roman" panose="02020603050405020304" pitchFamily="18" charset="0"/>
                    <a:cs typeface="Times New Roman" panose="02020603050405020304" pitchFamily="18" charset="0"/>
                    <a:sym typeface="+mn-ea"/>
                  </a:rPr>
                  <a:t>)=b</a:t>
                </a:r>
                <a:r>
                  <a:rPr lang="en-US" altLang="zh-CN" sz="2800" baseline="-25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3</a:t>
                </a:r>
                <a:r>
                  <a:rPr lang="en-US" altLang="zh-CN" sz="2800" dirty="0">
                    <a:latin typeface="Times New Roman" panose="02020603050405020304" pitchFamily="18" charset="0"/>
                    <a:cs typeface="Times New Roman" panose="02020603050405020304" pitchFamily="18" charset="0"/>
                    <a:sym typeface="+mn-ea"/>
                  </a:rPr>
                  <a:t>+b</a:t>
                </a:r>
                <a:r>
                  <a:rPr lang="en-US" altLang="zh-CN" sz="2800" baseline="-25000" dirty="0">
                    <a:latin typeface="Times New Roman" panose="02020603050405020304" pitchFamily="18" charset="0"/>
                    <a:cs typeface="Times New Roman" panose="02020603050405020304" pitchFamily="18" charset="0"/>
                    <a:sym typeface="+mn-ea"/>
                  </a:rPr>
                  <a:t>1</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cs typeface="Times New Roman" panose="02020603050405020304" pitchFamily="18" charset="0"/>
                    <a:sym typeface="+mn-ea"/>
                  </a:rPr>
                  <a:t>+b</a:t>
                </a:r>
                <a:r>
                  <a:rPr lang="en-US" altLang="zh-CN" sz="2800" baseline="-25000" dirty="0">
                    <a:latin typeface="Times New Roman" panose="02020603050405020304" pitchFamily="18" charset="0"/>
                    <a:cs typeface="Times New Roman" panose="02020603050405020304" pitchFamily="18" charset="0"/>
                    <a:sym typeface="+mn-ea"/>
                  </a:rPr>
                  <a:t>0</a:t>
                </a:r>
                <a:r>
                  <a:rPr lang="en-US" altLang="zh-CN" sz="2800" dirty="0">
                    <a:latin typeface="Times New Roman" panose="02020603050405020304" pitchFamily="18" charset="0"/>
                    <a:cs typeface="Times New Roman" panose="02020603050405020304" pitchFamily="18" charset="0"/>
                    <a:sym typeface="+mn-ea"/>
                  </a:rPr>
                  <a:t>x+b</a:t>
                </a:r>
                <a:r>
                  <a:rPr lang="en-US" altLang="zh-CN" sz="2800" baseline="-25000" dirty="0">
                    <a:latin typeface="Times New Roman" panose="02020603050405020304" pitchFamily="18" charset="0"/>
                    <a:cs typeface="Times New Roman" panose="02020603050405020304" pitchFamily="18" charset="0"/>
                    <a:sym typeface="+mn-ea"/>
                  </a:rPr>
                  <a:t>3</a:t>
                </a:r>
                <a:r>
                  <a:rPr lang="en-US" altLang="zh-CN" sz="2800" dirty="0">
                    <a:sym typeface="+mn-ea"/>
                  </a:rPr>
                  <a:t>则用矩阵表示为</a:t>
                </a:r>
                <a:endParaRPr lang="en-US" altLang="zh-CN" sz="2800" baseline="-25000" dirty="0">
                  <a:sym typeface="+mn-ea"/>
                </a:endParaRPr>
              </a:p>
              <a:p>
                <a:pPr marL="0" indent="0">
                  <a:buNone/>
                </a:pPr>
                <a14:m>
                  <m:oMathPara xmlns:m="http://schemas.openxmlformats.org/officeDocument/2006/math">
                    <m:oMathParaPr>
                      <m:jc m:val="centerGroup"/>
                    </m:oMathParaPr>
                    <m:oMath xmlns:m="http://schemas.openxmlformats.org/officeDocument/2006/math">
                      <m:d>
                        <m:dPr>
                          <m:ctrlPr>
                            <a:rPr lang="en-US" altLang="zh-CN" sz="2800" i="1" smtClean="0">
                              <a:latin typeface="Cambria Math"/>
                            </a:rPr>
                          </m:ctrlPr>
                        </m:dPr>
                        <m:e>
                          <m:eqArr>
                            <m:eqArrPr>
                              <m:ctrlPr>
                                <a:rPr lang="en-US" altLang="zh-CN" sz="2800" b="0" i="1" smtClean="0">
                                  <a:latin typeface="Cambria Math"/>
                                </a:rPr>
                              </m:ctrlPr>
                            </m:eqArrPr>
                            <m:e>
                              <m:r>
                                <a:rPr lang="en-US" altLang="zh-CN" sz="2800" b="0" i="1" smtClean="0">
                                  <a:latin typeface="Cambria Math" panose="02040503050406030204" pitchFamily="18" charset="0"/>
                                </a:rPr>
                                <m:t>𝑐</m:t>
                              </m:r>
                              <m:r>
                                <a:rPr lang="en-US" altLang="zh-CN" sz="2800" b="0" i="1" baseline="-25000" smtClean="0">
                                  <a:latin typeface="Cambria Math" panose="02040503050406030204" pitchFamily="18" charset="0"/>
                                </a:rPr>
                                <m:t>0</m:t>
                              </m:r>
                            </m:e>
                            <m:e>
                              <m:r>
                                <a:rPr lang="en-US" altLang="zh-CN" sz="2800" b="0" i="1" smtClean="0">
                                  <a:latin typeface="Cambria Math" panose="02040503050406030204" pitchFamily="18" charset="0"/>
                                </a:rPr>
                                <m:t>𝑐</m:t>
                              </m:r>
                              <m:r>
                                <a:rPr lang="en-US" altLang="zh-CN" sz="2800" b="0" i="1" baseline="-25000" smtClean="0">
                                  <a:latin typeface="Cambria Math" panose="02040503050406030204" pitchFamily="18" charset="0"/>
                                </a:rPr>
                                <m:t>1</m:t>
                              </m:r>
                            </m:e>
                            <m:e>
                              <m:r>
                                <a:rPr lang="en-US" altLang="zh-CN" sz="2800" b="0" i="1" smtClean="0">
                                  <a:latin typeface="Cambria Math" panose="02040503050406030204" pitchFamily="18" charset="0"/>
                                </a:rPr>
                                <m:t>𝑐</m:t>
                              </m:r>
                              <m:r>
                                <a:rPr lang="en-US" altLang="zh-CN" sz="2800" b="0" i="1" baseline="-25000" smtClean="0">
                                  <a:latin typeface="Cambria Math" panose="02040503050406030204" pitchFamily="18" charset="0"/>
                                </a:rPr>
                                <m:t>2</m:t>
                              </m:r>
                            </m:e>
                            <m:e>
                              <m:r>
                                <a:rPr lang="en-US" altLang="zh-CN" sz="2800" b="0" i="1" smtClean="0">
                                  <a:latin typeface="Cambria Math" panose="02040503050406030204" pitchFamily="18" charset="0"/>
                                </a:rPr>
                                <m:t>𝑐</m:t>
                              </m:r>
                              <m:r>
                                <a:rPr lang="en-US" altLang="zh-CN" sz="2800" b="0" i="1" baseline="-25000" smtClean="0">
                                  <a:latin typeface="Cambria Math" panose="02040503050406030204" pitchFamily="18" charset="0"/>
                                </a:rPr>
                                <m:t>3</m:t>
                              </m:r>
                            </m:e>
                          </m:eqArr>
                        </m:e>
                      </m:d>
                      <m:r>
                        <a:rPr lang="en-US" altLang="zh-CN" sz="2800" b="0" i="1" smtClean="0">
                          <a:latin typeface="Cambria Math" panose="02040503050406030204" pitchFamily="18" charset="0"/>
                        </a:rPr>
                        <m:t>=</m:t>
                      </m:r>
                      <m:d>
                        <m:dPr>
                          <m:ctrlPr>
                            <a:rPr lang="en-US" altLang="zh-CN" sz="2800" b="0" i="1" smtClean="0">
                              <a:latin typeface="Cambria Math"/>
                            </a:rPr>
                          </m:ctrlPr>
                        </m:dPr>
                        <m:e>
                          <m:eqArr>
                            <m:eqArrPr>
                              <m:ctrlPr>
                                <a:rPr lang="en-US" altLang="zh-CN" sz="2800" b="0" i="1" smtClean="0">
                                  <a:latin typeface="Cambria Math"/>
                                </a:rPr>
                              </m:ctrlPr>
                            </m:eqArrPr>
                            <m:e>
                              <m:r>
                                <a:rPr lang="en-US" altLang="zh-CN" sz="2800" b="0" i="1" smtClean="0">
                                  <a:latin typeface="Cambria Math" panose="02040503050406030204" pitchFamily="18" charset="0"/>
                                </a:rPr>
                                <m:t>00 00 00 01</m:t>
                              </m:r>
                            </m:e>
                            <m:e>
                              <m:r>
                                <a:rPr lang="en-US" altLang="zh-CN" sz="2800" b="0" i="1" smtClean="0">
                                  <a:latin typeface="Cambria Math" panose="02040503050406030204" pitchFamily="18" charset="0"/>
                                </a:rPr>
                                <m:t>01 00 00 00</m:t>
                              </m:r>
                            </m:e>
                            <m:e>
                              <m:r>
                                <a:rPr lang="en-US" altLang="zh-CN" sz="2800" b="0" i="1" smtClean="0">
                                  <a:latin typeface="Cambria Math" panose="02040503050406030204" pitchFamily="18" charset="0"/>
                                </a:rPr>
                                <m:t>00 01 00 00</m:t>
                              </m:r>
                            </m:e>
                            <m:e>
                              <m:r>
                                <a:rPr lang="en-US" altLang="zh-CN" sz="2800" b="0" i="1" smtClean="0">
                                  <a:latin typeface="Cambria Math" panose="02040503050406030204" pitchFamily="18" charset="0"/>
                                </a:rPr>
                                <m:t>00 00 01 00</m:t>
                              </m:r>
                            </m:e>
                          </m:eqArr>
                        </m:e>
                      </m:d>
                      <m:d>
                        <m:dPr>
                          <m:ctrlPr>
                            <a:rPr lang="en-US" altLang="zh-CN" sz="2800" b="0" i="1" smtClean="0">
                              <a:latin typeface="Cambria Math"/>
                            </a:rPr>
                          </m:ctrlPr>
                        </m:dPr>
                        <m:e>
                          <m:eqArr>
                            <m:eqArrPr>
                              <m:ctrlPr>
                                <a:rPr lang="en-US" altLang="zh-CN" sz="2800" b="0" i="1" smtClean="0">
                                  <a:latin typeface="Cambria Math"/>
                                </a:rPr>
                              </m:ctrlPr>
                            </m:eqArrPr>
                            <m:e>
                              <m:r>
                                <a:rPr lang="en-US" altLang="zh-CN" sz="2800" b="0" i="1" smtClean="0">
                                  <a:latin typeface="Cambria Math" panose="02040503050406030204" pitchFamily="18" charset="0"/>
                                </a:rPr>
                                <m:t>𝑏</m:t>
                              </m:r>
                              <m:r>
                                <a:rPr lang="en-US" altLang="zh-CN" sz="2800" b="0" i="1" baseline="-25000" smtClean="0">
                                  <a:latin typeface="Cambria Math" panose="02040503050406030204" pitchFamily="18" charset="0"/>
                                </a:rPr>
                                <m:t>0</m:t>
                              </m:r>
                            </m:e>
                            <m:e>
                              <m:r>
                                <a:rPr lang="en-US" altLang="zh-CN" sz="2800" b="0" i="1" smtClean="0">
                                  <a:latin typeface="Cambria Math" panose="02040503050406030204" pitchFamily="18" charset="0"/>
                                </a:rPr>
                                <m:t>𝑏</m:t>
                              </m:r>
                              <m:r>
                                <a:rPr lang="en-US" altLang="zh-CN" sz="2800" b="0" i="1" baseline="-25000" smtClean="0">
                                  <a:latin typeface="Cambria Math" panose="02040503050406030204" pitchFamily="18" charset="0"/>
                                </a:rPr>
                                <m:t>1</m:t>
                              </m:r>
                            </m:e>
                            <m:e>
                              <m:r>
                                <a:rPr lang="en-US" altLang="zh-CN" sz="2800" b="0" i="1" smtClean="0">
                                  <a:latin typeface="Cambria Math" panose="02040503050406030204" pitchFamily="18" charset="0"/>
                                </a:rPr>
                                <m:t>𝑏</m:t>
                              </m:r>
                              <m:r>
                                <a:rPr lang="en-US" altLang="zh-CN" sz="2800" b="0" i="1" baseline="-25000" smtClean="0">
                                  <a:latin typeface="Cambria Math" panose="02040503050406030204" pitchFamily="18" charset="0"/>
                                </a:rPr>
                                <m:t>2</m:t>
                              </m:r>
                            </m:e>
                            <m:e>
                              <m:r>
                                <a:rPr lang="en-US" altLang="zh-CN" sz="2800" b="0" i="1" smtClean="0">
                                  <a:latin typeface="Cambria Math" panose="02040503050406030204" pitchFamily="18" charset="0"/>
                                </a:rPr>
                                <m:t>𝑏</m:t>
                              </m:r>
                              <m:r>
                                <a:rPr lang="en-US" altLang="zh-CN" sz="2800" b="0" i="1" baseline="-25000" smtClean="0">
                                  <a:latin typeface="Cambria Math" panose="02040503050406030204" pitchFamily="18" charset="0"/>
                                </a:rPr>
                                <m:t>3</m:t>
                              </m:r>
                            </m:e>
                          </m:eqArr>
                        </m:e>
                      </m:d>
                    </m:oMath>
                  </m:oMathPara>
                </a14:m>
                <a:endParaRPr lang="zh-CN" altLang="en-US" sz="2800" dirty="0"/>
              </a:p>
              <a:p>
                <a:pPr marL="0" indent="0">
                  <a:buNone/>
                </a:pP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28625" y="1853825"/>
                <a:ext cx="8515350" cy="4498340"/>
              </a:xfrm>
              <a:blipFill>
                <a:blip r:embed="rId2"/>
                <a:stretch>
                  <a:fillRect l="-1432" t="-1626" r="-57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78DC81A-FA8B-418F-9927-4E366A05574D}"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12"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70</a:t>
            </a:fld>
            <a:endParaRPr lang="en-US" altLang="zh-CN" sz="1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3.3.2 AES 的数学基础</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0" y="2007870"/>
                <a:ext cx="8955405" cy="4398645"/>
              </a:xfrm>
            </p:spPr>
            <p:txBody>
              <a:bodyPr/>
              <a:lstStyle/>
              <a:p>
                <a:pPr marL="0" indent="720000">
                  <a:buNone/>
                </a:pPr>
                <a:r>
                  <a:rPr lang="zh-CN" altLang="en-US" sz="2800" dirty="0"/>
                  <a:t>定理</a:t>
                </a:r>
                <a:r>
                  <a:rPr lang="zh-CN" altLang="en-US" sz="2800" dirty="0">
                    <a:latin typeface="Times New Roman" panose="02020603050405020304" pitchFamily="18" charset="0"/>
                    <a:cs typeface="Times New Roman" panose="02020603050405020304" pitchFamily="18" charset="0"/>
                  </a:rPr>
                  <a:t>3.1</a:t>
                </a:r>
                <a:r>
                  <a:rPr lang="zh-CN" altLang="en-US" sz="2800" dirty="0"/>
                  <a:t>系数在</a:t>
                </a:r>
                <a:r>
                  <a:rPr lang="zh-CN" altLang="en-US" sz="2800" dirty="0">
                    <a:latin typeface="Times New Roman" panose="02020603050405020304" pitchFamily="18" charset="0"/>
                    <a:cs typeface="Times New Roman" panose="02020603050405020304" pitchFamily="18" charset="0"/>
                  </a:rPr>
                  <a:t>GF(2</a:t>
                </a:r>
                <a:r>
                  <a:rPr lang="zh-CN" altLang="en-US" sz="2800" baseline="30000" dirty="0">
                    <a:latin typeface="Times New Roman" panose="02020603050405020304" pitchFamily="18" charset="0"/>
                    <a:cs typeface="Times New Roman" panose="02020603050405020304" pitchFamily="18" charset="0"/>
                  </a:rPr>
                  <a:t>8</a:t>
                </a:r>
                <a:r>
                  <a:rPr lang="zh-CN" altLang="en-US" sz="2800" dirty="0">
                    <a:latin typeface="Times New Roman" panose="02020603050405020304" pitchFamily="18" charset="0"/>
                    <a:cs typeface="Times New Roman" panose="02020603050405020304" pitchFamily="18" charset="0"/>
                  </a:rPr>
                  <a:t>)</a:t>
                </a:r>
                <a:r>
                  <a:rPr lang="zh-CN" altLang="en-US" sz="2800" dirty="0"/>
                  <a:t>上的多项式</a:t>
                </a:r>
                <a:r>
                  <a:rPr lang="en-US" altLang="zh-CN" sz="2800"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x</a:t>
                </a:r>
                <a:r>
                  <a:rPr lang="en-US" altLang="zh-CN" sz="2800" baseline="30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x+a</a:t>
                </a:r>
                <a:r>
                  <a:rPr lang="en-US" altLang="zh-CN" sz="2800" baseline="-25000" dirty="0">
                    <a:latin typeface="Times New Roman" panose="02020603050405020304" pitchFamily="18" charset="0"/>
                    <a:cs typeface="Times New Roman" panose="02020603050405020304" pitchFamily="18" charset="0"/>
                  </a:rPr>
                  <a:t>0</a:t>
                </a:r>
                <a:r>
                  <a:rPr lang="zh-CN" altLang="en-US" sz="2800" dirty="0">
                    <a:solidFill>
                      <a:schemeClr val="tx1">
                        <a:lumMod val="95000"/>
                        <a:lumOff val="5000"/>
                      </a:schemeClr>
                    </a:solidFill>
                  </a:rPr>
                  <a:t>是模</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x</a:t>
                </a:r>
                <a:r>
                  <a:rPr lang="en-US" altLang="zh-CN" sz="2800" baseline="30000" dirty="0">
                    <a:solidFill>
                      <a:schemeClr val="tx1">
                        <a:lumMod val="95000"/>
                        <a:lumOff val="5000"/>
                      </a:schemeClr>
                    </a:solidFill>
                    <a:latin typeface="Times New Roman" panose="02020603050405020304" pitchFamily="18" charset="0"/>
                    <a:cs typeface="Times New Roman" panose="02020603050405020304" pitchFamily="18" charset="0"/>
                  </a:rPr>
                  <a:t>4</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rPr>
                  <a:t>1</a:t>
                </a:r>
                <a:r>
                  <a:rPr lang="zh-CN" altLang="en-US" sz="2800" dirty="0">
                    <a:solidFill>
                      <a:schemeClr val="tx1">
                        <a:lumMod val="95000"/>
                        <a:lumOff val="5000"/>
                      </a:schemeClr>
                    </a:solidFill>
                  </a:rPr>
                  <a:t>可逆的，当且仅当矩阵</a:t>
                </a:r>
              </a:p>
              <a:p>
                <a:pPr marL="0" indent="0">
                  <a:buNone/>
                </a:pPr>
                <a14:m>
                  <m:oMathPara xmlns:m="http://schemas.openxmlformats.org/officeDocument/2006/math">
                    <m:oMathParaPr>
                      <m:jc m:val="centerGroup"/>
                    </m:oMathParaPr>
                    <m:oMath xmlns:m="http://schemas.openxmlformats.org/officeDocument/2006/math">
                      <m:d>
                        <m:dPr>
                          <m:ctrlPr>
                            <a:rPr lang="en-US" altLang="zh-CN" sz="2800" i="1" smtClean="0">
                              <a:solidFill>
                                <a:schemeClr val="tx1">
                                  <a:lumMod val="95000"/>
                                  <a:lumOff val="5000"/>
                                </a:schemeClr>
                              </a:solidFill>
                              <a:latin typeface="Cambria Math"/>
                            </a:rPr>
                          </m:ctrlPr>
                        </m:dPr>
                        <m:e>
                          <m:eqArr>
                            <m:eqArrPr>
                              <m:ctrlPr>
                                <a:rPr lang="en-US" altLang="zh-CN" sz="2800" b="0" i="1" smtClean="0">
                                  <a:solidFill>
                                    <a:schemeClr val="tx1">
                                      <a:lumMod val="95000"/>
                                      <a:lumOff val="5000"/>
                                    </a:schemeClr>
                                  </a:solidFill>
                                  <a:latin typeface="Cambria Math"/>
                                </a:rPr>
                              </m:ctrlPr>
                            </m:eqArrPr>
                            <m:e>
                              <m:r>
                                <m:rPr>
                                  <m:nor/>
                                </m:rPr>
                                <a:rPr lang="en-US" altLang="zh-CN" sz="2800" b="0" i="0" smtClean="0">
                                  <a:solidFill>
                                    <a:schemeClr val="tx1">
                                      <a:lumMod val="95000"/>
                                      <a:lumOff val="5000"/>
                                    </a:schemeClr>
                                  </a:solidFill>
                                  <a:latin typeface="Times New Roman" panose="02020603050405020304" pitchFamily="18" charset="0"/>
                                  <a:cs typeface="Times New Roman" panose="02020603050405020304" pitchFamily="18" charset="0"/>
                                </a:rPr>
                                <m:t>a</m:t>
                              </m:r>
                              <m:r>
                                <m:rPr>
                                  <m:nor/>
                                </m:rPr>
                                <a:rPr lang="en-US" altLang="zh-CN" sz="2800"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0</m:t>
                              </m:r>
                              <m:r>
                                <m:rPr>
                                  <m:nor/>
                                </m:rPr>
                                <a:rPr lang="en-US" altLang="zh-CN" sz="2800" b="0" i="0" smtClean="0">
                                  <a:solidFill>
                                    <a:schemeClr val="tx1">
                                      <a:lumMod val="95000"/>
                                      <a:lumOff val="5000"/>
                                    </a:schemeClr>
                                  </a:solidFill>
                                  <a:latin typeface="Times New Roman" panose="02020603050405020304" pitchFamily="18" charset="0"/>
                                  <a:cs typeface="Times New Roman" panose="02020603050405020304" pitchFamily="18" charset="0"/>
                                </a:rPr>
                                <m:t> </m:t>
                              </m:r>
                              <m:r>
                                <m:rPr>
                                  <m:nor/>
                                </m:rPr>
                                <a:rPr lang="en-US" altLang="zh-CN" sz="2800" b="0" i="0" smtClean="0">
                                  <a:solidFill>
                                    <a:schemeClr val="tx1">
                                      <a:lumMod val="95000"/>
                                      <a:lumOff val="5000"/>
                                    </a:schemeClr>
                                  </a:solidFill>
                                  <a:latin typeface="Times New Roman" panose="02020603050405020304" pitchFamily="18" charset="0"/>
                                  <a:cs typeface="Times New Roman" panose="02020603050405020304" pitchFamily="18" charset="0"/>
                                </a:rPr>
                                <m:t>a</m:t>
                              </m:r>
                              <m:r>
                                <m:rPr>
                                  <m:nor/>
                                </m:rPr>
                                <a:rPr lang="en-US" altLang="zh-CN" sz="2800"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3</m:t>
                              </m:r>
                              <m:r>
                                <m:rPr>
                                  <m:nor/>
                                </m:rPr>
                                <a:rPr lang="en-US" altLang="zh-CN" sz="2800" b="0" i="0" smtClean="0">
                                  <a:solidFill>
                                    <a:schemeClr val="tx1">
                                      <a:lumMod val="95000"/>
                                      <a:lumOff val="5000"/>
                                    </a:schemeClr>
                                  </a:solidFill>
                                  <a:latin typeface="Times New Roman" panose="02020603050405020304" pitchFamily="18" charset="0"/>
                                  <a:cs typeface="Times New Roman" panose="02020603050405020304" pitchFamily="18" charset="0"/>
                                </a:rPr>
                                <m:t> </m:t>
                              </m:r>
                              <m:r>
                                <m:rPr>
                                  <m:nor/>
                                </m:rPr>
                                <a:rPr lang="en-US" altLang="zh-CN" sz="2800" b="0" i="0" smtClean="0">
                                  <a:solidFill>
                                    <a:schemeClr val="tx1">
                                      <a:lumMod val="95000"/>
                                      <a:lumOff val="5000"/>
                                    </a:schemeClr>
                                  </a:solidFill>
                                  <a:latin typeface="Times New Roman" panose="02020603050405020304" pitchFamily="18" charset="0"/>
                                  <a:cs typeface="Times New Roman" panose="02020603050405020304" pitchFamily="18" charset="0"/>
                                </a:rPr>
                                <m:t>a</m:t>
                              </m:r>
                              <m:r>
                                <m:rPr>
                                  <m:nor/>
                                </m:rPr>
                                <a:rPr lang="en-US" altLang="zh-CN" sz="2800"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2</m:t>
                              </m:r>
                              <m:r>
                                <m:rPr>
                                  <m:nor/>
                                </m:rPr>
                                <a:rPr lang="en-US" altLang="zh-CN" sz="2800" b="0" i="0" smtClean="0">
                                  <a:solidFill>
                                    <a:schemeClr val="tx1">
                                      <a:lumMod val="95000"/>
                                      <a:lumOff val="5000"/>
                                    </a:schemeClr>
                                  </a:solidFill>
                                  <a:latin typeface="Times New Roman" panose="02020603050405020304" pitchFamily="18" charset="0"/>
                                  <a:cs typeface="Times New Roman" panose="02020603050405020304" pitchFamily="18" charset="0"/>
                                </a:rPr>
                                <m:t> </m:t>
                              </m:r>
                              <m:r>
                                <m:rPr>
                                  <m:nor/>
                                </m:rPr>
                                <a:rPr lang="en-US" altLang="zh-CN" sz="2800" b="0" i="0" smtClean="0">
                                  <a:solidFill>
                                    <a:schemeClr val="tx1">
                                      <a:lumMod val="95000"/>
                                      <a:lumOff val="5000"/>
                                    </a:schemeClr>
                                  </a:solidFill>
                                  <a:latin typeface="Times New Roman" panose="02020603050405020304" pitchFamily="18" charset="0"/>
                                  <a:cs typeface="Times New Roman" panose="02020603050405020304" pitchFamily="18" charset="0"/>
                                </a:rPr>
                                <m:t>a</m:t>
                              </m:r>
                              <m:r>
                                <m:rPr>
                                  <m:nor/>
                                </m:rPr>
                                <a:rPr lang="en-US" altLang="zh-CN" sz="2800"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1</m:t>
                              </m:r>
                            </m:e>
                            <m:e>
                              <m:r>
                                <m:rPr>
                                  <m:nor/>
                                </m:rPr>
                                <a:rPr lang="en-US" altLang="zh-CN" sz="2800" i="0">
                                  <a:solidFill>
                                    <a:schemeClr val="tx1">
                                      <a:lumMod val="95000"/>
                                      <a:lumOff val="5000"/>
                                    </a:schemeClr>
                                  </a:solidFill>
                                  <a:latin typeface="Times New Roman" panose="02020603050405020304" pitchFamily="18" charset="0"/>
                                  <a:cs typeface="Times New Roman" panose="02020603050405020304" pitchFamily="18" charset="0"/>
                                </a:rPr>
                                <m:t>a</m:t>
                              </m:r>
                              <m:r>
                                <m:rPr>
                                  <m:nor/>
                                </m:rPr>
                                <a:rPr lang="en-US" altLang="zh-CN" sz="2800"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1</m:t>
                              </m:r>
                              <m:r>
                                <m:rPr>
                                  <m:nor/>
                                </m:rPr>
                                <a:rPr lang="en-US" altLang="zh-CN" sz="2800" i="0">
                                  <a:solidFill>
                                    <a:schemeClr val="tx1">
                                      <a:lumMod val="95000"/>
                                      <a:lumOff val="5000"/>
                                    </a:schemeClr>
                                  </a:solidFill>
                                  <a:latin typeface="Times New Roman" panose="02020603050405020304" pitchFamily="18" charset="0"/>
                                  <a:cs typeface="Times New Roman" panose="02020603050405020304" pitchFamily="18" charset="0"/>
                                </a:rPr>
                                <m:t> </m:t>
                              </m:r>
                              <m:r>
                                <m:rPr>
                                  <m:nor/>
                                </m:rPr>
                                <a:rPr lang="en-US" altLang="zh-CN" sz="2800" i="0">
                                  <a:solidFill>
                                    <a:schemeClr val="tx1">
                                      <a:lumMod val="95000"/>
                                      <a:lumOff val="5000"/>
                                    </a:schemeClr>
                                  </a:solidFill>
                                  <a:latin typeface="Times New Roman" panose="02020603050405020304" pitchFamily="18" charset="0"/>
                                  <a:cs typeface="Times New Roman" panose="02020603050405020304" pitchFamily="18" charset="0"/>
                                </a:rPr>
                                <m:t>a</m:t>
                              </m:r>
                              <m:r>
                                <m:rPr>
                                  <m:nor/>
                                </m:rPr>
                                <a:rPr lang="en-US" altLang="zh-CN" sz="2800"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0</m:t>
                              </m:r>
                              <m:r>
                                <m:rPr>
                                  <m:nor/>
                                </m:rPr>
                                <a:rPr lang="en-US" altLang="zh-CN" sz="2800" i="0">
                                  <a:solidFill>
                                    <a:schemeClr val="tx1">
                                      <a:lumMod val="95000"/>
                                      <a:lumOff val="5000"/>
                                    </a:schemeClr>
                                  </a:solidFill>
                                  <a:latin typeface="Times New Roman" panose="02020603050405020304" pitchFamily="18" charset="0"/>
                                  <a:cs typeface="Times New Roman" panose="02020603050405020304" pitchFamily="18" charset="0"/>
                                </a:rPr>
                                <m:t> </m:t>
                              </m:r>
                              <m:r>
                                <m:rPr>
                                  <m:nor/>
                                </m:rPr>
                                <a:rPr lang="en-US" altLang="zh-CN" sz="2800" i="0">
                                  <a:solidFill>
                                    <a:schemeClr val="tx1">
                                      <a:lumMod val="95000"/>
                                      <a:lumOff val="5000"/>
                                    </a:schemeClr>
                                  </a:solidFill>
                                  <a:latin typeface="Times New Roman" panose="02020603050405020304" pitchFamily="18" charset="0"/>
                                  <a:cs typeface="Times New Roman" panose="02020603050405020304" pitchFamily="18" charset="0"/>
                                </a:rPr>
                                <m:t>a</m:t>
                              </m:r>
                              <m:r>
                                <m:rPr>
                                  <m:nor/>
                                </m:rPr>
                                <a:rPr lang="en-US" altLang="zh-CN" sz="2800"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3</m:t>
                              </m:r>
                              <m:r>
                                <m:rPr>
                                  <m:nor/>
                                </m:rPr>
                                <a:rPr lang="en-US" altLang="zh-CN" sz="2800" i="0">
                                  <a:solidFill>
                                    <a:schemeClr val="tx1">
                                      <a:lumMod val="95000"/>
                                      <a:lumOff val="5000"/>
                                    </a:schemeClr>
                                  </a:solidFill>
                                  <a:latin typeface="Times New Roman" panose="02020603050405020304" pitchFamily="18" charset="0"/>
                                  <a:cs typeface="Times New Roman" panose="02020603050405020304" pitchFamily="18" charset="0"/>
                                </a:rPr>
                                <m:t> </m:t>
                              </m:r>
                              <m:r>
                                <m:rPr>
                                  <m:nor/>
                                </m:rPr>
                                <a:rPr lang="en-US" altLang="zh-CN" sz="2800" i="0">
                                  <a:solidFill>
                                    <a:schemeClr val="tx1">
                                      <a:lumMod val="95000"/>
                                      <a:lumOff val="5000"/>
                                    </a:schemeClr>
                                  </a:solidFill>
                                  <a:latin typeface="Times New Roman" panose="02020603050405020304" pitchFamily="18" charset="0"/>
                                  <a:cs typeface="Times New Roman" panose="02020603050405020304" pitchFamily="18" charset="0"/>
                                </a:rPr>
                                <m:t>a</m:t>
                              </m:r>
                              <m:r>
                                <m:rPr>
                                  <m:nor/>
                                </m:rPr>
                                <a:rPr lang="en-US" altLang="zh-CN" sz="2800"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2</m:t>
                              </m:r>
                            </m:e>
                            <m:e>
                              <m:r>
                                <m:rPr>
                                  <m:nor/>
                                </m:rPr>
                                <a:rPr lang="en-US" altLang="zh-CN" sz="2800" i="0">
                                  <a:solidFill>
                                    <a:schemeClr val="tx1">
                                      <a:lumMod val="95000"/>
                                      <a:lumOff val="5000"/>
                                    </a:schemeClr>
                                  </a:solidFill>
                                  <a:latin typeface="Times New Roman" panose="02020603050405020304" pitchFamily="18" charset="0"/>
                                  <a:cs typeface="Times New Roman" panose="02020603050405020304" pitchFamily="18" charset="0"/>
                                </a:rPr>
                                <m:t>a</m:t>
                              </m:r>
                              <m:r>
                                <m:rPr>
                                  <m:nor/>
                                </m:rPr>
                                <a:rPr lang="en-US" altLang="zh-CN" sz="2800"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2 </m:t>
                              </m:r>
                              <m:r>
                                <m:rPr>
                                  <m:nor/>
                                </m:rPr>
                                <a:rPr lang="en-US" altLang="zh-CN" sz="2800" i="0">
                                  <a:solidFill>
                                    <a:schemeClr val="tx1">
                                      <a:lumMod val="95000"/>
                                      <a:lumOff val="5000"/>
                                    </a:schemeClr>
                                  </a:solidFill>
                                  <a:latin typeface="Times New Roman" panose="02020603050405020304" pitchFamily="18" charset="0"/>
                                  <a:cs typeface="Times New Roman" panose="02020603050405020304" pitchFamily="18" charset="0"/>
                                </a:rPr>
                                <m:t>a</m:t>
                              </m:r>
                              <m:r>
                                <m:rPr>
                                  <m:nor/>
                                </m:rPr>
                                <a:rPr lang="en-US" altLang="zh-CN" sz="2800"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1</m:t>
                              </m:r>
                              <m:r>
                                <m:rPr>
                                  <m:nor/>
                                </m:rPr>
                                <a:rPr lang="en-US" altLang="zh-CN" sz="2800" i="0">
                                  <a:solidFill>
                                    <a:schemeClr val="tx1">
                                      <a:lumMod val="95000"/>
                                      <a:lumOff val="5000"/>
                                    </a:schemeClr>
                                  </a:solidFill>
                                  <a:latin typeface="Times New Roman" panose="02020603050405020304" pitchFamily="18" charset="0"/>
                                  <a:cs typeface="Times New Roman" panose="02020603050405020304" pitchFamily="18" charset="0"/>
                                </a:rPr>
                                <m:t> </m:t>
                              </m:r>
                              <m:r>
                                <m:rPr>
                                  <m:nor/>
                                </m:rPr>
                                <a:rPr lang="en-US" altLang="zh-CN" sz="2800" i="0">
                                  <a:solidFill>
                                    <a:schemeClr val="tx1">
                                      <a:lumMod val="95000"/>
                                      <a:lumOff val="5000"/>
                                    </a:schemeClr>
                                  </a:solidFill>
                                  <a:latin typeface="Times New Roman" panose="02020603050405020304" pitchFamily="18" charset="0"/>
                                  <a:cs typeface="Times New Roman" panose="02020603050405020304" pitchFamily="18" charset="0"/>
                                </a:rPr>
                                <m:t>a</m:t>
                              </m:r>
                              <m:r>
                                <m:rPr>
                                  <m:nor/>
                                </m:rPr>
                                <a:rPr lang="en-US" altLang="zh-CN" sz="2800"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0</m:t>
                              </m:r>
                              <m:r>
                                <m:rPr>
                                  <m:nor/>
                                </m:rPr>
                                <a:rPr lang="en-US" altLang="zh-CN" sz="2800" i="0">
                                  <a:solidFill>
                                    <a:schemeClr val="tx1">
                                      <a:lumMod val="95000"/>
                                      <a:lumOff val="5000"/>
                                    </a:schemeClr>
                                  </a:solidFill>
                                  <a:latin typeface="Times New Roman" panose="02020603050405020304" pitchFamily="18" charset="0"/>
                                  <a:cs typeface="Times New Roman" panose="02020603050405020304" pitchFamily="18" charset="0"/>
                                </a:rPr>
                                <m:t> </m:t>
                              </m:r>
                              <m:r>
                                <m:rPr>
                                  <m:nor/>
                                </m:rPr>
                                <a:rPr lang="en-US" altLang="zh-CN" sz="2800" i="0">
                                  <a:solidFill>
                                    <a:schemeClr val="tx1">
                                      <a:lumMod val="95000"/>
                                      <a:lumOff val="5000"/>
                                    </a:schemeClr>
                                  </a:solidFill>
                                  <a:latin typeface="Times New Roman" panose="02020603050405020304" pitchFamily="18" charset="0"/>
                                  <a:cs typeface="Times New Roman" panose="02020603050405020304" pitchFamily="18" charset="0"/>
                                </a:rPr>
                                <m:t>a</m:t>
                              </m:r>
                              <m:r>
                                <m:rPr>
                                  <m:nor/>
                                </m:rPr>
                                <a:rPr lang="en-US" altLang="zh-CN" sz="2800"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3</m:t>
                              </m:r>
                            </m:e>
                            <m:e>
                              <m:r>
                                <m:rPr>
                                  <m:nor/>
                                </m:rPr>
                                <a:rPr lang="en-US" altLang="zh-CN" sz="2800" i="0">
                                  <a:solidFill>
                                    <a:schemeClr val="tx1">
                                      <a:lumMod val="95000"/>
                                      <a:lumOff val="5000"/>
                                    </a:schemeClr>
                                  </a:solidFill>
                                  <a:latin typeface="Times New Roman" panose="02020603050405020304" pitchFamily="18" charset="0"/>
                                  <a:cs typeface="Times New Roman" panose="02020603050405020304" pitchFamily="18" charset="0"/>
                                </a:rPr>
                                <m:t>a</m:t>
                              </m:r>
                              <m:r>
                                <m:rPr>
                                  <m:nor/>
                                </m:rPr>
                                <a:rPr lang="en-US" altLang="zh-CN" sz="2800"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3</m:t>
                              </m:r>
                              <m:r>
                                <m:rPr>
                                  <m:nor/>
                                </m:rPr>
                                <a:rPr lang="en-US" altLang="zh-CN" sz="2800" i="0">
                                  <a:solidFill>
                                    <a:schemeClr val="tx1">
                                      <a:lumMod val="95000"/>
                                      <a:lumOff val="5000"/>
                                    </a:schemeClr>
                                  </a:solidFill>
                                  <a:latin typeface="Times New Roman" panose="02020603050405020304" pitchFamily="18" charset="0"/>
                                  <a:cs typeface="Times New Roman" panose="02020603050405020304" pitchFamily="18" charset="0"/>
                                </a:rPr>
                                <m:t> </m:t>
                              </m:r>
                              <m:r>
                                <m:rPr>
                                  <m:nor/>
                                </m:rPr>
                                <a:rPr lang="en-US" altLang="zh-CN" sz="2800" i="0">
                                  <a:solidFill>
                                    <a:schemeClr val="tx1">
                                      <a:lumMod val="95000"/>
                                      <a:lumOff val="5000"/>
                                    </a:schemeClr>
                                  </a:solidFill>
                                  <a:latin typeface="Times New Roman" panose="02020603050405020304" pitchFamily="18" charset="0"/>
                                  <a:cs typeface="Times New Roman" panose="02020603050405020304" pitchFamily="18" charset="0"/>
                                </a:rPr>
                                <m:t>a</m:t>
                              </m:r>
                              <m:r>
                                <m:rPr>
                                  <m:nor/>
                                </m:rPr>
                                <a:rPr lang="en-US" altLang="zh-CN" sz="2800"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2</m:t>
                              </m:r>
                              <m:r>
                                <m:rPr>
                                  <m:nor/>
                                </m:rPr>
                                <a:rPr lang="en-US" altLang="zh-CN" sz="2800" i="0">
                                  <a:solidFill>
                                    <a:schemeClr val="tx1">
                                      <a:lumMod val="95000"/>
                                      <a:lumOff val="5000"/>
                                    </a:schemeClr>
                                  </a:solidFill>
                                  <a:latin typeface="Times New Roman" panose="02020603050405020304" pitchFamily="18" charset="0"/>
                                  <a:cs typeface="Times New Roman" panose="02020603050405020304" pitchFamily="18" charset="0"/>
                                </a:rPr>
                                <m:t> </m:t>
                              </m:r>
                              <m:r>
                                <m:rPr>
                                  <m:nor/>
                                </m:rPr>
                                <a:rPr lang="en-US" altLang="zh-CN" sz="2800" i="0">
                                  <a:solidFill>
                                    <a:schemeClr val="tx1">
                                      <a:lumMod val="95000"/>
                                      <a:lumOff val="5000"/>
                                    </a:schemeClr>
                                  </a:solidFill>
                                  <a:latin typeface="Times New Roman" panose="02020603050405020304" pitchFamily="18" charset="0"/>
                                  <a:cs typeface="Times New Roman" panose="02020603050405020304" pitchFamily="18" charset="0"/>
                                </a:rPr>
                                <m:t>a</m:t>
                              </m:r>
                              <m:r>
                                <m:rPr>
                                  <m:nor/>
                                </m:rPr>
                                <a:rPr lang="en-US" altLang="zh-CN" sz="2800"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1</m:t>
                              </m:r>
                              <m:r>
                                <m:rPr>
                                  <m:nor/>
                                </m:rPr>
                                <a:rPr lang="en-US" altLang="zh-CN" sz="2800" i="0">
                                  <a:solidFill>
                                    <a:schemeClr val="tx1">
                                      <a:lumMod val="95000"/>
                                      <a:lumOff val="5000"/>
                                    </a:schemeClr>
                                  </a:solidFill>
                                  <a:latin typeface="Times New Roman" panose="02020603050405020304" pitchFamily="18" charset="0"/>
                                  <a:cs typeface="Times New Roman" panose="02020603050405020304" pitchFamily="18" charset="0"/>
                                </a:rPr>
                                <m:t> </m:t>
                              </m:r>
                              <m:r>
                                <m:rPr>
                                  <m:nor/>
                                </m:rPr>
                                <a:rPr lang="en-US" altLang="zh-CN" sz="2800" i="0">
                                  <a:solidFill>
                                    <a:schemeClr val="tx1">
                                      <a:lumMod val="95000"/>
                                      <a:lumOff val="5000"/>
                                    </a:schemeClr>
                                  </a:solidFill>
                                  <a:latin typeface="Times New Roman" panose="02020603050405020304" pitchFamily="18" charset="0"/>
                                  <a:cs typeface="Times New Roman" panose="02020603050405020304" pitchFamily="18" charset="0"/>
                                </a:rPr>
                                <m:t>a</m:t>
                              </m:r>
                              <m:r>
                                <m:rPr>
                                  <m:nor/>
                                </m:rPr>
                                <a:rPr lang="en-US" altLang="zh-CN" sz="2800"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0</m:t>
                              </m:r>
                            </m:e>
                          </m:eqArr>
                        </m:e>
                      </m:d>
                    </m:oMath>
                  </m:oMathPara>
                </a14:m>
                <a:endPar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zh-CN" altLang="en-US" sz="2800" dirty="0">
                    <a:solidFill>
                      <a:schemeClr val="tx1">
                        <a:lumMod val="95000"/>
                        <a:lumOff val="5000"/>
                      </a:schemeClr>
                    </a:solidFill>
                  </a:rPr>
                  <a:t>在</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rPr>
                  <a:t>GF(2</a:t>
                </a:r>
                <a:r>
                  <a:rPr lang="zh-CN" altLang="en-US" sz="2800" baseline="30000" dirty="0">
                    <a:solidFill>
                      <a:schemeClr val="tx1">
                        <a:lumMod val="95000"/>
                        <a:lumOff val="5000"/>
                      </a:schemeClr>
                    </a:solidFill>
                    <a:latin typeface="Times New Roman" panose="02020603050405020304" pitchFamily="18" charset="0"/>
                    <a:cs typeface="Times New Roman" panose="02020603050405020304" pitchFamily="18" charset="0"/>
                  </a:rPr>
                  <a:t>8</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sz="2800" dirty="0">
                    <a:solidFill>
                      <a:schemeClr val="tx1">
                        <a:lumMod val="95000"/>
                        <a:lumOff val="5000"/>
                      </a:schemeClr>
                    </a:solidFill>
                  </a:rPr>
                  <a:t>上可逆。</a:t>
                </a:r>
              </a:p>
              <a:p>
                <a:pPr marL="0" indent="720000">
                  <a:buNone/>
                </a:pPr>
                <a:r>
                  <a:rPr lang="zh-CN" altLang="en-US" sz="2800" dirty="0">
                    <a:solidFill>
                      <a:schemeClr val="tx1">
                        <a:lumMod val="95000"/>
                        <a:lumOff val="5000"/>
                      </a:schemeClr>
                    </a:solidFill>
                  </a:rPr>
                  <a:t>证明：</a:t>
                </a:r>
                <a:r>
                  <a:rPr lang="en-US" altLang="zh-CN" sz="2800" dirty="0">
                    <a:latin typeface="Times New Roman" panose="02020603050405020304" pitchFamily="18" charset="0"/>
                    <a:cs typeface="Times New Roman" panose="02020603050405020304" pitchFamily="18" charset="0"/>
                    <a:sym typeface="+mn-ea"/>
                  </a:rPr>
                  <a:t>a(x)=a</a:t>
                </a:r>
                <a:r>
                  <a:rPr lang="en-US" altLang="zh-CN" sz="2800" baseline="-25000" dirty="0">
                    <a:latin typeface="Times New Roman" panose="02020603050405020304" pitchFamily="18" charset="0"/>
                    <a:cs typeface="Times New Roman" panose="02020603050405020304" pitchFamily="18" charset="0"/>
                    <a:sym typeface="+mn-ea"/>
                  </a:rPr>
                  <a:t>3</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3</a:t>
                </a:r>
                <a:r>
                  <a:rPr lang="en-US" altLang="zh-CN" sz="2800" dirty="0">
                    <a:latin typeface="Times New Roman" panose="02020603050405020304" pitchFamily="18" charset="0"/>
                    <a:cs typeface="Times New Roman" panose="02020603050405020304" pitchFamily="18" charset="0"/>
                    <a:sym typeface="+mn-ea"/>
                  </a:rPr>
                  <a:t>+a</a:t>
                </a:r>
                <a:r>
                  <a:rPr lang="en-US" altLang="zh-CN" sz="2800" baseline="-25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cs typeface="Times New Roman" panose="02020603050405020304" pitchFamily="18" charset="0"/>
                    <a:sym typeface="+mn-ea"/>
                  </a:rPr>
                  <a:t>+a</a:t>
                </a:r>
                <a:r>
                  <a:rPr lang="en-US" altLang="zh-CN" sz="2800" baseline="-25000" dirty="0">
                    <a:latin typeface="Times New Roman" panose="02020603050405020304" pitchFamily="18" charset="0"/>
                    <a:cs typeface="Times New Roman" panose="02020603050405020304" pitchFamily="18" charset="0"/>
                    <a:sym typeface="+mn-ea"/>
                  </a:rPr>
                  <a:t>1</a:t>
                </a:r>
                <a:r>
                  <a:rPr lang="en-US" altLang="zh-CN" sz="2800" dirty="0">
                    <a:latin typeface="Times New Roman" panose="02020603050405020304" pitchFamily="18" charset="0"/>
                    <a:cs typeface="Times New Roman" panose="02020603050405020304" pitchFamily="18" charset="0"/>
                    <a:sym typeface="+mn-ea"/>
                  </a:rPr>
                  <a:t>x+a</a:t>
                </a:r>
                <a:r>
                  <a:rPr lang="en-US" altLang="zh-CN" sz="2800" baseline="-25000" dirty="0">
                    <a:latin typeface="Times New Roman" panose="02020603050405020304" pitchFamily="18" charset="0"/>
                    <a:cs typeface="Times New Roman" panose="02020603050405020304" pitchFamily="18" charset="0"/>
                    <a:sym typeface="+mn-ea"/>
                  </a:rPr>
                  <a:t>0</a:t>
                </a:r>
                <a:r>
                  <a:rPr lang="zh-CN" altLang="en-US" sz="2800" dirty="0">
                    <a:sym typeface="+mn-ea"/>
                  </a:rPr>
                  <a:t>是</a:t>
                </a:r>
                <a:r>
                  <a:rPr lang="en-US" altLang="zh-CN" sz="2800" dirty="0">
                    <a:sym typeface="+mn-ea"/>
                  </a:rPr>
                  <a:t>模</a:t>
                </a:r>
                <a:r>
                  <a:rPr lang="zh-CN" altLang="en-US"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4</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1</a:t>
                </a:r>
                <a:r>
                  <a:rPr lang="zh-CN" altLang="en-US" sz="2800" dirty="0">
                    <a:sym typeface="+mn-ea"/>
                  </a:rPr>
                  <a:t>可逆的，当且仅当存在多项式</a:t>
                </a:r>
                <a:r>
                  <a:rPr lang="en-US" altLang="zh-CN" sz="2800" dirty="0">
                    <a:latin typeface="Times New Roman" panose="02020603050405020304" pitchFamily="18" charset="0"/>
                    <a:cs typeface="Times New Roman" panose="02020603050405020304" pitchFamily="18" charset="0"/>
                    <a:sym typeface="+mn-ea"/>
                  </a:rPr>
                  <a:t>h</a:t>
                </a:r>
                <a:r>
                  <a:rPr lang="en-US" altLang="zh-CN" sz="2800" baseline="-25000" dirty="0">
                    <a:latin typeface="Times New Roman" panose="02020603050405020304" pitchFamily="18" charset="0"/>
                    <a:cs typeface="Times New Roman" panose="02020603050405020304" pitchFamily="18" charset="0"/>
                    <a:sym typeface="+mn-ea"/>
                  </a:rPr>
                  <a:t>3</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3</a:t>
                </a:r>
                <a:r>
                  <a:rPr lang="en-US" altLang="zh-CN" sz="2800" dirty="0">
                    <a:latin typeface="Times New Roman" panose="02020603050405020304" pitchFamily="18" charset="0"/>
                    <a:cs typeface="Times New Roman" panose="02020603050405020304" pitchFamily="18" charset="0"/>
                    <a:sym typeface="+mn-ea"/>
                  </a:rPr>
                  <a:t>+h</a:t>
                </a:r>
                <a:r>
                  <a:rPr lang="en-US" altLang="zh-CN" sz="2800" baseline="-25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cs typeface="Times New Roman" panose="02020603050405020304" pitchFamily="18" charset="0"/>
                    <a:sym typeface="+mn-ea"/>
                  </a:rPr>
                  <a:t>+h</a:t>
                </a:r>
                <a:r>
                  <a:rPr lang="en-US" altLang="zh-CN" sz="2800" baseline="-25000" dirty="0">
                    <a:latin typeface="Times New Roman" panose="02020603050405020304" pitchFamily="18" charset="0"/>
                    <a:cs typeface="Times New Roman" panose="02020603050405020304" pitchFamily="18" charset="0"/>
                    <a:sym typeface="+mn-ea"/>
                  </a:rPr>
                  <a:t>1</a:t>
                </a:r>
                <a:r>
                  <a:rPr lang="en-US" altLang="zh-CN" sz="2800" dirty="0">
                    <a:latin typeface="Times New Roman" panose="02020603050405020304" pitchFamily="18" charset="0"/>
                    <a:cs typeface="Times New Roman" panose="02020603050405020304" pitchFamily="18" charset="0"/>
                    <a:sym typeface="+mn-ea"/>
                  </a:rPr>
                  <a:t>x+h</a:t>
                </a:r>
                <a:r>
                  <a:rPr lang="en-US" altLang="zh-CN" sz="2800" baseline="-25000" dirty="0">
                    <a:latin typeface="Times New Roman" panose="02020603050405020304" pitchFamily="18" charset="0"/>
                    <a:cs typeface="Times New Roman" panose="02020603050405020304" pitchFamily="18" charset="0"/>
                    <a:sym typeface="+mn-ea"/>
                  </a:rPr>
                  <a:t>0</a:t>
                </a:r>
                <a:r>
                  <a:rPr lang="zh-CN" altLang="en-US" sz="2800" dirty="0">
                    <a:sym typeface="+mn-ea"/>
                  </a:rPr>
                  <a:t>使</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a</a:t>
                </a:r>
                <a:r>
                  <a:rPr lang="en-US" altLang="zh-CN" sz="2800" baseline="-25000" dirty="0">
                    <a:latin typeface="Times New Roman" panose="02020603050405020304" pitchFamily="18" charset="0"/>
                    <a:cs typeface="Times New Roman" panose="02020603050405020304" pitchFamily="18" charset="0"/>
                    <a:sym typeface="+mn-ea"/>
                  </a:rPr>
                  <a:t>3</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3</a:t>
                </a:r>
                <a:r>
                  <a:rPr lang="en-US" altLang="zh-CN" sz="2800" dirty="0">
                    <a:latin typeface="Times New Roman" panose="02020603050405020304" pitchFamily="18" charset="0"/>
                    <a:cs typeface="Times New Roman" panose="02020603050405020304" pitchFamily="18" charset="0"/>
                    <a:sym typeface="+mn-ea"/>
                  </a:rPr>
                  <a:t>+a</a:t>
                </a:r>
                <a:r>
                  <a:rPr lang="en-US" altLang="zh-CN" sz="2800" baseline="-25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cs typeface="Times New Roman" panose="02020603050405020304" pitchFamily="18" charset="0"/>
                    <a:sym typeface="+mn-ea"/>
                  </a:rPr>
                  <a:t>+a</a:t>
                </a:r>
                <a:r>
                  <a:rPr lang="en-US" altLang="zh-CN" sz="2800" baseline="-25000" dirty="0">
                    <a:latin typeface="Times New Roman" panose="02020603050405020304" pitchFamily="18" charset="0"/>
                    <a:cs typeface="Times New Roman" panose="02020603050405020304" pitchFamily="18" charset="0"/>
                    <a:sym typeface="+mn-ea"/>
                  </a:rPr>
                  <a:t>1</a:t>
                </a:r>
                <a:r>
                  <a:rPr lang="en-US" altLang="zh-CN" sz="2800" dirty="0">
                    <a:latin typeface="Times New Roman" panose="02020603050405020304" pitchFamily="18" charset="0"/>
                    <a:cs typeface="Times New Roman" panose="02020603050405020304" pitchFamily="18" charset="0"/>
                    <a:sym typeface="+mn-ea"/>
                  </a:rPr>
                  <a:t>x+a</a:t>
                </a:r>
                <a:r>
                  <a:rPr lang="en-US" altLang="zh-CN" sz="2800" baseline="-25000" dirty="0">
                    <a:latin typeface="Times New Roman" panose="02020603050405020304" pitchFamily="18" charset="0"/>
                    <a:cs typeface="Times New Roman" panose="02020603050405020304" pitchFamily="18" charset="0"/>
                    <a:sym typeface="+mn-ea"/>
                  </a:rPr>
                  <a:t>0</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h</a:t>
                </a:r>
                <a:r>
                  <a:rPr lang="en-US" altLang="zh-CN" sz="2800" baseline="-25000" dirty="0">
                    <a:latin typeface="Times New Roman" panose="02020603050405020304" pitchFamily="18" charset="0"/>
                    <a:cs typeface="Times New Roman" panose="02020603050405020304" pitchFamily="18" charset="0"/>
                    <a:sym typeface="+mn-ea"/>
                  </a:rPr>
                  <a:t>3</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3</a:t>
                </a:r>
                <a:r>
                  <a:rPr lang="en-US" altLang="zh-CN" sz="2800" dirty="0">
                    <a:latin typeface="Times New Roman" panose="02020603050405020304" pitchFamily="18" charset="0"/>
                    <a:cs typeface="Times New Roman" panose="02020603050405020304" pitchFamily="18" charset="0"/>
                    <a:sym typeface="+mn-ea"/>
                  </a:rPr>
                  <a:t>+h</a:t>
                </a:r>
                <a:r>
                  <a:rPr lang="en-US" altLang="zh-CN" sz="2800" baseline="-25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2</a:t>
                </a:r>
                <a:r>
                  <a:rPr lang="en-US" altLang="zh-CN" sz="2800" dirty="0">
                    <a:latin typeface="Times New Roman" panose="02020603050405020304" pitchFamily="18" charset="0"/>
                    <a:cs typeface="Times New Roman" panose="02020603050405020304" pitchFamily="18" charset="0"/>
                    <a:sym typeface="+mn-ea"/>
                  </a:rPr>
                  <a:t>+h</a:t>
                </a:r>
                <a:r>
                  <a:rPr lang="en-US" altLang="zh-CN" sz="2800" baseline="-25000" dirty="0">
                    <a:latin typeface="Times New Roman" panose="02020603050405020304" pitchFamily="18" charset="0"/>
                    <a:cs typeface="Times New Roman" panose="02020603050405020304" pitchFamily="18" charset="0"/>
                    <a:sym typeface="+mn-ea"/>
                  </a:rPr>
                  <a:t>1</a:t>
                </a:r>
                <a:r>
                  <a:rPr lang="en-US" altLang="zh-CN" sz="2800" dirty="0">
                    <a:latin typeface="Times New Roman" panose="02020603050405020304" pitchFamily="18" charset="0"/>
                    <a:cs typeface="Times New Roman" panose="02020603050405020304" pitchFamily="18" charset="0"/>
                    <a:sym typeface="+mn-ea"/>
                  </a:rPr>
                  <a:t>x+h</a:t>
                </a:r>
                <a:r>
                  <a:rPr lang="en-US" altLang="zh-CN" sz="2800" baseline="-25000" dirty="0">
                    <a:latin typeface="Times New Roman" panose="02020603050405020304" pitchFamily="18" charset="0"/>
                    <a:cs typeface="Times New Roman" panose="02020603050405020304" pitchFamily="18" charset="0"/>
                    <a:sym typeface="+mn-ea"/>
                  </a:rPr>
                  <a:t>0</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1mod(</a:t>
                </a:r>
                <a:r>
                  <a:rPr lang="en-US" altLang="zh-CN" sz="2800" dirty="0">
                    <a:latin typeface="Times New Roman" panose="02020603050405020304" pitchFamily="18" charset="0"/>
                    <a:cs typeface="Times New Roman" panose="02020603050405020304" pitchFamily="18" charset="0"/>
                    <a:sym typeface="+mn-ea"/>
                  </a:rPr>
                  <a:t>x</a:t>
                </a:r>
                <a:r>
                  <a:rPr lang="en-US" altLang="zh-CN" sz="2800" baseline="30000" dirty="0">
                    <a:latin typeface="Times New Roman" panose="02020603050405020304" pitchFamily="18" charset="0"/>
                    <a:cs typeface="Times New Roman" panose="02020603050405020304" pitchFamily="18" charset="0"/>
                    <a:sym typeface="+mn-ea"/>
                  </a:rPr>
                  <a:t>4</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1) </a:t>
                </a:r>
                <a:r>
                  <a:rPr lang="zh-CN" altLang="en-US" sz="2800" dirty="0">
                    <a:sym typeface="+mn-ea"/>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0" y="2007870"/>
                <a:ext cx="8955405" cy="4398645"/>
              </a:xfrm>
              <a:blipFill>
                <a:blip r:embed="rId2"/>
                <a:stretch>
                  <a:fillRect l="-1361" t="-1801" b="-443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DF1B27E-9EDE-4BA2-9BA0-ECFD47E7E98C}"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71</a:t>
            </a:fld>
            <a:endParaRPr lang="en-US" altLang="zh-CN" sz="1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3.3.2 AES 的数学基础</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92125" y="2028190"/>
                <a:ext cx="8463280" cy="4104640"/>
              </a:xfrm>
            </p:spPr>
            <p:txBody>
              <a:bodyPr/>
              <a:lstStyle/>
              <a:p>
                <a:pPr marL="0" indent="720000">
                  <a:buNone/>
                </a:pPr>
                <a:r>
                  <a:rPr lang="zh-CN" altLang="en-US" sz="2800" dirty="0"/>
                  <a:t>因此，有</a:t>
                </a:r>
              </a:p>
              <a:p>
                <a:pPr marL="0" indent="0">
                  <a:buNone/>
                </a:pPr>
                <a14:m>
                  <m:oMathPara xmlns:m="http://schemas.openxmlformats.org/officeDocument/2006/math">
                    <m:oMathParaPr>
                      <m:jc m:val="centerGroup"/>
                    </m:oMathParaPr>
                    <m:oMath xmlns:m="http://schemas.openxmlformats.org/officeDocument/2006/math">
                      <m:d>
                        <m:dPr>
                          <m:ctrlPr>
                            <a:rPr lang="en-US" altLang="zh-CN" sz="2800" b="0" i="1" smtClean="0">
                              <a:latin typeface="Cambria Math"/>
                            </a:rPr>
                          </m:ctrlPr>
                        </m:dPr>
                        <m:e>
                          <m:r>
                            <m:rPr>
                              <m:nor/>
                            </m:rPr>
                            <a:rPr lang="en-US" altLang="zh-CN" sz="2800" b="0" i="0" smtClean="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3</m:t>
                          </m:r>
                          <m:r>
                            <m:rPr>
                              <m:nor/>
                            </m:rPr>
                            <a:rPr lang="en-US" altLang="zh-CN" sz="2800" b="0" i="0" smtClean="0">
                              <a:latin typeface="Times New Roman" panose="02020603050405020304" pitchFamily="18" charset="0"/>
                              <a:cs typeface="Times New Roman" panose="02020603050405020304" pitchFamily="18" charset="0"/>
                            </a:rPr>
                            <m:t>x</m:t>
                          </m:r>
                          <m:r>
                            <m:rPr>
                              <m:nor/>
                            </m:rPr>
                            <a:rPr lang="en-US" altLang="zh-CN" sz="2800" b="0" i="0" baseline="30000" smtClean="0">
                              <a:latin typeface="Times New Roman" panose="02020603050405020304" pitchFamily="18" charset="0"/>
                              <a:cs typeface="Times New Roman" panose="02020603050405020304" pitchFamily="18" charset="0"/>
                            </a:rPr>
                            <m:t>3</m:t>
                          </m:r>
                          <m:r>
                            <m:rPr>
                              <m:nor/>
                            </m:rPr>
                            <a:rPr lang="en-US" altLang="zh-CN" sz="2800" i="0">
                              <a:latin typeface="Times New Roman" panose="02020603050405020304" pitchFamily="18" charset="0"/>
                              <a:cs typeface="Times New Roman" panose="02020603050405020304" pitchFamily="18" charset="0"/>
                            </a:rPr>
                            <m:t>+</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2</m:t>
                          </m:r>
                          <m:r>
                            <m:rPr>
                              <m:nor/>
                            </m:rPr>
                            <a:rPr lang="en-US" altLang="zh-CN" sz="2800" i="0">
                              <a:latin typeface="Times New Roman" panose="02020603050405020304" pitchFamily="18" charset="0"/>
                              <a:cs typeface="Times New Roman" panose="02020603050405020304" pitchFamily="18" charset="0"/>
                            </a:rPr>
                            <m:t>x</m:t>
                          </m:r>
                          <m:r>
                            <m:rPr>
                              <m:nor/>
                            </m:rPr>
                            <a:rPr lang="en-US" altLang="zh-CN" sz="2800" b="0" i="0" baseline="30000" smtClean="0">
                              <a:latin typeface="Times New Roman" panose="02020603050405020304" pitchFamily="18" charset="0"/>
                              <a:cs typeface="Times New Roman" panose="02020603050405020304" pitchFamily="18" charset="0"/>
                            </a:rPr>
                            <m:t>2</m:t>
                          </m:r>
                          <m:r>
                            <m:rPr>
                              <m:nor/>
                            </m:rPr>
                            <a:rPr lang="en-US" altLang="zh-CN" sz="2800" b="0" i="0" smtClean="0">
                              <a:latin typeface="Times New Roman" panose="02020603050405020304" pitchFamily="18" charset="0"/>
                              <a:cs typeface="Times New Roman" panose="02020603050405020304" pitchFamily="18" charset="0"/>
                            </a:rPr>
                            <m:t>+</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1</m:t>
                          </m:r>
                          <m:r>
                            <m:rPr>
                              <m:nor/>
                            </m:rPr>
                            <a:rPr lang="en-US" altLang="zh-CN" sz="2800" i="0">
                              <a:latin typeface="Times New Roman" panose="02020603050405020304" pitchFamily="18" charset="0"/>
                              <a:cs typeface="Times New Roman" panose="02020603050405020304" pitchFamily="18" charset="0"/>
                            </a:rPr>
                            <m:t>x</m:t>
                          </m:r>
                          <m:r>
                            <m:rPr>
                              <m:nor/>
                            </m:rPr>
                            <a:rPr lang="en-US" altLang="zh-CN" sz="2800" b="0" i="0" smtClean="0">
                              <a:latin typeface="Times New Roman" panose="02020603050405020304" pitchFamily="18" charset="0"/>
                              <a:cs typeface="Times New Roman" panose="02020603050405020304" pitchFamily="18" charset="0"/>
                            </a:rPr>
                            <m:t>+</m:t>
                          </m:r>
                          <m:r>
                            <m:rPr>
                              <m:nor/>
                            </m:rPr>
                            <a:rPr lang="en-US" altLang="zh-CN" sz="2800" b="0" i="0" smtClean="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0</m:t>
                          </m:r>
                        </m:e>
                      </m:d>
                      <m:d>
                        <m:dPr>
                          <m:ctrlPr>
                            <a:rPr lang="en-US" altLang="zh-CN" sz="2800" i="1">
                              <a:latin typeface="Cambria Math"/>
                            </a:rPr>
                          </m:ctrlPr>
                        </m:dPr>
                        <m:e>
                          <m:r>
                            <m:rPr>
                              <m:nor/>
                            </m:rPr>
                            <a:rPr lang="en-US" altLang="zh-CN" sz="2800" b="0" i="0" smtClean="0">
                              <a:latin typeface="Times New Roman" panose="02020603050405020304" pitchFamily="18" charset="0"/>
                              <a:cs typeface="Times New Roman" panose="02020603050405020304" pitchFamily="18" charset="0"/>
                            </a:rPr>
                            <m:t>h</m:t>
                          </m:r>
                          <m:r>
                            <m:rPr>
                              <m:nor/>
                            </m:rPr>
                            <a:rPr lang="en-US" altLang="zh-CN" sz="2800" b="0" i="0" baseline="-25000" smtClean="0">
                              <a:latin typeface="Times New Roman" panose="02020603050405020304" pitchFamily="18" charset="0"/>
                              <a:cs typeface="Times New Roman" panose="02020603050405020304" pitchFamily="18" charset="0"/>
                            </a:rPr>
                            <m:t>2</m:t>
                          </m:r>
                          <m:r>
                            <m:rPr>
                              <m:nor/>
                            </m:rPr>
                            <a:rPr lang="en-US" altLang="zh-CN" sz="2800" i="0">
                              <a:latin typeface="Times New Roman" panose="02020603050405020304" pitchFamily="18" charset="0"/>
                              <a:cs typeface="Times New Roman" panose="02020603050405020304" pitchFamily="18" charset="0"/>
                            </a:rPr>
                            <m:t>x</m:t>
                          </m:r>
                          <m:r>
                            <m:rPr>
                              <m:nor/>
                            </m:rPr>
                            <a:rPr lang="en-US" altLang="zh-CN" sz="2800" i="0" baseline="30000">
                              <a:latin typeface="Times New Roman" panose="02020603050405020304" pitchFamily="18" charset="0"/>
                              <a:cs typeface="Times New Roman" panose="02020603050405020304" pitchFamily="18" charset="0"/>
                            </a:rPr>
                            <m:t>3</m:t>
                          </m:r>
                          <m:r>
                            <m:rPr>
                              <m:nor/>
                            </m:rPr>
                            <a:rPr lang="en-US" altLang="zh-CN" sz="2800" i="0">
                              <a:latin typeface="Times New Roman" panose="02020603050405020304" pitchFamily="18" charset="0"/>
                              <a:cs typeface="Times New Roman" panose="02020603050405020304" pitchFamily="18" charset="0"/>
                            </a:rPr>
                            <m:t>+</m:t>
                          </m:r>
                          <m:r>
                            <m:rPr>
                              <m:nor/>
                            </m:rPr>
                            <a:rPr lang="en-US" altLang="zh-CN" sz="2800" b="0" i="0" smtClean="0">
                              <a:latin typeface="Times New Roman" panose="02020603050405020304" pitchFamily="18" charset="0"/>
                              <a:cs typeface="Times New Roman" panose="02020603050405020304" pitchFamily="18" charset="0"/>
                            </a:rPr>
                            <m:t>h</m:t>
                          </m:r>
                          <m:r>
                            <m:rPr>
                              <m:nor/>
                            </m:rPr>
                            <a:rPr lang="en-US" altLang="zh-CN" sz="2800" b="0" i="0" baseline="-25000" smtClean="0">
                              <a:latin typeface="Times New Roman" panose="02020603050405020304" pitchFamily="18" charset="0"/>
                              <a:cs typeface="Times New Roman" panose="02020603050405020304" pitchFamily="18" charset="0"/>
                            </a:rPr>
                            <m:t>1</m:t>
                          </m:r>
                          <m:r>
                            <m:rPr>
                              <m:nor/>
                            </m:rPr>
                            <a:rPr lang="en-US" altLang="zh-CN" sz="2800" i="0">
                              <a:latin typeface="Times New Roman" panose="02020603050405020304" pitchFamily="18" charset="0"/>
                              <a:cs typeface="Times New Roman" panose="02020603050405020304" pitchFamily="18" charset="0"/>
                            </a:rPr>
                            <m:t>x</m:t>
                          </m:r>
                          <m:r>
                            <m:rPr>
                              <m:nor/>
                            </m:rPr>
                            <a:rPr lang="en-US" altLang="zh-CN" sz="2800" i="0" baseline="30000">
                              <a:latin typeface="Times New Roman" panose="02020603050405020304" pitchFamily="18" charset="0"/>
                              <a:cs typeface="Times New Roman" panose="02020603050405020304" pitchFamily="18" charset="0"/>
                            </a:rPr>
                            <m:t>2</m:t>
                          </m:r>
                          <m:r>
                            <m:rPr>
                              <m:nor/>
                            </m:rPr>
                            <a:rPr lang="en-US" altLang="zh-CN" sz="2800" i="0">
                              <a:latin typeface="Times New Roman" panose="02020603050405020304" pitchFamily="18" charset="0"/>
                              <a:cs typeface="Times New Roman" panose="02020603050405020304" pitchFamily="18" charset="0"/>
                            </a:rPr>
                            <m:t>+</m:t>
                          </m:r>
                          <m:r>
                            <m:rPr>
                              <m:nor/>
                            </m:rPr>
                            <a:rPr lang="en-US" altLang="zh-CN" sz="2800" b="0" i="0" smtClean="0">
                              <a:latin typeface="Times New Roman" panose="02020603050405020304" pitchFamily="18" charset="0"/>
                              <a:cs typeface="Times New Roman" panose="02020603050405020304" pitchFamily="18" charset="0"/>
                            </a:rPr>
                            <m:t>h</m:t>
                          </m:r>
                          <m:r>
                            <m:rPr>
                              <m:nor/>
                            </m:rPr>
                            <a:rPr lang="en-US" altLang="zh-CN" sz="2800" b="0" i="0" baseline="-25000" smtClean="0">
                              <a:latin typeface="Times New Roman" panose="02020603050405020304" pitchFamily="18" charset="0"/>
                              <a:cs typeface="Times New Roman" panose="02020603050405020304" pitchFamily="18" charset="0"/>
                            </a:rPr>
                            <m:t>0</m:t>
                          </m:r>
                          <m:r>
                            <m:rPr>
                              <m:nor/>
                            </m:rPr>
                            <a:rPr lang="en-US" altLang="zh-CN" sz="2800" i="0">
                              <a:latin typeface="Times New Roman" panose="02020603050405020304" pitchFamily="18" charset="0"/>
                              <a:cs typeface="Times New Roman" panose="02020603050405020304" pitchFamily="18" charset="0"/>
                            </a:rPr>
                            <m:t>x</m:t>
                          </m:r>
                          <m:r>
                            <m:rPr>
                              <m:nor/>
                            </m:rPr>
                            <a:rPr lang="en-US" altLang="zh-CN" sz="2800" i="0">
                              <a:latin typeface="Times New Roman" panose="02020603050405020304" pitchFamily="18" charset="0"/>
                              <a:cs typeface="Times New Roman" panose="02020603050405020304" pitchFamily="18" charset="0"/>
                            </a:rPr>
                            <m:t>+</m:t>
                          </m:r>
                          <m:r>
                            <m:rPr>
                              <m:nor/>
                            </m:rPr>
                            <a:rPr lang="en-US" altLang="zh-CN" sz="2800" b="0" i="0" smtClean="0">
                              <a:latin typeface="Times New Roman" panose="02020603050405020304" pitchFamily="18" charset="0"/>
                              <a:cs typeface="Times New Roman" panose="02020603050405020304" pitchFamily="18" charset="0"/>
                            </a:rPr>
                            <m:t>h</m:t>
                          </m:r>
                          <m:r>
                            <m:rPr>
                              <m:nor/>
                            </m:rPr>
                            <a:rPr lang="en-US" altLang="zh-CN" sz="2800" b="0" i="0" baseline="-25000" smtClean="0">
                              <a:latin typeface="Times New Roman" panose="02020603050405020304" pitchFamily="18" charset="0"/>
                              <a:cs typeface="Times New Roman" panose="02020603050405020304" pitchFamily="18" charset="0"/>
                            </a:rPr>
                            <m:t>3</m:t>
                          </m:r>
                        </m:e>
                      </m:d>
                      <m:r>
                        <m:rPr>
                          <m:nor/>
                        </m:rPr>
                        <a:rPr lang="en-US" altLang="zh-CN" sz="2800" b="0" i="0" smtClean="0">
                          <a:latin typeface="Times New Roman" panose="02020603050405020304" pitchFamily="18" charset="0"/>
                          <a:cs typeface="Times New Roman" panose="02020603050405020304" pitchFamily="18" charset="0"/>
                        </a:rPr>
                        <m:t>=</m:t>
                      </m:r>
                      <m:r>
                        <m:rPr>
                          <m:nor/>
                        </m:rPr>
                        <a:rPr lang="en-US" altLang="zh-CN" sz="2800" b="0" i="0" smtClean="0">
                          <a:latin typeface="Times New Roman" panose="02020603050405020304" pitchFamily="18" charset="0"/>
                          <a:cs typeface="Times New Roman" panose="02020603050405020304" pitchFamily="18" charset="0"/>
                        </a:rPr>
                        <m:t>xmod</m:t>
                      </m:r>
                      <m:d>
                        <m:dPr>
                          <m:ctrlPr>
                            <a:rPr lang="en-US" altLang="zh-CN" sz="2800" b="0" i="1" smtClean="0">
                              <a:latin typeface="Cambria Math"/>
                            </a:rPr>
                          </m:ctrlPr>
                        </m:dPr>
                        <m:e>
                          <m:r>
                            <m:rPr>
                              <m:nor/>
                            </m:rPr>
                            <a:rPr lang="en-US" altLang="zh-CN" sz="2800" b="0" i="0" smtClean="0">
                              <a:latin typeface="Times New Roman" panose="02020603050405020304" pitchFamily="18" charset="0"/>
                              <a:cs typeface="Times New Roman" panose="02020603050405020304" pitchFamily="18" charset="0"/>
                            </a:rPr>
                            <m:t>x</m:t>
                          </m:r>
                          <m:r>
                            <m:rPr>
                              <m:nor/>
                            </m:rPr>
                            <a:rPr lang="en-US" altLang="zh-CN" sz="2800" b="0" i="0" baseline="30000" smtClean="0">
                              <a:latin typeface="Times New Roman" panose="02020603050405020304" pitchFamily="18" charset="0"/>
                              <a:cs typeface="Times New Roman" panose="02020603050405020304" pitchFamily="18" charset="0"/>
                            </a:rPr>
                            <m:t>4</m:t>
                          </m:r>
                          <m:r>
                            <m:rPr>
                              <m:nor/>
                            </m:rPr>
                            <a:rPr lang="en-US" altLang="zh-CN" sz="2800" b="0" i="0" smtClean="0">
                              <a:latin typeface="Times New Roman" panose="02020603050405020304" pitchFamily="18" charset="0"/>
                              <a:cs typeface="Times New Roman" panose="02020603050405020304" pitchFamily="18" charset="0"/>
                            </a:rPr>
                            <m:t>+1</m:t>
                          </m:r>
                        </m:e>
                      </m:d>
                    </m:oMath>
                  </m:oMathPara>
                </a14:m>
                <a:endParaRPr lang="en-US" altLang="zh-CN" sz="28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n-US" altLang="zh-CN" sz="2800" i="1">
                              <a:latin typeface="Cambria Math"/>
                            </a:rPr>
                          </m:ctrlPr>
                        </m:dPr>
                        <m:e>
                          <m:r>
                            <m:rPr>
                              <m:nor/>
                            </m:rPr>
                            <a:rPr lang="en-US" altLang="zh-CN" sz="2800" i="0">
                              <a:latin typeface="Times New Roman" panose="02020603050405020304" pitchFamily="18" charset="0"/>
                              <a:cs typeface="Times New Roman" panose="02020603050405020304" pitchFamily="18" charset="0"/>
                            </a:rPr>
                            <m:t>a</m:t>
                          </m:r>
                          <m:r>
                            <m:rPr>
                              <m:nor/>
                            </m:rPr>
                            <a:rPr lang="en-US" altLang="zh-CN" sz="2800" i="0" baseline="-25000">
                              <a:latin typeface="Times New Roman" panose="02020603050405020304" pitchFamily="18" charset="0"/>
                              <a:cs typeface="Times New Roman" panose="02020603050405020304" pitchFamily="18" charset="0"/>
                            </a:rPr>
                            <m:t>3</m:t>
                          </m:r>
                          <m:r>
                            <m:rPr>
                              <m:nor/>
                            </m:rPr>
                            <a:rPr lang="en-US" altLang="zh-CN" sz="2800" i="0">
                              <a:latin typeface="Times New Roman" panose="02020603050405020304" pitchFamily="18" charset="0"/>
                              <a:cs typeface="Times New Roman" panose="02020603050405020304" pitchFamily="18" charset="0"/>
                            </a:rPr>
                            <m:t>x</m:t>
                          </m:r>
                          <m:r>
                            <m:rPr>
                              <m:nor/>
                            </m:rPr>
                            <a:rPr lang="en-US" altLang="zh-CN" sz="2800" i="0" baseline="30000">
                              <a:latin typeface="Times New Roman" panose="02020603050405020304" pitchFamily="18" charset="0"/>
                              <a:cs typeface="Times New Roman" panose="02020603050405020304" pitchFamily="18" charset="0"/>
                            </a:rPr>
                            <m:t>3</m:t>
                          </m:r>
                          <m:r>
                            <m:rPr>
                              <m:nor/>
                            </m:rPr>
                            <a:rPr lang="en-US" altLang="zh-CN" sz="2800" i="0">
                              <a:latin typeface="Times New Roman" panose="02020603050405020304" pitchFamily="18" charset="0"/>
                              <a:cs typeface="Times New Roman" panose="02020603050405020304" pitchFamily="18" charset="0"/>
                            </a:rPr>
                            <m:t>+</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i="0" baseline="-25000">
                              <a:latin typeface="Times New Roman" panose="02020603050405020304" pitchFamily="18" charset="0"/>
                              <a:cs typeface="Times New Roman" panose="02020603050405020304" pitchFamily="18" charset="0"/>
                            </a:rPr>
                            <m:t>2</m:t>
                          </m:r>
                          <m:r>
                            <m:rPr>
                              <m:nor/>
                            </m:rPr>
                            <a:rPr lang="en-US" altLang="zh-CN" sz="2800" i="0">
                              <a:latin typeface="Times New Roman" panose="02020603050405020304" pitchFamily="18" charset="0"/>
                              <a:cs typeface="Times New Roman" panose="02020603050405020304" pitchFamily="18" charset="0"/>
                            </a:rPr>
                            <m:t>x</m:t>
                          </m:r>
                          <m:r>
                            <m:rPr>
                              <m:nor/>
                            </m:rPr>
                            <a:rPr lang="en-US" altLang="zh-CN" sz="2800" i="0" baseline="30000">
                              <a:latin typeface="Times New Roman" panose="02020603050405020304" pitchFamily="18" charset="0"/>
                              <a:cs typeface="Times New Roman" panose="02020603050405020304" pitchFamily="18" charset="0"/>
                            </a:rPr>
                            <m:t>2</m:t>
                          </m:r>
                          <m:r>
                            <m:rPr>
                              <m:nor/>
                            </m:rPr>
                            <a:rPr lang="en-US" altLang="zh-CN" sz="2800" i="0">
                              <a:latin typeface="Times New Roman" panose="02020603050405020304" pitchFamily="18" charset="0"/>
                              <a:cs typeface="Times New Roman" panose="02020603050405020304" pitchFamily="18" charset="0"/>
                            </a:rPr>
                            <m:t>+</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i="0" baseline="-25000">
                              <a:latin typeface="Times New Roman" panose="02020603050405020304" pitchFamily="18" charset="0"/>
                              <a:cs typeface="Times New Roman" panose="02020603050405020304" pitchFamily="18" charset="0"/>
                            </a:rPr>
                            <m:t>1</m:t>
                          </m:r>
                          <m:r>
                            <m:rPr>
                              <m:nor/>
                            </m:rPr>
                            <a:rPr lang="en-US" altLang="zh-CN" sz="2800" i="0">
                              <a:latin typeface="Times New Roman" panose="02020603050405020304" pitchFamily="18" charset="0"/>
                              <a:cs typeface="Times New Roman" panose="02020603050405020304" pitchFamily="18" charset="0"/>
                            </a:rPr>
                            <m:t>x</m:t>
                          </m:r>
                          <m:r>
                            <m:rPr>
                              <m:nor/>
                            </m:rPr>
                            <a:rPr lang="en-US" altLang="zh-CN" sz="2800" i="0">
                              <a:latin typeface="Times New Roman" panose="02020603050405020304" pitchFamily="18" charset="0"/>
                              <a:cs typeface="Times New Roman" panose="02020603050405020304" pitchFamily="18" charset="0"/>
                            </a:rPr>
                            <m:t>+</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i="0" baseline="-25000">
                              <a:latin typeface="Times New Roman" panose="02020603050405020304" pitchFamily="18" charset="0"/>
                              <a:cs typeface="Times New Roman" panose="02020603050405020304" pitchFamily="18" charset="0"/>
                            </a:rPr>
                            <m:t>0</m:t>
                          </m:r>
                        </m:e>
                      </m:d>
                      <m:d>
                        <m:dPr>
                          <m:ctrlPr>
                            <a:rPr lang="en-US" altLang="zh-CN" sz="2800" i="1">
                              <a:latin typeface="Cambria Math"/>
                            </a:rPr>
                          </m:ctrlPr>
                        </m:dPr>
                        <m:e>
                          <m:r>
                            <m:rPr>
                              <m:nor/>
                            </m:rPr>
                            <a:rPr lang="en-US" altLang="zh-CN" sz="2800" i="0">
                              <a:latin typeface="Times New Roman" panose="02020603050405020304" pitchFamily="18" charset="0"/>
                              <a:cs typeface="Times New Roman" panose="02020603050405020304" pitchFamily="18" charset="0"/>
                            </a:rPr>
                            <m:t>h</m:t>
                          </m:r>
                          <m:r>
                            <m:rPr>
                              <m:nor/>
                            </m:rPr>
                            <a:rPr lang="en-US" altLang="zh-CN" sz="2800" b="0" i="0" baseline="-25000" smtClean="0">
                              <a:latin typeface="Times New Roman" panose="02020603050405020304" pitchFamily="18" charset="0"/>
                              <a:cs typeface="Times New Roman" panose="02020603050405020304" pitchFamily="18" charset="0"/>
                            </a:rPr>
                            <m:t>1</m:t>
                          </m:r>
                          <m:r>
                            <m:rPr>
                              <m:nor/>
                            </m:rPr>
                            <a:rPr lang="en-US" altLang="zh-CN" sz="2800" i="0">
                              <a:latin typeface="Times New Roman" panose="02020603050405020304" pitchFamily="18" charset="0"/>
                              <a:cs typeface="Times New Roman" panose="02020603050405020304" pitchFamily="18" charset="0"/>
                            </a:rPr>
                            <m:t>x</m:t>
                          </m:r>
                          <m:r>
                            <m:rPr>
                              <m:nor/>
                            </m:rPr>
                            <a:rPr lang="en-US" altLang="zh-CN" sz="2800" i="0" baseline="30000">
                              <a:latin typeface="Times New Roman" panose="02020603050405020304" pitchFamily="18" charset="0"/>
                              <a:cs typeface="Times New Roman" panose="02020603050405020304" pitchFamily="18" charset="0"/>
                            </a:rPr>
                            <m:t>3</m:t>
                          </m:r>
                          <m:r>
                            <m:rPr>
                              <m:nor/>
                            </m:rPr>
                            <a:rPr lang="en-US" altLang="zh-CN" sz="2800" i="0">
                              <a:latin typeface="Times New Roman" panose="02020603050405020304" pitchFamily="18" charset="0"/>
                              <a:cs typeface="Times New Roman" panose="02020603050405020304" pitchFamily="18" charset="0"/>
                            </a:rPr>
                            <m:t>+</m:t>
                          </m:r>
                          <m:r>
                            <m:rPr>
                              <m:nor/>
                            </m:rPr>
                            <a:rPr lang="en-US" altLang="zh-CN" sz="2800" i="0">
                              <a:latin typeface="Times New Roman" panose="02020603050405020304" pitchFamily="18" charset="0"/>
                              <a:cs typeface="Times New Roman" panose="02020603050405020304" pitchFamily="18" charset="0"/>
                            </a:rPr>
                            <m:t>h</m:t>
                          </m:r>
                          <m:r>
                            <m:rPr>
                              <m:nor/>
                            </m:rPr>
                            <a:rPr lang="en-US" altLang="zh-CN" sz="2800" b="0" i="0" baseline="-25000" smtClean="0">
                              <a:latin typeface="Times New Roman" panose="02020603050405020304" pitchFamily="18" charset="0"/>
                              <a:cs typeface="Times New Roman" panose="02020603050405020304" pitchFamily="18" charset="0"/>
                            </a:rPr>
                            <m:t>0</m:t>
                          </m:r>
                          <m:r>
                            <m:rPr>
                              <m:nor/>
                            </m:rPr>
                            <a:rPr lang="en-US" altLang="zh-CN" sz="2800" i="0">
                              <a:latin typeface="Times New Roman" panose="02020603050405020304" pitchFamily="18" charset="0"/>
                              <a:cs typeface="Times New Roman" panose="02020603050405020304" pitchFamily="18" charset="0"/>
                            </a:rPr>
                            <m:t>x</m:t>
                          </m:r>
                          <m:r>
                            <m:rPr>
                              <m:nor/>
                            </m:rPr>
                            <a:rPr lang="en-US" altLang="zh-CN" sz="2800" i="0" baseline="30000">
                              <a:latin typeface="Times New Roman" panose="02020603050405020304" pitchFamily="18" charset="0"/>
                              <a:cs typeface="Times New Roman" panose="02020603050405020304" pitchFamily="18" charset="0"/>
                            </a:rPr>
                            <m:t>2</m:t>
                          </m:r>
                          <m:r>
                            <m:rPr>
                              <m:nor/>
                            </m:rPr>
                            <a:rPr lang="en-US" altLang="zh-CN" sz="2800" i="0">
                              <a:latin typeface="Times New Roman" panose="02020603050405020304" pitchFamily="18" charset="0"/>
                              <a:cs typeface="Times New Roman" panose="02020603050405020304" pitchFamily="18" charset="0"/>
                            </a:rPr>
                            <m:t>+</m:t>
                          </m:r>
                          <m:r>
                            <m:rPr>
                              <m:nor/>
                            </m:rPr>
                            <a:rPr lang="en-US" altLang="zh-CN" sz="2800" i="0">
                              <a:latin typeface="Times New Roman" panose="02020603050405020304" pitchFamily="18" charset="0"/>
                              <a:cs typeface="Times New Roman" panose="02020603050405020304" pitchFamily="18" charset="0"/>
                            </a:rPr>
                            <m:t>h</m:t>
                          </m:r>
                          <m:r>
                            <m:rPr>
                              <m:nor/>
                            </m:rPr>
                            <a:rPr lang="en-US" altLang="zh-CN" sz="2800" b="0" i="0" baseline="-25000" smtClean="0">
                              <a:latin typeface="Times New Roman" panose="02020603050405020304" pitchFamily="18" charset="0"/>
                              <a:cs typeface="Times New Roman" panose="02020603050405020304" pitchFamily="18" charset="0"/>
                            </a:rPr>
                            <m:t>3</m:t>
                          </m:r>
                          <m:r>
                            <m:rPr>
                              <m:nor/>
                            </m:rPr>
                            <a:rPr lang="en-US" altLang="zh-CN" sz="2800" i="0">
                              <a:latin typeface="Times New Roman" panose="02020603050405020304" pitchFamily="18" charset="0"/>
                              <a:cs typeface="Times New Roman" panose="02020603050405020304" pitchFamily="18" charset="0"/>
                            </a:rPr>
                            <m:t>x</m:t>
                          </m:r>
                          <m:r>
                            <m:rPr>
                              <m:nor/>
                            </m:rPr>
                            <a:rPr lang="en-US" altLang="zh-CN" sz="2800" i="0">
                              <a:latin typeface="Times New Roman" panose="02020603050405020304" pitchFamily="18" charset="0"/>
                              <a:cs typeface="Times New Roman" panose="02020603050405020304" pitchFamily="18" charset="0"/>
                            </a:rPr>
                            <m:t>+</m:t>
                          </m:r>
                          <m:r>
                            <m:rPr>
                              <m:nor/>
                            </m:rPr>
                            <a:rPr lang="en-US" altLang="zh-CN" sz="2800" i="0">
                              <a:latin typeface="Times New Roman" panose="02020603050405020304" pitchFamily="18" charset="0"/>
                              <a:cs typeface="Times New Roman" panose="02020603050405020304" pitchFamily="18" charset="0"/>
                            </a:rPr>
                            <m:t>h</m:t>
                          </m:r>
                          <m:r>
                            <m:rPr>
                              <m:nor/>
                            </m:rPr>
                            <a:rPr lang="en-US" altLang="zh-CN" sz="2800" b="0" i="0" baseline="-25000" smtClean="0">
                              <a:latin typeface="Times New Roman" panose="02020603050405020304" pitchFamily="18" charset="0"/>
                              <a:cs typeface="Times New Roman" panose="02020603050405020304" pitchFamily="18" charset="0"/>
                            </a:rPr>
                            <m:t>2</m:t>
                          </m:r>
                        </m:e>
                      </m:d>
                      <m:r>
                        <m:rPr>
                          <m:nor/>
                        </m:rPr>
                        <a:rPr lang="en-US" altLang="zh-CN" sz="2800" i="0">
                          <a:latin typeface="Times New Roman" panose="02020603050405020304" pitchFamily="18" charset="0"/>
                          <a:cs typeface="Times New Roman" panose="02020603050405020304" pitchFamily="18" charset="0"/>
                        </a:rPr>
                        <m:t>=</m:t>
                      </m:r>
                      <m:r>
                        <m:rPr>
                          <m:nor/>
                        </m:rPr>
                        <a:rPr lang="en-US" altLang="zh-CN" sz="2800" i="0">
                          <a:latin typeface="Times New Roman" panose="02020603050405020304" pitchFamily="18" charset="0"/>
                          <a:cs typeface="Times New Roman" panose="02020603050405020304" pitchFamily="18" charset="0"/>
                        </a:rPr>
                        <m:t>x</m:t>
                      </m:r>
                      <m:r>
                        <m:rPr>
                          <m:nor/>
                        </m:rPr>
                        <a:rPr lang="en-US" altLang="zh-CN" sz="2800" b="0" i="0" baseline="30000" smtClean="0">
                          <a:latin typeface="Times New Roman" panose="02020603050405020304" pitchFamily="18" charset="0"/>
                          <a:cs typeface="Times New Roman" panose="02020603050405020304" pitchFamily="18" charset="0"/>
                        </a:rPr>
                        <m:t>2</m:t>
                      </m:r>
                      <m:r>
                        <m:rPr>
                          <m:nor/>
                        </m:rPr>
                        <a:rPr lang="en-US" altLang="zh-CN" sz="2800" i="0">
                          <a:latin typeface="Times New Roman" panose="02020603050405020304" pitchFamily="18" charset="0"/>
                          <a:cs typeface="Times New Roman" panose="02020603050405020304" pitchFamily="18" charset="0"/>
                        </a:rPr>
                        <m:t>mod</m:t>
                      </m:r>
                      <m:d>
                        <m:dPr>
                          <m:ctrlPr>
                            <a:rPr lang="en-US" altLang="zh-CN" sz="2800" i="1">
                              <a:latin typeface="Cambria Math"/>
                            </a:rPr>
                          </m:ctrlPr>
                        </m:dPr>
                        <m:e>
                          <m:r>
                            <m:rPr>
                              <m:nor/>
                            </m:rPr>
                            <a:rPr lang="en-US" altLang="zh-CN" sz="2800" i="0">
                              <a:latin typeface="Times New Roman" panose="02020603050405020304" pitchFamily="18" charset="0"/>
                              <a:cs typeface="Times New Roman" panose="02020603050405020304" pitchFamily="18" charset="0"/>
                            </a:rPr>
                            <m:t>x</m:t>
                          </m:r>
                          <m:r>
                            <m:rPr>
                              <m:nor/>
                            </m:rPr>
                            <a:rPr lang="en-US" altLang="zh-CN" sz="2800" i="0" baseline="30000">
                              <a:latin typeface="Times New Roman" panose="02020603050405020304" pitchFamily="18" charset="0"/>
                              <a:cs typeface="Times New Roman" panose="02020603050405020304" pitchFamily="18" charset="0"/>
                            </a:rPr>
                            <m:t>4</m:t>
                          </m:r>
                          <m:r>
                            <m:rPr>
                              <m:nor/>
                            </m:rPr>
                            <a:rPr lang="en-US" altLang="zh-CN" sz="2800" i="0">
                              <a:latin typeface="Times New Roman" panose="02020603050405020304" pitchFamily="18" charset="0"/>
                              <a:cs typeface="Times New Roman" panose="02020603050405020304" pitchFamily="18" charset="0"/>
                            </a:rPr>
                            <m:t>+1</m:t>
                          </m:r>
                        </m:e>
                      </m:d>
                    </m:oMath>
                  </m:oMathPara>
                </a14:m>
                <a:endParaRPr lang="en-US" altLang="zh-CN" sz="28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n-US" altLang="zh-CN" sz="2800" i="1">
                              <a:latin typeface="Cambria Math"/>
                            </a:rPr>
                          </m:ctrlPr>
                        </m:dPr>
                        <m:e>
                          <m:r>
                            <m:rPr>
                              <m:nor/>
                            </m:rPr>
                            <a:rPr lang="en-US" altLang="zh-CN" sz="2800" i="0">
                              <a:latin typeface="Times New Roman" panose="02020603050405020304" pitchFamily="18" charset="0"/>
                              <a:cs typeface="Times New Roman" panose="02020603050405020304" pitchFamily="18" charset="0"/>
                            </a:rPr>
                            <m:t>a</m:t>
                          </m:r>
                          <m:r>
                            <m:rPr>
                              <m:nor/>
                            </m:rPr>
                            <a:rPr lang="en-US" altLang="zh-CN" sz="2800" i="0" baseline="-25000">
                              <a:latin typeface="Times New Roman" panose="02020603050405020304" pitchFamily="18" charset="0"/>
                              <a:cs typeface="Times New Roman" panose="02020603050405020304" pitchFamily="18" charset="0"/>
                            </a:rPr>
                            <m:t>3</m:t>
                          </m:r>
                          <m:r>
                            <m:rPr>
                              <m:nor/>
                            </m:rPr>
                            <a:rPr lang="en-US" altLang="zh-CN" sz="2800" i="0">
                              <a:latin typeface="Times New Roman" panose="02020603050405020304" pitchFamily="18" charset="0"/>
                              <a:cs typeface="Times New Roman" panose="02020603050405020304" pitchFamily="18" charset="0"/>
                            </a:rPr>
                            <m:t>x</m:t>
                          </m:r>
                          <m:r>
                            <m:rPr>
                              <m:nor/>
                            </m:rPr>
                            <a:rPr lang="en-US" altLang="zh-CN" sz="2800" i="0" baseline="30000">
                              <a:latin typeface="Times New Roman" panose="02020603050405020304" pitchFamily="18" charset="0"/>
                              <a:cs typeface="Times New Roman" panose="02020603050405020304" pitchFamily="18" charset="0"/>
                            </a:rPr>
                            <m:t>3</m:t>
                          </m:r>
                          <m:r>
                            <m:rPr>
                              <m:nor/>
                            </m:rPr>
                            <a:rPr lang="en-US" altLang="zh-CN" sz="2800" i="0">
                              <a:latin typeface="Times New Roman" panose="02020603050405020304" pitchFamily="18" charset="0"/>
                              <a:cs typeface="Times New Roman" panose="02020603050405020304" pitchFamily="18" charset="0"/>
                            </a:rPr>
                            <m:t>+</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i="0" baseline="-25000">
                              <a:latin typeface="Times New Roman" panose="02020603050405020304" pitchFamily="18" charset="0"/>
                              <a:cs typeface="Times New Roman" panose="02020603050405020304" pitchFamily="18" charset="0"/>
                            </a:rPr>
                            <m:t>2</m:t>
                          </m:r>
                          <m:r>
                            <m:rPr>
                              <m:nor/>
                            </m:rPr>
                            <a:rPr lang="en-US" altLang="zh-CN" sz="2800" i="0">
                              <a:latin typeface="Times New Roman" panose="02020603050405020304" pitchFamily="18" charset="0"/>
                              <a:cs typeface="Times New Roman" panose="02020603050405020304" pitchFamily="18" charset="0"/>
                            </a:rPr>
                            <m:t>x</m:t>
                          </m:r>
                          <m:r>
                            <m:rPr>
                              <m:nor/>
                            </m:rPr>
                            <a:rPr lang="en-US" altLang="zh-CN" sz="2800" i="0" baseline="30000">
                              <a:latin typeface="Times New Roman" panose="02020603050405020304" pitchFamily="18" charset="0"/>
                              <a:cs typeface="Times New Roman" panose="02020603050405020304" pitchFamily="18" charset="0"/>
                            </a:rPr>
                            <m:t>2</m:t>
                          </m:r>
                          <m:r>
                            <m:rPr>
                              <m:nor/>
                            </m:rPr>
                            <a:rPr lang="en-US" altLang="zh-CN" sz="2800" i="0">
                              <a:latin typeface="Times New Roman" panose="02020603050405020304" pitchFamily="18" charset="0"/>
                              <a:cs typeface="Times New Roman" panose="02020603050405020304" pitchFamily="18" charset="0"/>
                            </a:rPr>
                            <m:t>+</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i="0" baseline="-25000">
                              <a:latin typeface="Times New Roman" panose="02020603050405020304" pitchFamily="18" charset="0"/>
                              <a:cs typeface="Times New Roman" panose="02020603050405020304" pitchFamily="18" charset="0"/>
                            </a:rPr>
                            <m:t>1</m:t>
                          </m:r>
                          <m:r>
                            <m:rPr>
                              <m:nor/>
                            </m:rPr>
                            <a:rPr lang="en-US" altLang="zh-CN" sz="2800" i="0">
                              <a:latin typeface="Times New Roman" panose="02020603050405020304" pitchFamily="18" charset="0"/>
                              <a:cs typeface="Times New Roman" panose="02020603050405020304" pitchFamily="18" charset="0"/>
                            </a:rPr>
                            <m:t>x</m:t>
                          </m:r>
                          <m:r>
                            <m:rPr>
                              <m:nor/>
                            </m:rPr>
                            <a:rPr lang="en-US" altLang="zh-CN" sz="2800" i="0">
                              <a:latin typeface="Times New Roman" panose="02020603050405020304" pitchFamily="18" charset="0"/>
                              <a:cs typeface="Times New Roman" panose="02020603050405020304" pitchFamily="18" charset="0"/>
                            </a:rPr>
                            <m:t>+</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i="0" baseline="-25000">
                              <a:latin typeface="Times New Roman" panose="02020603050405020304" pitchFamily="18" charset="0"/>
                              <a:cs typeface="Times New Roman" panose="02020603050405020304" pitchFamily="18" charset="0"/>
                            </a:rPr>
                            <m:t>0</m:t>
                          </m:r>
                        </m:e>
                      </m:d>
                      <m:d>
                        <m:dPr>
                          <m:ctrlPr>
                            <a:rPr lang="en-US" altLang="zh-CN" sz="2800" i="1">
                              <a:latin typeface="Cambria Math"/>
                            </a:rPr>
                          </m:ctrlPr>
                        </m:dPr>
                        <m:e>
                          <m:r>
                            <m:rPr>
                              <m:nor/>
                            </m:rPr>
                            <a:rPr lang="en-US" altLang="zh-CN" sz="2800" i="0">
                              <a:latin typeface="Times New Roman" panose="02020603050405020304" pitchFamily="18" charset="0"/>
                              <a:cs typeface="Times New Roman" panose="02020603050405020304" pitchFamily="18" charset="0"/>
                            </a:rPr>
                            <m:t>h</m:t>
                          </m:r>
                          <m:r>
                            <m:rPr>
                              <m:nor/>
                            </m:rPr>
                            <a:rPr lang="en-US" altLang="zh-CN" sz="2800" b="0" i="0" baseline="-25000" smtClean="0">
                              <a:latin typeface="Times New Roman" panose="02020603050405020304" pitchFamily="18" charset="0"/>
                              <a:cs typeface="Times New Roman" panose="02020603050405020304" pitchFamily="18" charset="0"/>
                            </a:rPr>
                            <m:t>0</m:t>
                          </m:r>
                          <m:r>
                            <m:rPr>
                              <m:nor/>
                            </m:rPr>
                            <a:rPr lang="en-US" altLang="zh-CN" sz="2800" i="0">
                              <a:latin typeface="Times New Roman" panose="02020603050405020304" pitchFamily="18" charset="0"/>
                              <a:cs typeface="Times New Roman" panose="02020603050405020304" pitchFamily="18" charset="0"/>
                            </a:rPr>
                            <m:t>x</m:t>
                          </m:r>
                          <m:r>
                            <m:rPr>
                              <m:nor/>
                            </m:rPr>
                            <a:rPr lang="en-US" altLang="zh-CN" sz="2800" i="0" baseline="30000">
                              <a:latin typeface="Times New Roman" panose="02020603050405020304" pitchFamily="18" charset="0"/>
                              <a:cs typeface="Times New Roman" panose="02020603050405020304" pitchFamily="18" charset="0"/>
                            </a:rPr>
                            <m:t>3</m:t>
                          </m:r>
                          <m:r>
                            <m:rPr>
                              <m:nor/>
                            </m:rPr>
                            <a:rPr lang="en-US" altLang="zh-CN" sz="2800" i="0">
                              <a:latin typeface="Times New Roman" panose="02020603050405020304" pitchFamily="18" charset="0"/>
                              <a:cs typeface="Times New Roman" panose="02020603050405020304" pitchFamily="18" charset="0"/>
                            </a:rPr>
                            <m:t>+</m:t>
                          </m:r>
                          <m:r>
                            <m:rPr>
                              <m:nor/>
                            </m:rPr>
                            <a:rPr lang="en-US" altLang="zh-CN" sz="2800" i="0">
                              <a:latin typeface="Times New Roman" panose="02020603050405020304" pitchFamily="18" charset="0"/>
                              <a:cs typeface="Times New Roman" panose="02020603050405020304" pitchFamily="18" charset="0"/>
                            </a:rPr>
                            <m:t>h</m:t>
                          </m:r>
                          <m:r>
                            <m:rPr>
                              <m:nor/>
                            </m:rPr>
                            <a:rPr lang="en-US" altLang="zh-CN" sz="2800" b="0" i="0" baseline="-25000" smtClean="0">
                              <a:latin typeface="Times New Roman" panose="02020603050405020304" pitchFamily="18" charset="0"/>
                              <a:cs typeface="Times New Roman" panose="02020603050405020304" pitchFamily="18" charset="0"/>
                            </a:rPr>
                            <m:t>3</m:t>
                          </m:r>
                          <m:r>
                            <m:rPr>
                              <m:nor/>
                            </m:rPr>
                            <a:rPr lang="en-US" altLang="zh-CN" sz="2800" i="0">
                              <a:latin typeface="Times New Roman" panose="02020603050405020304" pitchFamily="18" charset="0"/>
                              <a:cs typeface="Times New Roman" panose="02020603050405020304" pitchFamily="18" charset="0"/>
                            </a:rPr>
                            <m:t>x</m:t>
                          </m:r>
                          <m:r>
                            <m:rPr>
                              <m:nor/>
                            </m:rPr>
                            <a:rPr lang="en-US" altLang="zh-CN" sz="2800" i="0" baseline="30000">
                              <a:latin typeface="Times New Roman" panose="02020603050405020304" pitchFamily="18" charset="0"/>
                              <a:cs typeface="Times New Roman" panose="02020603050405020304" pitchFamily="18" charset="0"/>
                            </a:rPr>
                            <m:t>2</m:t>
                          </m:r>
                          <m:r>
                            <m:rPr>
                              <m:nor/>
                            </m:rPr>
                            <a:rPr lang="en-US" altLang="zh-CN" sz="2800" i="0">
                              <a:latin typeface="Times New Roman" panose="02020603050405020304" pitchFamily="18" charset="0"/>
                              <a:cs typeface="Times New Roman" panose="02020603050405020304" pitchFamily="18" charset="0"/>
                            </a:rPr>
                            <m:t>+</m:t>
                          </m:r>
                          <m:r>
                            <m:rPr>
                              <m:nor/>
                            </m:rPr>
                            <a:rPr lang="en-US" altLang="zh-CN" sz="2800" i="0">
                              <a:latin typeface="Times New Roman" panose="02020603050405020304" pitchFamily="18" charset="0"/>
                              <a:cs typeface="Times New Roman" panose="02020603050405020304" pitchFamily="18" charset="0"/>
                            </a:rPr>
                            <m:t>h</m:t>
                          </m:r>
                          <m:r>
                            <m:rPr>
                              <m:nor/>
                            </m:rPr>
                            <a:rPr lang="en-US" altLang="zh-CN" sz="2800" b="0" i="0" baseline="-25000" smtClean="0">
                              <a:latin typeface="Times New Roman" panose="02020603050405020304" pitchFamily="18" charset="0"/>
                              <a:cs typeface="Times New Roman" panose="02020603050405020304" pitchFamily="18" charset="0"/>
                            </a:rPr>
                            <m:t>2</m:t>
                          </m:r>
                          <m:r>
                            <m:rPr>
                              <m:nor/>
                            </m:rPr>
                            <a:rPr lang="en-US" altLang="zh-CN" sz="2800" i="0">
                              <a:latin typeface="Times New Roman" panose="02020603050405020304" pitchFamily="18" charset="0"/>
                              <a:cs typeface="Times New Roman" panose="02020603050405020304" pitchFamily="18" charset="0"/>
                            </a:rPr>
                            <m:t>x</m:t>
                          </m:r>
                          <m:r>
                            <m:rPr>
                              <m:nor/>
                            </m:rPr>
                            <a:rPr lang="en-US" altLang="zh-CN" sz="2800" i="0">
                              <a:latin typeface="Times New Roman" panose="02020603050405020304" pitchFamily="18" charset="0"/>
                              <a:cs typeface="Times New Roman" panose="02020603050405020304" pitchFamily="18" charset="0"/>
                            </a:rPr>
                            <m:t>+</m:t>
                          </m:r>
                          <m:r>
                            <m:rPr>
                              <m:nor/>
                            </m:rPr>
                            <a:rPr lang="en-US" altLang="zh-CN" sz="2800" i="0">
                              <a:latin typeface="Times New Roman" panose="02020603050405020304" pitchFamily="18" charset="0"/>
                              <a:cs typeface="Times New Roman" panose="02020603050405020304" pitchFamily="18" charset="0"/>
                            </a:rPr>
                            <m:t>h</m:t>
                          </m:r>
                          <m:r>
                            <m:rPr>
                              <m:nor/>
                            </m:rPr>
                            <a:rPr lang="en-US" altLang="zh-CN" sz="2800" b="0" i="0" baseline="-25000" smtClean="0">
                              <a:latin typeface="Times New Roman" panose="02020603050405020304" pitchFamily="18" charset="0"/>
                              <a:cs typeface="Times New Roman" panose="02020603050405020304" pitchFamily="18" charset="0"/>
                            </a:rPr>
                            <m:t>1</m:t>
                          </m:r>
                        </m:e>
                      </m:d>
                      <m:r>
                        <m:rPr>
                          <m:nor/>
                        </m:rPr>
                        <a:rPr lang="en-US" altLang="zh-CN" sz="2800" i="0">
                          <a:latin typeface="Times New Roman" panose="02020603050405020304" pitchFamily="18" charset="0"/>
                          <a:cs typeface="Times New Roman" panose="02020603050405020304" pitchFamily="18" charset="0"/>
                        </a:rPr>
                        <m:t>=</m:t>
                      </m:r>
                      <m:r>
                        <m:rPr>
                          <m:nor/>
                        </m:rPr>
                        <a:rPr lang="en-US" altLang="zh-CN" sz="2800" i="0">
                          <a:latin typeface="Times New Roman" panose="02020603050405020304" pitchFamily="18" charset="0"/>
                          <a:cs typeface="Times New Roman" panose="02020603050405020304" pitchFamily="18" charset="0"/>
                        </a:rPr>
                        <m:t>x</m:t>
                      </m:r>
                      <m:r>
                        <m:rPr>
                          <m:nor/>
                        </m:rPr>
                        <a:rPr lang="en-US" altLang="zh-CN" sz="2800" b="0" i="0" baseline="30000" smtClean="0">
                          <a:latin typeface="Times New Roman" panose="02020603050405020304" pitchFamily="18" charset="0"/>
                          <a:cs typeface="Times New Roman" panose="02020603050405020304" pitchFamily="18" charset="0"/>
                        </a:rPr>
                        <m:t>3</m:t>
                      </m:r>
                      <m:r>
                        <m:rPr>
                          <m:nor/>
                        </m:rPr>
                        <a:rPr lang="en-US" altLang="zh-CN" sz="2800" i="0">
                          <a:latin typeface="Times New Roman" panose="02020603050405020304" pitchFamily="18" charset="0"/>
                          <a:cs typeface="Times New Roman" panose="02020603050405020304" pitchFamily="18" charset="0"/>
                        </a:rPr>
                        <m:t>mod</m:t>
                      </m:r>
                      <m:d>
                        <m:dPr>
                          <m:ctrlPr>
                            <a:rPr lang="en-US" altLang="zh-CN" sz="2800" i="1">
                              <a:latin typeface="Cambria Math"/>
                            </a:rPr>
                          </m:ctrlPr>
                        </m:dPr>
                        <m:e>
                          <m:r>
                            <m:rPr>
                              <m:nor/>
                            </m:rPr>
                            <a:rPr lang="en-US" altLang="zh-CN" sz="2800" i="0">
                              <a:latin typeface="Times New Roman" panose="02020603050405020304" pitchFamily="18" charset="0"/>
                              <a:cs typeface="Times New Roman" panose="02020603050405020304" pitchFamily="18" charset="0"/>
                            </a:rPr>
                            <m:t>x</m:t>
                          </m:r>
                          <m:r>
                            <m:rPr>
                              <m:nor/>
                            </m:rPr>
                            <a:rPr lang="en-US" altLang="zh-CN" sz="2800" i="0" baseline="30000">
                              <a:latin typeface="Times New Roman" panose="02020603050405020304" pitchFamily="18" charset="0"/>
                              <a:cs typeface="Times New Roman" panose="02020603050405020304" pitchFamily="18" charset="0"/>
                            </a:rPr>
                            <m:t>4</m:t>
                          </m:r>
                          <m:r>
                            <m:rPr>
                              <m:nor/>
                            </m:rPr>
                            <a:rPr lang="en-US" altLang="zh-CN" sz="2800" i="0">
                              <a:latin typeface="Times New Roman" panose="02020603050405020304" pitchFamily="18" charset="0"/>
                              <a:cs typeface="Times New Roman" panose="02020603050405020304" pitchFamily="18" charset="0"/>
                            </a:rPr>
                            <m:t>+1</m:t>
                          </m:r>
                        </m:e>
                      </m:d>
                    </m:oMath>
                  </m:oMathPara>
                </a14:m>
                <a:endParaRPr lang="zh-CN" altLang="en-US" sz="2800" dirty="0">
                  <a:latin typeface="Times New Roman" panose="02020603050405020304" pitchFamily="18" charset="0"/>
                  <a:cs typeface="Times New Roman" panose="02020603050405020304" pitchFamily="18" charset="0"/>
                </a:endParaRPr>
              </a:p>
              <a:p>
                <a:pPr marL="0" indent="720000">
                  <a:buNone/>
                </a:pPr>
                <a:r>
                  <a:rPr lang="zh-CN" altLang="en-US" sz="2800" dirty="0"/>
                  <a:t>将以上关系写成矩阵形式为</a:t>
                </a:r>
                <a:endParaRPr lang="en-US" altLang="zh-CN" sz="2800" dirty="0"/>
              </a:p>
              <a:p>
                <a:pPr marL="0" indent="720000">
                  <a:buNone/>
                </a:pPr>
                <a14:m>
                  <m:oMathPara xmlns:m="http://schemas.openxmlformats.org/officeDocument/2006/math">
                    <m:oMathParaPr>
                      <m:jc m:val="centerGroup"/>
                    </m:oMathParaPr>
                    <m:oMath xmlns:m="http://schemas.openxmlformats.org/officeDocument/2006/math">
                      <m:d>
                        <m:dPr>
                          <m:ctrlPr>
                            <a:rPr lang="en-US" altLang="zh-CN" sz="2800" i="1" smtClean="0">
                              <a:latin typeface="Cambria Math"/>
                            </a:rPr>
                          </m:ctrlPr>
                        </m:dPr>
                        <m:e>
                          <m:eqArr>
                            <m:eqArrPr>
                              <m:ctrlPr>
                                <a:rPr lang="en-US" altLang="zh-CN" sz="2800" i="1">
                                  <a:latin typeface="Cambria Math"/>
                                </a:rPr>
                              </m:ctrlPr>
                            </m:eqArrPr>
                            <m:e>
                              <m:r>
                                <m:rPr>
                                  <m:nor/>
                                </m:rPr>
                                <a:rPr lang="en-US" altLang="zh-CN" sz="2800" i="0">
                                  <a:latin typeface="Times New Roman" panose="02020603050405020304" pitchFamily="18" charset="0"/>
                                  <a:cs typeface="Times New Roman" panose="02020603050405020304" pitchFamily="18" charset="0"/>
                                </a:rPr>
                                <m:t>a</m:t>
                              </m:r>
                              <m:r>
                                <m:rPr>
                                  <m:nor/>
                                </m:rPr>
                                <a:rPr lang="en-US" altLang="zh-CN" sz="2800" i="0" baseline="-25000">
                                  <a:latin typeface="Times New Roman" panose="02020603050405020304" pitchFamily="18" charset="0"/>
                                  <a:cs typeface="Times New Roman" panose="02020603050405020304" pitchFamily="18" charset="0"/>
                                </a:rPr>
                                <m:t>0</m:t>
                              </m:r>
                              <m:r>
                                <m:rPr>
                                  <m:nor/>
                                </m:rPr>
                                <a:rPr lang="en-US" altLang="zh-CN" sz="2800" b="0" i="0" smtClean="0">
                                  <a:latin typeface="Times New Roman" panose="02020603050405020304" pitchFamily="18" charset="0"/>
                                  <a:cs typeface="Times New Roman" panose="02020603050405020304" pitchFamily="18" charset="0"/>
                                </a:rPr>
                                <m:t> </m:t>
                              </m:r>
                              <m:r>
                                <m:rPr>
                                  <m:nor/>
                                </m:rPr>
                                <a:rPr lang="en-US" altLang="zh-CN" sz="2800" b="0" i="0" smtClean="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3</m:t>
                              </m:r>
                              <m:r>
                                <m:rPr>
                                  <m:nor/>
                                </m:rPr>
                                <a:rPr lang="en-US" altLang="zh-CN" sz="2800" b="0" i="0" smtClean="0">
                                  <a:latin typeface="Times New Roman" panose="02020603050405020304" pitchFamily="18" charset="0"/>
                                  <a:cs typeface="Times New Roman" panose="02020603050405020304" pitchFamily="18" charset="0"/>
                                </a:rPr>
                                <m:t> </m:t>
                              </m:r>
                              <m:r>
                                <m:rPr>
                                  <m:nor/>
                                </m:rPr>
                                <a:rPr lang="en-US" altLang="zh-CN" sz="2800" b="0" i="0" smtClean="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2</m:t>
                              </m:r>
                              <m:r>
                                <m:rPr>
                                  <m:nor/>
                                </m:rPr>
                                <a:rPr lang="en-US" altLang="zh-CN" sz="2800" b="0" i="0" smtClean="0">
                                  <a:latin typeface="Times New Roman" panose="02020603050405020304" pitchFamily="18" charset="0"/>
                                  <a:cs typeface="Times New Roman" panose="02020603050405020304" pitchFamily="18" charset="0"/>
                                </a:rPr>
                                <m:t> </m:t>
                              </m:r>
                              <m:r>
                                <m:rPr>
                                  <m:nor/>
                                </m:rPr>
                                <a:rPr lang="en-US" altLang="zh-CN" sz="2800" b="0" i="0" smtClean="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1</m:t>
                              </m:r>
                            </m:e>
                            <m:e>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1</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0</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3</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2</m:t>
                              </m:r>
                            </m:e>
                            <m:e>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2</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1</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0</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3</m:t>
                              </m:r>
                            </m:e>
                            <m:e>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3</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2</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1</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i="0">
                                  <a:latin typeface="Times New Roman" panose="02020603050405020304" pitchFamily="18" charset="0"/>
                                  <a:cs typeface="Times New Roman" panose="02020603050405020304" pitchFamily="18" charset="0"/>
                                </a:rPr>
                                <m:t>a</m:t>
                              </m:r>
                              <m:r>
                                <m:rPr>
                                  <m:nor/>
                                </m:rPr>
                                <a:rPr lang="en-US" altLang="zh-CN" sz="2800" b="0" i="0" baseline="-25000" smtClean="0">
                                  <a:latin typeface="Times New Roman" panose="02020603050405020304" pitchFamily="18" charset="0"/>
                                  <a:cs typeface="Times New Roman" panose="02020603050405020304" pitchFamily="18" charset="0"/>
                                </a:rPr>
                                <m:t>0</m:t>
                              </m:r>
                            </m:e>
                          </m:eqArr>
                        </m:e>
                      </m:d>
                      <m:d>
                        <m:dPr>
                          <m:ctrlPr>
                            <a:rPr lang="en-US" altLang="zh-CN" sz="2800" i="1">
                              <a:latin typeface="Cambria Math"/>
                            </a:rPr>
                          </m:ctrlPr>
                        </m:dPr>
                        <m:e>
                          <m:eqArr>
                            <m:eqArrPr>
                              <m:ctrlPr>
                                <a:rPr lang="en-US" altLang="zh-CN" sz="2800" i="1">
                                  <a:latin typeface="Cambria Math"/>
                                </a:rPr>
                              </m:ctrlPr>
                            </m:eqArrPr>
                            <m:e>
                              <m:r>
                                <m:rPr>
                                  <m:nor/>
                                </m:rPr>
                                <a:rPr lang="en-US" altLang="zh-CN" sz="2800" b="0" i="0" smtClean="0">
                                  <a:latin typeface="Times New Roman" panose="02020603050405020304" pitchFamily="18" charset="0"/>
                                  <a:cs typeface="Times New Roman" panose="02020603050405020304" pitchFamily="18" charset="0"/>
                                </a:rPr>
                                <m:t>h</m:t>
                              </m:r>
                              <m:r>
                                <m:rPr>
                                  <m:nor/>
                                </m:rPr>
                                <a:rPr lang="en-US" altLang="zh-CN" sz="2800" i="0" baseline="-25000">
                                  <a:latin typeface="Times New Roman" panose="02020603050405020304" pitchFamily="18" charset="0"/>
                                  <a:cs typeface="Times New Roman" panose="02020603050405020304" pitchFamily="18" charset="0"/>
                                </a:rPr>
                                <m:t>0</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b="0" i="0" smtClean="0">
                                  <a:latin typeface="Times New Roman" panose="02020603050405020304" pitchFamily="18" charset="0"/>
                                  <a:cs typeface="Times New Roman" panose="02020603050405020304" pitchFamily="18" charset="0"/>
                                </a:rPr>
                                <m:t>h</m:t>
                              </m:r>
                              <m:r>
                                <m:rPr>
                                  <m:nor/>
                                </m:rPr>
                                <a:rPr lang="en-US" altLang="zh-CN" sz="2800" i="0" baseline="-25000">
                                  <a:latin typeface="Times New Roman" panose="02020603050405020304" pitchFamily="18" charset="0"/>
                                  <a:cs typeface="Times New Roman" panose="02020603050405020304" pitchFamily="18" charset="0"/>
                                </a:rPr>
                                <m:t>3</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b="0" i="0" smtClean="0">
                                  <a:latin typeface="Times New Roman" panose="02020603050405020304" pitchFamily="18" charset="0"/>
                                  <a:cs typeface="Times New Roman" panose="02020603050405020304" pitchFamily="18" charset="0"/>
                                </a:rPr>
                                <m:t>h</m:t>
                              </m:r>
                              <m:r>
                                <m:rPr>
                                  <m:nor/>
                                </m:rPr>
                                <a:rPr lang="en-US" altLang="zh-CN" sz="2800" i="0" baseline="-25000">
                                  <a:latin typeface="Times New Roman" panose="02020603050405020304" pitchFamily="18" charset="0"/>
                                  <a:cs typeface="Times New Roman" panose="02020603050405020304" pitchFamily="18" charset="0"/>
                                </a:rPr>
                                <m:t>2</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b="0" i="0" smtClean="0">
                                  <a:latin typeface="Times New Roman" panose="02020603050405020304" pitchFamily="18" charset="0"/>
                                  <a:cs typeface="Times New Roman" panose="02020603050405020304" pitchFamily="18" charset="0"/>
                                </a:rPr>
                                <m:t>h</m:t>
                              </m:r>
                              <m:r>
                                <m:rPr>
                                  <m:nor/>
                                </m:rPr>
                                <a:rPr lang="en-US" altLang="zh-CN" sz="2800" i="0" baseline="-25000">
                                  <a:latin typeface="Times New Roman" panose="02020603050405020304" pitchFamily="18" charset="0"/>
                                  <a:cs typeface="Times New Roman" panose="02020603050405020304" pitchFamily="18" charset="0"/>
                                </a:rPr>
                                <m:t>1</m:t>
                              </m:r>
                            </m:e>
                            <m:e>
                              <m:r>
                                <m:rPr>
                                  <m:nor/>
                                </m:rPr>
                                <a:rPr lang="en-US" altLang="zh-CN" sz="2800" b="0" i="0" smtClean="0">
                                  <a:latin typeface="Times New Roman" panose="02020603050405020304" pitchFamily="18" charset="0"/>
                                  <a:cs typeface="Times New Roman" panose="02020603050405020304" pitchFamily="18" charset="0"/>
                                </a:rPr>
                                <m:t>h</m:t>
                              </m:r>
                              <m:r>
                                <m:rPr>
                                  <m:nor/>
                                </m:rPr>
                                <a:rPr lang="en-US" altLang="zh-CN" sz="2800" i="0" baseline="-25000">
                                  <a:latin typeface="Times New Roman" panose="02020603050405020304" pitchFamily="18" charset="0"/>
                                  <a:cs typeface="Times New Roman" panose="02020603050405020304" pitchFamily="18" charset="0"/>
                                </a:rPr>
                                <m:t>1</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b="0" i="0" smtClean="0">
                                  <a:latin typeface="Times New Roman" panose="02020603050405020304" pitchFamily="18" charset="0"/>
                                  <a:cs typeface="Times New Roman" panose="02020603050405020304" pitchFamily="18" charset="0"/>
                                </a:rPr>
                                <m:t>h</m:t>
                              </m:r>
                              <m:r>
                                <m:rPr>
                                  <m:nor/>
                                </m:rPr>
                                <a:rPr lang="en-US" altLang="zh-CN" sz="2800" i="0" baseline="-25000">
                                  <a:latin typeface="Times New Roman" panose="02020603050405020304" pitchFamily="18" charset="0"/>
                                  <a:cs typeface="Times New Roman" panose="02020603050405020304" pitchFamily="18" charset="0"/>
                                </a:rPr>
                                <m:t>0</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b="0" i="0" smtClean="0">
                                  <a:latin typeface="Times New Roman" panose="02020603050405020304" pitchFamily="18" charset="0"/>
                                  <a:cs typeface="Times New Roman" panose="02020603050405020304" pitchFamily="18" charset="0"/>
                                </a:rPr>
                                <m:t>h</m:t>
                              </m:r>
                              <m:r>
                                <m:rPr>
                                  <m:nor/>
                                </m:rPr>
                                <a:rPr lang="en-US" altLang="zh-CN" sz="2800" i="0" baseline="-25000">
                                  <a:latin typeface="Times New Roman" panose="02020603050405020304" pitchFamily="18" charset="0"/>
                                  <a:cs typeface="Times New Roman" panose="02020603050405020304" pitchFamily="18" charset="0"/>
                                </a:rPr>
                                <m:t>3</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b="0" i="0" smtClean="0">
                                  <a:latin typeface="Times New Roman" panose="02020603050405020304" pitchFamily="18" charset="0"/>
                                  <a:cs typeface="Times New Roman" panose="02020603050405020304" pitchFamily="18" charset="0"/>
                                </a:rPr>
                                <m:t>h</m:t>
                              </m:r>
                              <m:r>
                                <m:rPr>
                                  <m:nor/>
                                </m:rPr>
                                <a:rPr lang="en-US" altLang="zh-CN" sz="2800" i="0" baseline="-25000">
                                  <a:latin typeface="Times New Roman" panose="02020603050405020304" pitchFamily="18" charset="0"/>
                                  <a:cs typeface="Times New Roman" panose="02020603050405020304" pitchFamily="18" charset="0"/>
                                </a:rPr>
                                <m:t>2</m:t>
                              </m:r>
                            </m:e>
                            <m:e>
                              <m:r>
                                <m:rPr>
                                  <m:nor/>
                                </m:rPr>
                                <a:rPr lang="en-US" altLang="zh-CN" sz="2800" b="0" i="0" smtClean="0">
                                  <a:latin typeface="Times New Roman" panose="02020603050405020304" pitchFamily="18" charset="0"/>
                                  <a:cs typeface="Times New Roman" panose="02020603050405020304" pitchFamily="18" charset="0"/>
                                </a:rPr>
                                <m:t>h</m:t>
                              </m:r>
                              <m:r>
                                <m:rPr>
                                  <m:nor/>
                                </m:rPr>
                                <a:rPr lang="en-US" altLang="zh-CN" sz="2800" i="0" baseline="-25000">
                                  <a:latin typeface="Times New Roman" panose="02020603050405020304" pitchFamily="18" charset="0"/>
                                  <a:cs typeface="Times New Roman" panose="02020603050405020304" pitchFamily="18" charset="0"/>
                                </a:rPr>
                                <m:t>2</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b="0" i="0" smtClean="0">
                                  <a:latin typeface="Times New Roman" panose="02020603050405020304" pitchFamily="18" charset="0"/>
                                  <a:cs typeface="Times New Roman" panose="02020603050405020304" pitchFamily="18" charset="0"/>
                                </a:rPr>
                                <m:t>h</m:t>
                              </m:r>
                              <m:r>
                                <m:rPr>
                                  <m:nor/>
                                </m:rPr>
                                <a:rPr lang="en-US" altLang="zh-CN" sz="2800" i="0" baseline="-25000">
                                  <a:latin typeface="Times New Roman" panose="02020603050405020304" pitchFamily="18" charset="0"/>
                                  <a:cs typeface="Times New Roman" panose="02020603050405020304" pitchFamily="18" charset="0"/>
                                </a:rPr>
                                <m:t>1</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b="0" i="0" smtClean="0">
                                  <a:latin typeface="Times New Roman" panose="02020603050405020304" pitchFamily="18" charset="0"/>
                                  <a:cs typeface="Times New Roman" panose="02020603050405020304" pitchFamily="18" charset="0"/>
                                </a:rPr>
                                <m:t>h</m:t>
                              </m:r>
                              <m:r>
                                <m:rPr>
                                  <m:nor/>
                                </m:rPr>
                                <a:rPr lang="en-US" altLang="zh-CN" sz="2800" i="0" baseline="-25000">
                                  <a:latin typeface="Times New Roman" panose="02020603050405020304" pitchFamily="18" charset="0"/>
                                  <a:cs typeface="Times New Roman" panose="02020603050405020304" pitchFamily="18" charset="0"/>
                                </a:rPr>
                                <m:t>0</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b="0" i="0" smtClean="0">
                                  <a:latin typeface="Times New Roman" panose="02020603050405020304" pitchFamily="18" charset="0"/>
                                  <a:cs typeface="Times New Roman" panose="02020603050405020304" pitchFamily="18" charset="0"/>
                                </a:rPr>
                                <m:t>h</m:t>
                              </m:r>
                              <m:r>
                                <m:rPr>
                                  <m:nor/>
                                </m:rPr>
                                <a:rPr lang="en-US" altLang="zh-CN" sz="2800" i="0" baseline="-25000">
                                  <a:latin typeface="Times New Roman" panose="02020603050405020304" pitchFamily="18" charset="0"/>
                                  <a:cs typeface="Times New Roman" panose="02020603050405020304" pitchFamily="18" charset="0"/>
                                </a:rPr>
                                <m:t>3</m:t>
                              </m:r>
                            </m:e>
                            <m:e>
                              <m:r>
                                <m:rPr>
                                  <m:nor/>
                                </m:rPr>
                                <a:rPr lang="en-US" altLang="zh-CN" sz="2800" b="0" i="0" smtClean="0">
                                  <a:latin typeface="Times New Roman" panose="02020603050405020304" pitchFamily="18" charset="0"/>
                                  <a:cs typeface="Times New Roman" panose="02020603050405020304" pitchFamily="18" charset="0"/>
                                </a:rPr>
                                <m:t>h</m:t>
                              </m:r>
                              <m:r>
                                <m:rPr>
                                  <m:nor/>
                                </m:rPr>
                                <a:rPr lang="en-US" altLang="zh-CN" sz="2800" i="0" baseline="-25000">
                                  <a:latin typeface="Times New Roman" panose="02020603050405020304" pitchFamily="18" charset="0"/>
                                  <a:cs typeface="Times New Roman" panose="02020603050405020304" pitchFamily="18" charset="0"/>
                                </a:rPr>
                                <m:t>3</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b="0" i="0" smtClean="0">
                                  <a:latin typeface="Times New Roman" panose="02020603050405020304" pitchFamily="18" charset="0"/>
                                  <a:cs typeface="Times New Roman" panose="02020603050405020304" pitchFamily="18" charset="0"/>
                                </a:rPr>
                                <m:t>h</m:t>
                              </m:r>
                              <m:r>
                                <m:rPr>
                                  <m:nor/>
                                </m:rPr>
                                <a:rPr lang="en-US" altLang="zh-CN" sz="2800" i="0" baseline="-25000">
                                  <a:latin typeface="Times New Roman" panose="02020603050405020304" pitchFamily="18" charset="0"/>
                                  <a:cs typeface="Times New Roman" panose="02020603050405020304" pitchFamily="18" charset="0"/>
                                </a:rPr>
                                <m:t>2</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b="0" i="0" smtClean="0">
                                  <a:latin typeface="Times New Roman" panose="02020603050405020304" pitchFamily="18" charset="0"/>
                                  <a:cs typeface="Times New Roman" panose="02020603050405020304" pitchFamily="18" charset="0"/>
                                </a:rPr>
                                <m:t>h</m:t>
                              </m:r>
                              <m:r>
                                <m:rPr>
                                  <m:nor/>
                                </m:rPr>
                                <a:rPr lang="en-US" altLang="zh-CN" sz="2800" i="0" baseline="-25000">
                                  <a:latin typeface="Times New Roman" panose="02020603050405020304" pitchFamily="18" charset="0"/>
                                  <a:cs typeface="Times New Roman" panose="02020603050405020304" pitchFamily="18" charset="0"/>
                                </a:rPr>
                                <m:t>1</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b="0" i="0" smtClean="0">
                                  <a:latin typeface="Times New Roman" panose="02020603050405020304" pitchFamily="18" charset="0"/>
                                  <a:cs typeface="Times New Roman" panose="02020603050405020304" pitchFamily="18" charset="0"/>
                                </a:rPr>
                                <m:t>h</m:t>
                              </m:r>
                              <m:r>
                                <m:rPr>
                                  <m:nor/>
                                </m:rPr>
                                <a:rPr lang="en-US" altLang="zh-CN" sz="2800" i="0" baseline="-25000">
                                  <a:latin typeface="Times New Roman" panose="02020603050405020304" pitchFamily="18" charset="0"/>
                                  <a:cs typeface="Times New Roman" panose="02020603050405020304" pitchFamily="18" charset="0"/>
                                </a:rPr>
                                <m:t>0</m:t>
                              </m:r>
                            </m:e>
                          </m:eqArr>
                        </m:e>
                      </m:d>
                      <m:r>
                        <m:rPr>
                          <m:nor/>
                        </m:rPr>
                        <a:rPr lang="en-US" altLang="zh-CN" sz="2800" b="0" i="0" baseline="-25000" smtClean="0">
                          <a:latin typeface="Times New Roman" panose="02020603050405020304" pitchFamily="18" charset="0"/>
                          <a:cs typeface="Times New Roman" panose="02020603050405020304" pitchFamily="18" charset="0"/>
                        </a:rPr>
                        <m:t>=</m:t>
                      </m:r>
                      <m:d>
                        <m:dPr>
                          <m:ctrlPr>
                            <a:rPr lang="en-US" altLang="zh-CN" sz="2800" i="1">
                              <a:latin typeface="Cambria Math"/>
                            </a:rPr>
                          </m:ctrlPr>
                        </m:dPr>
                        <m:e>
                          <m:eqArr>
                            <m:eqArrPr>
                              <m:ctrlPr>
                                <a:rPr lang="en-US" altLang="zh-CN" sz="2800" i="1">
                                  <a:latin typeface="Cambria Math"/>
                                </a:rPr>
                              </m:ctrlPr>
                            </m:eqArrPr>
                            <m:e>
                              <m:r>
                                <m:rPr>
                                  <m:nor/>
                                </m:rPr>
                                <a:rPr lang="en-US" altLang="zh-CN" sz="2800" b="0" i="0" smtClean="0">
                                  <a:latin typeface="Times New Roman" panose="02020603050405020304" pitchFamily="18" charset="0"/>
                                  <a:cs typeface="Times New Roman" panose="02020603050405020304" pitchFamily="18" charset="0"/>
                                </a:rPr>
                                <m:t>1</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b="0" i="0" smtClean="0">
                                  <a:latin typeface="Times New Roman" panose="02020603050405020304" pitchFamily="18" charset="0"/>
                                  <a:cs typeface="Times New Roman" panose="02020603050405020304" pitchFamily="18" charset="0"/>
                                </a:rPr>
                                <m:t>0 0 0</m:t>
                              </m:r>
                            </m:e>
                            <m:e>
                              <m:r>
                                <m:rPr>
                                  <m:nor/>
                                </m:rPr>
                                <a:rPr lang="en-US" altLang="zh-CN" sz="2800" b="0" i="0" smtClean="0">
                                  <a:latin typeface="Times New Roman" panose="02020603050405020304" pitchFamily="18" charset="0"/>
                                  <a:cs typeface="Times New Roman" panose="02020603050405020304" pitchFamily="18" charset="0"/>
                                </a:rPr>
                                <m:t>0 1 0 0</m:t>
                              </m:r>
                            </m:e>
                            <m:e>
                              <m:r>
                                <m:rPr>
                                  <m:nor/>
                                </m:rPr>
                                <a:rPr lang="en-US" altLang="zh-CN" sz="2800" b="0" i="0" smtClean="0">
                                  <a:latin typeface="Times New Roman" panose="02020603050405020304" pitchFamily="18" charset="0"/>
                                  <a:cs typeface="Times New Roman" panose="02020603050405020304" pitchFamily="18" charset="0"/>
                                </a:rPr>
                                <m:t>0 0 1 0</m:t>
                              </m:r>
                            </m:e>
                            <m:e>
                              <m:r>
                                <m:rPr>
                                  <m:nor/>
                                </m:rPr>
                                <a:rPr lang="en-US" altLang="zh-CN" sz="2800" b="0" i="0" smtClean="0">
                                  <a:latin typeface="Times New Roman" panose="02020603050405020304" pitchFamily="18" charset="0"/>
                                  <a:cs typeface="Times New Roman" panose="02020603050405020304" pitchFamily="18" charset="0"/>
                                </a:rPr>
                                <m:t>0 0 1</m:t>
                              </m:r>
                              <m:r>
                                <m:rPr>
                                  <m:nor/>
                                </m:rPr>
                                <a:rPr lang="en-US" altLang="zh-CN" sz="2800" i="0">
                                  <a:latin typeface="Times New Roman" panose="02020603050405020304" pitchFamily="18" charset="0"/>
                                  <a:cs typeface="Times New Roman" panose="02020603050405020304" pitchFamily="18" charset="0"/>
                                </a:rPr>
                                <m:t> </m:t>
                              </m:r>
                              <m:r>
                                <m:rPr>
                                  <m:nor/>
                                </m:rPr>
                                <a:rPr lang="en-US" altLang="zh-CN" sz="2800" b="0" i="0" smtClean="0">
                                  <a:latin typeface="Times New Roman" panose="02020603050405020304" pitchFamily="18" charset="0"/>
                                  <a:cs typeface="Times New Roman" panose="02020603050405020304" pitchFamily="18" charset="0"/>
                                </a:rPr>
                                <m:t>0</m:t>
                              </m:r>
                            </m:e>
                          </m:eqArr>
                        </m:e>
                      </m:d>
                    </m:oMath>
                  </m:oMathPara>
                </a14:m>
                <a:endParaRPr lang="zh-CN" altLang="en-US" sz="2800" dirty="0">
                  <a:latin typeface="Times New Roman" panose="02020603050405020304" pitchFamily="18" charset="0"/>
                  <a:cs typeface="Times New Roman" panose="02020603050405020304" pitchFamily="18" charset="0"/>
                </a:endParaRPr>
              </a:p>
              <a:p>
                <a:pPr marL="0" indent="0">
                  <a:buNone/>
                </a:pPr>
                <a:endParaRPr lang="zh-CN" altLang="en-US" sz="2800" dirty="0"/>
              </a:p>
              <a:p>
                <a:pPr marL="0" indent="0">
                  <a:buNone/>
                </a:pP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92125" y="2028190"/>
                <a:ext cx="8463280" cy="4104640"/>
              </a:xfrm>
              <a:blipFill>
                <a:blip r:embed="rId2"/>
                <a:stretch>
                  <a:fillRect t="-193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3E45ADD-CD3C-4876-A290-F7636EF2C591}"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10"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72</a:t>
            </a:fld>
            <a:endParaRPr lang="en-US" altLang="zh-CN" sz="1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3.3.3 AES 算法描述</a:t>
            </a:r>
          </a:p>
        </p:txBody>
      </p:sp>
      <p:sp>
        <p:nvSpPr>
          <p:cNvPr id="3" name="内容占位符 2"/>
          <p:cNvSpPr>
            <a:spLocks noGrp="1"/>
          </p:cNvSpPr>
          <p:nvPr>
            <p:ph idx="1"/>
          </p:nvPr>
        </p:nvSpPr>
        <p:spPr>
          <a:xfrm>
            <a:off x="426085" y="2007871"/>
            <a:ext cx="8529320" cy="2951300"/>
          </a:xfrm>
        </p:spPr>
        <p:txBody>
          <a:bodyPr/>
          <a:lstStyle/>
          <a:p>
            <a:pPr>
              <a:buSzPct val="100000"/>
              <a:buFont typeface="Wingdings" pitchFamily="2" charset="2"/>
              <a:buChar char="Ø"/>
            </a:pPr>
            <a:r>
              <a:rPr lang="zh-CN" altLang="en-US" dirty="0"/>
              <a:t>在原始的Rijndael算法中分组长度和密钥长度都可变，各自可以独立地指定为128bit、192bit、256bit</a:t>
            </a:r>
            <a:r>
              <a:rPr lang="zh-CN" altLang="en-US" dirty="0" smtClean="0"/>
              <a:t>。</a:t>
            </a:r>
            <a:endParaRPr lang="en-US" altLang="zh-CN" dirty="0" smtClean="0"/>
          </a:p>
          <a:p>
            <a:pPr>
              <a:buSzPct val="100000"/>
              <a:buFont typeface="Wingdings" pitchFamily="2" charset="2"/>
              <a:buChar char="Ø"/>
            </a:pPr>
            <a:r>
              <a:rPr lang="zh-CN" altLang="en-US" dirty="0" smtClean="0"/>
              <a:t>在</a:t>
            </a:r>
            <a:r>
              <a:rPr lang="zh-CN" altLang="en-US" dirty="0"/>
              <a:t>AES中，分组长度只能是128位，密钥长度可以为三者中的任意一种</a:t>
            </a:r>
            <a:r>
              <a:rPr lang="zh-CN" altLang="en-US" dirty="0" smtClean="0"/>
              <a:t>。</a:t>
            </a:r>
            <a:endParaRPr lang="zh-CN" altLang="en-US" dirty="0"/>
          </a:p>
          <a:p>
            <a:pPr>
              <a:buSzPct val="100000"/>
              <a:buFont typeface="Wingdings" pitchFamily="2" charset="2"/>
              <a:buChar char="Ø"/>
            </a:pP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A3712E0-470A-4E7D-9663-C58F4B00F760}"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10"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73</a:t>
            </a:fld>
            <a:endParaRPr lang="en-US" altLang="zh-CN" sz="1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3.3.3 AES 算法描述</a:t>
            </a:r>
          </a:p>
        </p:txBody>
      </p:sp>
      <p:sp>
        <p:nvSpPr>
          <p:cNvPr id="3" name="内容占位符 2"/>
          <p:cNvSpPr>
            <a:spLocks noGrp="1"/>
          </p:cNvSpPr>
          <p:nvPr>
            <p:ph idx="1"/>
          </p:nvPr>
        </p:nvSpPr>
        <p:spPr>
          <a:xfrm>
            <a:off x="386535" y="1943835"/>
            <a:ext cx="8529320" cy="1575175"/>
          </a:xfrm>
        </p:spPr>
        <p:txBody>
          <a:bodyPr/>
          <a:lstStyle/>
          <a:p>
            <a:pPr marL="0" indent="0">
              <a:buNone/>
            </a:pPr>
            <a:r>
              <a:rPr lang="zh-CN" altLang="en-US" dirty="0" smtClean="0"/>
              <a:t>密钥</a:t>
            </a:r>
            <a:r>
              <a:rPr lang="zh-CN" altLang="en-US" dirty="0"/>
              <a:t>长度不同，则加密轮数不同，AES参数如表3.8所示。本节中，假定密钥长度为128位，那么AES的迭代轮数为10轮，这也是目前使用最广泛的实现方式</a:t>
            </a:r>
            <a:r>
              <a:rPr lang="zh-CN" altLang="en-US" dirty="0" smtClean="0"/>
              <a:t>。</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A3712E0-470A-4E7D-9663-C58F4B00F760}"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8" name="图片 7" descr="微信图片_20191014112948"/>
          <p:cNvPicPr>
            <a:picLocks noChangeAspect="1"/>
          </p:cNvPicPr>
          <p:nvPr/>
        </p:nvPicPr>
        <p:blipFill>
          <a:blip r:embed="rId2"/>
          <a:stretch>
            <a:fillRect/>
          </a:stretch>
        </p:blipFill>
        <p:spPr>
          <a:xfrm>
            <a:off x="386535" y="4149079"/>
            <a:ext cx="8329667" cy="1845205"/>
          </a:xfrm>
          <a:prstGeom prst="rect">
            <a:avLst/>
          </a:prstGeom>
        </p:spPr>
      </p:pic>
      <p:sp>
        <p:nvSpPr>
          <p:cNvPr id="9"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10"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74</a:t>
            </a:fld>
            <a:endParaRPr lang="en-US" altLang="zh-CN" sz="1400" dirty="0"/>
          </a:p>
        </p:txBody>
      </p:sp>
    </p:spTree>
    <p:extLst>
      <p:ext uri="{BB962C8B-B14F-4D97-AF65-F5344CB8AC3E}">
        <p14:creationId xmlns:p14="http://schemas.microsoft.com/office/powerpoint/2010/main" val="22304128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p:sp>
        <p:nvSpPr>
          <p:cNvPr id="3" name="内容占位符 2"/>
          <p:cNvSpPr>
            <a:spLocks noGrp="1"/>
          </p:cNvSpPr>
          <p:nvPr>
            <p:ph idx="1"/>
          </p:nvPr>
        </p:nvSpPr>
        <p:spPr>
          <a:xfrm>
            <a:off x="492125" y="2007870"/>
            <a:ext cx="8463280" cy="4431665"/>
          </a:xfrm>
        </p:spPr>
        <p:txBody>
          <a:bodyPr/>
          <a:lstStyle/>
          <a:p>
            <a:pPr>
              <a:buSzPct val="100000"/>
              <a:buFont typeface="Wingdings" pitchFamily="2" charset="2"/>
              <a:buChar char="Ø"/>
            </a:pPr>
            <a:r>
              <a:rPr lang="zh-CN" altLang="en-US" dirty="0">
                <a:latin typeface="Times New Roman" pitchFamily="18" charset="0"/>
                <a:cs typeface="Times New Roman" pitchFamily="18" charset="0"/>
              </a:rPr>
              <a:t>AES的处理单位是字节，128位的输入明文分组P和输入密钥K都被分为16个字节</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buSzPct val="100000"/>
              <a:buFont typeface="Wingdings" pitchFamily="2" charset="2"/>
              <a:buChar char="Ø"/>
            </a:pPr>
            <a:r>
              <a:rPr lang="zh-CN" altLang="en-US" dirty="0" smtClean="0">
                <a:latin typeface="Times New Roman" pitchFamily="18" charset="0"/>
                <a:cs typeface="Times New Roman" pitchFamily="18" charset="0"/>
              </a:rPr>
              <a:t>一般</a:t>
            </a:r>
            <a:r>
              <a:rPr lang="zh-CN" altLang="en-US" dirty="0">
                <a:latin typeface="Times New Roman" pitchFamily="18" charset="0"/>
                <a:cs typeface="Times New Roman" pitchFamily="18" charset="0"/>
              </a:rPr>
              <a:t>明文分组用以字节为单位的正方形矩阵描述，称为状态（State）矩阵</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a:buSzPct val="100000"/>
              <a:buFont typeface="Wingdings" pitchFamily="2" charset="2"/>
              <a:buChar char="Ø"/>
            </a:pPr>
            <a:r>
              <a:rPr lang="zh-CN" altLang="en-US" dirty="0" smtClean="0">
                <a:latin typeface="Times New Roman" pitchFamily="18" charset="0"/>
                <a:cs typeface="Times New Roman" pitchFamily="18" charset="0"/>
              </a:rPr>
              <a:t>在</a:t>
            </a:r>
            <a:r>
              <a:rPr lang="zh-CN" altLang="en-US" dirty="0">
                <a:latin typeface="Times New Roman" pitchFamily="18" charset="0"/>
                <a:cs typeface="Times New Roman" pitchFamily="18" charset="0"/>
              </a:rPr>
              <a:t>算法的每一轮，状态矩阵的内容不断发生变化，最后的结果作为密文输出</a:t>
            </a:r>
            <a:r>
              <a:rPr lang="zh-CN" altLang="en-US" dirty="0" smtClean="0">
                <a:latin typeface="Times New Roman" pitchFamily="18" charset="0"/>
                <a:cs typeface="Times New Roman" pitchFamily="18" charset="0"/>
              </a:rPr>
              <a:t>C。</a:t>
            </a: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62E894BD-BE2E-4E9B-9968-7A41DA8DBEF3}"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75</a:t>
            </a:fld>
            <a:endParaRPr lang="en-US" altLang="zh-CN" sz="1400" dirty="0"/>
          </a:p>
        </p:txBody>
      </p:sp>
    </p:spTree>
    <p:extLst>
      <p:ext uri="{BB962C8B-B14F-4D97-AF65-F5344CB8AC3E}">
        <p14:creationId xmlns:p14="http://schemas.microsoft.com/office/powerpoint/2010/main" val="41453529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p:sp>
        <p:nvSpPr>
          <p:cNvPr id="3" name="内容占位符 2"/>
          <p:cNvSpPr>
            <a:spLocks noGrp="1"/>
          </p:cNvSpPr>
          <p:nvPr>
            <p:ph idx="1"/>
          </p:nvPr>
        </p:nvSpPr>
        <p:spPr>
          <a:xfrm>
            <a:off x="492125" y="2007870"/>
            <a:ext cx="8463280" cy="4431665"/>
          </a:xfrm>
        </p:spPr>
        <p:txBody>
          <a:bodyPr/>
          <a:lstStyle/>
          <a:p>
            <a:pPr marL="0" indent="0">
              <a:buNone/>
            </a:pPr>
            <a:r>
              <a:rPr lang="zh-CN" altLang="en-US" dirty="0" smtClean="0">
                <a:latin typeface="Times New Roman" pitchFamily="18" charset="0"/>
                <a:cs typeface="Times New Roman" pitchFamily="18" charset="0"/>
              </a:rPr>
              <a:t>该</a:t>
            </a:r>
            <a:r>
              <a:rPr lang="zh-CN" altLang="en-US" dirty="0">
                <a:latin typeface="Times New Roman" pitchFamily="18" charset="0"/>
                <a:cs typeface="Times New Roman" pitchFamily="18" charset="0"/>
              </a:rPr>
              <a:t>矩阵中字节的排列顺序为从上到下、从左至右，输入矩阵和输出矩阵如图3.9所示。</a:t>
            </a:r>
          </a:p>
          <a:p>
            <a:pPr marL="0" indent="0">
              <a:buNone/>
            </a:pPr>
            <a:endParaRPr lang="zh-CN" altLang="en-US" sz="2800"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62E894BD-BE2E-4E9B-9968-7A41DA8DBEF3}"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5" name="图片 4" descr="微信图片_20191014113409"/>
          <p:cNvPicPr>
            <a:picLocks noChangeAspect="1"/>
          </p:cNvPicPr>
          <p:nvPr/>
        </p:nvPicPr>
        <p:blipFill>
          <a:blip r:embed="rId2"/>
          <a:stretch>
            <a:fillRect/>
          </a:stretch>
        </p:blipFill>
        <p:spPr>
          <a:xfrm>
            <a:off x="611560" y="3474005"/>
            <a:ext cx="7690555" cy="2250250"/>
          </a:xfrm>
          <a:prstGeom prst="rect">
            <a:avLst/>
          </a:prstGeom>
        </p:spPr>
      </p:pic>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76</a:t>
            </a:fld>
            <a:endParaRPr lang="en-US" altLang="zh-CN" sz="1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p:sp>
        <p:nvSpPr>
          <p:cNvPr id="3" name="内容占位符 2"/>
          <p:cNvSpPr>
            <a:spLocks noGrp="1"/>
          </p:cNvSpPr>
          <p:nvPr>
            <p:ph idx="1"/>
          </p:nvPr>
        </p:nvSpPr>
        <p:spPr>
          <a:xfrm>
            <a:off x="251520" y="1943835"/>
            <a:ext cx="8674735" cy="4114800"/>
          </a:xfrm>
        </p:spPr>
        <p:txBody>
          <a:bodyPr/>
          <a:lstStyle/>
          <a:p>
            <a:pPr>
              <a:buSzPct val="100000"/>
              <a:buFont typeface="Wingdings" pitchFamily="2" charset="2"/>
              <a:buChar char="Ø"/>
            </a:pPr>
            <a:r>
              <a:rPr lang="zh-CN" altLang="en-US" sz="2800" dirty="0"/>
              <a:t>类似地，128位密钥也是以字节为单位的矩阵表示，矩阵的每一列被称为</a:t>
            </a:r>
            <a:r>
              <a:rPr lang="en-US" altLang="zh-CN" sz="2800" dirty="0"/>
              <a:t>1</a:t>
            </a:r>
            <a:r>
              <a:rPr lang="zh-CN" altLang="en-US" sz="2800" dirty="0"/>
              <a:t>个32bit的字</a:t>
            </a:r>
            <a:r>
              <a:rPr lang="zh-CN" altLang="en-US" sz="2800" dirty="0" smtClean="0"/>
              <a:t>。</a:t>
            </a:r>
            <a:endParaRPr lang="en-US" altLang="zh-CN" sz="2800" dirty="0" smtClean="0"/>
          </a:p>
          <a:p>
            <a:pPr>
              <a:buSzPct val="100000"/>
              <a:buFont typeface="Wingdings" pitchFamily="2" charset="2"/>
              <a:buChar char="Ø"/>
            </a:pPr>
            <a:r>
              <a:rPr lang="zh-CN" altLang="en-US" sz="2800" dirty="0" smtClean="0"/>
              <a:t>通过</a:t>
            </a:r>
            <a:r>
              <a:rPr lang="zh-CN" altLang="en-US" sz="2800" dirty="0"/>
              <a:t>密钥编排程序，该密钥矩阵被扩展成一个由44个字组成的序列w[0]，</a:t>
            </a:r>
            <a:r>
              <a:rPr lang="en-US" altLang="zh-CN" sz="2800" dirty="0"/>
              <a:t>w</a:t>
            </a:r>
            <a:r>
              <a:rPr lang="zh-CN" altLang="en-US" sz="2800" dirty="0"/>
              <a:t>[1]，</a:t>
            </a:r>
            <a:r>
              <a:rPr lang="en-US" altLang="zh-CN" sz="2800" dirty="0"/>
              <a:t>...</a:t>
            </a:r>
            <a:r>
              <a:rPr lang="zh-CN" altLang="en-US" sz="2800" dirty="0"/>
              <a:t>，</a:t>
            </a:r>
            <a:r>
              <a:rPr lang="en-US" altLang="zh-CN" sz="2800" dirty="0"/>
              <a:t>w</a:t>
            </a:r>
            <a:r>
              <a:rPr lang="zh-CN" altLang="en-US" sz="2800" dirty="0"/>
              <a:t>[43]序列的前4个元素是原始密钥，用于加密运算中的初始密钥加</a:t>
            </a:r>
            <a:r>
              <a:rPr lang="zh-CN" altLang="en-US" sz="2800" dirty="0" smtClean="0"/>
              <a:t>。</a:t>
            </a:r>
            <a:endParaRPr lang="en-US" altLang="zh-CN" sz="2800" dirty="0" smtClean="0"/>
          </a:p>
          <a:p>
            <a:pPr>
              <a:buSzPct val="100000"/>
              <a:buFont typeface="Wingdings" pitchFamily="2" charset="2"/>
              <a:buChar char="Ø"/>
            </a:pPr>
            <a:r>
              <a:rPr lang="zh-CN" altLang="en-US" sz="2800" dirty="0" smtClean="0"/>
              <a:t>后</a:t>
            </a:r>
            <a:r>
              <a:rPr lang="zh-CN" altLang="en-US" sz="2800" dirty="0"/>
              <a:t>40个字分为1组，每组4个字（128bit）分别用于10轮运算中的轮密钥加</a:t>
            </a:r>
            <a:r>
              <a:rPr lang="zh-CN" altLang="en-US" sz="2800" dirty="0" smtClean="0"/>
              <a:t>。</a:t>
            </a:r>
            <a:endParaRPr lang="zh-CN" altLang="en-US" sz="2800"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67F66ACC-EB58-4297-9413-BF45705E035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77</a:t>
            </a:fld>
            <a:endParaRPr lang="en-US" altLang="zh-CN" sz="1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日期占位符 3"/>
          <p:cNvSpPr txBox="1">
            <a:spLocks noGrp="1"/>
          </p:cNvSpPr>
          <p:nvPr>
            <p:ph type="dt" sz="half" idx="10"/>
          </p:nvPr>
        </p:nvSpPr>
        <p:spPr/>
        <p:txBody>
          <a:bodyPr anchor="b"/>
          <a:lstStyle/>
          <a:p>
            <a:pPr marL="0" indent="0" eaLnBrk="1" hangingPunct="1">
              <a:spcBef>
                <a:spcPct val="0"/>
              </a:spcBef>
              <a:buClrTx/>
              <a:buSzTx/>
              <a:buFontTx/>
              <a:buNone/>
            </a:pPr>
            <a:fld id="{2AE162AE-0296-4028-ACFD-0DA52B7D2A78}" type="datetime1">
              <a:rPr lang="zh-CN" altLang="en-US" sz="1400" smtClean="0"/>
              <a:t>2020\1\23 Thursday</a:t>
            </a:fld>
            <a:endParaRPr lang="zh-CN" altLang="en-US" sz="1400" dirty="0"/>
          </a:p>
        </p:txBody>
      </p:sp>
      <p:sp>
        <p:nvSpPr>
          <p:cNvPr id="24580"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24581"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78</a:t>
            </a:fld>
            <a:endParaRPr lang="en-US" altLang="zh-CN" sz="1400" dirty="0"/>
          </a:p>
        </p:txBody>
      </p:sp>
      <p:pic>
        <p:nvPicPr>
          <p:cNvPr id="5" name="内容占位符 4" descr="微信图片_20191014115819"/>
          <p:cNvPicPr>
            <a:picLocks noGrp="1" noChangeAspect="1"/>
          </p:cNvPicPr>
          <p:nvPr>
            <p:ph idx="1"/>
          </p:nvPr>
        </p:nvPicPr>
        <p:blipFill>
          <a:blip r:embed="rId2"/>
          <a:stretch>
            <a:fillRect/>
          </a:stretch>
        </p:blipFill>
        <p:spPr>
          <a:xfrm>
            <a:off x="3896925" y="458670"/>
            <a:ext cx="4385945" cy="5927090"/>
          </a:xfrm>
          <a:prstGeom prst="rect">
            <a:avLst/>
          </a:prstGeom>
          <a:noFill/>
          <a:ln w="9525">
            <a:noFill/>
          </a:ln>
        </p:spPr>
      </p:pic>
      <p:sp>
        <p:nvSpPr>
          <p:cNvPr id="2" name="矩形 1"/>
          <p:cNvSpPr/>
          <p:nvPr/>
        </p:nvSpPr>
        <p:spPr>
          <a:xfrm>
            <a:off x="1331641" y="1909328"/>
            <a:ext cx="1890210" cy="2554545"/>
          </a:xfrm>
          <a:prstGeom prst="rect">
            <a:avLst/>
          </a:prstGeom>
        </p:spPr>
        <p:txBody>
          <a:bodyPr wrap="square">
            <a:spAutoFit/>
          </a:bodyPr>
          <a:lstStyle/>
          <a:p>
            <a:r>
              <a:rPr lang="zh-CN" altLang="en-US" sz="3200" dirty="0"/>
              <a:t>AES算法的加密与解密如图3.10所示。</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FF0000"/>
                </a:solidFill>
                <a:sym typeface="+mn-ea"/>
              </a:rPr>
              <a:t>3.3.3 AES 算法描述</a:t>
            </a:r>
            <a:endParaRPr lang="zh-CN" altLang="en-US" dirty="0"/>
          </a:p>
        </p:txBody>
      </p:sp>
      <p:sp>
        <p:nvSpPr>
          <p:cNvPr id="3" name="内容占位符 2"/>
          <p:cNvSpPr>
            <a:spLocks noGrp="1"/>
          </p:cNvSpPr>
          <p:nvPr>
            <p:ph idx="1"/>
          </p:nvPr>
        </p:nvSpPr>
        <p:spPr>
          <a:xfrm>
            <a:off x="480695" y="1908175"/>
            <a:ext cx="8463280" cy="4104640"/>
          </a:xfrm>
        </p:spPr>
        <p:txBody>
          <a:bodyPr/>
          <a:lstStyle/>
          <a:p>
            <a:pPr marL="0" indent="720000">
              <a:buNone/>
            </a:pPr>
            <a:r>
              <a:rPr lang="zh-CN" altLang="en-US" sz="2800" dirty="0" smtClean="0"/>
              <a:t>AES</a:t>
            </a:r>
            <a:r>
              <a:rPr lang="zh-CN" altLang="en-US" sz="2800" dirty="0"/>
              <a:t>的解密过程与加密过程并不一致。因为AES并未使用Feistel结构，在每轮操作时，对整个分组进行处理。解密过程仍为10轮，每轮操作是加密操作的逆变换。解密操作的一轮就是顺序执行逆行移位、逆字节变换、轮密钥加和逆列混合。与加密操作类似，最后一轮不执行逆列混合，在第1轮解密之前，要执行1次轮密钥加操作。</a:t>
            </a:r>
          </a:p>
          <a:p>
            <a:pPr marL="0" indent="720000">
              <a:buNone/>
            </a:pPr>
            <a:r>
              <a:rPr lang="zh-CN" altLang="en-US" sz="2800" dirty="0"/>
              <a:t>加密和解密分别由轮密钥加开始和结束，是因为只有轮密钥加阶段使用了密钥。</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B1858F9-10DB-4C29-83A4-E139A995D78F}"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79</a:t>
            </a:fld>
            <a:endParaRPr lang="en-US" altLang="zh-C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rPr>
              <a:t>3.1.2 分组密码的基本原理</a:t>
            </a:r>
          </a:p>
        </p:txBody>
      </p:sp>
      <p:sp>
        <p:nvSpPr>
          <p:cNvPr id="3" name="内容占位符 2"/>
          <p:cNvSpPr>
            <a:spLocks noGrp="1"/>
          </p:cNvSpPr>
          <p:nvPr>
            <p:ph idx="1"/>
          </p:nvPr>
        </p:nvSpPr>
        <p:spPr>
          <a:xfrm>
            <a:off x="476545" y="1853825"/>
            <a:ext cx="8420100" cy="4114800"/>
          </a:xfrm>
        </p:spPr>
        <p:txBody>
          <a:bodyPr/>
          <a:lstStyle/>
          <a:p>
            <a:pPr marL="0" indent="0">
              <a:buNone/>
            </a:pPr>
            <a:r>
              <a:rPr lang="zh-CN" altLang="en-US" sz="3600" b="1" dirty="0">
                <a:solidFill>
                  <a:srgbClr val="FF0000"/>
                </a:solidFill>
              </a:rPr>
              <a:t>1．</a:t>
            </a:r>
            <a:r>
              <a:rPr lang="zh-CN" altLang="en-US" sz="3600" b="1" dirty="0" smtClean="0">
                <a:solidFill>
                  <a:srgbClr val="FF0000"/>
                </a:solidFill>
              </a:rPr>
              <a:t>代换</a:t>
            </a:r>
            <a:endParaRPr lang="en-US" altLang="zh-CN" sz="3600" b="1" dirty="0" smtClean="0">
              <a:solidFill>
                <a:srgbClr val="FF0000"/>
              </a:solidFill>
            </a:endParaRPr>
          </a:p>
          <a:p>
            <a:pPr>
              <a:buSzPct val="100000"/>
              <a:buFont typeface="Wingdings" pitchFamily="2" charset="2"/>
              <a:buChar char="Ø"/>
            </a:pPr>
            <a:r>
              <a:rPr lang="zh-CN" altLang="en-US" sz="2800" dirty="0" smtClean="0">
                <a:solidFill>
                  <a:schemeClr val="tx1"/>
                </a:solidFill>
                <a:latin typeface="Times New Roman" pitchFamily="18" charset="0"/>
                <a:cs typeface="Times New Roman" pitchFamily="18" charset="0"/>
              </a:rPr>
              <a:t>如果</a:t>
            </a:r>
            <a:r>
              <a:rPr lang="zh-CN" altLang="en-US" sz="2800" dirty="0">
                <a:solidFill>
                  <a:schemeClr val="tx1"/>
                </a:solidFill>
                <a:latin typeface="Times New Roman" pitchFamily="18" charset="0"/>
                <a:cs typeface="Times New Roman" pitchFamily="18" charset="0"/>
              </a:rPr>
              <a:t>明文和密文的分组长度都为</a:t>
            </a:r>
            <a:r>
              <a:rPr lang="zh-CN" altLang="en-US" sz="2800" i="1" dirty="0" smtClean="0">
                <a:solidFill>
                  <a:schemeClr val="tx1"/>
                </a:solidFill>
                <a:latin typeface="Times New Roman" pitchFamily="18" charset="0"/>
                <a:cs typeface="Times New Roman" pitchFamily="18" charset="0"/>
              </a:rPr>
              <a:t>n</a:t>
            </a:r>
            <a:r>
              <a:rPr lang="zh-CN" altLang="en-US" sz="2800" dirty="0">
                <a:latin typeface="Times New Roman" pitchFamily="18" charset="0"/>
                <a:cs typeface="Times New Roman" pitchFamily="18" charset="0"/>
              </a:rPr>
              <a:t>比特</a:t>
            </a:r>
            <a:r>
              <a:rPr lang="zh-CN" altLang="en-US" sz="2800" dirty="0" smtClean="0">
                <a:solidFill>
                  <a:schemeClr val="tx1"/>
                </a:solidFill>
                <a:latin typeface="Times New Roman" pitchFamily="18" charset="0"/>
                <a:cs typeface="Times New Roman" pitchFamily="18" charset="0"/>
              </a:rPr>
              <a:t>，</a:t>
            </a:r>
            <a:r>
              <a:rPr lang="zh-CN" altLang="en-US" sz="2800" dirty="0">
                <a:solidFill>
                  <a:schemeClr val="tx1"/>
                </a:solidFill>
                <a:latin typeface="Times New Roman" pitchFamily="18" charset="0"/>
                <a:cs typeface="Times New Roman" pitchFamily="18" charset="0"/>
              </a:rPr>
              <a:t>那么明文和密文的每个分组都有2</a:t>
            </a:r>
            <a:r>
              <a:rPr lang="zh-CN" altLang="en-US" sz="2800" i="1" baseline="30000" dirty="0">
                <a:solidFill>
                  <a:schemeClr val="tx1"/>
                </a:solidFill>
                <a:latin typeface="Times New Roman" pitchFamily="18" charset="0"/>
                <a:cs typeface="Times New Roman" pitchFamily="18" charset="0"/>
              </a:rPr>
              <a:t>n</a:t>
            </a:r>
            <a:r>
              <a:rPr lang="zh-CN" altLang="en-US" sz="2800" dirty="0">
                <a:solidFill>
                  <a:schemeClr val="tx1"/>
                </a:solidFill>
                <a:latin typeface="Times New Roman" pitchFamily="18" charset="0"/>
                <a:cs typeface="Times New Roman" pitchFamily="18" charset="0"/>
              </a:rPr>
              <a:t>个可能的取值。为使加密运算可逆（使解密运算可行），明文的每个分组都应产生唯一一个密文分组，这样的变换是可逆的，称明文分组到密文分组的可逆变换为代换</a:t>
            </a:r>
            <a:r>
              <a:rPr lang="zh-CN" altLang="en-US" sz="2800" dirty="0" smtClean="0">
                <a:solidFill>
                  <a:schemeClr val="tx1"/>
                </a:solidFill>
                <a:latin typeface="Times New Roman" pitchFamily="18" charset="0"/>
                <a:cs typeface="Times New Roman" pitchFamily="18" charset="0"/>
              </a:rPr>
              <a:t>。</a:t>
            </a:r>
            <a:endParaRPr lang="en-US" altLang="zh-CN" sz="2800" dirty="0" smtClean="0">
              <a:solidFill>
                <a:schemeClr val="tx1"/>
              </a:solidFill>
              <a:latin typeface="Times New Roman" pitchFamily="18" charset="0"/>
              <a:cs typeface="Times New Roman" pitchFamily="18" charset="0"/>
            </a:endParaRPr>
          </a:p>
          <a:p>
            <a:pPr>
              <a:buSzPct val="100000"/>
              <a:buFont typeface="Wingdings" pitchFamily="2" charset="2"/>
              <a:buChar char="Ø"/>
            </a:pPr>
            <a:r>
              <a:rPr lang="zh-CN" altLang="en-US" sz="2800" dirty="0" smtClean="0">
                <a:solidFill>
                  <a:schemeClr val="tx1"/>
                </a:solidFill>
                <a:latin typeface="Times New Roman" pitchFamily="18" charset="0"/>
                <a:cs typeface="Times New Roman" pitchFamily="18" charset="0"/>
              </a:rPr>
              <a:t>不同</a:t>
            </a:r>
            <a:r>
              <a:rPr lang="zh-CN" altLang="en-US" sz="2800" dirty="0">
                <a:solidFill>
                  <a:schemeClr val="tx1"/>
                </a:solidFill>
                <a:latin typeface="Times New Roman" pitchFamily="18" charset="0"/>
                <a:cs typeface="Times New Roman" pitchFamily="18" charset="0"/>
              </a:rPr>
              <a:t>可逆变换的个数为2</a:t>
            </a:r>
            <a:r>
              <a:rPr lang="en-US" altLang="zh-CN" sz="2800" i="1" baseline="30000" dirty="0">
                <a:solidFill>
                  <a:schemeClr val="tx1"/>
                </a:solidFill>
                <a:latin typeface="Times New Roman" pitchFamily="18" charset="0"/>
                <a:cs typeface="Times New Roman" pitchFamily="18" charset="0"/>
              </a:rPr>
              <a:t>n</a:t>
            </a:r>
            <a:r>
              <a:rPr lang="zh-CN" altLang="en-US" sz="2800" dirty="0">
                <a:solidFill>
                  <a:schemeClr val="tx1"/>
                </a:solidFill>
                <a:latin typeface="Times New Roman" pitchFamily="18" charset="0"/>
                <a:cs typeface="Times New Roman" pitchFamily="18" charset="0"/>
              </a:rPr>
              <a:t>!，但考虑密钥管理问题和实现效率，现实中的分组密码的密钥长度</a:t>
            </a:r>
            <a:r>
              <a:rPr lang="en-US" altLang="zh-CN" sz="2800" i="1" dirty="0">
                <a:solidFill>
                  <a:schemeClr val="tx1"/>
                </a:solidFill>
                <a:latin typeface="Times New Roman" pitchFamily="18" charset="0"/>
                <a:cs typeface="Times New Roman" pitchFamily="18" charset="0"/>
              </a:rPr>
              <a:t>k</a:t>
            </a:r>
            <a:r>
              <a:rPr lang="zh-CN" altLang="en-US" sz="2800" dirty="0">
                <a:solidFill>
                  <a:schemeClr val="tx1"/>
                </a:solidFill>
                <a:latin typeface="Times New Roman" pitchFamily="18" charset="0"/>
                <a:cs typeface="Times New Roman" pitchFamily="18" charset="0"/>
              </a:rPr>
              <a:t>往往与分组长度</a:t>
            </a:r>
            <a:r>
              <a:rPr lang="zh-CN" altLang="en-US" sz="2800" i="1" dirty="0">
                <a:solidFill>
                  <a:schemeClr val="tx1"/>
                </a:solidFill>
                <a:latin typeface="Times New Roman" pitchFamily="18" charset="0"/>
                <a:cs typeface="Times New Roman" pitchFamily="18" charset="0"/>
              </a:rPr>
              <a:t>n</a:t>
            </a:r>
            <a:r>
              <a:rPr lang="zh-CN" altLang="en-US" sz="2800" dirty="0">
                <a:solidFill>
                  <a:schemeClr val="tx1"/>
                </a:solidFill>
                <a:latin typeface="Times New Roman" pitchFamily="18" charset="0"/>
                <a:cs typeface="Times New Roman" pitchFamily="18" charset="0"/>
              </a:rPr>
              <a:t>差不多，共有2</a:t>
            </a:r>
            <a:r>
              <a:rPr lang="zh-CN" altLang="en-US" sz="2800" i="1" baseline="30000" dirty="0">
                <a:solidFill>
                  <a:schemeClr val="tx1"/>
                </a:solidFill>
                <a:latin typeface="Times New Roman" pitchFamily="18" charset="0"/>
                <a:cs typeface="Times New Roman" pitchFamily="18" charset="0"/>
              </a:rPr>
              <a:t>k</a:t>
            </a:r>
            <a:r>
              <a:rPr lang="zh-CN" altLang="en-US" sz="2800" dirty="0">
                <a:solidFill>
                  <a:schemeClr val="tx1"/>
                </a:solidFill>
                <a:latin typeface="Times New Roman" pitchFamily="18" charset="0"/>
                <a:cs typeface="Times New Roman" pitchFamily="18" charset="0"/>
              </a:rPr>
              <a:t>个变换，不是理想分组的2</a:t>
            </a:r>
            <a:r>
              <a:rPr lang="en-US" altLang="zh-CN" sz="2800" baseline="30000" dirty="0">
                <a:solidFill>
                  <a:schemeClr val="tx1"/>
                </a:solidFill>
                <a:latin typeface="Times New Roman" pitchFamily="18" charset="0"/>
                <a:cs typeface="Times New Roman" pitchFamily="18" charset="0"/>
              </a:rPr>
              <a:t>n</a:t>
            </a:r>
            <a:r>
              <a:rPr lang="zh-CN" altLang="en-US" sz="2800" dirty="0">
                <a:solidFill>
                  <a:schemeClr val="tx1"/>
                </a:solidFill>
                <a:latin typeface="Times New Roman" pitchFamily="18" charset="0"/>
                <a:cs typeface="Times New Roman" pitchFamily="18" charset="0"/>
              </a:rPr>
              <a:t>!个变换。</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8517988-E571-40D2-9DCD-3E850997D101}"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219" name="页脚占位符 3"/>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922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8</a:t>
            </a:fld>
            <a:endParaRPr lang="en-US" altLang="zh-CN" sz="1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8" cy="1462088"/>
          </a:xfrm>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b="1" dirty="0">
                <a:solidFill>
                  <a:srgbClr val="FF0000"/>
                </a:solidFill>
                <a:sym typeface="+mn-ea"/>
              </a:rPr>
              <a:t>3.3.3 AES 算法描述</a:t>
            </a:r>
            <a:endParaRPr kumimoji="0" lang="zh-CN" altLang="en-US" sz="4400" b="1" i="0" u="none" strike="noStrike" kern="0" cap="none" spc="0" normalizeH="0" baseline="0" noProof="0" dirty="0">
              <a:ln>
                <a:noFill/>
              </a:ln>
              <a:solidFill>
                <a:srgbClr val="FF0000"/>
              </a:solidFill>
              <a:effectLst/>
              <a:uLnTx/>
              <a:uFillTx/>
              <a:latin typeface="+mj-ea"/>
              <a:ea typeface="+mj-ea"/>
              <a:cs typeface="+mj-cs"/>
            </a:endParaRPr>
          </a:p>
        </p:txBody>
      </p:sp>
      <p:sp>
        <p:nvSpPr>
          <p:cNvPr id="3" name="内容占位符 2"/>
          <p:cNvSpPr>
            <a:spLocks noGrp="1"/>
          </p:cNvSpPr>
          <p:nvPr>
            <p:ph idx="1"/>
          </p:nvPr>
        </p:nvSpPr>
        <p:spPr>
          <a:xfrm>
            <a:off x="657225" y="2018030"/>
            <a:ext cx="8298180" cy="4355465"/>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lang="zh-CN" altLang="en-US" sz="3600" b="1" noProof="0" dirty="0">
                <a:ln>
                  <a:noFill/>
                </a:ln>
                <a:solidFill>
                  <a:srgbClr val="FF0000"/>
                </a:solidFill>
                <a:effectLst/>
                <a:uLnTx/>
                <a:uFillTx/>
                <a:latin typeface="+mn-ea"/>
                <a:cs typeface="+mn-ea"/>
                <a:sym typeface="+mn-ea"/>
              </a:rPr>
              <a:t>1．字节代换</a:t>
            </a:r>
          </a:p>
          <a:p>
            <a:pPr marL="0" marR="0" lvl="0" indent="7200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800" i="0" u="none" strike="noStrike" kern="0" cap="none" spc="0" normalizeH="0" baseline="0" noProof="0" dirty="0">
                <a:ln>
                  <a:noFill/>
                </a:ln>
                <a:solidFill>
                  <a:schemeClr val="tx1"/>
                </a:solidFill>
                <a:effectLst/>
                <a:uLnTx/>
                <a:uFillTx/>
                <a:latin typeface="+mn-ea"/>
                <a:cs typeface="+mn-ea"/>
              </a:rPr>
              <a:t>字节代换是一个关于字节的非线性变换，独立地对状态的每个字节进行。字节代换是可逆的，由以下两个可逆变换复合得到。首先，将一个字节变换成有限域GF(2</a:t>
            </a:r>
            <a:r>
              <a:rPr kumimoji="0" lang="en-US" altLang="zh-CN" sz="2800" i="0" u="none" strike="noStrike" kern="0" cap="none" spc="0" normalizeH="0" baseline="30000" noProof="0" dirty="0">
                <a:ln>
                  <a:noFill/>
                </a:ln>
                <a:solidFill>
                  <a:schemeClr val="tx1"/>
                </a:solidFill>
                <a:effectLst/>
                <a:uLnTx/>
                <a:uFillTx/>
                <a:latin typeface="+mn-ea"/>
                <a:cs typeface="+mn-ea"/>
              </a:rPr>
              <a:t>8</a:t>
            </a:r>
            <a:r>
              <a:rPr kumimoji="0" lang="en-US" altLang="zh-CN" sz="2800" i="0" u="none" strike="noStrike" kern="0" cap="none" spc="0" normalizeH="0" baseline="0" noProof="0" dirty="0">
                <a:ln>
                  <a:noFill/>
                </a:ln>
                <a:solidFill>
                  <a:schemeClr val="tx1"/>
                </a:solidFill>
                <a:effectLst/>
                <a:uLnTx/>
                <a:uFillTx/>
                <a:latin typeface="+mn-ea"/>
                <a:cs typeface="+mn-ea"/>
              </a:rPr>
              <a:t>)中的乘法逆元素，规定00映射到自身00。</a:t>
            </a:r>
            <a:endParaRPr kumimoji="0" lang="en-US" altLang="zh-CN" sz="3200" b="1" i="0" u="none" strike="noStrike" kern="0" cap="none" spc="0" normalizeH="0" baseline="0" noProof="0" dirty="0">
              <a:ln>
                <a:noFill/>
              </a:ln>
              <a:solidFill>
                <a:srgbClr val="FF000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dirty="0">
              <a:ln>
                <a:noFill/>
              </a:ln>
              <a:solidFill>
                <a:srgbClr val="FF0000"/>
              </a:solidFill>
              <a:effectLst/>
              <a:uLnTx/>
              <a:uFillTx/>
              <a:latin typeface="+mn-lt"/>
              <a:ea typeface="+mn-ea"/>
              <a:cs typeface="+mn-cs"/>
            </a:endParaRPr>
          </a:p>
        </p:txBody>
      </p:sp>
      <p:sp>
        <p:nvSpPr>
          <p:cNvPr id="25604" name="日期占位符 3"/>
          <p:cNvSpPr txBox="1">
            <a:spLocks noGrp="1"/>
          </p:cNvSpPr>
          <p:nvPr>
            <p:ph type="dt" sz="half" idx="10"/>
          </p:nvPr>
        </p:nvSpPr>
        <p:spPr>
          <a:xfrm>
            <a:off x="251520" y="6219310"/>
            <a:ext cx="2790310" cy="457200"/>
          </a:xfrm>
        </p:spPr>
        <p:txBody>
          <a:bodyPr anchor="b"/>
          <a:lstStyle/>
          <a:p>
            <a:pPr marL="0" indent="0" eaLnBrk="1" hangingPunct="1">
              <a:spcBef>
                <a:spcPct val="0"/>
              </a:spcBef>
              <a:buClrTx/>
              <a:buSzTx/>
              <a:buFontTx/>
              <a:buNone/>
            </a:pPr>
            <a:fld id="{EC3DD71D-5D2C-4198-B6E5-8FCE72C32F80}" type="datetime1">
              <a:rPr lang="zh-CN" altLang="en-US" sz="1400" smtClean="0"/>
              <a:t>2020\1\23 Thursday</a:t>
            </a:fld>
            <a:endParaRPr lang="zh-CN" altLang="en-US" sz="1400" dirty="0"/>
          </a:p>
        </p:txBody>
      </p:sp>
      <p:sp>
        <p:nvSpPr>
          <p:cNvPr id="25605"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25606"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80</a:t>
            </a:fld>
            <a:endParaRPr lang="en-US" altLang="zh-CN" sz="1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41530" y="396283"/>
                <a:ext cx="8388985" cy="2222627"/>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800" b="1" i="0" u="none" strike="noStrike" kern="0" cap="none" spc="0" normalizeH="0" baseline="0" noProof="0" dirty="0">
                  <a:ln>
                    <a:noFill/>
                  </a:ln>
                  <a:solidFill>
                    <a:schemeClr val="tx1"/>
                  </a:solidFill>
                  <a:effectLst/>
                  <a:uLnTx/>
                  <a:uFillTx/>
                  <a:latin typeface="+mn-ea"/>
                  <a:ea typeface="+mn-ea"/>
                  <a:cs typeface="+mn-cs"/>
                </a:endParaRPr>
              </a:p>
              <a:p>
                <a:pPr marL="0" lvl="0" indent="0">
                  <a:buNone/>
                  <a:defRPr/>
                </a:pPr>
                <a:r>
                  <a:rPr lang="zh-CN" altLang="en-US" sz="4400" b="1" dirty="0">
                    <a:solidFill>
                      <a:srgbClr val="FF0000"/>
                    </a:solidFill>
                    <a:cs typeface="+mj-cs"/>
                    <a:sym typeface="+mn-ea"/>
                  </a:rPr>
                  <a:t>     3.3.3 AES 算法描述</a:t>
                </a:r>
                <a:endParaRPr kumimoji="0" lang="zh-CN" altLang="zh-CN" sz="2800" b="1" i="0" u="none" strike="noStrike" kern="0" cap="none" spc="0" normalizeH="0" baseline="0" noProof="0" dirty="0">
                  <a:ln>
                    <a:noFill/>
                  </a:ln>
                  <a:solidFill>
                    <a:schemeClr val="tx1"/>
                  </a:solidFill>
                  <a:effectLst/>
                  <a:uLnTx/>
                  <a:uFillTx/>
                  <a:latin typeface="+mn-ea"/>
                  <a:ea typeface="+mn-ea"/>
                  <a:cs typeface="+mn-cs"/>
                </a:endParaRPr>
              </a:p>
              <a:p>
                <a:pPr marL="0" indent="720000">
                  <a:buNone/>
                  <a:defRPr/>
                </a:pPr>
                <a:r>
                  <a:rPr lang="en-US" altLang="zh-CN" sz="2800" dirty="0">
                    <a:latin typeface="+mn-ea"/>
                    <a:cs typeface="+mn-ea"/>
                  </a:rPr>
                  <a:t>其次，对之前的结果进行如下（GF(2)</a:t>
                </a:r>
                <a:r>
                  <a:rPr lang="en-US" altLang="zh-CN" sz="2800" dirty="0" err="1">
                    <a:latin typeface="+mn-ea"/>
                    <a:cs typeface="+mn-ea"/>
                  </a:rPr>
                  <a:t>上的，可逆的）仿射变换，可由以下矩阵变换表示</a:t>
                </a:r>
                <a:r>
                  <a:rPr lang="en-US" altLang="zh-CN" sz="2800" dirty="0">
                    <a:latin typeface="+mn-ea"/>
                    <a:cs typeface="+mn-ea"/>
                  </a:rPr>
                  <a:t>。</a:t>
                </a:r>
                <a:endParaRPr kumimoji="0" lang="en-US" altLang="zh-CN" sz="2800" b="1" i="1" u="none" strike="noStrike" kern="0" cap="none" spc="0" normalizeH="0" baseline="0" noProof="0" dirty="0">
                  <a:ln>
                    <a:noFill/>
                  </a:ln>
                  <a:solidFill>
                    <a:schemeClr val="tx1"/>
                  </a:solidFill>
                  <a:effectLst/>
                  <a:uLnTx/>
                  <a:uFillTx/>
                  <a:latin typeface="Cambria Math" panose="02040503050406030204" pitchFamily="18" charset="0"/>
                </a:endParaRPr>
              </a:p>
              <a:p>
                <a:pPr marL="0" lvl="0" indent="0">
                  <a:buNone/>
                  <a:defRPr/>
                </a:pPr>
                <a14:m>
                  <m:oMathPara xmlns:m="http://schemas.openxmlformats.org/officeDocument/2006/math">
                    <m:oMathParaPr>
                      <m:jc m:val="centerGroup"/>
                    </m:oMathParaPr>
                    <m:oMath xmlns:m="http://schemas.openxmlformats.org/officeDocument/2006/math">
                      <m:d>
                        <m:dPr>
                          <m:ctrlPr>
                            <a:rPr kumimoji="0" lang="en-US" altLang="zh-CN" sz="2800" b="1" i="1" u="none" strike="noStrike" kern="0" cap="none" spc="0" normalizeH="0" baseline="0" noProof="0" smtClean="0">
                              <a:ln>
                                <a:noFill/>
                              </a:ln>
                              <a:solidFill>
                                <a:schemeClr val="tx1"/>
                              </a:solidFill>
                              <a:effectLst/>
                              <a:uLnTx/>
                              <a:uFillTx/>
                              <a:latin typeface="Cambria Math"/>
                            </a:rPr>
                          </m:ctrlPr>
                        </m:dPr>
                        <m:e>
                          <m:eqArr>
                            <m:eqArrPr>
                              <m:ctrlPr>
                                <a:rPr kumimoji="0" lang="en-US" altLang="zh-CN" sz="2800" b="0" i="1" u="none" strike="noStrike" kern="0" cap="none" spc="0" normalizeH="0" baseline="0" noProof="0" smtClean="0">
                                  <a:ln>
                                    <a:noFill/>
                                  </a:ln>
                                  <a:solidFill>
                                    <a:schemeClr val="tx1"/>
                                  </a:solidFill>
                                  <a:effectLst/>
                                  <a:uLnTx/>
                                  <a:uFillTx/>
                                  <a:latin typeface="Cambria Math"/>
                                </a:rPr>
                              </m:ctrlPr>
                            </m:eqArrPr>
                            <m:e>
                              <m:eqArr>
                                <m:eqArrPr>
                                  <m:ctrlPr>
                                    <a:rPr kumimoji="0" lang="en-US" altLang="zh-CN" sz="2800" b="0" i="1" u="none" strike="noStrike" kern="0" cap="none" spc="0" normalizeH="0" baseline="0" noProof="0" smtClean="0">
                                      <a:ln>
                                        <a:noFill/>
                                      </a:ln>
                                      <a:solidFill>
                                        <a:schemeClr val="tx1"/>
                                      </a:solidFill>
                                      <a:effectLst/>
                                      <a:uLnTx/>
                                      <a:uFillTx/>
                                      <a:latin typeface="Cambria Math"/>
                                    </a:rPr>
                                  </m:ctrlPr>
                                </m:eqArrPr>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y</m:t>
                                  </m:r>
                                  <m:r>
                                    <m:rPr>
                                      <m:nor/>
                                    </m:rPr>
                                    <a:rPr kumimoji="0" lang="en-US" altLang="zh-CN" sz="2800" b="0" i="0" u="none" strike="noStrike" kern="0" cap="none" spc="0" normalizeH="0" baseline="-25000" noProof="0" smtClean="0">
                                      <a:ln>
                                        <a:noFill/>
                                      </a:ln>
                                      <a:solidFill>
                                        <a:schemeClr val="tx1"/>
                                      </a:solidFill>
                                      <a:effectLst/>
                                      <a:uLnTx/>
                                      <a:uFillTx/>
                                      <a:latin typeface="Times New Roman" panose="02020603050405020304" pitchFamily="18" charset="0"/>
                                      <a:cs typeface="Times New Roman" panose="02020603050405020304" pitchFamily="18" charset="0"/>
                                    </a:rPr>
                                    <m:t>0</m:t>
                                  </m:r>
                                </m:e>
                                <m:e>
                                  <m:r>
                                    <m:rPr>
                                      <m:nor/>
                                    </m:rPr>
                                    <a:rPr kumimoji="0" lang="en-US" altLang="zh-CN" sz="2800" b="0" i="0" u="none" strike="noStrike" kern="0" cap="none" spc="0" normalizeH="0" noProof="0" smtClean="0">
                                      <a:ln>
                                        <a:noFill/>
                                      </a:ln>
                                      <a:solidFill>
                                        <a:schemeClr val="tx1"/>
                                      </a:solidFill>
                                      <a:effectLst/>
                                      <a:uLnTx/>
                                      <a:uFillTx/>
                                      <a:latin typeface="Times New Roman" panose="02020603050405020304" pitchFamily="18" charset="0"/>
                                      <a:cs typeface="Times New Roman" panose="02020603050405020304" pitchFamily="18" charset="0"/>
                                    </a:rPr>
                                    <m:t>y</m:t>
                                  </m:r>
                                  <m:r>
                                    <m:rPr>
                                      <m:nor/>
                                    </m:rPr>
                                    <a:rPr kumimoji="0" lang="en-US" altLang="zh-CN" sz="2800" b="0" i="0" u="none" strike="noStrike" kern="0" cap="none" spc="0" normalizeH="0" baseline="-25000" noProof="0" smtClean="0">
                                      <a:ln>
                                        <a:noFill/>
                                      </a:ln>
                                      <a:solidFill>
                                        <a:schemeClr val="tx1"/>
                                      </a:solidFill>
                                      <a:effectLst/>
                                      <a:uLnTx/>
                                      <a:uFillTx/>
                                      <a:latin typeface="Times New Roman" panose="02020603050405020304" pitchFamily="18" charset="0"/>
                                      <a:cs typeface="Times New Roman" panose="02020603050405020304" pitchFamily="18" charset="0"/>
                                    </a:rPr>
                                    <m:t>1</m:t>
                                  </m:r>
                                </m:e>
                              </m:eqArr>
                            </m:e>
                            <m:e>
                              <m:r>
                                <m:rPr>
                                  <m:nor/>
                                </m:rPr>
                                <a:rPr lang="en-US" altLang="zh-CN" sz="2800" i="0">
                                  <a:latin typeface="Times New Roman" panose="02020603050405020304" pitchFamily="18" charset="0"/>
                                  <a:cs typeface="Times New Roman" panose="02020603050405020304" pitchFamily="18" charset="0"/>
                                </a:rPr>
                                <m:t>y</m:t>
                              </m:r>
                              <m:r>
                                <m:rPr>
                                  <m:nor/>
                                </m:rPr>
                                <a:rPr lang="en-US" altLang="zh-CN" sz="2800" b="0" i="0" baseline="-25000" smtClean="0">
                                  <a:latin typeface="Times New Roman" panose="02020603050405020304" pitchFamily="18" charset="0"/>
                                  <a:cs typeface="Times New Roman" panose="02020603050405020304" pitchFamily="18" charset="0"/>
                                </a:rPr>
                                <m:t>2</m:t>
                              </m:r>
                            </m:e>
                            <m:e>
                              <m:r>
                                <m:rPr>
                                  <m:nor/>
                                </m:rPr>
                                <a:rPr lang="en-US" altLang="zh-CN" sz="2800" i="0">
                                  <a:latin typeface="Times New Roman" panose="02020603050405020304" pitchFamily="18" charset="0"/>
                                  <a:cs typeface="Times New Roman" panose="02020603050405020304" pitchFamily="18" charset="0"/>
                                </a:rPr>
                                <m:t>y</m:t>
                              </m:r>
                              <m:r>
                                <m:rPr>
                                  <m:nor/>
                                </m:rPr>
                                <a:rPr lang="en-US" altLang="zh-CN" sz="2800" b="0" i="0" baseline="-25000" smtClean="0">
                                  <a:latin typeface="Times New Roman" panose="02020603050405020304" pitchFamily="18" charset="0"/>
                                  <a:cs typeface="Times New Roman" panose="02020603050405020304" pitchFamily="18" charset="0"/>
                                </a:rPr>
                                <m:t>3</m:t>
                              </m:r>
                            </m:e>
                            <m:e>
                              <m:r>
                                <m:rPr>
                                  <m:nor/>
                                </m:rPr>
                                <a:rPr lang="en-US" altLang="zh-CN" sz="2800" i="0">
                                  <a:latin typeface="Times New Roman" panose="02020603050405020304" pitchFamily="18" charset="0"/>
                                  <a:cs typeface="Times New Roman" panose="02020603050405020304" pitchFamily="18" charset="0"/>
                                </a:rPr>
                                <m:t>y</m:t>
                              </m:r>
                              <m:r>
                                <m:rPr>
                                  <m:nor/>
                                </m:rPr>
                                <a:rPr lang="en-US" altLang="zh-CN" sz="2800" b="0" i="0" baseline="-25000" smtClean="0">
                                  <a:latin typeface="Times New Roman" panose="02020603050405020304" pitchFamily="18" charset="0"/>
                                  <a:cs typeface="Times New Roman" panose="02020603050405020304" pitchFamily="18" charset="0"/>
                                </a:rPr>
                                <m:t>4</m:t>
                              </m:r>
                            </m:e>
                            <m:e>
                              <m:r>
                                <m:rPr>
                                  <m:nor/>
                                </m:rPr>
                                <a:rPr lang="en-US" altLang="zh-CN" sz="2800" i="0">
                                  <a:latin typeface="Times New Roman" panose="02020603050405020304" pitchFamily="18" charset="0"/>
                                  <a:cs typeface="Times New Roman" panose="02020603050405020304" pitchFamily="18" charset="0"/>
                                </a:rPr>
                                <m:t>y</m:t>
                              </m:r>
                              <m:r>
                                <m:rPr>
                                  <m:nor/>
                                </m:rPr>
                                <a:rPr lang="en-US" altLang="zh-CN" sz="2800" b="0" i="0" baseline="-25000" smtClean="0">
                                  <a:latin typeface="Times New Roman" panose="02020603050405020304" pitchFamily="18" charset="0"/>
                                  <a:cs typeface="Times New Roman" panose="02020603050405020304" pitchFamily="18" charset="0"/>
                                </a:rPr>
                                <m:t>5</m:t>
                              </m:r>
                            </m:e>
                            <m:e>
                              <m:r>
                                <m:rPr>
                                  <m:nor/>
                                </m:rPr>
                                <a:rPr lang="en-US" altLang="zh-CN" sz="2800" i="0">
                                  <a:latin typeface="Times New Roman" panose="02020603050405020304" pitchFamily="18" charset="0"/>
                                  <a:cs typeface="Times New Roman" panose="02020603050405020304" pitchFamily="18" charset="0"/>
                                </a:rPr>
                                <m:t>y</m:t>
                              </m:r>
                              <m:r>
                                <m:rPr>
                                  <m:nor/>
                                </m:rPr>
                                <a:rPr lang="en-US" altLang="zh-CN" sz="2800" b="0" i="0" baseline="-25000" smtClean="0">
                                  <a:latin typeface="Times New Roman" panose="02020603050405020304" pitchFamily="18" charset="0"/>
                                  <a:cs typeface="Times New Roman" panose="02020603050405020304" pitchFamily="18" charset="0"/>
                                </a:rPr>
                                <m:t>6</m:t>
                              </m:r>
                            </m:e>
                            <m:e>
                              <m:r>
                                <m:rPr>
                                  <m:nor/>
                                </m:rPr>
                                <a:rPr lang="en-US" altLang="zh-CN" sz="2800" i="0">
                                  <a:latin typeface="Times New Roman" panose="02020603050405020304" pitchFamily="18" charset="0"/>
                                  <a:cs typeface="Times New Roman" panose="02020603050405020304" pitchFamily="18" charset="0"/>
                                </a:rPr>
                                <m:t>y</m:t>
                              </m:r>
                              <m:r>
                                <m:rPr>
                                  <m:nor/>
                                </m:rPr>
                                <a:rPr lang="en-US" altLang="zh-CN" sz="2800" b="0" i="0" baseline="-25000" smtClean="0">
                                  <a:latin typeface="Times New Roman" panose="02020603050405020304" pitchFamily="18" charset="0"/>
                                  <a:cs typeface="Times New Roman" panose="02020603050405020304" pitchFamily="18" charset="0"/>
                                </a:rPr>
                                <m:t>7</m:t>
                              </m:r>
                            </m:e>
                          </m:eqArr>
                        </m:e>
                      </m:d>
                      <m:r>
                        <m:rPr>
                          <m:nor/>
                        </m:rP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m:t>
                      </m:r>
                      <m:d>
                        <m:dPr>
                          <m:ctrlPr>
                            <a:rPr kumimoji="0" lang="en-US" altLang="zh-CN" sz="2800" b="1" i="1" u="none" strike="noStrike" kern="0" cap="none" spc="0" normalizeH="0" baseline="0" noProof="0" smtClean="0">
                              <a:ln>
                                <a:noFill/>
                              </a:ln>
                              <a:solidFill>
                                <a:schemeClr val="tx1"/>
                              </a:solidFill>
                              <a:effectLst/>
                              <a:uLnTx/>
                              <a:uFillTx/>
                              <a:latin typeface="Cambria Math"/>
                            </a:rPr>
                          </m:ctrlPr>
                        </m:dPr>
                        <m:e>
                          <m:eqArr>
                            <m:eqArrPr>
                              <m:ctrlPr>
                                <a:rPr kumimoji="0" lang="en-US" altLang="zh-CN" sz="2800" b="0" i="1" u="none" strike="noStrike" kern="0" cap="none" spc="0" normalizeH="0" baseline="0" noProof="0" smtClean="0">
                                  <a:ln>
                                    <a:noFill/>
                                  </a:ln>
                                  <a:solidFill>
                                    <a:schemeClr val="tx1"/>
                                  </a:solidFill>
                                  <a:effectLst/>
                                  <a:uLnTx/>
                                  <a:uFillTx/>
                                  <a:latin typeface="Cambria Math"/>
                                </a:rPr>
                              </m:ctrlPr>
                            </m:eqArrPr>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1 0</m:t>
                              </m:r>
                              <m:r>
                                <m:rPr>
                                  <m:nor/>
                                </m:rP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 </m:t>
                              </m:r>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0 0 1 1 1 1</m:t>
                              </m:r>
                            </m:e>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1 1 0 0 0 1 1 1</m:t>
                              </m:r>
                            </m:e>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1 1 1 0 0 0 1 1</m:t>
                              </m:r>
                            </m:e>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1 1 1 1 0 0 0 1</m:t>
                              </m:r>
                            </m:e>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1 1 1 1 1 0 0 0</m:t>
                              </m:r>
                            </m:e>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0 1 1 1 1 1 0 0</m:t>
                              </m:r>
                            </m:e>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0 0 1 1 1 1 1 0</m:t>
                              </m:r>
                            </m:e>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0 0 0 1 1 1 1 1</m:t>
                              </m:r>
                            </m:e>
                          </m:eqArr>
                        </m:e>
                      </m:d>
                      <m:d>
                        <m:dPr>
                          <m:ctrlPr>
                            <a:rPr kumimoji="0" lang="en-US" altLang="zh-CN" sz="2800" b="1" i="1" u="none" strike="noStrike" kern="0" cap="none" spc="0" normalizeH="0" baseline="0" noProof="0" smtClean="0">
                              <a:ln>
                                <a:noFill/>
                              </a:ln>
                              <a:solidFill>
                                <a:schemeClr val="tx1"/>
                              </a:solidFill>
                              <a:effectLst/>
                              <a:uLnTx/>
                              <a:uFillTx/>
                              <a:latin typeface="Cambria Math"/>
                            </a:rPr>
                          </m:ctrlPr>
                        </m:dPr>
                        <m:e>
                          <m:eqArr>
                            <m:eqArrPr>
                              <m:ctrlPr>
                                <a:rPr kumimoji="0" lang="en-US" altLang="zh-CN" sz="2800" b="0" i="1" u="none" strike="noStrike" kern="0" cap="none" spc="0" normalizeH="0" baseline="0" noProof="0" smtClean="0">
                                  <a:ln>
                                    <a:noFill/>
                                  </a:ln>
                                  <a:solidFill>
                                    <a:schemeClr val="tx1"/>
                                  </a:solidFill>
                                  <a:effectLst/>
                                  <a:uLnTx/>
                                  <a:uFillTx/>
                                  <a:latin typeface="Cambria Math"/>
                                </a:rPr>
                              </m:ctrlPr>
                            </m:eqArrPr>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x</m:t>
                              </m:r>
                              <m:r>
                                <m:rPr>
                                  <m:nor/>
                                </m:rPr>
                                <a:rPr kumimoji="0" lang="en-US" altLang="zh-CN" sz="2800" b="0" i="0" u="none" strike="noStrike" kern="0" cap="none" spc="0" normalizeH="0" baseline="-25000" noProof="0" smtClean="0">
                                  <a:ln>
                                    <a:noFill/>
                                  </a:ln>
                                  <a:solidFill>
                                    <a:schemeClr val="tx1"/>
                                  </a:solidFill>
                                  <a:effectLst/>
                                  <a:uLnTx/>
                                  <a:uFillTx/>
                                  <a:latin typeface="Times New Roman" panose="02020603050405020304" pitchFamily="18" charset="0"/>
                                  <a:cs typeface="Times New Roman" panose="02020603050405020304" pitchFamily="18" charset="0"/>
                                </a:rPr>
                                <m:t>0</m:t>
                              </m:r>
                            </m:e>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x</m:t>
                              </m:r>
                              <m:r>
                                <m:rPr>
                                  <m:nor/>
                                </m:rPr>
                                <a:rPr kumimoji="0" lang="en-US" altLang="zh-CN" sz="2800" b="0" i="0" u="none" strike="noStrike" kern="0" cap="none" spc="0" normalizeH="0" baseline="-25000" noProof="0" smtClean="0">
                                  <a:ln>
                                    <a:noFill/>
                                  </a:ln>
                                  <a:solidFill>
                                    <a:schemeClr val="tx1"/>
                                  </a:solidFill>
                                  <a:effectLst/>
                                  <a:uLnTx/>
                                  <a:uFillTx/>
                                  <a:latin typeface="Times New Roman" panose="02020603050405020304" pitchFamily="18" charset="0"/>
                                  <a:cs typeface="Times New Roman" panose="02020603050405020304" pitchFamily="18" charset="0"/>
                                </a:rPr>
                                <m:t>1</m:t>
                              </m:r>
                            </m:e>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x</m:t>
                              </m:r>
                              <m:r>
                                <m:rPr>
                                  <m:nor/>
                                </m:rPr>
                                <a:rPr kumimoji="0" lang="en-US" altLang="zh-CN" sz="2800" b="0" i="0" u="none" strike="noStrike" kern="0" cap="none" spc="0" normalizeH="0" baseline="-25000" noProof="0" smtClean="0">
                                  <a:ln>
                                    <a:noFill/>
                                  </a:ln>
                                  <a:solidFill>
                                    <a:schemeClr val="tx1"/>
                                  </a:solidFill>
                                  <a:effectLst/>
                                  <a:uLnTx/>
                                  <a:uFillTx/>
                                  <a:latin typeface="Times New Roman" panose="02020603050405020304" pitchFamily="18" charset="0"/>
                                  <a:cs typeface="Times New Roman" panose="02020603050405020304" pitchFamily="18" charset="0"/>
                                </a:rPr>
                                <m:t>2</m:t>
                              </m:r>
                            </m:e>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x</m:t>
                              </m:r>
                              <m:r>
                                <m:rPr>
                                  <m:nor/>
                                </m:rPr>
                                <a:rPr kumimoji="0" lang="en-US" altLang="zh-CN" sz="2800" b="0" i="0" u="none" strike="noStrike" kern="0" cap="none" spc="0" normalizeH="0" baseline="-25000" noProof="0" smtClean="0">
                                  <a:ln>
                                    <a:noFill/>
                                  </a:ln>
                                  <a:solidFill>
                                    <a:schemeClr val="tx1"/>
                                  </a:solidFill>
                                  <a:effectLst/>
                                  <a:uLnTx/>
                                  <a:uFillTx/>
                                  <a:latin typeface="Times New Roman" panose="02020603050405020304" pitchFamily="18" charset="0"/>
                                  <a:cs typeface="Times New Roman" panose="02020603050405020304" pitchFamily="18" charset="0"/>
                                </a:rPr>
                                <m:t>3</m:t>
                              </m:r>
                            </m:e>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x</m:t>
                              </m:r>
                              <m:r>
                                <m:rPr>
                                  <m:nor/>
                                </m:rPr>
                                <a:rPr kumimoji="0" lang="en-US" altLang="zh-CN" sz="2800" b="0" i="0" u="none" strike="noStrike" kern="0" cap="none" spc="0" normalizeH="0" baseline="-25000" noProof="0" smtClean="0">
                                  <a:ln>
                                    <a:noFill/>
                                  </a:ln>
                                  <a:solidFill>
                                    <a:schemeClr val="tx1"/>
                                  </a:solidFill>
                                  <a:effectLst/>
                                  <a:uLnTx/>
                                  <a:uFillTx/>
                                  <a:latin typeface="Times New Roman" panose="02020603050405020304" pitchFamily="18" charset="0"/>
                                  <a:cs typeface="Times New Roman" panose="02020603050405020304" pitchFamily="18" charset="0"/>
                                </a:rPr>
                                <m:t>4</m:t>
                              </m:r>
                            </m:e>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x</m:t>
                              </m:r>
                              <m:r>
                                <m:rPr>
                                  <m:nor/>
                                </m:rPr>
                                <a:rPr kumimoji="0" lang="en-US" altLang="zh-CN" sz="2800" b="0" i="0" u="none" strike="noStrike" kern="0" cap="none" spc="0" normalizeH="0" baseline="-25000" noProof="0" smtClean="0">
                                  <a:ln>
                                    <a:noFill/>
                                  </a:ln>
                                  <a:solidFill>
                                    <a:schemeClr val="tx1"/>
                                  </a:solidFill>
                                  <a:effectLst/>
                                  <a:uLnTx/>
                                  <a:uFillTx/>
                                  <a:latin typeface="Times New Roman" panose="02020603050405020304" pitchFamily="18" charset="0"/>
                                  <a:cs typeface="Times New Roman" panose="02020603050405020304" pitchFamily="18" charset="0"/>
                                </a:rPr>
                                <m:t>5</m:t>
                              </m:r>
                            </m:e>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x</m:t>
                              </m:r>
                              <m:r>
                                <m:rPr>
                                  <m:nor/>
                                </m:rPr>
                                <a:rPr kumimoji="0" lang="en-US" altLang="zh-CN" sz="2800" b="0" i="0" u="none" strike="noStrike" kern="0" cap="none" spc="0" normalizeH="0" baseline="-25000" noProof="0" smtClean="0">
                                  <a:ln>
                                    <a:noFill/>
                                  </a:ln>
                                  <a:solidFill>
                                    <a:schemeClr val="tx1"/>
                                  </a:solidFill>
                                  <a:effectLst/>
                                  <a:uLnTx/>
                                  <a:uFillTx/>
                                  <a:latin typeface="Times New Roman" panose="02020603050405020304" pitchFamily="18" charset="0"/>
                                  <a:cs typeface="Times New Roman" panose="02020603050405020304" pitchFamily="18" charset="0"/>
                                </a:rPr>
                                <m:t>6</m:t>
                              </m:r>
                            </m:e>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x</m:t>
                              </m:r>
                              <m:r>
                                <m:rPr>
                                  <m:nor/>
                                </m:rPr>
                                <a:rPr kumimoji="0" lang="en-US" altLang="zh-CN" sz="2800" b="0" i="0" u="none" strike="noStrike" kern="0" cap="none" spc="0" normalizeH="0" baseline="-25000" noProof="0" smtClean="0">
                                  <a:ln>
                                    <a:noFill/>
                                  </a:ln>
                                  <a:solidFill>
                                    <a:schemeClr val="tx1"/>
                                  </a:solidFill>
                                  <a:effectLst/>
                                  <a:uLnTx/>
                                  <a:uFillTx/>
                                  <a:latin typeface="Times New Roman" panose="02020603050405020304" pitchFamily="18" charset="0"/>
                                  <a:cs typeface="Times New Roman" panose="02020603050405020304" pitchFamily="18" charset="0"/>
                                </a:rPr>
                                <m:t>7</m:t>
                              </m:r>
                            </m:e>
                          </m:eqArr>
                        </m:e>
                      </m:d>
                      <m:r>
                        <m:rPr>
                          <m:nor/>
                        </m:rP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m:t>
                      </m:r>
                      <m:d>
                        <m:dPr>
                          <m:ctrlPr>
                            <a:rPr kumimoji="0" lang="en-US" altLang="zh-CN" sz="2800" b="1" i="1" u="none" strike="noStrike" kern="0" cap="none" spc="0" normalizeH="0" baseline="0" noProof="0" smtClean="0">
                              <a:ln>
                                <a:noFill/>
                              </a:ln>
                              <a:solidFill>
                                <a:schemeClr val="tx1"/>
                              </a:solidFill>
                              <a:effectLst/>
                              <a:uLnTx/>
                              <a:uFillTx/>
                              <a:latin typeface="Cambria Math"/>
                            </a:rPr>
                          </m:ctrlPr>
                        </m:dPr>
                        <m:e>
                          <m:eqArr>
                            <m:eqArrPr>
                              <m:ctrlPr>
                                <a:rPr kumimoji="0" lang="en-US" altLang="zh-CN" sz="2800" b="0" i="1" u="none" strike="noStrike" kern="0" cap="none" spc="0" normalizeH="0" baseline="0" noProof="0" smtClean="0">
                                  <a:ln>
                                    <a:noFill/>
                                  </a:ln>
                                  <a:solidFill>
                                    <a:schemeClr val="tx1"/>
                                  </a:solidFill>
                                  <a:effectLst/>
                                  <a:uLnTx/>
                                  <a:uFillTx/>
                                  <a:latin typeface="Cambria Math"/>
                                </a:rPr>
                              </m:ctrlPr>
                            </m:eqArrPr>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1</m:t>
                              </m:r>
                            </m:e>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1</m:t>
                              </m:r>
                            </m:e>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0</m:t>
                              </m:r>
                            </m:e>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0</m:t>
                              </m:r>
                            </m:e>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0</m:t>
                              </m:r>
                            </m:e>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1</m:t>
                              </m:r>
                            </m:e>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1</m:t>
                              </m:r>
                            </m:e>
                            <m:e>
                              <m:r>
                                <m:rPr>
                                  <m:nor/>
                                </m:rPr>
                                <a:rPr kumimoji="0" lang="en-US" altLang="zh-CN" sz="2800" b="0" i="0" u="none" strike="noStrike" kern="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m:t>0</m:t>
                              </m:r>
                            </m:e>
                          </m:eqArr>
                        </m:e>
                      </m:d>
                    </m:oMath>
                  </m:oMathPara>
                </a14:m>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41530" y="396283"/>
                <a:ext cx="8388985" cy="2222627"/>
              </a:xfrm>
              <a:blipFill rotWithShape="1">
                <a:blip r:embed="rId2"/>
                <a:stretch>
                  <a:fillRect l="-1453" b="-146575"/>
                </a:stretch>
              </a:blipFill>
            </p:spPr>
            <p:txBody>
              <a:bodyPr/>
              <a:lstStyle/>
              <a:p>
                <a:r>
                  <a:rPr lang="zh-CN" altLang="en-US">
                    <a:noFill/>
                  </a:rPr>
                  <a:t> </a:t>
                </a:r>
              </a:p>
            </p:txBody>
          </p:sp>
        </mc:Fallback>
      </mc:AlternateContent>
      <p:sp>
        <p:nvSpPr>
          <p:cNvPr id="21507" name="日期占位符 3"/>
          <p:cNvSpPr txBox="1">
            <a:spLocks noGrp="1"/>
          </p:cNvSpPr>
          <p:nvPr>
            <p:ph type="dt" sz="half" idx="10"/>
          </p:nvPr>
        </p:nvSpPr>
        <p:spPr>
          <a:xfrm>
            <a:off x="251520" y="6219310"/>
            <a:ext cx="2700300" cy="457200"/>
          </a:xfrm>
        </p:spPr>
        <p:txBody>
          <a:bodyPr anchor="b"/>
          <a:lstStyle/>
          <a:p>
            <a:pPr marL="0" indent="0" eaLnBrk="1" hangingPunct="1">
              <a:spcBef>
                <a:spcPct val="0"/>
              </a:spcBef>
              <a:buClrTx/>
              <a:buSzTx/>
              <a:buFontTx/>
              <a:buNone/>
            </a:pPr>
            <a:fld id="{383DC4C6-8B28-4537-851F-2C647FB3BA8D}" type="datetime1">
              <a:rPr lang="zh-CN" altLang="en-US" sz="1400" smtClean="0"/>
              <a:t>2020\1\23 Thursday</a:t>
            </a:fld>
            <a:endParaRPr lang="zh-CN" altLang="en-US" sz="1400" dirty="0"/>
          </a:p>
        </p:txBody>
      </p:sp>
      <p:sp>
        <p:nvSpPr>
          <p:cNvPr id="21508"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21509"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81</a:t>
            </a:fld>
            <a:endParaRPr lang="en-US" altLang="zh-CN" sz="1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21550" y="1808820"/>
                <a:ext cx="8343528" cy="691207"/>
              </a:xfrm>
            </p:spPr>
            <p:txBody>
              <a:bodyPr/>
              <a:lstStyle/>
              <a:p>
                <a:pPr marL="0" lvl="0" indent="0">
                  <a:buNone/>
                  <a:defRPr/>
                </a:pPr>
                <a:r>
                  <a:rPr lang="zh-CN" altLang="zh-CN" dirty="0" smtClean="0">
                    <a:latin typeface="+mn-ea"/>
                  </a:rPr>
                  <a:t>例如</a:t>
                </a:r>
                <a:r>
                  <a:rPr lang="zh-CN" altLang="zh-CN" dirty="0">
                    <a:latin typeface="+mn-ea"/>
                  </a:rPr>
                  <a:t>，对于（11101001），该矩阵的运算为</a:t>
                </a:r>
              </a:p>
              <a:p>
                <a:pPr marL="0" indent="0">
                  <a:buNone/>
                  <a:defRPr/>
                </a:pPr>
                <a14:m>
                  <m:oMathPara xmlns:m="http://schemas.openxmlformats.org/officeDocument/2006/math">
                    <m:oMathParaPr>
                      <m:jc m:val="centerGroup"/>
                    </m:oMathParaPr>
                    <m:oMath xmlns:m="http://schemas.openxmlformats.org/officeDocument/2006/math">
                      <m:d>
                        <m:dPr>
                          <m:ctrlPr>
                            <a:rPr lang="en-US" altLang="zh-CN" sz="2800" i="1">
                              <a:latin typeface="Cambria Math"/>
                            </a:rPr>
                          </m:ctrlPr>
                        </m:dPr>
                        <m:e>
                          <m:eqArr>
                            <m:eqArrPr>
                              <m:ctrlPr>
                                <a:rPr lang="en-US" altLang="zh-CN" sz="2800" i="1">
                                  <a:latin typeface="Cambria Math"/>
                                </a:rPr>
                              </m:ctrlPr>
                            </m:eqArrPr>
                            <m:e>
                              <m:r>
                                <m:rPr>
                                  <m:nor/>
                                </m:rPr>
                                <a:rPr lang="en-US" altLang="zh-CN" sz="2800">
                                  <a:latin typeface="Times New Roman" panose="02020603050405020304" pitchFamily="18" charset="0"/>
                                  <a:cs typeface="Times New Roman" panose="02020603050405020304" pitchFamily="18" charset="0"/>
                                </a:rPr>
                                <m:t>1 0 0 0 1 1 1 1</m:t>
                              </m:r>
                            </m:e>
                            <m:e>
                              <m:r>
                                <m:rPr>
                                  <m:nor/>
                                </m:rPr>
                                <a:rPr lang="en-US" altLang="zh-CN" sz="2800">
                                  <a:latin typeface="Times New Roman" panose="02020603050405020304" pitchFamily="18" charset="0"/>
                                  <a:cs typeface="Times New Roman" panose="02020603050405020304" pitchFamily="18" charset="0"/>
                                </a:rPr>
                                <m:t>1 1 0 0 0 1 1 1</m:t>
                              </m:r>
                            </m:e>
                            <m:e>
                              <m:r>
                                <m:rPr>
                                  <m:nor/>
                                </m:rPr>
                                <a:rPr lang="en-US" altLang="zh-CN" sz="2800">
                                  <a:latin typeface="Times New Roman" panose="02020603050405020304" pitchFamily="18" charset="0"/>
                                  <a:cs typeface="Times New Roman" panose="02020603050405020304" pitchFamily="18" charset="0"/>
                                </a:rPr>
                                <m:t>1 1 1 0 0 0 1 1</m:t>
                              </m:r>
                            </m:e>
                            <m:e>
                              <m:r>
                                <m:rPr>
                                  <m:nor/>
                                </m:rPr>
                                <a:rPr lang="en-US" altLang="zh-CN" sz="2800">
                                  <a:latin typeface="Times New Roman" panose="02020603050405020304" pitchFamily="18" charset="0"/>
                                  <a:cs typeface="Times New Roman" panose="02020603050405020304" pitchFamily="18" charset="0"/>
                                </a:rPr>
                                <m:t>1 1 1 1 0 0 0 1</m:t>
                              </m:r>
                            </m:e>
                            <m:e>
                              <m:r>
                                <m:rPr>
                                  <m:nor/>
                                </m:rPr>
                                <a:rPr lang="en-US" altLang="zh-CN" sz="2800">
                                  <a:latin typeface="Times New Roman" panose="02020603050405020304" pitchFamily="18" charset="0"/>
                                  <a:cs typeface="Times New Roman" panose="02020603050405020304" pitchFamily="18" charset="0"/>
                                </a:rPr>
                                <m:t>1 1 1 1 1 0 0 0</m:t>
                              </m:r>
                            </m:e>
                            <m:e>
                              <m:r>
                                <m:rPr>
                                  <m:nor/>
                                </m:rPr>
                                <a:rPr lang="en-US" altLang="zh-CN" sz="2800">
                                  <a:latin typeface="Times New Roman" panose="02020603050405020304" pitchFamily="18" charset="0"/>
                                  <a:cs typeface="Times New Roman" panose="02020603050405020304" pitchFamily="18" charset="0"/>
                                </a:rPr>
                                <m:t>0 1 1 1 1 1 0 0</m:t>
                              </m:r>
                            </m:e>
                            <m:e>
                              <m:r>
                                <m:rPr>
                                  <m:nor/>
                                </m:rPr>
                                <a:rPr lang="en-US" altLang="zh-CN" sz="2800">
                                  <a:latin typeface="Times New Roman" panose="02020603050405020304" pitchFamily="18" charset="0"/>
                                  <a:cs typeface="Times New Roman" panose="02020603050405020304" pitchFamily="18" charset="0"/>
                                </a:rPr>
                                <m:t>0 0 1 1 1 1 1 0</m:t>
                              </m:r>
                            </m:e>
                            <m:e>
                              <m:r>
                                <m:rPr>
                                  <m:nor/>
                                </m:rPr>
                                <a:rPr lang="en-US" altLang="zh-CN" sz="2800">
                                  <a:latin typeface="Times New Roman" panose="02020603050405020304" pitchFamily="18" charset="0"/>
                                  <a:cs typeface="Times New Roman" panose="02020603050405020304" pitchFamily="18" charset="0"/>
                                </a:rPr>
                                <m:t>0 0 0 1 1 1 1 1</m:t>
                              </m:r>
                            </m:e>
                          </m:eqArr>
                        </m:e>
                      </m:d>
                      <m:d>
                        <m:dPr>
                          <m:ctrlPr>
                            <a:rPr lang="en-US" altLang="zh-CN" sz="2800" i="1">
                              <a:latin typeface="Cambria Math"/>
                            </a:rPr>
                          </m:ctrlPr>
                        </m:dPr>
                        <m:e>
                          <m:eqArr>
                            <m:eqArrPr>
                              <m:ctrlPr>
                                <a:rPr lang="en-US" altLang="zh-CN" sz="2800" i="1">
                                  <a:latin typeface="Cambria Math"/>
                                </a:rPr>
                              </m:ctrlPr>
                            </m:eqArrPr>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1</m:t>
                              </m:r>
                            </m:e>
                          </m:eqArr>
                        </m:e>
                      </m:d>
                      <m:r>
                        <m:rPr>
                          <m:nor/>
                        </m:rPr>
                        <a:rPr lang="en-US" altLang="zh-CN" sz="2800">
                          <a:latin typeface="Times New Roman" panose="02020603050405020304" pitchFamily="18" charset="0"/>
                          <a:cs typeface="Times New Roman" panose="02020603050405020304" pitchFamily="18" charset="0"/>
                        </a:rPr>
                        <m:t>+</m:t>
                      </m:r>
                      <m:d>
                        <m:dPr>
                          <m:ctrlPr>
                            <a:rPr lang="en-US" altLang="zh-CN" sz="2800" i="1">
                              <a:latin typeface="Cambria Math"/>
                            </a:rPr>
                          </m:ctrlPr>
                        </m:dPr>
                        <m:e>
                          <m:eqArr>
                            <m:eqArrPr>
                              <m:ctrlPr>
                                <a:rPr lang="en-US" altLang="zh-CN" sz="2800" i="1">
                                  <a:latin typeface="Cambria Math"/>
                                </a:rPr>
                              </m:ctrlPr>
                            </m:eqArrPr>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0</m:t>
                              </m:r>
                            </m:e>
                          </m:eqArr>
                        </m:e>
                      </m:d>
                      <m:r>
                        <m:rPr>
                          <m:nor/>
                        </m:rPr>
                        <a:rPr lang="en-US" altLang="zh-CN" sz="2800">
                          <a:latin typeface="Times New Roman" panose="02020603050405020304" pitchFamily="18" charset="0"/>
                          <a:cs typeface="Times New Roman" panose="02020603050405020304" pitchFamily="18" charset="0"/>
                        </a:rPr>
                        <m:t>=</m:t>
                      </m:r>
                      <m:d>
                        <m:dPr>
                          <m:ctrlPr>
                            <a:rPr lang="en-US" altLang="zh-CN" sz="2800" i="1">
                              <a:latin typeface="Cambria Math"/>
                            </a:rPr>
                          </m:ctrlPr>
                        </m:dPr>
                        <m:e>
                          <m:eqArr>
                            <m:eqArrPr>
                              <m:ctrlPr>
                                <a:rPr lang="en-US" altLang="zh-CN" sz="2800" i="1">
                                  <a:latin typeface="Cambria Math"/>
                                </a:rPr>
                              </m:ctrlPr>
                            </m:eqArrPr>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0</m:t>
                              </m:r>
                            </m:e>
                          </m:eqArr>
                        </m:e>
                      </m:d>
                      <m:r>
                        <m:rPr>
                          <m:nor/>
                        </m:rPr>
                        <a:rPr lang="en-US" altLang="zh-CN" sz="2800">
                          <a:latin typeface="Times New Roman" panose="02020603050405020304" pitchFamily="18" charset="0"/>
                          <a:cs typeface="Times New Roman" panose="02020603050405020304" pitchFamily="18" charset="0"/>
                        </a:rPr>
                        <m:t>+</m:t>
                      </m:r>
                      <m:d>
                        <m:dPr>
                          <m:ctrlPr>
                            <a:rPr lang="en-US" altLang="zh-CN" sz="2800" i="1">
                              <a:latin typeface="Cambria Math"/>
                            </a:rPr>
                          </m:ctrlPr>
                        </m:dPr>
                        <m:e>
                          <m:eqArr>
                            <m:eqArrPr>
                              <m:ctrlPr>
                                <a:rPr lang="en-US" altLang="zh-CN" sz="2800" i="1">
                                  <a:latin typeface="Cambria Math"/>
                                </a:rPr>
                              </m:ctrlPr>
                            </m:eqArrPr>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0</m:t>
                              </m:r>
                            </m:e>
                          </m:eqArr>
                        </m:e>
                      </m:d>
                      <m:r>
                        <m:rPr>
                          <m:nor/>
                        </m:rPr>
                        <a:rPr lang="en-US" altLang="zh-CN" sz="2800">
                          <a:latin typeface="Times New Roman" panose="02020603050405020304" pitchFamily="18" charset="0"/>
                          <a:cs typeface="Times New Roman" panose="02020603050405020304" pitchFamily="18" charset="0"/>
                        </a:rPr>
                        <m:t>=</m:t>
                      </m:r>
                      <m:d>
                        <m:dPr>
                          <m:ctrlPr>
                            <a:rPr lang="en-US" altLang="zh-CN" sz="2800" i="1">
                              <a:latin typeface="Cambria Math"/>
                            </a:rPr>
                          </m:ctrlPr>
                        </m:dPr>
                        <m:e>
                          <m:eqArr>
                            <m:eqArrPr>
                              <m:ctrlPr>
                                <a:rPr lang="en-US" altLang="zh-CN" sz="2800" i="1">
                                  <a:latin typeface="Cambria Math"/>
                                </a:rPr>
                              </m:ctrlPr>
                            </m:eqArrPr>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0</m:t>
                              </m:r>
                            </m:e>
                            <m:e>
                              <m:r>
                                <a:rPr lang="en-US" altLang="zh-CN" sz="2800" b="0" i="1" smtClean="0">
                                  <a:latin typeface="Cambria Math"/>
                                  <a:cs typeface="Times New Roman" panose="02020603050405020304" pitchFamily="18" charset="0"/>
                                </a:rPr>
                                <m:t>1</m:t>
                              </m:r>
                            </m:e>
                            <m:e>
                              <m:r>
                                <a:rPr lang="en-US" altLang="zh-CN" sz="2800" b="0" i="1" smtClean="0">
                                  <a:latin typeface="Cambria Math"/>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0</m:t>
                              </m:r>
                            </m:e>
                          </m:eqArr>
                        </m:e>
                      </m:d>
                    </m:oMath>
                  </m:oMathPara>
                </a14:m>
                <a:endParaRPr lang="zh-CN" altLang="en-US" sz="2800" dirty="0">
                  <a:latin typeface="Times New Roman" panose="02020603050405020304" pitchFamily="18" charset="0"/>
                  <a:cs typeface="Times New Roman" panose="02020603050405020304" pitchFamily="18" charset="0"/>
                </a:endParaRPr>
              </a:p>
              <a:p>
                <a:pPr marL="0" indent="0">
                  <a:buNone/>
                  <a:defRPr/>
                </a:pPr>
                <a:r>
                  <a:rPr lang="zh-CN" altLang="en-US" sz="2800" dirty="0"/>
                  <a:t>将计算结果从下往上读，最终为</a:t>
                </a:r>
                <a:r>
                  <a:rPr lang="zh-CN" altLang="en-US" sz="2800" dirty="0" smtClean="0"/>
                  <a:t>（0</a:t>
                </a:r>
                <a:r>
                  <a:rPr lang="en-US" altLang="zh-CN" sz="2800" dirty="0" smtClean="0"/>
                  <a:t>0</a:t>
                </a:r>
                <a:r>
                  <a:rPr lang="zh-CN" altLang="en-US" sz="2800" dirty="0" smtClean="0"/>
                  <a:t>1</a:t>
                </a:r>
                <a:r>
                  <a:rPr lang="en-US" altLang="zh-CN" sz="2800" dirty="0" smtClean="0"/>
                  <a:t>0</a:t>
                </a:r>
                <a:r>
                  <a:rPr lang="zh-CN" altLang="en-US" sz="2800" dirty="0" smtClean="0"/>
                  <a:t>1111</a:t>
                </a:r>
                <a:r>
                  <a:rPr lang="zh-CN" altLang="en-US" sz="2800" dirty="0"/>
                  <a:t>），写成十六进制数为0x2F。</a:t>
                </a:r>
                <a:endParaRPr lang="en-US" altLang="zh-CN" sz="2800" dirty="0"/>
              </a:p>
              <a:p>
                <a:pPr marL="0" lvl="0" indent="0">
                  <a:buNone/>
                  <a:defRPr/>
                </a:pPr>
                <a:endParaRPr lang="zh-CN" altLang="zh-CN" b="1" dirty="0">
                  <a:latin typeface="+mn-ea"/>
                </a:endParaRPr>
              </a:p>
              <a:p>
                <a:pPr marL="0" lvl="0" indent="0">
                  <a:buNone/>
                  <a:defRPr/>
                </a:pPr>
                <a:endParaRPr lang="zh-CN" altLang="zh-CN" b="1" dirty="0">
                  <a:latin typeface="+mn-ea"/>
                </a:endParaRPr>
              </a:p>
              <a:p>
                <a:pPr marL="0" lvl="0" indent="0">
                  <a:buNone/>
                  <a:defRPr/>
                </a:pPr>
                <a:endParaRPr lang="zh-CN" altLang="zh-CN" b="1" dirty="0">
                  <a:latin typeface="+mn-ea"/>
                </a:endParaRPr>
              </a:p>
              <a:p>
                <a:pPr marL="0" lvl="0" indent="0">
                  <a:buNone/>
                  <a:defRPr/>
                </a:pPr>
                <a:endParaRPr lang="zh-CN" altLang="en-US" sz="36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21550" y="1808820"/>
                <a:ext cx="8343528" cy="691207"/>
              </a:xfrm>
              <a:blipFill rotWithShape="1">
                <a:blip r:embed="rId2"/>
                <a:stretch>
                  <a:fillRect l="-1901" t="-11504" b="-61238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a:xfrm>
            <a:off x="251520" y="6219310"/>
            <a:ext cx="261029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4B7CE1F-1F3F-4F0C-9544-3059A7727BE2}"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F64603-CA4B-40BF-A698-D3ABF5564C0C}"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82</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444650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p:sp>
        <p:nvSpPr>
          <p:cNvPr id="3" name="内容占位符 2"/>
          <p:cNvSpPr>
            <a:spLocks noGrp="1"/>
          </p:cNvSpPr>
          <p:nvPr>
            <p:ph idx="1"/>
          </p:nvPr>
        </p:nvSpPr>
        <p:spPr>
          <a:xfrm>
            <a:off x="447675" y="2007870"/>
            <a:ext cx="3359240" cy="4398645"/>
          </a:xfrm>
        </p:spPr>
        <p:txBody>
          <a:bodyPr/>
          <a:lstStyle/>
          <a:p>
            <a:pPr>
              <a:buSzPct val="100000"/>
              <a:buFont typeface="Wingdings" pitchFamily="2" charset="2"/>
              <a:buChar char="Ø"/>
            </a:pPr>
            <a:r>
              <a:rPr lang="zh-CN" altLang="en-US" dirty="0" smtClean="0"/>
              <a:t>也</a:t>
            </a:r>
            <a:r>
              <a:rPr lang="zh-CN" altLang="en-US" dirty="0"/>
              <a:t>可以将字节代换对各种可能字节的变换结果排成一个表</a:t>
            </a:r>
            <a:r>
              <a:rPr lang="zh-CN" altLang="en-US" dirty="0" smtClean="0"/>
              <a:t>，如</a:t>
            </a:r>
            <a:r>
              <a:rPr lang="zh-CN" altLang="en-US" dirty="0"/>
              <a:t>图3.11所示，它称为AES的字节代替表或S盒</a:t>
            </a:r>
            <a:r>
              <a:rPr lang="zh-CN" altLang="en-US" dirty="0" smtClean="0"/>
              <a:t>。</a:t>
            </a:r>
            <a:endParaRPr lang="zh-CN" altLang="en-US" dirty="0"/>
          </a:p>
        </p:txBody>
      </p:sp>
      <p:sp>
        <p:nvSpPr>
          <p:cNvPr id="4" name="日期占位符 3"/>
          <p:cNvSpPr>
            <a:spLocks noGrp="1"/>
          </p:cNvSpPr>
          <p:nvPr>
            <p:ph type="dt" sz="half" idx="10"/>
          </p:nvPr>
        </p:nvSpPr>
        <p:spPr>
          <a:xfrm>
            <a:off x="251520" y="6219310"/>
            <a:ext cx="252028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AB8698D-68B0-42DB-92CF-0D2578334D6E}"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83</a:t>
            </a:fld>
            <a:endParaRPr lang="en-US" altLang="zh-CN" sz="1400" dirty="0"/>
          </a:p>
        </p:txBody>
      </p:sp>
      <p:pic>
        <p:nvPicPr>
          <p:cNvPr id="9" name="内容占位符 4" descr="微信图片_20191014124031"/>
          <p:cNvPicPr>
            <a:picLocks noChangeAspect="1"/>
          </p:cNvPicPr>
          <p:nvPr/>
        </p:nvPicPr>
        <p:blipFill>
          <a:blip r:embed="rId2"/>
          <a:stretch>
            <a:fillRect/>
          </a:stretch>
        </p:blipFill>
        <p:spPr>
          <a:xfrm>
            <a:off x="4346975" y="2078850"/>
            <a:ext cx="4231640" cy="4359910"/>
          </a:xfrm>
          <a:prstGeom prst="rect">
            <a:avLst/>
          </a:prstGeom>
          <a:noFill/>
          <a:ln w="9525">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06515" y="2017713"/>
            <a:ext cx="8748573" cy="4114800"/>
          </a:xfrm>
        </p:spPr>
        <p:txBody>
          <a:bodyPr/>
          <a:lstStyle/>
          <a:p>
            <a:pPr>
              <a:buSzPct val="100000"/>
              <a:buFont typeface="Wingdings" pitchFamily="2" charset="2"/>
              <a:buChar char="Ø"/>
            </a:pPr>
            <a:r>
              <a:rPr lang="zh-CN" altLang="en-US" dirty="0"/>
              <a:t>状态矩阵中的元素按照下面的方式通过S盒映射为一个新的字节：把该字节的高4位作为行值，低4位作为列值，取出S盒对应行列的元素作为输出</a:t>
            </a:r>
            <a:r>
              <a:rPr lang="zh-CN" altLang="en-US" dirty="0" smtClean="0"/>
              <a:t>。</a:t>
            </a:r>
            <a:endParaRPr lang="en-US" altLang="zh-CN" dirty="0" smtClean="0"/>
          </a:p>
          <a:p>
            <a:pPr>
              <a:buSzPct val="100000"/>
              <a:buFont typeface="Wingdings" pitchFamily="2" charset="2"/>
              <a:buChar char="Ø"/>
            </a:pPr>
            <a:r>
              <a:rPr lang="zh-CN" altLang="en-US" dirty="0" smtClean="0"/>
              <a:t>例如</a:t>
            </a:r>
            <a:r>
              <a:rPr lang="zh-CN" altLang="en-US" dirty="0"/>
              <a:t>，加密时，输入字节0x12，则查找S盒的</a:t>
            </a:r>
            <a:r>
              <a:rPr lang="zh-CN" altLang="en-US" dirty="0" smtClean="0"/>
              <a:t>第1行第 2</a:t>
            </a:r>
            <a:r>
              <a:rPr lang="zh-CN" altLang="en-US" dirty="0"/>
              <a:t>列，得到值0xC9。</a:t>
            </a:r>
          </a:p>
          <a:p>
            <a:endParaRPr lang="zh-CN" altLang="en-US" dirty="0"/>
          </a:p>
        </p:txBody>
      </p:sp>
      <p:sp>
        <p:nvSpPr>
          <p:cNvPr id="4" name="日期占位符 3"/>
          <p:cNvSpPr>
            <a:spLocks noGrp="1"/>
          </p:cNvSpPr>
          <p:nvPr>
            <p:ph type="dt" sz="half" idx="10"/>
          </p:nvPr>
        </p:nvSpPr>
        <p:spPr>
          <a:xfrm>
            <a:off x="251520" y="6219310"/>
            <a:ext cx="225025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4B7CE1F-1F3F-4F0C-9544-3059A7727BE2}"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F64603-CA4B-40BF-A698-D3ABF5564C0C}"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84</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9030046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vert="horz" wrap="square" lIns="91440" tIns="45720" rIns="91440" bIns="45720" anchor="b"/>
          <a:lstStyle/>
          <a:p>
            <a:r>
              <a:rPr lang="zh-CN" altLang="en-US" b="1">
                <a:solidFill>
                  <a:srgbClr val="FF0000"/>
                </a:solidFill>
                <a:sym typeface="+mn-ea"/>
              </a:rPr>
              <a:t>3.3.3 AES 算法描述</a:t>
            </a:r>
            <a:endParaRPr lang="zh-CN" altLang="en-US" dirty="0"/>
          </a:p>
        </p:txBody>
      </p:sp>
      <p:sp>
        <p:nvSpPr>
          <p:cNvPr id="3" name="内容占位符 2"/>
          <p:cNvSpPr>
            <a:spLocks noGrp="1"/>
          </p:cNvSpPr>
          <p:nvPr>
            <p:ph idx="1"/>
          </p:nvPr>
        </p:nvSpPr>
        <p:spPr>
          <a:xfrm>
            <a:off x="251520" y="2123855"/>
            <a:ext cx="8523548" cy="841634"/>
          </a:xfrm>
        </p:spPr>
        <p:txBody>
          <a:bodyPr vert="horz" wrap="square" lIns="91440" tIns="45720" rIns="91440" bIns="45720" numCol="1" anchor="t" anchorCtr="0" compatLnSpc="1"/>
          <a:lstStyle/>
          <a:p>
            <a:pPr marL="0" marR="0" lvl="0" indent="7200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i="0" u="none" strike="noStrike" kern="0" cap="none" spc="0" normalizeH="0" baseline="0" noProof="0" dirty="0">
                <a:ln>
                  <a:noFill/>
                </a:ln>
                <a:solidFill>
                  <a:schemeClr val="tx1"/>
                </a:solidFill>
                <a:effectLst/>
                <a:uLnTx/>
                <a:uFillTx/>
                <a:latin typeface="+mn-ea"/>
              </a:rPr>
              <a:t>例如</a:t>
            </a:r>
            <a:r>
              <a:rPr kumimoji="0" lang="zh-CN" altLang="en-US" i="0" u="none" strike="noStrike" kern="0" cap="none" spc="0" normalizeH="0" baseline="0" noProof="0" dirty="0" smtClean="0">
                <a:ln>
                  <a:noFill/>
                </a:ln>
                <a:solidFill>
                  <a:schemeClr val="tx1"/>
                </a:solidFill>
                <a:effectLst/>
                <a:uLnTx/>
                <a:uFillTx/>
                <a:latin typeface="+mn-ea"/>
              </a:rPr>
              <a:t>，</a:t>
            </a:r>
            <a:endParaRPr kumimoji="0" lang="zh-CN" altLang="en-US" i="0" u="none" strike="noStrike" kern="0" cap="none" spc="0" normalizeH="0" baseline="0" noProof="0" dirty="0">
              <a:ln>
                <a:noFill/>
              </a:ln>
              <a:solidFill>
                <a:schemeClr val="tx1"/>
              </a:solidFill>
              <a:effectLst/>
              <a:uLnTx/>
              <a:uFillTx/>
              <a:latin typeface="+mn-ea"/>
            </a:endParaRPr>
          </a:p>
        </p:txBody>
      </p:sp>
      <p:sp>
        <p:nvSpPr>
          <p:cNvPr id="27652" name="日期占位符 3"/>
          <p:cNvSpPr txBox="1">
            <a:spLocks noGrp="1"/>
          </p:cNvSpPr>
          <p:nvPr>
            <p:ph type="dt" sz="half" idx="10"/>
          </p:nvPr>
        </p:nvSpPr>
        <p:spPr>
          <a:xfrm>
            <a:off x="251520" y="6219310"/>
            <a:ext cx="2520280" cy="457200"/>
          </a:xfrm>
        </p:spPr>
        <p:txBody>
          <a:bodyPr anchor="b"/>
          <a:lstStyle/>
          <a:p>
            <a:pPr marL="0" indent="0" eaLnBrk="1" hangingPunct="1">
              <a:spcBef>
                <a:spcPct val="0"/>
              </a:spcBef>
              <a:buClrTx/>
              <a:buSzTx/>
              <a:buFontTx/>
              <a:buNone/>
            </a:pPr>
            <a:fld id="{FFA3718C-40FD-4B47-AF51-BD70ED8DEB9A}" type="datetime1">
              <a:rPr lang="zh-CN" altLang="en-US" sz="1400" smtClean="0"/>
              <a:t>2020\1\23 Thursday</a:t>
            </a:fld>
            <a:endParaRPr lang="zh-CN" altLang="en-US" sz="1400" dirty="0"/>
          </a:p>
        </p:txBody>
      </p:sp>
      <p:sp>
        <p:nvSpPr>
          <p:cNvPr id="27653"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27654"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85</a:t>
            </a:fld>
            <a:endParaRPr lang="en-US" altLang="zh-CN" sz="14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590" y="2753925"/>
            <a:ext cx="7560840" cy="3603812"/>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76545" y="2033845"/>
                <a:ext cx="8478543" cy="4098668"/>
              </a:xfrm>
            </p:spPr>
            <p:txBody>
              <a:bodyPr/>
              <a:lstStyle/>
              <a:p>
                <a:pPr marL="0" lvl="0" indent="0">
                  <a:buNone/>
                  <a:defRPr/>
                </a:pPr>
                <a:r>
                  <a:rPr lang="zh-CN" altLang="en-US" dirty="0">
                    <a:latin typeface="+mn-ea"/>
                  </a:rPr>
                  <a:t>字节代换逆变换可以由以下矩阵变换表示</a:t>
                </a:r>
                <a:r>
                  <a:rPr lang="zh-CN" altLang="en-US" dirty="0" smtClean="0">
                    <a:latin typeface="+mn-ea"/>
                  </a:rPr>
                  <a:t>为：</a:t>
                </a:r>
                <a:endParaRPr lang="en-US" altLang="zh-CN" dirty="0">
                  <a:latin typeface="+mn-ea"/>
                </a:endParaRPr>
              </a:p>
              <a:p>
                <a:pPr marL="0" lvl="0" indent="720000">
                  <a:buNone/>
                  <a:defRPr/>
                </a:pPr>
                <a14:m>
                  <m:oMathPara xmlns:m="http://schemas.openxmlformats.org/officeDocument/2006/math">
                    <m:oMathParaPr>
                      <m:jc m:val="centerGroup"/>
                    </m:oMathParaPr>
                    <m:oMath xmlns:m="http://schemas.openxmlformats.org/officeDocument/2006/math">
                      <m:d>
                        <m:dPr>
                          <m:ctrlPr>
                            <a:rPr lang="en-US" altLang="zh-CN" sz="2800" i="1" smtClean="0">
                              <a:latin typeface="Cambria Math"/>
                              <a:cs typeface="Times New Roman" panose="02020603050405020304" pitchFamily="18" charset="0"/>
                            </a:rPr>
                          </m:ctrlPr>
                        </m:dPr>
                        <m:e>
                          <m:eqArr>
                            <m:eqArrPr>
                              <m:ctrlPr>
                                <a:rPr lang="en-US" altLang="zh-CN" sz="2800" b="0" i="1" smtClean="0">
                                  <a:latin typeface="Cambria Math"/>
                                  <a:cs typeface="Times New Roman" panose="02020603050405020304" pitchFamily="18" charset="0"/>
                                </a:rPr>
                              </m:ctrlPr>
                            </m:eqArrPr>
                            <m:e>
                              <m:r>
                                <m:rPr>
                                  <m:nor/>
                                </m:rPr>
                                <a:rPr lang="en-US" altLang="zh-CN" sz="2800" b="0" i="0" smtClean="0">
                                  <a:latin typeface="Times New Roman" panose="02020603050405020304" pitchFamily="18" charset="0"/>
                                  <a:cs typeface="Times New Roman" panose="02020603050405020304" pitchFamily="18" charset="0"/>
                                </a:rPr>
                                <m:t>y</m:t>
                              </m:r>
                              <m:r>
                                <m:rPr>
                                  <m:nor/>
                                </m:rPr>
                                <a:rPr lang="en-US" altLang="zh-CN" sz="2800" b="0" i="0" baseline="-25000" smtClean="0">
                                  <a:latin typeface="Times New Roman" panose="02020603050405020304" pitchFamily="18" charset="0"/>
                                  <a:cs typeface="Times New Roman" panose="02020603050405020304" pitchFamily="18" charset="0"/>
                                </a:rPr>
                                <m:t>0</m:t>
                              </m:r>
                            </m:e>
                            <m:e>
                              <m:r>
                                <m:rPr>
                                  <m:nor/>
                                </m:rPr>
                                <a:rPr lang="en-US" altLang="zh-CN" sz="2800" b="0" i="0" smtClean="0">
                                  <a:latin typeface="Times New Roman" panose="02020603050405020304" pitchFamily="18" charset="0"/>
                                  <a:cs typeface="Times New Roman" panose="02020603050405020304" pitchFamily="18" charset="0"/>
                                </a:rPr>
                                <m:t>y</m:t>
                              </m:r>
                              <m:r>
                                <m:rPr>
                                  <m:nor/>
                                </m:rPr>
                                <a:rPr lang="en-US" altLang="zh-CN" sz="2800" b="0" i="0" baseline="-25000" smtClean="0">
                                  <a:latin typeface="Times New Roman" panose="02020603050405020304" pitchFamily="18" charset="0"/>
                                  <a:cs typeface="Times New Roman" panose="02020603050405020304" pitchFamily="18" charset="0"/>
                                </a:rPr>
                                <m:t>1</m:t>
                              </m:r>
                            </m:e>
                            <m:e>
                              <m:r>
                                <m:rPr>
                                  <m:nor/>
                                </m:rPr>
                                <a:rPr lang="en-US" altLang="zh-CN" sz="2800" b="0" i="0" smtClean="0">
                                  <a:latin typeface="Times New Roman" panose="02020603050405020304" pitchFamily="18" charset="0"/>
                                  <a:cs typeface="Times New Roman" panose="02020603050405020304" pitchFamily="18" charset="0"/>
                                </a:rPr>
                                <m:t>y</m:t>
                              </m:r>
                              <m:r>
                                <m:rPr>
                                  <m:nor/>
                                </m:rPr>
                                <a:rPr lang="en-US" altLang="zh-CN" sz="2800" b="0" i="0" baseline="-25000" smtClean="0">
                                  <a:latin typeface="Times New Roman" panose="02020603050405020304" pitchFamily="18" charset="0"/>
                                  <a:cs typeface="Times New Roman" panose="02020603050405020304" pitchFamily="18" charset="0"/>
                                </a:rPr>
                                <m:t>2</m:t>
                              </m:r>
                            </m:e>
                            <m:e>
                              <m:r>
                                <m:rPr>
                                  <m:nor/>
                                </m:rPr>
                                <a:rPr lang="en-US" altLang="zh-CN" sz="2800" b="0" i="0" smtClean="0">
                                  <a:latin typeface="Times New Roman" panose="02020603050405020304" pitchFamily="18" charset="0"/>
                                  <a:cs typeface="Times New Roman" panose="02020603050405020304" pitchFamily="18" charset="0"/>
                                </a:rPr>
                                <m:t>y</m:t>
                              </m:r>
                              <m:r>
                                <m:rPr>
                                  <m:nor/>
                                </m:rPr>
                                <a:rPr lang="en-US" altLang="zh-CN" sz="2800" b="0" i="0" baseline="-25000" smtClean="0">
                                  <a:latin typeface="Times New Roman" panose="02020603050405020304" pitchFamily="18" charset="0"/>
                                  <a:cs typeface="Times New Roman" panose="02020603050405020304" pitchFamily="18" charset="0"/>
                                </a:rPr>
                                <m:t>3</m:t>
                              </m:r>
                            </m:e>
                            <m:e>
                              <m:r>
                                <m:rPr>
                                  <m:nor/>
                                </m:rPr>
                                <a:rPr lang="en-US" altLang="zh-CN" sz="2800" b="0" i="0" smtClean="0">
                                  <a:latin typeface="Times New Roman" panose="02020603050405020304" pitchFamily="18" charset="0"/>
                                  <a:cs typeface="Times New Roman" panose="02020603050405020304" pitchFamily="18" charset="0"/>
                                </a:rPr>
                                <m:t>y</m:t>
                              </m:r>
                              <m:r>
                                <m:rPr>
                                  <m:nor/>
                                </m:rPr>
                                <a:rPr lang="en-US" altLang="zh-CN" sz="2800" b="0" i="0" baseline="-25000" smtClean="0">
                                  <a:latin typeface="Times New Roman" panose="02020603050405020304" pitchFamily="18" charset="0"/>
                                  <a:cs typeface="Times New Roman" panose="02020603050405020304" pitchFamily="18" charset="0"/>
                                </a:rPr>
                                <m:t>4</m:t>
                              </m:r>
                            </m:e>
                            <m:e>
                              <m:r>
                                <m:rPr>
                                  <m:nor/>
                                </m:rPr>
                                <a:rPr lang="en-US" altLang="zh-CN" sz="2800" b="0" i="0" smtClean="0">
                                  <a:latin typeface="Times New Roman" panose="02020603050405020304" pitchFamily="18" charset="0"/>
                                  <a:cs typeface="Times New Roman" panose="02020603050405020304" pitchFamily="18" charset="0"/>
                                </a:rPr>
                                <m:t>y</m:t>
                              </m:r>
                              <m:r>
                                <m:rPr>
                                  <m:nor/>
                                </m:rPr>
                                <a:rPr lang="en-US" altLang="zh-CN" sz="2800" b="0" i="0" baseline="-25000" smtClean="0">
                                  <a:latin typeface="Times New Roman" panose="02020603050405020304" pitchFamily="18" charset="0"/>
                                  <a:cs typeface="Times New Roman" panose="02020603050405020304" pitchFamily="18" charset="0"/>
                                </a:rPr>
                                <m:t>5</m:t>
                              </m:r>
                            </m:e>
                            <m:e>
                              <m:r>
                                <m:rPr>
                                  <m:nor/>
                                </m:rPr>
                                <a:rPr lang="en-US" altLang="zh-CN" sz="2800" b="0" i="0" smtClean="0">
                                  <a:latin typeface="Times New Roman" panose="02020603050405020304" pitchFamily="18" charset="0"/>
                                  <a:cs typeface="Times New Roman" panose="02020603050405020304" pitchFamily="18" charset="0"/>
                                </a:rPr>
                                <m:t>y</m:t>
                              </m:r>
                              <m:r>
                                <m:rPr>
                                  <m:nor/>
                                </m:rPr>
                                <a:rPr lang="en-US" altLang="zh-CN" sz="2800" b="0" i="0" baseline="-25000" smtClean="0">
                                  <a:latin typeface="Times New Roman" panose="02020603050405020304" pitchFamily="18" charset="0"/>
                                  <a:cs typeface="Times New Roman" panose="02020603050405020304" pitchFamily="18" charset="0"/>
                                </a:rPr>
                                <m:t>6</m:t>
                              </m:r>
                            </m:e>
                            <m:e>
                              <m:r>
                                <m:rPr>
                                  <m:nor/>
                                </m:rPr>
                                <a:rPr lang="en-US" altLang="zh-CN" sz="2800" b="0" i="0" smtClean="0">
                                  <a:latin typeface="Times New Roman" panose="02020603050405020304" pitchFamily="18" charset="0"/>
                                  <a:cs typeface="Times New Roman" panose="02020603050405020304" pitchFamily="18" charset="0"/>
                                </a:rPr>
                                <m:t>y</m:t>
                              </m:r>
                              <m:r>
                                <m:rPr>
                                  <m:nor/>
                                </m:rPr>
                                <a:rPr lang="en-US" altLang="zh-CN" sz="2800" b="0" i="0" baseline="-25000" smtClean="0">
                                  <a:latin typeface="Times New Roman" panose="02020603050405020304" pitchFamily="18" charset="0"/>
                                  <a:cs typeface="Times New Roman" panose="02020603050405020304" pitchFamily="18" charset="0"/>
                                </a:rPr>
                                <m:t>7</m:t>
                              </m:r>
                            </m:e>
                          </m:eqArr>
                        </m:e>
                      </m:d>
                      <m:r>
                        <m:rPr>
                          <m:nor/>
                        </m:rPr>
                        <a:rPr lang="en-US" altLang="zh-CN" sz="2800" b="0" i="0" smtClean="0">
                          <a:latin typeface="Times New Roman" panose="02020603050405020304" pitchFamily="18" charset="0"/>
                          <a:cs typeface="Times New Roman" panose="02020603050405020304" pitchFamily="18" charset="0"/>
                        </a:rPr>
                        <m:t>=</m:t>
                      </m:r>
                      <m:d>
                        <m:dPr>
                          <m:ctrlPr>
                            <a:rPr lang="en-US" altLang="zh-CN" sz="2800" b="0" i="1" smtClean="0">
                              <a:latin typeface="Cambria Math"/>
                              <a:cs typeface="Times New Roman" panose="02020603050405020304" pitchFamily="18" charset="0"/>
                            </a:rPr>
                          </m:ctrlPr>
                        </m:dPr>
                        <m:e>
                          <m:eqArr>
                            <m:eqArrPr>
                              <m:ctrlPr>
                                <a:rPr lang="en-US" altLang="zh-CN" sz="2800" b="0" i="1" smtClean="0">
                                  <a:latin typeface="Cambria Math"/>
                                  <a:cs typeface="Times New Roman" panose="02020603050405020304" pitchFamily="18" charset="0"/>
                                </a:rPr>
                              </m:ctrlPr>
                            </m:eqArrPr>
                            <m:e>
                              <m:r>
                                <m:rPr>
                                  <m:nor/>
                                </m:rPr>
                                <a:rPr lang="en-US" altLang="zh-CN" sz="2800" b="0" i="0" smtClean="0">
                                  <a:latin typeface="Times New Roman" panose="02020603050405020304" pitchFamily="18" charset="0"/>
                                  <a:cs typeface="Times New Roman" panose="02020603050405020304" pitchFamily="18" charset="0"/>
                                </a:rPr>
                                <m:t>0 0 1 0 0 1 0 1</m:t>
                              </m:r>
                            </m:e>
                            <m:e>
                              <m:r>
                                <m:rPr>
                                  <m:nor/>
                                </m:rPr>
                                <a:rPr lang="en-US" altLang="zh-CN" sz="2800" b="0" i="0" smtClean="0">
                                  <a:latin typeface="Times New Roman" panose="02020603050405020304" pitchFamily="18" charset="0"/>
                                  <a:cs typeface="Times New Roman" panose="02020603050405020304" pitchFamily="18" charset="0"/>
                                </a:rPr>
                                <m:t>1 0 0 1 0 0 1 0</m:t>
                              </m:r>
                            </m:e>
                            <m:e>
                              <m:r>
                                <m:rPr>
                                  <m:nor/>
                                </m:rPr>
                                <a:rPr lang="en-US" altLang="zh-CN" sz="2800" b="0" i="0" smtClean="0">
                                  <a:latin typeface="Times New Roman" panose="02020603050405020304" pitchFamily="18" charset="0"/>
                                  <a:cs typeface="Times New Roman" panose="02020603050405020304" pitchFamily="18" charset="0"/>
                                </a:rPr>
                                <m:t>0 1 0 0 1 0 0 1</m:t>
                              </m:r>
                            </m:e>
                            <m:e>
                              <m:r>
                                <m:rPr>
                                  <m:nor/>
                                </m:rPr>
                                <a:rPr lang="en-US" altLang="zh-CN" sz="2800" b="0" i="0" smtClean="0">
                                  <a:latin typeface="Times New Roman" panose="02020603050405020304" pitchFamily="18" charset="0"/>
                                  <a:cs typeface="Times New Roman" panose="02020603050405020304" pitchFamily="18" charset="0"/>
                                </a:rPr>
                                <m:t>1 0 1 0 0 1 0 0</m:t>
                              </m:r>
                            </m:e>
                            <m:e>
                              <m:r>
                                <m:rPr>
                                  <m:nor/>
                                </m:rPr>
                                <a:rPr lang="en-US" altLang="zh-CN" sz="2800" b="0" i="0" smtClean="0">
                                  <a:latin typeface="Times New Roman" panose="02020603050405020304" pitchFamily="18" charset="0"/>
                                  <a:cs typeface="Times New Roman" panose="02020603050405020304" pitchFamily="18" charset="0"/>
                                </a:rPr>
                                <m:t>0 1 0 1 0 0 1 0</m:t>
                              </m:r>
                            </m:e>
                            <m:e>
                              <m:r>
                                <m:rPr>
                                  <m:nor/>
                                </m:rPr>
                                <a:rPr lang="en-US" altLang="zh-CN" sz="2800" b="0" i="0" smtClean="0">
                                  <a:latin typeface="Times New Roman" panose="02020603050405020304" pitchFamily="18" charset="0"/>
                                  <a:cs typeface="Times New Roman" panose="02020603050405020304" pitchFamily="18" charset="0"/>
                                </a:rPr>
                                <m:t> 0 0 1 0 1 0 0 1</m:t>
                              </m:r>
                            </m:e>
                            <m:e>
                              <m:r>
                                <m:rPr>
                                  <m:nor/>
                                </m:rPr>
                                <a:rPr lang="en-US" altLang="zh-CN" sz="2800" b="0" i="0" smtClean="0">
                                  <a:latin typeface="Times New Roman" panose="02020603050405020304" pitchFamily="18" charset="0"/>
                                  <a:cs typeface="Times New Roman" panose="02020603050405020304" pitchFamily="18" charset="0"/>
                                </a:rPr>
                                <m:t>1 0 0 1 0 1 0 0</m:t>
                              </m:r>
                            </m:e>
                            <m:e>
                              <m:r>
                                <m:rPr>
                                  <m:nor/>
                                </m:rPr>
                                <a:rPr lang="en-US" altLang="zh-CN" sz="2800" b="0" i="0" smtClean="0">
                                  <a:latin typeface="Times New Roman" panose="02020603050405020304" pitchFamily="18" charset="0"/>
                                  <a:cs typeface="Times New Roman" panose="02020603050405020304" pitchFamily="18" charset="0"/>
                                </a:rPr>
                                <m:t>0 1 0 0 1 0 1 0</m:t>
                              </m:r>
                            </m:e>
                          </m:eqArr>
                        </m:e>
                      </m:d>
                      <m:d>
                        <m:dPr>
                          <m:ctrlPr>
                            <a:rPr lang="en-US" altLang="zh-CN" sz="2800" b="0" i="1" smtClean="0">
                              <a:latin typeface="Cambria Math"/>
                              <a:cs typeface="Times New Roman" panose="02020603050405020304" pitchFamily="18" charset="0"/>
                            </a:rPr>
                          </m:ctrlPr>
                        </m:dPr>
                        <m:e>
                          <m:eqArr>
                            <m:eqArrPr>
                              <m:ctrlPr>
                                <a:rPr lang="en-US" altLang="zh-CN" sz="2800" b="0" i="1" smtClean="0">
                                  <a:latin typeface="Cambria Math"/>
                                  <a:cs typeface="Times New Roman" panose="02020603050405020304" pitchFamily="18" charset="0"/>
                                </a:rPr>
                              </m:ctrlPr>
                            </m:eqArrPr>
                            <m:e>
                              <m:r>
                                <m:rPr>
                                  <m:nor/>
                                </m:rPr>
                                <a:rPr lang="en-US" altLang="zh-CN" sz="2800" b="0" i="0" smtClean="0">
                                  <a:latin typeface="Times New Roman" panose="02020603050405020304" pitchFamily="18" charset="0"/>
                                  <a:cs typeface="Times New Roman" panose="02020603050405020304" pitchFamily="18" charset="0"/>
                                </a:rPr>
                                <m:t>x</m:t>
                              </m:r>
                              <m:r>
                                <m:rPr>
                                  <m:nor/>
                                </m:rPr>
                                <a:rPr lang="en-US" altLang="zh-CN" sz="2800" b="0" i="0" baseline="-25000" smtClean="0">
                                  <a:latin typeface="Times New Roman" panose="02020603050405020304" pitchFamily="18" charset="0"/>
                                  <a:cs typeface="Times New Roman" panose="02020603050405020304" pitchFamily="18" charset="0"/>
                                </a:rPr>
                                <m:t>0</m:t>
                              </m:r>
                            </m:e>
                            <m:e>
                              <m:r>
                                <m:rPr>
                                  <m:nor/>
                                </m:rPr>
                                <a:rPr lang="en-US" altLang="zh-CN" sz="2800" b="0" i="0" smtClean="0">
                                  <a:latin typeface="Times New Roman" panose="02020603050405020304" pitchFamily="18" charset="0"/>
                                  <a:cs typeface="Times New Roman" panose="02020603050405020304" pitchFamily="18" charset="0"/>
                                </a:rPr>
                                <m:t>x</m:t>
                              </m:r>
                              <m:r>
                                <m:rPr>
                                  <m:nor/>
                                </m:rPr>
                                <a:rPr lang="en-US" altLang="zh-CN" sz="2800" b="0" i="0" baseline="-25000" smtClean="0">
                                  <a:latin typeface="Times New Roman" panose="02020603050405020304" pitchFamily="18" charset="0"/>
                                  <a:cs typeface="Times New Roman" panose="02020603050405020304" pitchFamily="18" charset="0"/>
                                </a:rPr>
                                <m:t>1</m:t>
                              </m:r>
                            </m:e>
                            <m:e>
                              <m:r>
                                <m:rPr>
                                  <m:nor/>
                                </m:rPr>
                                <a:rPr lang="en-US" altLang="zh-CN" sz="2800" b="0" i="0" smtClean="0">
                                  <a:latin typeface="Times New Roman" panose="02020603050405020304" pitchFamily="18" charset="0"/>
                                  <a:cs typeface="Times New Roman" panose="02020603050405020304" pitchFamily="18" charset="0"/>
                                </a:rPr>
                                <m:t>x</m:t>
                              </m:r>
                              <m:r>
                                <m:rPr>
                                  <m:nor/>
                                </m:rPr>
                                <a:rPr lang="en-US" altLang="zh-CN" sz="2800" b="0" i="0" baseline="-25000" smtClean="0">
                                  <a:latin typeface="Times New Roman" panose="02020603050405020304" pitchFamily="18" charset="0"/>
                                  <a:cs typeface="Times New Roman" panose="02020603050405020304" pitchFamily="18" charset="0"/>
                                </a:rPr>
                                <m:t>2</m:t>
                              </m:r>
                            </m:e>
                            <m:e>
                              <m:r>
                                <m:rPr>
                                  <m:nor/>
                                </m:rPr>
                                <a:rPr lang="en-US" altLang="zh-CN" sz="2800" b="0" i="0" smtClean="0">
                                  <a:latin typeface="Times New Roman" panose="02020603050405020304" pitchFamily="18" charset="0"/>
                                  <a:cs typeface="Times New Roman" panose="02020603050405020304" pitchFamily="18" charset="0"/>
                                </a:rPr>
                                <m:t>x</m:t>
                              </m:r>
                              <m:r>
                                <m:rPr>
                                  <m:nor/>
                                </m:rPr>
                                <a:rPr lang="en-US" altLang="zh-CN" sz="2800" b="0" i="0" baseline="-25000" smtClean="0">
                                  <a:latin typeface="Times New Roman" panose="02020603050405020304" pitchFamily="18" charset="0"/>
                                  <a:cs typeface="Times New Roman" panose="02020603050405020304" pitchFamily="18" charset="0"/>
                                </a:rPr>
                                <m:t>3</m:t>
                              </m:r>
                            </m:e>
                            <m:e>
                              <m:r>
                                <m:rPr>
                                  <m:nor/>
                                </m:rPr>
                                <a:rPr lang="en-US" altLang="zh-CN" sz="2800" b="0" i="0" smtClean="0">
                                  <a:latin typeface="Times New Roman" panose="02020603050405020304" pitchFamily="18" charset="0"/>
                                  <a:cs typeface="Times New Roman" panose="02020603050405020304" pitchFamily="18" charset="0"/>
                                </a:rPr>
                                <m:t>x</m:t>
                              </m:r>
                              <m:r>
                                <m:rPr>
                                  <m:nor/>
                                </m:rPr>
                                <a:rPr lang="en-US" altLang="zh-CN" sz="2800" b="0" i="0" baseline="-25000" smtClean="0">
                                  <a:latin typeface="Times New Roman" panose="02020603050405020304" pitchFamily="18" charset="0"/>
                                  <a:cs typeface="Times New Roman" panose="02020603050405020304" pitchFamily="18" charset="0"/>
                                </a:rPr>
                                <m:t>4</m:t>
                              </m:r>
                            </m:e>
                            <m:e>
                              <m:r>
                                <m:rPr>
                                  <m:nor/>
                                </m:rPr>
                                <a:rPr lang="en-US" altLang="zh-CN" sz="2800" b="0" i="0" smtClean="0">
                                  <a:latin typeface="Times New Roman" panose="02020603050405020304" pitchFamily="18" charset="0"/>
                                  <a:cs typeface="Times New Roman" panose="02020603050405020304" pitchFamily="18" charset="0"/>
                                </a:rPr>
                                <m:t>x</m:t>
                              </m:r>
                              <m:r>
                                <m:rPr>
                                  <m:nor/>
                                </m:rPr>
                                <a:rPr lang="en-US" altLang="zh-CN" sz="2800" b="0" i="0" baseline="-25000" smtClean="0">
                                  <a:latin typeface="Times New Roman" panose="02020603050405020304" pitchFamily="18" charset="0"/>
                                  <a:cs typeface="Times New Roman" panose="02020603050405020304" pitchFamily="18" charset="0"/>
                                </a:rPr>
                                <m:t>5</m:t>
                              </m:r>
                            </m:e>
                            <m:e>
                              <m:r>
                                <m:rPr>
                                  <m:nor/>
                                </m:rPr>
                                <a:rPr lang="en-US" altLang="zh-CN" sz="2800" b="0" i="0" smtClean="0">
                                  <a:latin typeface="Times New Roman" panose="02020603050405020304" pitchFamily="18" charset="0"/>
                                  <a:cs typeface="Times New Roman" panose="02020603050405020304" pitchFamily="18" charset="0"/>
                                </a:rPr>
                                <m:t>x</m:t>
                              </m:r>
                              <m:r>
                                <m:rPr>
                                  <m:nor/>
                                </m:rPr>
                                <a:rPr lang="en-US" altLang="zh-CN" sz="2800" b="0" i="0" baseline="-25000" smtClean="0">
                                  <a:latin typeface="Times New Roman" panose="02020603050405020304" pitchFamily="18" charset="0"/>
                                  <a:cs typeface="Times New Roman" panose="02020603050405020304" pitchFamily="18" charset="0"/>
                                </a:rPr>
                                <m:t>6</m:t>
                              </m:r>
                            </m:e>
                            <m:e>
                              <m:r>
                                <m:rPr>
                                  <m:nor/>
                                </m:rPr>
                                <a:rPr lang="en-US" altLang="zh-CN" sz="2800" b="0" i="0" smtClean="0">
                                  <a:latin typeface="Times New Roman" panose="02020603050405020304" pitchFamily="18" charset="0"/>
                                  <a:cs typeface="Times New Roman" panose="02020603050405020304" pitchFamily="18" charset="0"/>
                                </a:rPr>
                                <m:t>x</m:t>
                              </m:r>
                              <m:r>
                                <m:rPr>
                                  <m:nor/>
                                </m:rPr>
                                <a:rPr lang="en-US" altLang="zh-CN" sz="2800" b="0" i="0" baseline="-25000" smtClean="0">
                                  <a:latin typeface="Times New Roman" panose="02020603050405020304" pitchFamily="18" charset="0"/>
                                  <a:cs typeface="Times New Roman" panose="02020603050405020304" pitchFamily="18" charset="0"/>
                                </a:rPr>
                                <m:t>7</m:t>
                              </m:r>
                            </m:e>
                          </m:eqArr>
                        </m:e>
                      </m:d>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d>
                        <m:dPr>
                          <m:ctrlPr>
                            <a:rPr lang="en-US" altLang="zh-CN" sz="2800" b="0" i="1" smtClean="0">
                              <a:latin typeface="Cambria Math"/>
                              <a:ea typeface="Cambria Math" panose="02040503050406030204" pitchFamily="18" charset="0"/>
                              <a:cs typeface="Times New Roman" panose="02020603050405020304" pitchFamily="18" charset="0"/>
                            </a:rPr>
                          </m:ctrlPr>
                        </m:dPr>
                        <m:e>
                          <m:eqArr>
                            <m:eqArrPr>
                              <m:ctrlPr>
                                <a:rPr lang="en-US" altLang="zh-CN" sz="2800" b="0" i="1" smtClean="0">
                                  <a:latin typeface="Cambria Math"/>
                                  <a:ea typeface="Cambria Math" panose="02040503050406030204" pitchFamily="18" charset="0"/>
                                  <a:cs typeface="Times New Roman" panose="02020603050405020304" pitchFamily="18" charset="0"/>
                                </a:rPr>
                              </m:ctrlPr>
                            </m:eqArrPr>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1</m:t>
                              </m:r>
                            </m:e>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1</m:t>
                              </m:r>
                            </m:e>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0</m:t>
                              </m:r>
                            </m:e>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0</m:t>
                              </m:r>
                            </m:e>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0</m:t>
                              </m:r>
                            </m:e>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1</m:t>
                              </m:r>
                            </m:e>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1</m:t>
                              </m:r>
                            </m:e>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0</m:t>
                              </m:r>
                            </m:e>
                          </m:eqArr>
                        </m:e>
                      </m:d>
                    </m:oMath>
                  </m:oMathPara>
                </a14:m>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76545" y="2033845"/>
                <a:ext cx="8478543" cy="4098668"/>
              </a:xfrm>
              <a:blipFill rotWithShape="1">
                <a:blip r:embed="rId2"/>
                <a:stretch>
                  <a:fillRect l="-1797" t="-1935" r="-7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a:xfrm>
            <a:off x="251519" y="6219310"/>
            <a:ext cx="2655295"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2CF3C9D-2050-4E84-AF26-45E8233C3DCF}"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6" name="灯片编号占位符 5"/>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86</a:t>
            </a:fld>
            <a:endParaRPr lang="en-US" altLang="zh-CN" sz="1400" dirty="0"/>
          </a:p>
        </p:txBody>
      </p:sp>
    </p:spTree>
    <p:extLst>
      <p:ext uri="{BB962C8B-B14F-4D97-AF65-F5344CB8AC3E}">
        <p14:creationId xmlns:p14="http://schemas.microsoft.com/office/powerpoint/2010/main" val="19464207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vert="horz" wrap="square" lIns="91440" tIns="45720" rIns="91440" bIns="45720" anchor="b"/>
          <a:lstStyle/>
          <a:p>
            <a:r>
              <a:rPr lang="zh-CN" altLang="en-US" b="1">
                <a:solidFill>
                  <a:srgbClr val="FF0000"/>
                </a:solidFill>
                <a:sym typeface="+mn-ea"/>
              </a:rPr>
              <a:t>3.3.3 AES 算法描述</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20427" y="1765855"/>
                <a:ext cx="8523548" cy="4410490"/>
              </a:xfrm>
            </p:spPr>
            <p:txBody>
              <a:bodyPr vert="horz" wrap="square" lIns="91440" tIns="45720" rIns="91440" bIns="45720" numCol="1" anchor="t" anchorCtr="0" compatLnSpc="1"/>
              <a:lstStyle/>
              <a:p>
                <a:pPr marL="0" lvl="0" indent="720000">
                  <a:buNone/>
                  <a:defRPr/>
                </a:pPr>
                <a:r>
                  <a:rPr lang="zh-CN" altLang="en-US" sz="2800" dirty="0" smtClean="0">
                    <a:latin typeface="+mn-ea"/>
                  </a:rPr>
                  <a:t>例如，对于（</a:t>
                </a:r>
                <a:r>
                  <a:rPr lang="en-US" altLang="zh-CN" sz="2800" dirty="0" smtClean="0">
                    <a:latin typeface="+mn-ea"/>
                  </a:rPr>
                  <a:t>00101111</a:t>
                </a:r>
                <a:r>
                  <a:rPr lang="zh-CN" altLang="en-US" sz="2800" dirty="0">
                    <a:latin typeface="+mn-ea"/>
                  </a:rPr>
                  <a:t>），该矩阵的运算为</a:t>
                </a:r>
                <a:endParaRPr lang="en-US" altLang="zh-CN" sz="2800" dirty="0">
                  <a:latin typeface="+mn-ea"/>
                </a:endParaRPr>
              </a:p>
              <a:p>
                <a:pPr marL="0" lvl="0" indent="720000">
                  <a:buNone/>
                  <a:defRPr/>
                </a:pPr>
                <a14:m>
                  <m:oMathPara xmlns:m="http://schemas.openxmlformats.org/officeDocument/2006/math">
                    <m:oMathParaPr>
                      <m:jc m:val="centerGroup"/>
                    </m:oMathParaPr>
                    <m:oMath xmlns:m="http://schemas.openxmlformats.org/officeDocument/2006/math">
                      <m:d>
                        <m:dPr>
                          <m:ctrlPr>
                            <a:rPr lang="en-US" altLang="zh-CN" sz="2800" i="1">
                              <a:latin typeface="Cambria Math"/>
                            </a:rPr>
                          </m:ctrlPr>
                        </m:dPr>
                        <m:e>
                          <m:eqArr>
                            <m:eqArrPr>
                              <m:ctrlPr>
                                <a:rPr lang="en-US" altLang="zh-CN" sz="2800" i="1">
                                  <a:latin typeface="Cambria Math"/>
                                  <a:cs typeface="Times New Roman" panose="02020603050405020304" pitchFamily="18" charset="0"/>
                                </a:rPr>
                              </m:ctrlPr>
                            </m:eqArrPr>
                            <m:e>
                              <m:r>
                                <m:rPr>
                                  <m:nor/>
                                </m:rPr>
                                <a:rPr lang="en-US" altLang="zh-CN" sz="2800">
                                  <a:latin typeface="Times New Roman" panose="02020603050405020304" pitchFamily="18" charset="0"/>
                                  <a:cs typeface="Times New Roman" panose="02020603050405020304" pitchFamily="18" charset="0"/>
                                </a:rPr>
                                <m:t>0 0 1 0 0 1 0 1</m:t>
                              </m:r>
                            </m:e>
                            <m:e>
                              <m:r>
                                <m:rPr>
                                  <m:nor/>
                                </m:rPr>
                                <a:rPr lang="en-US" altLang="zh-CN" sz="2800">
                                  <a:latin typeface="Times New Roman" panose="02020603050405020304" pitchFamily="18" charset="0"/>
                                  <a:cs typeface="Times New Roman" panose="02020603050405020304" pitchFamily="18" charset="0"/>
                                </a:rPr>
                                <m:t>1 0 0 1 0 0 1 0</m:t>
                              </m:r>
                            </m:e>
                            <m:e>
                              <m:r>
                                <m:rPr>
                                  <m:nor/>
                                </m:rPr>
                                <a:rPr lang="en-US" altLang="zh-CN" sz="2800">
                                  <a:latin typeface="Times New Roman" panose="02020603050405020304" pitchFamily="18" charset="0"/>
                                  <a:cs typeface="Times New Roman" panose="02020603050405020304" pitchFamily="18" charset="0"/>
                                </a:rPr>
                                <m:t>0 1 0 0 1 0 0 1</m:t>
                              </m:r>
                            </m:e>
                            <m:e>
                              <m:r>
                                <m:rPr>
                                  <m:nor/>
                                </m:rPr>
                                <a:rPr lang="en-US" altLang="zh-CN" sz="2800">
                                  <a:latin typeface="Times New Roman" panose="02020603050405020304" pitchFamily="18" charset="0"/>
                                  <a:cs typeface="Times New Roman" panose="02020603050405020304" pitchFamily="18" charset="0"/>
                                </a:rPr>
                                <m:t>1 0 1 0 0 1 0 0</m:t>
                              </m:r>
                            </m:e>
                            <m:e>
                              <m:r>
                                <m:rPr>
                                  <m:nor/>
                                </m:rPr>
                                <a:rPr lang="en-US" altLang="zh-CN" sz="2800">
                                  <a:latin typeface="Times New Roman" panose="02020603050405020304" pitchFamily="18" charset="0"/>
                                  <a:cs typeface="Times New Roman" panose="02020603050405020304" pitchFamily="18" charset="0"/>
                                </a:rPr>
                                <m:t>0 1 0 1 0 0 1 0</m:t>
                              </m:r>
                            </m:e>
                            <m:e>
                              <m:r>
                                <m:rPr>
                                  <m:nor/>
                                </m:rPr>
                                <a:rPr lang="en-US" altLang="zh-CN" sz="2800">
                                  <a:latin typeface="Times New Roman" panose="02020603050405020304" pitchFamily="18" charset="0"/>
                                  <a:cs typeface="Times New Roman" panose="02020603050405020304" pitchFamily="18" charset="0"/>
                                </a:rPr>
                                <m:t> 0 0 1 0 1 0 0 1</m:t>
                              </m:r>
                            </m:e>
                            <m:e>
                              <m:r>
                                <m:rPr>
                                  <m:nor/>
                                </m:rPr>
                                <a:rPr lang="en-US" altLang="zh-CN" sz="2800">
                                  <a:latin typeface="Times New Roman" panose="02020603050405020304" pitchFamily="18" charset="0"/>
                                  <a:cs typeface="Times New Roman" panose="02020603050405020304" pitchFamily="18" charset="0"/>
                                </a:rPr>
                                <m:t>1 0 0 1 0 1 0 0</m:t>
                              </m:r>
                            </m:e>
                            <m:e>
                              <m:r>
                                <m:rPr>
                                  <m:nor/>
                                </m:rPr>
                                <a:rPr lang="en-US" altLang="zh-CN" sz="2800">
                                  <a:latin typeface="Times New Roman" panose="02020603050405020304" pitchFamily="18" charset="0"/>
                                  <a:cs typeface="Times New Roman" panose="02020603050405020304" pitchFamily="18" charset="0"/>
                                </a:rPr>
                                <m:t>0 1 0 0 1 0 1 0</m:t>
                              </m:r>
                            </m:e>
                          </m:eqArr>
                        </m:e>
                      </m:d>
                      <m:d>
                        <m:dPr>
                          <m:ctrlPr>
                            <a:rPr lang="en-US" altLang="zh-CN" sz="2800" i="1">
                              <a:latin typeface="Cambria Math"/>
                            </a:rPr>
                          </m:ctrlPr>
                        </m:dPr>
                        <m:e>
                          <m:eqArr>
                            <m:eqArrPr>
                              <m:ctrlPr>
                                <a:rPr lang="en-US" altLang="zh-CN" sz="2800" i="1">
                                  <a:latin typeface="Cambria Math"/>
                                </a:rPr>
                              </m:ctrlPr>
                            </m:eqArrPr>
                            <m:e>
                              <m:r>
                                <m:rPr>
                                  <m:nor/>
                                </m:rPr>
                                <a:rPr lang="en-US" altLang="zh-CN" sz="2800">
                                  <a:latin typeface="Times New Roman" panose="02020603050405020304" pitchFamily="18" charset="0"/>
                                  <a:cs typeface="Times New Roman" panose="02020603050405020304" pitchFamily="18" charset="0"/>
                                </a:rPr>
                                <m:t>1</m:t>
                              </m:r>
                            </m:e>
                            <m:e>
                              <m:r>
                                <a:rPr lang="en-US" altLang="zh-CN" sz="2800" b="0" i="1" smtClean="0">
                                  <a:latin typeface="Cambria Math"/>
                                  <a:cs typeface="Times New Roman" panose="02020603050405020304" pitchFamily="18" charset="0"/>
                                </a:rPr>
                                <m:t>1</m:t>
                              </m:r>
                            </m:e>
                            <m:e>
                              <m:r>
                                <a:rPr lang="en-US" altLang="zh-CN" sz="2800" b="0" i="1" smtClean="0">
                                  <a:latin typeface="Cambria Math"/>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1</m:t>
                              </m:r>
                            </m:e>
                            <m:e>
                              <m:r>
                                <a:rPr lang="en-US" altLang="zh-CN" sz="2800" b="0" i="1" smtClean="0">
                                  <a:latin typeface="Cambria Math"/>
                                  <a:cs typeface="Times New Roman" panose="02020603050405020304" pitchFamily="18" charset="0"/>
                                </a:rPr>
                                <m:t>0</m:t>
                              </m:r>
                            </m:e>
                            <m:e>
                              <m:r>
                                <a:rPr lang="en-US" altLang="zh-CN" sz="2800" b="0" i="1" smtClean="0">
                                  <a:latin typeface="Cambria Math"/>
                                  <a:cs typeface="Times New Roman" panose="02020603050405020304" pitchFamily="18" charset="0"/>
                                </a:rPr>
                                <m:t>0</m:t>
                              </m:r>
                            </m:e>
                          </m:eqArr>
                        </m:e>
                      </m:d>
                      <m:r>
                        <m:rPr>
                          <m:nor/>
                        </m:rPr>
                        <a:rPr lang="en-US" altLang="zh-CN" sz="2800">
                          <a:latin typeface="Times New Roman" panose="02020603050405020304" pitchFamily="18" charset="0"/>
                          <a:cs typeface="Times New Roman" panose="02020603050405020304" pitchFamily="18" charset="0"/>
                        </a:rPr>
                        <m:t>+</m:t>
                      </m:r>
                      <m:d>
                        <m:dPr>
                          <m:ctrlPr>
                            <a:rPr lang="en-US" altLang="zh-CN" sz="2800" i="1">
                              <a:latin typeface="Cambria Math"/>
                            </a:rPr>
                          </m:ctrlPr>
                        </m:dPr>
                        <m:e>
                          <m:eqArr>
                            <m:eqArrPr>
                              <m:ctrlPr>
                                <a:rPr lang="en-US" altLang="zh-CN" sz="2800" i="1">
                                  <a:latin typeface="Cambria Math"/>
                                </a:rPr>
                              </m:ctrlPr>
                            </m:eqArrPr>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0</m:t>
                              </m:r>
                            </m:e>
                          </m:eqArr>
                        </m:e>
                      </m:d>
                      <m:r>
                        <m:rPr>
                          <m:nor/>
                        </m:rPr>
                        <a:rPr lang="en-US" altLang="zh-CN" sz="2800">
                          <a:latin typeface="Times New Roman" panose="02020603050405020304" pitchFamily="18" charset="0"/>
                          <a:cs typeface="Times New Roman" panose="02020603050405020304" pitchFamily="18" charset="0"/>
                        </a:rPr>
                        <m:t>=</m:t>
                      </m:r>
                      <m:d>
                        <m:dPr>
                          <m:ctrlPr>
                            <a:rPr lang="en-US" altLang="zh-CN" sz="2800" i="1">
                              <a:latin typeface="Cambria Math"/>
                            </a:rPr>
                          </m:ctrlPr>
                        </m:dPr>
                        <m:e>
                          <m:eqArr>
                            <m:eqArrPr>
                              <m:ctrlPr>
                                <a:rPr lang="en-US" altLang="zh-CN" sz="2800" i="1">
                                  <a:latin typeface="Cambria Math"/>
                                </a:rPr>
                              </m:ctrlPr>
                            </m:eqArrPr>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0</m:t>
                              </m:r>
                            </m:e>
                            <m:e>
                              <m:r>
                                <a:rPr lang="en-US" altLang="zh-CN" sz="2800" b="0" i="1" smtClean="0">
                                  <a:latin typeface="Cambria Math"/>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1</m:t>
                              </m:r>
                            </m:e>
                            <m:e>
                              <m:r>
                                <a:rPr lang="en-US" altLang="zh-CN" sz="2800" b="0" i="1" smtClean="0">
                                  <a:latin typeface="Cambria Math"/>
                                  <a:cs typeface="Times New Roman" panose="02020603050405020304" pitchFamily="18" charset="0"/>
                                </a:rPr>
                                <m:t>1</m:t>
                              </m:r>
                            </m:e>
                          </m:eqArr>
                        </m:e>
                      </m:d>
                      <m:r>
                        <m:rPr>
                          <m:nor/>
                        </m:rPr>
                        <a:rPr lang="en-US" altLang="zh-CN" sz="2800">
                          <a:latin typeface="Times New Roman" panose="02020603050405020304" pitchFamily="18" charset="0"/>
                          <a:cs typeface="Times New Roman" panose="02020603050405020304" pitchFamily="18" charset="0"/>
                        </a:rPr>
                        <m:t>+</m:t>
                      </m:r>
                      <m:d>
                        <m:dPr>
                          <m:ctrlPr>
                            <a:rPr lang="en-US" altLang="zh-CN" sz="2800" i="1">
                              <a:latin typeface="Cambria Math"/>
                            </a:rPr>
                          </m:ctrlPr>
                        </m:dPr>
                        <m:e>
                          <m:eqArr>
                            <m:eqArrPr>
                              <m:ctrlPr>
                                <a:rPr lang="en-US" altLang="zh-CN" sz="2800" i="1">
                                  <a:latin typeface="Cambria Math"/>
                                </a:rPr>
                              </m:ctrlPr>
                            </m:eqArrPr>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0</m:t>
                              </m:r>
                            </m:e>
                          </m:eqArr>
                        </m:e>
                      </m:d>
                      <m:r>
                        <m:rPr>
                          <m:nor/>
                        </m:rPr>
                        <a:rPr lang="en-US" altLang="zh-CN" sz="2800">
                          <a:latin typeface="Times New Roman" panose="02020603050405020304" pitchFamily="18" charset="0"/>
                          <a:cs typeface="Times New Roman" panose="02020603050405020304" pitchFamily="18" charset="0"/>
                        </a:rPr>
                        <m:t>=</m:t>
                      </m:r>
                      <m:d>
                        <m:dPr>
                          <m:ctrlPr>
                            <a:rPr lang="en-US" altLang="zh-CN" sz="2800" i="1">
                              <a:latin typeface="Cambria Math"/>
                            </a:rPr>
                          </m:ctrlPr>
                        </m:dPr>
                        <m:e>
                          <m:eqArr>
                            <m:eqArrPr>
                              <m:ctrlPr>
                                <a:rPr lang="en-US" altLang="zh-CN" sz="2800" i="1">
                                  <a:latin typeface="Cambria Math"/>
                                </a:rPr>
                              </m:ctrlPr>
                            </m:eqArrPr>
                            <m:e>
                              <m:r>
                                <m:rPr>
                                  <m:nor/>
                                </m:rPr>
                                <a:rPr lang="en-US" altLang="zh-CN" sz="2800">
                                  <a:latin typeface="Times New Roman" panose="02020603050405020304" pitchFamily="18" charset="0"/>
                                  <a:cs typeface="Times New Roman" panose="02020603050405020304" pitchFamily="18" charset="0"/>
                                </a:rPr>
                                <m:t>1</m:t>
                              </m:r>
                            </m:e>
                            <m:e>
                              <m:r>
                                <a:rPr lang="en-US" altLang="zh-CN" sz="2800" b="0" i="1" smtClean="0">
                                  <a:latin typeface="Cambria Math"/>
                                  <a:cs typeface="Times New Roman" panose="02020603050405020304" pitchFamily="18" charset="0"/>
                                </a:rPr>
                                <m:t>0</m:t>
                              </m:r>
                            </m:e>
                            <m:e>
                              <m:r>
                                <a:rPr lang="en-US" altLang="zh-CN" sz="2800" b="0" i="1" smtClean="0">
                                  <a:latin typeface="Cambria Math"/>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1</m:t>
                              </m:r>
                            </m:e>
                            <m:e>
                              <m:r>
                                <m:rPr>
                                  <m:nor/>
                                </m:rPr>
                                <a:rPr lang="en-US" altLang="zh-CN" sz="2800">
                                  <a:latin typeface="Times New Roman" panose="02020603050405020304" pitchFamily="18" charset="0"/>
                                  <a:cs typeface="Times New Roman" panose="02020603050405020304" pitchFamily="18" charset="0"/>
                                </a:rPr>
                                <m:t>0</m:t>
                              </m:r>
                            </m:e>
                            <m:e>
                              <m:r>
                                <m:rPr>
                                  <m:nor/>
                                </m:rPr>
                                <a:rPr lang="en-US" altLang="zh-CN" sz="2800">
                                  <a:latin typeface="Times New Roman" panose="02020603050405020304" pitchFamily="18" charset="0"/>
                                  <a:cs typeface="Times New Roman" panose="02020603050405020304" pitchFamily="18" charset="0"/>
                                </a:rPr>
                                <m:t>1</m:t>
                              </m:r>
                            </m:e>
                            <m:e>
                              <m:r>
                                <a:rPr lang="en-US" altLang="zh-CN" sz="2800" b="0" i="1" smtClean="0">
                                  <a:latin typeface="Cambria Math"/>
                                  <a:cs typeface="Times New Roman" panose="02020603050405020304" pitchFamily="18" charset="0"/>
                                </a:rPr>
                                <m:t>1</m:t>
                              </m:r>
                            </m:e>
                            <m:e>
                              <m:r>
                                <a:rPr lang="en-US" altLang="zh-CN" sz="2800" b="0" i="1" smtClean="0">
                                  <a:latin typeface="Cambria Math"/>
                                  <a:cs typeface="Times New Roman" panose="02020603050405020304" pitchFamily="18" charset="0"/>
                                </a:rPr>
                                <m:t>1</m:t>
                              </m:r>
                            </m:e>
                          </m:eqArr>
                        </m:e>
                      </m:d>
                    </m:oMath>
                  </m:oMathPara>
                </a14:m>
                <a:endParaRPr lang="en-US" altLang="zh-CN" sz="2800" dirty="0">
                  <a:latin typeface="+mn-ea"/>
                </a:endParaRPr>
              </a:p>
              <a:p>
                <a:pPr marL="0" lvl="0" indent="720000">
                  <a:buNone/>
                  <a:defRPr/>
                </a:pPr>
                <a:r>
                  <a:rPr lang="zh-CN" altLang="en-US" sz="2800" dirty="0">
                    <a:latin typeface="+mn-ea"/>
                  </a:rPr>
                  <a:t>将计算结果从下往上读，最终为（</a:t>
                </a:r>
                <a:r>
                  <a:rPr lang="en-US" altLang="zh-CN" sz="2800" dirty="0">
                    <a:latin typeface="+mn-ea"/>
                  </a:rPr>
                  <a:t>11101001</a:t>
                </a:r>
                <a:r>
                  <a:rPr lang="zh-CN" altLang="en-US" sz="2800" dirty="0">
                    <a:latin typeface="+mn-ea"/>
                  </a:rPr>
                  <a:t>），写成十六进制数为</a:t>
                </a:r>
                <a:r>
                  <a:rPr lang="en-US" altLang="zh-CN" sz="2800" dirty="0">
                    <a:latin typeface="+mn-ea"/>
                  </a:rPr>
                  <a:t>0xE9</a:t>
                </a:r>
                <a:r>
                  <a:rPr lang="zh-CN" altLang="en-US" sz="2800" dirty="0">
                    <a:latin typeface="+mn-ea"/>
                  </a:rPr>
                  <a:t>。</a:t>
                </a:r>
                <a:endParaRPr lang="en-US" altLang="zh-CN" sz="2800" dirty="0">
                  <a:latin typeface="+mn-ea"/>
                </a:endParaRPr>
              </a:p>
              <a:p>
                <a:pPr marL="0" lvl="0" indent="0">
                  <a:buNone/>
                  <a:defRPr/>
                </a:pPr>
                <a:r>
                  <a:rPr lang="zh-CN" altLang="en-US" sz="2800" dirty="0">
                    <a:latin typeface="+mn-ea"/>
                  </a:rPr>
                  <a:t> </a:t>
                </a:r>
                <a:endParaRPr kumimoji="0" lang="zh-CN" altLang="en-US" sz="2800" i="0" u="none" strike="noStrike" kern="0" cap="none" spc="0" normalizeH="0" baseline="0" noProof="0" dirty="0">
                  <a:ln>
                    <a:noFill/>
                  </a:ln>
                  <a:solidFill>
                    <a:schemeClr val="tx1"/>
                  </a:solidFill>
                  <a:effectLst/>
                  <a:uLnTx/>
                  <a:uFillTx/>
                  <a:latin typeface="+mn-ea"/>
                  <a:ea typeface="+mn-ea"/>
                  <a:cs typeface="+mn-cs"/>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20427" y="1765855"/>
                <a:ext cx="8523548" cy="4410490"/>
              </a:xfrm>
              <a:blipFill rotWithShape="1">
                <a:blip r:embed="rId2"/>
                <a:stretch>
                  <a:fillRect l="-1502" t="-1383" b="-9959"/>
                </a:stretch>
              </a:blipFill>
            </p:spPr>
            <p:txBody>
              <a:bodyPr/>
              <a:lstStyle/>
              <a:p>
                <a:r>
                  <a:rPr lang="zh-CN" altLang="en-US">
                    <a:noFill/>
                  </a:rPr>
                  <a:t> </a:t>
                </a:r>
              </a:p>
            </p:txBody>
          </p:sp>
        </mc:Fallback>
      </mc:AlternateContent>
      <p:sp>
        <p:nvSpPr>
          <p:cNvPr id="28676" name="日期占位符 3"/>
          <p:cNvSpPr txBox="1">
            <a:spLocks noGrp="1"/>
          </p:cNvSpPr>
          <p:nvPr>
            <p:ph type="dt" sz="half" idx="10"/>
          </p:nvPr>
        </p:nvSpPr>
        <p:spPr>
          <a:xfrm>
            <a:off x="251520" y="6219310"/>
            <a:ext cx="2430270" cy="457200"/>
          </a:xfrm>
        </p:spPr>
        <p:txBody>
          <a:bodyPr anchor="b"/>
          <a:lstStyle/>
          <a:p>
            <a:pPr marL="0" indent="0" eaLnBrk="1" hangingPunct="1">
              <a:spcBef>
                <a:spcPct val="0"/>
              </a:spcBef>
              <a:buClrTx/>
              <a:buSzTx/>
              <a:buFontTx/>
              <a:buNone/>
            </a:pPr>
            <a:fld id="{C152C9F5-A479-42C8-B67B-866D560E2DFA}" type="datetime1">
              <a:rPr lang="zh-CN" altLang="en-US" sz="1400" smtClean="0"/>
              <a:t>2020\1\23 Thursday</a:t>
            </a:fld>
            <a:endParaRPr lang="zh-CN" altLang="en-US" sz="1400" dirty="0"/>
          </a:p>
        </p:txBody>
      </p:sp>
      <p:sp>
        <p:nvSpPr>
          <p:cNvPr id="28677" name="页脚占位符 4"/>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28678" name="灯片编号占位符 5"/>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87</a:t>
            </a:fld>
            <a:endParaRPr lang="en-US" altLang="zh-CN" sz="1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p:sp>
        <p:nvSpPr>
          <p:cNvPr id="3" name="内容占位符 2"/>
          <p:cNvSpPr>
            <a:spLocks noGrp="1"/>
          </p:cNvSpPr>
          <p:nvPr>
            <p:ph idx="1"/>
          </p:nvPr>
        </p:nvSpPr>
        <p:spPr>
          <a:xfrm>
            <a:off x="386535" y="1988840"/>
            <a:ext cx="8568553" cy="4365485"/>
          </a:xfrm>
        </p:spPr>
        <p:txBody>
          <a:bodyPr/>
          <a:lstStyle/>
          <a:p>
            <a:pPr marL="0" indent="0">
              <a:buNone/>
              <a:defRPr/>
            </a:pPr>
            <a:r>
              <a:rPr lang="en-US" altLang="zh-CN" sz="3600" b="1" dirty="0">
                <a:solidFill>
                  <a:srgbClr val="FF0000"/>
                </a:solidFill>
                <a:latin typeface="+mn-ea"/>
                <a:cs typeface="+mn-ea"/>
              </a:rPr>
              <a:t>2</a:t>
            </a:r>
            <a:r>
              <a:rPr lang="zh-CN" altLang="en-US" sz="3600" b="1" dirty="0">
                <a:solidFill>
                  <a:srgbClr val="FF0000"/>
                </a:solidFill>
                <a:latin typeface="+mn-ea"/>
                <a:cs typeface="+mn-ea"/>
              </a:rPr>
              <a:t>．行移位 </a:t>
            </a:r>
            <a:endParaRPr lang="en-US" altLang="zh-CN" sz="3600" b="1" dirty="0">
              <a:solidFill>
                <a:srgbClr val="FF0000"/>
              </a:solidFill>
              <a:latin typeface="+mn-ea"/>
              <a:cs typeface="+mn-ea"/>
            </a:endParaRPr>
          </a:p>
          <a:p>
            <a:pPr>
              <a:buSzPct val="100000"/>
              <a:buFont typeface="Wingdings" pitchFamily="2" charset="2"/>
              <a:buChar char="Ø"/>
            </a:pPr>
            <a:r>
              <a:rPr lang="zh-CN" altLang="en-US" dirty="0">
                <a:solidFill>
                  <a:schemeClr val="tx1">
                    <a:lumMod val="95000"/>
                    <a:lumOff val="5000"/>
                  </a:schemeClr>
                </a:solidFill>
                <a:latin typeface="+mn-ea"/>
              </a:rPr>
              <a:t>行移位是将状态矩阵的各行进行循环移位，不同状态行的位移量不同</a:t>
            </a:r>
            <a:r>
              <a:rPr lang="zh-CN" altLang="en-US" dirty="0" smtClean="0">
                <a:solidFill>
                  <a:schemeClr val="tx1">
                    <a:lumMod val="95000"/>
                    <a:lumOff val="5000"/>
                  </a:schemeClr>
                </a:solidFill>
                <a:latin typeface="+mn-ea"/>
              </a:rPr>
              <a:t>。</a:t>
            </a:r>
            <a:endParaRPr lang="en-US" altLang="zh-CN" dirty="0" smtClean="0">
              <a:solidFill>
                <a:schemeClr val="tx1">
                  <a:lumMod val="95000"/>
                  <a:lumOff val="5000"/>
                </a:schemeClr>
              </a:solidFill>
              <a:latin typeface="+mn-ea"/>
            </a:endParaRPr>
          </a:p>
          <a:p>
            <a:pPr>
              <a:buSzPct val="100000"/>
              <a:buFont typeface="Wingdings" pitchFamily="2" charset="2"/>
              <a:buChar char="Ø"/>
            </a:pPr>
            <a:r>
              <a:rPr lang="zh-CN" altLang="en-US" dirty="0" smtClean="0">
                <a:solidFill>
                  <a:schemeClr val="tx1">
                    <a:lumMod val="95000"/>
                    <a:lumOff val="5000"/>
                  </a:schemeClr>
                </a:solidFill>
                <a:latin typeface="+mn-ea"/>
              </a:rPr>
              <a:t>第</a:t>
            </a:r>
            <a:r>
              <a:rPr lang="en-US" altLang="zh-CN" dirty="0">
                <a:solidFill>
                  <a:schemeClr val="tx1">
                    <a:lumMod val="95000"/>
                    <a:lumOff val="5000"/>
                  </a:schemeClr>
                </a:solidFill>
                <a:latin typeface="+mn-ea"/>
              </a:rPr>
              <a:t>0</a:t>
            </a:r>
            <a:r>
              <a:rPr lang="zh-CN" altLang="en-US" dirty="0">
                <a:solidFill>
                  <a:schemeClr val="tx1">
                    <a:lumMod val="95000"/>
                    <a:lumOff val="5000"/>
                  </a:schemeClr>
                </a:solidFill>
                <a:latin typeface="+mn-ea"/>
              </a:rPr>
              <a:t>行不移动</a:t>
            </a:r>
            <a:r>
              <a:rPr lang="zh-CN" altLang="en-US" dirty="0" smtClean="0">
                <a:solidFill>
                  <a:schemeClr val="tx1">
                    <a:lumMod val="95000"/>
                    <a:lumOff val="5000"/>
                  </a:schemeClr>
                </a:solidFill>
                <a:latin typeface="+mn-ea"/>
              </a:rPr>
              <a:t>，</a:t>
            </a:r>
            <a:endParaRPr lang="en-US" altLang="zh-CN" dirty="0" smtClean="0">
              <a:solidFill>
                <a:schemeClr val="tx1">
                  <a:lumMod val="95000"/>
                  <a:lumOff val="5000"/>
                </a:schemeClr>
              </a:solidFill>
              <a:latin typeface="+mn-ea"/>
            </a:endParaRPr>
          </a:p>
          <a:p>
            <a:pPr>
              <a:buSzPct val="100000"/>
              <a:buFont typeface="Wingdings" pitchFamily="2" charset="2"/>
              <a:buChar char="Ø"/>
            </a:pPr>
            <a:r>
              <a:rPr lang="zh-CN" altLang="en-US" dirty="0" smtClean="0">
                <a:solidFill>
                  <a:schemeClr val="tx1">
                    <a:lumMod val="95000"/>
                    <a:lumOff val="5000"/>
                  </a:schemeClr>
                </a:solidFill>
                <a:latin typeface="+mn-ea"/>
              </a:rPr>
              <a:t>第</a:t>
            </a:r>
            <a:r>
              <a:rPr lang="en-US" altLang="zh-CN" dirty="0">
                <a:solidFill>
                  <a:schemeClr val="tx1">
                    <a:lumMod val="95000"/>
                    <a:lumOff val="5000"/>
                  </a:schemeClr>
                </a:solidFill>
                <a:latin typeface="+mn-ea"/>
              </a:rPr>
              <a:t>1</a:t>
            </a:r>
            <a:r>
              <a:rPr lang="zh-CN" altLang="en-US" dirty="0">
                <a:solidFill>
                  <a:schemeClr val="tx1">
                    <a:lumMod val="95000"/>
                    <a:lumOff val="5000"/>
                  </a:schemeClr>
                </a:solidFill>
                <a:latin typeface="+mn-ea"/>
              </a:rPr>
              <a:t>行循环左移</a:t>
            </a:r>
            <a:r>
              <a:rPr lang="en-US" altLang="zh-CN" dirty="0">
                <a:solidFill>
                  <a:schemeClr val="tx1">
                    <a:lumMod val="95000"/>
                    <a:lumOff val="5000"/>
                  </a:schemeClr>
                </a:solidFill>
                <a:latin typeface="+mn-ea"/>
              </a:rPr>
              <a:t>1</a:t>
            </a:r>
            <a:r>
              <a:rPr lang="zh-CN" altLang="en-US" dirty="0">
                <a:solidFill>
                  <a:schemeClr val="tx1">
                    <a:lumMod val="95000"/>
                    <a:lumOff val="5000"/>
                  </a:schemeClr>
                </a:solidFill>
                <a:latin typeface="+mn-ea"/>
              </a:rPr>
              <a:t>个字节</a:t>
            </a:r>
            <a:r>
              <a:rPr lang="zh-CN" altLang="en-US" dirty="0" smtClean="0">
                <a:solidFill>
                  <a:schemeClr val="tx1">
                    <a:lumMod val="95000"/>
                    <a:lumOff val="5000"/>
                  </a:schemeClr>
                </a:solidFill>
                <a:latin typeface="+mn-ea"/>
              </a:rPr>
              <a:t>，</a:t>
            </a:r>
            <a:endParaRPr lang="en-US" altLang="zh-CN" dirty="0" smtClean="0">
              <a:solidFill>
                <a:schemeClr val="tx1">
                  <a:lumMod val="95000"/>
                  <a:lumOff val="5000"/>
                </a:schemeClr>
              </a:solidFill>
              <a:latin typeface="+mn-ea"/>
            </a:endParaRPr>
          </a:p>
          <a:p>
            <a:pPr>
              <a:buSzPct val="100000"/>
              <a:buFont typeface="Wingdings" pitchFamily="2" charset="2"/>
              <a:buChar char="Ø"/>
            </a:pPr>
            <a:r>
              <a:rPr lang="zh-CN" altLang="en-US" dirty="0" smtClean="0">
                <a:solidFill>
                  <a:schemeClr val="tx1">
                    <a:lumMod val="95000"/>
                    <a:lumOff val="5000"/>
                  </a:schemeClr>
                </a:solidFill>
                <a:latin typeface="+mn-ea"/>
              </a:rPr>
              <a:t>第</a:t>
            </a:r>
            <a:r>
              <a:rPr lang="en-US" altLang="zh-CN" dirty="0">
                <a:solidFill>
                  <a:schemeClr val="tx1">
                    <a:lumMod val="95000"/>
                    <a:lumOff val="5000"/>
                  </a:schemeClr>
                </a:solidFill>
                <a:latin typeface="+mn-ea"/>
              </a:rPr>
              <a:t>2</a:t>
            </a:r>
            <a:r>
              <a:rPr lang="zh-CN" altLang="en-US" dirty="0">
                <a:solidFill>
                  <a:schemeClr val="tx1">
                    <a:lumMod val="95000"/>
                    <a:lumOff val="5000"/>
                  </a:schemeClr>
                </a:solidFill>
                <a:latin typeface="+mn-ea"/>
              </a:rPr>
              <a:t>行循环左移</a:t>
            </a:r>
            <a:r>
              <a:rPr lang="en-US" altLang="zh-CN" dirty="0">
                <a:solidFill>
                  <a:schemeClr val="tx1">
                    <a:lumMod val="95000"/>
                    <a:lumOff val="5000"/>
                  </a:schemeClr>
                </a:solidFill>
                <a:latin typeface="+mn-ea"/>
              </a:rPr>
              <a:t>2</a:t>
            </a:r>
            <a:r>
              <a:rPr lang="zh-CN" altLang="en-US" dirty="0">
                <a:solidFill>
                  <a:schemeClr val="tx1">
                    <a:lumMod val="95000"/>
                    <a:lumOff val="5000"/>
                  </a:schemeClr>
                </a:solidFill>
                <a:latin typeface="+mn-ea"/>
              </a:rPr>
              <a:t>个字节</a:t>
            </a:r>
            <a:r>
              <a:rPr lang="zh-CN" altLang="en-US" dirty="0" smtClean="0">
                <a:solidFill>
                  <a:schemeClr val="tx1">
                    <a:lumMod val="95000"/>
                    <a:lumOff val="5000"/>
                  </a:schemeClr>
                </a:solidFill>
                <a:latin typeface="+mn-ea"/>
              </a:rPr>
              <a:t>，</a:t>
            </a:r>
            <a:endParaRPr lang="en-US" altLang="zh-CN" dirty="0" smtClean="0">
              <a:solidFill>
                <a:schemeClr val="tx1">
                  <a:lumMod val="95000"/>
                  <a:lumOff val="5000"/>
                </a:schemeClr>
              </a:solidFill>
              <a:latin typeface="+mn-ea"/>
            </a:endParaRPr>
          </a:p>
          <a:p>
            <a:pPr>
              <a:buSzPct val="100000"/>
              <a:buFont typeface="Wingdings" pitchFamily="2" charset="2"/>
              <a:buChar char="Ø"/>
            </a:pPr>
            <a:r>
              <a:rPr lang="zh-CN" altLang="en-US" dirty="0" smtClean="0">
                <a:solidFill>
                  <a:schemeClr val="tx1">
                    <a:lumMod val="95000"/>
                    <a:lumOff val="5000"/>
                  </a:schemeClr>
                </a:solidFill>
                <a:latin typeface="+mn-ea"/>
              </a:rPr>
              <a:t>第</a:t>
            </a:r>
            <a:r>
              <a:rPr lang="en-US" altLang="zh-CN" dirty="0">
                <a:solidFill>
                  <a:schemeClr val="tx1">
                    <a:lumMod val="95000"/>
                    <a:lumOff val="5000"/>
                  </a:schemeClr>
                </a:solidFill>
                <a:latin typeface="+mn-ea"/>
              </a:rPr>
              <a:t>3</a:t>
            </a:r>
            <a:r>
              <a:rPr lang="zh-CN" altLang="en-US" dirty="0">
                <a:solidFill>
                  <a:schemeClr val="tx1">
                    <a:lumMod val="95000"/>
                    <a:lumOff val="5000"/>
                  </a:schemeClr>
                </a:solidFill>
                <a:latin typeface="+mn-ea"/>
              </a:rPr>
              <a:t>行循环左移</a:t>
            </a:r>
            <a:r>
              <a:rPr lang="en-US" altLang="zh-CN" dirty="0">
                <a:solidFill>
                  <a:schemeClr val="tx1">
                    <a:lumMod val="95000"/>
                    <a:lumOff val="5000"/>
                  </a:schemeClr>
                </a:solidFill>
                <a:latin typeface="+mn-ea"/>
              </a:rPr>
              <a:t>3</a:t>
            </a:r>
            <a:r>
              <a:rPr lang="zh-CN" altLang="en-US" dirty="0">
                <a:solidFill>
                  <a:schemeClr val="tx1">
                    <a:lumMod val="95000"/>
                    <a:lumOff val="5000"/>
                  </a:schemeClr>
                </a:solidFill>
                <a:latin typeface="+mn-ea"/>
              </a:rPr>
              <a:t>个字节，行移位示意图如图</a:t>
            </a:r>
            <a:r>
              <a:rPr lang="en-US" altLang="zh-CN" dirty="0">
                <a:solidFill>
                  <a:schemeClr val="tx1">
                    <a:lumMod val="95000"/>
                    <a:lumOff val="5000"/>
                  </a:schemeClr>
                </a:solidFill>
                <a:latin typeface="+mn-ea"/>
              </a:rPr>
              <a:t>3.12</a:t>
            </a:r>
            <a:r>
              <a:rPr lang="zh-CN" altLang="en-US" dirty="0">
                <a:solidFill>
                  <a:schemeClr val="tx1">
                    <a:lumMod val="95000"/>
                    <a:lumOff val="5000"/>
                  </a:schemeClr>
                </a:solidFill>
                <a:latin typeface="+mn-ea"/>
              </a:rPr>
              <a:t>所示</a:t>
            </a:r>
            <a:r>
              <a:rPr lang="zh-CN" altLang="en-US" dirty="0" smtClean="0">
                <a:solidFill>
                  <a:schemeClr val="tx1">
                    <a:lumMod val="95000"/>
                    <a:lumOff val="5000"/>
                  </a:schemeClr>
                </a:solidFill>
                <a:latin typeface="+mn-ea"/>
              </a:rPr>
              <a:t>。</a:t>
            </a:r>
            <a:endParaRPr lang="zh-CN" altLang="en-US" dirty="0">
              <a:solidFill>
                <a:schemeClr val="tx1">
                  <a:lumMod val="95000"/>
                  <a:lumOff val="5000"/>
                </a:schemeClr>
              </a:solidFill>
            </a:endParaRPr>
          </a:p>
        </p:txBody>
      </p:sp>
      <p:sp>
        <p:nvSpPr>
          <p:cNvPr id="4" name="日期占位符 3"/>
          <p:cNvSpPr>
            <a:spLocks noGrp="1"/>
          </p:cNvSpPr>
          <p:nvPr>
            <p:ph type="dt" sz="half" idx="10"/>
          </p:nvPr>
        </p:nvSpPr>
        <p:spPr>
          <a:xfrm>
            <a:off x="206515" y="6384805"/>
            <a:ext cx="252028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A4ABA42-305F-4B5D-9820-4DC9613D6B3D}"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88</a:t>
            </a:fld>
            <a:endParaRPr lang="en-US" altLang="zh-CN" sz="1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p:sp>
        <p:nvSpPr>
          <p:cNvPr id="3" name="内容占位符 2"/>
          <p:cNvSpPr>
            <a:spLocks noGrp="1"/>
          </p:cNvSpPr>
          <p:nvPr>
            <p:ph idx="1"/>
          </p:nvPr>
        </p:nvSpPr>
        <p:spPr>
          <a:xfrm>
            <a:off x="386535" y="1988840"/>
            <a:ext cx="8568553" cy="4410490"/>
          </a:xfrm>
        </p:spPr>
        <p:txBody>
          <a:bodyPr/>
          <a:lstStyle/>
          <a:p>
            <a:pPr>
              <a:buSzPct val="100000"/>
              <a:buFont typeface="Wingdings" pitchFamily="2" charset="2"/>
              <a:buChar char="Ø"/>
            </a:pPr>
            <a:r>
              <a:rPr lang="zh-CN" altLang="en-US" dirty="0">
                <a:solidFill>
                  <a:schemeClr val="tx1">
                    <a:lumMod val="95000"/>
                    <a:lumOff val="5000"/>
                  </a:schemeClr>
                </a:solidFill>
                <a:latin typeface="+mn-ea"/>
              </a:rPr>
              <a:t>行移位逆变换是将状态矩阵的每行执行相反的移位操作</a:t>
            </a:r>
            <a:r>
              <a:rPr lang="zh-CN" altLang="en-US" dirty="0" smtClean="0">
                <a:solidFill>
                  <a:schemeClr val="tx1">
                    <a:lumMod val="95000"/>
                    <a:lumOff val="5000"/>
                  </a:schemeClr>
                </a:solidFill>
                <a:latin typeface="+mn-ea"/>
              </a:rPr>
              <a:t>。</a:t>
            </a:r>
            <a:endParaRPr lang="en-US" altLang="zh-CN" dirty="0" smtClean="0">
              <a:solidFill>
                <a:schemeClr val="tx1">
                  <a:lumMod val="95000"/>
                  <a:lumOff val="5000"/>
                </a:schemeClr>
              </a:solidFill>
              <a:latin typeface="+mn-ea"/>
            </a:endParaRPr>
          </a:p>
          <a:p>
            <a:pPr>
              <a:buSzPct val="100000"/>
              <a:buFont typeface="Wingdings" pitchFamily="2" charset="2"/>
              <a:buChar char="Ø"/>
            </a:pPr>
            <a:r>
              <a:rPr lang="zh-CN" altLang="en-US" dirty="0" smtClean="0">
                <a:solidFill>
                  <a:schemeClr val="tx1">
                    <a:lumMod val="95000"/>
                    <a:lumOff val="5000"/>
                  </a:schemeClr>
                </a:solidFill>
                <a:latin typeface="+mn-ea"/>
              </a:rPr>
              <a:t>例如</a:t>
            </a:r>
            <a:r>
              <a:rPr lang="zh-CN" altLang="en-US" dirty="0">
                <a:solidFill>
                  <a:schemeClr val="tx1">
                    <a:lumMod val="95000"/>
                    <a:lumOff val="5000"/>
                  </a:schemeClr>
                </a:solidFill>
                <a:latin typeface="+mn-ea"/>
              </a:rPr>
              <a:t>，</a:t>
            </a:r>
            <a:r>
              <a:rPr lang="en-US" altLang="zh-CN" dirty="0">
                <a:solidFill>
                  <a:schemeClr val="tx1">
                    <a:lumMod val="95000"/>
                    <a:lumOff val="5000"/>
                  </a:schemeClr>
                </a:solidFill>
                <a:latin typeface="+mn-ea"/>
              </a:rPr>
              <a:t>AES-128</a:t>
            </a:r>
            <a:r>
              <a:rPr lang="zh-CN" altLang="en-US" dirty="0">
                <a:solidFill>
                  <a:schemeClr val="tx1">
                    <a:lumMod val="95000"/>
                    <a:lumOff val="5000"/>
                  </a:schemeClr>
                </a:solidFill>
                <a:latin typeface="+mn-ea"/>
              </a:rPr>
              <a:t>中，状态矩阵的第</a:t>
            </a:r>
            <a:r>
              <a:rPr lang="en-US" altLang="zh-CN" dirty="0">
                <a:solidFill>
                  <a:schemeClr val="tx1">
                    <a:lumMod val="95000"/>
                    <a:lumOff val="5000"/>
                  </a:schemeClr>
                </a:solidFill>
                <a:latin typeface="+mn-ea"/>
              </a:rPr>
              <a:t>0</a:t>
            </a:r>
            <a:r>
              <a:rPr lang="zh-CN" altLang="en-US" dirty="0">
                <a:solidFill>
                  <a:schemeClr val="tx1">
                    <a:lumMod val="95000"/>
                    <a:lumOff val="5000"/>
                  </a:schemeClr>
                </a:solidFill>
                <a:latin typeface="+mn-ea"/>
              </a:rPr>
              <a:t>行右移</a:t>
            </a:r>
            <a:r>
              <a:rPr lang="en-US" altLang="zh-CN" dirty="0">
                <a:solidFill>
                  <a:schemeClr val="tx1">
                    <a:lumMod val="95000"/>
                    <a:lumOff val="5000"/>
                  </a:schemeClr>
                </a:solidFill>
                <a:latin typeface="+mn-ea"/>
              </a:rPr>
              <a:t>0</a:t>
            </a:r>
            <a:r>
              <a:rPr lang="zh-CN" altLang="en-US" dirty="0">
                <a:solidFill>
                  <a:schemeClr val="tx1">
                    <a:lumMod val="95000"/>
                    <a:lumOff val="5000"/>
                  </a:schemeClr>
                </a:solidFill>
                <a:latin typeface="+mn-ea"/>
              </a:rPr>
              <a:t>字节</a:t>
            </a:r>
            <a:r>
              <a:rPr lang="zh-CN" altLang="en-US" dirty="0" smtClean="0">
                <a:solidFill>
                  <a:schemeClr val="tx1">
                    <a:lumMod val="95000"/>
                    <a:lumOff val="5000"/>
                  </a:schemeClr>
                </a:solidFill>
                <a:latin typeface="+mn-ea"/>
              </a:rPr>
              <a:t>，</a:t>
            </a:r>
            <a:endParaRPr lang="en-US" altLang="zh-CN" dirty="0" smtClean="0">
              <a:solidFill>
                <a:schemeClr val="tx1">
                  <a:lumMod val="95000"/>
                  <a:lumOff val="5000"/>
                </a:schemeClr>
              </a:solidFill>
              <a:latin typeface="+mn-ea"/>
            </a:endParaRPr>
          </a:p>
          <a:p>
            <a:pPr>
              <a:buSzPct val="100000"/>
              <a:buFont typeface="Wingdings" pitchFamily="2" charset="2"/>
              <a:buChar char="Ø"/>
            </a:pPr>
            <a:r>
              <a:rPr lang="zh-CN" altLang="en-US" dirty="0" smtClean="0">
                <a:solidFill>
                  <a:schemeClr val="tx1">
                    <a:lumMod val="95000"/>
                    <a:lumOff val="5000"/>
                  </a:schemeClr>
                </a:solidFill>
                <a:latin typeface="+mn-ea"/>
              </a:rPr>
              <a:t>第</a:t>
            </a:r>
            <a:r>
              <a:rPr lang="en-US" altLang="zh-CN" dirty="0">
                <a:solidFill>
                  <a:schemeClr val="tx1">
                    <a:lumMod val="95000"/>
                    <a:lumOff val="5000"/>
                  </a:schemeClr>
                </a:solidFill>
                <a:latin typeface="+mn-ea"/>
              </a:rPr>
              <a:t>1</a:t>
            </a:r>
            <a:r>
              <a:rPr lang="zh-CN" altLang="en-US" dirty="0">
                <a:solidFill>
                  <a:schemeClr val="tx1">
                    <a:lumMod val="95000"/>
                    <a:lumOff val="5000"/>
                  </a:schemeClr>
                </a:solidFill>
                <a:latin typeface="+mn-ea"/>
              </a:rPr>
              <a:t>行右移</a:t>
            </a:r>
            <a:r>
              <a:rPr lang="en-US" altLang="zh-CN" dirty="0">
                <a:solidFill>
                  <a:schemeClr val="tx1">
                    <a:lumMod val="95000"/>
                    <a:lumOff val="5000"/>
                  </a:schemeClr>
                </a:solidFill>
                <a:latin typeface="+mn-ea"/>
              </a:rPr>
              <a:t>1</a:t>
            </a:r>
            <a:r>
              <a:rPr lang="zh-CN" altLang="en-US" dirty="0">
                <a:solidFill>
                  <a:schemeClr val="tx1">
                    <a:lumMod val="95000"/>
                    <a:lumOff val="5000"/>
                  </a:schemeClr>
                </a:solidFill>
                <a:latin typeface="+mn-ea"/>
              </a:rPr>
              <a:t>字节</a:t>
            </a:r>
            <a:r>
              <a:rPr lang="zh-CN" altLang="en-US" dirty="0" smtClean="0">
                <a:solidFill>
                  <a:schemeClr val="tx1">
                    <a:lumMod val="95000"/>
                    <a:lumOff val="5000"/>
                  </a:schemeClr>
                </a:solidFill>
                <a:latin typeface="+mn-ea"/>
              </a:rPr>
              <a:t>，</a:t>
            </a:r>
            <a:endParaRPr lang="en-US" altLang="zh-CN" dirty="0" smtClean="0">
              <a:solidFill>
                <a:schemeClr val="tx1">
                  <a:lumMod val="95000"/>
                  <a:lumOff val="5000"/>
                </a:schemeClr>
              </a:solidFill>
              <a:latin typeface="+mn-ea"/>
            </a:endParaRPr>
          </a:p>
          <a:p>
            <a:pPr>
              <a:buSzPct val="100000"/>
              <a:buFont typeface="Wingdings" pitchFamily="2" charset="2"/>
              <a:buChar char="Ø"/>
            </a:pPr>
            <a:r>
              <a:rPr lang="zh-CN" altLang="en-US" dirty="0" smtClean="0">
                <a:solidFill>
                  <a:schemeClr val="tx1">
                    <a:lumMod val="95000"/>
                    <a:lumOff val="5000"/>
                  </a:schemeClr>
                </a:solidFill>
                <a:latin typeface="+mn-ea"/>
              </a:rPr>
              <a:t>第</a:t>
            </a:r>
            <a:r>
              <a:rPr lang="en-US" altLang="zh-CN" dirty="0">
                <a:solidFill>
                  <a:schemeClr val="tx1">
                    <a:lumMod val="95000"/>
                    <a:lumOff val="5000"/>
                  </a:schemeClr>
                </a:solidFill>
                <a:latin typeface="+mn-ea"/>
              </a:rPr>
              <a:t>2</a:t>
            </a:r>
            <a:r>
              <a:rPr lang="zh-CN" altLang="en-US" dirty="0">
                <a:solidFill>
                  <a:schemeClr val="tx1">
                    <a:lumMod val="95000"/>
                    <a:lumOff val="5000"/>
                  </a:schemeClr>
                </a:solidFill>
                <a:latin typeface="+mn-ea"/>
              </a:rPr>
              <a:t>行右移</a:t>
            </a:r>
            <a:r>
              <a:rPr lang="en-US" altLang="zh-CN" dirty="0">
                <a:solidFill>
                  <a:schemeClr val="tx1">
                    <a:lumMod val="95000"/>
                    <a:lumOff val="5000"/>
                  </a:schemeClr>
                </a:solidFill>
                <a:latin typeface="+mn-ea"/>
              </a:rPr>
              <a:t>2</a:t>
            </a:r>
            <a:r>
              <a:rPr lang="zh-CN" altLang="en-US" dirty="0">
                <a:solidFill>
                  <a:schemeClr val="tx1">
                    <a:lumMod val="95000"/>
                    <a:lumOff val="5000"/>
                  </a:schemeClr>
                </a:solidFill>
                <a:latin typeface="+mn-ea"/>
              </a:rPr>
              <a:t>字节</a:t>
            </a:r>
            <a:r>
              <a:rPr lang="zh-CN" altLang="en-US" dirty="0" smtClean="0">
                <a:solidFill>
                  <a:schemeClr val="tx1">
                    <a:lumMod val="95000"/>
                    <a:lumOff val="5000"/>
                  </a:schemeClr>
                </a:solidFill>
                <a:latin typeface="+mn-ea"/>
              </a:rPr>
              <a:t>，</a:t>
            </a:r>
            <a:endParaRPr lang="en-US" altLang="zh-CN" dirty="0" smtClean="0">
              <a:solidFill>
                <a:schemeClr val="tx1">
                  <a:lumMod val="95000"/>
                  <a:lumOff val="5000"/>
                </a:schemeClr>
              </a:solidFill>
              <a:latin typeface="+mn-ea"/>
            </a:endParaRPr>
          </a:p>
          <a:p>
            <a:pPr>
              <a:buSzPct val="100000"/>
              <a:buFont typeface="Wingdings" pitchFamily="2" charset="2"/>
              <a:buChar char="Ø"/>
            </a:pPr>
            <a:r>
              <a:rPr lang="zh-CN" altLang="en-US" dirty="0" smtClean="0">
                <a:solidFill>
                  <a:schemeClr val="tx1">
                    <a:lumMod val="95000"/>
                    <a:lumOff val="5000"/>
                  </a:schemeClr>
                </a:solidFill>
                <a:latin typeface="+mn-ea"/>
              </a:rPr>
              <a:t>第</a:t>
            </a:r>
            <a:r>
              <a:rPr lang="en-US" altLang="zh-CN" dirty="0">
                <a:solidFill>
                  <a:schemeClr val="tx1">
                    <a:lumMod val="95000"/>
                    <a:lumOff val="5000"/>
                  </a:schemeClr>
                </a:solidFill>
                <a:latin typeface="+mn-ea"/>
              </a:rPr>
              <a:t>3</a:t>
            </a:r>
            <a:r>
              <a:rPr lang="zh-CN" altLang="en-US" dirty="0">
                <a:solidFill>
                  <a:schemeClr val="tx1">
                    <a:lumMod val="95000"/>
                    <a:lumOff val="5000"/>
                  </a:schemeClr>
                </a:solidFill>
                <a:latin typeface="+mn-ea"/>
              </a:rPr>
              <a:t>行右移</a:t>
            </a:r>
            <a:r>
              <a:rPr lang="en-US" altLang="zh-CN" dirty="0">
                <a:solidFill>
                  <a:schemeClr val="tx1">
                    <a:lumMod val="95000"/>
                    <a:lumOff val="5000"/>
                  </a:schemeClr>
                </a:solidFill>
                <a:latin typeface="+mn-ea"/>
              </a:rPr>
              <a:t>3</a:t>
            </a:r>
            <a:r>
              <a:rPr lang="zh-CN" altLang="en-US" dirty="0">
                <a:solidFill>
                  <a:schemeClr val="tx1">
                    <a:lumMod val="95000"/>
                    <a:lumOff val="5000"/>
                  </a:schemeClr>
                </a:solidFill>
                <a:latin typeface="+mn-ea"/>
              </a:rPr>
              <a:t>字节</a:t>
            </a:r>
            <a:r>
              <a:rPr lang="zh-CN" altLang="en-US" dirty="0" smtClean="0">
                <a:solidFill>
                  <a:schemeClr val="tx1">
                    <a:lumMod val="95000"/>
                    <a:lumOff val="5000"/>
                  </a:schemeClr>
                </a:solidFill>
                <a:latin typeface="+mn-ea"/>
              </a:rPr>
              <a:t>。</a:t>
            </a:r>
            <a:endParaRPr lang="zh-CN" altLang="en-US" dirty="0">
              <a:solidFill>
                <a:schemeClr val="tx1">
                  <a:lumMod val="95000"/>
                  <a:lumOff val="5000"/>
                </a:schemeClr>
              </a:solidFill>
              <a:latin typeface="+mn-ea"/>
            </a:endParaRPr>
          </a:p>
        </p:txBody>
      </p:sp>
      <p:sp>
        <p:nvSpPr>
          <p:cNvPr id="4" name="日期占位符 3"/>
          <p:cNvSpPr>
            <a:spLocks noGrp="1"/>
          </p:cNvSpPr>
          <p:nvPr>
            <p:ph type="dt" sz="half" idx="10"/>
          </p:nvPr>
        </p:nvSpPr>
        <p:spPr>
          <a:xfrm>
            <a:off x="251519" y="6219310"/>
            <a:ext cx="3015335"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264C8D3-7526-444E-B861-A839FA5C1E4A}"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89</a:t>
            </a:fld>
            <a:endParaRPr lang="en-US" altLang="zh-CN"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2513" y="773748"/>
            <a:ext cx="7793037" cy="1462087"/>
          </a:xfrm>
        </p:spPr>
        <p:txBody>
          <a:bodyPr/>
          <a:lstStyle/>
          <a:p>
            <a:r>
              <a:rPr lang="zh-CN" altLang="en-US" b="1">
                <a:solidFill>
                  <a:srgbClr val="FF0000"/>
                </a:solidFill>
                <a:sym typeface="+mn-ea"/>
              </a:rPr>
              <a:t/>
            </a:r>
            <a:br>
              <a:rPr lang="zh-CN" altLang="en-US" b="1">
                <a:solidFill>
                  <a:srgbClr val="FF0000"/>
                </a:solidFill>
                <a:sym typeface="+mn-ea"/>
              </a:rPr>
            </a:br>
            <a:r>
              <a:rPr lang="zh-CN" altLang="en-US" b="1">
                <a:solidFill>
                  <a:srgbClr val="FF0000"/>
                </a:solidFill>
                <a:sym typeface="+mn-ea"/>
              </a:rPr>
              <a:t>3.1.2 分组密码的基本原理</a:t>
            </a:r>
            <a:r>
              <a:rPr lang="zh-CN" altLang="en-US" b="1">
                <a:solidFill>
                  <a:srgbClr val="FF0000"/>
                </a:solidFill>
              </a:rPr>
              <a:t/>
            </a:r>
            <a:br>
              <a:rPr lang="zh-CN" altLang="en-US" b="1">
                <a:solidFill>
                  <a:srgbClr val="FF0000"/>
                </a:solidFill>
              </a:rPr>
            </a:br>
            <a:endParaRPr lang="zh-CN" altLang="en-US"/>
          </a:p>
        </p:txBody>
      </p:sp>
      <p:sp>
        <p:nvSpPr>
          <p:cNvPr id="3" name="内容占位符 2"/>
          <p:cNvSpPr>
            <a:spLocks noGrp="1"/>
          </p:cNvSpPr>
          <p:nvPr>
            <p:ph idx="1"/>
          </p:nvPr>
        </p:nvSpPr>
        <p:spPr>
          <a:xfrm>
            <a:off x="476545" y="1898830"/>
            <a:ext cx="8474710" cy="4137025"/>
          </a:xfrm>
        </p:spPr>
        <p:txBody>
          <a:bodyPr/>
          <a:lstStyle/>
          <a:p>
            <a:pPr>
              <a:buSzPct val="100000"/>
              <a:buFont typeface="Wingdings" pitchFamily="2" charset="2"/>
              <a:buChar char="Ø"/>
            </a:pPr>
            <a:r>
              <a:rPr lang="zh-CN" altLang="en-US" sz="2800" dirty="0"/>
              <a:t>然而，从能否实现的角度来看，分组长度很大的可逆代换结构是不实际的，实际中通常将</a:t>
            </a:r>
            <a:r>
              <a:rPr lang="zh-CN" altLang="en-US" sz="2800" i="1" dirty="0">
                <a:latin typeface="Times New Roman" panose="02020603050405020304" pitchFamily="18" charset="0"/>
                <a:cs typeface="Times New Roman" panose="02020603050405020304" pitchFamily="18" charset="0"/>
              </a:rPr>
              <a:t>n</a:t>
            </a:r>
            <a:r>
              <a:rPr lang="zh-CN" altLang="en-US" sz="2800" dirty="0"/>
              <a:t>分成较小的段</a:t>
            </a:r>
            <a:r>
              <a:rPr lang="zh-CN" altLang="en-US" sz="2800" dirty="0" smtClean="0"/>
              <a:t>。</a:t>
            </a:r>
            <a:endParaRPr lang="en-US" altLang="zh-CN" sz="2800" dirty="0" smtClean="0"/>
          </a:p>
          <a:p>
            <a:pPr>
              <a:buSzPct val="100000"/>
              <a:buFont typeface="Wingdings" pitchFamily="2" charset="2"/>
              <a:buChar char="Ø"/>
            </a:pPr>
            <a:r>
              <a:rPr lang="zh-CN" altLang="en-US" sz="2800" dirty="0" smtClean="0"/>
              <a:t>例如</a:t>
            </a:r>
            <a:r>
              <a:rPr lang="zh-CN" altLang="en-US" sz="2800" dirty="0"/>
              <a:t>，可选</a:t>
            </a:r>
            <a:r>
              <a:rPr lang="en-US" altLang="zh-CN" sz="2800" i="1"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r</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n</a:t>
            </a:r>
            <a:r>
              <a:rPr lang="en-US" altLang="zh-CN" sz="2800" baseline="-25000" dirty="0">
                <a:latin typeface="Times New Roman" panose="02020603050405020304" pitchFamily="18" charset="0"/>
                <a:cs typeface="Times New Roman" panose="02020603050405020304" pitchFamily="18" charset="0"/>
              </a:rPr>
              <a:t>0</a:t>
            </a:r>
            <a:r>
              <a:rPr lang="zh-CN" altLang="en-US" sz="2800" dirty="0"/>
              <a:t>，其中</a:t>
            </a:r>
            <a:r>
              <a:rPr lang="zh-CN" altLang="en-US" sz="2800" i="1" dirty="0">
                <a:latin typeface="Times New Roman" panose="02020603050405020304" pitchFamily="18" charset="0"/>
                <a:cs typeface="Times New Roman" panose="02020603050405020304" pitchFamily="18" charset="0"/>
              </a:rPr>
              <a:t>r</a:t>
            </a:r>
            <a:r>
              <a:rPr lang="zh-CN" altLang="en-US" sz="2800" dirty="0"/>
              <a:t>和</a:t>
            </a:r>
            <a:r>
              <a:rPr lang="zh-CN" altLang="en-US" sz="2800" i="1" dirty="0">
                <a:latin typeface="Times New Roman" panose="02020603050405020304" pitchFamily="18" charset="0"/>
                <a:cs typeface="Times New Roman" panose="02020603050405020304" pitchFamily="18" charset="0"/>
              </a:rPr>
              <a:t>n</a:t>
            </a:r>
            <a:r>
              <a:rPr lang="zh-CN" altLang="en-US" sz="2800" baseline="-25000" dirty="0">
                <a:latin typeface="Times New Roman" panose="02020603050405020304" pitchFamily="18" charset="0"/>
                <a:cs typeface="Times New Roman" panose="02020603050405020304" pitchFamily="18" charset="0"/>
              </a:rPr>
              <a:t>0</a:t>
            </a:r>
            <a:r>
              <a:rPr lang="zh-CN" altLang="en-US" sz="2800" dirty="0"/>
              <a:t>都是正整数，将设计</a:t>
            </a:r>
            <a:r>
              <a:rPr lang="zh-CN" altLang="en-US" sz="2800" i="1" dirty="0">
                <a:latin typeface="Times New Roman" panose="02020603050405020304" pitchFamily="18" charset="0"/>
                <a:cs typeface="Times New Roman" panose="02020603050405020304" pitchFamily="18" charset="0"/>
              </a:rPr>
              <a:t>n</a:t>
            </a:r>
            <a:r>
              <a:rPr lang="zh-CN" altLang="en-US" sz="2800" dirty="0"/>
              <a:t>个变量的代换变为设计</a:t>
            </a:r>
            <a:r>
              <a:rPr lang="zh-CN" altLang="en-US" sz="2800" i="1" dirty="0"/>
              <a:t>r</a:t>
            </a:r>
            <a:r>
              <a:rPr lang="zh-CN" altLang="en-US" sz="2800" dirty="0"/>
              <a:t>个较小的子代换，而每个子代换只有个</a:t>
            </a:r>
            <a:r>
              <a:rPr lang="zh-CN" altLang="en-US" sz="2800" i="1" dirty="0">
                <a:latin typeface="Times New Roman" panose="02020603050405020304" pitchFamily="18" charset="0"/>
                <a:cs typeface="Times New Roman" panose="02020603050405020304" pitchFamily="18" charset="0"/>
                <a:sym typeface="+mn-ea"/>
              </a:rPr>
              <a:t>n</a:t>
            </a:r>
            <a:r>
              <a:rPr lang="zh-CN" altLang="en-US" sz="2800" baseline="-25000" dirty="0">
                <a:latin typeface="Times New Roman" panose="02020603050405020304" pitchFamily="18" charset="0"/>
                <a:cs typeface="Times New Roman" panose="02020603050405020304" pitchFamily="18" charset="0"/>
                <a:sym typeface="+mn-ea"/>
              </a:rPr>
              <a:t>0</a:t>
            </a:r>
            <a:r>
              <a:rPr lang="zh-CN" altLang="en-US" sz="2800" dirty="0"/>
              <a:t>输入变量</a:t>
            </a:r>
            <a:r>
              <a:rPr lang="zh-CN" altLang="en-US" sz="2800" dirty="0" smtClean="0"/>
              <a:t>。</a:t>
            </a:r>
            <a:endParaRPr lang="en-US" altLang="zh-CN" sz="2800" dirty="0" smtClean="0"/>
          </a:p>
          <a:p>
            <a:pPr>
              <a:buSzPct val="100000"/>
              <a:buFont typeface="Wingdings" pitchFamily="2" charset="2"/>
              <a:buChar char="Ø"/>
            </a:pPr>
            <a:r>
              <a:rPr lang="zh-CN" altLang="en-US" sz="2800" dirty="0" smtClean="0"/>
              <a:t>一般</a:t>
            </a:r>
            <a:r>
              <a:rPr lang="zh-CN" altLang="en-US" sz="2800" i="1" dirty="0">
                <a:latin typeface="Times New Roman" panose="02020603050405020304" pitchFamily="18" charset="0"/>
                <a:cs typeface="Times New Roman" panose="02020603050405020304" pitchFamily="18" charset="0"/>
                <a:sym typeface="+mn-ea"/>
              </a:rPr>
              <a:t>n</a:t>
            </a:r>
            <a:r>
              <a:rPr lang="zh-CN" altLang="en-US" sz="2800" baseline="-25000" dirty="0">
                <a:latin typeface="Times New Roman" panose="02020603050405020304" pitchFamily="18" charset="0"/>
                <a:cs typeface="Times New Roman" panose="02020603050405020304" pitchFamily="18" charset="0"/>
                <a:sym typeface="+mn-ea"/>
              </a:rPr>
              <a:t>0</a:t>
            </a:r>
            <a:r>
              <a:rPr lang="zh-CN" altLang="en-US" sz="2800" dirty="0"/>
              <a:t>都不太大，称每个子代换为代换盒，简称</a:t>
            </a:r>
            <a:r>
              <a:rPr lang="zh-CN" altLang="en-US" sz="2800" dirty="0">
                <a:latin typeface="Times New Roman" panose="02020603050405020304" pitchFamily="18" charset="0"/>
                <a:cs typeface="Times New Roman" panose="02020603050405020304" pitchFamily="18" charset="0"/>
              </a:rPr>
              <a:t>S</a:t>
            </a:r>
            <a:r>
              <a:rPr lang="zh-CN" altLang="en-US" sz="2800" dirty="0"/>
              <a:t>盒。例如，</a:t>
            </a:r>
            <a:r>
              <a:rPr lang="zh-CN" altLang="en-US" sz="2800" dirty="0">
                <a:latin typeface="Times New Roman" panose="02020603050405020304" pitchFamily="18" charset="0"/>
                <a:cs typeface="Times New Roman" panose="02020603050405020304" pitchFamily="18" charset="0"/>
              </a:rPr>
              <a:t>DES</a:t>
            </a:r>
            <a:r>
              <a:rPr lang="zh-CN" altLang="en-US" sz="2800" dirty="0"/>
              <a:t>中将输入为</a:t>
            </a:r>
            <a:r>
              <a:rPr lang="zh-CN" altLang="en-US" sz="2800" dirty="0">
                <a:latin typeface="Times New Roman" panose="02020603050405020304" pitchFamily="18" charset="0"/>
                <a:cs typeface="Times New Roman" panose="02020603050405020304" pitchFamily="18" charset="0"/>
              </a:rPr>
              <a:t>48bit</a:t>
            </a:r>
            <a:r>
              <a:rPr lang="zh-CN" altLang="en-US" sz="2800" dirty="0"/>
              <a:t>、输出为</a:t>
            </a:r>
            <a:r>
              <a:rPr lang="zh-CN" altLang="en-US" sz="2800" dirty="0">
                <a:latin typeface="Times New Roman" panose="02020603050405020304" pitchFamily="18" charset="0"/>
                <a:cs typeface="Times New Roman" panose="02020603050405020304" pitchFamily="18" charset="0"/>
              </a:rPr>
              <a:t>32bit</a:t>
            </a:r>
            <a:r>
              <a:rPr lang="zh-CN" altLang="en-US" sz="2800" dirty="0"/>
              <a:t>的代换用</a:t>
            </a:r>
            <a:r>
              <a:rPr lang="zh-CN" altLang="en-US" sz="2800" dirty="0">
                <a:latin typeface="Times New Roman" panose="02020603050405020304" pitchFamily="18" charset="0"/>
                <a:cs typeface="Times New Roman" panose="02020603050405020304" pitchFamily="18" charset="0"/>
              </a:rPr>
              <a:t>8</a:t>
            </a:r>
            <a:r>
              <a:rPr lang="zh-CN" altLang="en-US" sz="2800" dirty="0"/>
              <a:t>个</a:t>
            </a:r>
            <a:r>
              <a:rPr lang="zh-CN" altLang="en-US" sz="2800" dirty="0">
                <a:latin typeface="Times New Roman" panose="02020603050405020304" pitchFamily="18" charset="0"/>
                <a:cs typeface="Times New Roman" panose="02020603050405020304" pitchFamily="18" charset="0"/>
              </a:rPr>
              <a:t>S</a:t>
            </a:r>
            <a:r>
              <a:rPr lang="zh-CN" altLang="en-US" sz="2800" dirty="0"/>
              <a:t>盒来实现，每个</a:t>
            </a:r>
            <a:r>
              <a:rPr lang="zh-CN" altLang="en-US" sz="2800" dirty="0">
                <a:latin typeface="Times New Roman" panose="02020603050405020304" pitchFamily="18" charset="0"/>
                <a:cs typeface="Times New Roman" panose="02020603050405020304" pitchFamily="18" charset="0"/>
              </a:rPr>
              <a:t>S</a:t>
            </a:r>
            <a:r>
              <a:rPr lang="zh-CN" altLang="en-US" sz="2800" dirty="0"/>
              <a:t>盒的输入端数仅为</a:t>
            </a:r>
            <a:r>
              <a:rPr lang="zh-CN" altLang="en-US" sz="2800" dirty="0">
                <a:latin typeface="Times New Roman" panose="02020603050405020304" pitchFamily="18" charset="0"/>
                <a:cs typeface="Times New Roman" panose="02020603050405020304" pitchFamily="18" charset="0"/>
              </a:rPr>
              <a:t>6bit</a:t>
            </a:r>
            <a:r>
              <a:rPr lang="zh-CN" altLang="en-US" sz="2800" dirty="0"/>
              <a:t>，输出端数仅为</a:t>
            </a:r>
            <a:r>
              <a:rPr lang="zh-CN" altLang="en-US" sz="2800" dirty="0">
                <a:latin typeface="Times New Roman" panose="02020603050405020304" pitchFamily="18" charset="0"/>
                <a:cs typeface="Times New Roman" panose="02020603050405020304" pitchFamily="18" charset="0"/>
              </a:rPr>
              <a:t>4bit</a:t>
            </a:r>
            <a:r>
              <a:rPr lang="zh-CN" altLang="en-US" sz="2800" dirty="0"/>
              <a:t>。</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BBDB8DE-3010-440C-91AE-00DD03D56A5F}"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219" name="页脚占位符 3"/>
          <p:cNvSpPr txBox="1">
            <a:spLocks noGrp="1"/>
          </p:cNvSpPr>
          <p:nvPr>
            <p:ph type="ftr" sz="quarter" idx="11"/>
          </p:nvPr>
        </p:nvSpPr>
        <p:spPr/>
        <p:txBody>
          <a:bodyPr anchor="b"/>
          <a:lstStyle/>
          <a:p>
            <a:pPr marL="0" indent="0" algn="ctr" eaLnBrk="1" hangingPunct="1">
              <a:spcBef>
                <a:spcPct val="0"/>
              </a:spcBef>
              <a:buClrTx/>
              <a:buSzTx/>
              <a:buFontTx/>
              <a:buNone/>
            </a:pPr>
            <a:r>
              <a:rPr lang="zh-CN" altLang="en-US" sz="1400" smtClean="0"/>
              <a:t>密码学</a:t>
            </a:r>
            <a:r>
              <a:rPr lang="en-US" altLang="zh-CN" sz="1400" smtClean="0"/>
              <a:t>---</a:t>
            </a:r>
            <a:r>
              <a:rPr lang="zh-CN" altLang="en-US" sz="1400" smtClean="0"/>
              <a:t>基础理论与应用</a:t>
            </a:r>
            <a:endParaRPr lang="en-US" altLang="zh-CN" sz="1400" dirty="0"/>
          </a:p>
        </p:txBody>
      </p:sp>
      <p:sp>
        <p:nvSpPr>
          <p:cNvPr id="9220" name="灯片编号占位符 4"/>
          <p:cNvSpPr txBox="1">
            <a:spLocks noGrp="1"/>
          </p:cNvSpPr>
          <p:nvPr>
            <p:ph type="sldNum" sz="quarter" idx="12"/>
          </p:nvPr>
        </p:nvSpPr>
        <p:spPr/>
        <p:txBody>
          <a:bodyPr anchor="b"/>
          <a:lstStyle/>
          <a:p>
            <a:pPr marL="0" indent="0" algn="r" eaLnBrk="1" hangingPunct="1">
              <a:spcBef>
                <a:spcPct val="0"/>
              </a:spcBef>
              <a:buClrTx/>
              <a:buSzTx/>
              <a:buFontTx/>
              <a:buNone/>
            </a:pPr>
            <a:fld id="{9A0DB2DC-4C9A-4742-B13C-FB6460FD3503}" type="slidenum">
              <a:rPr lang="en-US" altLang="zh-CN" sz="1400" dirty="0"/>
              <a:t>9</a:t>
            </a:fld>
            <a:endParaRPr lang="en-US" altLang="zh-CN" sz="14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p:sp>
        <p:nvSpPr>
          <p:cNvPr id="3" name="内容占位符 2"/>
          <p:cNvSpPr>
            <a:spLocks noGrp="1"/>
          </p:cNvSpPr>
          <p:nvPr>
            <p:ph idx="1"/>
          </p:nvPr>
        </p:nvSpPr>
        <p:spPr>
          <a:xfrm>
            <a:off x="386535" y="1988840"/>
            <a:ext cx="8568553" cy="4410490"/>
          </a:xfrm>
        </p:spPr>
        <p:txBody>
          <a:bodyPr/>
          <a:lstStyle/>
          <a:p>
            <a:pPr>
              <a:buSzPct val="100000"/>
              <a:buFont typeface="Wingdings" pitchFamily="2" charset="2"/>
              <a:buChar char="Ø"/>
            </a:pPr>
            <a:r>
              <a:rPr lang="zh-CN" altLang="en-US" dirty="0" smtClean="0">
                <a:solidFill>
                  <a:schemeClr val="tx1">
                    <a:lumMod val="95000"/>
                    <a:lumOff val="5000"/>
                  </a:schemeClr>
                </a:solidFill>
                <a:latin typeface="+mn-ea"/>
              </a:rPr>
              <a:t>行</a:t>
            </a:r>
            <a:r>
              <a:rPr lang="zh-CN" altLang="en-US" dirty="0">
                <a:solidFill>
                  <a:schemeClr val="tx1">
                    <a:lumMod val="95000"/>
                    <a:lumOff val="5000"/>
                  </a:schemeClr>
                </a:solidFill>
                <a:latin typeface="+mn-ea"/>
              </a:rPr>
              <a:t>移位</a:t>
            </a:r>
            <a:r>
              <a:rPr lang="zh-CN" altLang="en-US" dirty="0" smtClean="0">
                <a:solidFill>
                  <a:schemeClr val="tx1">
                    <a:lumMod val="95000"/>
                    <a:lumOff val="5000"/>
                  </a:schemeClr>
                </a:solidFill>
                <a:latin typeface="+mn-ea"/>
              </a:rPr>
              <a:t>虽然简单</a:t>
            </a:r>
            <a:r>
              <a:rPr lang="zh-CN" altLang="en-US" dirty="0">
                <a:solidFill>
                  <a:schemeClr val="tx1">
                    <a:lumMod val="95000"/>
                    <a:lumOff val="5000"/>
                  </a:schemeClr>
                </a:solidFill>
                <a:latin typeface="+mn-ea"/>
              </a:rPr>
              <a:t>，但是相当有用</a:t>
            </a:r>
            <a:r>
              <a:rPr lang="zh-CN" altLang="en-US" dirty="0" smtClean="0">
                <a:solidFill>
                  <a:schemeClr val="tx1">
                    <a:lumMod val="95000"/>
                    <a:lumOff val="5000"/>
                  </a:schemeClr>
                </a:solidFill>
                <a:latin typeface="+mn-ea"/>
              </a:rPr>
              <a:t>。</a:t>
            </a:r>
            <a:endParaRPr lang="en-US" altLang="zh-CN" dirty="0" smtClean="0">
              <a:solidFill>
                <a:schemeClr val="tx1">
                  <a:lumMod val="95000"/>
                  <a:lumOff val="5000"/>
                </a:schemeClr>
              </a:solidFill>
              <a:latin typeface="+mn-ea"/>
            </a:endParaRPr>
          </a:p>
          <a:p>
            <a:pPr>
              <a:buSzPct val="100000"/>
              <a:buFont typeface="Wingdings" pitchFamily="2" charset="2"/>
              <a:buChar char="Ø"/>
            </a:pPr>
            <a:r>
              <a:rPr lang="zh-CN" altLang="en-US" dirty="0" smtClean="0">
                <a:solidFill>
                  <a:schemeClr val="tx1">
                    <a:lumMod val="95000"/>
                    <a:lumOff val="5000"/>
                  </a:schemeClr>
                </a:solidFill>
                <a:latin typeface="+mn-ea"/>
              </a:rPr>
              <a:t>它</a:t>
            </a:r>
            <a:r>
              <a:rPr lang="zh-CN" altLang="en-US" dirty="0">
                <a:solidFill>
                  <a:schemeClr val="tx1">
                    <a:lumMod val="95000"/>
                    <a:lumOff val="5000"/>
                  </a:schemeClr>
                </a:solidFill>
                <a:latin typeface="+mn-ea"/>
              </a:rPr>
              <a:t>将某个字节从其中一列移到另一列中，它的线性距离是</a:t>
            </a:r>
            <a:r>
              <a:rPr lang="en-US" altLang="zh-CN" dirty="0">
                <a:solidFill>
                  <a:schemeClr val="tx1">
                    <a:lumMod val="95000"/>
                    <a:lumOff val="5000"/>
                  </a:schemeClr>
                </a:solidFill>
                <a:latin typeface="+mn-ea"/>
              </a:rPr>
              <a:t>4</a:t>
            </a:r>
            <a:r>
              <a:rPr lang="zh-CN" altLang="en-US" dirty="0">
                <a:solidFill>
                  <a:schemeClr val="tx1">
                    <a:lumMod val="95000"/>
                    <a:lumOff val="5000"/>
                  </a:schemeClr>
                </a:solidFill>
                <a:latin typeface="+mn-ea"/>
              </a:rPr>
              <a:t>字节（</a:t>
            </a:r>
            <a:r>
              <a:rPr lang="en-US" altLang="zh-CN" dirty="0">
                <a:solidFill>
                  <a:schemeClr val="tx1">
                    <a:lumMod val="95000"/>
                    <a:lumOff val="5000"/>
                  </a:schemeClr>
                </a:solidFill>
                <a:latin typeface="+mn-ea"/>
              </a:rPr>
              <a:t>1</a:t>
            </a:r>
            <a:r>
              <a:rPr lang="zh-CN" altLang="en-US" dirty="0">
                <a:solidFill>
                  <a:schemeClr val="tx1">
                    <a:lumMod val="95000"/>
                    <a:lumOff val="5000"/>
                  </a:schemeClr>
                </a:solidFill>
                <a:latin typeface="+mn-ea"/>
              </a:rPr>
              <a:t>个字）的倍数，同时这个变换确保了某列的</a:t>
            </a:r>
            <a:r>
              <a:rPr lang="en-US" altLang="zh-CN" dirty="0">
                <a:solidFill>
                  <a:schemeClr val="tx1">
                    <a:lumMod val="95000"/>
                    <a:lumOff val="5000"/>
                  </a:schemeClr>
                </a:solidFill>
                <a:latin typeface="+mn-ea"/>
              </a:rPr>
              <a:t>4</a:t>
            </a:r>
            <a:r>
              <a:rPr lang="zh-CN" altLang="en-US" dirty="0">
                <a:solidFill>
                  <a:schemeClr val="tx1">
                    <a:lumMod val="95000"/>
                    <a:lumOff val="5000"/>
                  </a:schemeClr>
                </a:solidFill>
                <a:latin typeface="+mn-ea"/>
              </a:rPr>
              <a:t>字节被扩展到了</a:t>
            </a:r>
            <a:r>
              <a:rPr lang="en-US" altLang="zh-CN" dirty="0">
                <a:solidFill>
                  <a:schemeClr val="tx1">
                    <a:lumMod val="95000"/>
                    <a:lumOff val="5000"/>
                  </a:schemeClr>
                </a:solidFill>
                <a:latin typeface="+mn-ea"/>
              </a:rPr>
              <a:t>4</a:t>
            </a:r>
            <a:r>
              <a:rPr lang="zh-CN" altLang="en-US" dirty="0">
                <a:solidFill>
                  <a:schemeClr val="tx1">
                    <a:lumMod val="95000"/>
                    <a:lumOff val="5000"/>
                  </a:schemeClr>
                </a:solidFill>
                <a:latin typeface="+mn-ea"/>
              </a:rPr>
              <a:t>个不同的列。 </a:t>
            </a:r>
          </a:p>
        </p:txBody>
      </p:sp>
      <p:sp>
        <p:nvSpPr>
          <p:cNvPr id="4" name="日期占位符 3"/>
          <p:cNvSpPr>
            <a:spLocks noGrp="1"/>
          </p:cNvSpPr>
          <p:nvPr>
            <p:ph type="dt" sz="half" idx="10"/>
          </p:nvPr>
        </p:nvSpPr>
        <p:spPr>
          <a:xfrm>
            <a:off x="251520" y="6219310"/>
            <a:ext cx="243027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264C8D3-7526-444E-B861-A839FA5C1E4A}"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8"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90</a:t>
            </a:fld>
            <a:endParaRPr lang="en-US" altLang="zh-CN" sz="1400" dirty="0"/>
          </a:p>
        </p:txBody>
      </p:sp>
    </p:spTree>
    <p:extLst>
      <p:ext uri="{BB962C8B-B14F-4D97-AF65-F5344CB8AC3E}">
        <p14:creationId xmlns:p14="http://schemas.microsoft.com/office/powerpoint/2010/main" val="22105895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p:sp>
        <p:nvSpPr>
          <p:cNvPr id="3" name="内容占位符 2"/>
          <p:cNvSpPr>
            <a:spLocks noGrp="1"/>
          </p:cNvSpPr>
          <p:nvPr>
            <p:ph idx="1"/>
          </p:nvPr>
        </p:nvSpPr>
        <p:spPr>
          <a:xfrm>
            <a:off x="375422" y="1809638"/>
            <a:ext cx="8568553" cy="4634697"/>
          </a:xfrm>
        </p:spPr>
        <p:txBody>
          <a:bodyPr/>
          <a:lstStyle/>
          <a:p>
            <a:pPr marL="0" indent="0">
              <a:buNone/>
              <a:defRPr/>
            </a:pPr>
            <a:r>
              <a:rPr lang="en-US" altLang="zh-CN" sz="3600" b="1" dirty="0">
                <a:solidFill>
                  <a:srgbClr val="FF0000"/>
                </a:solidFill>
                <a:latin typeface="+mn-ea"/>
                <a:cs typeface="+mn-ea"/>
              </a:rPr>
              <a:t>3</a:t>
            </a:r>
            <a:r>
              <a:rPr lang="zh-CN" altLang="en-US" sz="3600" b="1" dirty="0">
                <a:solidFill>
                  <a:srgbClr val="FF0000"/>
                </a:solidFill>
                <a:latin typeface="+mn-ea"/>
                <a:cs typeface="+mn-ea"/>
              </a:rPr>
              <a:t>．列混合</a:t>
            </a:r>
            <a:endParaRPr lang="en-US" altLang="zh-CN" sz="3600" b="1" dirty="0">
              <a:solidFill>
                <a:srgbClr val="FF0000"/>
              </a:solidFill>
              <a:latin typeface="+mn-ea"/>
              <a:cs typeface="+mn-ea"/>
            </a:endParaRPr>
          </a:p>
          <a:p>
            <a:pPr marL="0" indent="720000">
              <a:buNone/>
            </a:pPr>
            <a:r>
              <a:rPr lang="zh-CN" altLang="en-US" dirty="0">
                <a:solidFill>
                  <a:schemeClr val="tx1">
                    <a:lumMod val="95000"/>
                    <a:lumOff val="5000"/>
                  </a:schemeClr>
                </a:solidFill>
                <a:latin typeface="+mn-ea"/>
              </a:rPr>
              <a:t>列混合变换是一个替代操作，是</a:t>
            </a:r>
            <a:r>
              <a:rPr lang="en-US" altLang="zh-CN" dirty="0">
                <a:solidFill>
                  <a:schemeClr val="tx1">
                    <a:lumMod val="95000"/>
                    <a:lumOff val="5000"/>
                  </a:schemeClr>
                </a:solidFill>
                <a:latin typeface="+mn-ea"/>
              </a:rPr>
              <a:t>AES</a:t>
            </a:r>
            <a:r>
              <a:rPr lang="zh-CN" altLang="en-US" dirty="0">
                <a:solidFill>
                  <a:schemeClr val="tx1">
                    <a:lumMod val="95000"/>
                    <a:lumOff val="5000"/>
                  </a:schemeClr>
                </a:solidFill>
                <a:latin typeface="+mn-ea"/>
              </a:rPr>
              <a:t>算法中最具技巧性的部分。该步骤的设计中包含了多个方面，包括维数、线性性、扩散性和在</a:t>
            </a:r>
            <a:r>
              <a:rPr lang="en-US" altLang="zh-CN" dirty="0">
                <a:solidFill>
                  <a:schemeClr val="tx1">
                    <a:lumMod val="95000"/>
                    <a:lumOff val="5000"/>
                  </a:schemeClr>
                </a:solidFill>
                <a:latin typeface="+mn-ea"/>
              </a:rPr>
              <a:t>8</a:t>
            </a:r>
            <a:r>
              <a:rPr lang="zh-CN" altLang="en-US" dirty="0">
                <a:solidFill>
                  <a:schemeClr val="tx1">
                    <a:lumMod val="95000"/>
                    <a:lumOff val="5000"/>
                  </a:schemeClr>
                </a:solidFill>
                <a:latin typeface="+mn-ea"/>
              </a:rPr>
              <a:t>位处理器上的运算性能，它只在</a:t>
            </a:r>
            <a:r>
              <a:rPr lang="en-US" altLang="zh-CN" dirty="0">
                <a:solidFill>
                  <a:schemeClr val="tx1">
                    <a:lumMod val="95000"/>
                    <a:lumOff val="5000"/>
                  </a:schemeClr>
                </a:solidFill>
                <a:latin typeface="+mn-ea"/>
              </a:rPr>
              <a:t>AES</a:t>
            </a:r>
            <a:r>
              <a:rPr lang="zh-CN" altLang="en-US" dirty="0">
                <a:solidFill>
                  <a:schemeClr val="tx1">
                    <a:lumMod val="95000"/>
                    <a:lumOff val="5000"/>
                  </a:schemeClr>
                </a:solidFill>
                <a:latin typeface="+mn-ea"/>
              </a:rPr>
              <a:t>的第 </a:t>
            </a:r>
            <a:r>
              <a:rPr lang="en-US" altLang="zh-CN" dirty="0">
                <a:solidFill>
                  <a:schemeClr val="tx1">
                    <a:lumMod val="95000"/>
                    <a:lumOff val="5000"/>
                  </a:schemeClr>
                </a:solidFill>
                <a:latin typeface="+mn-ea"/>
              </a:rPr>
              <a:t>0</a:t>
            </a:r>
            <a:r>
              <a:rPr lang="zh-CN" altLang="en-US" dirty="0">
                <a:solidFill>
                  <a:schemeClr val="tx1">
                    <a:lumMod val="95000"/>
                    <a:lumOff val="5000"/>
                  </a:schemeClr>
                </a:solidFill>
                <a:latin typeface="+mn-ea"/>
              </a:rPr>
              <a:t>，</a:t>
            </a:r>
            <a:r>
              <a:rPr lang="en-US" altLang="zh-CN" dirty="0">
                <a:solidFill>
                  <a:schemeClr val="tx1">
                    <a:lumMod val="95000"/>
                    <a:lumOff val="5000"/>
                  </a:schemeClr>
                </a:solidFill>
                <a:latin typeface="+mn-ea"/>
              </a:rPr>
              <a:t>1</a:t>
            </a:r>
            <a:r>
              <a:rPr lang="zh-CN" altLang="en-US" dirty="0">
                <a:solidFill>
                  <a:schemeClr val="tx1">
                    <a:lumMod val="95000"/>
                    <a:lumOff val="5000"/>
                  </a:schemeClr>
                </a:solidFill>
                <a:latin typeface="+mn-ea"/>
              </a:rPr>
              <a:t>，</a:t>
            </a:r>
            <a:r>
              <a:rPr lang="en-US" altLang="zh-CN" dirty="0">
                <a:solidFill>
                  <a:schemeClr val="tx1">
                    <a:lumMod val="95000"/>
                    <a:lumOff val="5000"/>
                  </a:schemeClr>
                </a:solidFill>
                <a:latin typeface="+mn-ea"/>
              </a:rPr>
              <a:t>…</a:t>
            </a:r>
            <a:r>
              <a:rPr lang="zh-CN" altLang="en-US" dirty="0">
                <a:solidFill>
                  <a:schemeClr val="tx1">
                    <a:lumMod val="95000"/>
                    <a:lumOff val="5000"/>
                  </a:schemeClr>
                </a:solidFill>
                <a:latin typeface="+mn-ea"/>
              </a:rPr>
              <a:t>，</a:t>
            </a:r>
            <a:r>
              <a:rPr lang="en-US" altLang="zh-CN" dirty="0" smtClean="0">
                <a:solidFill>
                  <a:schemeClr val="tx1">
                    <a:lumMod val="95000"/>
                    <a:lumOff val="5000"/>
                  </a:schemeClr>
                </a:solidFill>
                <a:latin typeface="+mn-ea"/>
              </a:rPr>
              <a:t>Nr-1</a:t>
            </a:r>
            <a:r>
              <a:rPr lang="zh-CN" altLang="en-US" dirty="0" smtClean="0">
                <a:solidFill>
                  <a:schemeClr val="tx1">
                    <a:lumMod val="95000"/>
                    <a:lumOff val="5000"/>
                  </a:schemeClr>
                </a:solidFill>
                <a:latin typeface="+mn-ea"/>
              </a:rPr>
              <a:t>轮</a:t>
            </a:r>
            <a:r>
              <a:rPr lang="zh-CN" altLang="en-US" dirty="0">
                <a:solidFill>
                  <a:schemeClr val="tx1">
                    <a:lumMod val="95000"/>
                    <a:lumOff val="5000"/>
                  </a:schemeClr>
                </a:solidFill>
                <a:latin typeface="+mn-ea"/>
              </a:rPr>
              <a:t>中使用</a:t>
            </a:r>
            <a:r>
              <a:rPr lang="zh-CN" altLang="en-US" dirty="0" smtClean="0">
                <a:solidFill>
                  <a:schemeClr val="tx1">
                    <a:lumMod val="95000"/>
                    <a:lumOff val="5000"/>
                  </a:schemeClr>
                </a:solidFill>
                <a:latin typeface="+mn-ea"/>
              </a:rPr>
              <a:t>。</a:t>
            </a:r>
            <a:endParaRPr lang="zh-CN" altLang="en-US" dirty="0">
              <a:solidFill>
                <a:schemeClr val="tx1">
                  <a:lumMod val="95000"/>
                  <a:lumOff val="5000"/>
                </a:schemeClr>
              </a:solidFill>
              <a:latin typeface="+mn-ea"/>
            </a:endParaRPr>
          </a:p>
        </p:txBody>
      </p:sp>
      <p:sp>
        <p:nvSpPr>
          <p:cNvPr id="4" name="日期占位符 3"/>
          <p:cNvSpPr>
            <a:spLocks noGrp="1"/>
          </p:cNvSpPr>
          <p:nvPr>
            <p:ph type="dt" sz="half" idx="10"/>
          </p:nvPr>
        </p:nvSpPr>
        <p:spPr>
          <a:xfrm>
            <a:off x="251520" y="6219310"/>
            <a:ext cx="297033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E2EAE19-F61A-4BA4-BADA-9A6612CB3FBE}"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91</a:t>
            </a:fld>
            <a:endParaRPr lang="en-US" altLang="zh-CN" sz="1400" dirty="0"/>
          </a:p>
        </p:txBody>
      </p:sp>
    </p:spTree>
    <p:extLst>
      <p:ext uri="{BB962C8B-B14F-4D97-AF65-F5344CB8AC3E}">
        <p14:creationId xmlns:p14="http://schemas.microsoft.com/office/powerpoint/2010/main" val="11876476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6535" y="2223303"/>
                <a:ext cx="8568553" cy="3815987"/>
              </a:xfrm>
            </p:spPr>
            <p:txBody>
              <a:bodyPr/>
              <a:lstStyle/>
              <a:p>
                <a:pPr marL="0" indent="0">
                  <a:buNone/>
                  <a:defRPr/>
                </a:pPr>
                <a:r>
                  <a:rPr lang="zh-CN" altLang="en-US" dirty="0" smtClean="0">
                    <a:solidFill>
                      <a:schemeClr val="tx1">
                        <a:lumMod val="95000"/>
                        <a:lumOff val="5000"/>
                      </a:schemeClr>
                    </a:solidFill>
                    <a:latin typeface="+mn-ea"/>
                  </a:rPr>
                  <a:t>列</a:t>
                </a:r>
                <a:r>
                  <a:rPr lang="zh-CN" altLang="en-US" dirty="0">
                    <a:solidFill>
                      <a:schemeClr val="tx1">
                        <a:lumMod val="95000"/>
                        <a:lumOff val="5000"/>
                      </a:schemeClr>
                    </a:solidFill>
                    <a:latin typeface="+mn-ea"/>
                  </a:rPr>
                  <a:t>混合变换是通过矩阵相乘实现的，经行移位后</a:t>
                </a:r>
                <a:r>
                  <a:rPr lang="zh-CN" altLang="en-US" dirty="0" smtClean="0">
                    <a:solidFill>
                      <a:schemeClr val="tx1">
                        <a:lumMod val="95000"/>
                        <a:lumOff val="5000"/>
                      </a:schemeClr>
                    </a:solidFill>
                    <a:latin typeface="+mn-ea"/>
                  </a:rPr>
                  <a:t>的状态</a:t>
                </a:r>
                <a:r>
                  <a:rPr lang="zh-CN" altLang="en-US" dirty="0">
                    <a:solidFill>
                      <a:schemeClr val="tx1">
                        <a:lumMod val="95000"/>
                        <a:lumOff val="5000"/>
                      </a:schemeClr>
                    </a:solidFill>
                    <a:latin typeface="+mn-ea"/>
                  </a:rPr>
                  <a:t>矩阵与固定的矩阵相乘，得到混淆后的状态矩阵。 </a:t>
                </a:r>
                <a:endParaRPr lang="en-US" altLang="zh-CN" dirty="0" smtClean="0">
                  <a:solidFill>
                    <a:schemeClr val="tx1">
                      <a:lumMod val="95000"/>
                      <a:lumOff val="5000"/>
                    </a:schemeClr>
                  </a:solidFill>
                  <a:latin typeface="+mn-ea"/>
                </a:endParaRPr>
              </a:p>
              <a:p>
                <a:pPr marL="0" indent="0">
                  <a:buNone/>
                  <a:defRPr/>
                </a:pPr>
                <a:r>
                  <a:rPr lang="zh-CN" altLang="en-US" dirty="0" smtClean="0">
                    <a:solidFill>
                      <a:schemeClr val="tx1">
                        <a:lumMod val="95000"/>
                        <a:lumOff val="5000"/>
                      </a:schemeClr>
                    </a:solidFill>
                    <a:latin typeface="+mn-ea"/>
                  </a:rPr>
                  <a:t>令</a:t>
                </a:r>
                <a:endParaRPr lang="en-US" altLang="zh-CN" dirty="0">
                  <a:solidFill>
                    <a:schemeClr val="tx1">
                      <a:lumMod val="95000"/>
                      <a:lumOff val="5000"/>
                    </a:schemeClr>
                  </a:solidFill>
                  <a:latin typeface="+mn-ea"/>
                </a:endParaRPr>
              </a:p>
              <a:p>
                <a:pPr marL="0" indent="0" algn="ctr">
                  <a:buNone/>
                </a:pPr>
                <a14:m>
                  <m:oMath xmlns:m="http://schemas.openxmlformats.org/officeDocument/2006/math">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rPr>
                      <m:t>S</m:t>
                    </m:r>
                    <m:r>
                      <m:rPr>
                        <m:nor/>
                      </m:rPr>
                      <a:rPr lang="en-US" altLang="zh-CN"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j</m:t>
                    </m:r>
                    <m:d>
                      <m:dPr>
                        <m:ctrlPr>
                          <a:rPr lang="en-US" altLang="zh-CN" b="0" i="1" smtClean="0">
                            <a:solidFill>
                              <a:schemeClr val="tx1">
                                <a:lumMod val="95000"/>
                                <a:lumOff val="5000"/>
                              </a:schemeClr>
                            </a:solidFill>
                            <a:latin typeface="Cambria Math"/>
                          </a:rPr>
                        </m:ctrlPr>
                      </m:dPr>
                      <m:e>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rPr>
                          <m:t>x</m:t>
                        </m:r>
                      </m:e>
                    </m:d>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rPr>
                      <m:t>=</m:t>
                    </m:r>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rPr>
                      <m:t>S</m:t>
                    </m:r>
                    <m:r>
                      <m:rPr>
                        <m:nor/>
                      </m:rPr>
                      <a:rPr lang="en-US" altLang="zh-CN"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3</m:t>
                    </m:r>
                    <m:r>
                      <m:rPr>
                        <m:nor/>
                      </m:rPr>
                      <a:rPr lang="en-US" altLang="zh-CN"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jx</m:t>
                    </m:r>
                    <m:r>
                      <m:rPr>
                        <m:nor/>
                      </m:rPr>
                      <a:rPr lang="en-US" altLang="zh-CN" b="0" i="0" baseline="30000" smtClean="0">
                        <a:solidFill>
                          <a:schemeClr val="tx1">
                            <a:lumMod val="95000"/>
                            <a:lumOff val="5000"/>
                          </a:schemeClr>
                        </a:solidFill>
                        <a:latin typeface="Times New Roman" panose="02020603050405020304" pitchFamily="18" charset="0"/>
                        <a:cs typeface="Times New Roman" panose="02020603050405020304" pitchFamily="18" charset="0"/>
                      </a:rPr>
                      <m:t>3</m:t>
                    </m:r>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rPr>
                      <m:t>+</m:t>
                    </m:r>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rPr>
                      <m:t>S</m:t>
                    </m:r>
                    <m:r>
                      <m:rPr>
                        <m:nor/>
                      </m:rPr>
                      <a:rPr lang="en-US" altLang="zh-CN"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2</m:t>
                    </m:r>
                    <m:r>
                      <m:rPr>
                        <m:nor/>
                      </m:rPr>
                      <a:rPr lang="en-US" altLang="zh-CN" i="0" baseline="-25000" smtClean="0">
                        <a:solidFill>
                          <a:schemeClr val="tx1">
                            <a:lumMod val="95000"/>
                            <a:lumOff val="5000"/>
                          </a:schemeClr>
                        </a:solidFill>
                        <a:latin typeface="Times New Roman" panose="02020603050405020304" pitchFamily="18" charset="0"/>
                        <a:cs typeface="Times New Roman" panose="02020603050405020304" pitchFamily="18" charset="0"/>
                      </a:rPr>
                      <m:t>j</m:t>
                    </m:r>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rPr>
                      <m:t>x</m:t>
                    </m:r>
                    <m:r>
                      <m:rPr>
                        <m:nor/>
                      </m:rPr>
                      <a:rPr lang="en-US" altLang="zh-CN" b="0" i="0" baseline="30000" smtClean="0">
                        <a:solidFill>
                          <a:schemeClr val="tx1">
                            <a:lumMod val="95000"/>
                            <a:lumOff val="5000"/>
                          </a:schemeClr>
                        </a:solidFill>
                        <a:latin typeface="Times New Roman" panose="02020603050405020304" pitchFamily="18" charset="0"/>
                        <a:cs typeface="Times New Roman" panose="02020603050405020304" pitchFamily="18" charset="0"/>
                      </a:rPr>
                      <m:t>2</m:t>
                    </m:r>
                    <m:r>
                      <m:rPr>
                        <m:nor/>
                      </m:rPr>
                      <a:rPr lang="en-US" altLang="zh-CN" i="0" smtClean="0">
                        <a:solidFill>
                          <a:schemeClr val="tx1">
                            <a:lumMod val="95000"/>
                            <a:lumOff val="5000"/>
                          </a:schemeClr>
                        </a:solidFill>
                        <a:latin typeface="Times New Roman" panose="02020603050405020304" pitchFamily="18" charset="0"/>
                        <a:cs typeface="Times New Roman" panose="02020603050405020304" pitchFamily="18" charset="0"/>
                      </a:rPr>
                      <m:t>+</m:t>
                    </m:r>
                    <m:r>
                      <m:rPr>
                        <m:nor/>
                      </m:rPr>
                      <a:rPr lang="en-US" altLang="zh-CN" i="0" smtClean="0">
                        <a:solidFill>
                          <a:schemeClr val="tx1">
                            <a:lumMod val="95000"/>
                            <a:lumOff val="5000"/>
                          </a:schemeClr>
                        </a:solidFill>
                        <a:latin typeface="Times New Roman" panose="02020603050405020304" pitchFamily="18" charset="0"/>
                        <a:cs typeface="Times New Roman" panose="02020603050405020304" pitchFamily="18" charset="0"/>
                      </a:rPr>
                      <m:t>S</m:t>
                    </m:r>
                    <m:r>
                      <m:rPr>
                        <m:nor/>
                      </m:rPr>
                      <a:rPr lang="en-US" altLang="zh-CN"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1</m:t>
                    </m:r>
                    <m:r>
                      <m:rPr>
                        <m:nor/>
                      </m:rPr>
                      <a:rPr lang="en-US" altLang="zh-CN" i="0" baseline="-25000" smtClean="0">
                        <a:solidFill>
                          <a:schemeClr val="tx1">
                            <a:lumMod val="95000"/>
                            <a:lumOff val="5000"/>
                          </a:schemeClr>
                        </a:solidFill>
                        <a:latin typeface="Times New Roman" panose="02020603050405020304" pitchFamily="18" charset="0"/>
                        <a:cs typeface="Times New Roman" panose="02020603050405020304" pitchFamily="18" charset="0"/>
                      </a:rPr>
                      <m:t>j</m:t>
                    </m:r>
                    <m:r>
                      <m:rPr>
                        <m:nor/>
                      </m:rPr>
                      <a:rPr lang="en-US" altLang="zh-CN" i="0" smtClean="0">
                        <a:solidFill>
                          <a:schemeClr val="tx1">
                            <a:lumMod val="95000"/>
                            <a:lumOff val="5000"/>
                          </a:schemeClr>
                        </a:solidFill>
                        <a:latin typeface="Times New Roman" panose="02020603050405020304" pitchFamily="18" charset="0"/>
                        <a:cs typeface="Times New Roman" panose="02020603050405020304" pitchFamily="18" charset="0"/>
                      </a:rPr>
                      <m:t>x</m:t>
                    </m:r>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rPr>
                      <m:t>+</m:t>
                    </m:r>
                    <m:r>
                      <m:rPr>
                        <m:nor/>
                      </m:rPr>
                      <a:rPr lang="en-US" altLang="zh-CN" i="0" smtClean="0">
                        <a:solidFill>
                          <a:schemeClr val="tx1">
                            <a:lumMod val="95000"/>
                            <a:lumOff val="5000"/>
                          </a:schemeClr>
                        </a:solidFill>
                        <a:latin typeface="Times New Roman" panose="02020603050405020304" pitchFamily="18" charset="0"/>
                        <a:cs typeface="Times New Roman" panose="02020603050405020304" pitchFamily="18" charset="0"/>
                      </a:rPr>
                      <m:t>S</m:t>
                    </m:r>
                    <m:r>
                      <m:rPr>
                        <m:nor/>
                      </m:rPr>
                      <a:rPr lang="en-US" altLang="zh-CN"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0</m:t>
                    </m:r>
                    <m:r>
                      <m:rPr>
                        <m:nor/>
                      </m:rPr>
                      <a:rPr lang="en-US" altLang="zh-CN" i="0" baseline="-25000" smtClean="0">
                        <a:solidFill>
                          <a:schemeClr val="tx1">
                            <a:lumMod val="95000"/>
                            <a:lumOff val="5000"/>
                          </a:schemeClr>
                        </a:solidFill>
                        <a:latin typeface="Times New Roman" panose="02020603050405020304" pitchFamily="18" charset="0"/>
                        <a:cs typeface="Times New Roman" panose="02020603050405020304" pitchFamily="18" charset="0"/>
                      </a:rPr>
                      <m:t>j</m:t>
                    </m:r>
                  </m:oMath>
                </a14:m>
                <a:r>
                  <a:rPr lang="zh-CN" altLang="en-US" dirty="0">
                    <a:solidFill>
                      <a:schemeClr val="tx1">
                        <a:lumMod val="95000"/>
                        <a:lumOff val="5000"/>
                      </a:schemeClr>
                    </a:solidFill>
                    <a:latin typeface="+mn-ea"/>
                  </a:rPr>
                  <a:t>，</a:t>
                </a:r>
                <a14:m>
                  <m:oMath xmlns:m="http://schemas.openxmlformats.org/officeDocument/2006/math">
                    <m:r>
                      <m:rPr>
                        <m:nor/>
                      </m:rPr>
                      <a:rPr lang="en-US" altLang="zh-CN" b="0" i="0" dirty="0" smtClean="0">
                        <a:solidFill>
                          <a:schemeClr val="tx1">
                            <a:lumMod val="95000"/>
                            <a:lumOff val="5000"/>
                          </a:schemeClr>
                        </a:solidFill>
                        <a:latin typeface="Times New Roman" panose="02020603050405020304" pitchFamily="18" charset="0"/>
                        <a:cs typeface="Times New Roman" panose="02020603050405020304" pitchFamily="18" charset="0"/>
                      </a:rPr>
                      <m:t>0</m:t>
                    </m:r>
                    <m:r>
                      <m:rPr>
                        <m:nor/>
                      </m:rPr>
                      <a:rPr lang="en-US" altLang="zh-CN" b="0" i="0" dirty="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b="0" i="0" dirty="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rPr>
                      <m:t>j</m:t>
                    </m:r>
                    <m:r>
                      <m:rPr>
                        <m:nor/>
                      </m:rPr>
                      <a:rPr lang="en-US" altLang="zh-CN" b="0" i="0" dirty="0" smtClean="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rPr>
                      <m:t>≤3</m:t>
                    </m:r>
                  </m:oMath>
                </a14:m>
                <a:endParaRPr lang="en-US" altLang="zh-CN"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sSubSup>
                      <m:sSubSupPr>
                        <m:ctrlPr>
                          <a:rPr lang="en-US" altLang="zh-CN" i="1" smtClean="0">
                            <a:solidFill>
                              <a:schemeClr val="tx1">
                                <a:lumMod val="95000"/>
                                <a:lumOff val="5000"/>
                              </a:schemeClr>
                            </a:solidFill>
                            <a:latin typeface="Cambria Math"/>
                            <a:cs typeface="Times New Roman" panose="02020603050405020304" pitchFamily="18" charset="0"/>
                          </a:rPr>
                        </m:ctrlPr>
                      </m:sSubSupPr>
                      <m:e>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rPr>
                          <m:t>S</m:t>
                        </m:r>
                      </m:e>
                      <m:sub>
                        <m:r>
                          <m:rPr>
                            <m:nor/>
                          </m:rPr>
                          <a:rPr lang="en-US" altLang="zh-CN"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j</m:t>
                        </m:r>
                      </m:sub>
                      <m:sup>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rPr>
                          <m:t>′</m:t>
                        </m:r>
                      </m:sup>
                    </m:sSubSup>
                    <m:d>
                      <m:dPr>
                        <m:ctrlPr>
                          <a:rPr lang="en-US" altLang="zh-CN" i="1">
                            <a:solidFill>
                              <a:schemeClr val="tx1">
                                <a:lumMod val="95000"/>
                                <a:lumOff val="5000"/>
                              </a:schemeClr>
                            </a:solidFill>
                            <a:latin typeface="Cambria Math"/>
                          </a:rPr>
                        </m:ctrlPr>
                      </m:dPr>
                      <m:e>
                        <m:r>
                          <m:rPr>
                            <m:nor/>
                          </m:rPr>
                          <a:rPr lang="en-US" altLang="zh-CN">
                            <a:solidFill>
                              <a:schemeClr val="tx1">
                                <a:lumMod val="95000"/>
                                <a:lumOff val="5000"/>
                              </a:schemeClr>
                            </a:solidFill>
                            <a:latin typeface="Times New Roman" panose="02020603050405020304" pitchFamily="18" charset="0"/>
                            <a:cs typeface="Times New Roman" panose="02020603050405020304" pitchFamily="18" charset="0"/>
                          </a:rPr>
                          <m:t>x</m:t>
                        </m:r>
                      </m:e>
                    </m:d>
                    <m:r>
                      <m:rPr>
                        <m:nor/>
                      </m:rPr>
                      <a:rPr lang="en-US" altLang="zh-CN">
                        <a:solidFill>
                          <a:schemeClr val="tx1">
                            <a:lumMod val="95000"/>
                            <a:lumOff val="5000"/>
                          </a:schemeClr>
                        </a:solidFill>
                        <a:latin typeface="Times New Roman" panose="02020603050405020304" pitchFamily="18" charset="0"/>
                        <a:cs typeface="Times New Roman" panose="02020603050405020304" pitchFamily="18" charset="0"/>
                      </a:rPr>
                      <m:t>=</m:t>
                    </m:r>
                    <m:sSubSup>
                      <m:sSubSupPr>
                        <m:ctrlPr>
                          <a:rPr lang="en-US" altLang="zh-CN" i="1" smtClean="0">
                            <a:solidFill>
                              <a:schemeClr val="tx1">
                                <a:lumMod val="95000"/>
                                <a:lumOff val="5000"/>
                              </a:schemeClr>
                            </a:solidFill>
                            <a:latin typeface="Cambria Math"/>
                            <a:cs typeface="Times New Roman" panose="02020603050405020304" pitchFamily="18" charset="0"/>
                          </a:rPr>
                        </m:ctrlPr>
                      </m:sSubSupPr>
                      <m:e>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rPr>
                          <m:t>S</m:t>
                        </m:r>
                      </m:e>
                      <m:sub>
                        <m:r>
                          <m:rPr>
                            <m:nor/>
                          </m:rPr>
                          <a:rPr lang="en-US" altLang="zh-CN"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3</m:t>
                        </m:r>
                        <m:r>
                          <m:rPr>
                            <m:nor/>
                          </m:rPr>
                          <a:rPr lang="en-US" altLang="zh-CN"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j</m:t>
                        </m:r>
                      </m:sub>
                      <m:sup>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rPr>
                          <m:t>′</m:t>
                        </m:r>
                      </m:sup>
                    </m:sSubSup>
                    <m:r>
                      <m:rPr>
                        <m:nor/>
                      </m:rPr>
                      <a:rPr lang="en-US" altLang="zh-CN">
                        <a:solidFill>
                          <a:schemeClr val="tx1">
                            <a:lumMod val="95000"/>
                            <a:lumOff val="5000"/>
                          </a:schemeClr>
                        </a:solidFill>
                        <a:latin typeface="Times New Roman" panose="02020603050405020304" pitchFamily="18" charset="0"/>
                        <a:cs typeface="Times New Roman" panose="02020603050405020304" pitchFamily="18" charset="0"/>
                      </a:rPr>
                      <m:t>x</m:t>
                    </m:r>
                    <m:r>
                      <m:rPr>
                        <m:nor/>
                      </m:rPr>
                      <a:rPr lang="en-US" altLang="zh-CN" baseline="30000">
                        <a:solidFill>
                          <a:schemeClr val="tx1">
                            <a:lumMod val="95000"/>
                            <a:lumOff val="5000"/>
                          </a:schemeClr>
                        </a:solidFill>
                        <a:latin typeface="Times New Roman" panose="02020603050405020304" pitchFamily="18" charset="0"/>
                        <a:cs typeface="Times New Roman" panose="02020603050405020304" pitchFamily="18" charset="0"/>
                      </a:rPr>
                      <m:t>3</m:t>
                    </m:r>
                    <m:r>
                      <m:rPr>
                        <m:nor/>
                      </m:rPr>
                      <a:rPr lang="en-US" altLang="zh-CN">
                        <a:solidFill>
                          <a:schemeClr val="tx1">
                            <a:lumMod val="95000"/>
                            <a:lumOff val="5000"/>
                          </a:schemeClr>
                        </a:solidFill>
                        <a:latin typeface="Times New Roman" panose="02020603050405020304" pitchFamily="18" charset="0"/>
                        <a:cs typeface="Times New Roman" panose="02020603050405020304" pitchFamily="18" charset="0"/>
                      </a:rPr>
                      <m:t>+</m:t>
                    </m:r>
                    <m:sSubSup>
                      <m:sSubSupPr>
                        <m:ctrlPr>
                          <a:rPr lang="en-US" altLang="zh-CN" i="1" smtClean="0">
                            <a:solidFill>
                              <a:schemeClr val="tx1">
                                <a:lumMod val="95000"/>
                                <a:lumOff val="5000"/>
                              </a:schemeClr>
                            </a:solidFill>
                            <a:latin typeface="Cambria Math"/>
                            <a:cs typeface="Times New Roman" panose="02020603050405020304" pitchFamily="18" charset="0"/>
                          </a:rPr>
                        </m:ctrlPr>
                      </m:sSubSupPr>
                      <m:e>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rPr>
                          <m:t>S</m:t>
                        </m:r>
                      </m:e>
                      <m:sub>
                        <m:r>
                          <m:rPr>
                            <m:nor/>
                          </m:rPr>
                          <a:rPr lang="en-US" altLang="zh-CN"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2</m:t>
                        </m:r>
                        <m:r>
                          <m:rPr>
                            <m:nor/>
                          </m:rPr>
                          <a:rPr lang="en-US" altLang="zh-CN"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j</m:t>
                        </m:r>
                      </m:sub>
                      <m:sup>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rPr>
                          <m:t>′</m:t>
                        </m:r>
                      </m:sup>
                    </m:sSubSup>
                    <m:r>
                      <m:rPr>
                        <m:nor/>
                      </m:rPr>
                      <a:rPr lang="en-US" altLang="zh-CN">
                        <a:solidFill>
                          <a:schemeClr val="tx1">
                            <a:lumMod val="95000"/>
                            <a:lumOff val="5000"/>
                          </a:schemeClr>
                        </a:solidFill>
                        <a:latin typeface="Times New Roman" panose="02020603050405020304" pitchFamily="18" charset="0"/>
                        <a:cs typeface="Times New Roman" panose="02020603050405020304" pitchFamily="18" charset="0"/>
                      </a:rPr>
                      <m:t>x</m:t>
                    </m:r>
                    <m:r>
                      <m:rPr>
                        <m:nor/>
                      </m:rPr>
                      <a:rPr lang="en-US" altLang="zh-CN" baseline="30000">
                        <a:solidFill>
                          <a:schemeClr val="tx1">
                            <a:lumMod val="95000"/>
                            <a:lumOff val="5000"/>
                          </a:schemeClr>
                        </a:solidFill>
                        <a:latin typeface="Times New Roman" panose="02020603050405020304" pitchFamily="18" charset="0"/>
                        <a:cs typeface="Times New Roman" panose="02020603050405020304" pitchFamily="18" charset="0"/>
                      </a:rPr>
                      <m:t>2</m:t>
                    </m:r>
                    <m:r>
                      <m:rPr>
                        <m:nor/>
                      </m:rPr>
                      <a:rPr lang="en-US" altLang="zh-CN">
                        <a:solidFill>
                          <a:schemeClr val="tx1">
                            <a:lumMod val="95000"/>
                            <a:lumOff val="5000"/>
                          </a:schemeClr>
                        </a:solidFill>
                        <a:latin typeface="Times New Roman" panose="02020603050405020304" pitchFamily="18" charset="0"/>
                        <a:cs typeface="Times New Roman" panose="02020603050405020304" pitchFamily="18" charset="0"/>
                      </a:rPr>
                      <m:t>+</m:t>
                    </m:r>
                    <m:sSubSup>
                      <m:sSubSupPr>
                        <m:ctrlPr>
                          <a:rPr lang="en-US" altLang="zh-CN" i="1" smtClean="0">
                            <a:solidFill>
                              <a:schemeClr val="tx1">
                                <a:lumMod val="95000"/>
                                <a:lumOff val="5000"/>
                              </a:schemeClr>
                            </a:solidFill>
                            <a:latin typeface="Cambria Math"/>
                            <a:cs typeface="Times New Roman" panose="02020603050405020304" pitchFamily="18" charset="0"/>
                          </a:rPr>
                        </m:ctrlPr>
                      </m:sSubSupPr>
                      <m:e>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rPr>
                          <m:t>S</m:t>
                        </m:r>
                      </m:e>
                      <m:sub>
                        <m:r>
                          <m:rPr>
                            <m:nor/>
                          </m:rPr>
                          <a:rPr lang="en-US" altLang="zh-CN"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1</m:t>
                        </m:r>
                        <m:r>
                          <m:rPr>
                            <m:nor/>
                          </m:rPr>
                          <a:rPr lang="en-US" altLang="zh-CN"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j</m:t>
                        </m:r>
                      </m:sub>
                      <m:sup>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rPr>
                          <m:t>′</m:t>
                        </m:r>
                      </m:sup>
                    </m:sSubSup>
                    <m:r>
                      <m:rPr>
                        <m:nor/>
                      </m:rPr>
                      <a:rPr lang="en-US" altLang="zh-CN">
                        <a:solidFill>
                          <a:schemeClr val="tx1">
                            <a:lumMod val="95000"/>
                            <a:lumOff val="5000"/>
                          </a:schemeClr>
                        </a:solidFill>
                        <a:latin typeface="Times New Roman" panose="02020603050405020304" pitchFamily="18" charset="0"/>
                        <a:cs typeface="Times New Roman" panose="02020603050405020304" pitchFamily="18" charset="0"/>
                      </a:rPr>
                      <m:t>x</m:t>
                    </m:r>
                    <m:r>
                      <m:rPr>
                        <m:nor/>
                      </m:rPr>
                      <a:rPr lang="en-US" altLang="zh-CN">
                        <a:solidFill>
                          <a:schemeClr val="tx1">
                            <a:lumMod val="95000"/>
                            <a:lumOff val="5000"/>
                          </a:schemeClr>
                        </a:solidFill>
                        <a:latin typeface="Times New Roman" panose="02020603050405020304" pitchFamily="18" charset="0"/>
                        <a:cs typeface="Times New Roman" panose="02020603050405020304" pitchFamily="18" charset="0"/>
                      </a:rPr>
                      <m:t>+</m:t>
                    </m:r>
                    <m:sSubSup>
                      <m:sSubSupPr>
                        <m:ctrlPr>
                          <a:rPr lang="en-US" altLang="zh-CN" i="1" smtClean="0">
                            <a:solidFill>
                              <a:schemeClr val="tx1">
                                <a:lumMod val="95000"/>
                                <a:lumOff val="5000"/>
                              </a:schemeClr>
                            </a:solidFill>
                            <a:latin typeface="Cambria Math"/>
                            <a:cs typeface="Times New Roman" panose="02020603050405020304" pitchFamily="18" charset="0"/>
                          </a:rPr>
                        </m:ctrlPr>
                      </m:sSubSupPr>
                      <m:e>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rPr>
                          <m:t>S</m:t>
                        </m:r>
                      </m:e>
                      <m:sub>
                        <m:r>
                          <m:rPr>
                            <m:nor/>
                          </m:rPr>
                          <a:rPr lang="en-US" altLang="zh-CN"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0</m:t>
                        </m:r>
                        <m:r>
                          <m:rPr>
                            <m:nor/>
                          </m:rPr>
                          <a:rPr lang="en-US" altLang="zh-CN" b="0" i="0" baseline="-25000" smtClean="0">
                            <a:solidFill>
                              <a:schemeClr val="tx1">
                                <a:lumMod val="95000"/>
                                <a:lumOff val="5000"/>
                              </a:schemeClr>
                            </a:solidFill>
                            <a:latin typeface="Times New Roman" panose="02020603050405020304" pitchFamily="18" charset="0"/>
                            <a:cs typeface="Times New Roman" panose="02020603050405020304" pitchFamily="18" charset="0"/>
                          </a:rPr>
                          <m:t>j</m:t>
                        </m:r>
                      </m:sub>
                      <m:sup>
                        <m:r>
                          <m:rPr>
                            <m:nor/>
                          </m:rPr>
                          <a:rPr lang="en-US" altLang="zh-CN" b="0" i="0" smtClean="0">
                            <a:solidFill>
                              <a:schemeClr val="tx1">
                                <a:lumMod val="95000"/>
                                <a:lumOff val="5000"/>
                              </a:schemeClr>
                            </a:solidFill>
                            <a:latin typeface="Times New Roman" panose="02020603050405020304" pitchFamily="18" charset="0"/>
                            <a:cs typeface="Times New Roman" panose="02020603050405020304" pitchFamily="18" charset="0"/>
                          </a:rPr>
                          <m:t>′</m:t>
                        </m:r>
                      </m:sup>
                    </m:sSubSup>
                  </m:oMath>
                </a14:m>
                <a:r>
                  <a:rPr lang="zh-CN" altLang="en-US" dirty="0">
                    <a:solidFill>
                      <a:schemeClr val="tx1">
                        <a:lumMod val="95000"/>
                        <a:lumOff val="5000"/>
                      </a:schemeClr>
                    </a:solidFill>
                    <a:latin typeface="+mn-ea"/>
                  </a:rPr>
                  <a:t>，</a:t>
                </a:r>
                <a14:m>
                  <m:oMath xmlns:m="http://schemas.openxmlformats.org/officeDocument/2006/math">
                    <m:r>
                      <m:rPr>
                        <m:nor/>
                      </m:rPr>
                      <a:rPr lang="en-US" altLang="zh-CN" dirty="0">
                        <a:solidFill>
                          <a:schemeClr val="tx1">
                            <a:lumMod val="95000"/>
                            <a:lumOff val="5000"/>
                          </a:schemeClr>
                        </a:solidFill>
                        <a:latin typeface="Times New Roman" panose="02020603050405020304" pitchFamily="18" charset="0"/>
                        <a:cs typeface="Times New Roman" panose="02020603050405020304" pitchFamily="18" charset="0"/>
                      </a:rPr>
                      <m:t>0</m:t>
                    </m:r>
                    <m:r>
                      <m:rPr>
                        <m:nor/>
                      </m:rPr>
                      <a:rPr lang="en-US" altLang="zh-CN" dirty="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dirty="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rPr>
                      <m:t>j</m:t>
                    </m:r>
                    <m:r>
                      <m:rPr>
                        <m:nor/>
                      </m:rPr>
                      <a:rPr lang="en-US" altLang="zh-CN" dirty="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rPr>
                      <m:t>≤3</m:t>
                    </m:r>
                  </m:oMath>
                </a14:m>
                <a:endParaRPr lang="en-US" altLang="zh-CN"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zh-CN" altLang="en-US" dirty="0">
                  <a:solidFill>
                    <a:schemeClr val="tx1">
                      <a:lumMod val="95000"/>
                      <a:lumOff val="5000"/>
                    </a:schemeClr>
                  </a:solidFill>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6535" y="2223303"/>
                <a:ext cx="8568553" cy="3815987"/>
              </a:xfrm>
              <a:blipFill rotWithShape="1">
                <a:blip r:embed="rId2"/>
                <a:stretch>
                  <a:fillRect l="-1778" t="-207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a:xfrm>
            <a:off x="251520" y="6219310"/>
            <a:ext cx="297033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E2EAE19-F61A-4BA4-BADA-9A6612CB3FBE}"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92</a:t>
            </a:fld>
            <a:endParaRPr lang="en-US" altLang="zh-CN" sz="14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20427" y="1878153"/>
                <a:ext cx="8523548" cy="4365485"/>
              </a:xfrm>
            </p:spPr>
            <p:txBody>
              <a:bodyPr/>
              <a:lstStyle/>
              <a:p>
                <a:pPr marL="0" indent="720000">
                  <a:buNone/>
                </a:pPr>
                <a:r>
                  <a:rPr lang="zh-CN" altLang="en-US" dirty="0"/>
                  <a:t>则</a:t>
                </a:r>
                <a:endParaRPr lang="en-US" altLang="zh-CN" dirty="0"/>
              </a:p>
              <a:p>
                <a:pPr marL="0" indent="0" algn="ctr">
                  <a:buNone/>
                </a:pPr>
                <a14:m>
                  <m:oMath xmlns:m="http://schemas.openxmlformats.org/officeDocument/2006/math">
                    <m:sSubSup>
                      <m:sSubSupPr>
                        <m:ctrlPr>
                          <a:rPr lang="en-US" altLang="zh-CN" i="1" smtClean="0">
                            <a:latin typeface="Cambria Math"/>
                          </a:rPr>
                        </m:ctrlPr>
                      </m:sSubSupPr>
                      <m:e>
                        <m:r>
                          <m:rPr>
                            <m:nor/>
                          </m:rPr>
                          <a:rPr lang="en-US" altLang="zh-CN" b="0" i="0" smtClean="0">
                            <a:latin typeface="Times New Roman" panose="02020603050405020304" pitchFamily="18" charset="0"/>
                            <a:cs typeface="Times New Roman" panose="02020603050405020304" pitchFamily="18" charset="0"/>
                          </a:rPr>
                          <m:t>S</m:t>
                        </m:r>
                      </m:e>
                      <m:sub>
                        <m:r>
                          <m:rPr>
                            <m:nor/>
                          </m:rPr>
                          <a:rPr lang="en-US" altLang="zh-CN" b="0" i="0" smtClean="0">
                            <a:latin typeface="Times New Roman" panose="02020603050405020304" pitchFamily="18" charset="0"/>
                            <a:cs typeface="Times New Roman" panose="02020603050405020304" pitchFamily="18" charset="0"/>
                          </a:rPr>
                          <m:t>j</m:t>
                        </m:r>
                      </m:sub>
                      <m:sup>
                        <m:r>
                          <m:rPr>
                            <m:nor/>
                          </m:rPr>
                          <a:rPr lang="en-US" altLang="zh-CN" b="0" i="0" smtClean="0">
                            <a:latin typeface="Times New Roman" panose="02020603050405020304" pitchFamily="18" charset="0"/>
                            <a:cs typeface="Times New Roman" panose="02020603050405020304" pitchFamily="18" charset="0"/>
                          </a:rPr>
                          <m:t>′</m:t>
                        </m:r>
                      </m:sup>
                    </m:sSubSup>
                    <m:d>
                      <m:dPr>
                        <m:ctrlPr>
                          <a:rPr lang="en-US" altLang="zh-CN" b="0" i="1" smtClean="0">
                            <a:latin typeface="Cambria Math"/>
                          </a:rPr>
                        </m:ctrlPr>
                      </m:dPr>
                      <m:e>
                        <m:r>
                          <m:rPr>
                            <m:nor/>
                          </m:rPr>
                          <a:rPr lang="en-US" altLang="zh-CN" b="0" i="0" smtClean="0">
                            <a:latin typeface="Times New Roman" panose="02020603050405020304" pitchFamily="18" charset="0"/>
                            <a:cs typeface="Times New Roman" panose="02020603050405020304" pitchFamily="18" charset="0"/>
                          </a:rPr>
                          <m:t>x</m:t>
                        </m:r>
                      </m:e>
                    </m:d>
                    <m:r>
                      <m:rPr>
                        <m:nor/>
                      </m:rPr>
                      <a:rPr lang="en-US" altLang="zh-CN" b="0" i="0" smtClean="0">
                        <a:latin typeface="Times New Roman" panose="02020603050405020304" pitchFamily="18" charset="0"/>
                        <a:cs typeface="Times New Roman" panose="02020603050405020304" pitchFamily="18" charset="0"/>
                      </a:rPr>
                      <m:t>=</m:t>
                    </m:r>
                    <m:r>
                      <m:rPr>
                        <m:nor/>
                      </m:rPr>
                      <a:rPr lang="en-US" altLang="zh-CN" b="0" i="0" smtClean="0">
                        <a:latin typeface="Times New Roman" panose="02020603050405020304" pitchFamily="18" charset="0"/>
                        <a:cs typeface="Times New Roman" panose="02020603050405020304" pitchFamily="18" charset="0"/>
                      </a:rPr>
                      <m:t>a</m:t>
                    </m:r>
                    <m:r>
                      <m:rPr>
                        <m:nor/>
                      </m:rPr>
                      <a:rPr lang="en-US" altLang="zh-CN" b="0" i="0" smtClean="0">
                        <a:latin typeface="Times New Roman" panose="02020603050405020304" pitchFamily="18" charset="0"/>
                        <a:cs typeface="Times New Roman" panose="02020603050405020304" pitchFamily="18" charset="0"/>
                      </a:rPr>
                      <m:t>(</m:t>
                    </m:r>
                    <m:r>
                      <m:rPr>
                        <m:nor/>
                      </m:rPr>
                      <a:rPr lang="en-US" altLang="zh-CN" b="0" i="0" smtClean="0">
                        <a:latin typeface="Times New Roman" panose="02020603050405020304" pitchFamily="18" charset="0"/>
                        <a:cs typeface="Times New Roman" panose="02020603050405020304" pitchFamily="18" charset="0"/>
                      </a:rPr>
                      <m:t>x</m:t>
                    </m:r>
                    <m:r>
                      <m:rPr>
                        <m:nor/>
                      </m:rPr>
                      <a:rPr lang="en-US" altLang="zh-CN" b="0" i="0" smtClean="0">
                        <a:latin typeface="Times New Roman" panose="02020603050405020304" pitchFamily="18" charset="0"/>
                        <a:cs typeface="Times New Roman" panose="02020603050405020304" pitchFamily="18" charset="0"/>
                      </a:rPr>
                      <m:t>)⨂</m:t>
                    </m:r>
                    <m:sSub>
                      <m:sSubPr>
                        <m:ctrlPr>
                          <a:rPr lang="en-US" altLang="zh-CN" b="0" i="1" smtClean="0">
                            <a:latin typeface="Cambria Math"/>
                            <a:ea typeface="Cambria Math" panose="02040503050406030204" pitchFamily="18" charset="0"/>
                          </a:rPr>
                        </m:ctrlPr>
                      </m:sSubPr>
                      <m:e>
                        <m:r>
                          <m:rPr>
                            <m:nor/>
                          </m:rPr>
                          <a:rPr lang="en-US" altLang="zh-CN" b="0" i="0" smtClean="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b="0" i="0" smtClean="0">
                            <a:latin typeface="Times New Roman" panose="02020603050405020304" pitchFamily="18" charset="0"/>
                            <a:ea typeface="Cambria Math" panose="02040503050406030204" pitchFamily="18" charset="0"/>
                            <a:cs typeface="Times New Roman" panose="02020603050405020304" pitchFamily="18" charset="0"/>
                          </a:rPr>
                          <m:t>j</m:t>
                        </m:r>
                      </m:sub>
                    </m:sSub>
                    <m:r>
                      <m:rPr>
                        <m:nor/>
                      </m:rPr>
                      <a:rPr lang="en-US" altLang="zh-CN" b="0" i="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b="0" i="0" smtClean="0">
                        <a:latin typeface="Times New Roman" panose="02020603050405020304" pitchFamily="18" charset="0"/>
                        <a:ea typeface="Cambria Math" panose="02040503050406030204" pitchFamily="18" charset="0"/>
                        <a:cs typeface="Times New Roman" panose="02020603050405020304" pitchFamily="18" charset="0"/>
                      </a:rPr>
                      <m:t>x</m:t>
                    </m:r>
                    <m:r>
                      <m:rPr>
                        <m:nor/>
                      </m:rPr>
                      <a:rPr lang="en-US" altLang="zh-CN" b="0" i="0" smtClean="0">
                        <a:latin typeface="Times New Roman" panose="02020603050405020304" pitchFamily="18" charset="0"/>
                        <a:ea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a:t>
                </a:r>
                <a14:m>
                  <m:oMath xmlns:m="http://schemas.openxmlformats.org/officeDocument/2006/math">
                    <m:r>
                      <m:rPr>
                        <m:nor/>
                      </m:rPr>
                      <a:rPr lang="en-US" altLang="zh-CN" b="0" i="0" dirty="0" smtClean="0">
                        <a:latin typeface="Times New Roman" panose="02020603050405020304" pitchFamily="18" charset="0"/>
                        <a:cs typeface="Times New Roman" panose="02020603050405020304" pitchFamily="18" charset="0"/>
                      </a:rPr>
                      <m:t>0</m:t>
                    </m:r>
                    <m:r>
                      <m:rPr>
                        <m:nor/>
                      </m:rPr>
                      <a:rPr lang="en-US" altLang="zh-CN" b="0" i="0" dirty="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b="0" i="0" dirty="0" smtClean="0">
                        <a:latin typeface="Times New Roman" panose="02020603050405020304" pitchFamily="18" charset="0"/>
                        <a:ea typeface="Cambria Math" panose="02040503050406030204" pitchFamily="18" charset="0"/>
                        <a:cs typeface="Times New Roman" panose="02020603050405020304" pitchFamily="18" charset="0"/>
                      </a:rPr>
                      <m:t>j</m:t>
                    </m:r>
                    <m:r>
                      <m:rPr>
                        <m:nor/>
                      </m:rPr>
                      <a:rPr lang="en-US" altLang="zh-CN" b="0" i="0" dirty="0" smtClean="0">
                        <a:latin typeface="Times New Roman" panose="02020603050405020304" pitchFamily="18" charset="0"/>
                        <a:ea typeface="Cambria Math" panose="02040503050406030204" pitchFamily="18" charset="0"/>
                        <a:cs typeface="Times New Roman" panose="02020603050405020304" pitchFamily="18" charset="0"/>
                      </a:rPr>
                      <m:t>≤3</m:t>
                    </m:r>
                  </m:oMath>
                </a14:m>
                <a:endParaRPr lang="en-US" altLang="zh-CN" dirty="0">
                  <a:latin typeface="Times New Roman" panose="02020603050405020304" pitchFamily="18" charset="0"/>
                  <a:cs typeface="Times New Roman" panose="02020603050405020304" pitchFamily="18" charset="0"/>
                </a:endParaRPr>
              </a:p>
              <a:p>
                <a:pPr marL="0" indent="720000">
                  <a:buNone/>
                </a:pPr>
                <a:r>
                  <a:rPr lang="zh-CN" altLang="en-US" dirty="0"/>
                  <a:t>其中</a:t>
                </a:r>
                <a:r>
                  <a:rPr lang="en-US" altLang="zh-CN" dirty="0">
                    <a:latin typeface="Times New Roman" panose="02020603050405020304" pitchFamily="18" charset="0"/>
                    <a:cs typeface="Times New Roman" panose="02020603050405020304" pitchFamily="18" charset="0"/>
                  </a:rPr>
                  <a:t>a(x)={</a:t>
                </a:r>
                <a:r>
                  <a:rPr lang="en-US" altLang="zh-CN" dirty="0" smtClean="0">
                    <a:latin typeface="Times New Roman" panose="02020603050405020304" pitchFamily="18" charset="0"/>
                    <a:cs typeface="Times New Roman" panose="02020603050405020304" pitchFamily="18" charset="0"/>
                  </a:rPr>
                  <a:t>03}x</a:t>
                </a:r>
                <a:r>
                  <a:rPr lang="en-US" altLang="zh-CN" baseline="30000" dirty="0" smtClean="0">
                    <a:latin typeface="Times New Roman" panose="02020603050405020304" pitchFamily="18" charset="0"/>
                    <a:cs typeface="Times New Roman" panose="02020603050405020304" pitchFamily="18" charset="0"/>
                  </a:rPr>
                  <a:t>3</a:t>
                </a:r>
                <a:r>
                  <a:rPr lang="en-US" altLang="zh-CN" dirty="0" smtClean="0">
                    <a:latin typeface="Times New Roman" panose="02020603050405020304" pitchFamily="18" charset="0"/>
                    <a:cs typeface="Times New Roman" panose="02020603050405020304" pitchFamily="18" charset="0"/>
                  </a:rPr>
                  <a:t>+{01}x</a:t>
                </a:r>
                <a:r>
                  <a:rPr lang="en-US" altLang="zh-CN" baseline="30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01}x</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02}</a:t>
                </a:r>
                <a:r>
                  <a:rPr lang="zh-CN" altLang="en-US" dirty="0" smtClean="0"/>
                  <a:t>；</a:t>
                </a:r>
                <a:endParaRPr lang="en-US" altLang="zh-CN" dirty="0" smtClean="0"/>
              </a:p>
              <a:p>
                <a:pPr marL="0" indent="720000">
                  <a:buNone/>
                </a:pPr>
                <a:r>
                  <a:rPr lang="zh-CN" altLang="en-US" dirty="0" smtClean="0">
                    <a:latin typeface="Times New Roman" panose="02020603050405020304" pitchFamily="18" charset="0"/>
                    <a:cs typeface="Times New Roman" panose="02020603050405020304" pitchFamily="18" charset="0"/>
                  </a:rPr>
                  <a:t>⨂</a:t>
                </a:r>
                <a:r>
                  <a:rPr lang="zh-CN" altLang="en-US" dirty="0"/>
                  <a:t>表示模</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+1</a:t>
                </a:r>
                <a:r>
                  <a:rPr lang="zh-CN" altLang="en-US" dirty="0"/>
                  <a:t>乘法</a:t>
                </a:r>
                <a:r>
                  <a:rPr lang="zh-CN" altLang="en-US"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20427" y="1878153"/>
                <a:ext cx="8523548" cy="4365485"/>
              </a:xfrm>
              <a:blipFill rotWithShape="1">
                <a:blip r:embed="rId2"/>
                <a:stretch>
                  <a:fillRect t="-209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a:xfrm>
            <a:off x="251520" y="6219310"/>
            <a:ext cx="261029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7E68C2A-2663-40F4-A9AE-9CFBC1B8BE08}"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12"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93</a:t>
            </a:fld>
            <a:endParaRPr lang="en-US" altLang="zh-CN" sz="14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20427" y="1878153"/>
                <a:ext cx="8523548" cy="4365485"/>
              </a:xfrm>
            </p:spPr>
            <p:txBody>
              <a:bodyPr/>
              <a:lstStyle/>
              <a:p>
                <a:pPr>
                  <a:buSzPct val="100000"/>
                  <a:buFont typeface="Wingdings" pitchFamily="2" charset="2"/>
                  <a:buChar char="Ø"/>
                </a:pPr>
                <a:r>
                  <a:rPr lang="zh-CN" altLang="en-US" dirty="0" smtClean="0"/>
                  <a:t>可以</a:t>
                </a:r>
                <a:r>
                  <a:rPr lang="zh-CN" altLang="en-US" dirty="0"/>
                  <a:t>将</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j</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(x)=a(x)</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s(x)</a:t>
                </a:r>
                <a:r>
                  <a:rPr lang="zh-CN" altLang="en-US" dirty="0"/>
                  <a:t>表示为矩阵乘法</a:t>
                </a:r>
                <a:r>
                  <a:rPr lang="zh-CN" altLang="en-US" dirty="0" smtClean="0"/>
                  <a:t>，</a:t>
                </a:r>
                <a:endParaRPr lang="en-US" altLang="zh-CN" dirty="0" smtClean="0"/>
              </a:p>
              <a:p>
                <a:pPr>
                  <a:buSzPct val="100000"/>
                  <a:buFont typeface="Wingdings" pitchFamily="2" charset="2"/>
                  <a:buChar char="Ø"/>
                </a:pPr>
                <a:r>
                  <a:rPr lang="zh-CN" altLang="en-US" dirty="0" smtClean="0"/>
                  <a:t>即</a:t>
                </a:r>
                <a:endParaRPr lang="en-US" altLang="zh-CN" dirty="0" smtClean="0"/>
              </a:p>
              <a:p>
                <a:pPr>
                  <a:buSzPct val="100000"/>
                  <a:buFont typeface="Wingdings" pitchFamily="2" charset="2"/>
                  <a:buChar char="Ø"/>
                </a:pPr>
                <a14:m>
                  <m:oMath xmlns:m="http://schemas.openxmlformats.org/officeDocument/2006/math">
                    <m:d>
                      <m:dPr>
                        <m:begChr m:val="["/>
                        <m:endChr m:val="]"/>
                        <m:ctrlPr>
                          <a:rPr lang="en-US" altLang="zh-CN" sz="2800" i="1" smtClean="0">
                            <a:latin typeface="Cambria Math"/>
                          </a:rPr>
                        </m:ctrlPr>
                      </m:dPr>
                      <m:e>
                        <m:eqArr>
                          <m:eqArrPr>
                            <m:ctrlPr>
                              <a:rPr lang="en-US" altLang="zh-CN" sz="2800" b="0" i="1" smtClean="0">
                                <a:latin typeface="Cambria Math"/>
                              </a:rPr>
                            </m:ctrlPr>
                          </m:eqArrPr>
                          <m:e>
                            <m:r>
                              <a:rPr lang="en-US" altLang="zh-CN" sz="2800" b="0" i="1" smtClean="0">
                                <a:latin typeface="Cambria Math" panose="02040503050406030204" pitchFamily="18" charset="0"/>
                              </a:rPr>
                              <m:t>02 03 01 01</m:t>
                            </m:r>
                          </m:e>
                          <m:e>
                            <m:r>
                              <a:rPr lang="en-US" altLang="zh-CN" sz="2800" b="0" i="1" smtClean="0">
                                <a:latin typeface="Cambria Math" panose="02040503050406030204" pitchFamily="18" charset="0"/>
                              </a:rPr>
                              <m:t>01 02 03 01</m:t>
                            </m:r>
                          </m:e>
                          <m:e>
                            <m:r>
                              <a:rPr lang="en-US" altLang="zh-CN" sz="2800" b="0" i="1" smtClean="0">
                                <a:latin typeface="Cambria Math" panose="02040503050406030204" pitchFamily="18" charset="0"/>
                              </a:rPr>
                              <m:t>01 01 02 03</m:t>
                            </m:r>
                          </m:e>
                          <m:e>
                            <m:r>
                              <a:rPr lang="en-US" altLang="zh-CN" sz="2800" b="0" i="1" smtClean="0">
                                <a:latin typeface="Cambria Math" panose="02040503050406030204" pitchFamily="18" charset="0"/>
                              </a:rPr>
                              <m:t>03 01 01 02</m:t>
                            </m:r>
                          </m:e>
                        </m:eqArr>
                      </m:e>
                    </m:d>
                    <m:d>
                      <m:dPr>
                        <m:begChr m:val="["/>
                        <m:endChr m:val="]"/>
                        <m:ctrlPr>
                          <a:rPr lang="en-US" altLang="zh-CN" sz="2800" i="1" smtClean="0">
                            <a:latin typeface="Cambria Math"/>
                          </a:rPr>
                        </m:ctrlPr>
                      </m:dPr>
                      <m:e>
                        <m:eqArr>
                          <m:eqArrPr>
                            <m:ctrlPr>
                              <a:rPr lang="en-US" altLang="zh-CN" sz="2800" i="1" smtClean="0">
                                <a:latin typeface="Cambria Math"/>
                              </a:rPr>
                            </m:ctrlPr>
                          </m:eqArrPr>
                          <m:e>
                            <m:sSub>
                              <m:sSubPr>
                                <m:ctrlPr>
                                  <a:rPr lang="en-US" altLang="zh-CN" sz="2800" i="1" smtClean="0">
                                    <a:latin typeface="Cambria Math"/>
                                  </a:rPr>
                                </m:ctrlPr>
                              </m:sSubPr>
                              <m:e>
                                <m:r>
                                  <a:rPr lang="en-US" altLang="zh-CN" sz="2800" b="0" i="1" smtClean="0">
                                    <a:latin typeface="Cambria Math" panose="02040503050406030204" pitchFamily="18" charset="0"/>
                                  </a:rPr>
                                  <m:t>𝑆</m:t>
                                </m:r>
                              </m:e>
                              <m:sub>
                                <m:r>
                                  <a:rPr lang="en-US" altLang="zh-CN" sz="2800" b="0" i="1" smtClean="0">
                                    <a:latin typeface="Cambria Math" panose="02040503050406030204" pitchFamily="18" charset="0"/>
                                  </a:rPr>
                                  <m:t>0,0</m:t>
                                </m:r>
                              </m:sub>
                            </m:sSub>
                            <m:sSub>
                              <m:sSubPr>
                                <m:ctrlPr>
                                  <a:rPr lang="en-US" altLang="zh-CN" sz="2800" i="1">
                                    <a:latin typeface="Cambria Math"/>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0,</m:t>
                                </m:r>
                                <m:r>
                                  <a:rPr lang="en-US" altLang="zh-CN" sz="2800" b="0" i="1" smtClean="0">
                                    <a:latin typeface="Cambria Math" panose="02040503050406030204" pitchFamily="18" charset="0"/>
                                  </a:rPr>
                                  <m:t>1</m:t>
                                </m:r>
                              </m:sub>
                            </m:sSub>
                            <m:sSub>
                              <m:sSubPr>
                                <m:ctrlPr>
                                  <a:rPr lang="en-US" altLang="zh-CN" sz="2800" i="1">
                                    <a:latin typeface="Cambria Math"/>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0,</m:t>
                                </m:r>
                                <m:r>
                                  <a:rPr lang="en-US" altLang="zh-CN" sz="2800" b="0" i="1" smtClean="0">
                                    <a:latin typeface="Cambria Math" panose="02040503050406030204" pitchFamily="18" charset="0"/>
                                  </a:rPr>
                                  <m:t>2</m:t>
                                </m:r>
                              </m:sub>
                            </m:sSub>
                            <m:sSub>
                              <m:sSubPr>
                                <m:ctrlPr>
                                  <a:rPr lang="en-US" altLang="zh-CN" sz="2800" i="1">
                                    <a:latin typeface="Cambria Math"/>
                                  </a:rPr>
                                </m:ctrlPr>
                              </m:sSubPr>
                              <m:e>
                                <m:r>
                                  <a:rPr lang="en-US" altLang="zh-CN" sz="2800" i="1">
                                    <a:latin typeface="Cambria Math" panose="02040503050406030204" pitchFamily="18" charset="0"/>
                                  </a:rPr>
                                  <m:t>𝑆</m:t>
                                </m:r>
                              </m:e>
                              <m:sub>
                                <m:r>
                                  <a:rPr lang="en-US" altLang="zh-CN" sz="2800" i="1">
                                    <a:latin typeface="Cambria Math" panose="02040503050406030204" pitchFamily="18" charset="0"/>
                                  </a:rPr>
                                  <m:t>0,</m:t>
                                </m:r>
                                <m:r>
                                  <a:rPr lang="en-US" altLang="zh-CN" sz="2800" b="0" i="1" smtClean="0">
                                    <a:latin typeface="Cambria Math" panose="02040503050406030204" pitchFamily="18" charset="0"/>
                                  </a:rPr>
                                  <m:t>3</m:t>
                                </m:r>
                              </m:sub>
                            </m:sSub>
                          </m:e>
                          <m:e>
                            <m:sSub>
                              <m:sSubPr>
                                <m:ctrlPr>
                                  <a:rPr lang="en-US" altLang="zh-CN" sz="2800" i="1">
                                    <a:latin typeface="Cambria Math"/>
                                  </a:rPr>
                                </m:ctrlPr>
                              </m:sSub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1</m:t>
                                </m:r>
                                <m:r>
                                  <a:rPr lang="en-US" altLang="zh-CN" sz="2800" i="1">
                                    <a:latin typeface="Cambria Math" panose="02040503050406030204" pitchFamily="18" charset="0"/>
                                  </a:rPr>
                                  <m:t>,0</m:t>
                                </m:r>
                              </m:sub>
                            </m:sSub>
                            <m:sSub>
                              <m:sSubPr>
                                <m:ctrlPr>
                                  <a:rPr lang="en-US" altLang="zh-CN" sz="2800" i="1">
                                    <a:latin typeface="Cambria Math"/>
                                  </a:rPr>
                                </m:ctrlPr>
                              </m:sSub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1</m:t>
                                </m:r>
                                <m:r>
                                  <a:rPr lang="en-US" altLang="zh-CN" sz="2800" i="1">
                                    <a:latin typeface="Cambria Math" panose="02040503050406030204" pitchFamily="18" charset="0"/>
                                  </a:rPr>
                                  <m:t>,1</m:t>
                                </m:r>
                              </m:sub>
                            </m:sSub>
                            <m:sSub>
                              <m:sSubPr>
                                <m:ctrlPr>
                                  <a:rPr lang="en-US" altLang="zh-CN" sz="2800" i="1">
                                    <a:latin typeface="Cambria Math"/>
                                  </a:rPr>
                                </m:ctrlPr>
                              </m:sSub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1</m:t>
                                </m:r>
                                <m:r>
                                  <a:rPr lang="en-US" altLang="zh-CN" sz="2800" i="1">
                                    <a:latin typeface="Cambria Math" panose="02040503050406030204" pitchFamily="18" charset="0"/>
                                  </a:rPr>
                                  <m:t>,2</m:t>
                                </m:r>
                              </m:sub>
                            </m:sSub>
                            <m:sSub>
                              <m:sSubPr>
                                <m:ctrlPr>
                                  <a:rPr lang="en-US" altLang="zh-CN" sz="2800" i="1">
                                    <a:latin typeface="Cambria Math"/>
                                  </a:rPr>
                                </m:ctrlPr>
                              </m:sSub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1</m:t>
                                </m:r>
                                <m:r>
                                  <a:rPr lang="en-US" altLang="zh-CN" sz="2800" i="1">
                                    <a:latin typeface="Cambria Math" panose="02040503050406030204" pitchFamily="18" charset="0"/>
                                  </a:rPr>
                                  <m:t>,3</m:t>
                                </m:r>
                              </m:sub>
                            </m:sSub>
                          </m:e>
                          <m:e>
                            <m:sSub>
                              <m:sSubPr>
                                <m:ctrlPr>
                                  <a:rPr lang="en-US" altLang="zh-CN" sz="2800" i="1">
                                    <a:latin typeface="Cambria Math"/>
                                  </a:rPr>
                                </m:ctrlPr>
                              </m:sSub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2</m:t>
                                </m:r>
                                <m:r>
                                  <a:rPr lang="en-US" altLang="zh-CN" sz="2800" i="1">
                                    <a:latin typeface="Cambria Math" panose="02040503050406030204" pitchFamily="18" charset="0"/>
                                  </a:rPr>
                                  <m:t>,0</m:t>
                                </m:r>
                              </m:sub>
                            </m:sSub>
                            <m:sSub>
                              <m:sSubPr>
                                <m:ctrlPr>
                                  <a:rPr lang="en-US" altLang="zh-CN" sz="2800" i="1">
                                    <a:latin typeface="Cambria Math"/>
                                  </a:rPr>
                                </m:ctrlPr>
                              </m:sSub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2</m:t>
                                </m:r>
                                <m:r>
                                  <a:rPr lang="en-US" altLang="zh-CN" sz="2800" i="1">
                                    <a:latin typeface="Cambria Math" panose="02040503050406030204" pitchFamily="18" charset="0"/>
                                  </a:rPr>
                                  <m:t>,1</m:t>
                                </m:r>
                              </m:sub>
                            </m:sSub>
                            <m:sSub>
                              <m:sSubPr>
                                <m:ctrlPr>
                                  <a:rPr lang="en-US" altLang="zh-CN" sz="2800" i="1">
                                    <a:latin typeface="Cambria Math"/>
                                  </a:rPr>
                                </m:ctrlPr>
                              </m:sSub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2</m:t>
                                </m:r>
                                <m:r>
                                  <a:rPr lang="en-US" altLang="zh-CN" sz="2800" i="1">
                                    <a:latin typeface="Cambria Math" panose="02040503050406030204" pitchFamily="18" charset="0"/>
                                  </a:rPr>
                                  <m:t>,2</m:t>
                                </m:r>
                              </m:sub>
                            </m:sSub>
                            <m:sSub>
                              <m:sSubPr>
                                <m:ctrlPr>
                                  <a:rPr lang="en-US" altLang="zh-CN" sz="2800" i="1">
                                    <a:latin typeface="Cambria Math"/>
                                  </a:rPr>
                                </m:ctrlPr>
                              </m:sSub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2</m:t>
                                </m:r>
                                <m:r>
                                  <a:rPr lang="en-US" altLang="zh-CN" sz="2800" i="1">
                                    <a:latin typeface="Cambria Math" panose="02040503050406030204" pitchFamily="18" charset="0"/>
                                  </a:rPr>
                                  <m:t>,3</m:t>
                                </m:r>
                              </m:sub>
                            </m:sSub>
                          </m:e>
                          <m:e>
                            <m:sSub>
                              <m:sSubPr>
                                <m:ctrlPr>
                                  <a:rPr lang="en-US" altLang="zh-CN" sz="2800" i="1">
                                    <a:latin typeface="Cambria Math"/>
                                  </a:rPr>
                                </m:ctrlPr>
                              </m:sSub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3</m:t>
                                </m:r>
                                <m:r>
                                  <a:rPr lang="en-US" altLang="zh-CN" sz="2800" i="1">
                                    <a:latin typeface="Cambria Math" panose="02040503050406030204" pitchFamily="18" charset="0"/>
                                  </a:rPr>
                                  <m:t>,0</m:t>
                                </m:r>
                              </m:sub>
                            </m:sSub>
                            <m:sSub>
                              <m:sSubPr>
                                <m:ctrlPr>
                                  <a:rPr lang="en-US" altLang="zh-CN" sz="2800" i="1">
                                    <a:latin typeface="Cambria Math"/>
                                  </a:rPr>
                                </m:ctrlPr>
                              </m:sSub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3</m:t>
                                </m:r>
                                <m:r>
                                  <a:rPr lang="en-US" altLang="zh-CN" sz="2800" i="1">
                                    <a:latin typeface="Cambria Math" panose="02040503050406030204" pitchFamily="18" charset="0"/>
                                  </a:rPr>
                                  <m:t>,1</m:t>
                                </m:r>
                              </m:sub>
                            </m:sSub>
                            <m:sSub>
                              <m:sSubPr>
                                <m:ctrlPr>
                                  <a:rPr lang="en-US" altLang="zh-CN" sz="2800" i="1">
                                    <a:latin typeface="Cambria Math"/>
                                  </a:rPr>
                                </m:ctrlPr>
                              </m:sSub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3</m:t>
                                </m:r>
                                <m:r>
                                  <a:rPr lang="en-US" altLang="zh-CN" sz="2800" i="1">
                                    <a:latin typeface="Cambria Math" panose="02040503050406030204" pitchFamily="18" charset="0"/>
                                  </a:rPr>
                                  <m:t>,2</m:t>
                                </m:r>
                              </m:sub>
                            </m:sSub>
                            <m:sSub>
                              <m:sSubPr>
                                <m:ctrlPr>
                                  <a:rPr lang="en-US" altLang="zh-CN" sz="2800" i="1">
                                    <a:latin typeface="Cambria Math"/>
                                  </a:rPr>
                                </m:ctrlPr>
                              </m:sSub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3</m:t>
                                </m:r>
                                <m:r>
                                  <a:rPr lang="en-US" altLang="zh-CN" sz="2800" i="1">
                                    <a:latin typeface="Cambria Math" panose="02040503050406030204" pitchFamily="18" charset="0"/>
                                  </a:rPr>
                                  <m:t>,3</m:t>
                                </m:r>
                              </m:sub>
                            </m:sSub>
                          </m:e>
                        </m:eqArr>
                      </m:e>
                    </m:d>
                    <m:r>
                      <a:rPr lang="en-US" altLang="zh-CN" sz="2800" b="0" i="1" smtClean="0">
                        <a:latin typeface="Cambria Math" panose="02040503050406030204" pitchFamily="18" charset="0"/>
                      </a:rPr>
                      <m:t>=</m:t>
                    </m:r>
                    <m:d>
                      <m:dPr>
                        <m:begChr m:val="["/>
                        <m:endChr m:val="]"/>
                        <m:ctrlPr>
                          <a:rPr lang="en-US" altLang="zh-CN" sz="2800" b="0" i="1" smtClean="0">
                            <a:latin typeface="Cambria Math"/>
                          </a:rPr>
                        </m:ctrlPr>
                      </m:dPr>
                      <m:e>
                        <m:eqArr>
                          <m:eqArrPr>
                            <m:ctrlPr>
                              <a:rPr lang="en-US" altLang="zh-CN" sz="2800" b="0" i="1" smtClean="0">
                                <a:latin typeface="Cambria Math"/>
                              </a:rPr>
                            </m:ctrlPr>
                          </m:eqArrPr>
                          <m:e>
                            <m:sSubSup>
                              <m:sSubSupPr>
                                <m:ctrlPr>
                                  <a:rPr lang="en-US" altLang="zh-CN" sz="2800" b="0" i="1" smtClean="0">
                                    <a:latin typeface="Cambria Math"/>
                                  </a:rPr>
                                </m:ctrlPr>
                              </m:sSubSupPr>
                              <m:e>
                                <m:r>
                                  <a:rPr lang="en-US" altLang="zh-CN" sz="2800" b="0" i="1" smtClean="0">
                                    <a:latin typeface="Cambria Math" panose="02040503050406030204" pitchFamily="18" charset="0"/>
                                  </a:rPr>
                                  <m:t>𝑆</m:t>
                                </m:r>
                              </m:e>
                              <m:sub>
                                <m:r>
                                  <a:rPr lang="en-US" altLang="zh-CN" sz="2800" b="0" i="1" smtClean="0">
                                    <a:latin typeface="Cambria Math" panose="02040503050406030204" pitchFamily="18" charset="0"/>
                                  </a:rPr>
                                  <m:t>0,0</m:t>
                                </m:r>
                              </m:sub>
                              <m:sup>
                                <m:r>
                                  <a:rPr lang="en-US" altLang="zh-CN" sz="2800" b="0" i="1" smtClean="0">
                                    <a:latin typeface="Cambria Math" panose="02040503050406030204" pitchFamily="18" charset="0"/>
                                  </a:rPr>
                                  <m:t>′</m:t>
                                </m:r>
                              </m:sup>
                            </m:sSubSup>
                            <m:sSubSup>
                              <m:sSubSupPr>
                                <m:ctrlPr>
                                  <a:rPr lang="en-US" altLang="zh-CN" sz="2800" i="1">
                                    <a:latin typeface="Cambria Math"/>
                                  </a:rPr>
                                </m:ctrlPr>
                              </m:sSubSupPr>
                              <m:e>
                                <m:r>
                                  <a:rPr lang="en-US" altLang="zh-CN" sz="2800" i="1">
                                    <a:latin typeface="Cambria Math" panose="02040503050406030204" pitchFamily="18" charset="0"/>
                                  </a:rPr>
                                  <m:t>𝑆</m:t>
                                </m:r>
                              </m:e>
                              <m:sub>
                                <m:r>
                                  <a:rPr lang="en-US" altLang="zh-CN" sz="2800" i="1">
                                    <a:latin typeface="Cambria Math" panose="02040503050406030204" pitchFamily="18" charset="0"/>
                                  </a:rPr>
                                  <m:t>0,</m:t>
                                </m:r>
                                <m:r>
                                  <a:rPr lang="en-US" altLang="zh-CN" sz="2800" b="0" i="1" smtClean="0">
                                    <a:latin typeface="Cambria Math" panose="02040503050406030204" pitchFamily="18" charset="0"/>
                                  </a:rPr>
                                  <m:t>1</m:t>
                                </m:r>
                              </m:sub>
                              <m:sup>
                                <m:r>
                                  <a:rPr lang="en-US" altLang="zh-CN" sz="2800" i="1">
                                    <a:latin typeface="Cambria Math" panose="02040503050406030204" pitchFamily="18" charset="0"/>
                                  </a:rPr>
                                  <m:t>′</m:t>
                                </m:r>
                              </m:sup>
                            </m:sSubSup>
                            <m:sSubSup>
                              <m:sSubSupPr>
                                <m:ctrlPr>
                                  <a:rPr lang="en-US" altLang="zh-CN" sz="2800" i="1">
                                    <a:latin typeface="Cambria Math"/>
                                  </a:rPr>
                                </m:ctrlPr>
                              </m:sSubSupPr>
                              <m:e>
                                <m:r>
                                  <a:rPr lang="en-US" altLang="zh-CN" sz="2800" i="1">
                                    <a:latin typeface="Cambria Math" panose="02040503050406030204" pitchFamily="18" charset="0"/>
                                  </a:rPr>
                                  <m:t>𝑆</m:t>
                                </m:r>
                              </m:e>
                              <m:sub>
                                <m:r>
                                  <a:rPr lang="en-US" altLang="zh-CN" sz="2800" i="1">
                                    <a:latin typeface="Cambria Math" panose="02040503050406030204" pitchFamily="18" charset="0"/>
                                  </a:rPr>
                                  <m:t>0,</m:t>
                                </m:r>
                                <m:r>
                                  <a:rPr lang="en-US" altLang="zh-CN" sz="2800" b="0" i="1" smtClean="0">
                                    <a:latin typeface="Cambria Math" panose="02040503050406030204" pitchFamily="18" charset="0"/>
                                  </a:rPr>
                                  <m:t>2</m:t>
                                </m:r>
                              </m:sub>
                              <m:sup>
                                <m:r>
                                  <a:rPr lang="en-US" altLang="zh-CN" sz="2800" i="1">
                                    <a:latin typeface="Cambria Math" panose="02040503050406030204" pitchFamily="18" charset="0"/>
                                  </a:rPr>
                                  <m:t>′</m:t>
                                </m:r>
                              </m:sup>
                            </m:sSubSup>
                            <m:sSubSup>
                              <m:sSubSupPr>
                                <m:ctrlPr>
                                  <a:rPr lang="en-US" altLang="zh-CN" sz="2800" i="1">
                                    <a:latin typeface="Cambria Math"/>
                                  </a:rPr>
                                </m:ctrlPr>
                              </m:sSubSupPr>
                              <m:e>
                                <m:r>
                                  <a:rPr lang="en-US" altLang="zh-CN" sz="2800" i="1">
                                    <a:latin typeface="Cambria Math" panose="02040503050406030204" pitchFamily="18" charset="0"/>
                                  </a:rPr>
                                  <m:t>𝑆</m:t>
                                </m:r>
                              </m:e>
                              <m:sub>
                                <m:r>
                                  <a:rPr lang="en-US" altLang="zh-CN" sz="2800" i="1">
                                    <a:latin typeface="Cambria Math" panose="02040503050406030204" pitchFamily="18" charset="0"/>
                                  </a:rPr>
                                  <m:t>0,</m:t>
                                </m:r>
                                <m:r>
                                  <a:rPr lang="en-US" altLang="zh-CN" sz="2800" b="0" i="1" smtClean="0">
                                    <a:latin typeface="Cambria Math" panose="02040503050406030204" pitchFamily="18" charset="0"/>
                                  </a:rPr>
                                  <m:t>3</m:t>
                                </m:r>
                              </m:sub>
                              <m:sup>
                                <m:r>
                                  <a:rPr lang="en-US" altLang="zh-CN" sz="2800" i="1">
                                    <a:latin typeface="Cambria Math" panose="02040503050406030204" pitchFamily="18" charset="0"/>
                                  </a:rPr>
                                  <m:t>′</m:t>
                                </m:r>
                              </m:sup>
                            </m:sSubSup>
                          </m:e>
                          <m:e>
                            <m:sSubSup>
                              <m:sSubSupPr>
                                <m:ctrlPr>
                                  <a:rPr lang="en-US" altLang="zh-CN" sz="2800" i="1">
                                    <a:latin typeface="Cambria Math"/>
                                  </a:rPr>
                                </m:ctrlPr>
                              </m:sSubSup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1</m:t>
                                </m:r>
                                <m:r>
                                  <a:rPr lang="en-US" altLang="zh-CN" sz="2800" i="1">
                                    <a:latin typeface="Cambria Math" panose="02040503050406030204" pitchFamily="18" charset="0"/>
                                  </a:rPr>
                                  <m:t>,0</m:t>
                                </m:r>
                              </m:sub>
                              <m:sup>
                                <m:r>
                                  <a:rPr lang="en-US" altLang="zh-CN" sz="2800" i="1">
                                    <a:latin typeface="Cambria Math" panose="02040503050406030204" pitchFamily="18" charset="0"/>
                                  </a:rPr>
                                  <m:t>′</m:t>
                                </m:r>
                              </m:sup>
                            </m:sSubSup>
                            <m:sSubSup>
                              <m:sSubSupPr>
                                <m:ctrlPr>
                                  <a:rPr lang="en-US" altLang="zh-CN" sz="2800" i="1">
                                    <a:latin typeface="Cambria Math"/>
                                  </a:rPr>
                                </m:ctrlPr>
                              </m:sSubSup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1</m:t>
                                </m:r>
                                <m:r>
                                  <a:rPr lang="en-US" altLang="zh-CN" sz="2800" i="1">
                                    <a:latin typeface="Cambria Math" panose="02040503050406030204" pitchFamily="18" charset="0"/>
                                  </a:rPr>
                                  <m:t>,1</m:t>
                                </m:r>
                              </m:sub>
                              <m:sup>
                                <m:r>
                                  <a:rPr lang="en-US" altLang="zh-CN" sz="2800" i="1">
                                    <a:latin typeface="Cambria Math" panose="02040503050406030204" pitchFamily="18" charset="0"/>
                                  </a:rPr>
                                  <m:t>′</m:t>
                                </m:r>
                              </m:sup>
                            </m:sSubSup>
                            <m:sSubSup>
                              <m:sSubSupPr>
                                <m:ctrlPr>
                                  <a:rPr lang="en-US" altLang="zh-CN" sz="2800" i="1">
                                    <a:latin typeface="Cambria Math"/>
                                  </a:rPr>
                                </m:ctrlPr>
                              </m:sSubSup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1</m:t>
                                </m:r>
                                <m:r>
                                  <a:rPr lang="en-US" altLang="zh-CN" sz="2800" i="1">
                                    <a:latin typeface="Cambria Math" panose="02040503050406030204" pitchFamily="18" charset="0"/>
                                  </a:rPr>
                                  <m:t>,2</m:t>
                                </m:r>
                              </m:sub>
                              <m:sup>
                                <m:r>
                                  <a:rPr lang="en-US" altLang="zh-CN" sz="2800" i="1">
                                    <a:latin typeface="Cambria Math" panose="02040503050406030204" pitchFamily="18" charset="0"/>
                                  </a:rPr>
                                  <m:t>′</m:t>
                                </m:r>
                              </m:sup>
                            </m:sSubSup>
                            <m:sSubSup>
                              <m:sSubSupPr>
                                <m:ctrlPr>
                                  <a:rPr lang="en-US" altLang="zh-CN" sz="2800" i="1">
                                    <a:latin typeface="Cambria Math"/>
                                  </a:rPr>
                                </m:ctrlPr>
                              </m:sSubSup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1</m:t>
                                </m:r>
                                <m:r>
                                  <a:rPr lang="en-US" altLang="zh-CN" sz="2800" i="1">
                                    <a:latin typeface="Cambria Math" panose="02040503050406030204" pitchFamily="18" charset="0"/>
                                  </a:rPr>
                                  <m:t>,3</m:t>
                                </m:r>
                              </m:sub>
                              <m:sup>
                                <m:r>
                                  <a:rPr lang="en-US" altLang="zh-CN" sz="2800" i="1">
                                    <a:latin typeface="Cambria Math" panose="02040503050406030204" pitchFamily="18" charset="0"/>
                                  </a:rPr>
                                  <m:t>′</m:t>
                                </m:r>
                              </m:sup>
                            </m:sSubSup>
                          </m:e>
                          <m:e>
                            <m:sSubSup>
                              <m:sSubSupPr>
                                <m:ctrlPr>
                                  <a:rPr lang="en-US" altLang="zh-CN" sz="2800" i="1">
                                    <a:latin typeface="Cambria Math"/>
                                  </a:rPr>
                                </m:ctrlPr>
                              </m:sSubSup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2</m:t>
                                </m:r>
                                <m:r>
                                  <a:rPr lang="en-US" altLang="zh-CN" sz="2800" i="1">
                                    <a:latin typeface="Cambria Math" panose="02040503050406030204" pitchFamily="18" charset="0"/>
                                  </a:rPr>
                                  <m:t>,0</m:t>
                                </m:r>
                              </m:sub>
                              <m:sup>
                                <m:r>
                                  <a:rPr lang="en-US" altLang="zh-CN" sz="2800" i="1">
                                    <a:latin typeface="Cambria Math" panose="02040503050406030204" pitchFamily="18" charset="0"/>
                                  </a:rPr>
                                  <m:t>′</m:t>
                                </m:r>
                              </m:sup>
                            </m:sSubSup>
                            <m:sSubSup>
                              <m:sSubSupPr>
                                <m:ctrlPr>
                                  <a:rPr lang="en-US" altLang="zh-CN" sz="2800" i="1">
                                    <a:latin typeface="Cambria Math"/>
                                  </a:rPr>
                                </m:ctrlPr>
                              </m:sSubSup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2</m:t>
                                </m:r>
                                <m:r>
                                  <a:rPr lang="en-US" altLang="zh-CN" sz="2800" i="1">
                                    <a:latin typeface="Cambria Math" panose="02040503050406030204" pitchFamily="18" charset="0"/>
                                  </a:rPr>
                                  <m:t>,1</m:t>
                                </m:r>
                              </m:sub>
                              <m:sup>
                                <m:r>
                                  <a:rPr lang="en-US" altLang="zh-CN" sz="2800" i="1">
                                    <a:latin typeface="Cambria Math" panose="02040503050406030204" pitchFamily="18" charset="0"/>
                                  </a:rPr>
                                  <m:t>′</m:t>
                                </m:r>
                              </m:sup>
                            </m:sSubSup>
                            <m:sSubSup>
                              <m:sSubSupPr>
                                <m:ctrlPr>
                                  <a:rPr lang="en-US" altLang="zh-CN" sz="2800" i="1">
                                    <a:latin typeface="Cambria Math"/>
                                  </a:rPr>
                                </m:ctrlPr>
                              </m:sSubSup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2</m:t>
                                </m:r>
                                <m:r>
                                  <a:rPr lang="en-US" altLang="zh-CN" sz="2800" i="1">
                                    <a:latin typeface="Cambria Math" panose="02040503050406030204" pitchFamily="18" charset="0"/>
                                  </a:rPr>
                                  <m:t>,2</m:t>
                                </m:r>
                              </m:sub>
                              <m:sup>
                                <m:r>
                                  <a:rPr lang="en-US" altLang="zh-CN" sz="2800" i="1">
                                    <a:latin typeface="Cambria Math" panose="02040503050406030204" pitchFamily="18" charset="0"/>
                                  </a:rPr>
                                  <m:t>′</m:t>
                                </m:r>
                              </m:sup>
                            </m:sSubSup>
                            <m:sSubSup>
                              <m:sSubSupPr>
                                <m:ctrlPr>
                                  <a:rPr lang="en-US" altLang="zh-CN" sz="2800" i="1">
                                    <a:latin typeface="Cambria Math"/>
                                  </a:rPr>
                                </m:ctrlPr>
                              </m:sSubSup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2</m:t>
                                </m:r>
                                <m:r>
                                  <a:rPr lang="en-US" altLang="zh-CN" sz="2800" i="1">
                                    <a:latin typeface="Cambria Math" panose="02040503050406030204" pitchFamily="18" charset="0"/>
                                  </a:rPr>
                                  <m:t>,3</m:t>
                                </m:r>
                              </m:sub>
                              <m:sup>
                                <m:r>
                                  <a:rPr lang="en-US" altLang="zh-CN" sz="2800" i="1">
                                    <a:latin typeface="Cambria Math" panose="02040503050406030204" pitchFamily="18" charset="0"/>
                                  </a:rPr>
                                  <m:t>′</m:t>
                                </m:r>
                              </m:sup>
                            </m:sSubSup>
                          </m:e>
                          <m:e>
                            <m:sSubSup>
                              <m:sSubSupPr>
                                <m:ctrlPr>
                                  <a:rPr lang="en-US" altLang="zh-CN" sz="2800" i="1">
                                    <a:latin typeface="Cambria Math"/>
                                  </a:rPr>
                                </m:ctrlPr>
                              </m:sSubSup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3</m:t>
                                </m:r>
                                <m:r>
                                  <a:rPr lang="en-US" altLang="zh-CN" sz="2800" i="1">
                                    <a:latin typeface="Cambria Math" panose="02040503050406030204" pitchFamily="18" charset="0"/>
                                  </a:rPr>
                                  <m:t>,0</m:t>
                                </m:r>
                              </m:sub>
                              <m:sup>
                                <m:r>
                                  <a:rPr lang="en-US" altLang="zh-CN" sz="2800" i="1">
                                    <a:latin typeface="Cambria Math" panose="02040503050406030204" pitchFamily="18" charset="0"/>
                                  </a:rPr>
                                  <m:t>′</m:t>
                                </m:r>
                              </m:sup>
                            </m:sSubSup>
                            <m:sSubSup>
                              <m:sSubSupPr>
                                <m:ctrlPr>
                                  <a:rPr lang="en-US" altLang="zh-CN" sz="2800" i="1">
                                    <a:latin typeface="Cambria Math"/>
                                  </a:rPr>
                                </m:ctrlPr>
                              </m:sSubSup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3</m:t>
                                </m:r>
                                <m:r>
                                  <a:rPr lang="en-US" altLang="zh-CN" sz="2800" i="1">
                                    <a:latin typeface="Cambria Math" panose="02040503050406030204" pitchFamily="18" charset="0"/>
                                  </a:rPr>
                                  <m:t>,1</m:t>
                                </m:r>
                              </m:sub>
                              <m:sup>
                                <m:r>
                                  <a:rPr lang="en-US" altLang="zh-CN" sz="2800" i="1">
                                    <a:latin typeface="Cambria Math" panose="02040503050406030204" pitchFamily="18" charset="0"/>
                                  </a:rPr>
                                  <m:t>′</m:t>
                                </m:r>
                              </m:sup>
                            </m:sSubSup>
                            <m:sSubSup>
                              <m:sSubSupPr>
                                <m:ctrlPr>
                                  <a:rPr lang="en-US" altLang="zh-CN" sz="2800" i="1">
                                    <a:latin typeface="Cambria Math"/>
                                  </a:rPr>
                                </m:ctrlPr>
                              </m:sSubSup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3</m:t>
                                </m:r>
                                <m:r>
                                  <a:rPr lang="en-US" altLang="zh-CN" sz="2800" i="1">
                                    <a:latin typeface="Cambria Math" panose="02040503050406030204" pitchFamily="18" charset="0"/>
                                  </a:rPr>
                                  <m:t>,2</m:t>
                                </m:r>
                              </m:sub>
                              <m:sup>
                                <m:r>
                                  <a:rPr lang="en-US" altLang="zh-CN" sz="2800" i="1">
                                    <a:latin typeface="Cambria Math" panose="02040503050406030204" pitchFamily="18" charset="0"/>
                                  </a:rPr>
                                  <m:t>′</m:t>
                                </m:r>
                              </m:sup>
                            </m:sSubSup>
                            <m:sSubSup>
                              <m:sSubSupPr>
                                <m:ctrlPr>
                                  <a:rPr lang="en-US" altLang="zh-CN" sz="2800" i="1">
                                    <a:latin typeface="Cambria Math"/>
                                  </a:rPr>
                                </m:ctrlPr>
                              </m:sSubSupPr>
                              <m:e>
                                <m:r>
                                  <a:rPr lang="en-US" altLang="zh-CN" sz="2800" i="1">
                                    <a:latin typeface="Cambria Math" panose="02040503050406030204" pitchFamily="18" charset="0"/>
                                  </a:rPr>
                                  <m:t>𝑆</m:t>
                                </m:r>
                              </m:e>
                              <m:sub>
                                <m:r>
                                  <a:rPr lang="en-US" altLang="zh-CN" sz="2800" b="0" i="1" smtClean="0">
                                    <a:latin typeface="Cambria Math" panose="02040503050406030204" pitchFamily="18" charset="0"/>
                                  </a:rPr>
                                  <m:t>3</m:t>
                                </m:r>
                                <m:r>
                                  <a:rPr lang="en-US" altLang="zh-CN" sz="2800" i="1">
                                    <a:latin typeface="Cambria Math" panose="02040503050406030204" pitchFamily="18" charset="0"/>
                                  </a:rPr>
                                  <m:t>,3</m:t>
                                </m:r>
                              </m:sub>
                              <m:sup>
                                <m:r>
                                  <a:rPr lang="en-US" altLang="zh-CN" sz="2800" i="1">
                                    <a:latin typeface="Cambria Math" panose="02040503050406030204" pitchFamily="18" charset="0"/>
                                  </a:rPr>
                                  <m:t>′</m:t>
                                </m:r>
                              </m:sup>
                            </m:sSubSup>
                          </m:e>
                        </m:eqArr>
                      </m:e>
                    </m:d>
                  </m:oMath>
                </a14:m>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20427" y="1878153"/>
                <a:ext cx="8523548" cy="4365485"/>
              </a:xfrm>
              <a:blipFill rotWithShape="1">
                <a:blip r:embed="rId2"/>
                <a:stretch>
                  <a:fillRect l="-1645" t="-237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a:xfrm>
            <a:off x="251519" y="6219310"/>
            <a:ext cx="2295255"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7E68C2A-2663-40F4-A9AE-9CFBC1B8BE08}"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12"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94</a:t>
            </a:fld>
            <a:endParaRPr lang="en-US" altLang="zh-CN" sz="1400" dirty="0"/>
          </a:p>
        </p:txBody>
      </p:sp>
    </p:spTree>
    <p:extLst>
      <p:ext uri="{BB962C8B-B14F-4D97-AF65-F5344CB8AC3E}">
        <p14:creationId xmlns:p14="http://schemas.microsoft.com/office/powerpoint/2010/main" val="3350000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41530" y="2258870"/>
                <a:ext cx="8568553" cy="3457685"/>
              </a:xfrm>
            </p:spPr>
            <p:txBody>
              <a:bodyPr/>
              <a:lstStyle/>
              <a:p>
                <a:pPr marL="0" indent="0">
                  <a:buNone/>
                </a:pPr>
                <a14:m>
                  <m:oMathPara xmlns:m="http://schemas.openxmlformats.org/officeDocument/2006/math">
                    <m:oMathParaPr>
                      <m:jc m:val="centerGroup"/>
                    </m:oMathParaPr>
                    <m:oMath xmlns:m="http://schemas.openxmlformats.org/officeDocument/2006/math">
                      <m:sSubSup>
                        <m:sSubSupPr>
                          <m:ctrlPr>
                            <a:rPr lang="en-US" altLang="zh-CN" sz="2800" i="1" smtClean="0">
                              <a:latin typeface="Cambria Math"/>
                            </a:rPr>
                          </m:ctrlPr>
                        </m:sSubSupPr>
                        <m:e>
                          <m:r>
                            <m:rPr>
                              <m:nor/>
                            </m:rPr>
                            <a:rPr lang="en-US" altLang="zh-CN" sz="2800" b="0" i="0" smtClean="0">
                              <a:latin typeface="Times New Roman" panose="02020603050405020304" pitchFamily="18" charset="0"/>
                              <a:cs typeface="Times New Roman" panose="02020603050405020304" pitchFamily="18" charset="0"/>
                            </a:rPr>
                            <m:t>s</m:t>
                          </m:r>
                        </m:e>
                        <m:sub>
                          <m:r>
                            <m:rPr>
                              <m:nor/>
                            </m:rPr>
                            <a:rPr lang="en-US" altLang="zh-CN" sz="2800" b="0" i="0" baseline="-25000" smtClean="0">
                              <a:latin typeface="Times New Roman" panose="02020603050405020304" pitchFamily="18" charset="0"/>
                              <a:cs typeface="Times New Roman" panose="02020603050405020304" pitchFamily="18" charset="0"/>
                            </a:rPr>
                            <m:t>0,</m:t>
                          </m:r>
                          <m:r>
                            <m:rPr>
                              <m:nor/>
                            </m:rPr>
                            <a:rPr lang="en-US" altLang="zh-CN" sz="2800" b="0" i="0" baseline="-25000" smtClean="0">
                              <a:latin typeface="Times New Roman" panose="02020603050405020304" pitchFamily="18" charset="0"/>
                              <a:cs typeface="Times New Roman" panose="02020603050405020304" pitchFamily="18" charset="0"/>
                            </a:rPr>
                            <m:t>j</m:t>
                          </m:r>
                        </m:sub>
                        <m:sup>
                          <m:r>
                            <m:rPr>
                              <m:nor/>
                            </m:rPr>
                            <a:rPr lang="en-US" altLang="zh-CN" sz="2800" b="0" i="0" smtClean="0">
                              <a:latin typeface="Times New Roman" panose="02020603050405020304" pitchFamily="18" charset="0"/>
                              <a:cs typeface="Times New Roman" panose="02020603050405020304" pitchFamily="18" charset="0"/>
                            </a:rPr>
                            <m:t>′</m:t>
                          </m:r>
                        </m:sup>
                      </m:sSubSup>
                      <m:r>
                        <m:rPr>
                          <m:nor/>
                        </m:rPr>
                        <a:rPr lang="en-US" altLang="zh-CN" sz="2800" b="0" i="0" smtClean="0">
                          <a:latin typeface="Times New Roman" panose="02020603050405020304" pitchFamily="18" charset="0"/>
                          <a:cs typeface="Times New Roman" panose="02020603050405020304" pitchFamily="18" charset="0"/>
                        </a:rPr>
                        <m:t>=</m:t>
                      </m:r>
                      <m:d>
                        <m:dPr>
                          <m:ctrlPr>
                            <a:rPr lang="en-US" altLang="zh-CN" sz="2800" b="0" i="1" smtClean="0">
                              <a:latin typeface="Cambria Math"/>
                            </a:rPr>
                          </m:ctrlPr>
                        </m:dPr>
                        <m:e>
                          <m:r>
                            <m:rPr>
                              <m:nor/>
                            </m:rPr>
                            <a:rPr lang="en-US" altLang="zh-CN" sz="2800" b="0" i="0" smtClean="0">
                              <a:latin typeface="Times New Roman" panose="02020603050405020304" pitchFamily="18" charset="0"/>
                              <a:cs typeface="Times New Roman" panose="02020603050405020304" pitchFamily="18" charset="0"/>
                            </a:rPr>
                            <m:t>2∙</m:t>
                          </m:r>
                          <m:sSub>
                            <m:sSubPr>
                              <m:ctrlPr>
                                <a:rPr lang="en-US" altLang="zh-CN" sz="2800" b="0" i="1" smtClean="0">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b="0" i="0" baseline="-25000" smtClean="0">
                                  <a:latin typeface="Times New Roman" panose="02020603050405020304" pitchFamily="18" charset="0"/>
                                  <a:cs typeface="Times New Roman" panose="02020603050405020304" pitchFamily="18" charset="0"/>
                                </a:rPr>
                                <m:t>0,</m:t>
                              </m:r>
                              <m:r>
                                <m:rPr>
                                  <m:nor/>
                                </m:rPr>
                                <a:rPr lang="en-US" altLang="zh-CN" sz="2800" b="0" i="0" baseline="-25000" smtClean="0">
                                  <a:latin typeface="Times New Roman" panose="02020603050405020304" pitchFamily="18" charset="0"/>
                                  <a:cs typeface="Times New Roman" panose="02020603050405020304" pitchFamily="18" charset="0"/>
                                </a:rPr>
                                <m:t>j</m:t>
                              </m:r>
                            </m:sub>
                          </m:sSub>
                        </m:e>
                      </m:d>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d>
                        <m:dPr>
                          <m:ctrlPr>
                            <a:rPr lang="en-US" altLang="zh-CN" sz="2800" b="0" i="1" smtClean="0">
                              <a:latin typeface="Cambria Math"/>
                              <a:ea typeface="Cambria Math" panose="02040503050406030204" pitchFamily="18" charset="0"/>
                            </a:rPr>
                          </m:ctrlPr>
                        </m:dPr>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3∙</m:t>
                          </m:r>
                          <m:sSub>
                            <m:sSubPr>
                              <m:ctrlPr>
                                <a:rPr lang="en-US" altLang="zh-CN" sz="2800" b="0" i="1" smtClean="0">
                                  <a:latin typeface="Cambria Math"/>
                                  <a:ea typeface="Cambria Math" panose="02040503050406030204" pitchFamily="18" charset="0"/>
                                </a:rPr>
                              </m:ctrlPr>
                            </m:sSubPr>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j</m:t>
                              </m:r>
                            </m:sub>
                          </m:sSub>
                        </m:e>
                      </m:d>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800" b="0" i="1" smtClean="0">
                              <a:latin typeface="Cambria Math"/>
                              <a:ea typeface="Cambria Math" panose="02040503050406030204" pitchFamily="18" charset="0"/>
                            </a:rPr>
                          </m:ctrlPr>
                        </m:sSubPr>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j</m:t>
                          </m:r>
                        </m:sub>
                      </m:sSub>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800" i="1">
                              <a:latin typeface="Cambria Math"/>
                              <a:ea typeface="Cambria Math" panose="02040503050406030204" pitchFamily="18" charset="0"/>
                            </a:rPr>
                          </m:ctrlPr>
                        </m:sSubPr>
                        <m:e>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3</m:t>
                          </m:r>
                          <m:r>
                            <m:rPr>
                              <m:nor/>
                            </m:rPr>
                            <a:rPr lang="en-US" altLang="zh-CN" sz="2800" i="0" baseline="-2500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i="0" baseline="-25000">
                              <a:latin typeface="Times New Roman" panose="02020603050405020304" pitchFamily="18" charset="0"/>
                              <a:ea typeface="Cambria Math" panose="02040503050406030204" pitchFamily="18" charset="0"/>
                              <a:cs typeface="Times New Roman" panose="02020603050405020304" pitchFamily="18" charset="0"/>
                            </a:rPr>
                            <m:t>j</m:t>
                          </m:r>
                        </m:sub>
                      </m:sSub>
                    </m:oMath>
                  </m:oMathPara>
                </a14:m>
                <a:endParaRPr lang="en-US" altLang="zh-CN" sz="280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sz="2800" i="1">
                              <a:latin typeface="Cambria Math"/>
                            </a:rPr>
                          </m:ctrlPr>
                        </m:sSubSup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b="0" i="0" baseline="-25000" smtClean="0">
                              <a:latin typeface="Times New Roman" panose="02020603050405020304" pitchFamily="18" charset="0"/>
                              <a:cs typeface="Times New Roman" panose="02020603050405020304" pitchFamily="18" charset="0"/>
                            </a:rPr>
                            <m:t>1</m:t>
                          </m:r>
                          <m:r>
                            <m:rPr>
                              <m:nor/>
                            </m:rPr>
                            <a:rPr lang="en-US" altLang="zh-CN" sz="2800" i="0" baseline="-25000">
                              <a:latin typeface="Times New Roman" panose="02020603050405020304" pitchFamily="18" charset="0"/>
                              <a:cs typeface="Times New Roman" panose="02020603050405020304" pitchFamily="18" charset="0"/>
                            </a:rPr>
                            <m:t>,</m:t>
                          </m:r>
                          <m:r>
                            <m:rPr>
                              <m:nor/>
                            </m:rPr>
                            <a:rPr lang="en-US" altLang="zh-CN" sz="2800" i="0" baseline="-25000">
                              <a:latin typeface="Times New Roman" panose="02020603050405020304" pitchFamily="18" charset="0"/>
                              <a:cs typeface="Times New Roman" panose="02020603050405020304" pitchFamily="18" charset="0"/>
                            </a:rPr>
                            <m:t>j</m:t>
                          </m:r>
                        </m:sub>
                        <m:sup>
                          <m:r>
                            <m:rPr>
                              <m:nor/>
                            </m:rPr>
                            <a:rPr lang="en-US" altLang="zh-CN" sz="2800" i="0">
                              <a:latin typeface="Times New Roman" panose="02020603050405020304" pitchFamily="18" charset="0"/>
                              <a:cs typeface="Times New Roman" panose="02020603050405020304" pitchFamily="18" charset="0"/>
                            </a:rPr>
                            <m:t>′</m:t>
                          </m:r>
                        </m:sup>
                      </m:sSubSup>
                      <m:r>
                        <m:rPr>
                          <m:nor/>
                        </m:rPr>
                        <a:rPr lang="en-US" altLang="zh-CN" sz="2800" i="0">
                          <a:latin typeface="Times New Roman" panose="02020603050405020304" pitchFamily="18" charset="0"/>
                          <a:cs typeface="Times New Roman" panose="02020603050405020304" pitchFamily="18" charset="0"/>
                        </a:rPr>
                        <m:t>=</m:t>
                      </m:r>
                      <m:sSub>
                        <m:sSubPr>
                          <m:ctrlPr>
                            <a:rPr lang="en-US" altLang="zh-CN" sz="2800" i="1">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baseline="-25000">
                              <a:latin typeface="Times New Roman" panose="02020603050405020304" pitchFamily="18" charset="0"/>
                              <a:cs typeface="Times New Roman" panose="02020603050405020304" pitchFamily="18" charset="0"/>
                            </a:rPr>
                            <m:t>0,</m:t>
                          </m:r>
                          <m:r>
                            <m:rPr>
                              <m:nor/>
                            </m:rPr>
                            <a:rPr lang="en-US" altLang="zh-CN" sz="2800" i="0" baseline="-25000">
                              <a:latin typeface="Times New Roman" panose="02020603050405020304" pitchFamily="18" charset="0"/>
                              <a:cs typeface="Times New Roman" panose="02020603050405020304" pitchFamily="18" charset="0"/>
                            </a:rPr>
                            <m:t>j</m:t>
                          </m:r>
                        </m:sub>
                      </m:sSub>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m:t>
                      </m:r>
                      <m:d>
                        <m:dPr>
                          <m:ctrlPr>
                            <a:rPr lang="en-US" altLang="zh-CN" sz="2800" i="1">
                              <a:latin typeface="Cambria Math"/>
                              <a:ea typeface="Cambria Math" panose="02040503050406030204" pitchFamily="18" charset="0"/>
                            </a:rPr>
                          </m:ctrlPr>
                        </m:dPr>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800" i="1">
                                  <a:latin typeface="Cambria Math"/>
                                  <a:ea typeface="Cambria Math" panose="02040503050406030204" pitchFamily="18" charset="0"/>
                                </a:rPr>
                              </m:ctrlPr>
                            </m:sSubPr>
                            <m:e>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800" i="0" baseline="-25000">
                                  <a:latin typeface="Times New Roman" panose="02020603050405020304" pitchFamily="18" charset="0"/>
                                  <a:ea typeface="Cambria Math" panose="02040503050406030204" pitchFamily="18" charset="0"/>
                                  <a:cs typeface="Times New Roman" panose="02020603050405020304" pitchFamily="18" charset="0"/>
                                </a:rPr>
                                <m:t>1,</m:t>
                              </m:r>
                              <m:r>
                                <m:rPr>
                                  <m:nor/>
                                </m:rPr>
                                <a:rPr lang="en-US" altLang="zh-CN" sz="2800" i="0" baseline="-25000">
                                  <a:latin typeface="Times New Roman" panose="02020603050405020304" pitchFamily="18" charset="0"/>
                                  <a:ea typeface="Cambria Math" panose="02040503050406030204" pitchFamily="18" charset="0"/>
                                  <a:cs typeface="Times New Roman" panose="02020603050405020304" pitchFamily="18" charset="0"/>
                                </a:rPr>
                                <m:t>j</m:t>
                              </m:r>
                            </m:sub>
                          </m:sSub>
                        </m:e>
                      </m:d>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800" i="1">
                              <a:latin typeface="Cambria Math"/>
                              <a:ea typeface="Cambria Math" panose="02040503050406030204" pitchFamily="18" charset="0"/>
                            </a:rPr>
                          </m:ctrlPr>
                        </m:sSubPr>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3∙</m:t>
                          </m:r>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800" i="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800" i="0" baseline="-25000">
                              <a:latin typeface="Times New Roman" panose="02020603050405020304" pitchFamily="18" charset="0"/>
                              <a:ea typeface="Cambria Math" panose="02040503050406030204" pitchFamily="18" charset="0"/>
                              <a:cs typeface="Times New Roman" panose="02020603050405020304" pitchFamily="18" charset="0"/>
                            </a:rPr>
                            <m:t>j</m:t>
                          </m:r>
                        </m:sub>
                      </m:sSub>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800" i="1">
                              <a:latin typeface="Cambria Math"/>
                              <a:ea typeface="Cambria Math" panose="02040503050406030204" pitchFamily="18" charset="0"/>
                            </a:rPr>
                          </m:ctrlPr>
                        </m:sSubPr>
                        <m:e>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800" i="0" baseline="-25000">
                              <a:latin typeface="Times New Roman" panose="02020603050405020304" pitchFamily="18" charset="0"/>
                              <a:ea typeface="Cambria Math" panose="02040503050406030204" pitchFamily="18" charset="0"/>
                              <a:cs typeface="Times New Roman" panose="02020603050405020304" pitchFamily="18" charset="0"/>
                            </a:rPr>
                            <m:t>3,</m:t>
                          </m:r>
                          <m:r>
                            <m:rPr>
                              <m:nor/>
                            </m:rPr>
                            <a:rPr lang="en-US" altLang="zh-CN" sz="2800" i="0" baseline="-25000">
                              <a:latin typeface="Times New Roman" panose="02020603050405020304" pitchFamily="18" charset="0"/>
                              <a:ea typeface="Cambria Math" panose="02040503050406030204" pitchFamily="18" charset="0"/>
                              <a:cs typeface="Times New Roman" panose="02020603050405020304" pitchFamily="18" charset="0"/>
                            </a:rPr>
                            <m:t>j</m:t>
                          </m:r>
                        </m:sub>
                      </m:sSub>
                    </m:oMath>
                  </m:oMathPara>
                </a14:m>
                <a:endParaRPr lang="en-US" altLang="zh-CN" sz="28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sz="2800" i="1">
                              <a:latin typeface="Cambria Math"/>
                            </a:rPr>
                          </m:ctrlPr>
                        </m:sSubSup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b="0" i="0" baseline="-25000" smtClean="0">
                              <a:latin typeface="Times New Roman" panose="02020603050405020304" pitchFamily="18" charset="0"/>
                              <a:cs typeface="Times New Roman" panose="02020603050405020304" pitchFamily="18" charset="0"/>
                            </a:rPr>
                            <m:t>2</m:t>
                          </m:r>
                          <m:r>
                            <m:rPr>
                              <m:nor/>
                            </m:rPr>
                            <a:rPr lang="en-US" altLang="zh-CN" sz="2800" i="0" baseline="-25000">
                              <a:latin typeface="Times New Roman" panose="02020603050405020304" pitchFamily="18" charset="0"/>
                              <a:cs typeface="Times New Roman" panose="02020603050405020304" pitchFamily="18" charset="0"/>
                            </a:rPr>
                            <m:t>,</m:t>
                          </m:r>
                          <m:r>
                            <m:rPr>
                              <m:nor/>
                            </m:rPr>
                            <a:rPr lang="en-US" altLang="zh-CN" sz="2800" i="0" baseline="-25000">
                              <a:latin typeface="Times New Roman" panose="02020603050405020304" pitchFamily="18" charset="0"/>
                              <a:cs typeface="Times New Roman" panose="02020603050405020304" pitchFamily="18" charset="0"/>
                            </a:rPr>
                            <m:t>j</m:t>
                          </m:r>
                        </m:sub>
                        <m:sup>
                          <m:r>
                            <m:rPr>
                              <m:nor/>
                            </m:rPr>
                            <a:rPr lang="en-US" altLang="zh-CN" sz="2800" i="0">
                              <a:latin typeface="Times New Roman" panose="02020603050405020304" pitchFamily="18" charset="0"/>
                              <a:cs typeface="Times New Roman" panose="02020603050405020304" pitchFamily="18" charset="0"/>
                            </a:rPr>
                            <m:t>′</m:t>
                          </m:r>
                        </m:sup>
                      </m:sSubSup>
                      <m:r>
                        <m:rPr>
                          <m:nor/>
                        </m:rPr>
                        <a:rPr lang="en-US" altLang="zh-CN" sz="2800" i="0">
                          <a:latin typeface="Times New Roman" panose="02020603050405020304" pitchFamily="18" charset="0"/>
                          <a:cs typeface="Times New Roman" panose="02020603050405020304" pitchFamily="18" charset="0"/>
                        </a:rPr>
                        <m:t>=</m:t>
                      </m:r>
                      <m:sSub>
                        <m:sSubPr>
                          <m:ctrlPr>
                            <a:rPr lang="en-US" altLang="zh-CN" sz="2800" i="1">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baseline="-25000">
                              <a:latin typeface="Times New Roman" panose="02020603050405020304" pitchFamily="18" charset="0"/>
                              <a:cs typeface="Times New Roman" panose="02020603050405020304" pitchFamily="18" charset="0"/>
                            </a:rPr>
                            <m:t>0,</m:t>
                          </m:r>
                          <m:r>
                            <m:rPr>
                              <m:nor/>
                            </m:rPr>
                            <a:rPr lang="en-US" altLang="zh-CN" sz="2800" i="0" baseline="-25000">
                              <a:latin typeface="Times New Roman" panose="02020603050405020304" pitchFamily="18" charset="0"/>
                              <a:cs typeface="Times New Roman" panose="02020603050405020304" pitchFamily="18" charset="0"/>
                            </a:rPr>
                            <m:t>j</m:t>
                          </m:r>
                        </m:sub>
                      </m:sSub>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800" i="1">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b="0" i="0" baseline="-25000" smtClean="0">
                              <a:latin typeface="Times New Roman" panose="02020603050405020304" pitchFamily="18" charset="0"/>
                              <a:cs typeface="Times New Roman" panose="02020603050405020304" pitchFamily="18" charset="0"/>
                            </a:rPr>
                            <m:t>1</m:t>
                          </m:r>
                          <m:r>
                            <m:rPr>
                              <m:nor/>
                            </m:rPr>
                            <a:rPr lang="en-US" altLang="zh-CN" sz="2800" i="0" baseline="-25000">
                              <a:latin typeface="Times New Roman" panose="02020603050405020304" pitchFamily="18" charset="0"/>
                              <a:cs typeface="Times New Roman" panose="02020603050405020304" pitchFamily="18" charset="0"/>
                            </a:rPr>
                            <m:t>,</m:t>
                          </m:r>
                          <m:r>
                            <m:rPr>
                              <m:nor/>
                            </m:rPr>
                            <a:rPr lang="en-US" altLang="zh-CN" sz="2800" i="0" baseline="-25000">
                              <a:latin typeface="Times New Roman" panose="02020603050405020304" pitchFamily="18" charset="0"/>
                              <a:cs typeface="Times New Roman" panose="02020603050405020304" pitchFamily="18" charset="0"/>
                            </a:rPr>
                            <m:t>j</m:t>
                          </m:r>
                        </m:sub>
                      </m:sSub>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m:t>
                      </m:r>
                      <m:d>
                        <m:dPr>
                          <m:ctrlPr>
                            <a:rPr lang="en-US" altLang="zh-CN" sz="2800" i="1">
                              <a:latin typeface="Cambria Math"/>
                              <a:ea typeface="Cambria Math" panose="02040503050406030204" pitchFamily="18" charset="0"/>
                            </a:rPr>
                          </m:ctrlPr>
                        </m:dPr>
                        <m:e>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800" i="1">
                                  <a:latin typeface="Cambria Math"/>
                                  <a:ea typeface="Cambria Math" panose="02040503050406030204" pitchFamily="18" charset="0"/>
                                </a:rPr>
                              </m:ctrlPr>
                            </m:sSubPr>
                            <m:e>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800" b="0" i="0" baseline="-25000" smtClean="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800" i="0" baseline="-2500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i="0" baseline="-25000">
                                  <a:latin typeface="Times New Roman" panose="02020603050405020304" pitchFamily="18" charset="0"/>
                                  <a:ea typeface="Cambria Math" panose="02040503050406030204" pitchFamily="18" charset="0"/>
                                  <a:cs typeface="Times New Roman" panose="02020603050405020304" pitchFamily="18" charset="0"/>
                                </a:rPr>
                                <m:t>j</m:t>
                              </m:r>
                            </m:sub>
                          </m:sSub>
                        </m:e>
                      </m:d>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800" i="1">
                              <a:latin typeface="Cambria Math"/>
                              <a:ea typeface="Cambria Math" panose="02040503050406030204" pitchFamily="18" charset="0"/>
                            </a:rPr>
                          </m:ctrlPr>
                        </m:sSubPr>
                        <m:e>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(3∙</m:t>
                          </m:r>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800" i="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800" i="0" baseline="-25000">
                              <a:latin typeface="Times New Roman" panose="02020603050405020304" pitchFamily="18" charset="0"/>
                              <a:ea typeface="Cambria Math" panose="02040503050406030204" pitchFamily="18" charset="0"/>
                              <a:cs typeface="Times New Roman" panose="02020603050405020304" pitchFamily="18" charset="0"/>
                            </a:rPr>
                            <m:t>j</m:t>
                          </m:r>
                        </m:sub>
                      </m:sSub>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m:t>
                      </m:r>
                    </m:oMath>
                  </m:oMathPara>
                </a14:m>
                <a:endParaRPr lang="en-US" altLang="zh-CN" sz="28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sz="2800" i="1">
                              <a:latin typeface="Cambria Math"/>
                            </a:rPr>
                          </m:ctrlPr>
                        </m:sSubSup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b="0" i="0" baseline="-25000" smtClean="0">
                              <a:latin typeface="Times New Roman" panose="02020603050405020304" pitchFamily="18" charset="0"/>
                              <a:cs typeface="Times New Roman" panose="02020603050405020304" pitchFamily="18" charset="0"/>
                            </a:rPr>
                            <m:t>3</m:t>
                          </m:r>
                          <m:r>
                            <m:rPr>
                              <m:nor/>
                            </m:rPr>
                            <a:rPr lang="en-US" altLang="zh-CN" sz="2800" i="0" baseline="-25000">
                              <a:latin typeface="Times New Roman" panose="02020603050405020304" pitchFamily="18" charset="0"/>
                              <a:cs typeface="Times New Roman" panose="02020603050405020304" pitchFamily="18" charset="0"/>
                            </a:rPr>
                            <m:t>,</m:t>
                          </m:r>
                          <m:r>
                            <m:rPr>
                              <m:nor/>
                            </m:rPr>
                            <a:rPr lang="en-US" altLang="zh-CN" sz="2800" i="0" baseline="-25000">
                              <a:latin typeface="Times New Roman" panose="02020603050405020304" pitchFamily="18" charset="0"/>
                              <a:cs typeface="Times New Roman" panose="02020603050405020304" pitchFamily="18" charset="0"/>
                            </a:rPr>
                            <m:t>j</m:t>
                          </m:r>
                        </m:sub>
                        <m:sup>
                          <m:r>
                            <m:rPr>
                              <m:nor/>
                            </m:rPr>
                            <a:rPr lang="en-US" altLang="zh-CN" sz="2800" i="0">
                              <a:latin typeface="Times New Roman" panose="02020603050405020304" pitchFamily="18" charset="0"/>
                              <a:cs typeface="Times New Roman" panose="02020603050405020304" pitchFamily="18" charset="0"/>
                            </a:rPr>
                            <m:t>′</m:t>
                          </m:r>
                        </m:sup>
                      </m:sSubSup>
                      <m:r>
                        <m:rPr>
                          <m:nor/>
                        </m:rPr>
                        <a:rPr lang="en-US" altLang="zh-CN" sz="2800" i="0">
                          <a:latin typeface="Times New Roman" panose="02020603050405020304" pitchFamily="18" charset="0"/>
                          <a:cs typeface="Times New Roman" panose="02020603050405020304" pitchFamily="18" charset="0"/>
                        </a:rPr>
                        <m:t>=</m:t>
                      </m:r>
                      <m:d>
                        <m:dPr>
                          <m:ctrlPr>
                            <a:rPr lang="en-US" altLang="zh-CN" sz="2800" i="1">
                              <a:latin typeface="Cambria Math"/>
                            </a:rPr>
                          </m:ctrlPr>
                        </m:dPr>
                        <m:e>
                          <m:r>
                            <m:rPr>
                              <m:nor/>
                            </m:rPr>
                            <a:rPr lang="en-US" altLang="zh-CN" sz="2800" b="0" i="0" smtClean="0">
                              <a:latin typeface="Times New Roman" panose="02020603050405020304" pitchFamily="18" charset="0"/>
                              <a:cs typeface="Times New Roman" panose="02020603050405020304" pitchFamily="18" charset="0"/>
                            </a:rPr>
                            <m:t>3</m:t>
                          </m:r>
                          <m:r>
                            <m:rPr>
                              <m:nor/>
                            </m:rPr>
                            <a:rPr lang="en-US" altLang="zh-CN" sz="2800" i="0">
                              <a:latin typeface="Times New Roman" panose="02020603050405020304" pitchFamily="18" charset="0"/>
                              <a:cs typeface="Times New Roman" panose="02020603050405020304" pitchFamily="18" charset="0"/>
                            </a:rPr>
                            <m:t>∙</m:t>
                          </m:r>
                          <m:sSub>
                            <m:sSubPr>
                              <m:ctrlPr>
                                <a:rPr lang="en-US" altLang="zh-CN" sz="2800" i="1">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baseline="-25000">
                                  <a:latin typeface="Times New Roman" panose="02020603050405020304" pitchFamily="18" charset="0"/>
                                  <a:cs typeface="Times New Roman" panose="02020603050405020304" pitchFamily="18" charset="0"/>
                                </a:rPr>
                                <m:t>0,</m:t>
                              </m:r>
                              <m:r>
                                <m:rPr>
                                  <m:nor/>
                                </m:rPr>
                                <a:rPr lang="en-US" altLang="zh-CN" sz="2800" i="0" baseline="-25000">
                                  <a:latin typeface="Times New Roman" panose="02020603050405020304" pitchFamily="18" charset="0"/>
                                  <a:cs typeface="Times New Roman" panose="02020603050405020304" pitchFamily="18" charset="0"/>
                                </a:rPr>
                                <m:t>j</m:t>
                              </m:r>
                            </m:sub>
                          </m:sSub>
                        </m:e>
                      </m:d>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800" i="1">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baseline="-25000">
                              <a:latin typeface="Times New Roman" panose="02020603050405020304" pitchFamily="18" charset="0"/>
                              <a:cs typeface="Times New Roman" panose="02020603050405020304" pitchFamily="18" charset="0"/>
                            </a:rPr>
                            <m:t>1,</m:t>
                          </m:r>
                          <m:r>
                            <m:rPr>
                              <m:nor/>
                            </m:rPr>
                            <a:rPr lang="en-US" altLang="zh-CN" sz="2800" i="0" baseline="-25000">
                              <a:latin typeface="Times New Roman" panose="02020603050405020304" pitchFamily="18" charset="0"/>
                              <a:cs typeface="Times New Roman" panose="02020603050405020304" pitchFamily="18" charset="0"/>
                            </a:rPr>
                            <m:t>j</m:t>
                          </m:r>
                        </m:sub>
                      </m:sSub>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800" i="1">
                              <a:latin typeface="Cambria Math"/>
                              <a:ea typeface="Cambria Math" panose="02040503050406030204" pitchFamily="18" charset="0"/>
                            </a:rPr>
                          </m:ctrlPr>
                        </m:sSubPr>
                        <m:e>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800" i="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800" i="0" baseline="-25000">
                              <a:latin typeface="Times New Roman" panose="02020603050405020304" pitchFamily="18" charset="0"/>
                              <a:ea typeface="Cambria Math" panose="02040503050406030204" pitchFamily="18" charset="0"/>
                              <a:cs typeface="Times New Roman" panose="02020603050405020304" pitchFamily="18" charset="0"/>
                            </a:rPr>
                            <m:t>j</m:t>
                          </m:r>
                        </m:sub>
                      </m:sSub>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m:t>
                      </m:r>
                      <m:sSub>
                        <m:sSubPr>
                          <m:ctrlPr>
                            <a:rPr lang="en-US" altLang="zh-CN" sz="2800" i="1">
                              <a:latin typeface="Cambria Math"/>
                              <a:ea typeface="Cambria Math" panose="02040503050406030204" pitchFamily="18" charset="0"/>
                            </a:rPr>
                          </m:ctrlPr>
                        </m:sSubPr>
                        <m:e>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b="0" i="0" smtClean="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s</m:t>
                          </m:r>
                        </m:e>
                        <m:sub>
                          <m:r>
                            <m:rPr>
                              <m:nor/>
                            </m:rPr>
                            <a:rPr lang="en-US" altLang="zh-CN" sz="2800" i="0" baseline="-25000">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altLang="zh-CN" sz="2800" i="0" baseline="-25000">
                              <a:latin typeface="Times New Roman" panose="02020603050405020304" pitchFamily="18" charset="0"/>
                              <a:ea typeface="Cambria Math" panose="02040503050406030204" pitchFamily="18" charset="0"/>
                              <a:cs typeface="Times New Roman" panose="02020603050405020304" pitchFamily="18" charset="0"/>
                            </a:rPr>
                            <m:t>j</m:t>
                          </m:r>
                        </m:sub>
                      </m:sSub>
                      <m:r>
                        <m:rPr>
                          <m:nor/>
                        </m:rPr>
                        <a:rPr lang="en-US" altLang="zh-CN" sz="2800" i="0">
                          <a:latin typeface="Times New Roman" panose="02020603050405020304" pitchFamily="18" charset="0"/>
                          <a:ea typeface="Cambria Math" panose="02040503050406030204" pitchFamily="18" charset="0"/>
                          <a:cs typeface="Times New Roman" panose="02020603050405020304" pitchFamily="18" charset="0"/>
                        </a:rPr>
                        <m:t>)</m:t>
                      </m:r>
                    </m:oMath>
                  </m:oMathPara>
                </a14:m>
                <a:endParaRPr lang="en-US" altLang="zh-CN" sz="2800" dirty="0">
                  <a:latin typeface="Times New Roman" panose="02020603050405020304" pitchFamily="18" charset="0"/>
                  <a:cs typeface="Times New Roman" panose="02020603050405020304" pitchFamily="18" charset="0"/>
                </a:endParaRPr>
              </a:p>
              <a:p>
                <a:pPr marL="0" indent="720000">
                  <a:buNone/>
                </a:pPr>
                <a:r>
                  <a:rPr lang="zh-CN" altLang="en-US" dirty="0" smtClean="0"/>
                  <a:t>这里</a:t>
                </a:r>
                <a:r>
                  <a:rPr lang="zh-CN" altLang="en-US" dirty="0"/>
                  <a:t>∙表示</a:t>
                </a:r>
                <a:r>
                  <a:rPr lang="en-US" altLang="zh-CN" dirty="0">
                    <a:latin typeface="Times New Roman" panose="02020603050405020304" pitchFamily="18" charset="0"/>
                    <a:cs typeface="Times New Roman" panose="02020603050405020304" pitchFamily="18" charset="0"/>
                  </a:rPr>
                  <a:t>GF(28)</a:t>
                </a:r>
                <a:r>
                  <a:rPr lang="zh-CN" altLang="en-US" dirty="0"/>
                  <a:t>乘法，</a:t>
                </a:r>
                <a:r>
                  <a:rPr lang="zh-CN" altLang="en-US" dirty="0">
                    <a:latin typeface="Cambria Math" panose="02040503050406030204" pitchFamily="18" charset="0"/>
                  </a:rPr>
                  <a:t>⨁</a:t>
                </a:r>
                <a:r>
                  <a:rPr lang="zh-CN" altLang="en-US" dirty="0"/>
                  <a:t>表示异或操作。 </a:t>
                </a:r>
                <a:endParaRPr lang="en-US" altLang="zh-CN" dirty="0"/>
              </a:p>
              <a:p>
                <a:pPr marL="0" indent="0">
                  <a:buNone/>
                </a:pP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41530" y="2258870"/>
                <a:ext cx="8568553" cy="3457685"/>
              </a:xfrm>
              <a:blipFill rotWithShape="1">
                <a:blip r:embed="rId2"/>
                <a:stretch>
                  <a:fillRect/>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a:xfrm>
            <a:off x="251519" y="6219310"/>
            <a:ext cx="2385265"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59B4531-A7DC-440A-841C-D35BAA178367}"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12"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95</a:t>
            </a:fld>
            <a:endParaRPr lang="en-US" altLang="zh-CN" sz="14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66555" y="2017713"/>
            <a:ext cx="8388533" cy="4114800"/>
          </a:xfrm>
        </p:spPr>
        <p:txBody>
          <a:bodyPr/>
          <a:lstStyle/>
          <a:p>
            <a:pPr>
              <a:buSzPct val="100000"/>
              <a:buFont typeface="Wingdings" pitchFamily="2" charset="2"/>
              <a:buChar char="Ø"/>
            </a:pPr>
            <a:r>
              <a:rPr lang="zh-CN" altLang="en-US" dirty="0"/>
              <a:t>列混合过程用到有限域 </a:t>
            </a:r>
            <a:r>
              <a:rPr lang="en-US" altLang="zh-CN" dirty="0">
                <a:latin typeface="Times New Roman" panose="02020603050405020304" pitchFamily="18" charset="0"/>
                <a:cs typeface="Times New Roman" panose="02020603050405020304" pitchFamily="18" charset="0"/>
              </a:rPr>
              <a:t>GF(28)</a:t>
            </a:r>
            <a:r>
              <a:rPr lang="zh-CN" altLang="en-US" dirty="0"/>
              <a:t>乘法</a:t>
            </a:r>
            <a:r>
              <a:rPr lang="zh-CN" altLang="en-US" dirty="0" smtClean="0"/>
              <a:t>，</a:t>
            </a:r>
            <a:endParaRPr lang="en-US" altLang="zh-CN" dirty="0" smtClean="0"/>
          </a:p>
          <a:p>
            <a:pPr>
              <a:buSzPct val="100000"/>
              <a:buFont typeface="Wingdings" pitchFamily="2" charset="2"/>
              <a:buChar char="Ø"/>
            </a:pPr>
            <a:r>
              <a:rPr lang="zh-CN" altLang="en-US" dirty="0" smtClean="0"/>
              <a:t>其中</a:t>
            </a:r>
            <a:r>
              <a:rPr lang="zh-CN" altLang="en-US" dirty="0"/>
              <a:t>任何值乘 </a:t>
            </a:r>
            <a:r>
              <a:rPr lang="en-US" altLang="zh-CN" dirty="0">
                <a:latin typeface="Times New Roman" panose="02020603050405020304" pitchFamily="18" charset="0"/>
                <a:cs typeface="Times New Roman" panose="02020603050405020304" pitchFamily="18" charset="0"/>
              </a:rPr>
              <a:t>0x01</a:t>
            </a:r>
            <a:r>
              <a:rPr lang="zh-CN" altLang="en-US" dirty="0"/>
              <a:t>都等于其自身</a:t>
            </a:r>
            <a:r>
              <a:rPr lang="zh-CN" altLang="en-US" dirty="0" smtClean="0"/>
              <a:t>；</a:t>
            </a:r>
            <a:endParaRPr lang="en-US" altLang="zh-CN" dirty="0" smtClean="0"/>
          </a:p>
          <a:p>
            <a:pPr>
              <a:buSzPct val="100000"/>
              <a:buFont typeface="Wingdings" pitchFamily="2" charset="2"/>
              <a:buChar char="Ø"/>
            </a:pPr>
            <a:r>
              <a:rPr lang="zh-CN" altLang="en-US" dirty="0" smtClean="0"/>
              <a:t>用</a:t>
            </a:r>
            <a:r>
              <a:rPr lang="en-US" altLang="zh-CN" dirty="0">
                <a:latin typeface="Times New Roman" panose="02020603050405020304" pitchFamily="18" charset="0"/>
                <a:cs typeface="Times New Roman" panose="02020603050405020304" pitchFamily="18" charset="0"/>
              </a:rPr>
              <a:t>0x02</a:t>
            </a:r>
            <a:r>
              <a:rPr lang="zh-CN" altLang="en-US" dirty="0"/>
              <a:t>做乘法时 可以使用乘法运算</a:t>
            </a:r>
            <a:r>
              <a:rPr lang="en-US" altLang="zh-CN" dirty="0" err="1">
                <a:latin typeface="Times New Roman" panose="02020603050405020304" pitchFamily="18" charset="0"/>
                <a:cs typeface="Times New Roman" panose="02020603050405020304" pitchFamily="18" charset="0"/>
              </a:rPr>
              <a:t>xtime</a:t>
            </a:r>
            <a:r>
              <a:rPr lang="en-US" altLang="zh-CN" dirty="0">
                <a:latin typeface="Times New Roman" panose="02020603050405020304" pitchFamily="18" charset="0"/>
                <a:cs typeface="Times New Roman" panose="02020603050405020304" pitchFamily="18" charset="0"/>
              </a:rPr>
              <a:t>( )</a:t>
            </a:r>
            <a:r>
              <a:rPr lang="zh-CN" altLang="en-US" dirty="0"/>
              <a:t>来描述</a:t>
            </a:r>
            <a:r>
              <a:rPr lang="zh-CN" altLang="en-US" dirty="0" smtClean="0"/>
              <a:t>；</a:t>
            </a:r>
            <a:endParaRPr lang="en-US" altLang="zh-CN" dirty="0" smtClean="0"/>
          </a:p>
          <a:p>
            <a:pPr>
              <a:buSzPct val="100000"/>
              <a:buFont typeface="Wingdings" pitchFamily="2" charset="2"/>
              <a:buChar char="Ø"/>
            </a:pPr>
            <a:r>
              <a:rPr lang="zh-CN" altLang="en-US" dirty="0" smtClean="0"/>
              <a:t>用</a:t>
            </a:r>
            <a:r>
              <a:rPr lang="en-US" altLang="zh-CN" dirty="0">
                <a:latin typeface="Times New Roman" panose="02020603050405020304" pitchFamily="18" charset="0"/>
                <a:cs typeface="Times New Roman" panose="02020603050405020304" pitchFamily="18" charset="0"/>
              </a:rPr>
              <a:t>0x03</a:t>
            </a:r>
            <a:r>
              <a:rPr lang="zh-CN" altLang="en-US" dirty="0"/>
              <a:t>做乘法时，可以采用</a:t>
            </a:r>
            <a:r>
              <a:rPr lang="en-US" altLang="zh-CN" dirty="0">
                <a:latin typeface="Times New Roman" panose="02020603050405020304" pitchFamily="18" charset="0"/>
                <a:cs typeface="Times New Roman" panose="02020603050405020304" pitchFamily="18" charset="0"/>
              </a:rPr>
              <a:t>b∙0x03=b∙(0x02</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0x01) = (b∙0x02)</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(b∙0x01</a:t>
            </a:r>
            <a:r>
              <a:rPr lang="en-US" altLang="zh-CN" dirty="0" smtClean="0">
                <a:latin typeface="Times New Roman" panose="02020603050405020304" pitchFamily="18" charset="0"/>
                <a:cs typeface="Times New Roman" panose="02020603050405020304" pitchFamily="18" charset="0"/>
              </a:rPr>
              <a:t>)</a:t>
            </a:r>
            <a:endParaRPr lang="zh-CN" altLang="en-US" dirty="0"/>
          </a:p>
        </p:txBody>
      </p:sp>
      <p:sp>
        <p:nvSpPr>
          <p:cNvPr id="4" name="日期占位符 3"/>
          <p:cNvSpPr>
            <a:spLocks noGrp="1"/>
          </p:cNvSpPr>
          <p:nvPr>
            <p:ph type="dt" sz="half" idx="10"/>
          </p:nvPr>
        </p:nvSpPr>
        <p:spPr>
          <a:xfrm>
            <a:off x="251519" y="6219310"/>
            <a:ext cx="2655295"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4B7CE1F-1F3F-4F0C-9544-3059A7727BE2}"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密码学</a:t>
            </a:r>
            <a:r>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基础理论与应用</a:t>
            </a: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9F64603-CA4B-40BF-A698-D3ABF5564C0C}" type="slidenum">
              <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96</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2771061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p:sp>
        <p:nvSpPr>
          <p:cNvPr id="3" name="内容占位符 2"/>
          <p:cNvSpPr>
            <a:spLocks noGrp="1"/>
          </p:cNvSpPr>
          <p:nvPr>
            <p:ph idx="1"/>
          </p:nvPr>
        </p:nvSpPr>
        <p:spPr>
          <a:xfrm>
            <a:off x="431540" y="2078849"/>
            <a:ext cx="8523548" cy="4320481"/>
          </a:xfrm>
        </p:spPr>
        <p:txBody>
          <a:bodyPr/>
          <a:lstStyle/>
          <a:p>
            <a:pPr marL="0" indent="720000">
              <a:buNone/>
            </a:pPr>
            <a:r>
              <a:rPr lang="zh-CN" altLang="en-US" sz="2800" dirty="0"/>
              <a:t>列混合运算示意图如图</a:t>
            </a:r>
            <a:r>
              <a:rPr lang="en-US" altLang="zh-CN" sz="2800" dirty="0"/>
              <a:t>3.13</a:t>
            </a:r>
            <a:r>
              <a:rPr lang="zh-CN" altLang="en-US" sz="2800" dirty="0"/>
              <a:t>所示。</a:t>
            </a:r>
            <a:endParaRPr lang="en-US" altLang="zh-CN" sz="2800" dirty="0"/>
          </a:p>
          <a:p>
            <a:pPr marL="0" indent="0">
              <a:buNone/>
            </a:pPr>
            <a:endParaRPr lang="zh-CN" altLang="en-US" sz="2800" dirty="0"/>
          </a:p>
        </p:txBody>
      </p:sp>
      <p:sp>
        <p:nvSpPr>
          <p:cNvPr id="4" name="日期占位符 3"/>
          <p:cNvSpPr>
            <a:spLocks noGrp="1"/>
          </p:cNvSpPr>
          <p:nvPr>
            <p:ph type="dt" sz="half" idx="10"/>
          </p:nvPr>
        </p:nvSpPr>
        <p:spPr>
          <a:xfrm>
            <a:off x="251519" y="6219310"/>
            <a:ext cx="3015335"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5227B39-A9A1-4F66-A367-67AE85A4CF25}"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710" y="2610637"/>
            <a:ext cx="5235394" cy="3779848"/>
          </a:xfrm>
          <a:prstGeom prst="rect">
            <a:avLst/>
          </a:prstGeom>
        </p:spPr>
      </p:pic>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97</a:t>
            </a:fld>
            <a:endParaRPr lang="en-US" altLang="zh-CN" sz="14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p:sp>
        <p:nvSpPr>
          <p:cNvPr id="3" name="内容占位符 2"/>
          <p:cNvSpPr>
            <a:spLocks noGrp="1"/>
          </p:cNvSpPr>
          <p:nvPr>
            <p:ph idx="1"/>
          </p:nvPr>
        </p:nvSpPr>
        <p:spPr>
          <a:xfrm>
            <a:off x="386535" y="2078850"/>
            <a:ext cx="8568553" cy="4320480"/>
          </a:xfrm>
        </p:spPr>
        <p:txBody>
          <a:bodyPr/>
          <a:lstStyle/>
          <a:p>
            <a:pPr marL="0" indent="720000">
              <a:buNone/>
            </a:pPr>
            <a:r>
              <a:rPr lang="zh-CN" altLang="en-US" sz="2800" dirty="0"/>
              <a:t>例如，</a:t>
            </a:r>
            <a:endParaRPr lang="en-US" altLang="zh-CN" sz="2800" dirty="0"/>
          </a:p>
          <a:p>
            <a:pPr marL="0" indent="0">
              <a:buNone/>
            </a:pPr>
            <a:endParaRPr lang="en-US" altLang="zh-CN" dirty="0"/>
          </a:p>
          <a:p>
            <a:pPr marL="0" indent="0">
              <a:buNone/>
            </a:pPr>
            <a:endParaRPr lang="en-US" altLang="zh-CN" dirty="0"/>
          </a:p>
          <a:p>
            <a:pPr marL="0" indent="720000">
              <a:buNone/>
            </a:pPr>
            <a:r>
              <a:rPr lang="zh-CN" altLang="en-US" sz="2800" dirty="0"/>
              <a:t>列混合运算的逆运算是类似的，即每列都用一个特定的多项式</a:t>
            </a:r>
            <a:r>
              <a:rPr lang="en-US" altLang="zh-CN" sz="2800" dirty="0">
                <a:latin typeface="Times New Roman" panose="02020603050405020304" pitchFamily="18" charset="0"/>
                <a:cs typeface="Times New Roman" panose="02020603050405020304" pitchFamily="18" charset="0"/>
              </a:rPr>
              <a:t>d(x)</a:t>
            </a:r>
            <a:r>
              <a:rPr lang="zh-CN" altLang="en-US" sz="2800" dirty="0"/>
              <a:t>相乘。</a:t>
            </a:r>
            <a:endParaRPr lang="en-US" altLang="zh-CN" sz="2800" dirty="0"/>
          </a:p>
          <a:p>
            <a:pPr marL="0" indent="720000">
              <a:buNone/>
            </a:pPr>
            <a:r>
              <a:rPr lang="en-US" altLang="zh-CN" sz="2800" dirty="0">
                <a:latin typeface="Times New Roman" panose="02020603050405020304" pitchFamily="18" charset="0"/>
                <a:cs typeface="Times New Roman" panose="02020603050405020304" pitchFamily="18" charset="0"/>
              </a:rPr>
              <a:t>d(x)</a:t>
            </a:r>
            <a:r>
              <a:rPr lang="zh-CN" altLang="en-US" sz="2800" dirty="0"/>
              <a:t>满足</a:t>
            </a:r>
            <a:r>
              <a:rPr lang="en-US" altLang="zh-CN" sz="2800" dirty="0">
                <a:latin typeface="Times New Roman" panose="02020603050405020304" pitchFamily="18" charset="0"/>
                <a:cs typeface="Times New Roman" panose="02020603050405020304" pitchFamily="18" charset="0"/>
              </a:rPr>
              <a:t>(’03’x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+’01’x</a:t>
            </a:r>
            <a:r>
              <a:rPr lang="en-US" altLang="zh-CN" sz="2800" baseline="30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+’01’x+’02’)d(x)=’01’</a:t>
            </a:r>
            <a:r>
              <a:rPr lang="zh-CN" altLang="en-US" sz="2800" dirty="0"/>
              <a:t>，由此可得</a:t>
            </a:r>
            <a:r>
              <a:rPr lang="en-US" altLang="zh-CN" sz="2800" dirty="0">
                <a:latin typeface="Times New Roman" panose="02020603050405020304" pitchFamily="18" charset="0"/>
                <a:cs typeface="Times New Roman" panose="02020603050405020304" pitchFamily="18" charset="0"/>
              </a:rPr>
              <a:t>d(x)=’0B’x</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+’0D’x</a:t>
            </a:r>
            <a:r>
              <a:rPr lang="en-US" altLang="zh-CN" sz="2800" baseline="30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+’09’x+’0E’</a:t>
            </a:r>
            <a:r>
              <a:rPr lang="zh-CN" altLang="en-US" sz="2800" dirty="0"/>
              <a:t>。</a:t>
            </a:r>
            <a:endParaRPr lang="en-US" altLang="zh-CN" sz="2800" dirty="0"/>
          </a:p>
        </p:txBody>
      </p:sp>
      <p:sp>
        <p:nvSpPr>
          <p:cNvPr id="4" name="日期占位符 3"/>
          <p:cNvSpPr>
            <a:spLocks noGrp="1"/>
          </p:cNvSpPr>
          <p:nvPr>
            <p:ph type="dt" sz="half" idx="10"/>
          </p:nvPr>
        </p:nvSpPr>
        <p:spPr>
          <a:xfrm>
            <a:off x="251520" y="6219310"/>
            <a:ext cx="243027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669E097-A044-4022-ABA0-00FE171FF65B}"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790" y="2258870"/>
            <a:ext cx="3555395" cy="1618113"/>
          </a:xfrm>
          <a:prstGeom prst="rect">
            <a:avLst/>
          </a:prstGeom>
        </p:spPr>
      </p:pic>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98</a:t>
            </a:fld>
            <a:endParaRPr lang="en-US" altLang="zh-CN" sz="14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3.3.3 AES 算法描述</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6535" y="1988840"/>
                <a:ext cx="8568553" cy="4455495"/>
              </a:xfrm>
            </p:spPr>
            <p:txBody>
              <a:bodyPr/>
              <a:lstStyle/>
              <a:p>
                <a:pPr marL="0" indent="720000">
                  <a:buNone/>
                </a:pPr>
                <a:r>
                  <a:rPr lang="zh-CN" altLang="en-US" sz="2800" dirty="0"/>
                  <a:t>可由图</a:t>
                </a:r>
                <a:r>
                  <a:rPr lang="en-US" altLang="zh-CN" sz="2800" dirty="0"/>
                  <a:t>3.14</a:t>
                </a:r>
                <a:r>
                  <a:rPr lang="zh-CN" altLang="en-US" sz="2800" dirty="0"/>
                  <a:t>所示的列混合逆运算来定义，并且可以验证逆变换矩阵同正变换矩阵的乘积恰好为单位矩阵。</a:t>
                </a:r>
                <a:endParaRPr lang="en-US" altLang="zh-CN" sz="28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sz="2800" i="1">
                              <a:latin typeface="Cambria Math"/>
                            </a:rPr>
                          </m:ctrlPr>
                        </m:dPr>
                        <m:e>
                          <m:eqArr>
                            <m:eqArrPr>
                              <m:ctrlPr>
                                <a:rPr lang="en-US" altLang="zh-CN" sz="2800" i="1">
                                  <a:latin typeface="Cambria Math"/>
                                </a:rPr>
                              </m:ctrlPr>
                            </m:eqArrPr>
                            <m:e>
                              <m:sSubSup>
                                <m:sSubSupPr>
                                  <m:ctrlPr>
                                    <a:rPr lang="en-US" altLang="zh-CN" sz="2800" i="1">
                                      <a:latin typeface="Cambria Math"/>
                                    </a:rPr>
                                  </m:ctrlPr>
                                </m:sSubSup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0,0</m:t>
                                  </m:r>
                                </m:sub>
                                <m:sup>
                                  <m:r>
                                    <m:rPr>
                                      <m:nor/>
                                    </m:rPr>
                                    <a:rPr lang="en-US" altLang="zh-CN" sz="2800" i="0">
                                      <a:latin typeface="Times New Roman" panose="02020603050405020304" pitchFamily="18" charset="0"/>
                                      <a:cs typeface="Times New Roman" panose="02020603050405020304" pitchFamily="18" charset="0"/>
                                    </a:rPr>
                                    <m:t>′</m:t>
                                  </m:r>
                                </m:sup>
                              </m:sSubSup>
                              <m:sSubSup>
                                <m:sSubSupPr>
                                  <m:ctrlPr>
                                    <a:rPr lang="en-US" altLang="zh-CN" sz="2800" i="1">
                                      <a:latin typeface="Cambria Math"/>
                                    </a:rPr>
                                  </m:ctrlPr>
                                </m:sSubSup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0,1</m:t>
                                  </m:r>
                                </m:sub>
                                <m:sup>
                                  <m:r>
                                    <m:rPr>
                                      <m:nor/>
                                    </m:rPr>
                                    <a:rPr lang="en-US" altLang="zh-CN" sz="2800" i="0">
                                      <a:latin typeface="Times New Roman" panose="02020603050405020304" pitchFamily="18" charset="0"/>
                                      <a:cs typeface="Times New Roman" panose="02020603050405020304" pitchFamily="18" charset="0"/>
                                    </a:rPr>
                                    <m:t>′</m:t>
                                  </m:r>
                                </m:sup>
                              </m:sSubSup>
                              <m:sSubSup>
                                <m:sSubSupPr>
                                  <m:ctrlPr>
                                    <a:rPr lang="en-US" altLang="zh-CN" sz="2800" i="1">
                                      <a:latin typeface="Cambria Math"/>
                                    </a:rPr>
                                  </m:ctrlPr>
                                </m:sSubSup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0,2</m:t>
                                  </m:r>
                                </m:sub>
                                <m:sup>
                                  <m:r>
                                    <m:rPr>
                                      <m:nor/>
                                    </m:rPr>
                                    <a:rPr lang="en-US" altLang="zh-CN" sz="2800" i="0">
                                      <a:latin typeface="Times New Roman" panose="02020603050405020304" pitchFamily="18" charset="0"/>
                                      <a:cs typeface="Times New Roman" panose="02020603050405020304" pitchFamily="18" charset="0"/>
                                    </a:rPr>
                                    <m:t>′</m:t>
                                  </m:r>
                                </m:sup>
                              </m:sSubSup>
                              <m:sSubSup>
                                <m:sSubSupPr>
                                  <m:ctrlPr>
                                    <a:rPr lang="en-US" altLang="zh-CN" sz="2800" i="1">
                                      <a:latin typeface="Cambria Math"/>
                                    </a:rPr>
                                  </m:ctrlPr>
                                </m:sSubSup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0,3</m:t>
                                  </m:r>
                                </m:sub>
                                <m:sup>
                                  <m:r>
                                    <m:rPr>
                                      <m:nor/>
                                    </m:rPr>
                                    <a:rPr lang="en-US" altLang="zh-CN" sz="2800" i="0">
                                      <a:latin typeface="Times New Roman" panose="02020603050405020304" pitchFamily="18" charset="0"/>
                                      <a:cs typeface="Times New Roman" panose="02020603050405020304" pitchFamily="18" charset="0"/>
                                    </a:rPr>
                                    <m:t>′</m:t>
                                  </m:r>
                                </m:sup>
                              </m:sSubSup>
                            </m:e>
                            <m:e>
                              <m:sSubSup>
                                <m:sSubSupPr>
                                  <m:ctrlPr>
                                    <a:rPr lang="en-US" altLang="zh-CN" sz="2800" i="1">
                                      <a:latin typeface="Cambria Math"/>
                                    </a:rPr>
                                  </m:ctrlPr>
                                </m:sSubSup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1,0</m:t>
                                  </m:r>
                                </m:sub>
                                <m:sup>
                                  <m:r>
                                    <m:rPr>
                                      <m:nor/>
                                    </m:rPr>
                                    <a:rPr lang="en-US" altLang="zh-CN" sz="2800" i="0">
                                      <a:latin typeface="Times New Roman" panose="02020603050405020304" pitchFamily="18" charset="0"/>
                                      <a:cs typeface="Times New Roman" panose="02020603050405020304" pitchFamily="18" charset="0"/>
                                    </a:rPr>
                                    <m:t>′</m:t>
                                  </m:r>
                                </m:sup>
                              </m:sSubSup>
                              <m:sSubSup>
                                <m:sSubSupPr>
                                  <m:ctrlPr>
                                    <a:rPr lang="en-US" altLang="zh-CN" sz="2800" i="1">
                                      <a:latin typeface="Cambria Math"/>
                                    </a:rPr>
                                  </m:ctrlPr>
                                </m:sSubSup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1,1</m:t>
                                  </m:r>
                                </m:sub>
                                <m:sup>
                                  <m:r>
                                    <m:rPr>
                                      <m:nor/>
                                    </m:rPr>
                                    <a:rPr lang="en-US" altLang="zh-CN" sz="2800" i="0">
                                      <a:latin typeface="Times New Roman" panose="02020603050405020304" pitchFamily="18" charset="0"/>
                                      <a:cs typeface="Times New Roman" panose="02020603050405020304" pitchFamily="18" charset="0"/>
                                    </a:rPr>
                                    <m:t>′</m:t>
                                  </m:r>
                                </m:sup>
                              </m:sSubSup>
                              <m:sSubSup>
                                <m:sSubSupPr>
                                  <m:ctrlPr>
                                    <a:rPr lang="en-US" altLang="zh-CN" sz="2800" i="1">
                                      <a:latin typeface="Cambria Math"/>
                                    </a:rPr>
                                  </m:ctrlPr>
                                </m:sSubSup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1,2</m:t>
                                  </m:r>
                                </m:sub>
                                <m:sup>
                                  <m:r>
                                    <m:rPr>
                                      <m:nor/>
                                    </m:rPr>
                                    <a:rPr lang="en-US" altLang="zh-CN" sz="2800" i="0">
                                      <a:latin typeface="Times New Roman" panose="02020603050405020304" pitchFamily="18" charset="0"/>
                                      <a:cs typeface="Times New Roman" panose="02020603050405020304" pitchFamily="18" charset="0"/>
                                    </a:rPr>
                                    <m:t>′</m:t>
                                  </m:r>
                                </m:sup>
                              </m:sSubSup>
                              <m:sSubSup>
                                <m:sSubSupPr>
                                  <m:ctrlPr>
                                    <a:rPr lang="en-US" altLang="zh-CN" sz="2800" i="1">
                                      <a:latin typeface="Cambria Math"/>
                                    </a:rPr>
                                  </m:ctrlPr>
                                </m:sSubSup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1,3</m:t>
                                  </m:r>
                                </m:sub>
                                <m:sup>
                                  <m:r>
                                    <m:rPr>
                                      <m:nor/>
                                    </m:rPr>
                                    <a:rPr lang="en-US" altLang="zh-CN" sz="2800" i="0">
                                      <a:latin typeface="Times New Roman" panose="02020603050405020304" pitchFamily="18" charset="0"/>
                                      <a:cs typeface="Times New Roman" panose="02020603050405020304" pitchFamily="18" charset="0"/>
                                    </a:rPr>
                                    <m:t>′</m:t>
                                  </m:r>
                                </m:sup>
                              </m:sSubSup>
                            </m:e>
                            <m:e>
                              <m:sSubSup>
                                <m:sSubSupPr>
                                  <m:ctrlPr>
                                    <a:rPr lang="en-US" altLang="zh-CN" sz="2800" i="1">
                                      <a:latin typeface="Cambria Math"/>
                                    </a:rPr>
                                  </m:ctrlPr>
                                </m:sSubSup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2,0</m:t>
                                  </m:r>
                                </m:sub>
                                <m:sup>
                                  <m:r>
                                    <m:rPr>
                                      <m:nor/>
                                    </m:rPr>
                                    <a:rPr lang="en-US" altLang="zh-CN" sz="2800" i="0">
                                      <a:latin typeface="Times New Roman" panose="02020603050405020304" pitchFamily="18" charset="0"/>
                                      <a:cs typeface="Times New Roman" panose="02020603050405020304" pitchFamily="18" charset="0"/>
                                    </a:rPr>
                                    <m:t>′</m:t>
                                  </m:r>
                                </m:sup>
                              </m:sSubSup>
                              <m:sSubSup>
                                <m:sSubSupPr>
                                  <m:ctrlPr>
                                    <a:rPr lang="en-US" altLang="zh-CN" sz="2800" i="1">
                                      <a:latin typeface="Cambria Math"/>
                                    </a:rPr>
                                  </m:ctrlPr>
                                </m:sSubSup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2,1</m:t>
                                  </m:r>
                                </m:sub>
                                <m:sup>
                                  <m:r>
                                    <m:rPr>
                                      <m:nor/>
                                    </m:rPr>
                                    <a:rPr lang="en-US" altLang="zh-CN" sz="2800" i="0">
                                      <a:latin typeface="Times New Roman" panose="02020603050405020304" pitchFamily="18" charset="0"/>
                                      <a:cs typeface="Times New Roman" panose="02020603050405020304" pitchFamily="18" charset="0"/>
                                    </a:rPr>
                                    <m:t>′</m:t>
                                  </m:r>
                                </m:sup>
                              </m:sSubSup>
                              <m:sSubSup>
                                <m:sSubSupPr>
                                  <m:ctrlPr>
                                    <a:rPr lang="en-US" altLang="zh-CN" sz="2800" i="1">
                                      <a:latin typeface="Cambria Math"/>
                                    </a:rPr>
                                  </m:ctrlPr>
                                </m:sSubSup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2,2</m:t>
                                  </m:r>
                                </m:sub>
                                <m:sup>
                                  <m:r>
                                    <m:rPr>
                                      <m:nor/>
                                    </m:rPr>
                                    <a:rPr lang="en-US" altLang="zh-CN" sz="2800" i="0">
                                      <a:latin typeface="Times New Roman" panose="02020603050405020304" pitchFamily="18" charset="0"/>
                                      <a:cs typeface="Times New Roman" panose="02020603050405020304" pitchFamily="18" charset="0"/>
                                    </a:rPr>
                                    <m:t>′</m:t>
                                  </m:r>
                                </m:sup>
                              </m:sSubSup>
                              <m:sSubSup>
                                <m:sSubSupPr>
                                  <m:ctrlPr>
                                    <a:rPr lang="en-US" altLang="zh-CN" sz="2800" i="1">
                                      <a:latin typeface="Cambria Math"/>
                                    </a:rPr>
                                  </m:ctrlPr>
                                </m:sSubSup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2,3</m:t>
                                  </m:r>
                                </m:sub>
                                <m:sup>
                                  <m:r>
                                    <m:rPr>
                                      <m:nor/>
                                    </m:rPr>
                                    <a:rPr lang="en-US" altLang="zh-CN" sz="2800" i="0">
                                      <a:latin typeface="Times New Roman" panose="02020603050405020304" pitchFamily="18" charset="0"/>
                                      <a:cs typeface="Times New Roman" panose="02020603050405020304" pitchFamily="18" charset="0"/>
                                    </a:rPr>
                                    <m:t>′</m:t>
                                  </m:r>
                                </m:sup>
                              </m:sSubSup>
                            </m:e>
                            <m:e>
                              <m:sSubSup>
                                <m:sSubSupPr>
                                  <m:ctrlPr>
                                    <a:rPr lang="en-US" altLang="zh-CN" sz="2800" i="1">
                                      <a:latin typeface="Cambria Math"/>
                                    </a:rPr>
                                  </m:ctrlPr>
                                </m:sSubSup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3,0</m:t>
                                  </m:r>
                                </m:sub>
                                <m:sup>
                                  <m:r>
                                    <m:rPr>
                                      <m:nor/>
                                    </m:rPr>
                                    <a:rPr lang="en-US" altLang="zh-CN" sz="2800" i="0">
                                      <a:latin typeface="Times New Roman" panose="02020603050405020304" pitchFamily="18" charset="0"/>
                                      <a:cs typeface="Times New Roman" panose="02020603050405020304" pitchFamily="18" charset="0"/>
                                    </a:rPr>
                                    <m:t>′</m:t>
                                  </m:r>
                                </m:sup>
                              </m:sSubSup>
                              <m:sSubSup>
                                <m:sSubSupPr>
                                  <m:ctrlPr>
                                    <a:rPr lang="en-US" altLang="zh-CN" sz="2800" i="1">
                                      <a:latin typeface="Cambria Math"/>
                                    </a:rPr>
                                  </m:ctrlPr>
                                </m:sSubSup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3,1</m:t>
                                  </m:r>
                                </m:sub>
                                <m:sup>
                                  <m:r>
                                    <m:rPr>
                                      <m:nor/>
                                    </m:rPr>
                                    <a:rPr lang="en-US" altLang="zh-CN" sz="2800" i="0">
                                      <a:latin typeface="Times New Roman" panose="02020603050405020304" pitchFamily="18" charset="0"/>
                                      <a:cs typeface="Times New Roman" panose="02020603050405020304" pitchFamily="18" charset="0"/>
                                    </a:rPr>
                                    <m:t>′</m:t>
                                  </m:r>
                                </m:sup>
                              </m:sSubSup>
                              <m:sSubSup>
                                <m:sSubSupPr>
                                  <m:ctrlPr>
                                    <a:rPr lang="en-US" altLang="zh-CN" sz="2800" i="1">
                                      <a:latin typeface="Cambria Math"/>
                                    </a:rPr>
                                  </m:ctrlPr>
                                </m:sSubSup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3,2</m:t>
                                  </m:r>
                                </m:sub>
                                <m:sup>
                                  <m:r>
                                    <m:rPr>
                                      <m:nor/>
                                    </m:rPr>
                                    <a:rPr lang="en-US" altLang="zh-CN" sz="2800" i="0">
                                      <a:latin typeface="Times New Roman" panose="02020603050405020304" pitchFamily="18" charset="0"/>
                                      <a:cs typeface="Times New Roman" panose="02020603050405020304" pitchFamily="18" charset="0"/>
                                    </a:rPr>
                                    <m:t>′</m:t>
                                  </m:r>
                                </m:sup>
                              </m:sSubSup>
                              <m:sSubSup>
                                <m:sSubSupPr>
                                  <m:ctrlPr>
                                    <a:rPr lang="en-US" altLang="zh-CN" sz="2800" i="1">
                                      <a:latin typeface="Cambria Math"/>
                                    </a:rPr>
                                  </m:ctrlPr>
                                </m:sSubSup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3,3</m:t>
                                  </m:r>
                                </m:sub>
                                <m:sup>
                                  <m:r>
                                    <m:rPr>
                                      <m:nor/>
                                    </m:rPr>
                                    <a:rPr lang="en-US" altLang="zh-CN" sz="2800" i="0">
                                      <a:latin typeface="Times New Roman" panose="02020603050405020304" pitchFamily="18" charset="0"/>
                                      <a:cs typeface="Times New Roman" panose="02020603050405020304" pitchFamily="18" charset="0"/>
                                    </a:rPr>
                                    <m:t>′</m:t>
                                  </m:r>
                                </m:sup>
                              </m:sSubSup>
                            </m:e>
                          </m:eqArr>
                        </m:e>
                      </m:d>
                      <m:r>
                        <m:rPr>
                          <m:nor/>
                        </m:rPr>
                        <a:rPr lang="en-US" altLang="zh-CN" sz="2800" b="0" i="0" smtClean="0">
                          <a:latin typeface="Times New Roman" panose="02020603050405020304" pitchFamily="18" charset="0"/>
                          <a:cs typeface="Times New Roman" panose="02020603050405020304" pitchFamily="18" charset="0"/>
                        </a:rPr>
                        <m:t>=</m:t>
                      </m:r>
                      <m:d>
                        <m:dPr>
                          <m:begChr m:val="["/>
                          <m:endChr m:val="]"/>
                          <m:ctrlPr>
                            <a:rPr lang="en-US" altLang="zh-CN" sz="2800" b="0" i="1" smtClean="0">
                              <a:latin typeface="Cambria Math"/>
                            </a:rPr>
                          </m:ctrlPr>
                        </m:dPr>
                        <m:e>
                          <m:eqArr>
                            <m:eqArrPr>
                              <m:ctrlPr>
                                <a:rPr lang="en-US" altLang="zh-CN" sz="2800" b="0" i="1" smtClean="0">
                                  <a:latin typeface="Cambria Math"/>
                                </a:rPr>
                              </m:ctrlPr>
                            </m:eqArrPr>
                            <m:e>
                              <m:r>
                                <m:rPr>
                                  <m:nor/>
                                </m:rPr>
                                <a:rPr lang="en-US" altLang="zh-CN" sz="2800" b="0" i="0" smtClean="0">
                                  <a:latin typeface="Times New Roman" panose="02020603050405020304" pitchFamily="18" charset="0"/>
                                  <a:cs typeface="Times New Roman" panose="02020603050405020304" pitchFamily="18" charset="0"/>
                                </a:rPr>
                                <m:t>0</m:t>
                              </m:r>
                              <m:r>
                                <m:rPr>
                                  <m:nor/>
                                </m:rPr>
                                <a:rPr lang="en-US" altLang="zh-CN" sz="2800" b="0" i="0" smtClean="0">
                                  <a:latin typeface="Times New Roman" panose="02020603050405020304" pitchFamily="18" charset="0"/>
                                  <a:cs typeface="Times New Roman" panose="02020603050405020304" pitchFamily="18" charset="0"/>
                                </a:rPr>
                                <m:t>E</m:t>
                              </m:r>
                              <m:r>
                                <m:rPr>
                                  <m:nor/>
                                </m:rPr>
                                <a:rPr lang="en-US" altLang="zh-CN" sz="2800" b="0" i="0" smtClean="0">
                                  <a:latin typeface="Times New Roman" panose="02020603050405020304" pitchFamily="18" charset="0"/>
                                  <a:cs typeface="Times New Roman" panose="02020603050405020304" pitchFamily="18" charset="0"/>
                                </a:rPr>
                                <m:t> 0</m:t>
                              </m:r>
                              <m:r>
                                <m:rPr>
                                  <m:nor/>
                                </m:rPr>
                                <a:rPr lang="en-US" altLang="zh-CN" sz="2800" b="0" i="0" smtClean="0">
                                  <a:latin typeface="Times New Roman" panose="02020603050405020304" pitchFamily="18" charset="0"/>
                                  <a:cs typeface="Times New Roman" panose="02020603050405020304" pitchFamily="18" charset="0"/>
                                </a:rPr>
                                <m:t>B</m:t>
                              </m:r>
                              <m:r>
                                <m:rPr>
                                  <m:nor/>
                                </m:rPr>
                                <a:rPr lang="en-US" altLang="zh-CN" sz="2800" b="0" i="0" smtClean="0">
                                  <a:latin typeface="Times New Roman" panose="02020603050405020304" pitchFamily="18" charset="0"/>
                                  <a:cs typeface="Times New Roman" panose="02020603050405020304" pitchFamily="18" charset="0"/>
                                </a:rPr>
                                <m:t> 0</m:t>
                              </m:r>
                              <m:r>
                                <m:rPr>
                                  <m:nor/>
                                </m:rPr>
                                <a:rPr lang="en-US" altLang="zh-CN" sz="2800" b="0" i="0" smtClean="0">
                                  <a:latin typeface="Times New Roman" panose="02020603050405020304" pitchFamily="18" charset="0"/>
                                  <a:cs typeface="Times New Roman" panose="02020603050405020304" pitchFamily="18" charset="0"/>
                                </a:rPr>
                                <m:t>D</m:t>
                              </m:r>
                              <m:r>
                                <m:rPr>
                                  <m:nor/>
                                </m:rPr>
                                <a:rPr lang="en-US" altLang="zh-CN" sz="2800" b="0" i="0" smtClean="0">
                                  <a:latin typeface="Times New Roman" panose="02020603050405020304" pitchFamily="18" charset="0"/>
                                  <a:cs typeface="Times New Roman" panose="02020603050405020304" pitchFamily="18" charset="0"/>
                                </a:rPr>
                                <m:t> 09</m:t>
                              </m:r>
                            </m:e>
                            <m:e>
                              <m:r>
                                <m:rPr>
                                  <m:nor/>
                                </m:rPr>
                                <a:rPr lang="en-US" altLang="zh-CN" sz="2800" b="0" i="0" smtClean="0">
                                  <a:latin typeface="Times New Roman" panose="02020603050405020304" pitchFamily="18" charset="0"/>
                                  <a:cs typeface="Times New Roman" panose="02020603050405020304" pitchFamily="18" charset="0"/>
                                </a:rPr>
                                <m:t>09 0</m:t>
                              </m:r>
                              <m:r>
                                <m:rPr>
                                  <m:nor/>
                                </m:rPr>
                                <a:rPr lang="en-US" altLang="zh-CN" sz="2800" b="0" i="0" smtClean="0">
                                  <a:latin typeface="Times New Roman" panose="02020603050405020304" pitchFamily="18" charset="0"/>
                                  <a:cs typeface="Times New Roman" panose="02020603050405020304" pitchFamily="18" charset="0"/>
                                </a:rPr>
                                <m:t>E</m:t>
                              </m:r>
                              <m:r>
                                <m:rPr>
                                  <m:nor/>
                                </m:rPr>
                                <a:rPr lang="en-US" altLang="zh-CN" sz="2800" b="0" i="0" smtClean="0">
                                  <a:latin typeface="Times New Roman" panose="02020603050405020304" pitchFamily="18" charset="0"/>
                                  <a:cs typeface="Times New Roman" panose="02020603050405020304" pitchFamily="18" charset="0"/>
                                </a:rPr>
                                <m:t> 0</m:t>
                              </m:r>
                              <m:r>
                                <m:rPr>
                                  <m:nor/>
                                </m:rPr>
                                <a:rPr lang="en-US" altLang="zh-CN" sz="2800" b="0" i="0" smtClean="0">
                                  <a:latin typeface="Times New Roman" panose="02020603050405020304" pitchFamily="18" charset="0"/>
                                  <a:cs typeface="Times New Roman" panose="02020603050405020304" pitchFamily="18" charset="0"/>
                                </a:rPr>
                                <m:t>B</m:t>
                              </m:r>
                              <m:r>
                                <m:rPr>
                                  <m:nor/>
                                </m:rPr>
                                <a:rPr lang="en-US" altLang="zh-CN" sz="2800" b="0" i="0" smtClean="0">
                                  <a:latin typeface="Times New Roman" panose="02020603050405020304" pitchFamily="18" charset="0"/>
                                  <a:cs typeface="Times New Roman" panose="02020603050405020304" pitchFamily="18" charset="0"/>
                                </a:rPr>
                                <m:t> 0</m:t>
                              </m:r>
                              <m:r>
                                <m:rPr>
                                  <m:nor/>
                                </m:rPr>
                                <a:rPr lang="en-US" altLang="zh-CN" sz="2800" b="0" i="0" smtClean="0">
                                  <a:latin typeface="Times New Roman" panose="02020603050405020304" pitchFamily="18" charset="0"/>
                                  <a:cs typeface="Times New Roman" panose="02020603050405020304" pitchFamily="18" charset="0"/>
                                </a:rPr>
                                <m:t>D</m:t>
                              </m:r>
                            </m:e>
                            <m:e>
                              <m:r>
                                <m:rPr>
                                  <m:nor/>
                                </m:rPr>
                                <a:rPr lang="en-US" altLang="zh-CN" sz="2800" b="0" i="0" smtClean="0">
                                  <a:latin typeface="Times New Roman" panose="02020603050405020304" pitchFamily="18" charset="0"/>
                                  <a:cs typeface="Times New Roman" panose="02020603050405020304" pitchFamily="18" charset="0"/>
                                </a:rPr>
                                <m:t>0</m:t>
                              </m:r>
                              <m:r>
                                <m:rPr>
                                  <m:nor/>
                                </m:rPr>
                                <a:rPr lang="en-US" altLang="zh-CN" sz="2800" b="0" i="0" smtClean="0">
                                  <a:latin typeface="Times New Roman" panose="02020603050405020304" pitchFamily="18" charset="0"/>
                                  <a:cs typeface="Times New Roman" panose="02020603050405020304" pitchFamily="18" charset="0"/>
                                </a:rPr>
                                <m:t>D</m:t>
                              </m:r>
                              <m:r>
                                <m:rPr>
                                  <m:nor/>
                                </m:rPr>
                                <a:rPr lang="en-US" altLang="zh-CN" sz="2800" b="0" i="0" smtClean="0">
                                  <a:latin typeface="Times New Roman" panose="02020603050405020304" pitchFamily="18" charset="0"/>
                                  <a:cs typeface="Times New Roman" panose="02020603050405020304" pitchFamily="18" charset="0"/>
                                </a:rPr>
                                <m:t> 09 0</m:t>
                              </m:r>
                              <m:r>
                                <m:rPr>
                                  <m:nor/>
                                </m:rPr>
                                <a:rPr lang="en-US" altLang="zh-CN" sz="2800" b="0" i="0" smtClean="0">
                                  <a:latin typeface="Times New Roman" panose="02020603050405020304" pitchFamily="18" charset="0"/>
                                  <a:cs typeface="Times New Roman" panose="02020603050405020304" pitchFamily="18" charset="0"/>
                                </a:rPr>
                                <m:t>E</m:t>
                              </m:r>
                              <m:r>
                                <m:rPr>
                                  <m:nor/>
                                </m:rPr>
                                <a:rPr lang="en-US" altLang="zh-CN" sz="2800" b="0" i="0" smtClean="0">
                                  <a:latin typeface="Times New Roman" panose="02020603050405020304" pitchFamily="18" charset="0"/>
                                  <a:cs typeface="Times New Roman" panose="02020603050405020304" pitchFamily="18" charset="0"/>
                                </a:rPr>
                                <m:t> 0</m:t>
                              </m:r>
                              <m:r>
                                <m:rPr>
                                  <m:nor/>
                                </m:rPr>
                                <a:rPr lang="en-US" altLang="zh-CN" sz="2800" b="0" i="0" smtClean="0">
                                  <a:latin typeface="Times New Roman" panose="02020603050405020304" pitchFamily="18" charset="0"/>
                                  <a:cs typeface="Times New Roman" panose="02020603050405020304" pitchFamily="18" charset="0"/>
                                </a:rPr>
                                <m:t>B</m:t>
                              </m:r>
                            </m:e>
                            <m:e>
                              <m:r>
                                <m:rPr>
                                  <m:nor/>
                                </m:rPr>
                                <a:rPr lang="en-US" altLang="zh-CN" sz="2800" b="0" i="0" smtClean="0">
                                  <a:latin typeface="Times New Roman" panose="02020603050405020304" pitchFamily="18" charset="0"/>
                                  <a:cs typeface="Times New Roman" panose="02020603050405020304" pitchFamily="18" charset="0"/>
                                </a:rPr>
                                <m:t>0</m:t>
                              </m:r>
                              <m:r>
                                <m:rPr>
                                  <m:nor/>
                                </m:rPr>
                                <a:rPr lang="en-US" altLang="zh-CN" sz="2800" b="0" i="0" smtClean="0">
                                  <a:latin typeface="Times New Roman" panose="02020603050405020304" pitchFamily="18" charset="0"/>
                                  <a:cs typeface="Times New Roman" panose="02020603050405020304" pitchFamily="18" charset="0"/>
                                </a:rPr>
                                <m:t>B</m:t>
                              </m:r>
                              <m:r>
                                <m:rPr>
                                  <m:nor/>
                                </m:rPr>
                                <a:rPr lang="en-US" altLang="zh-CN" sz="2800" b="0" i="0" smtClean="0">
                                  <a:latin typeface="Times New Roman" panose="02020603050405020304" pitchFamily="18" charset="0"/>
                                  <a:cs typeface="Times New Roman" panose="02020603050405020304" pitchFamily="18" charset="0"/>
                                </a:rPr>
                                <m:t> 0</m:t>
                              </m:r>
                              <m:r>
                                <m:rPr>
                                  <m:nor/>
                                </m:rPr>
                                <a:rPr lang="en-US" altLang="zh-CN" sz="2800" b="0" i="0" smtClean="0">
                                  <a:latin typeface="Times New Roman" panose="02020603050405020304" pitchFamily="18" charset="0"/>
                                  <a:cs typeface="Times New Roman" panose="02020603050405020304" pitchFamily="18" charset="0"/>
                                </a:rPr>
                                <m:t>D</m:t>
                              </m:r>
                              <m:r>
                                <m:rPr>
                                  <m:nor/>
                                </m:rPr>
                                <a:rPr lang="en-US" altLang="zh-CN" sz="2800" b="0" i="0" smtClean="0">
                                  <a:latin typeface="Times New Roman" panose="02020603050405020304" pitchFamily="18" charset="0"/>
                                  <a:cs typeface="Times New Roman" panose="02020603050405020304" pitchFamily="18" charset="0"/>
                                </a:rPr>
                                <m:t> 09 0</m:t>
                              </m:r>
                              <m:r>
                                <m:rPr>
                                  <m:nor/>
                                </m:rPr>
                                <a:rPr lang="en-US" altLang="zh-CN" sz="2800" b="0" i="0" smtClean="0">
                                  <a:latin typeface="Times New Roman" panose="02020603050405020304" pitchFamily="18" charset="0"/>
                                  <a:cs typeface="Times New Roman" panose="02020603050405020304" pitchFamily="18" charset="0"/>
                                </a:rPr>
                                <m:t>E</m:t>
                              </m:r>
                            </m:e>
                          </m:eqArr>
                        </m:e>
                      </m:d>
                      <m:d>
                        <m:dPr>
                          <m:begChr m:val="["/>
                          <m:endChr m:val="]"/>
                          <m:ctrlPr>
                            <a:rPr lang="en-US" altLang="zh-CN" sz="2800" i="1">
                              <a:latin typeface="Cambria Math"/>
                            </a:rPr>
                          </m:ctrlPr>
                        </m:dPr>
                        <m:e>
                          <m:eqArr>
                            <m:eqArrPr>
                              <m:ctrlPr>
                                <a:rPr lang="en-US" altLang="zh-CN" sz="2800" i="1">
                                  <a:latin typeface="Cambria Math"/>
                                </a:rPr>
                              </m:ctrlPr>
                            </m:eqArrPr>
                            <m:e>
                              <m:sSub>
                                <m:sSubPr>
                                  <m:ctrlPr>
                                    <a:rPr lang="en-US" altLang="zh-CN" sz="2800" i="1">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0,0</m:t>
                                  </m:r>
                                </m:sub>
                              </m:sSub>
                              <m:sSub>
                                <m:sSubPr>
                                  <m:ctrlPr>
                                    <a:rPr lang="en-US" altLang="zh-CN" sz="2800" i="1">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0,1</m:t>
                                  </m:r>
                                </m:sub>
                              </m:sSub>
                              <m:sSub>
                                <m:sSubPr>
                                  <m:ctrlPr>
                                    <a:rPr lang="en-US" altLang="zh-CN" sz="2800" i="1">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0,2</m:t>
                                  </m:r>
                                </m:sub>
                              </m:sSub>
                              <m:sSub>
                                <m:sSubPr>
                                  <m:ctrlPr>
                                    <a:rPr lang="en-US" altLang="zh-CN" sz="2800" i="1">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0,3</m:t>
                                  </m:r>
                                </m:sub>
                              </m:sSub>
                            </m:e>
                            <m:e>
                              <m:sSub>
                                <m:sSubPr>
                                  <m:ctrlPr>
                                    <a:rPr lang="en-US" altLang="zh-CN" sz="2800" i="1">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1,0</m:t>
                                  </m:r>
                                </m:sub>
                              </m:sSub>
                              <m:sSub>
                                <m:sSubPr>
                                  <m:ctrlPr>
                                    <a:rPr lang="en-US" altLang="zh-CN" sz="2800" i="1">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1,1</m:t>
                                  </m:r>
                                </m:sub>
                              </m:sSub>
                              <m:sSub>
                                <m:sSubPr>
                                  <m:ctrlPr>
                                    <a:rPr lang="en-US" altLang="zh-CN" sz="2800" i="1">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1,2</m:t>
                                  </m:r>
                                </m:sub>
                              </m:sSub>
                              <m:sSub>
                                <m:sSubPr>
                                  <m:ctrlPr>
                                    <a:rPr lang="en-US" altLang="zh-CN" sz="2800" i="1">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1,3</m:t>
                                  </m:r>
                                </m:sub>
                              </m:sSub>
                            </m:e>
                            <m:e>
                              <m:sSub>
                                <m:sSubPr>
                                  <m:ctrlPr>
                                    <a:rPr lang="en-US" altLang="zh-CN" sz="2800" i="1">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2,0</m:t>
                                  </m:r>
                                </m:sub>
                              </m:sSub>
                              <m:sSub>
                                <m:sSubPr>
                                  <m:ctrlPr>
                                    <a:rPr lang="en-US" altLang="zh-CN" sz="2800" i="1">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2,1</m:t>
                                  </m:r>
                                </m:sub>
                              </m:sSub>
                              <m:sSub>
                                <m:sSubPr>
                                  <m:ctrlPr>
                                    <a:rPr lang="en-US" altLang="zh-CN" sz="2800" i="1">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2,2</m:t>
                                  </m:r>
                                </m:sub>
                              </m:sSub>
                              <m:sSub>
                                <m:sSubPr>
                                  <m:ctrlPr>
                                    <a:rPr lang="en-US" altLang="zh-CN" sz="2800" i="1">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2,3</m:t>
                                  </m:r>
                                </m:sub>
                              </m:sSub>
                            </m:e>
                            <m:e>
                              <m:sSub>
                                <m:sSubPr>
                                  <m:ctrlPr>
                                    <a:rPr lang="en-US" altLang="zh-CN" sz="2800" i="1">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3,0</m:t>
                                  </m:r>
                                </m:sub>
                              </m:sSub>
                              <m:sSub>
                                <m:sSubPr>
                                  <m:ctrlPr>
                                    <a:rPr lang="en-US" altLang="zh-CN" sz="2800" i="1">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3,1</m:t>
                                  </m:r>
                                </m:sub>
                              </m:sSub>
                              <m:sSub>
                                <m:sSubPr>
                                  <m:ctrlPr>
                                    <a:rPr lang="en-US" altLang="zh-CN" sz="2800" i="1">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3,2</m:t>
                                  </m:r>
                                </m:sub>
                              </m:sSub>
                              <m:sSub>
                                <m:sSubPr>
                                  <m:ctrlPr>
                                    <a:rPr lang="en-US" altLang="zh-CN" sz="2800" i="1">
                                      <a:latin typeface="Cambria Math"/>
                                    </a:rPr>
                                  </m:ctrlPr>
                                </m:sSubPr>
                                <m:e>
                                  <m:r>
                                    <m:rPr>
                                      <m:nor/>
                                    </m:rPr>
                                    <a:rPr lang="en-US" altLang="zh-CN" sz="2800" i="0">
                                      <a:latin typeface="Times New Roman" panose="02020603050405020304" pitchFamily="18" charset="0"/>
                                      <a:cs typeface="Times New Roman" panose="02020603050405020304" pitchFamily="18" charset="0"/>
                                    </a:rPr>
                                    <m:t>S</m:t>
                                  </m:r>
                                </m:e>
                                <m:sub>
                                  <m:r>
                                    <m:rPr>
                                      <m:nor/>
                                    </m:rPr>
                                    <a:rPr lang="en-US" altLang="zh-CN" sz="2800" i="0">
                                      <a:latin typeface="Times New Roman" panose="02020603050405020304" pitchFamily="18" charset="0"/>
                                      <a:cs typeface="Times New Roman" panose="02020603050405020304" pitchFamily="18" charset="0"/>
                                    </a:rPr>
                                    <m:t>3,3</m:t>
                                  </m:r>
                                </m:sub>
                              </m:sSub>
                            </m:e>
                          </m:eqArr>
                        </m:e>
                      </m:d>
                    </m:oMath>
                  </m:oMathPara>
                </a14:m>
                <a:endParaRPr lang="en-US" altLang="zh-CN" sz="2800" dirty="0">
                  <a:latin typeface="Times New Roman" panose="02020603050405020304" pitchFamily="18" charset="0"/>
                  <a:cs typeface="Times New Roman" panose="02020603050405020304" pitchFamily="18" charset="0"/>
                </a:endParaRPr>
              </a:p>
              <a:p>
                <a:pPr marL="0" indent="0">
                  <a:buNone/>
                </a:pPr>
                <a:endParaRPr lang="en-US" altLang="zh-CN" sz="2800" dirty="0"/>
              </a:p>
              <a:p>
                <a:pPr marL="0" indent="0">
                  <a:buNone/>
                </a:pPr>
                <a:endParaRPr lang="en-US" altLang="zh-CN" sz="2800" dirty="0"/>
              </a:p>
              <a:p>
                <a:pPr marL="0" indent="0">
                  <a:buNone/>
                </a:pPr>
                <a:endParaRPr lang="en-US" altLang="zh-CN" sz="2800" dirty="0"/>
              </a:p>
              <a:p>
                <a:pPr marL="0" indent="0">
                  <a:buNone/>
                </a:pPr>
                <a:endParaRPr lang="en-US" altLang="zh-CN" sz="2800" dirty="0"/>
              </a:p>
              <a:p>
                <a:pPr marL="0" indent="0">
                  <a:buNone/>
                </a:pPr>
                <a:endParaRPr lang="en-US" altLang="zh-CN" sz="2800" dirty="0"/>
              </a:p>
              <a:p>
                <a:pPr marL="0" indent="0">
                  <a:buNone/>
                </a:pP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6535" y="1988840"/>
                <a:ext cx="8568553" cy="4455495"/>
              </a:xfrm>
              <a:blipFill>
                <a:blip r:embed="rId2"/>
                <a:stretch>
                  <a:fillRect l="-1422" t="-164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a:xfrm>
            <a:off x="251520" y="6219310"/>
            <a:ext cx="2520280" cy="45720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EE1B472-B615-41CA-A532-5D0E2ACC76F6}" type="datetime1">
              <a:rPr kumimoji="0" lang="zh-CN" altLang="en-US"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rPr>
              <a:t>2020\1\23 Thursday</a:t>
            </a:fld>
            <a:endParaRPr kumimoji="0" lang="en-US" altLang="zh-CN"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a:xfrm>
            <a:off x="3657600" y="6243638"/>
            <a:ext cx="2895600" cy="457200"/>
          </a:xfrm>
        </p:spPr>
        <p:txBody>
          <a:bodyPr anchor="b"/>
          <a:lstStyle/>
          <a:p>
            <a:pPr marL="0" indent="0" algn="ctr" eaLnBrk="1" hangingPunct="1">
              <a:spcBef>
                <a:spcPct val="0"/>
              </a:spcBef>
              <a:buClrTx/>
              <a:buSzTx/>
              <a:buFontTx/>
              <a:buNone/>
            </a:pPr>
            <a:r>
              <a:rPr lang="zh-CN" altLang="en-US" sz="1400" dirty="0" smtClean="0"/>
              <a:t>密码学</a:t>
            </a:r>
            <a:r>
              <a:rPr lang="en-US" altLang="zh-CN" sz="1400" dirty="0" smtClean="0"/>
              <a:t>---</a:t>
            </a:r>
            <a:r>
              <a:rPr lang="zh-CN" altLang="en-US" sz="1400" dirty="0" smtClean="0"/>
              <a:t>基础理论与应用</a:t>
            </a:r>
            <a:endParaRPr lang="en-US" altLang="zh-CN" sz="1400" dirty="0"/>
          </a:p>
        </p:txBody>
      </p:sp>
      <p:sp>
        <p:nvSpPr>
          <p:cNvPr id="9" name="灯片编号占位符 4"/>
          <p:cNvSpPr txBox="1">
            <a:spLocks noGrp="1"/>
          </p:cNvSpPr>
          <p:nvPr>
            <p:ph type="sldNum" sz="quarter" idx="12"/>
          </p:nvPr>
        </p:nvSpPr>
        <p:spPr>
          <a:xfrm>
            <a:off x="7042150" y="6243638"/>
            <a:ext cx="1905000" cy="457200"/>
          </a:xfrm>
        </p:spPr>
        <p:txBody>
          <a:bodyPr anchor="b"/>
          <a:lstStyle/>
          <a:p>
            <a:pPr marL="0" indent="0" algn="r" eaLnBrk="1" hangingPunct="1">
              <a:spcBef>
                <a:spcPct val="0"/>
              </a:spcBef>
              <a:buClrTx/>
              <a:buSzTx/>
              <a:buFontTx/>
              <a:buNone/>
            </a:pPr>
            <a:fld id="{9A0DB2DC-4C9A-4742-B13C-FB6460FD3503}" type="slidenum">
              <a:rPr lang="en-US" altLang="zh-CN" sz="1400" dirty="0"/>
              <a:t>99</a:t>
            </a:fld>
            <a:endParaRPr lang="en-US" altLang="zh-CN" sz="1400" dirty="0"/>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2008</TotalTime>
  <Words>12656</Words>
  <Application>Microsoft Office PowerPoint</Application>
  <PresentationFormat>全屏显示(4:3)</PresentationFormat>
  <Paragraphs>1038</Paragraphs>
  <Slides>144</Slides>
  <Notes>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144</vt:i4>
      </vt:variant>
    </vt:vector>
  </HeadingPairs>
  <TitlesOfParts>
    <vt:vector size="147" baseType="lpstr">
      <vt:lpstr>Blends</vt:lpstr>
      <vt:lpstr>Equation.KSEE3</vt:lpstr>
      <vt:lpstr>Equation</vt:lpstr>
      <vt:lpstr>第3章 分组密码</vt:lpstr>
      <vt:lpstr>目 录</vt:lpstr>
      <vt:lpstr>3.1 分组密码概述 </vt:lpstr>
      <vt:lpstr>3.1.1　分组密码简介 </vt:lpstr>
      <vt:lpstr>3.1.1　分组密码简介 </vt:lpstr>
      <vt:lpstr>3.1.1　分组密码简介 </vt:lpstr>
      <vt:lpstr>3.1.1　分组密码简介 </vt:lpstr>
      <vt:lpstr>3.1.2 分组密码的基本原理</vt:lpstr>
      <vt:lpstr> 3.1.2 分组密码的基本原理 </vt:lpstr>
      <vt:lpstr>3.1.2 分组密码的基本原理</vt:lpstr>
      <vt:lpstr>3.1.2 分组密码的基本原理</vt:lpstr>
      <vt:lpstr>3.1.2 分组密码的基本原理</vt:lpstr>
      <vt:lpstr>3.1.2 分组密码的基本原理</vt:lpstr>
      <vt:lpstr>3.1.2 分组密码的基本原理</vt:lpstr>
      <vt:lpstr>3.1.3 分组密码的结构</vt:lpstr>
      <vt:lpstr>3.1.3 分组密码的结构</vt:lpstr>
      <vt:lpstr>3.1.3 分组密码的结构</vt:lpstr>
      <vt:lpstr>3.1.3 分组密码的结构</vt:lpstr>
      <vt:lpstr> 3.1.3 分组密码的结构 </vt:lpstr>
      <vt:lpstr>3.1.3 分组密码的结构</vt:lpstr>
      <vt:lpstr>3.1.3 分组密码的结构</vt:lpstr>
      <vt:lpstr>3.1.3 分组密码的结构</vt:lpstr>
      <vt:lpstr>3.1.3 分组密码的结构</vt:lpstr>
      <vt:lpstr>3.1.4 分组密码的设计</vt:lpstr>
      <vt:lpstr>3.1.4 分组密码的设计</vt:lpstr>
      <vt:lpstr>3.2 DES</vt:lpstr>
      <vt:lpstr>3.2.1 DES 的产生</vt:lpstr>
      <vt:lpstr>3.2.1 DES 的产生 </vt:lpstr>
      <vt:lpstr>3.2.2 DES 算法描述</vt:lpstr>
      <vt:lpstr>3.2.2 DES 算法描述</vt:lpstr>
      <vt:lpstr>3.2.2 DES 算法描述</vt:lpstr>
      <vt:lpstr>3.2.2 DES 算法描述</vt:lpstr>
      <vt:lpstr>3.2.2 DES 算法描述</vt:lpstr>
      <vt:lpstr>3.2.2 DES 算法描述</vt:lpstr>
      <vt:lpstr>PowerPoint 演示文稿</vt:lpstr>
      <vt:lpstr>PowerPoint 演示文稿</vt:lpstr>
      <vt:lpstr>PowerPoint 演示文稿</vt:lpstr>
      <vt:lpstr>PowerPoint 演示文稿</vt:lpstr>
      <vt:lpstr>3.2.2 DES 算法描述 </vt:lpstr>
      <vt:lpstr>3.2.2 DES 算法描述 </vt:lpstr>
      <vt:lpstr>3.2.2 DES 算法描述 </vt:lpstr>
      <vt:lpstr>3.2.2 DES 算法描述 </vt:lpstr>
      <vt:lpstr>3.2.2 DES 算法描述 </vt:lpstr>
      <vt:lpstr>3.2.2 DES 算法描述</vt:lpstr>
      <vt:lpstr>3.2.2 DES 算法描述</vt:lpstr>
      <vt:lpstr>3.2.2 DES 算法描述</vt:lpstr>
      <vt:lpstr>3.2.2 DES 算法描述</vt:lpstr>
      <vt:lpstr>3.2.2 DES 算法描述</vt:lpstr>
      <vt:lpstr>3.2.2 DES 算法描述</vt:lpstr>
      <vt:lpstr>3.2.2 DES 算法描述</vt:lpstr>
      <vt:lpstr>3.3 AES</vt:lpstr>
      <vt:lpstr>3.3.1 AES 的产生</vt:lpstr>
      <vt:lpstr>3.3.1 AES 的产生</vt:lpstr>
      <vt:lpstr>3.3.2 AES 的数学基础</vt:lpstr>
      <vt:lpstr>3.3.2 AES 的数学基础</vt:lpstr>
      <vt:lpstr>3.3.2 AES 的数学基础</vt:lpstr>
      <vt:lpstr>3.3.2 AES 的数学基础</vt:lpstr>
      <vt:lpstr>3.3.2 AES 的数学基础</vt:lpstr>
      <vt:lpstr>3.3.2 AES 的数学基础</vt:lpstr>
      <vt:lpstr>3.3.2 AES 的数学基础</vt:lpstr>
      <vt:lpstr>3.3.2 AES 的数学基础</vt:lpstr>
      <vt:lpstr>3.3.2 AES 的数学基础</vt:lpstr>
      <vt:lpstr>3.3.2 AES 的数学基础</vt:lpstr>
      <vt:lpstr>3.3.2 AES 的数学基础</vt:lpstr>
      <vt:lpstr>3.3.2 AES 的数学基础</vt:lpstr>
      <vt:lpstr>3.3.2 AES 的数学基础</vt:lpstr>
      <vt:lpstr>3.3.2 AES 的数学基础</vt:lpstr>
      <vt:lpstr>3.3.2 AES 的数学基础</vt:lpstr>
      <vt:lpstr>3.3.2 AES 的数学基础</vt:lpstr>
      <vt:lpstr>3.3.2 AES 的数学基础</vt:lpstr>
      <vt:lpstr>3.3.2 AES 的数学基础</vt:lpstr>
      <vt:lpstr>3.3.2 AES 的数学基础</vt:lpstr>
      <vt:lpstr>3.3.3 AES 算法描述</vt:lpstr>
      <vt:lpstr>3.3.3 AES 算法描述</vt:lpstr>
      <vt:lpstr>3.3.3 AES 算法描述</vt:lpstr>
      <vt:lpstr>3.3.3 AES 算法描述</vt:lpstr>
      <vt:lpstr>3.3.3 AES 算法描述</vt:lpstr>
      <vt:lpstr>PowerPoint 演示文稿</vt:lpstr>
      <vt:lpstr>3.3.3 AES 算法描述</vt:lpstr>
      <vt:lpstr>3.3.3 AES 算法描述</vt:lpstr>
      <vt:lpstr>PowerPoint 演示文稿</vt:lpstr>
      <vt:lpstr>PowerPoint 演示文稿</vt:lpstr>
      <vt:lpstr>3.3.3 AES 算法描述</vt:lpstr>
      <vt:lpstr>PowerPoint 演示文稿</vt:lpstr>
      <vt:lpstr>3.3.3 AES 算法描述</vt:lpstr>
      <vt:lpstr>PowerPoint 演示文稿</vt:lpstr>
      <vt:lpstr>3.3.3 AES 算法描述</vt:lpstr>
      <vt:lpstr>3.3.3 AES 算法描述</vt:lpstr>
      <vt:lpstr>3.3.3 AES 算法描述</vt:lpstr>
      <vt:lpstr>3.3.3 AES 算法描述</vt:lpstr>
      <vt:lpstr>3.3.3 AES 算法描述</vt:lpstr>
      <vt:lpstr>3.3.3 AES 算法描述</vt:lpstr>
      <vt:lpstr>3.3.3 AES 算法描述</vt:lpstr>
      <vt:lpstr>3.3.3 AES 算法描述</vt:lpstr>
      <vt:lpstr>3.3.3 AES 算法描述</vt:lpstr>
      <vt:lpstr>PowerPoint 演示文稿</vt:lpstr>
      <vt:lpstr>3.3.3 AES 算法描述</vt:lpstr>
      <vt:lpstr>3.3.3 AES 算法描述</vt:lpstr>
      <vt:lpstr>3.3.3 AES 算法描述</vt:lpstr>
      <vt:lpstr>3.3.3 AES 算法描述</vt:lpstr>
      <vt:lpstr>3.3.3 AES 算法描述</vt:lpstr>
      <vt:lpstr>3.3.3 AES 算法描述</vt:lpstr>
      <vt:lpstr>3.3.3 AES 算法描述</vt:lpstr>
      <vt:lpstr>3.3.3 AES 算法描述</vt:lpstr>
      <vt:lpstr>3.3.3 AES 算法描述</vt:lpstr>
      <vt:lpstr>3.3.3 AES 算法描述</vt:lpstr>
      <vt:lpstr>3.3.3 AES 算法描述</vt:lpstr>
      <vt:lpstr>3.3.3 AES 算法描述</vt:lpstr>
      <vt:lpstr>PowerPoint 演示文稿</vt:lpstr>
      <vt:lpstr>3.3.3 AES 算法描述</vt:lpstr>
      <vt:lpstr>PowerPoint 演示文稿</vt:lpstr>
      <vt:lpstr>PowerPoint 演示文稿</vt:lpstr>
      <vt:lpstr>3.3.3 AES 算法描述</vt:lpstr>
      <vt:lpstr>3.4 分组密码的工作模式</vt:lpstr>
      <vt:lpstr>3.4 分组密码的工作模式</vt:lpstr>
      <vt:lpstr>3.4.1 ECB 模式</vt:lpstr>
      <vt:lpstr>3.4.1 ECB 模式</vt:lpstr>
      <vt:lpstr>3.4.2 CBC 模式</vt:lpstr>
      <vt:lpstr>3.4.2 CBC 模式</vt:lpstr>
      <vt:lpstr>3.4.2 CBC 模式</vt:lpstr>
      <vt:lpstr>3.4.3 CFB 模式</vt:lpstr>
      <vt:lpstr>3.4.3 CFB 模式</vt:lpstr>
      <vt:lpstr>3.4.4 OFB 模式</vt:lpstr>
      <vt:lpstr>3.4.5 CTR 模式</vt:lpstr>
      <vt:lpstr>3.4.5 CTR 模式</vt:lpstr>
      <vt:lpstr>3.5 分组密码分析</vt:lpstr>
      <vt:lpstr>3.5.1 差分分析</vt:lpstr>
      <vt:lpstr>3.5.1 差分分析</vt:lpstr>
      <vt:lpstr>3.5.1 差分分析</vt:lpstr>
      <vt:lpstr>PowerPoint 演示文稿</vt:lpstr>
      <vt:lpstr>3.5.1 差分分析</vt:lpstr>
      <vt:lpstr>3.5.2 线性分析</vt:lpstr>
      <vt:lpstr>3.5.2 线性分析</vt:lpstr>
      <vt:lpstr>3.5.2 线性分析</vt:lpstr>
      <vt:lpstr> 3.5.2 线性分析</vt:lpstr>
      <vt:lpstr>3.7 本章习题</vt:lpstr>
      <vt:lpstr>3.7 本章习题</vt:lpstr>
      <vt:lpstr>3.7 本章习题</vt:lpstr>
      <vt:lpstr>3.7 本章习题</vt:lpstr>
      <vt:lpstr>3.7 本章习题</vt:lpstr>
      <vt:lpstr>3.7 本章习题</vt:lpstr>
      <vt:lpstr>3.7 本章习题</vt:lpstr>
      <vt:lpstr>3.7 本章习题</vt:lpstr>
      <vt:lpstr>3.7 本章习题</vt:lpstr>
    </vt:vector>
  </TitlesOfParts>
  <Company>zdh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dc:title>
  <dc:creator>lyj</dc:creator>
  <cp:lastModifiedBy>User</cp:lastModifiedBy>
  <cp:revision>461</cp:revision>
  <dcterms:created xsi:type="dcterms:W3CDTF">2004-01-23T05:06:00Z</dcterms:created>
  <dcterms:modified xsi:type="dcterms:W3CDTF">2020-01-23T01:15:31Z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